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6" r:id="rId18"/>
    <p:sldId id="272" r:id="rId19"/>
    <p:sldId id="273" r:id="rId20"/>
    <p:sldId id="274" r:id="rId21"/>
    <p:sldId id="275" r:id="rId22"/>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FF"/>
    <a:srgbClr val="66FFFF"/>
    <a:srgbClr val="66CC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6"/>
  </p:normalViewPr>
  <p:slideViewPr>
    <p:cSldViewPr snapToGrid="0" snapToObjects="1">
      <p:cViewPr varScale="1">
        <p:scale>
          <a:sx n="105" d="100"/>
          <a:sy n="105"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dk1" tx1="lt1" bg2="dk2" tx2="lt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各位下午好，我是中山大学冯劼。今天报告一个单一问题：能否利用全球中子监测器的连续地面观测，在 </a:t>
            </a:r>
            <a:r>
              <a:rPr b="0">
                <a:latin typeface="Calibri"/>
                <a:ea typeface="Calibri"/>
                <a:cs typeface="Calibri"/>
              </a:rPr>
              <a:t>AMS-02 </a:t>
            </a:r>
            <a:r>
              <a:rPr b="0">
                <a:latin typeface="Microsoft YaHei Light"/>
                <a:ea typeface="Microsoft YaHei Light"/>
                <a:cs typeface="Microsoft YaHei Light"/>
              </a:rPr>
              <a:t>时代重建分</a:t>
            </a:r>
            <a:r>
              <a:rPr lang="zh-CN" altLang="en-US" b="0">
                <a:latin typeface="Microsoft YaHei Light"/>
                <a:ea typeface="Microsoft YaHei Light"/>
                <a:cs typeface="Microsoft YaHei Light"/>
              </a:rPr>
              <a:t>能量</a:t>
            </a:r>
            <a:r>
              <a:rPr b="0">
                <a:latin typeface="Microsoft YaHei Light"/>
                <a:ea typeface="Microsoft YaHei Light"/>
                <a:cs typeface="Microsoft YaHei Light"/>
              </a:rPr>
              <a:t>质子通量？</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本文将按日期配对后的 NM 与 AMS 数据作为监督学习输入输出。对每一组样本而言，输入是 18 个站点的日计数率，输出是同一天 AMS 在 30 个能量区间上的日质子通量。这样处理之后，模型学习的就是多站点 NM 观测与多能量质子通量之间的整体映射关系。 对于每一个样本，本文先将 18 个站点的日计数率按照各站点对应的截止能量顺序排列，构成一个 1×18 的输入向量。采用这样的排列方式，可以在输入中保留不同站点响应能段的相对关系。 随后，输入向量先经过一个全连接层，从原始特征空间映射到 64 维表示空间，并通过批归一化层完成初步特征标准化，为后续深层特征提取提供统一的特征维度。 在深层特征提取阶段，本文设置了 6 个残差块。每个残差块由两个全连接层、两个批归一化层和两个 GeLU 激活函数组成，并通过残差连接将输入直接传递到输出端。这样做既能在网络加深时保持训练稳定，也能在保留原始特征信息的基础上逐步学习更复杂的非线性特征表示。 经过 6 个残差块后，网络再通过一个全连接层输出一个 1×30 的向量，对应 AMS 在 30 个能量区间上的日质子通量。本文并未为每个能量区间分别建立独立模型，而是先由网络提取一组共同特征，再在此基础上同时预测 30 个能量区间的质子通量。这样做可以在同一框架内学习不同能量区间之间的相关性，也使 18 个站点的联合信息同时参与全部输出通量的预测。</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这一页只讲日尺度测试集。模型在测试集上的总体决定系数为 </a:t>
            </a:r>
            <a:r>
              <a:rPr b="0">
                <a:latin typeface="Calibri"/>
                <a:ea typeface="Calibri"/>
                <a:cs typeface="Calibri"/>
              </a:rPr>
              <a:t>R²=0.9984</a:t>
            </a:r>
            <a:r>
              <a:rPr b="0">
                <a:latin typeface="Microsoft YaHei Light"/>
                <a:ea typeface="Microsoft YaHei Light"/>
                <a:cs typeface="Microsoft YaHei Light"/>
              </a:rPr>
              <a:t>；</a:t>
            </a:r>
            <a:r>
              <a:rPr b="0">
                <a:latin typeface="Calibri"/>
                <a:ea typeface="Calibri"/>
                <a:cs typeface="Calibri"/>
              </a:rPr>
              <a:t>MAE</a:t>
            </a:r>
            <a:r>
              <a:rPr b="0">
                <a:latin typeface="Microsoft YaHei Light"/>
                <a:ea typeface="Microsoft YaHei Light"/>
                <a:cs typeface="Microsoft YaHei Light"/>
              </a:rPr>
              <a:t>、</a:t>
            </a:r>
            <a:r>
              <a:rPr b="0">
                <a:latin typeface="Calibri"/>
                <a:ea typeface="Calibri"/>
                <a:cs typeface="Calibri"/>
              </a:rPr>
              <a:t>RMSE </a:t>
            </a:r>
            <a:r>
              <a:rPr b="0">
                <a:latin typeface="Microsoft YaHei Light"/>
                <a:ea typeface="Microsoft YaHei Light"/>
                <a:cs typeface="Microsoft YaHei Light"/>
              </a:rPr>
              <a:t>和 </a:t>
            </a:r>
            <a:r>
              <a:rPr b="0">
                <a:latin typeface="Calibri"/>
                <a:ea typeface="Calibri"/>
                <a:cs typeface="Calibri"/>
              </a:rPr>
              <a:t>MPE </a:t>
            </a:r>
            <a:r>
              <a:rPr b="0">
                <a:latin typeface="Microsoft YaHei Light"/>
                <a:ea typeface="Microsoft YaHei Light"/>
                <a:cs typeface="Microsoft YaHei Light"/>
              </a:rPr>
              <a:t>给出平均误差水平。</a:t>
            </a:r>
            <a:r>
              <a:rPr b="0">
                <a:latin typeface="Calibri"/>
                <a:ea typeface="Calibri"/>
                <a:cs typeface="Calibri"/>
              </a:rPr>
              <a:t>χ²/dof=1.371 </a:t>
            </a:r>
            <a:r>
              <a:rPr b="0">
                <a:latin typeface="Microsoft YaHei Light"/>
                <a:ea typeface="Microsoft YaHei Light"/>
                <a:cs typeface="Microsoft YaHei Light"/>
              </a:rPr>
              <a:t>表明总体与测量不确定度相容，不能仅凭这一指标断言没有过拟合。</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这里不是经典的有放回重采样 </a:t>
            </a:r>
            <a:r>
              <a:rPr b="0">
                <a:latin typeface="Calibri"/>
                <a:ea typeface="Calibri"/>
                <a:cs typeface="Calibri"/>
              </a:rPr>
              <a:t>bootstrap</a:t>
            </a:r>
            <a:r>
              <a:rPr b="0">
                <a:latin typeface="Microsoft YaHei Light"/>
                <a:ea typeface="Microsoft YaHei Light"/>
                <a:cs typeface="Microsoft YaHei Light"/>
              </a:rPr>
              <a:t>。我们固定同一测试集，用 </a:t>
            </a:r>
            <a:r>
              <a:rPr b="0">
                <a:latin typeface="Calibri"/>
                <a:ea typeface="Calibri"/>
                <a:cs typeface="Calibri"/>
              </a:rPr>
              <a:t>5 </a:t>
            </a:r>
            <a:r>
              <a:rPr b="0">
                <a:latin typeface="Microsoft YaHei Light"/>
                <a:ea typeface="Microsoft YaHei Light"/>
                <a:cs typeface="Microsoft YaHei Light"/>
              </a:rPr>
              <a:t>个不同随机种子训练独立副本；随机种子影响初始化和训练顺序。副本间离散度给出随</a:t>
            </a:r>
            <a:r>
              <a:rPr lang="zh-CN" altLang="en-US" b="0">
                <a:latin typeface="Microsoft YaHei Light"/>
                <a:ea typeface="Microsoft YaHei Light"/>
                <a:cs typeface="Microsoft YaHei Light"/>
              </a:rPr>
              <a:t>能量</a:t>
            </a:r>
            <a:r>
              <a:rPr b="0">
                <a:latin typeface="Microsoft YaHei Light"/>
                <a:ea typeface="Microsoft YaHei Light"/>
                <a:cs typeface="Microsoft YaHei Light"/>
              </a:rPr>
              <a:t>变化的模型稳定性参照。</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后期外部比较按 </a:t>
            </a:r>
            <a:r>
              <a:rPr b="0">
                <a:latin typeface="Calibri"/>
                <a:ea typeface="Calibri"/>
                <a:cs typeface="Calibri"/>
              </a:rPr>
              <a:t>Bartels rotation </a:t>
            </a:r>
            <a:r>
              <a:rPr b="0">
                <a:latin typeface="Microsoft YaHei Light"/>
                <a:ea typeface="Microsoft YaHei Light"/>
                <a:cs typeface="Microsoft YaHei Light"/>
              </a:rPr>
              <a:t>聚合 </a:t>
            </a:r>
            <a:r>
              <a:rPr b="0">
                <a:latin typeface="Calibri"/>
                <a:ea typeface="Calibri"/>
                <a:cs typeface="Calibri"/>
              </a:rPr>
              <a:t>NM</a:t>
            </a:r>
            <a:r>
              <a:rPr b="0">
                <a:latin typeface="Microsoft YaHei Light"/>
                <a:ea typeface="Microsoft YaHei Light"/>
                <a:cs typeface="Microsoft YaHei Light"/>
              </a:rPr>
              <a:t>，并把模型输出合并到 </a:t>
            </a:r>
            <a:r>
              <a:rPr b="0">
                <a:latin typeface="Calibri"/>
                <a:ea typeface="Calibri"/>
                <a:cs typeface="Calibri"/>
              </a:rPr>
              <a:t>AMS </a:t>
            </a:r>
            <a:r>
              <a:rPr b="0">
                <a:latin typeface="Microsoft YaHei Light"/>
                <a:ea typeface="Microsoft YaHei Light"/>
                <a:cs typeface="Microsoft YaHei Light"/>
              </a:rPr>
              <a:t>的月度</a:t>
            </a:r>
            <a:r>
              <a:rPr lang="zh-CN" altLang="en-US" b="0">
                <a:latin typeface="Microsoft YaHei Light"/>
                <a:ea typeface="Microsoft YaHei Light"/>
                <a:cs typeface="Microsoft YaHei Light"/>
              </a:rPr>
              <a:t>能量</a:t>
            </a:r>
            <a:r>
              <a:rPr b="0">
                <a:latin typeface="Microsoft YaHei Light"/>
                <a:ea typeface="Microsoft YaHei Light"/>
                <a:cs typeface="Microsoft YaHei Light"/>
              </a:rPr>
              <a:t>分箱。比较覆盖 </a:t>
            </a:r>
            <a:r>
              <a:rPr b="0">
                <a:latin typeface="Calibri"/>
                <a:ea typeface="Calibri"/>
                <a:cs typeface="Calibri"/>
              </a:rPr>
              <a:t>2019 </a:t>
            </a:r>
            <a:r>
              <a:rPr b="0">
                <a:latin typeface="Microsoft YaHei Light"/>
                <a:ea typeface="Microsoft YaHei Light"/>
                <a:cs typeface="Microsoft YaHei Light"/>
              </a:rPr>
              <a:t>年 </a:t>
            </a:r>
            <a:r>
              <a:rPr b="0">
                <a:latin typeface="Calibri"/>
                <a:ea typeface="Calibri"/>
                <a:cs typeface="Calibri"/>
              </a:rPr>
              <a:t>11 </a:t>
            </a:r>
            <a:r>
              <a:rPr b="0">
                <a:latin typeface="Microsoft YaHei Light"/>
                <a:ea typeface="Microsoft YaHei Light"/>
                <a:cs typeface="Microsoft YaHei Light"/>
              </a:rPr>
              <a:t>月至 </a:t>
            </a:r>
            <a:r>
              <a:rPr b="0">
                <a:latin typeface="Calibri"/>
                <a:ea typeface="Calibri"/>
                <a:cs typeface="Calibri"/>
              </a:rPr>
              <a:t>2022 </a:t>
            </a:r>
            <a:r>
              <a:rPr b="0">
                <a:latin typeface="Microsoft YaHei Light"/>
                <a:ea typeface="Microsoft YaHei Light"/>
                <a:cs typeface="Microsoft YaHei Light"/>
              </a:rPr>
              <a:t>年 </a:t>
            </a:r>
            <a:r>
              <a:rPr b="0">
                <a:latin typeface="Calibri"/>
                <a:ea typeface="Calibri"/>
                <a:cs typeface="Calibri"/>
              </a:rPr>
              <a:t>6 </a:t>
            </a:r>
            <a:r>
              <a:rPr b="0">
                <a:latin typeface="Microsoft YaHei Light"/>
                <a:ea typeface="Microsoft YaHei Light"/>
                <a:cs typeface="Microsoft YaHei Light"/>
              </a:rPr>
              <a:t>月；低</a:t>
            </a:r>
            <a:r>
              <a:rPr lang="zh-CN" altLang="en-US" b="0">
                <a:latin typeface="Microsoft YaHei Light"/>
                <a:ea typeface="Microsoft YaHei Light"/>
                <a:cs typeface="Microsoft YaHei Light"/>
              </a:rPr>
              <a:t>能量</a:t>
            </a:r>
            <a:r>
              <a:rPr b="0">
                <a:latin typeface="Microsoft YaHei Light"/>
                <a:ea typeface="Microsoft YaHei Light"/>
                <a:cs typeface="Microsoft YaHei Light"/>
              </a:rPr>
              <a:t>偏差在后期增大，因此需要更保守的系统误差。</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最终不确定度在每个</a:t>
            </a:r>
            <a:r>
              <a:rPr lang="zh-CN" altLang="en-US" b="0">
                <a:latin typeface="Microsoft YaHei Light"/>
                <a:ea typeface="Microsoft YaHei Light"/>
                <a:cs typeface="Microsoft YaHei Light"/>
              </a:rPr>
              <a:t>能量</a:t>
            </a:r>
            <a:r>
              <a:rPr b="0">
                <a:latin typeface="Microsoft YaHei Light"/>
                <a:ea typeface="Microsoft YaHei Light"/>
                <a:cs typeface="Microsoft YaHei Light"/>
              </a:rPr>
              <a:t>区间取三类估计的最大值：测试集模型系统学、</a:t>
            </a:r>
            <a:r>
              <a:rPr b="0">
                <a:latin typeface="Calibri"/>
                <a:ea typeface="Calibri"/>
                <a:cs typeface="Calibri"/>
              </a:rPr>
              <a:t>AMS </a:t>
            </a:r>
            <a:r>
              <a:rPr b="0">
                <a:latin typeface="Microsoft YaHei Light"/>
                <a:ea typeface="Microsoft YaHei Light"/>
                <a:cs typeface="Microsoft YaHei Light"/>
              </a:rPr>
              <a:t>平均测量误差，以及后 </a:t>
            </a:r>
            <a:r>
              <a:rPr b="0">
                <a:latin typeface="Calibri"/>
                <a:ea typeface="Calibri"/>
                <a:cs typeface="Calibri"/>
              </a:rPr>
              <a:t>2019 </a:t>
            </a:r>
            <a:r>
              <a:rPr b="0">
                <a:latin typeface="Microsoft YaHei Light"/>
                <a:ea typeface="Microsoft YaHei Light"/>
                <a:cs typeface="Microsoft YaHei Light"/>
              </a:rPr>
              <a:t>年 </a:t>
            </a:r>
            <a:r>
              <a:rPr b="0">
                <a:latin typeface="Calibri"/>
                <a:ea typeface="Calibri"/>
                <a:cs typeface="Calibri"/>
              </a:rPr>
              <a:t>BR </a:t>
            </a:r>
            <a:r>
              <a:rPr b="0">
                <a:latin typeface="Microsoft YaHei Light"/>
                <a:ea typeface="Microsoft YaHei Light"/>
                <a:cs typeface="Microsoft YaHei Light"/>
              </a:rPr>
              <a:t>检验误差。五个独立副本的离散度只作为独立参照，不替代这套保守方案。</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利用重建结果，我们得到了</a:t>
            </a:r>
            <a:r>
              <a:rPr b="0">
                <a:latin typeface="Calibri"/>
                <a:ea typeface="Calibri"/>
                <a:cs typeface="Calibri"/>
              </a:rPr>
              <a:t>2011</a:t>
            </a:r>
            <a:r>
              <a:rPr b="0">
                <a:latin typeface="Microsoft YaHei Light"/>
                <a:ea typeface="Microsoft YaHei Light"/>
                <a:cs typeface="Microsoft YaHei Light"/>
              </a:rPr>
              <a:t>年至</a:t>
            </a:r>
            <a:r>
              <a:rPr b="0">
                <a:latin typeface="Calibri"/>
                <a:ea typeface="Calibri"/>
                <a:cs typeface="Calibri"/>
              </a:rPr>
              <a:t>2024</a:t>
            </a:r>
            <a:r>
              <a:rPr b="0">
                <a:latin typeface="Microsoft YaHei Light"/>
                <a:ea typeface="Microsoft YaHei Light"/>
                <a:cs typeface="Microsoft YaHei Light"/>
              </a:rPr>
              <a:t>年连续的逐日质子能谱。</a:t>
            </a:r>
          </a:p>
          <a:p>
            <a:r>
              <a:rPr b="0">
                <a:latin typeface="Microsoft YaHei Light"/>
                <a:ea typeface="Microsoft YaHei Light"/>
                <a:cs typeface="Microsoft YaHei Light"/>
              </a:rPr>
              <a:t>这使我们能够研究长时间尺度的太阳调制效应。</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小时曲线能解析福布什下降的短时结构，但必须强调边界：目前没有已发表的 </a:t>
            </a:r>
            <a:r>
              <a:rPr b="0">
                <a:latin typeface="Calibri"/>
                <a:ea typeface="Calibri"/>
                <a:cs typeface="Calibri"/>
              </a:rPr>
              <a:t>1 GV </a:t>
            </a:r>
            <a:r>
              <a:rPr b="0">
                <a:latin typeface="Microsoft YaHei Light"/>
                <a:ea typeface="Microsoft YaHei Light"/>
                <a:cs typeface="Microsoft YaHei Light"/>
              </a:rPr>
              <a:t>以上小时质子通量可作为直接真值验证。因此这里展示的是物理上合理的探索性重建，而不是已完成的小时精度验证。</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宇宙线是来自太空的高能粒子，大部分是各种核子，我们对宇宙线的探测可以分为空间探测和地面探测，空间探测可以直接测量初级宇宙线，例如阿尔法磁谱仪</a:t>
            </a:r>
            <a:r>
              <a:rPr b="0">
                <a:latin typeface="Calibri"/>
                <a:ea typeface="Calibri"/>
                <a:cs typeface="Calibri"/>
              </a:rPr>
              <a:t>AMS</a:t>
            </a:r>
            <a:r>
              <a:rPr b="0">
                <a:latin typeface="Microsoft YaHei Light"/>
                <a:ea typeface="Microsoft YaHei Light"/>
                <a:cs typeface="Microsoft YaHei Light"/>
              </a:rPr>
              <a:t>，而地面探测则是通过测量宇宙线与大气相互作用产生的次级粒子来间接测量宇宙线，例如遍布全球的中子监测站，还有我们国家的</a:t>
            </a:r>
            <a:r>
              <a:rPr b="0">
                <a:latin typeface="Calibri"/>
                <a:ea typeface="Calibri"/>
                <a:cs typeface="Calibri"/>
              </a:rPr>
              <a:t>LHAASO</a:t>
            </a:r>
            <a:r>
              <a:rPr b="0">
                <a:latin typeface="Microsoft YaHei Light"/>
                <a:ea typeface="Microsoft YaHei Light"/>
                <a:cs typeface="Microsoft YaHei Light"/>
              </a:rPr>
              <a:t>。我们的工作更加关注的是宇宙线在日球层中的调制过程，并且训练模型利用地面观测重建空间观测。</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所以我们的思路非常简单。</a:t>
            </a:r>
          </a:p>
          <a:p>
            <a:r>
              <a:rPr b="0">
                <a:latin typeface="Microsoft YaHei Light"/>
                <a:ea typeface="Microsoft YaHei Light"/>
                <a:cs typeface="Microsoft YaHei Light"/>
              </a:rPr>
              <a:t>我们直接学习两者的映射。在AMS与中子监测器观测时段重合的期间，拟合中子监测器计数率与AMS测得的质子通量之间的关联关系。</a:t>
            </a:r>
          </a:p>
          <a:p>
            <a:endParaRPr b="0">
              <a:latin typeface="Microsoft YaHei Light"/>
              <a:ea typeface="Microsoft YaHei Light"/>
              <a:cs typeface="Microsoft YaHei Light"/>
            </a:endParaRPr>
          </a:p>
          <a:p>
            <a:r>
              <a:rPr b="0">
                <a:latin typeface="Microsoft YaHei Light"/>
                <a:ea typeface="Microsoft YaHei Light"/>
                <a:cs typeface="Microsoft YaHei Light"/>
              </a:rPr>
              <a:t>将</a:t>
            </a:r>
            <a:r>
              <a:rPr b="0">
                <a:latin typeface="Calibri"/>
                <a:ea typeface="Calibri"/>
                <a:cs typeface="Calibri"/>
              </a:rPr>
              <a:t>AMS</a:t>
            </a:r>
            <a:r>
              <a:rPr b="0">
                <a:latin typeface="Microsoft YaHei Light"/>
                <a:ea typeface="Microsoft YaHei Light"/>
                <a:cs typeface="Microsoft YaHei Light"/>
              </a:rPr>
              <a:t>的观测数据作为基准真值。模型训练完成后，在无法获取</a:t>
            </a:r>
            <a:r>
              <a:rPr b="0">
                <a:latin typeface="Calibri"/>
                <a:ea typeface="Calibri"/>
                <a:cs typeface="Calibri"/>
              </a:rPr>
              <a:t>AMS</a:t>
            </a:r>
            <a:r>
              <a:rPr b="0">
                <a:latin typeface="Microsoft YaHei Light"/>
                <a:ea typeface="Microsoft YaHei Light"/>
                <a:cs typeface="Microsoft YaHei Light"/>
              </a:rPr>
              <a:t>数据时，我们可仅利用中子监测器数据来推算质子通量。</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宇宙线通量与太阳活动呈反相关。太阳活动增强时，到达地球附近的银河宇宙线通量降低。</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宇宙线在进入大气层前会受到地磁场的偏转，到一些低能的宇宙线无法穿透磁层，只有大于地磁截止</a:t>
            </a:r>
            <a:r>
              <a:rPr lang="zh-CN" altLang="en-US" b="0">
                <a:latin typeface="Microsoft YaHei Light"/>
                <a:ea typeface="Microsoft YaHei Light"/>
                <a:cs typeface="Microsoft YaHei Light"/>
              </a:rPr>
              <a:t>能量</a:t>
            </a:r>
            <a:r>
              <a:rPr b="0">
                <a:latin typeface="Microsoft YaHei Light"/>
                <a:ea typeface="Microsoft YaHei Light"/>
                <a:cs typeface="Microsoft YaHei Light"/>
              </a:rPr>
              <a:t>的宇宙线才能进入大气层。</a:t>
            </a:r>
          </a:p>
          <a:p>
            <a:r>
              <a:rPr b="0">
                <a:latin typeface="Microsoft YaHei Light"/>
                <a:ea typeface="Microsoft YaHei Light"/>
                <a:cs typeface="Microsoft YaHei Light"/>
              </a:rPr>
              <a:t>宇宙线在进入大气层后会与大气层中的原子分子碰撞产生许多次级粒子，地面上的探测器就是通过探测这些次级粒子来观测宇宙线。如全球广泛分布的中子探测器，还有我们国家的</a:t>
            </a:r>
            <a:r>
              <a:rPr b="0">
                <a:latin typeface="Calibri"/>
                <a:ea typeface="Calibri"/>
                <a:cs typeface="Calibri"/>
              </a:rPr>
              <a:t>LHAASO</a:t>
            </a:r>
            <a:r>
              <a:rPr b="0">
                <a:latin typeface="Microsoft YaHei Light"/>
                <a:ea typeface="Microsoft YaHei Light"/>
                <a:cs typeface="Microsoft YaHei Light"/>
              </a:rPr>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a:t>
            </a:r>
            <a:r>
              <a:rPr b="0">
                <a:latin typeface="Calibri"/>
                <a:ea typeface="Calibri"/>
                <a:cs typeface="Calibri"/>
              </a:rPr>
              <a:t>c</a:t>
            </a:r>
            <a:r>
              <a:rPr b="0">
                <a:latin typeface="Microsoft YaHei Light"/>
                <a:ea typeface="Microsoft YaHei Light"/>
                <a:cs typeface="Microsoft YaHei Light"/>
              </a:rPr>
              <a:t>）图：</a:t>
            </a:r>
            <a:r>
              <a:rPr b="0">
                <a:latin typeface="Calibri"/>
                <a:ea typeface="Calibri"/>
                <a:cs typeface="Calibri"/>
              </a:rPr>
              <a:t>AMS </a:t>
            </a:r>
            <a:r>
              <a:rPr b="0">
                <a:latin typeface="Microsoft YaHei Light"/>
                <a:ea typeface="Microsoft YaHei Light"/>
                <a:cs typeface="Microsoft YaHei Light"/>
              </a:rPr>
              <a:t>测量的高能质子长期变化，和地面中子监测器的某个能段积分完全一致。蓝线：</a:t>
            </a:r>
            <a:r>
              <a:rPr b="0">
                <a:latin typeface="Calibri"/>
                <a:ea typeface="Calibri"/>
                <a:cs typeface="Calibri"/>
              </a:rPr>
              <a:t>AMS </a:t>
            </a:r>
            <a:r>
              <a:rPr b="0">
                <a:latin typeface="Microsoft YaHei Light"/>
                <a:ea typeface="Microsoft YaHei Light"/>
                <a:cs typeface="Microsoft YaHei Light"/>
              </a:rPr>
              <a:t>在</a:t>
            </a:r>
            <a:r>
              <a:rPr b="0">
                <a:latin typeface="Calibri"/>
                <a:ea typeface="Calibri"/>
                <a:cs typeface="Calibri"/>
              </a:rPr>
              <a:t>R≥6.47 GV</a:t>
            </a:r>
            <a:r>
              <a:rPr b="0">
                <a:latin typeface="Microsoft YaHei Light"/>
                <a:ea typeface="Microsoft YaHei Light"/>
                <a:cs typeface="Microsoft YaHei Light"/>
              </a:rPr>
              <a:t>的质子通量相对变化红线：芬兰 </a:t>
            </a:r>
            <a:r>
              <a:rPr b="0">
                <a:latin typeface="Calibri"/>
                <a:ea typeface="Calibri"/>
                <a:cs typeface="Calibri"/>
              </a:rPr>
              <a:t>Oulu </a:t>
            </a:r>
            <a:r>
              <a:rPr b="0">
                <a:latin typeface="Microsoft YaHei Light"/>
                <a:ea typeface="Microsoft YaHei Light"/>
                <a:cs typeface="Microsoft YaHei Light"/>
              </a:rPr>
              <a:t>地面中子监测器数据，两者形状、峰值、谷值几乎完全重合。</a:t>
            </a:r>
          </a:p>
          <a:p>
            <a:r>
              <a:rPr b="0">
                <a:latin typeface="Microsoft YaHei Light"/>
                <a:ea typeface="Microsoft YaHei Light"/>
                <a:cs typeface="Microsoft YaHei Light"/>
              </a:rPr>
              <a:t>这说明地面观测与空间质子通量之间是有关联，只是能段的匹配需要重新计算：Oulu站点的地磁截止能量为0.8 GV，可是与其更匹配的空间质子能段是大于6.47 GV的积分能段。因此我们希望找到一种方法，由地面探测准确映射空间上具有较高能量分辨率的质子通量。</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传统 </a:t>
            </a:r>
            <a:r>
              <a:rPr b="0">
                <a:latin typeface="Calibri"/>
                <a:ea typeface="Calibri"/>
                <a:cs typeface="Calibri"/>
              </a:rPr>
              <a:t>NM </a:t>
            </a:r>
            <a:r>
              <a:rPr b="0">
                <a:latin typeface="Microsoft YaHei Light"/>
                <a:ea typeface="Microsoft YaHei Light"/>
                <a:cs typeface="Microsoft YaHei Light"/>
              </a:rPr>
              <a:t>方法通常结合产额函数与力场近似，由计数率间接推断宇宙线通量。文献在 </a:t>
            </a:r>
            <a:r>
              <a:rPr b="0">
                <a:latin typeface="Calibri"/>
                <a:ea typeface="Calibri"/>
                <a:cs typeface="Calibri"/>
              </a:rPr>
              <a:t>5–15 GV </a:t>
            </a:r>
            <a:r>
              <a:rPr b="0">
                <a:latin typeface="Microsoft YaHei Light"/>
                <a:ea typeface="Microsoft YaHei Light"/>
                <a:cs typeface="Microsoft YaHei Light"/>
              </a:rPr>
              <a:t>给出较好表现，但结果依赖响应函数与调制模型；后面介绍的数据驱动映射尝试减少这类模型依赖。</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0">
                <a:latin typeface="Microsoft YaHei Light"/>
                <a:ea typeface="Microsoft YaHei Light"/>
                <a:cs typeface="Microsoft YaHei Light"/>
              </a:rPr>
              <a:t>中子监测器数据并非完美无缺，会因监测站点停机而存在数据缺失。经过标准预处理和异常值剔除后，仍残留部分短时数据空缺。</a:t>
            </a:r>
          </a:p>
          <a:p>
            <a:endParaRPr b="0">
              <a:latin typeface="Microsoft YaHei Light"/>
              <a:ea typeface="Microsoft YaHei Light"/>
              <a:cs typeface="Microsoft YaHei Light"/>
            </a:endParaRPr>
          </a:p>
          <a:p>
            <a:r>
              <a:rPr b="0">
                <a:latin typeface="Microsoft YaHei Light"/>
                <a:ea typeface="Microsoft YaHei Light"/>
                <a:cs typeface="Microsoft YaHei Light"/>
              </a:rPr>
              <a:t>针对这些空缺，我们采用时间序列插值方法获取连续的日度数据。插值数据的占比极低，不足百分之一，因此该步骤不会对最终结果产生主导影响。</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D66B0-0BAD-4164-81CE-BD0D51ADFB9D}"/>
              </a:ext>
            </a:extLst>
          </p:cNvPr>
          <p:cNvSpPr>
            <a:spLocks noGrp="1"/>
          </p:cNvSpPr>
          <p:nvPr>
            <p:ph type="ctrTitle"/>
          </p:nvPr>
        </p:nvSpPr>
        <p:spPr>
          <a:xfrm>
            <a:off x="1524000" y="1122363"/>
            <a:ext cx="9144000" cy="2387600"/>
          </a:xfrm>
        </p:spPr>
        <p:txBody>
          <a:bodyPr anchor="b"/>
          <a:lstStyle>
            <a:lvl1pPr algn="ctr">
              <a:buNone/>
              <a:defRPr sz="6000"/>
            </a:lvl1pPr>
          </a:lstStyle>
          <a:p>
            <a:r>
              <a:t>Click to edit Master title style</a:t>
            </a:r>
          </a:p>
        </p:txBody>
      </p:sp>
      <p:sp>
        <p:nvSpPr>
          <p:cNvPr id="3" name="Subtitle 2">
            <a:extLst>
              <a:ext uri="{FF2B5EF4-FFF2-40B4-BE49-F238E27FC236}">
                <a16:creationId xmlns:a16="http://schemas.microsoft.com/office/drawing/2014/main" id="{B00B6862-0219-4DB9-839E-B7278DCD33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Click to edit Master subtitle style</a:t>
            </a:r>
          </a:p>
        </p:txBody>
      </p:sp>
      <p:sp>
        <p:nvSpPr>
          <p:cNvPr id="4" name="Date Placeholder 3">
            <a:extLst>
              <a:ext uri="{FF2B5EF4-FFF2-40B4-BE49-F238E27FC236}">
                <a16:creationId xmlns:a16="http://schemas.microsoft.com/office/drawing/2014/main" id="{38E33F54-A7B9-4325-867E-ADAF582913FE}"/>
              </a:ext>
            </a:extLst>
          </p:cNvPr>
          <p:cNvSpPr>
            <a:spLocks noGrp="1"/>
          </p:cNvSpPr>
          <p:nvPr>
            <p:ph type="dt" idx="10"/>
          </p:nvPr>
        </p:nvSpPr>
        <p:spPr/>
        <p:txBody>
          <a:bodyPr/>
          <a:lstStyle/>
          <a:p>
            <a:fld id="{E43C2A2D-04CA-3E4D-A98E-415005BCB8B4}" type="datetime1">
              <a:t>2026/8/17</a:t>
            </a:fld>
            <a:endParaRPr/>
          </a:p>
        </p:txBody>
      </p:sp>
      <p:sp>
        <p:nvSpPr>
          <p:cNvPr id="5" name="Footer Placeholder 4">
            <a:extLst>
              <a:ext uri="{FF2B5EF4-FFF2-40B4-BE49-F238E27FC236}">
                <a16:creationId xmlns:a16="http://schemas.microsoft.com/office/drawing/2014/main" id="{8F08121D-975E-4486-B56D-D37B9D364C07}"/>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46ACC5EE-A98F-4538-B448-BFCE31E724BD}"/>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3B789-5913-4012-AFC3-3EDABD197B9C}"/>
              </a:ext>
            </a:extLst>
          </p:cNvPr>
          <p:cNvSpPr>
            <a:spLocks noGrp="1"/>
          </p:cNvSpPr>
          <p:nvPr>
            <p:ph type="title"/>
          </p:nvPr>
        </p:nvSpPr>
        <p:spPr/>
        <p:txBody>
          <a:bodyPr/>
          <a:lstStyle/>
          <a:p>
            <a:r>
              <a:t>Click to edit Master title style</a:t>
            </a:r>
          </a:p>
        </p:txBody>
      </p:sp>
      <p:sp>
        <p:nvSpPr>
          <p:cNvPr id="3" name="Vertical Text Placeholder 2">
            <a:extLst>
              <a:ext uri="{FF2B5EF4-FFF2-40B4-BE49-F238E27FC236}">
                <a16:creationId xmlns:a16="http://schemas.microsoft.com/office/drawing/2014/main" id="{90DEE60B-9D79-4B4A-A742-D5CAAFC4BA8F}"/>
              </a:ext>
            </a:extLst>
          </p:cNvPr>
          <p:cNvSpPr>
            <a:spLocks noGrp="1"/>
          </p:cNvSpPr>
          <p:nvPr>
            <p:ph type="body" idx="1"/>
          </p:nvPr>
        </p:nvSpPr>
        <p:spPr/>
        <p:txBody>
          <a:bodyPr vert="eaVert"/>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D2F5E604-A1EF-489F-81DB-AEEB30807B02}"/>
              </a:ext>
            </a:extLst>
          </p:cNvPr>
          <p:cNvSpPr>
            <a:spLocks noGrp="1"/>
          </p:cNvSpPr>
          <p:nvPr>
            <p:ph type="dt" idx="10"/>
          </p:nvPr>
        </p:nvSpPr>
        <p:spPr/>
        <p:txBody>
          <a:bodyPr/>
          <a:lstStyle/>
          <a:p>
            <a:fld id="{B358B5CA-4233-7943-9158-6AD00F53C511}" type="datetime1">
              <a:t>2026/8/17</a:t>
            </a:fld>
            <a:endParaRPr/>
          </a:p>
        </p:txBody>
      </p:sp>
      <p:sp>
        <p:nvSpPr>
          <p:cNvPr id="5" name="Footer Placeholder 4">
            <a:extLst>
              <a:ext uri="{FF2B5EF4-FFF2-40B4-BE49-F238E27FC236}">
                <a16:creationId xmlns:a16="http://schemas.microsoft.com/office/drawing/2014/main" id="{3C2038D6-DB54-4A02-A830-ACF524DDA7C0}"/>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0714F64B-0745-49DA-BB9A-4A351333C65A}"/>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EDD37A-EAAB-4885-BD6A-2D54CACB82C2}"/>
              </a:ext>
            </a:extLst>
          </p:cNvPr>
          <p:cNvSpPr>
            <a:spLocks noGrp="1"/>
          </p:cNvSpPr>
          <p:nvPr>
            <p:ph type="title"/>
          </p:nvPr>
        </p:nvSpPr>
        <p:spPr>
          <a:xfrm>
            <a:off x="8724900" y="365125"/>
            <a:ext cx="2628900" cy="5811838"/>
          </a:xfrm>
        </p:spPr>
        <p:txBody>
          <a:bodyPr vert="eaVert"/>
          <a:lstStyle/>
          <a:p>
            <a:r>
              <a:t>Click to edit Master title style</a:t>
            </a:r>
          </a:p>
        </p:txBody>
      </p:sp>
      <p:sp>
        <p:nvSpPr>
          <p:cNvPr id="3" name="Vertical Text Placeholder 2">
            <a:extLst>
              <a:ext uri="{FF2B5EF4-FFF2-40B4-BE49-F238E27FC236}">
                <a16:creationId xmlns:a16="http://schemas.microsoft.com/office/drawing/2014/main" id="{8B42DEC3-6518-4677-B7C2-2CDB5325B61A}"/>
              </a:ext>
            </a:extLst>
          </p:cNvPr>
          <p:cNvSpPr>
            <a:spLocks noGrp="1"/>
          </p:cNvSpPr>
          <p:nvPr>
            <p:ph type="body" idx="1"/>
          </p:nvPr>
        </p:nvSpPr>
        <p:spPr>
          <a:xfrm>
            <a:off x="838200" y="365125"/>
            <a:ext cx="7734300" cy="5811838"/>
          </a:xfrm>
        </p:spPr>
        <p:txBody>
          <a:bodyPr vert="eaVert"/>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E46D4C75-11C3-45BF-B362-076D0E4186F7}"/>
              </a:ext>
            </a:extLst>
          </p:cNvPr>
          <p:cNvSpPr>
            <a:spLocks noGrp="1"/>
          </p:cNvSpPr>
          <p:nvPr>
            <p:ph type="dt" idx="10"/>
          </p:nvPr>
        </p:nvSpPr>
        <p:spPr/>
        <p:txBody>
          <a:bodyPr/>
          <a:lstStyle/>
          <a:p>
            <a:fld id="{EA44111D-7594-8046-85F1-F827625527CA}" type="datetime1">
              <a:t>2026/8/17</a:t>
            </a:fld>
            <a:endParaRPr/>
          </a:p>
        </p:txBody>
      </p:sp>
      <p:sp>
        <p:nvSpPr>
          <p:cNvPr id="5" name="Footer Placeholder 4">
            <a:extLst>
              <a:ext uri="{FF2B5EF4-FFF2-40B4-BE49-F238E27FC236}">
                <a16:creationId xmlns:a16="http://schemas.microsoft.com/office/drawing/2014/main" id="{0407876F-FF8C-48E7-8487-B0A51C455980}"/>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52DBB709-B67A-4C84-A486-C13E14C44DBA}"/>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A62B0-BB42-43EF-BFEA-B02E5FAF0666}"/>
              </a:ext>
            </a:extLst>
          </p:cNvPr>
          <p:cNvSpPr>
            <a:spLocks noGrp="1"/>
          </p:cNvSpPr>
          <p:nvPr>
            <p:ph type="title"/>
          </p:nvPr>
        </p:nvSpPr>
        <p:spPr/>
        <p:txBody>
          <a:bodyPr/>
          <a:lstStyle/>
          <a:p>
            <a:r>
              <a:t>Click to edit Master title style</a:t>
            </a:r>
          </a:p>
        </p:txBody>
      </p:sp>
      <p:sp>
        <p:nvSpPr>
          <p:cNvPr id="3" name="Content Placeholder 2">
            <a:extLst>
              <a:ext uri="{FF2B5EF4-FFF2-40B4-BE49-F238E27FC236}">
                <a16:creationId xmlns:a16="http://schemas.microsoft.com/office/drawing/2014/main" id="{40AF1C53-7950-4DA2-9401-799583D3CA2B}"/>
              </a:ext>
            </a:extLst>
          </p:cNvPr>
          <p:cNvSpPr>
            <a:spLocks noGrp="1"/>
          </p:cNvSpPr>
          <p:nvPr>
            <p:ph idx="1"/>
          </p:nvPr>
        </p:nvSpPr>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1C1F8C79-9E9F-4232-A712-E74B1E2F1754}"/>
              </a:ext>
            </a:extLst>
          </p:cNvPr>
          <p:cNvSpPr>
            <a:spLocks noGrp="1"/>
          </p:cNvSpPr>
          <p:nvPr>
            <p:ph type="dt" idx="10"/>
          </p:nvPr>
        </p:nvSpPr>
        <p:spPr/>
        <p:txBody>
          <a:bodyPr/>
          <a:lstStyle/>
          <a:p>
            <a:fld id="{CD4A0968-F7EB-D945-A61B-EB05ECF00654}" type="datetime1">
              <a:t>2026/8/17</a:t>
            </a:fld>
            <a:endParaRPr/>
          </a:p>
        </p:txBody>
      </p:sp>
      <p:sp>
        <p:nvSpPr>
          <p:cNvPr id="5" name="Footer Placeholder 4">
            <a:extLst>
              <a:ext uri="{FF2B5EF4-FFF2-40B4-BE49-F238E27FC236}">
                <a16:creationId xmlns:a16="http://schemas.microsoft.com/office/drawing/2014/main" id="{B4EBE4A5-9F0A-432C-A567-F0BA43BD6C62}"/>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6E345F52-8FA5-485A-BD32-93120E8D5CE0}"/>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725BB-55BF-4199-AFEC-BEB5FA724A7B}"/>
              </a:ext>
            </a:extLst>
          </p:cNvPr>
          <p:cNvSpPr>
            <a:spLocks noGrp="1"/>
          </p:cNvSpPr>
          <p:nvPr>
            <p:ph type="title"/>
          </p:nvPr>
        </p:nvSpPr>
        <p:spPr>
          <a:xfrm>
            <a:off x="831850" y="1709738"/>
            <a:ext cx="10515600" cy="2852737"/>
          </a:xfrm>
        </p:spPr>
        <p:txBody>
          <a:bodyPr anchor="b"/>
          <a:lstStyle>
            <a:lvl1pPr>
              <a:buNone/>
              <a:defRPr sz="6000"/>
            </a:lvl1pPr>
          </a:lstStyle>
          <a:p>
            <a:r>
              <a:t>Click to edit Master title style</a:t>
            </a:r>
          </a:p>
        </p:txBody>
      </p:sp>
      <p:sp>
        <p:nvSpPr>
          <p:cNvPr id="3" name="Text Placeholder 2">
            <a:extLst>
              <a:ext uri="{FF2B5EF4-FFF2-40B4-BE49-F238E27FC236}">
                <a16:creationId xmlns:a16="http://schemas.microsoft.com/office/drawing/2014/main" id="{75D3DFAF-EAD2-48A7-B32C-408BB0100C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buNone/>
            </a:pPr>
            <a:r>
              <a:t>Click to edit Master text styles</a:t>
            </a:r>
          </a:p>
        </p:txBody>
      </p:sp>
      <p:sp>
        <p:nvSpPr>
          <p:cNvPr id="4" name="Date Placeholder 3">
            <a:extLst>
              <a:ext uri="{FF2B5EF4-FFF2-40B4-BE49-F238E27FC236}">
                <a16:creationId xmlns:a16="http://schemas.microsoft.com/office/drawing/2014/main" id="{DA136AC3-726C-45CF-8FCA-3DEA21AF1AB4}"/>
              </a:ext>
            </a:extLst>
          </p:cNvPr>
          <p:cNvSpPr>
            <a:spLocks noGrp="1"/>
          </p:cNvSpPr>
          <p:nvPr>
            <p:ph type="dt" idx="10"/>
          </p:nvPr>
        </p:nvSpPr>
        <p:spPr/>
        <p:txBody>
          <a:bodyPr/>
          <a:lstStyle/>
          <a:p>
            <a:fld id="{27A00D27-C4B7-8347-AF53-B02602B747E7}" type="datetime1">
              <a:t>2026/8/17</a:t>
            </a:fld>
            <a:endParaRPr/>
          </a:p>
        </p:txBody>
      </p:sp>
      <p:sp>
        <p:nvSpPr>
          <p:cNvPr id="5" name="Footer Placeholder 4">
            <a:extLst>
              <a:ext uri="{FF2B5EF4-FFF2-40B4-BE49-F238E27FC236}">
                <a16:creationId xmlns:a16="http://schemas.microsoft.com/office/drawing/2014/main" id="{F49650D9-7DE5-4D65-9851-79694BB910B6}"/>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1240C799-18C1-43B5-B3C1-6B283B08CC8B}"/>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5E718-A053-4173-AF77-4C3517EE18A1}"/>
              </a:ext>
            </a:extLst>
          </p:cNvPr>
          <p:cNvSpPr>
            <a:spLocks noGrp="1"/>
          </p:cNvSpPr>
          <p:nvPr>
            <p:ph type="title"/>
          </p:nvPr>
        </p:nvSpPr>
        <p:spPr/>
        <p:txBody>
          <a:bodyPr/>
          <a:lstStyle/>
          <a:p>
            <a:r>
              <a:t>Click to edit Master title style</a:t>
            </a:r>
          </a:p>
        </p:txBody>
      </p:sp>
      <p:sp>
        <p:nvSpPr>
          <p:cNvPr id="3" name="Content Placeholder 2">
            <a:extLst>
              <a:ext uri="{FF2B5EF4-FFF2-40B4-BE49-F238E27FC236}">
                <a16:creationId xmlns:a16="http://schemas.microsoft.com/office/drawing/2014/main" id="{91B0D086-7812-43AE-80EC-3FFFC7EE929D}"/>
              </a:ext>
            </a:extLst>
          </p:cNvPr>
          <p:cNvSpPr>
            <a:spLocks noGrp="1"/>
          </p:cNvSpPr>
          <p:nvPr>
            <p:ph idx="1"/>
          </p:nvPr>
        </p:nvSpPr>
        <p:spPr>
          <a:xfrm>
            <a:off x="838200" y="1825625"/>
            <a:ext cx="5181600" cy="4351338"/>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Content Placeholder 3">
            <a:extLst>
              <a:ext uri="{FF2B5EF4-FFF2-40B4-BE49-F238E27FC236}">
                <a16:creationId xmlns:a16="http://schemas.microsoft.com/office/drawing/2014/main" id="{9968F0CD-786A-4AD6-889F-4CE1A36E96F3}"/>
              </a:ext>
            </a:extLst>
          </p:cNvPr>
          <p:cNvSpPr>
            <a:spLocks noGrp="1"/>
          </p:cNvSpPr>
          <p:nvPr>
            <p:ph idx="2"/>
          </p:nvPr>
        </p:nvSpPr>
        <p:spPr>
          <a:xfrm>
            <a:off x="6172200" y="1825625"/>
            <a:ext cx="5181600" cy="4351338"/>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Date Placeholder 4">
            <a:extLst>
              <a:ext uri="{FF2B5EF4-FFF2-40B4-BE49-F238E27FC236}">
                <a16:creationId xmlns:a16="http://schemas.microsoft.com/office/drawing/2014/main" id="{4DBEB55F-28A9-4604-A372-90B13CEF0700}"/>
              </a:ext>
            </a:extLst>
          </p:cNvPr>
          <p:cNvSpPr>
            <a:spLocks noGrp="1"/>
          </p:cNvSpPr>
          <p:nvPr>
            <p:ph type="dt" idx="10"/>
          </p:nvPr>
        </p:nvSpPr>
        <p:spPr/>
        <p:txBody>
          <a:bodyPr/>
          <a:lstStyle/>
          <a:p>
            <a:fld id="{C6B65BE3-AAD7-B347-8E13-27F13C39A20F}" type="datetime1">
              <a:t>2026/8/17</a:t>
            </a:fld>
            <a:endParaRPr/>
          </a:p>
        </p:txBody>
      </p:sp>
      <p:sp>
        <p:nvSpPr>
          <p:cNvPr id="6" name="Footer Placeholder 5">
            <a:extLst>
              <a:ext uri="{FF2B5EF4-FFF2-40B4-BE49-F238E27FC236}">
                <a16:creationId xmlns:a16="http://schemas.microsoft.com/office/drawing/2014/main" id="{B75D770B-BDEB-4DDD-B86A-CD3FFC5717EB}"/>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00554112-E295-4D35-91E4-C22FC1B378F9}"/>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52E57-89AB-4575-A1B1-2096AE757A68}"/>
              </a:ext>
            </a:extLst>
          </p:cNvPr>
          <p:cNvSpPr>
            <a:spLocks noGrp="1"/>
          </p:cNvSpPr>
          <p:nvPr>
            <p:ph type="title"/>
          </p:nvPr>
        </p:nvSpPr>
        <p:spPr>
          <a:xfrm>
            <a:off x="839788" y="365125"/>
            <a:ext cx="10515600" cy="1325563"/>
          </a:xfrm>
        </p:spPr>
        <p:txBody>
          <a:bodyPr/>
          <a:lstStyle/>
          <a:p>
            <a:r>
              <a:t>Click to edit Master title style</a:t>
            </a:r>
          </a:p>
        </p:txBody>
      </p:sp>
      <p:sp>
        <p:nvSpPr>
          <p:cNvPr id="3" name="Text Placeholder 2">
            <a:extLst>
              <a:ext uri="{FF2B5EF4-FFF2-40B4-BE49-F238E27FC236}">
                <a16:creationId xmlns:a16="http://schemas.microsoft.com/office/drawing/2014/main" id="{B36BE5D3-205B-4DFA-93BA-6D76B6B358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None/>
            </a:pPr>
            <a:r>
              <a:t>Click to edit Master text styles</a:t>
            </a:r>
          </a:p>
        </p:txBody>
      </p:sp>
      <p:sp>
        <p:nvSpPr>
          <p:cNvPr id="4" name="Content Placeholder 3">
            <a:extLst>
              <a:ext uri="{FF2B5EF4-FFF2-40B4-BE49-F238E27FC236}">
                <a16:creationId xmlns:a16="http://schemas.microsoft.com/office/drawing/2014/main" id="{02B3A038-2CA5-4C0A-BCC9-EED6F61614FB}"/>
              </a:ext>
            </a:extLst>
          </p:cNvPr>
          <p:cNvSpPr>
            <a:spLocks noGrp="1"/>
          </p:cNvSpPr>
          <p:nvPr>
            <p:ph idx="2"/>
          </p:nvPr>
        </p:nvSpPr>
        <p:spPr>
          <a:xfrm>
            <a:off x="839788" y="2505075"/>
            <a:ext cx="5157787" cy="3684588"/>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Text Placeholder 4">
            <a:extLst>
              <a:ext uri="{FF2B5EF4-FFF2-40B4-BE49-F238E27FC236}">
                <a16:creationId xmlns:a16="http://schemas.microsoft.com/office/drawing/2014/main" id="{0CD26204-2ECF-4C95-B217-63BE45396B0F}"/>
              </a:ext>
            </a:extLst>
          </p:cNvPr>
          <p:cNvSpPr>
            <a:spLocks noGrp="1"/>
          </p:cNvSpPr>
          <p:nvPr>
            <p:ph type="body"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None/>
            </a:pPr>
            <a:r>
              <a:t>Click to edit Master text styles</a:t>
            </a:r>
          </a:p>
        </p:txBody>
      </p:sp>
      <p:sp>
        <p:nvSpPr>
          <p:cNvPr id="6" name="Content Placeholder 5">
            <a:extLst>
              <a:ext uri="{FF2B5EF4-FFF2-40B4-BE49-F238E27FC236}">
                <a16:creationId xmlns:a16="http://schemas.microsoft.com/office/drawing/2014/main" id="{09934C92-EB72-4732-94C9-5642D860520D}"/>
              </a:ext>
            </a:extLst>
          </p:cNvPr>
          <p:cNvSpPr>
            <a:spLocks noGrp="1"/>
          </p:cNvSpPr>
          <p:nvPr>
            <p:ph idx="4"/>
          </p:nvPr>
        </p:nvSpPr>
        <p:spPr>
          <a:xfrm>
            <a:off x="6172200" y="2505075"/>
            <a:ext cx="5183188" cy="3684588"/>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Date Placeholder 6">
            <a:extLst>
              <a:ext uri="{FF2B5EF4-FFF2-40B4-BE49-F238E27FC236}">
                <a16:creationId xmlns:a16="http://schemas.microsoft.com/office/drawing/2014/main" id="{3616F051-8DA1-4D37-AB15-077CC4308E72}"/>
              </a:ext>
            </a:extLst>
          </p:cNvPr>
          <p:cNvSpPr>
            <a:spLocks noGrp="1"/>
          </p:cNvSpPr>
          <p:nvPr>
            <p:ph type="dt" idx="10"/>
          </p:nvPr>
        </p:nvSpPr>
        <p:spPr/>
        <p:txBody>
          <a:bodyPr/>
          <a:lstStyle/>
          <a:p>
            <a:fld id="{F970B75D-568C-F041-A6CF-D93BA26FF7FF}" type="datetime1">
              <a:t>2026/8/17</a:t>
            </a:fld>
            <a:endParaRPr/>
          </a:p>
        </p:txBody>
      </p:sp>
      <p:sp>
        <p:nvSpPr>
          <p:cNvPr id="8" name="Footer Placeholder 7">
            <a:extLst>
              <a:ext uri="{FF2B5EF4-FFF2-40B4-BE49-F238E27FC236}">
                <a16:creationId xmlns:a16="http://schemas.microsoft.com/office/drawing/2014/main" id="{2B7031B0-CEAB-477E-B027-CC1E8B1072D6}"/>
              </a:ext>
            </a:extLst>
          </p:cNvPr>
          <p:cNvSpPr>
            <a:spLocks noGrp="1"/>
          </p:cNvSpPr>
          <p:nvPr>
            <p:ph type="ftr" idx="11"/>
          </p:nvPr>
        </p:nvSpPr>
        <p:spPr/>
        <p:txBody>
          <a:bodyPr/>
          <a:lstStyle/>
          <a:p>
            <a:endParaRPr/>
          </a:p>
        </p:txBody>
      </p:sp>
      <p:sp>
        <p:nvSpPr>
          <p:cNvPr id="9" name="Slide Number Placeholder 8">
            <a:extLst>
              <a:ext uri="{FF2B5EF4-FFF2-40B4-BE49-F238E27FC236}">
                <a16:creationId xmlns:a16="http://schemas.microsoft.com/office/drawing/2014/main" id="{5C3C772C-F5AC-4D5B-BC85-DAB312C4A48B}"/>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85839-DB3B-4487-B7CE-58E7D90B1497}"/>
              </a:ext>
            </a:extLst>
          </p:cNvPr>
          <p:cNvSpPr>
            <a:spLocks noGrp="1"/>
          </p:cNvSpPr>
          <p:nvPr>
            <p:ph type="title"/>
          </p:nvPr>
        </p:nvSpPr>
        <p:spPr/>
        <p:txBody>
          <a:bodyPr/>
          <a:lstStyle/>
          <a:p>
            <a:r>
              <a:t>Click to edit Master title style</a:t>
            </a:r>
          </a:p>
        </p:txBody>
      </p:sp>
      <p:sp>
        <p:nvSpPr>
          <p:cNvPr id="3" name="Date Placeholder 2">
            <a:extLst>
              <a:ext uri="{FF2B5EF4-FFF2-40B4-BE49-F238E27FC236}">
                <a16:creationId xmlns:a16="http://schemas.microsoft.com/office/drawing/2014/main" id="{230182F4-B467-4B4E-BB9A-1E5DA866EBAD}"/>
              </a:ext>
            </a:extLst>
          </p:cNvPr>
          <p:cNvSpPr>
            <a:spLocks noGrp="1"/>
          </p:cNvSpPr>
          <p:nvPr>
            <p:ph type="dt" idx="10"/>
          </p:nvPr>
        </p:nvSpPr>
        <p:spPr/>
        <p:txBody>
          <a:bodyPr/>
          <a:lstStyle/>
          <a:p>
            <a:fld id="{EC76A47D-E147-D347-BAF5-35F46AFB6D3E}" type="datetime1">
              <a:t>2026/8/17</a:t>
            </a:fld>
            <a:endParaRPr/>
          </a:p>
        </p:txBody>
      </p:sp>
      <p:sp>
        <p:nvSpPr>
          <p:cNvPr id="4" name="Footer Placeholder 3">
            <a:extLst>
              <a:ext uri="{FF2B5EF4-FFF2-40B4-BE49-F238E27FC236}">
                <a16:creationId xmlns:a16="http://schemas.microsoft.com/office/drawing/2014/main" id="{8E499F55-2F2A-4DE7-871C-BDE1FE174CB9}"/>
              </a:ext>
            </a:extLst>
          </p:cNvPr>
          <p:cNvSpPr>
            <a:spLocks noGrp="1"/>
          </p:cNvSpPr>
          <p:nvPr>
            <p:ph type="ftr" idx="11"/>
          </p:nvPr>
        </p:nvSpPr>
        <p:spPr/>
        <p:txBody>
          <a:bodyPr/>
          <a:lstStyle/>
          <a:p>
            <a:endParaRPr/>
          </a:p>
        </p:txBody>
      </p:sp>
      <p:sp>
        <p:nvSpPr>
          <p:cNvPr id="5" name="Slide Number Placeholder 4">
            <a:extLst>
              <a:ext uri="{FF2B5EF4-FFF2-40B4-BE49-F238E27FC236}">
                <a16:creationId xmlns:a16="http://schemas.microsoft.com/office/drawing/2014/main" id="{02ACAE16-2900-400A-A158-6B69C89AC183}"/>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7BE8B7-C95B-463B-A623-3173F55B084E}"/>
              </a:ext>
            </a:extLst>
          </p:cNvPr>
          <p:cNvSpPr>
            <a:spLocks noGrp="1"/>
          </p:cNvSpPr>
          <p:nvPr>
            <p:ph type="dt" idx="10"/>
          </p:nvPr>
        </p:nvSpPr>
        <p:spPr/>
        <p:txBody>
          <a:bodyPr/>
          <a:lstStyle/>
          <a:p>
            <a:fld id="{17EDA51A-76A6-7340-8ED8-598116F3576F}" type="datetime1">
              <a:t>2026/8/17</a:t>
            </a:fld>
            <a:endParaRPr/>
          </a:p>
        </p:txBody>
      </p:sp>
      <p:sp>
        <p:nvSpPr>
          <p:cNvPr id="3" name="Footer Placeholder 2">
            <a:extLst>
              <a:ext uri="{FF2B5EF4-FFF2-40B4-BE49-F238E27FC236}">
                <a16:creationId xmlns:a16="http://schemas.microsoft.com/office/drawing/2014/main" id="{1B486053-7446-4B3A-B409-9A906A7707AD}"/>
              </a:ext>
            </a:extLst>
          </p:cNvPr>
          <p:cNvSpPr>
            <a:spLocks noGrp="1"/>
          </p:cNvSpPr>
          <p:nvPr>
            <p:ph type="ftr" idx="11"/>
          </p:nvPr>
        </p:nvSpPr>
        <p:spPr/>
        <p:txBody>
          <a:bodyPr/>
          <a:lstStyle/>
          <a:p>
            <a:endParaRPr/>
          </a:p>
        </p:txBody>
      </p:sp>
      <p:sp>
        <p:nvSpPr>
          <p:cNvPr id="4" name="Slide Number Placeholder 3">
            <a:extLst>
              <a:ext uri="{FF2B5EF4-FFF2-40B4-BE49-F238E27FC236}">
                <a16:creationId xmlns:a16="http://schemas.microsoft.com/office/drawing/2014/main" id="{AA9D0F4B-0CB5-461F-A35D-61BB66A79DEF}"/>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9BD35-6A70-45F2-A22C-0038CE0543D5}"/>
              </a:ext>
            </a:extLst>
          </p:cNvPr>
          <p:cNvSpPr>
            <a:spLocks noGrp="1"/>
          </p:cNvSpPr>
          <p:nvPr>
            <p:ph type="title"/>
          </p:nvPr>
        </p:nvSpPr>
        <p:spPr>
          <a:xfrm>
            <a:off x="839788" y="457200"/>
            <a:ext cx="3932237" cy="1600200"/>
          </a:xfrm>
        </p:spPr>
        <p:txBody>
          <a:bodyPr anchor="b"/>
          <a:lstStyle>
            <a:lvl1pPr>
              <a:buNone/>
              <a:defRPr sz="3200"/>
            </a:lvl1pPr>
          </a:lstStyle>
          <a:p>
            <a:r>
              <a:t>Click to edit Master title style</a:t>
            </a:r>
          </a:p>
        </p:txBody>
      </p:sp>
      <p:sp>
        <p:nvSpPr>
          <p:cNvPr id="3" name="Content Placeholder 2">
            <a:extLst>
              <a:ext uri="{FF2B5EF4-FFF2-40B4-BE49-F238E27FC236}">
                <a16:creationId xmlns:a16="http://schemas.microsoft.com/office/drawing/2014/main" id="{CFCECC98-8B55-4398-9565-6E34F2E9D400}"/>
              </a:ext>
            </a:extLst>
          </p:cNvPr>
          <p:cNvSpPr>
            <a:spLocks noGrp="1"/>
          </p:cNvSpPr>
          <p:nvPr>
            <p:ph idx="1"/>
          </p:nvPr>
        </p:nvSpPr>
        <p:spPr>
          <a:xfrm>
            <a:off x="5183188" y="987425"/>
            <a:ext cx="6172200" cy="4873625"/>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Text Placeholder 3">
            <a:extLst>
              <a:ext uri="{FF2B5EF4-FFF2-40B4-BE49-F238E27FC236}">
                <a16:creationId xmlns:a16="http://schemas.microsoft.com/office/drawing/2014/main" id="{9390DA5B-CDF6-43DE-8E4F-B7821F3B8084}"/>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buNone/>
            </a:pPr>
            <a:r>
              <a:t>Click to edit Master text styles</a:t>
            </a:r>
          </a:p>
        </p:txBody>
      </p:sp>
      <p:sp>
        <p:nvSpPr>
          <p:cNvPr id="5" name="Date Placeholder 4">
            <a:extLst>
              <a:ext uri="{FF2B5EF4-FFF2-40B4-BE49-F238E27FC236}">
                <a16:creationId xmlns:a16="http://schemas.microsoft.com/office/drawing/2014/main" id="{BF86BF3C-E1E1-4F10-B8CE-32185F7CF28E}"/>
              </a:ext>
            </a:extLst>
          </p:cNvPr>
          <p:cNvSpPr>
            <a:spLocks noGrp="1"/>
          </p:cNvSpPr>
          <p:nvPr>
            <p:ph type="dt" idx="10"/>
          </p:nvPr>
        </p:nvSpPr>
        <p:spPr/>
        <p:txBody>
          <a:bodyPr/>
          <a:lstStyle/>
          <a:p>
            <a:fld id="{9A635246-6637-D74F-9FDD-D88DD2F03346}" type="datetime1">
              <a:t>2026/8/17</a:t>
            </a:fld>
            <a:endParaRPr/>
          </a:p>
        </p:txBody>
      </p:sp>
      <p:sp>
        <p:nvSpPr>
          <p:cNvPr id="6" name="Footer Placeholder 5">
            <a:extLst>
              <a:ext uri="{FF2B5EF4-FFF2-40B4-BE49-F238E27FC236}">
                <a16:creationId xmlns:a16="http://schemas.microsoft.com/office/drawing/2014/main" id="{EE61CA9B-C0A7-45AD-B1C3-1F6D7195364C}"/>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E7C65430-4ED4-4443-B861-9EC154F8D7FC}"/>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CE144-26DC-4A7C-8AC0-54292A4853B8}"/>
              </a:ext>
            </a:extLst>
          </p:cNvPr>
          <p:cNvSpPr>
            <a:spLocks noGrp="1"/>
          </p:cNvSpPr>
          <p:nvPr>
            <p:ph type="title"/>
          </p:nvPr>
        </p:nvSpPr>
        <p:spPr>
          <a:xfrm>
            <a:off x="839788" y="457200"/>
            <a:ext cx="3932237" cy="1600200"/>
          </a:xfrm>
        </p:spPr>
        <p:txBody>
          <a:bodyPr anchor="b"/>
          <a:lstStyle>
            <a:lvl1pPr>
              <a:buNone/>
              <a:defRPr sz="3200"/>
            </a:lvl1pPr>
          </a:lstStyle>
          <a:p>
            <a:r>
              <a:t>Click to edit Master title style</a:t>
            </a:r>
          </a:p>
        </p:txBody>
      </p:sp>
      <p:sp>
        <p:nvSpPr>
          <p:cNvPr id="3" name="Picture Placeholder 2">
            <a:extLst>
              <a:ext uri="{FF2B5EF4-FFF2-40B4-BE49-F238E27FC236}">
                <a16:creationId xmlns:a16="http://schemas.microsoft.com/office/drawing/2014/main" id="{6736C31E-2C81-42BA-A16D-C58176F12E1D}"/>
              </a:ext>
            </a:extLst>
          </p:cNvPr>
          <p:cNvSpPr>
            <a:spLocks noGrp="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t>Click icon to add picture</a:t>
            </a:r>
          </a:p>
        </p:txBody>
      </p:sp>
      <p:sp>
        <p:nvSpPr>
          <p:cNvPr id="4" name="Text Placeholder 3">
            <a:extLst>
              <a:ext uri="{FF2B5EF4-FFF2-40B4-BE49-F238E27FC236}">
                <a16:creationId xmlns:a16="http://schemas.microsoft.com/office/drawing/2014/main" id="{661D4B28-80AC-4C26-9D69-CE2D6E1F9638}"/>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buNone/>
            </a:pPr>
            <a:r>
              <a:t>Click to edit Master text styles</a:t>
            </a:r>
          </a:p>
        </p:txBody>
      </p:sp>
      <p:sp>
        <p:nvSpPr>
          <p:cNvPr id="5" name="Date Placeholder 4">
            <a:extLst>
              <a:ext uri="{FF2B5EF4-FFF2-40B4-BE49-F238E27FC236}">
                <a16:creationId xmlns:a16="http://schemas.microsoft.com/office/drawing/2014/main" id="{ED6AC36F-AD2F-465B-963E-3D91E8A085FF}"/>
              </a:ext>
            </a:extLst>
          </p:cNvPr>
          <p:cNvSpPr>
            <a:spLocks noGrp="1"/>
          </p:cNvSpPr>
          <p:nvPr>
            <p:ph type="dt" idx="10"/>
          </p:nvPr>
        </p:nvSpPr>
        <p:spPr/>
        <p:txBody>
          <a:bodyPr/>
          <a:lstStyle/>
          <a:p>
            <a:fld id="{E1AF4D98-5717-8D4C-91C2-D6801CCEBED7}" type="datetime1">
              <a:t>2026/8/17</a:t>
            </a:fld>
            <a:endParaRPr/>
          </a:p>
        </p:txBody>
      </p:sp>
      <p:sp>
        <p:nvSpPr>
          <p:cNvPr id="6" name="Footer Placeholder 5">
            <a:extLst>
              <a:ext uri="{FF2B5EF4-FFF2-40B4-BE49-F238E27FC236}">
                <a16:creationId xmlns:a16="http://schemas.microsoft.com/office/drawing/2014/main" id="{4CAEF48C-6A19-4633-B1D9-F7DB28F6D440}"/>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5D33C710-5028-405A-A6D6-81E92D307EBB}"/>
              </a:ext>
            </a:extLst>
          </p:cNvPr>
          <p:cNvSpPr>
            <a:spLocks noGrp="1"/>
          </p:cNvSpPr>
          <p:nvPr>
            <p:ph type="sldNum" idx="12"/>
          </p:nvPr>
        </p:nvSpPr>
        <p:spPr/>
        <p:txBody>
          <a:bodyPr/>
          <a:lstStyle/>
          <a:p>
            <a:fld id="{566F101A-97CF-1543-A4C9-C88FA5FE9E1D}"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19EE48-4825-4765-BA9D-6FBA33EA7A67}"/>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Click to edit Master title style</a:t>
            </a:r>
          </a:p>
        </p:txBody>
      </p:sp>
      <p:sp>
        <p:nvSpPr>
          <p:cNvPr id="3" name="Text Placeholder 2">
            <a:extLst>
              <a:ext uri="{FF2B5EF4-FFF2-40B4-BE49-F238E27FC236}">
                <a16:creationId xmlns:a16="http://schemas.microsoft.com/office/drawing/2014/main" id="{5F3A1E8A-3463-40D9-B682-84A6128B461A}"/>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660C40C0-6E5B-4335-A974-66E9D3D7A7EE}"/>
              </a:ext>
            </a:extLst>
          </p:cNvPr>
          <p:cNvSpPr>
            <a:spLocks noGrp="1"/>
          </p:cNvSpPr>
          <p:nvPr>
            <p:ph type="dt" idx="2"/>
          </p:nvPr>
        </p:nvSpPr>
        <p:spPr>
          <a:xfrm>
            <a:off x="838200" y="6356350"/>
            <a:ext cx="2743200" cy="365125"/>
          </a:xfrm>
          <a:prstGeom prst="rect">
            <a:avLst/>
          </a:prstGeom>
        </p:spPr>
        <p:txBody>
          <a:bodyPr vert="horz" lIns="91440" tIns="45720" rIns="91440" bIns="45720" anchor="ctr"/>
          <a:lstStyle>
            <a:lvl1pPr algn="l">
              <a:buNone/>
              <a:defRPr sz="1200">
                <a:solidFill>
                  <a:schemeClr val="tx1">
                    <a:tint val="75000"/>
                  </a:schemeClr>
                </a:solidFill>
              </a:defRPr>
            </a:lvl1pPr>
          </a:lstStyle>
          <a:p>
            <a:fld id="{EC720CEA-000D-5945-9B29-778BC4F7B7DC}" type="datetime1">
              <a:t>2026/8/17</a:t>
            </a:fld>
            <a:endParaRPr/>
          </a:p>
        </p:txBody>
      </p:sp>
      <p:sp>
        <p:nvSpPr>
          <p:cNvPr id="5" name="Footer Placeholder 4">
            <a:extLst>
              <a:ext uri="{FF2B5EF4-FFF2-40B4-BE49-F238E27FC236}">
                <a16:creationId xmlns:a16="http://schemas.microsoft.com/office/drawing/2014/main" id="{84AEAA9D-2869-4D6C-A7F8-7C5F054685CD}"/>
              </a:ext>
            </a:extLst>
          </p:cNvPr>
          <p:cNvSpPr>
            <a:spLocks noGrp="1"/>
          </p:cNvSpPr>
          <p:nvPr>
            <p:ph type="ftr" idx="3"/>
          </p:nvPr>
        </p:nvSpPr>
        <p:spPr>
          <a:xfrm>
            <a:off x="4038600" y="6356350"/>
            <a:ext cx="4114800" cy="365125"/>
          </a:xfrm>
          <a:prstGeom prst="rect">
            <a:avLst/>
          </a:prstGeom>
        </p:spPr>
        <p:txBody>
          <a:bodyPr vert="horz" lIns="91440" tIns="45720" rIns="91440" bIns="45720" anchor="ctr"/>
          <a:lstStyle>
            <a:lvl1pPr algn="ctr">
              <a:buNone/>
              <a:defRPr sz="1200">
                <a:solidFill>
                  <a:schemeClr val="tx1">
                    <a:tint val="75000"/>
                  </a:schemeClr>
                </a:solidFill>
              </a:defRPr>
            </a:lvl1pPr>
          </a:lstStyle>
          <a:p>
            <a:endParaRPr/>
          </a:p>
        </p:txBody>
      </p:sp>
      <p:sp>
        <p:nvSpPr>
          <p:cNvPr id="6" name="Slide Number Placeholder 5">
            <a:extLst>
              <a:ext uri="{FF2B5EF4-FFF2-40B4-BE49-F238E27FC236}">
                <a16:creationId xmlns:a16="http://schemas.microsoft.com/office/drawing/2014/main" id="{1427DE63-95D8-4A6E-9E0D-444D87A90B9A}"/>
              </a:ext>
            </a:extLst>
          </p:cNvPr>
          <p:cNvSpPr>
            <a:spLocks noGrp="1"/>
          </p:cNvSpPr>
          <p:nvPr>
            <p:ph type="sldNum" idx="4"/>
          </p:nvPr>
        </p:nvSpPr>
        <p:spPr>
          <a:xfrm>
            <a:off x="8610600" y="6356350"/>
            <a:ext cx="2743200" cy="365125"/>
          </a:xfrm>
          <a:prstGeom prst="rect">
            <a:avLst/>
          </a:prstGeom>
        </p:spPr>
        <p:txBody>
          <a:bodyPr vert="horz" lIns="91440" tIns="45720" rIns="91440" bIns="45720" anchor="ctr"/>
          <a:lstStyle>
            <a:lvl1pPr algn="r">
              <a:buNone/>
              <a:defRPr sz="1200">
                <a:solidFill>
                  <a:schemeClr val="tx1">
                    <a:tint val="75000"/>
                  </a:schemeClr>
                </a:solidFill>
              </a:defRPr>
            </a:lvl1pPr>
          </a:lstStyle>
          <a:p>
            <a:fld id="{566F101A-97CF-1543-A4C9-C88FA5FE9E1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C40245-0BAD-7BA9-3FF8-E3D57258297D}"/>
              </a:ext>
            </a:extLst>
          </p:cNvPr>
          <p:cNvSpPr>
            <a:spLocks noGrp="1"/>
          </p:cNvSpPr>
          <p:nvPr/>
        </p:nvSpPr>
        <p:spPr>
          <a:xfrm>
            <a:off x="0" y="0"/>
            <a:ext cx="12192000" cy="1569660"/>
          </a:xfrm>
          <a:prstGeom prst="rect">
            <a:avLst/>
          </a:prstGeom>
          <a:solidFill>
            <a:schemeClr val="bg1"/>
          </a:solidFill>
        </p:spPr>
        <p:txBody>
          <a:bodyPr wrap="square">
            <a:spAutoFit/>
          </a:bodyPr>
          <a:lstStyle/>
          <a:p>
            <a:pPr algn="ctr">
              <a:buNone/>
              <a:defRPr b="0">
                <a:latin typeface="Calibri"/>
                <a:ea typeface="Calibri"/>
                <a:cs typeface="Calibri"/>
              </a:defRPr>
            </a:pPr>
            <a:r>
              <a:rPr sz="3200" b="0" i="0" dirty="0">
                <a:solidFill>
                  <a:srgbClr val="FFFF00"/>
                </a:solidFill>
                <a:latin typeface="Calibri"/>
                <a:ea typeface="Calibri"/>
                <a:cs typeface="Calibri"/>
              </a:rPr>
              <a:t>Measurements of Cosmic Proton Flux through Neutron Monitors Using Deep Networks and Imputation Techniques in the AMS-02 Era</a:t>
            </a:r>
            <a:endParaRPr lang="en-US" sz="3200" b="0" i="0" dirty="0">
              <a:solidFill>
                <a:srgbClr val="FFFF00"/>
              </a:solidFill>
              <a:latin typeface="Calibri"/>
              <a:ea typeface="Calibri"/>
              <a:cs typeface="Calibri"/>
            </a:endParaRPr>
          </a:p>
          <a:p>
            <a:pPr algn="ctr">
              <a:buNone/>
              <a:defRPr b="0">
                <a:latin typeface="Calibri"/>
                <a:ea typeface="Calibri"/>
                <a:cs typeface="Calibri"/>
              </a:defRPr>
            </a:pPr>
            <a:r>
              <a:rPr lang="en-CN" sz="3200" dirty="0">
                <a:solidFill>
                  <a:srgbClr val="FFFF00"/>
                </a:solidFill>
                <a:latin typeface="Calibri"/>
                <a:ea typeface="Calibri"/>
                <a:cs typeface="Calibri"/>
              </a:rPr>
              <a:t>用机器学习方法从中子监测器计数测量宇宙线质子流强</a:t>
            </a:r>
            <a:endParaRPr sz="3200" b="0" i="0" dirty="0">
              <a:solidFill>
                <a:srgbClr val="FFFF00"/>
              </a:solidFill>
              <a:latin typeface="Calibri"/>
              <a:ea typeface="Calibri"/>
              <a:cs typeface="Calibri"/>
            </a:endParaRPr>
          </a:p>
        </p:txBody>
      </p:sp>
      <p:sp>
        <p:nvSpPr>
          <p:cNvPr id="2" name="Text Box 6">
            <a:extLst>
              <a:ext uri="{FF2B5EF4-FFF2-40B4-BE49-F238E27FC236}">
                <a16:creationId xmlns:a16="http://schemas.microsoft.com/office/drawing/2014/main" id="{59B9EB46-340D-C49D-4B6D-B7B65D06890D}"/>
              </a:ext>
            </a:extLst>
          </p:cNvPr>
          <p:cNvSpPr>
            <a:spLocks noGrp="1"/>
          </p:cNvSpPr>
          <p:nvPr/>
        </p:nvSpPr>
        <p:spPr>
          <a:xfrm>
            <a:off x="209550" y="1921171"/>
            <a:ext cx="3617951" cy="2308324"/>
          </a:xfrm>
          <a:prstGeom prst="rect">
            <a:avLst/>
          </a:prstGeom>
          <a:noFill/>
          <a:ln>
            <a:noFill/>
          </a:ln>
        </p:spPr>
        <p:txBody>
          <a:bodyPr wrap="square">
            <a:spAutoFit/>
          </a:bodyPr>
          <a:lstStyle>
            <a:lvl1pPr>
              <a:spcBef>
                <a:spcPct val="20000"/>
              </a:spcBef>
              <a:buFont typeface="Arial"/>
              <a:buChar char="•"/>
              <a:defRPr sz="3200" b="0">
                <a:solidFill>
                  <a:schemeClr val="tx1"/>
                </a:solidFill>
                <a:latin typeface="Microsoft YaHei Light"/>
                <a:ea typeface="Microsoft YaHei Light"/>
                <a:cs typeface="Microsoft YaHei Light"/>
              </a:defRPr>
            </a:lvl1pPr>
            <a:lvl2pPr marL="742950" indent="-285750">
              <a:spcBef>
                <a:spcPct val="20000"/>
              </a:spcBef>
              <a:buFont typeface="Arial"/>
              <a:buChar char="–"/>
              <a:defRPr sz="2800" b="0">
                <a:solidFill>
                  <a:schemeClr val="tx1"/>
                </a:solidFill>
                <a:latin typeface="Microsoft YaHei Light"/>
                <a:ea typeface="Microsoft YaHei Light"/>
                <a:cs typeface="Microsoft YaHei Light"/>
              </a:defRPr>
            </a:lvl2pPr>
            <a:lvl3pPr marL="1143000" indent="-228600">
              <a:spcBef>
                <a:spcPct val="20000"/>
              </a:spcBef>
              <a:buFont typeface="Arial"/>
              <a:buChar char="•"/>
              <a:defRPr sz="2400" b="0">
                <a:solidFill>
                  <a:schemeClr val="tx1"/>
                </a:solidFill>
                <a:latin typeface="Microsoft YaHei Light"/>
                <a:ea typeface="Microsoft YaHei Light"/>
                <a:cs typeface="Microsoft YaHei Light"/>
              </a:defRPr>
            </a:lvl3pPr>
            <a:lvl4pPr marL="1600200" indent="-228600">
              <a:spcBef>
                <a:spcPct val="20000"/>
              </a:spcBef>
              <a:buFont typeface="Arial"/>
              <a:buChar char="–"/>
              <a:defRPr sz="2000" b="0">
                <a:solidFill>
                  <a:schemeClr val="tx1"/>
                </a:solidFill>
                <a:latin typeface="Microsoft YaHei Light"/>
                <a:ea typeface="Microsoft YaHei Light"/>
                <a:cs typeface="Microsoft YaHei Light"/>
              </a:defRPr>
            </a:lvl4pPr>
            <a:lvl5pPr marL="2057400" indent="-228600">
              <a:spcBef>
                <a:spcPct val="20000"/>
              </a:spcBef>
              <a:buFont typeface="Arial"/>
              <a:buChar char="»"/>
              <a:defRPr sz="2000" b="0">
                <a:solidFill>
                  <a:schemeClr val="tx1"/>
                </a:solidFill>
                <a:latin typeface="Microsoft YaHei Light"/>
                <a:ea typeface="Microsoft YaHei Light"/>
                <a:cs typeface="Microsoft YaHei Light"/>
              </a:defRPr>
            </a:lvl5pPr>
            <a:lvl6pPr marL="2514600" indent="-228600">
              <a:spcBef>
                <a:spcPct val="20000"/>
              </a:spcBef>
              <a:spcAft>
                <a:spcPct val="0"/>
              </a:spcAft>
              <a:buFont typeface="Arial"/>
              <a:buChar char="»"/>
              <a:defRPr sz="2000" b="0">
                <a:solidFill>
                  <a:schemeClr val="tx1"/>
                </a:solidFill>
                <a:latin typeface="Microsoft YaHei Light"/>
                <a:ea typeface="Microsoft YaHei Light"/>
                <a:cs typeface="Microsoft YaHei Light"/>
              </a:defRPr>
            </a:lvl6pPr>
            <a:lvl7pPr marL="2971800" indent="-228600">
              <a:spcBef>
                <a:spcPct val="20000"/>
              </a:spcBef>
              <a:spcAft>
                <a:spcPct val="0"/>
              </a:spcAft>
              <a:buFont typeface="Arial"/>
              <a:buChar char="»"/>
              <a:defRPr sz="2000" b="0">
                <a:solidFill>
                  <a:schemeClr val="tx1"/>
                </a:solidFill>
                <a:latin typeface="Microsoft YaHei Light"/>
                <a:ea typeface="Microsoft YaHei Light"/>
                <a:cs typeface="Microsoft YaHei Light"/>
              </a:defRPr>
            </a:lvl7pPr>
            <a:lvl8pPr marL="3429000" indent="-228600">
              <a:spcBef>
                <a:spcPct val="20000"/>
              </a:spcBef>
              <a:spcAft>
                <a:spcPct val="0"/>
              </a:spcAft>
              <a:buFont typeface="Arial"/>
              <a:buChar char="»"/>
              <a:defRPr sz="2000" b="0">
                <a:solidFill>
                  <a:schemeClr val="tx1"/>
                </a:solidFill>
                <a:latin typeface="Microsoft YaHei Light"/>
                <a:ea typeface="Microsoft YaHei Light"/>
                <a:cs typeface="Microsoft YaHei Light"/>
              </a:defRPr>
            </a:lvl8pPr>
            <a:lvl9pPr marL="3886200" indent="-228600">
              <a:spcBef>
                <a:spcPct val="20000"/>
              </a:spcBef>
              <a:spcAft>
                <a:spcPct val="0"/>
              </a:spcAft>
              <a:buFont typeface="Arial"/>
              <a:buChar char="»"/>
              <a:defRPr sz="2000" b="0">
                <a:solidFill>
                  <a:schemeClr val="tx1"/>
                </a:solidFill>
                <a:latin typeface="Microsoft YaHei Light"/>
                <a:ea typeface="Microsoft YaHei Light"/>
                <a:cs typeface="Microsoft YaHei Light"/>
              </a:defRPr>
            </a:lvl9pPr>
          </a:lstStyle>
          <a:p>
            <a:pPr marL="0" marR="0" indent="0" algn="r" defTabSz="457200">
              <a:lnSpc>
                <a:spcPct val="100000"/>
              </a:lnSpc>
              <a:spcBef>
                <a:spcPts val="0"/>
              </a:spcBef>
              <a:spcAft>
                <a:spcPts val="0"/>
              </a:spcAft>
              <a:buClrTx/>
              <a:buSzTx/>
              <a:buFontTx/>
              <a:buNone/>
              <a:defRPr b="0">
                <a:latin typeface="Calibri"/>
                <a:ea typeface="Calibri"/>
                <a:cs typeface="Calibri"/>
              </a:defRPr>
            </a:pPr>
            <a:r>
              <a:rPr sz="2400" b="0" i="0" u="none" cap="none">
                <a:ln>
                  <a:noFill/>
                </a:ln>
                <a:solidFill>
                  <a:srgbClr val="00FFFF"/>
                </a:solidFill>
                <a:latin typeface="Calibri"/>
                <a:ea typeface="Calibri"/>
                <a:cs typeface="Calibri"/>
              </a:rPr>
              <a:t>Jie Feng</a:t>
            </a:r>
          </a:p>
          <a:p>
            <a:pPr marL="0" marR="0" indent="0" algn="r" defTabSz="457200">
              <a:lnSpc>
                <a:spcPct val="100000"/>
              </a:lnSpc>
              <a:spcBef>
                <a:spcPts val="0"/>
              </a:spcBef>
              <a:spcAft>
                <a:spcPts val="0"/>
              </a:spcAft>
              <a:buClrTx/>
              <a:buSzTx/>
              <a:buFontTx/>
              <a:buNone/>
              <a:defRPr b="0">
                <a:latin typeface="Calibri"/>
                <a:ea typeface="Calibri"/>
                <a:cs typeface="Calibri"/>
              </a:defRPr>
            </a:pPr>
            <a:r>
              <a:rPr sz="2400" b="0">
                <a:solidFill>
                  <a:srgbClr val="00FFFF"/>
                </a:solidFill>
                <a:latin typeface="Calibri"/>
                <a:ea typeface="Calibri"/>
                <a:cs typeface="Calibri"/>
              </a:rPr>
              <a:t>Sun Yat-Sen University</a:t>
            </a:r>
          </a:p>
          <a:p>
            <a:pPr marL="0" marR="0" indent="0" algn="r" defTabSz="457200">
              <a:lnSpc>
                <a:spcPct val="100000"/>
              </a:lnSpc>
              <a:spcBef>
                <a:spcPts val="0"/>
              </a:spcBef>
              <a:spcAft>
                <a:spcPts val="0"/>
              </a:spcAft>
              <a:buClrTx/>
              <a:buSzTx/>
              <a:buFontTx/>
              <a:buNone/>
              <a:defRPr b="0">
                <a:latin typeface="Microsoft YaHei Light"/>
                <a:ea typeface="Microsoft YaHei Light"/>
                <a:cs typeface="Microsoft YaHei Light"/>
              </a:defRPr>
            </a:pPr>
            <a:r>
              <a:rPr sz="2400" b="0" i="0" u="none" cap="none">
                <a:ln>
                  <a:noFill/>
                </a:ln>
                <a:solidFill>
                  <a:srgbClr val="00FFFF"/>
                </a:solidFill>
                <a:latin typeface="Microsoft YaHei Light"/>
                <a:ea typeface="Microsoft YaHei Light"/>
                <a:cs typeface="Microsoft YaHei Light"/>
              </a:rPr>
              <a:t>冯劼</a:t>
            </a:r>
          </a:p>
          <a:p>
            <a:pPr marL="0" marR="0" indent="0" algn="r" defTabSz="457200">
              <a:lnSpc>
                <a:spcPct val="100000"/>
              </a:lnSpc>
              <a:spcBef>
                <a:spcPts val="0"/>
              </a:spcBef>
              <a:spcAft>
                <a:spcPts val="0"/>
              </a:spcAft>
              <a:buClrTx/>
              <a:buSzTx/>
              <a:buFontTx/>
              <a:buNone/>
              <a:defRPr b="0">
                <a:latin typeface="Microsoft YaHei Light"/>
                <a:ea typeface="Microsoft YaHei Light"/>
                <a:cs typeface="Microsoft YaHei Light"/>
              </a:defRPr>
            </a:pPr>
            <a:r>
              <a:rPr sz="2400" b="0">
                <a:solidFill>
                  <a:srgbClr val="00FFFF"/>
                </a:solidFill>
                <a:latin typeface="Microsoft YaHei Light"/>
                <a:ea typeface="Microsoft YaHei Light"/>
                <a:cs typeface="Microsoft YaHei Light"/>
              </a:rPr>
              <a:t>中山大学</a:t>
            </a:r>
          </a:p>
          <a:p>
            <a:pPr marL="0" marR="0" indent="0" algn="r" defTabSz="457200">
              <a:lnSpc>
                <a:spcPct val="100000"/>
              </a:lnSpc>
              <a:spcBef>
                <a:spcPts val="0"/>
              </a:spcBef>
              <a:spcAft>
                <a:spcPts val="0"/>
              </a:spcAft>
              <a:buClrTx/>
              <a:buSzTx/>
              <a:buFontTx/>
              <a:buNone/>
              <a:defRPr b="0">
                <a:latin typeface="Calibri"/>
                <a:ea typeface="Calibri"/>
                <a:cs typeface="Calibri"/>
              </a:defRPr>
            </a:pPr>
            <a:r>
              <a:rPr sz="2400" b="0" i="0" u="none" cap="none">
                <a:ln>
                  <a:noFill/>
                </a:ln>
                <a:solidFill>
                  <a:srgbClr val="00FFFF"/>
                </a:solidFill>
                <a:latin typeface="Calibri"/>
                <a:ea typeface="Calibri"/>
                <a:cs typeface="Calibri"/>
              </a:rPr>
              <a:t>jie.feng@cern.</a:t>
            </a:r>
            <a:r>
              <a:rPr sz="2400" b="0">
                <a:solidFill>
                  <a:srgbClr val="00FFFF"/>
                </a:solidFill>
                <a:latin typeface="Calibri"/>
                <a:ea typeface="Calibri"/>
                <a:cs typeface="Calibri"/>
              </a:rPr>
              <a:t>ch</a:t>
            </a:r>
          </a:p>
          <a:p>
            <a:pPr marL="0" marR="0" indent="0" algn="r" defTabSz="457200">
              <a:lnSpc>
                <a:spcPct val="100000"/>
              </a:lnSpc>
              <a:spcBef>
                <a:spcPts val="0"/>
              </a:spcBef>
              <a:spcAft>
                <a:spcPts val="0"/>
              </a:spcAft>
              <a:buClrTx/>
              <a:buSzTx/>
              <a:buFontTx/>
              <a:buNone/>
              <a:defRPr b="0">
                <a:latin typeface="Calibri"/>
                <a:ea typeface="Calibri"/>
                <a:cs typeface="Calibri"/>
              </a:defRPr>
            </a:pPr>
            <a:endParaRPr sz="2400" b="0">
              <a:solidFill>
                <a:srgbClr val="00FFFF"/>
              </a:solidFill>
              <a:latin typeface="Calibri"/>
              <a:ea typeface="Calibri"/>
              <a:cs typeface="Calibri"/>
            </a:endParaRPr>
          </a:p>
        </p:txBody>
      </p:sp>
      <p:sp>
        <p:nvSpPr>
          <p:cNvPr id="9" name="Text Box 20">
            <a:extLst>
              <a:ext uri="{FF2B5EF4-FFF2-40B4-BE49-F238E27FC236}">
                <a16:creationId xmlns:a16="http://schemas.microsoft.com/office/drawing/2014/main" id="{D5263D2C-FB3A-63D2-6EF2-84F5E6860FC4}"/>
              </a:ext>
            </a:extLst>
          </p:cNvPr>
          <p:cNvSpPr>
            <a:spLocks noGrp="1"/>
          </p:cNvSpPr>
          <p:nvPr/>
        </p:nvSpPr>
        <p:spPr>
          <a:xfrm>
            <a:off x="0" y="6150667"/>
            <a:ext cx="3193926" cy="707333"/>
          </a:xfrm>
          <a:prstGeom prst="rect">
            <a:avLst/>
          </a:prstGeom>
          <a:noFill/>
          <a:ln>
            <a:noFill/>
          </a:ln>
        </p:spPr>
        <p:txBody>
          <a:bodyPr wrap="square" lIns="90916" tIns="45446" rIns="90916" bIns="45446">
            <a:spAutoFit/>
          </a:bodyPr>
          <a:lstStyle>
            <a:lvl1pPr algn="ctr">
              <a:spcBef>
                <a:spcPct val="50000"/>
              </a:spcBef>
              <a:buNone/>
              <a:defRPr b="0">
                <a:solidFill>
                  <a:srgbClr val="CCECFF"/>
                </a:solidFill>
                <a:latin typeface="Microsoft YaHei Light"/>
                <a:ea typeface="Microsoft YaHei Light"/>
                <a:cs typeface="Microsoft YaHei Light"/>
              </a:defRPr>
            </a:lvl1pPr>
            <a:lvl2pPr marL="742950" indent="-285750">
              <a:buNone/>
              <a:defRPr sz="2800" b="0">
                <a:solidFill>
                  <a:srgbClr val="FF0C0F"/>
                </a:solidFill>
                <a:latin typeface="Microsoft YaHei Light"/>
                <a:ea typeface="Microsoft YaHei Light"/>
                <a:cs typeface="Microsoft YaHei Light"/>
              </a:defRPr>
            </a:lvl2pPr>
            <a:lvl3pPr marL="1143000" indent="-228600">
              <a:buNone/>
              <a:defRPr sz="2800" b="0">
                <a:solidFill>
                  <a:srgbClr val="FF0C0F"/>
                </a:solidFill>
                <a:latin typeface="Microsoft YaHei Light"/>
                <a:ea typeface="Microsoft YaHei Light"/>
                <a:cs typeface="Microsoft YaHei Light"/>
              </a:defRPr>
            </a:lvl3pPr>
            <a:lvl4pPr marL="1600200" indent="-228600">
              <a:buNone/>
              <a:defRPr sz="2800" b="0">
                <a:solidFill>
                  <a:srgbClr val="FF0C0F"/>
                </a:solidFill>
                <a:latin typeface="Microsoft YaHei Light"/>
                <a:ea typeface="Microsoft YaHei Light"/>
                <a:cs typeface="Microsoft YaHei Light"/>
              </a:defRPr>
            </a:lvl4pPr>
            <a:lvl5pPr marL="2057400" indent="-228600">
              <a:buNone/>
              <a:defRPr sz="2800" b="0">
                <a:solidFill>
                  <a:srgbClr val="FF0C0F"/>
                </a:solidFill>
                <a:latin typeface="Microsoft YaHei Light"/>
                <a:ea typeface="Microsoft YaHei Light"/>
                <a:cs typeface="Microsoft YaHei Light"/>
              </a:defRPr>
            </a:lvl5pPr>
            <a:lvl6pPr marL="2514600" indent="-228600">
              <a:spcBef>
                <a:spcPct val="0"/>
              </a:spcBef>
              <a:spcAft>
                <a:spcPct val="0"/>
              </a:spcAft>
              <a:buNone/>
              <a:defRPr sz="2800" b="0">
                <a:solidFill>
                  <a:srgbClr val="FF0C0F"/>
                </a:solidFill>
                <a:latin typeface="Microsoft YaHei Light"/>
                <a:ea typeface="Microsoft YaHei Light"/>
                <a:cs typeface="Microsoft YaHei Light"/>
              </a:defRPr>
            </a:lvl6pPr>
            <a:lvl7pPr marL="2971800" indent="-228600">
              <a:spcBef>
                <a:spcPct val="0"/>
              </a:spcBef>
              <a:spcAft>
                <a:spcPct val="0"/>
              </a:spcAft>
              <a:buNone/>
              <a:defRPr sz="2800" b="0">
                <a:solidFill>
                  <a:srgbClr val="FF0C0F"/>
                </a:solidFill>
                <a:latin typeface="Microsoft YaHei Light"/>
                <a:ea typeface="Microsoft YaHei Light"/>
                <a:cs typeface="Microsoft YaHei Light"/>
              </a:defRPr>
            </a:lvl7pPr>
            <a:lvl8pPr marL="3429000" indent="-228600">
              <a:spcBef>
                <a:spcPct val="0"/>
              </a:spcBef>
              <a:spcAft>
                <a:spcPct val="0"/>
              </a:spcAft>
              <a:buNone/>
              <a:defRPr sz="2800" b="0">
                <a:solidFill>
                  <a:srgbClr val="FF0C0F"/>
                </a:solidFill>
                <a:latin typeface="Microsoft YaHei Light"/>
                <a:ea typeface="Microsoft YaHei Light"/>
                <a:cs typeface="Microsoft YaHei Light"/>
              </a:defRPr>
            </a:lvl8pPr>
            <a:lvl9pPr marL="3886200" indent="-228600">
              <a:spcBef>
                <a:spcPct val="0"/>
              </a:spcBef>
              <a:spcAft>
                <a:spcPct val="0"/>
              </a:spcAft>
              <a:buNone/>
              <a:defRPr sz="2800" b="0">
                <a:solidFill>
                  <a:srgbClr val="FF0C0F"/>
                </a:solidFill>
                <a:latin typeface="Microsoft YaHei Light"/>
                <a:ea typeface="Microsoft YaHei Light"/>
                <a:cs typeface="Microsoft YaHei Light"/>
              </a:defRPr>
            </a:lvl9pPr>
          </a:lstStyle>
          <a:p>
            <a:pPr marL="0" marR="0" indent="0" algn="l" defTabSz="457200">
              <a:spcBef>
                <a:spcPts val="0"/>
              </a:spcBef>
              <a:spcAft>
                <a:spcPts val="0"/>
              </a:spcAft>
              <a:buClrTx/>
              <a:buSzTx/>
              <a:buFontTx/>
              <a:buNone/>
              <a:defRPr b="0">
                <a:latin typeface="Microsoft YaHei Light"/>
                <a:ea typeface="Microsoft YaHei Light"/>
                <a:cs typeface="Microsoft YaHei Light"/>
              </a:defRPr>
            </a:pPr>
            <a:r>
              <a:rPr sz="2000" b="0">
                <a:solidFill>
                  <a:srgbClr val="00FFFF"/>
                </a:solidFill>
                <a:latin typeface="Calibri"/>
                <a:ea typeface="Calibri"/>
                <a:cs typeface="Calibri"/>
              </a:rPr>
              <a:t>2026 </a:t>
            </a:r>
            <a:r>
              <a:rPr sz="2000" b="0">
                <a:solidFill>
                  <a:srgbClr val="00FFFF"/>
                </a:solidFill>
                <a:latin typeface="Microsoft YaHei Light"/>
                <a:ea typeface="Microsoft YaHei Light"/>
                <a:cs typeface="Microsoft YaHei Light"/>
              </a:rPr>
              <a:t>年 </a:t>
            </a:r>
            <a:r>
              <a:rPr sz="2000" b="0">
                <a:solidFill>
                  <a:srgbClr val="00FFFF"/>
                </a:solidFill>
                <a:latin typeface="Calibri"/>
                <a:ea typeface="Calibri"/>
                <a:cs typeface="Calibri"/>
              </a:rPr>
              <a:t>8 </a:t>
            </a:r>
            <a:r>
              <a:rPr sz="2000" b="0">
                <a:solidFill>
                  <a:srgbClr val="00FFFF"/>
                </a:solidFill>
                <a:latin typeface="Microsoft YaHei Light"/>
                <a:ea typeface="Microsoft YaHei Light"/>
                <a:cs typeface="Microsoft YaHei Light"/>
              </a:rPr>
              <a:t>月 </a:t>
            </a:r>
            <a:r>
              <a:rPr sz="2000" b="0">
                <a:solidFill>
                  <a:srgbClr val="00FFFF"/>
                </a:solidFill>
                <a:latin typeface="Calibri"/>
                <a:ea typeface="Calibri"/>
                <a:cs typeface="Calibri"/>
              </a:rPr>
              <a:t>17 </a:t>
            </a:r>
            <a:r>
              <a:rPr sz="2000" b="0">
                <a:solidFill>
                  <a:srgbClr val="00FFFF"/>
                </a:solidFill>
                <a:latin typeface="Microsoft YaHei Light"/>
                <a:ea typeface="Microsoft YaHei Light"/>
                <a:cs typeface="Microsoft YaHei Light"/>
              </a:rPr>
              <a:t>日</a:t>
            </a:r>
          </a:p>
          <a:p>
            <a:pPr marL="0" marR="0" indent="0" algn="l" defTabSz="457200">
              <a:spcBef>
                <a:spcPts val="0"/>
              </a:spcBef>
              <a:spcAft>
                <a:spcPts val="0"/>
              </a:spcAft>
              <a:buClrTx/>
              <a:buSzTx/>
              <a:buFontTx/>
              <a:buNone/>
              <a:defRPr b="0">
                <a:latin typeface="Calibri"/>
                <a:ea typeface="Calibri"/>
                <a:cs typeface="Calibri"/>
              </a:defRPr>
            </a:pPr>
            <a:r>
              <a:rPr sz="2000" b="0">
                <a:solidFill>
                  <a:srgbClr val="00FFFF"/>
                </a:solidFill>
                <a:latin typeface="Calibri"/>
                <a:ea typeface="Calibri"/>
                <a:cs typeface="Calibri"/>
              </a:rPr>
              <a:t>Shenzhen </a:t>
            </a:r>
          </a:p>
        </p:txBody>
      </p:sp>
      <p:pic>
        <p:nvPicPr>
          <p:cNvPr id="14" name="Picture 4"/>
          <p:cNvPicPr>
            <a:picLocks noChangeAspect="1"/>
          </p:cNvPicPr>
          <p:nvPr/>
        </p:nvPicPr>
        <p:blipFill rotWithShape="1">
          <a:blip r:embed="rId3"/>
          <a:srcRect l="14869" t="25982" r="12254" b="12277"/>
          <a:stretch/>
        </p:blipFill>
        <p:spPr>
          <a:xfrm>
            <a:off x="4062334" y="1436306"/>
            <a:ext cx="8094689" cy="5421694"/>
          </a:xfrm>
          <a:prstGeom prst="rect">
            <a:avLst/>
          </a:prstGeom>
        </p:spPr>
      </p:pic>
      <p:sp>
        <p:nvSpPr>
          <p:cNvPr id="6" name="TextBox 5">
            <a:extLst>
              <a:ext uri="{FF2B5EF4-FFF2-40B4-BE49-F238E27FC236}">
                <a16:creationId xmlns:a16="http://schemas.microsoft.com/office/drawing/2014/main" id="{93204D93-2CF4-297D-9196-C2BE9153B43A}"/>
              </a:ext>
            </a:extLst>
          </p:cNvPr>
          <p:cNvSpPr>
            <a:spLocks noGrp="1"/>
          </p:cNvSpPr>
          <p:nvPr/>
        </p:nvSpPr>
        <p:spPr>
          <a:xfrm>
            <a:off x="390255" y="4147153"/>
            <a:ext cx="6475750" cy="369332"/>
          </a:xfrm>
          <a:prstGeom prst="rect">
            <a:avLst/>
          </a:prstGeom>
          <a:noFill/>
        </p:spPr>
        <p:txBody>
          <a:bodyPr wrap="square">
            <a:spAutoFit/>
          </a:bodyPr>
          <a:lstStyle/>
          <a:p>
            <a:pPr>
              <a:defRPr b="0">
                <a:latin typeface="Calibri"/>
                <a:ea typeface="Calibri"/>
                <a:cs typeface="Calibri"/>
              </a:defRPr>
            </a:pPr>
            <a:r>
              <a:rPr b="0" i="0">
                <a:solidFill>
                  <a:srgbClr val="FFFF00"/>
                </a:solidFill>
                <a:latin typeface="Calibri"/>
                <a:ea typeface="Calibri"/>
                <a:cs typeface="Calibri"/>
              </a:rPr>
              <a:t>Pengwei Zhao </a:t>
            </a:r>
            <a:r>
              <a:rPr b="0" i="1">
                <a:solidFill>
                  <a:srgbClr val="FFFF00"/>
                </a:solidFill>
                <a:latin typeface="Calibri"/>
                <a:ea typeface="Calibri"/>
                <a:cs typeface="Calibri"/>
              </a:rPr>
              <a:t>et al</a:t>
            </a:r>
            <a:r>
              <a:rPr b="0" i="0">
                <a:solidFill>
                  <a:srgbClr val="FFFF00"/>
                </a:solidFill>
                <a:latin typeface="Calibri"/>
                <a:ea typeface="Calibri"/>
                <a:cs typeface="Calibri"/>
              </a:rPr>
              <a:t> 2026 </a:t>
            </a:r>
            <a:r>
              <a:rPr b="0" i="1">
                <a:solidFill>
                  <a:srgbClr val="FFFF00"/>
                </a:solidFill>
                <a:latin typeface="Calibri"/>
                <a:ea typeface="Calibri"/>
                <a:cs typeface="Calibri"/>
              </a:rPr>
              <a:t>ApJS</a:t>
            </a:r>
            <a:r>
              <a:rPr b="0" i="0">
                <a:solidFill>
                  <a:srgbClr val="FFFF00"/>
                </a:solidFill>
                <a:latin typeface="Calibri"/>
                <a:ea typeface="Calibri"/>
                <a:cs typeface="Calibri"/>
              </a:rPr>
              <a:t> 282 5</a:t>
            </a:r>
          </a:p>
        </p:txBody>
      </p:sp>
    </p:spTree>
    <p:extLst>
      <p:ext uri="{BB962C8B-B14F-4D97-AF65-F5344CB8AC3E}">
        <p14:creationId xmlns:p14="http://schemas.microsoft.com/office/powerpoint/2010/main" val="3033425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860EC5-510E-46B7-9120-DE3CE50E92CE}"/>
              </a:ext>
            </a:extLst>
          </p:cNvPr>
          <p:cNvSpPr>
            <a:spLocks noGrp="1"/>
          </p:cNvSpPr>
          <p:nvPr>
            <p:ph type="title"/>
          </p:nvPr>
        </p:nvSpPr>
        <p:spPr>
          <a:xfrm>
            <a:off x="360000" y="604182"/>
            <a:ext cx="10515600" cy="592998"/>
          </a:xfrm>
        </p:spPr>
        <p:txBody>
          <a:bodyPr anchor="t">
            <a:no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带残差块的</a:t>
            </a:r>
            <a:r>
              <a:rPr sz="2400" b="0">
                <a:solidFill>
                  <a:srgbClr val="FFFF00"/>
                </a:solidFill>
                <a:latin typeface="Calibri"/>
                <a:ea typeface="Calibri"/>
                <a:cs typeface="Calibri"/>
              </a:rPr>
              <a:t>CNN</a:t>
            </a:r>
            <a:r>
              <a:rPr sz="2400" b="0">
                <a:solidFill>
                  <a:srgbClr val="FFFF00"/>
                </a:solidFill>
                <a:latin typeface="Microsoft YaHei Light"/>
                <a:ea typeface="Microsoft YaHei Light"/>
                <a:cs typeface="Microsoft YaHei Light"/>
              </a:rPr>
              <a:t>：</a:t>
            </a:r>
            <a:r>
              <a:rPr sz="2400" b="0">
                <a:solidFill>
                  <a:srgbClr val="FFFF00"/>
                </a:solidFill>
                <a:latin typeface="Calibri"/>
                <a:ea typeface="Calibri"/>
                <a:cs typeface="Calibri"/>
              </a:rPr>
              <a:t>18</a:t>
            </a:r>
            <a:r>
              <a:rPr sz="2400" b="0">
                <a:solidFill>
                  <a:srgbClr val="FFFF00"/>
                </a:solidFill>
                <a:latin typeface="Microsoft YaHei Light"/>
                <a:ea typeface="Microsoft YaHei Light"/>
                <a:cs typeface="Microsoft YaHei Light"/>
              </a:rPr>
              <a:t>维日计数映射为</a:t>
            </a:r>
            <a:r>
              <a:rPr sz="2400" b="0">
                <a:solidFill>
                  <a:srgbClr val="FFFF00"/>
                </a:solidFill>
                <a:latin typeface="Calibri"/>
                <a:ea typeface="Calibri"/>
                <a:cs typeface="Calibri"/>
              </a:rPr>
              <a:t>30</a:t>
            </a:r>
            <a:r>
              <a:rPr sz="2400" b="0">
                <a:solidFill>
                  <a:srgbClr val="FFFF00"/>
                </a:solidFill>
                <a:latin typeface="Microsoft YaHei Light"/>
                <a:ea typeface="Microsoft YaHei Light"/>
                <a:cs typeface="Microsoft YaHei Light"/>
              </a:rPr>
              <a:t>维日质子通量</a:t>
            </a:r>
          </a:p>
        </p:txBody>
      </p:sp>
      <p:sp>
        <p:nvSpPr>
          <p:cNvPr id="3" name="内容占位符 2">
            <a:extLst>
              <a:ext uri="{FF2B5EF4-FFF2-40B4-BE49-F238E27FC236}">
                <a16:creationId xmlns:a16="http://schemas.microsoft.com/office/drawing/2014/main" id="{315FD49F-6159-442A-A08A-92A40C3BF2A0}"/>
              </a:ext>
            </a:extLst>
          </p:cNvPr>
          <p:cNvSpPr>
            <a:spLocks noGrp="1"/>
          </p:cNvSpPr>
          <p:nvPr>
            <p:ph idx="1"/>
          </p:nvPr>
        </p:nvSpPr>
        <p:spPr>
          <a:xfrm>
            <a:off x="360000" y="1631474"/>
            <a:ext cx="5876208" cy="4906486"/>
          </a:xfrm>
        </p:spPr>
        <p:txBody>
          <a:bodyPr>
            <a:normAutofit fontScale="97172"/>
          </a:bodyPr>
          <a:lstStyle/>
          <a:p>
            <a:pPr marL="0" indent="0">
              <a:buNone/>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我们采用带残差块的 CNN。对于每一组样本，输入是18个NM站点的日计数率，输出是同一天AMS在30个能量区间上的日质子通量。</a:t>
            </a:r>
          </a:p>
          <a:p>
            <a:pPr marL="0" indent="0">
              <a:buNone/>
              <a:defRPr b="0">
                <a:latin typeface="Calibri"/>
                <a:ea typeface="Calibri"/>
                <a:cs typeface="Calibri"/>
              </a:defRPr>
            </a:pPr>
            <a:endParaRPr sz="2000" b="0">
              <a:solidFill>
                <a:srgbClr val="FFFF00"/>
              </a:solidFill>
              <a:latin typeface="Microsoft YaHei Light"/>
              <a:ea typeface="Microsoft YaHei Light"/>
              <a:cs typeface="Microsoft YaHei Light"/>
            </a:endParaRPr>
          </a:p>
          <a:p>
            <a:pPr marL="0" indent="0">
              <a:buNone/>
              <a:defRPr b="0">
                <a:latin typeface="Microsoft YaHei Light"/>
                <a:ea typeface="Microsoft YaHei Light"/>
                <a:cs typeface="Microsoft YaHei Light"/>
              </a:defRPr>
            </a:pPr>
            <a:r>
              <a:rPr sz="2000" b="0">
                <a:solidFill>
                  <a:srgbClr val="FFFF00"/>
                </a:solidFill>
                <a:latin typeface="Calibri"/>
                <a:ea typeface="Calibri"/>
                <a:cs typeface="Calibri"/>
              </a:rPr>
              <a:t>18</a:t>
            </a:r>
            <a:r>
              <a:rPr sz="2000" b="0">
                <a:solidFill>
                  <a:srgbClr val="FFFF00"/>
                </a:solidFill>
                <a:latin typeface="Microsoft YaHei Light"/>
                <a:ea typeface="Microsoft YaHei Light"/>
                <a:cs typeface="Microsoft YaHei Light"/>
              </a:rPr>
              <a:t>个站点的日计数率按照各站点对应的地磁截止</a:t>
            </a:r>
            <a:r>
              <a:rPr lang="zh-CN" altLang="en-US" sz="2000" b="0">
                <a:solidFill>
                  <a:srgbClr val="FFFF00"/>
                </a:solidFill>
                <a:latin typeface="Microsoft YaHei Light"/>
                <a:ea typeface="Microsoft YaHei Light"/>
                <a:cs typeface="Microsoft YaHei Light"/>
              </a:rPr>
              <a:t>能量</a:t>
            </a:r>
            <a:r>
              <a:rPr sz="2000" b="0">
                <a:solidFill>
                  <a:srgbClr val="FFFF00"/>
                </a:solidFill>
                <a:latin typeface="Microsoft YaHei Light"/>
                <a:ea typeface="Microsoft YaHei Light"/>
                <a:cs typeface="Microsoft YaHei Light"/>
              </a:rPr>
              <a:t>顺序排列，构成一个</a:t>
            </a:r>
            <a:r>
              <a:rPr sz="2000" b="0">
                <a:solidFill>
                  <a:srgbClr val="FFFF00"/>
                </a:solidFill>
                <a:latin typeface="Calibri"/>
                <a:ea typeface="Calibri"/>
                <a:cs typeface="Calibri"/>
              </a:rPr>
              <a:t>1×18</a:t>
            </a:r>
            <a:r>
              <a:rPr sz="2000" b="0">
                <a:solidFill>
                  <a:srgbClr val="FFFF00"/>
                </a:solidFill>
                <a:latin typeface="Microsoft YaHei Light"/>
                <a:ea typeface="Microsoft YaHei Light"/>
                <a:cs typeface="Microsoft YaHei Light"/>
              </a:rPr>
              <a:t>的输入向量。</a:t>
            </a:r>
          </a:p>
          <a:p>
            <a:pPr marL="0" indent="0">
              <a:buNone/>
              <a:defRPr b="0">
                <a:latin typeface="Calibri"/>
                <a:ea typeface="Calibri"/>
                <a:cs typeface="Calibri"/>
              </a:defRPr>
            </a:pPr>
            <a:endParaRPr sz="2000" b="0">
              <a:solidFill>
                <a:srgbClr val="FFFF00"/>
              </a:solidFill>
              <a:latin typeface="Microsoft YaHei Light"/>
              <a:ea typeface="Microsoft YaHei Light"/>
              <a:cs typeface="Microsoft YaHei Light"/>
            </a:endParaRPr>
          </a:p>
          <a:p>
            <a:pPr marL="0" indent="0">
              <a:buNone/>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该输入向量先经过一个全连接层，映射到</a:t>
            </a:r>
            <a:r>
              <a:rPr sz="2000" b="0">
                <a:solidFill>
                  <a:srgbClr val="FFFF00"/>
                </a:solidFill>
                <a:latin typeface="Calibri"/>
                <a:ea typeface="Calibri"/>
                <a:cs typeface="Calibri"/>
              </a:rPr>
              <a:t>64</a:t>
            </a:r>
            <a:r>
              <a:rPr sz="2000" b="0">
                <a:solidFill>
                  <a:srgbClr val="FFFF00"/>
                </a:solidFill>
                <a:latin typeface="Microsoft YaHei Light"/>
                <a:ea typeface="Microsoft YaHei Light"/>
                <a:cs typeface="Microsoft YaHei Light"/>
              </a:rPr>
              <a:t>维表示空间，并通过批归一化层完成初步特征标准化。</a:t>
            </a:r>
          </a:p>
          <a:p>
            <a:pPr marL="0" indent="0">
              <a:buNone/>
              <a:defRPr b="0">
                <a:latin typeface="Calibri"/>
                <a:ea typeface="Calibri"/>
                <a:cs typeface="Calibri"/>
              </a:defRPr>
            </a:pPr>
            <a:endParaRPr sz="2000" b="0">
              <a:solidFill>
                <a:srgbClr val="FFFF00"/>
              </a:solidFill>
              <a:latin typeface="Microsoft YaHei Light"/>
              <a:ea typeface="Microsoft YaHei Light"/>
              <a:cs typeface="Microsoft YaHei Light"/>
            </a:endParaRPr>
          </a:p>
          <a:p>
            <a:pPr marL="0" indent="0">
              <a:buNone/>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图中残差块由 </a:t>
            </a:r>
            <a:r>
              <a:rPr sz="2000" b="0">
                <a:solidFill>
                  <a:srgbClr val="FFFF00"/>
                </a:solidFill>
                <a:latin typeface="Calibri"/>
                <a:ea typeface="Calibri"/>
                <a:cs typeface="Calibri"/>
              </a:rPr>
              <a:t>FC</a:t>
            </a:r>
            <a:r>
              <a:rPr sz="2000" b="0">
                <a:solidFill>
                  <a:srgbClr val="FFFF00"/>
                </a:solidFill>
                <a:latin typeface="Microsoft YaHei Light"/>
                <a:ea typeface="Microsoft YaHei Light"/>
                <a:cs typeface="Microsoft YaHei Light"/>
              </a:rPr>
              <a:t>、</a:t>
            </a:r>
            <a:r>
              <a:rPr sz="2000" b="0">
                <a:solidFill>
                  <a:srgbClr val="FFFF00"/>
                </a:solidFill>
                <a:latin typeface="Calibri"/>
                <a:ea typeface="Calibri"/>
                <a:cs typeface="Calibri"/>
              </a:rPr>
              <a:t>BN </a:t>
            </a:r>
            <a:r>
              <a:rPr sz="2000" b="0">
                <a:solidFill>
                  <a:srgbClr val="FFFF00"/>
                </a:solidFill>
                <a:latin typeface="Microsoft YaHei Light"/>
                <a:ea typeface="Microsoft YaHei Light"/>
                <a:cs typeface="Microsoft YaHei Light"/>
              </a:rPr>
              <a:t>和 </a:t>
            </a:r>
            <a:r>
              <a:rPr sz="2000" b="0">
                <a:solidFill>
                  <a:srgbClr val="FFFF00"/>
                </a:solidFill>
                <a:latin typeface="Calibri"/>
                <a:ea typeface="Calibri"/>
                <a:cs typeface="Calibri"/>
              </a:rPr>
              <a:t>GeLU </a:t>
            </a:r>
            <a:r>
              <a:rPr sz="2000" b="0">
                <a:solidFill>
                  <a:srgbClr val="FFFF00"/>
                </a:solidFill>
                <a:latin typeface="Microsoft YaHei Light"/>
                <a:ea typeface="Microsoft YaHei Light"/>
                <a:cs typeface="Microsoft YaHei Light"/>
              </a:rPr>
              <a:t>构成；经过</a:t>
            </a:r>
            <a:r>
              <a:rPr sz="2000" b="0">
                <a:solidFill>
                  <a:srgbClr val="FFFF00"/>
                </a:solidFill>
                <a:latin typeface="Calibri"/>
                <a:ea typeface="Calibri"/>
                <a:cs typeface="Calibri"/>
              </a:rPr>
              <a:t>6</a:t>
            </a:r>
            <a:r>
              <a:rPr sz="2000" b="0">
                <a:solidFill>
                  <a:srgbClr val="FFFF00"/>
                </a:solidFill>
                <a:latin typeface="Microsoft YaHei Light"/>
                <a:ea typeface="Microsoft YaHei Light"/>
                <a:cs typeface="Microsoft YaHei Light"/>
              </a:rPr>
              <a:t>个残差块后，网络再通过一个全连接层输出一个</a:t>
            </a:r>
            <a:r>
              <a:rPr sz="2000" b="0">
                <a:solidFill>
                  <a:srgbClr val="FFFF00"/>
                </a:solidFill>
                <a:latin typeface="Calibri"/>
                <a:ea typeface="Calibri"/>
                <a:cs typeface="Calibri"/>
              </a:rPr>
              <a:t>1×30</a:t>
            </a:r>
            <a:r>
              <a:rPr sz="2000" b="0">
                <a:solidFill>
                  <a:srgbClr val="FFFF00"/>
                </a:solidFill>
                <a:latin typeface="Microsoft YaHei Light"/>
                <a:ea typeface="Microsoft YaHei Light"/>
                <a:cs typeface="Microsoft YaHei Light"/>
              </a:rPr>
              <a:t>的向量，对应</a:t>
            </a:r>
            <a:r>
              <a:rPr sz="2000" b="0">
                <a:solidFill>
                  <a:srgbClr val="FFFF00"/>
                </a:solidFill>
                <a:latin typeface="Calibri"/>
                <a:ea typeface="Calibri"/>
                <a:cs typeface="Calibri"/>
              </a:rPr>
              <a:t>30</a:t>
            </a:r>
            <a:r>
              <a:rPr sz="2000" b="0">
                <a:solidFill>
                  <a:srgbClr val="FFFF00"/>
                </a:solidFill>
                <a:latin typeface="Microsoft YaHei Light"/>
                <a:ea typeface="Microsoft YaHei Light"/>
                <a:cs typeface="Microsoft YaHei Light"/>
              </a:rPr>
              <a:t>个</a:t>
            </a:r>
            <a:r>
              <a:rPr lang="zh-CN" altLang="en-US" sz="2000" b="0">
                <a:solidFill>
                  <a:srgbClr val="FFFF00"/>
                </a:solidFill>
                <a:latin typeface="Microsoft YaHei Light"/>
                <a:ea typeface="Microsoft YaHei Light"/>
                <a:cs typeface="Microsoft YaHei Light"/>
              </a:rPr>
              <a:t>能量</a:t>
            </a:r>
            <a:r>
              <a:rPr sz="2000" b="0">
                <a:solidFill>
                  <a:srgbClr val="FFFF00"/>
                </a:solidFill>
                <a:latin typeface="Microsoft YaHei Light"/>
                <a:ea typeface="Microsoft YaHei Light"/>
                <a:cs typeface="Microsoft YaHei Light"/>
              </a:rPr>
              <a:t>区间上的</a:t>
            </a:r>
            <a:r>
              <a:rPr sz="2000" b="0">
                <a:solidFill>
                  <a:srgbClr val="FFFF00"/>
                </a:solidFill>
                <a:latin typeface="Calibri"/>
                <a:ea typeface="Calibri"/>
                <a:cs typeface="Calibri"/>
              </a:rPr>
              <a:t>AMS</a:t>
            </a:r>
            <a:r>
              <a:rPr sz="2000" b="0">
                <a:solidFill>
                  <a:srgbClr val="FFFF00"/>
                </a:solidFill>
                <a:latin typeface="Microsoft YaHei Light"/>
                <a:ea typeface="Microsoft YaHei Light"/>
                <a:cs typeface="Microsoft YaHei Light"/>
              </a:rPr>
              <a:t>日质子通量。</a:t>
            </a:r>
          </a:p>
        </p:txBody>
      </p:sp>
      <p:pic>
        <p:nvPicPr>
          <p:cNvPr id="13" name="图片 4"/>
          <p:cNvPicPr>
            <a:picLocks noChangeAspect="1"/>
          </p:cNvPicPr>
          <p:nvPr/>
        </p:nvPicPr>
        <p:blipFill>
          <a:blip r:embed="rId3"/>
          <a:stretch>
            <a:fillRect/>
          </a:stretch>
        </p:blipFill>
        <p:spPr>
          <a:xfrm>
            <a:off x="6492240" y="1437323"/>
            <a:ext cx="5618480" cy="4739640"/>
          </a:xfrm>
          <a:prstGeom prst="rect">
            <a:avLst/>
          </a:prstGeom>
        </p:spPr>
      </p:pic>
      <p:sp>
        <p:nvSpPr>
          <p:cNvPr id="8" name="灯片编号占位符 4">
            <a:extLst>
              <a:ext uri="{FF2B5EF4-FFF2-40B4-BE49-F238E27FC236}">
                <a16:creationId xmlns:a16="http://schemas.microsoft.com/office/drawing/2014/main" id="{9C912ACC-8838-4060-8077-85976BB06FB7}"/>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523AF725-017B-6ECC-1D45-1E8B0CB8CD93}" type="slidenum">
              <a:rPr b="0">
                <a:latin typeface="Calibri"/>
                <a:ea typeface="Calibri"/>
                <a:cs typeface="Calibri"/>
              </a:rPr>
              <a:t>10</a:t>
            </a:fld>
            <a:endParaRPr b="0">
              <a:latin typeface="Calibri"/>
              <a:ea typeface="Calibri"/>
              <a:cs typeface="Calibri"/>
            </a:endParaRPr>
          </a:p>
        </p:txBody>
      </p:sp>
    </p:spTree>
    <p:extLst>
      <p:ext uri="{BB962C8B-B14F-4D97-AF65-F5344CB8AC3E}">
        <p14:creationId xmlns:p14="http://schemas.microsoft.com/office/powerpoint/2010/main" val="50175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8819E2-D4F6-43EE-BBFE-A7B8E7C9F942}"/>
              </a:ext>
            </a:extLst>
          </p:cNvPr>
          <p:cNvSpPr>
            <a:spLocks noGrp="1"/>
          </p:cNvSpPr>
          <p:nvPr>
            <p:ph type="title"/>
          </p:nvPr>
        </p:nvSpPr>
        <p:spPr>
          <a:xfrm>
            <a:off x="360000" y="530188"/>
            <a:ext cx="10515600" cy="720000"/>
          </a:xfrm>
        </p:spPr>
        <p:txBody>
          <a:bodyPr anchor="t">
            <a:noAutofit/>
          </a:bodyPr>
          <a:lstStyle/>
          <a:p>
            <a:pPr>
              <a:defRPr b="0">
                <a:latin typeface="Microsoft YaHei Light"/>
                <a:ea typeface="Microsoft YaHei Light"/>
                <a:cs typeface="Microsoft YaHei Light"/>
              </a:defRPr>
            </a:pPr>
            <a:r>
              <a:rPr lang="en-CN" sz="2400" b="0" dirty="0">
                <a:solidFill>
                  <a:srgbClr val="FFFF00"/>
                </a:solidFill>
                <a:latin typeface="Microsoft YaHei Light"/>
                <a:ea typeface="Microsoft YaHei Light"/>
                <a:cs typeface="Microsoft YaHei Light"/>
              </a:rPr>
              <a:t>结果展示</a:t>
            </a:r>
            <a:br>
              <a:rPr lang="en-CN" sz="2400" b="0" dirty="0">
                <a:solidFill>
                  <a:srgbClr val="FFFF00"/>
                </a:solidFill>
                <a:latin typeface="Microsoft YaHei Light"/>
                <a:ea typeface="Microsoft YaHei Light"/>
                <a:cs typeface="Microsoft YaHei Light"/>
              </a:rPr>
            </a:br>
            <a:r>
              <a:rPr sz="2400" b="0" dirty="0">
                <a:solidFill>
                  <a:srgbClr val="FFFF00"/>
                </a:solidFill>
                <a:latin typeface="Microsoft YaHei Light"/>
                <a:ea typeface="Microsoft YaHei Light"/>
                <a:cs typeface="Microsoft YaHei Light"/>
              </a:rPr>
              <a:t>日尺度测试集达到</a:t>
            </a:r>
            <a:r>
              <a:rPr sz="2400" b="0" dirty="0">
                <a:solidFill>
                  <a:srgbClr val="FFFF00"/>
                </a:solidFill>
                <a:latin typeface="Calibri"/>
                <a:ea typeface="Calibri"/>
                <a:cs typeface="Calibri"/>
              </a:rPr>
              <a:t>R²=0.9984</a:t>
            </a:r>
          </a:p>
        </p:txBody>
      </p:sp>
      <p:pic>
        <p:nvPicPr>
          <p:cNvPr id="21" name="图片 4"/>
          <p:cNvPicPr>
            <a:picLocks noChangeAspect="1"/>
          </p:cNvPicPr>
          <p:nvPr/>
        </p:nvPicPr>
        <p:blipFill>
          <a:blip r:embed="rId3"/>
          <a:stretch>
            <a:fillRect/>
          </a:stretch>
        </p:blipFill>
        <p:spPr>
          <a:xfrm>
            <a:off x="6808365" y="786384"/>
            <a:ext cx="4659278" cy="5937407"/>
          </a:xfrm>
          <a:prstGeom prst="rect">
            <a:avLst/>
          </a:prstGeom>
        </p:spPr>
      </p:pic>
      <p:sp>
        <p:nvSpPr>
          <p:cNvPr id="13" name="文本框 12">
            <a:extLst>
              <a:ext uri="{FF2B5EF4-FFF2-40B4-BE49-F238E27FC236}">
                <a16:creationId xmlns:a16="http://schemas.microsoft.com/office/drawing/2014/main" id="{D9ECEFD3-2EFC-46E3-BD62-A55623F6EBA9}"/>
              </a:ext>
            </a:extLst>
          </p:cNvPr>
          <p:cNvSpPr>
            <a:spLocks noGrp="1"/>
          </p:cNvSpPr>
          <p:nvPr/>
        </p:nvSpPr>
        <p:spPr>
          <a:xfrm>
            <a:off x="360000" y="1918749"/>
            <a:ext cx="6094428" cy="1477328"/>
          </a:xfrm>
          <a:prstGeom prst="rect">
            <a:avLst/>
          </a:prstGeom>
          <a:noFill/>
        </p:spPr>
        <p:txBody>
          <a:bodyPr wrap="square">
            <a:spAutoFit/>
          </a:bodyPr>
          <a:lstStyle/>
          <a:p>
            <a:pPr>
              <a:defRPr b="0">
                <a:latin typeface="Microsoft YaHei Light"/>
                <a:ea typeface="Microsoft YaHei Light"/>
                <a:cs typeface="Microsoft YaHei Light"/>
              </a:defRPr>
            </a:pPr>
            <a:r>
              <a:rPr lang="en-US" b="0" dirty="0" err="1">
                <a:solidFill>
                  <a:srgbClr val="FFFF00"/>
                </a:solidFill>
                <a:latin typeface="Microsoft YaHei Light"/>
                <a:ea typeface="Microsoft YaHei Light"/>
                <a:cs typeface="Microsoft YaHei Light"/>
              </a:rPr>
              <a:t>定义误差</a:t>
            </a:r>
            <a:r>
              <a:rPr lang="zh-CN" altLang="en-US" b="0" dirty="0">
                <a:solidFill>
                  <a:srgbClr val="FFFF00"/>
                </a:solidFill>
                <a:latin typeface="Microsoft YaHei Light"/>
                <a:ea typeface="Microsoft YaHei Light"/>
                <a:cs typeface="Microsoft YaHei Light"/>
              </a:rPr>
              <a:t>：</a:t>
            </a:r>
            <a:endParaRPr lang="en-US" b="0" dirty="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dirty="0" err="1">
                <a:solidFill>
                  <a:srgbClr val="FFFF00"/>
                </a:solidFill>
                <a:latin typeface="Microsoft YaHei Light"/>
                <a:ea typeface="Microsoft YaHei Light"/>
                <a:cs typeface="Microsoft YaHei Light"/>
              </a:rPr>
              <a:t>测试集上模型计算值与真实观测值的比较</a:t>
            </a:r>
            <a:r>
              <a:rPr b="0" dirty="0">
                <a:solidFill>
                  <a:srgbClr val="FFFF00"/>
                </a:solidFill>
                <a:latin typeface="Microsoft YaHei Light"/>
                <a:ea typeface="Microsoft YaHei Light"/>
                <a:cs typeface="Microsoft YaHei Light"/>
              </a:rPr>
              <a:t>。</a:t>
            </a:r>
          </a:p>
          <a:p>
            <a:pPr>
              <a:defRPr b="0">
                <a:latin typeface="Calibri"/>
                <a:ea typeface="Calibri"/>
                <a:cs typeface="Calibri"/>
              </a:defRPr>
            </a:pPr>
            <a:r>
              <a:rPr b="0" dirty="0">
                <a:solidFill>
                  <a:srgbClr val="00B0F0"/>
                </a:solidFill>
                <a:latin typeface="Calibri"/>
                <a:ea typeface="Calibri"/>
                <a:cs typeface="Calibri"/>
              </a:rPr>
              <a:t>Relative Difference = </a:t>
            </a:r>
            <a:r>
              <a:rPr b="0" dirty="0" err="1">
                <a:solidFill>
                  <a:srgbClr val="00B0F0"/>
                </a:solidFill>
                <a:latin typeface="Calibri"/>
                <a:ea typeface="Calibri"/>
                <a:cs typeface="Calibri"/>
              </a:rPr>
              <a:t>Flux_predict</a:t>
            </a:r>
            <a:r>
              <a:rPr b="0" dirty="0">
                <a:solidFill>
                  <a:srgbClr val="00B0F0"/>
                </a:solidFill>
                <a:latin typeface="Calibri"/>
                <a:ea typeface="Calibri"/>
                <a:cs typeface="Calibri"/>
              </a:rPr>
              <a:t> / </a:t>
            </a:r>
            <a:r>
              <a:rPr b="0" dirty="0" err="1">
                <a:solidFill>
                  <a:srgbClr val="00B0F0"/>
                </a:solidFill>
                <a:latin typeface="Calibri"/>
                <a:ea typeface="Calibri"/>
                <a:cs typeface="Calibri"/>
              </a:rPr>
              <a:t>Flux_measure</a:t>
            </a:r>
            <a:r>
              <a:rPr b="0" dirty="0">
                <a:solidFill>
                  <a:srgbClr val="00B0F0"/>
                </a:solidFill>
                <a:latin typeface="Calibri"/>
                <a:ea typeface="Calibri"/>
                <a:cs typeface="Calibri"/>
              </a:rPr>
              <a:t> − 1</a:t>
            </a:r>
          </a:p>
          <a:p>
            <a:pPr>
              <a:defRPr b="0">
                <a:latin typeface="Microsoft YaHei Light"/>
                <a:ea typeface="Microsoft YaHei Light"/>
                <a:cs typeface="Microsoft YaHei Light"/>
              </a:defRPr>
            </a:pPr>
            <a:r>
              <a:rPr b="0" dirty="0" err="1">
                <a:solidFill>
                  <a:srgbClr val="FFFF00"/>
                </a:solidFill>
                <a:latin typeface="Microsoft YaHei Light"/>
                <a:ea typeface="Microsoft YaHei Light"/>
                <a:cs typeface="Microsoft YaHei Light"/>
              </a:rPr>
              <a:t>图中的颜色表示测试集中样本点在二维直方图中一个区间中的天数</a:t>
            </a:r>
            <a:r>
              <a:rPr b="0" dirty="0">
                <a:solidFill>
                  <a:srgbClr val="FFFF00"/>
                </a:solidFill>
                <a:latin typeface="Microsoft YaHei Light"/>
                <a:ea typeface="Microsoft YaHei Light"/>
                <a:cs typeface="Microsoft YaHei Light"/>
              </a:rPr>
              <a:t>。</a:t>
            </a:r>
          </a:p>
        </p:txBody>
      </p:sp>
      <p:sp>
        <p:nvSpPr>
          <p:cNvPr id="17" name="文本框 16">
            <a:extLst>
              <a:ext uri="{FF2B5EF4-FFF2-40B4-BE49-F238E27FC236}">
                <a16:creationId xmlns:a16="http://schemas.microsoft.com/office/drawing/2014/main" id="{DF02EBEE-C275-40F6-ACAC-1BA67F785E67}"/>
              </a:ext>
            </a:extLst>
          </p:cNvPr>
          <p:cNvSpPr>
            <a:spLocks noGrp="1"/>
          </p:cNvSpPr>
          <p:nvPr/>
        </p:nvSpPr>
        <p:spPr>
          <a:xfrm>
            <a:off x="360000" y="4086283"/>
            <a:ext cx="6103620" cy="1754326"/>
          </a:xfrm>
          <a:prstGeom prst="rect">
            <a:avLst/>
          </a:prstGeom>
          <a:noFill/>
        </p:spPr>
        <p:txBody>
          <a:bodyPr wrap="square">
            <a:spAutoFit/>
          </a:bodyPr>
          <a:lstStyle/>
          <a:p>
            <a:pPr>
              <a:defRPr b="0">
                <a:latin typeface="Microsoft YaHei Light"/>
                <a:ea typeface="Microsoft YaHei Light"/>
                <a:cs typeface="Microsoft YaHei Light"/>
              </a:defRPr>
            </a:pPr>
            <a:r>
              <a:rPr b="0">
                <a:solidFill>
                  <a:srgbClr val="FFFF00"/>
                </a:solidFill>
                <a:latin typeface="Microsoft YaHei Light"/>
                <a:ea typeface="Microsoft YaHei Light"/>
                <a:cs typeface="Microsoft YaHei Light"/>
              </a:rPr>
              <a:t>测试集总体指标：</a:t>
            </a:r>
          </a:p>
          <a:p>
            <a:pPr>
              <a:defRPr b="0">
                <a:latin typeface="Microsoft YaHei Light"/>
                <a:ea typeface="Microsoft YaHei Light"/>
                <a:cs typeface="Microsoft YaHei Light"/>
              </a:defRPr>
            </a:pPr>
            <a:r>
              <a:rPr b="0">
                <a:solidFill>
                  <a:srgbClr val="07BEF8"/>
                </a:solidFill>
                <a:latin typeface="Calibri"/>
                <a:ea typeface="Calibri"/>
                <a:cs typeface="Calibri"/>
              </a:rPr>
              <a:t>R² = 0.9984</a:t>
            </a:r>
            <a:r>
              <a:rPr b="0">
                <a:solidFill>
                  <a:srgbClr val="07BEF8"/>
                </a:solidFill>
                <a:latin typeface="Microsoft YaHei Light"/>
                <a:ea typeface="Microsoft YaHei Light"/>
                <a:cs typeface="Microsoft YaHei Light"/>
              </a:rPr>
              <a:t>，说明模型结果</a:t>
            </a:r>
            <a:r>
              <a:rPr b="0">
                <a:solidFill>
                  <a:srgbClr val="FFFF00"/>
                </a:solidFill>
                <a:latin typeface="Microsoft YaHei Light"/>
                <a:ea typeface="Microsoft YaHei Light"/>
                <a:cs typeface="Microsoft YaHei Light"/>
              </a:rPr>
              <a:t>与 </a:t>
            </a:r>
            <a:r>
              <a:rPr b="0">
                <a:solidFill>
                  <a:srgbClr val="FFFF00"/>
                </a:solidFill>
                <a:latin typeface="Calibri"/>
                <a:ea typeface="Calibri"/>
                <a:cs typeface="Calibri"/>
              </a:rPr>
              <a:t>AMS </a:t>
            </a:r>
            <a:r>
              <a:rPr b="0">
                <a:solidFill>
                  <a:srgbClr val="FFFF00"/>
                </a:solidFill>
                <a:latin typeface="Microsoft YaHei Light"/>
                <a:ea typeface="Microsoft YaHei Light"/>
                <a:cs typeface="Microsoft YaHei Light"/>
              </a:rPr>
              <a:t>的变化趋势几乎一致；</a:t>
            </a:r>
          </a:p>
          <a:p>
            <a:pPr>
              <a:defRPr b="0">
                <a:latin typeface="Microsoft YaHei Light"/>
                <a:ea typeface="Microsoft YaHei Light"/>
                <a:cs typeface="Microsoft YaHei Light"/>
              </a:defRPr>
            </a:pPr>
            <a:r>
              <a:rPr b="0">
                <a:solidFill>
                  <a:srgbClr val="F207F8"/>
                </a:solidFill>
                <a:latin typeface="Calibri"/>
                <a:ea typeface="Calibri"/>
                <a:cs typeface="Calibri"/>
              </a:rPr>
              <a:t>MAE = 4.950</a:t>
            </a:r>
            <a:r>
              <a:rPr b="0">
                <a:solidFill>
                  <a:srgbClr val="F207F8"/>
                </a:solidFill>
                <a:latin typeface="Microsoft YaHei Light"/>
                <a:ea typeface="Microsoft YaHei Light"/>
                <a:cs typeface="Microsoft YaHei Light"/>
              </a:rPr>
              <a:t>，</a:t>
            </a:r>
            <a:r>
              <a:rPr b="0">
                <a:solidFill>
                  <a:srgbClr val="F207F8"/>
                </a:solidFill>
                <a:latin typeface="Calibri"/>
                <a:ea typeface="Calibri"/>
                <a:cs typeface="Calibri"/>
              </a:rPr>
              <a:t>RMSE = 10.151</a:t>
            </a:r>
            <a:r>
              <a:rPr b="0">
                <a:solidFill>
                  <a:srgbClr val="FFFF00"/>
                </a:solidFill>
                <a:latin typeface="Microsoft YaHei Light"/>
                <a:ea typeface="Microsoft YaHei Light"/>
                <a:cs typeface="Microsoft YaHei Light"/>
              </a:rPr>
              <a:t>，说明模型预测值与 </a:t>
            </a:r>
            <a:r>
              <a:rPr b="0">
                <a:solidFill>
                  <a:srgbClr val="FFFF00"/>
                </a:solidFill>
                <a:latin typeface="Calibri"/>
                <a:ea typeface="Calibri"/>
                <a:cs typeface="Calibri"/>
              </a:rPr>
              <a:t>AMS </a:t>
            </a:r>
            <a:r>
              <a:rPr b="0">
                <a:solidFill>
                  <a:srgbClr val="FFFF00"/>
                </a:solidFill>
                <a:latin typeface="Microsoft YaHei Light"/>
                <a:ea typeface="Microsoft YaHei Light"/>
                <a:cs typeface="Microsoft YaHei Light"/>
              </a:rPr>
              <a:t>测量值之间的平均偏差较小；</a:t>
            </a:r>
          </a:p>
          <a:p>
            <a:pPr>
              <a:defRPr b="0">
                <a:latin typeface="Microsoft YaHei Light"/>
                <a:ea typeface="Microsoft YaHei Light"/>
                <a:cs typeface="Microsoft YaHei Light"/>
              </a:defRPr>
            </a:pPr>
            <a:r>
              <a:rPr b="0">
                <a:solidFill>
                  <a:srgbClr val="00FFFF"/>
                </a:solidFill>
                <a:latin typeface="Calibri"/>
                <a:ea typeface="Calibri"/>
                <a:cs typeface="Calibri"/>
              </a:rPr>
              <a:t>MPE = -0.104%</a:t>
            </a:r>
            <a:r>
              <a:rPr b="0">
                <a:solidFill>
                  <a:srgbClr val="FFFF00"/>
                </a:solidFill>
                <a:latin typeface="Microsoft YaHei Light"/>
                <a:ea typeface="Microsoft YaHei Light"/>
                <a:cs typeface="Microsoft YaHei Light"/>
              </a:rPr>
              <a:t>：说明模型整体上系统性偏离较小；</a:t>
            </a:r>
          </a:p>
          <a:p>
            <a:pPr>
              <a:defRPr b="0">
                <a:latin typeface="Microsoft YaHei Light"/>
                <a:ea typeface="Microsoft YaHei Light"/>
                <a:cs typeface="Microsoft YaHei Light"/>
              </a:defRPr>
            </a:pPr>
            <a:r>
              <a:rPr b="0">
                <a:solidFill>
                  <a:srgbClr val="F1990E"/>
                </a:solidFill>
                <a:latin typeface="Calibri"/>
                <a:ea typeface="Calibri"/>
                <a:cs typeface="Calibri"/>
              </a:rPr>
              <a:t>χ²/dof = 1.371</a:t>
            </a:r>
            <a:r>
              <a:rPr b="0">
                <a:solidFill>
                  <a:srgbClr val="F1990E"/>
                </a:solidFill>
                <a:latin typeface="Microsoft YaHei Light"/>
                <a:ea typeface="Microsoft YaHei Light"/>
                <a:cs typeface="Microsoft YaHei Light"/>
              </a:rPr>
              <a:t>：总体与测量不确定度相容。</a:t>
            </a:r>
          </a:p>
        </p:txBody>
      </p:sp>
      <p:sp>
        <p:nvSpPr>
          <p:cNvPr id="9" name="灯片编号占位符 4">
            <a:extLst>
              <a:ext uri="{FF2B5EF4-FFF2-40B4-BE49-F238E27FC236}">
                <a16:creationId xmlns:a16="http://schemas.microsoft.com/office/drawing/2014/main" id="{EF3462ED-E810-42AB-B536-098855351E4F}"/>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58D7D249-D2BA-DB20-058D-DE5DD46585E6}" type="slidenum">
              <a:rPr b="0">
                <a:latin typeface="Calibri"/>
                <a:ea typeface="Calibri"/>
                <a:cs typeface="Calibri"/>
              </a:rPr>
              <a:t>11</a:t>
            </a:fld>
            <a:endParaRPr b="0">
              <a:latin typeface="Calibri"/>
              <a:ea typeface="Calibri"/>
              <a:cs typeface="Calibri"/>
            </a:endParaRPr>
          </a:p>
        </p:txBody>
      </p:sp>
    </p:spTree>
    <p:extLst>
      <p:ext uri="{BB962C8B-B14F-4D97-AF65-F5344CB8AC3E}">
        <p14:creationId xmlns:p14="http://schemas.microsoft.com/office/powerpoint/2010/main" val="1247203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内容占位符 5"/>
          <p:cNvPicPr>
            <a:picLocks noGrp="1" noChangeAspect="1"/>
          </p:cNvPicPr>
          <p:nvPr>
            <p:ph idx="1"/>
          </p:nvPr>
        </p:nvPicPr>
        <p:blipFill>
          <a:blip r:embed="rId3"/>
          <a:stretch>
            <a:fillRect/>
          </a:stretch>
        </p:blipFill>
        <p:spPr>
          <a:xfrm>
            <a:off x="6391656" y="1947672"/>
            <a:ext cx="5324573" cy="3338830"/>
          </a:xfrm>
        </p:spPr>
      </p:pic>
      <p:sp>
        <p:nvSpPr>
          <p:cNvPr id="8" name="文本框 7">
            <a:extLst>
              <a:ext uri="{FF2B5EF4-FFF2-40B4-BE49-F238E27FC236}">
                <a16:creationId xmlns:a16="http://schemas.microsoft.com/office/drawing/2014/main" id="{FFEAF9DD-9036-4CE9-9499-64068889637E}"/>
              </a:ext>
            </a:extLst>
          </p:cNvPr>
          <p:cNvSpPr>
            <a:spLocks noGrp="1"/>
          </p:cNvSpPr>
          <p:nvPr/>
        </p:nvSpPr>
        <p:spPr>
          <a:xfrm>
            <a:off x="275734" y="1555036"/>
            <a:ext cx="5820266" cy="2308324"/>
          </a:xfrm>
          <a:prstGeom prst="rect">
            <a:avLst/>
          </a:prstGeom>
          <a:noFill/>
        </p:spPr>
        <p:txBody>
          <a:bodyPr wrap="square">
            <a:spAutoFit/>
          </a:bodyPr>
          <a:lstStyle/>
          <a:p>
            <a:pPr>
              <a:defRPr b="0">
                <a:latin typeface="Microsoft YaHei Light"/>
                <a:ea typeface="Microsoft YaHei Light"/>
                <a:cs typeface="Microsoft YaHei Light"/>
              </a:defRPr>
            </a:pPr>
            <a:r>
              <a:rPr lang="en-CN" b="0" dirty="0">
                <a:solidFill>
                  <a:srgbClr val="00B0F0"/>
                </a:solidFill>
                <a:latin typeface="Microsoft YaHei Light"/>
                <a:ea typeface="Microsoft YaHei Light"/>
                <a:cs typeface="Microsoft YaHei Light"/>
              </a:rPr>
              <a:t>测试</a:t>
            </a:r>
            <a:r>
              <a:rPr b="0" dirty="0" err="1">
                <a:solidFill>
                  <a:srgbClr val="00B0F0"/>
                </a:solidFill>
                <a:latin typeface="Microsoft YaHei Light"/>
                <a:ea typeface="Microsoft YaHei Light"/>
                <a:cs typeface="Microsoft YaHei Light"/>
              </a:rPr>
              <a:t>模型稳定性</a:t>
            </a:r>
            <a:r>
              <a:rPr lang="zh-CN" altLang="en-US" dirty="0">
                <a:solidFill>
                  <a:srgbClr val="00B0F0"/>
                </a:solidFill>
                <a:latin typeface="Microsoft YaHei Light"/>
                <a:ea typeface="Microsoft YaHei Light"/>
                <a:cs typeface="Microsoft YaHei Light"/>
              </a:rPr>
              <a:t>：</a:t>
            </a:r>
            <a:r>
              <a:rPr b="0" dirty="0" err="1">
                <a:solidFill>
                  <a:srgbClr val="00B0F0"/>
                </a:solidFill>
                <a:latin typeface="Microsoft YaHei Light"/>
                <a:ea typeface="Microsoft YaHei Light"/>
                <a:cs typeface="Microsoft YaHei Light"/>
              </a:rPr>
              <a:t>相同测试集、不同随机种子</a:t>
            </a:r>
            <a:endParaRPr b="0" dirty="0">
              <a:solidFill>
                <a:srgbClr val="00B0F0"/>
              </a:solidFill>
              <a:latin typeface="Microsoft YaHei Light"/>
              <a:ea typeface="Microsoft YaHei Light"/>
              <a:cs typeface="Microsoft YaHei Light"/>
            </a:endParaRPr>
          </a:p>
          <a:p>
            <a:pPr>
              <a:defRPr b="0">
                <a:latin typeface="Calibri"/>
                <a:ea typeface="Calibri"/>
                <a:cs typeface="Calibri"/>
              </a:defRPr>
            </a:pPr>
            <a:endParaRPr b="0" dirty="0">
              <a:solidFill>
                <a:srgbClr val="00B0F0"/>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dirty="0">
                <a:solidFill>
                  <a:srgbClr val="F207F8"/>
                </a:solidFill>
                <a:latin typeface="Microsoft YaHei Light"/>
                <a:ea typeface="Microsoft YaHei Light"/>
                <a:cs typeface="Microsoft YaHei Light"/>
              </a:rPr>
              <a:t>固定同一测试集，使用</a:t>
            </a:r>
            <a:r>
              <a:rPr b="0" dirty="0">
                <a:solidFill>
                  <a:srgbClr val="F207F8"/>
                </a:solidFill>
                <a:latin typeface="Calibri"/>
                <a:ea typeface="Calibri"/>
                <a:cs typeface="Calibri"/>
              </a:rPr>
              <a:t>5</a:t>
            </a:r>
            <a:r>
              <a:rPr b="0" dirty="0">
                <a:solidFill>
                  <a:srgbClr val="F207F8"/>
                </a:solidFill>
                <a:latin typeface="Microsoft YaHei Light"/>
                <a:ea typeface="Microsoft YaHei Light"/>
                <a:cs typeface="Microsoft YaHei Light"/>
              </a:rPr>
              <a:t>个不同随机种子训练独立副本。</a:t>
            </a:r>
          </a:p>
          <a:p>
            <a:pPr>
              <a:defRPr b="0">
                <a:latin typeface="Microsoft YaHei Light"/>
                <a:ea typeface="Microsoft YaHei Light"/>
                <a:cs typeface="Microsoft YaHei Light"/>
              </a:defRPr>
            </a:pPr>
            <a:r>
              <a:rPr b="0" dirty="0" err="1">
                <a:solidFill>
                  <a:srgbClr val="F1990E"/>
                </a:solidFill>
                <a:latin typeface="Microsoft YaHei Light"/>
                <a:ea typeface="Microsoft YaHei Light"/>
                <a:cs typeface="Microsoft YaHei Light"/>
              </a:rPr>
              <a:t>随机种子控制模型初始权重和训练批次顺序</a:t>
            </a:r>
            <a:r>
              <a:rPr b="0" dirty="0">
                <a:solidFill>
                  <a:srgbClr val="F1990E"/>
                </a:solidFill>
                <a:latin typeface="Microsoft YaHei Light"/>
                <a:ea typeface="Microsoft YaHei Light"/>
                <a:cs typeface="Microsoft YaHei Light"/>
              </a:rPr>
              <a:t>。</a:t>
            </a:r>
          </a:p>
          <a:p>
            <a:pPr>
              <a:defRPr b="0">
                <a:latin typeface="Calibri"/>
                <a:ea typeface="Calibri"/>
                <a:cs typeface="Calibri"/>
              </a:defRPr>
            </a:pPr>
            <a:endParaRPr b="0" dirty="0">
              <a:solidFill>
                <a:srgbClr val="F1990E"/>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dirty="0">
                <a:solidFill>
                  <a:srgbClr val="FFFF00"/>
                </a:solidFill>
                <a:latin typeface="Microsoft YaHei Light"/>
                <a:ea typeface="Microsoft YaHei Light"/>
                <a:cs typeface="Microsoft YaHei Light"/>
              </a:rPr>
              <a:t>训练出</a:t>
            </a:r>
            <a:r>
              <a:rPr b="0" dirty="0">
                <a:solidFill>
                  <a:srgbClr val="FFFF00"/>
                </a:solidFill>
                <a:latin typeface="Calibri"/>
                <a:ea typeface="Calibri"/>
                <a:cs typeface="Calibri"/>
              </a:rPr>
              <a:t>5</a:t>
            </a:r>
            <a:r>
              <a:rPr b="0" dirty="0">
                <a:solidFill>
                  <a:srgbClr val="FFFF00"/>
                </a:solidFill>
                <a:latin typeface="Microsoft YaHei Light"/>
                <a:ea typeface="Microsoft YaHei Light"/>
                <a:cs typeface="Microsoft YaHei Light"/>
              </a:rPr>
              <a:t>个独立副本，结果如右图所示。</a:t>
            </a:r>
          </a:p>
          <a:p>
            <a:pPr>
              <a:defRPr b="0">
                <a:latin typeface="Calibri"/>
                <a:ea typeface="Calibri"/>
                <a:cs typeface="Calibri"/>
              </a:defRPr>
            </a:pPr>
            <a:endParaRPr b="0" dirty="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dirty="0" err="1">
                <a:solidFill>
                  <a:srgbClr val="FFFF00"/>
                </a:solidFill>
                <a:latin typeface="Microsoft YaHei Light"/>
                <a:ea typeface="Microsoft YaHei Light"/>
                <a:cs typeface="Microsoft YaHei Light"/>
              </a:rPr>
              <a:t>副本间离散度表明，模型在中高能量区较为稳定</a:t>
            </a:r>
            <a:r>
              <a:rPr b="0" dirty="0">
                <a:solidFill>
                  <a:srgbClr val="FFFF00"/>
                </a:solidFill>
                <a:latin typeface="Microsoft YaHei Light"/>
                <a:ea typeface="Microsoft YaHei Light"/>
                <a:cs typeface="Microsoft YaHei Light"/>
              </a:rPr>
              <a:t>。</a:t>
            </a:r>
          </a:p>
        </p:txBody>
      </p:sp>
      <p:sp>
        <p:nvSpPr>
          <p:cNvPr id="9" name="文本框 8">
            <a:extLst>
              <a:ext uri="{FF2B5EF4-FFF2-40B4-BE49-F238E27FC236}">
                <a16:creationId xmlns:a16="http://schemas.microsoft.com/office/drawing/2014/main" id="{848310B1-5C66-4B81-981D-756F924AE522}"/>
              </a:ext>
            </a:extLst>
          </p:cNvPr>
          <p:cNvSpPr>
            <a:spLocks noGrp="1"/>
          </p:cNvSpPr>
          <p:nvPr/>
        </p:nvSpPr>
        <p:spPr>
          <a:xfrm>
            <a:off x="275734" y="559427"/>
            <a:ext cx="6032421" cy="461665"/>
          </a:xfrm>
          <a:prstGeom prst="rect">
            <a:avLst/>
          </a:prstGeom>
          <a:noFill/>
        </p:spPr>
        <p:txBody>
          <a:bodyPr wrap="none">
            <a:sp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五个独立副本给出相近的</a:t>
            </a:r>
            <a:r>
              <a:rPr lang="zh-CN" altLang="en-US" sz="2400" b="0">
                <a:solidFill>
                  <a:srgbClr val="FFFF00"/>
                </a:solidFill>
                <a:latin typeface="Microsoft YaHei Light"/>
                <a:ea typeface="Microsoft YaHei Light"/>
                <a:cs typeface="Microsoft YaHei Light"/>
              </a:rPr>
              <a:t>能量</a:t>
            </a:r>
            <a:r>
              <a:rPr sz="2400" b="0">
                <a:solidFill>
                  <a:srgbClr val="FFFF00"/>
                </a:solidFill>
                <a:latin typeface="Microsoft YaHei Light"/>
                <a:ea typeface="Microsoft YaHei Light"/>
                <a:cs typeface="Microsoft YaHei Light"/>
              </a:rPr>
              <a:t>依赖不确定度</a:t>
            </a:r>
          </a:p>
        </p:txBody>
      </p:sp>
      <p:sp>
        <p:nvSpPr>
          <p:cNvPr id="11" name="灯片编号占位符 4">
            <a:extLst>
              <a:ext uri="{FF2B5EF4-FFF2-40B4-BE49-F238E27FC236}">
                <a16:creationId xmlns:a16="http://schemas.microsoft.com/office/drawing/2014/main" id="{FD905475-BAD3-4A32-97BE-28E7592079A6}"/>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102C2233-C7E6-D6CD-ADCA-79555A57906B}" type="slidenum">
              <a:rPr b="0">
                <a:latin typeface="Calibri"/>
                <a:ea typeface="Calibri"/>
                <a:cs typeface="Calibri"/>
              </a:rPr>
              <a:t>12</a:t>
            </a:fld>
            <a:endParaRPr b="0">
              <a:latin typeface="Calibri"/>
              <a:ea typeface="Calibri"/>
              <a:cs typeface="Calibri"/>
            </a:endParaRPr>
          </a:p>
        </p:txBody>
      </p:sp>
    </p:spTree>
    <p:extLst>
      <p:ext uri="{BB962C8B-B14F-4D97-AF65-F5344CB8AC3E}">
        <p14:creationId xmlns:p14="http://schemas.microsoft.com/office/powerpoint/2010/main" val="1697075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1A8F23-0FA7-46DC-B3EB-3AC362D2CF7B}"/>
              </a:ext>
            </a:extLst>
          </p:cNvPr>
          <p:cNvSpPr>
            <a:spLocks noGrp="1"/>
          </p:cNvSpPr>
          <p:nvPr>
            <p:ph type="title"/>
          </p:nvPr>
        </p:nvSpPr>
        <p:spPr>
          <a:xfrm>
            <a:off x="294012" y="573261"/>
            <a:ext cx="10515600" cy="720000"/>
          </a:xfrm>
        </p:spPr>
        <p:txBody>
          <a:bodyPr anchor="t">
            <a:no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后</a:t>
            </a:r>
            <a:r>
              <a:rPr sz="2400" b="0">
                <a:solidFill>
                  <a:srgbClr val="FFFF00"/>
                </a:solidFill>
                <a:latin typeface="Calibri"/>
                <a:ea typeface="Calibri"/>
                <a:cs typeface="Calibri"/>
              </a:rPr>
              <a:t>2019 BR</a:t>
            </a:r>
            <a:r>
              <a:rPr sz="2400" b="0">
                <a:solidFill>
                  <a:srgbClr val="FFFF00"/>
                </a:solidFill>
                <a:latin typeface="Microsoft YaHei Light"/>
                <a:ea typeface="Microsoft YaHei Light"/>
                <a:cs typeface="Microsoft YaHei Light"/>
              </a:rPr>
              <a:t>级检验显示低</a:t>
            </a:r>
            <a:r>
              <a:rPr lang="zh-CN" altLang="en-US" sz="2400" b="0">
                <a:solidFill>
                  <a:srgbClr val="FFFF00"/>
                </a:solidFill>
                <a:latin typeface="Microsoft YaHei Light"/>
                <a:ea typeface="Microsoft YaHei Light"/>
                <a:cs typeface="Microsoft YaHei Light"/>
              </a:rPr>
              <a:t>能量</a:t>
            </a:r>
            <a:r>
              <a:rPr sz="2400" b="0">
                <a:solidFill>
                  <a:srgbClr val="FFFF00"/>
                </a:solidFill>
                <a:latin typeface="Microsoft YaHei Light"/>
                <a:ea typeface="Microsoft YaHei Light"/>
                <a:cs typeface="Microsoft YaHei Light"/>
              </a:rPr>
              <a:t>偏差增大</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279894D0-BE22-4577-8513-B4029E858AAC}"/>
                  </a:ext>
                </a:extLst>
              </p:cNvPr>
              <p:cNvSpPr>
                <a:spLocks noGrp="1"/>
              </p:cNvSpPr>
              <p:nvPr>
                <p:ph idx="1"/>
              </p:nvPr>
            </p:nvSpPr>
            <p:spPr>
              <a:xfrm>
                <a:off x="294012" y="1423923"/>
                <a:ext cx="6317100" cy="4949445"/>
              </a:xfrm>
            </p:spPr>
            <p:txBody>
              <a:bodyPr>
                <a:normAutofit/>
              </a:bodyPr>
              <a:lstStyle/>
              <a:p>
                <a:pPr marL="0" indent="0">
                  <a:lnSpc>
                    <a:spcPct val="150000"/>
                  </a:lnSpc>
                  <a:buNone/>
                  <a:defRPr b="0">
                    <a:latin typeface="Microsoft YaHei Light"/>
                    <a:ea typeface="Microsoft YaHei Light"/>
                    <a:cs typeface="Microsoft YaHei Light"/>
                  </a:defRPr>
                </a:pPr>
                <a:r>
                  <a:rPr sz="1800" b="0">
                    <a:solidFill>
                      <a:srgbClr val="FFFF00"/>
                    </a:solidFill>
                    <a:latin typeface="Microsoft YaHei Light"/>
                    <a:ea typeface="Microsoft YaHei Light"/>
                    <a:cs typeface="Microsoft YaHei Light"/>
                  </a:rPr>
                  <a:t>将 </a:t>
                </a:r>
                <a:r>
                  <a:rPr sz="1800" b="0">
                    <a:solidFill>
                      <a:srgbClr val="FFFF00"/>
                    </a:solidFill>
                    <a:latin typeface="Calibri"/>
                    <a:ea typeface="Calibri"/>
                    <a:cs typeface="Calibri"/>
                  </a:rPr>
                  <a:t>NM </a:t>
                </a:r>
                <a:r>
                  <a:rPr sz="1800" b="0">
                    <a:solidFill>
                      <a:srgbClr val="FFFF00"/>
                    </a:solidFill>
                    <a:latin typeface="Microsoft YaHei Light"/>
                    <a:ea typeface="Microsoft YaHei Light"/>
                    <a:cs typeface="Microsoft YaHei Light"/>
                  </a:rPr>
                  <a:t>按 </a:t>
                </a:r>
                <a:r>
                  <a:rPr sz="1800" b="0">
                    <a:solidFill>
                      <a:srgbClr val="FFFF00"/>
                    </a:solidFill>
                    <a:latin typeface="Calibri"/>
                    <a:ea typeface="Calibri"/>
                    <a:cs typeface="Calibri"/>
                  </a:rPr>
                  <a:t>Bartels rotation </a:t>
                </a:r>
                <a:r>
                  <a:rPr sz="1800" b="0">
                    <a:solidFill>
                      <a:srgbClr val="FFFF00"/>
                    </a:solidFill>
                    <a:latin typeface="Microsoft YaHei Light"/>
                    <a:ea typeface="Microsoft YaHei Light"/>
                    <a:cs typeface="Microsoft YaHei Light"/>
                  </a:rPr>
                  <a:t>聚合，并将输出合并到 </a:t>
                </a:r>
                <a:r>
                  <a:rPr sz="1800" b="0">
                    <a:solidFill>
                      <a:srgbClr val="FFFF00"/>
                    </a:solidFill>
                    <a:latin typeface="Calibri"/>
                    <a:ea typeface="Calibri"/>
                    <a:cs typeface="Calibri"/>
                  </a:rPr>
                  <a:t>AMS </a:t>
                </a:r>
                <a:r>
                  <a:rPr sz="1800" b="0">
                    <a:solidFill>
                      <a:srgbClr val="FFFF00"/>
                    </a:solidFill>
                    <a:latin typeface="Microsoft YaHei Light"/>
                    <a:ea typeface="Microsoft YaHei Light"/>
                    <a:cs typeface="Microsoft YaHei Light"/>
                  </a:rPr>
                  <a:t>月度</a:t>
                </a:r>
                <a:r>
                  <a:rPr lang="zh-CN" altLang="en-US" sz="1800" b="0">
                    <a:solidFill>
                      <a:srgbClr val="FFFF00"/>
                    </a:solidFill>
                    <a:latin typeface="Microsoft YaHei Light"/>
                    <a:ea typeface="Microsoft YaHei Light"/>
                    <a:cs typeface="Microsoft YaHei Light"/>
                  </a:rPr>
                  <a:t>能量</a:t>
                </a:r>
                <a:r>
                  <a:rPr sz="1800" b="0">
                    <a:solidFill>
                      <a:srgbClr val="FFFF00"/>
                    </a:solidFill>
                    <a:latin typeface="Microsoft YaHei Light"/>
                    <a:ea typeface="Microsoft YaHei Light"/>
                    <a:cs typeface="Microsoft YaHei Light"/>
                  </a:rPr>
                  <a:t>分箱；比较覆盖 </a:t>
                </a:r>
                <a:r>
                  <a:rPr sz="1800" b="0">
                    <a:solidFill>
                      <a:srgbClr val="FFFF00"/>
                    </a:solidFill>
                    <a:latin typeface="Calibri"/>
                    <a:ea typeface="Calibri"/>
                    <a:cs typeface="Calibri"/>
                  </a:rPr>
                  <a:t>2019 </a:t>
                </a:r>
                <a:r>
                  <a:rPr sz="1800" b="0">
                    <a:solidFill>
                      <a:srgbClr val="FFFF00"/>
                    </a:solidFill>
                    <a:latin typeface="Microsoft YaHei Light"/>
                    <a:ea typeface="Microsoft YaHei Light"/>
                    <a:cs typeface="Microsoft YaHei Light"/>
                  </a:rPr>
                  <a:t>年 </a:t>
                </a:r>
                <a:r>
                  <a:rPr sz="1800" b="0">
                    <a:solidFill>
                      <a:srgbClr val="FFFF00"/>
                    </a:solidFill>
                    <a:latin typeface="Calibri"/>
                    <a:ea typeface="Calibri"/>
                    <a:cs typeface="Calibri"/>
                  </a:rPr>
                  <a:t>11 </a:t>
                </a:r>
                <a:r>
                  <a:rPr sz="1800" b="0">
                    <a:solidFill>
                      <a:srgbClr val="FFFF00"/>
                    </a:solidFill>
                    <a:latin typeface="Microsoft YaHei Light"/>
                    <a:ea typeface="Microsoft YaHei Light"/>
                    <a:cs typeface="Microsoft YaHei Light"/>
                  </a:rPr>
                  <a:t>月至 </a:t>
                </a:r>
                <a:r>
                  <a:rPr sz="1800" b="0">
                    <a:solidFill>
                      <a:srgbClr val="FFFF00"/>
                    </a:solidFill>
                    <a:latin typeface="Calibri"/>
                    <a:ea typeface="Calibri"/>
                    <a:cs typeface="Calibri"/>
                  </a:rPr>
                  <a:t>2022 </a:t>
                </a:r>
                <a:r>
                  <a:rPr sz="1800" b="0">
                    <a:solidFill>
                      <a:srgbClr val="FFFF00"/>
                    </a:solidFill>
                    <a:latin typeface="Microsoft YaHei Light"/>
                    <a:ea typeface="Microsoft YaHei Light"/>
                    <a:cs typeface="Microsoft YaHei Light"/>
                  </a:rPr>
                  <a:t>年 </a:t>
                </a:r>
                <a:r>
                  <a:rPr sz="1800" b="0">
                    <a:solidFill>
                      <a:srgbClr val="FFFF00"/>
                    </a:solidFill>
                    <a:latin typeface="Calibri"/>
                    <a:ea typeface="Calibri"/>
                    <a:cs typeface="Calibri"/>
                  </a:rPr>
                  <a:t>6 </a:t>
                </a:r>
                <a:r>
                  <a:rPr sz="1800" b="0">
                    <a:solidFill>
                      <a:srgbClr val="FFFF00"/>
                    </a:solidFill>
                    <a:latin typeface="Microsoft YaHei Light"/>
                    <a:ea typeface="Microsoft YaHei Light"/>
                    <a:cs typeface="Microsoft YaHei Light"/>
                  </a:rPr>
                  <a:t>月。残差 = (预测值−</a:t>
                </a:r>
                <a:r>
                  <a:rPr sz="1800" b="0">
                    <a:solidFill>
                      <a:srgbClr val="FFFF00"/>
                    </a:solidFill>
                    <a:latin typeface="Calibri"/>
                    <a:ea typeface="Calibri"/>
                    <a:cs typeface="Calibri"/>
                  </a:rPr>
                  <a:t>AMS</a:t>
                </a:r>
                <a:r>
                  <a:rPr sz="1800" b="0">
                    <a:solidFill>
                      <a:srgbClr val="FFFF00"/>
                    </a:solidFill>
                    <a:latin typeface="Microsoft YaHei Light"/>
                    <a:ea typeface="Microsoft YaHei Light"/>
                    <a:cs typeface="Microsoft YaHei Light"/>
                  </a:rPr>
                  <a:t>测量值)/</a:t>
                </a:r>
                <a:r>
                  <a:rPr sz="1800" b="0">
                    <a:solidFill>
                      <a:srgbClr val="FFFF00"/>
                    </a:solidFill>
                    <a:latin typeface="Calibri"/>
                    <a:ea typeface="Calibri"/>
                    <a:cs typeface="Calibri"/>
                  </a:rPr>
                  <a:t>AMS</a:t>
                </a:r>
                <a:r>
                  <a:rPr sz="1800" b="0">
                    <a:solidFill>
                      <a:srgbClr val="FFFF00"/>
                    </a:solidFill>
                    <a:latin typeface="Microsoft YaHei Light"/>
                    <a:ea typeface="Microsoft YaHei Light"/>
                    <a:cs typeface="Microsoft YaHei Light"/>
                  </a:rPr>
                  <a:t>测量误差。</a:t>
                </a:r>
              </a:p>
              <a:p>
                <a:pPr marL="0" indent="0">
                  <a:lnSpc>
                    <a:spcPct val="150000"/>
                  </a:lnSpc>
                  <a:buNone/>
                  <a:defRPr b="0">
                    <a:latin typeface="Microsoft YaHei Light"/>
                    <a:ea typeface="Microsoft YaHei Light"/>
                    <a:cs typeface="Microsoft YaHei Light"/>
                  </a:defRPr>
                </a:pPr>
                <a:r>
                  <a:rPr sz="1800">
                    <a:solidFill>
                      <a:srgbClr val="00FFFF"/>
                    </a:solidFill>
                  </a:rPr>
                  <a:t>残差定义为：</a:t>
                </a:r>
                <a14:m>
                  <m:oMath xmlns:m="http://schemas.openxmlformats.org/officeDocument/2006/math">
                    <m:r>
                      <a:rPr lang="en-US" sz="1800" b="0" i="1">
                        <a:solidFill>
                          <a:srgbClr val="00FFFF"/>
                        </a:solidFill>
                        <a:latin typeface="Cambria Math"/>
                        <a:ea typeface="Cambria Math"/>
                        <a:cs typeface="Cambria Math"/>
                      </a:rPr>
                      <m:t>𝑅𝑒𝑠𝑖𝑑𝑢𝑎𝑙</m:t>
                    </m:r>
                    <m:r>
                      <a:rPr lang="en-US" sz="1800" b="0" i="0">
                        <a:solidFill>
                          <a:srgbClr val="00FFFF"/>
                        </a:solidFill>
                        <a:latin typeface="Cambria Math"/>
                        <a:ea typeface="Cambria Math"/>
                        <a:cs typeface="Cambria Math"/>
                      </a:rPr>
                      <m:t>=(</m:t>
                    </m:r>
                    <m:sSub>
                      <m:sSubPr>
                        <m:ctrlPr>
                          <a:rPr lang="el-GR" sz="1800" i="1">
                            <a:solidFill>
                              <a:srgbClr val="00FFFF"/>
                            </a:solidFill>
                            <a:latin typeface="Cambria Math"/>
                            <a:ea typeface="Cambria Math"/>
                            <a:cs typeface="Cambria Math"/>
                          </a:rPr>
                        </m:ctrlPr>
                      </m:sSubPr>
                      <m:e>
                        <m:r>
                          <a:rPr lang="el-GR" sz="1800" i="1">
                            <a:solidFill>
                              <a:srgbClr val="00FFFF"/>
                            </a:solidFill>
                            <a:latin typeface="Cambria Math"/>
                            <a:ea typeface="Cambria Math"/>
                            <a:cs typeface="Cambria Math"/>
                          </a:rPr>
                          <m:t>𝛷</m:t>
                        </m:r>
                      </m:e>
                      <m:sub>
                        <m:r>
                          <a:rPr lang="en-US" sz="1800" b="0" i="1">
                            <a:solidFill>
                              <a:srgbClr val="00FFFF"/>
                            </a:solidFill>
                            <a:latin typeface="Cambria Math"/>
                            <a:ea typeface="Cambria Math"/>
                            <a:cs typeface="Cambria Math"/>
                          </a:rPr>
                          <m:t>𝑁𝑀</m:t>
                        </m:r>
                      </m:sub>
                    </m:sSub>
                    <m:r>
                      <a:rPr lang="en-US" sz="1800" b="0" i="1">
                        <a:solidFill>
                          <a:srgbClr val="00FFFF"/>
                        </a:solidFill>
                        <a:latin typeface="Cambria Math"/>
                        <a:ea typeface="Cambria Math"/>
                        <a:cs typeface="Cambria Math"/>
                      </a:rPr>
                      <m:t>−</m:t>
                    </m:r>
                    <m:sSub>
                      <m:sSubPr>
                        <m:ctrlPr>
                          <a:rPr lang="el-GR" sz="1800" b="0" i="1">
                            <a:solidFill>
                              <a:srgbClr val="00FFFF"/>
                            </a:solidFill>
                            <a:latin typeface="Cambria Math"/>
                            <a:ea typeface="Cambria Math"/>
                            <a:cs typeface="Cambria Math"/>
                          </a:rPr>
                        </m:ctrlPr>
                      </m:sSubPr>
                      <m:e>
                        <m:r>
                          <a:rPr lang="el-GR" sz="1800" b="0" i="1">
                            <a:solidFill>
                              <a:srgbClr val="00FFFF"/>
                            </a:solidFill>
                            <a:latin typeface="Cambria Math"/>
                            <a:ea typeface="Cambria Math"/>
                            <a:cs typeface="Cambria Math"/>
                          </a:rPr>
                          <m:t>𝛷</m:t>
                        </m:r>
                      </m:e>
                      <m:sub>
                        <m:r>
                          <a:rPr lang="en-US" sz="1800" b="0" i="1">
                            <a:solidFill>
                              <a:srgbClr val="00FFFF"/>
                            </a:solidFill>
                            <a:latin typeface="Cambria Math"/>
                            <a:ea typeface="Cambria Math"/>
                            <a:cs typeface="Cambria Math"/>
                          </a:rPr>
                          <m:t>𝐴𝑀𝑆</m:t>
                        </m:r>
                      </m:sub>
                    </m:sSub>
                    <m:r>
                      <a:rPr lang="en-US" sz="1800" b="0" i="1">
                        <a:solidFill>
                          <a:srgbClr val="00FFFF"/>
                        </a:solidFill>
                        <a:latin typeface="Cambria Math"/>
                        <a:ea typeface="Cambria Math"/>
                        <a:cs typeface="Cambria Math"/>
                      </a:rPr>
                      <m:t>)/</m:t>
                    </m:r>
                    <m:sSub>
                      <m:sSubPr>
                        <m:ctrlPr>
                          <a:rPr lang="zh-CN" sz="1800" b="0" i="1">
                            <a:solidFill>
                              <a:srgbClr val="00FFFF"/>
                            </a:solidFill>
                            <a:latin typeface="Cambria Math"/>
                            <a:ea typeface="Cambria Math"/>
                            <a:cs typeface="Cambria Math"/>
                          </a:rPr>
                        </m:ctrlPr>
                      </m:sSubPr>
                      <m:e>
                        <m:r>
                          <a:rPr lang="zh-CN" sz="1800" b="0" i="1">
                            <a:solidFill>
                              <a:srgbClr val="00FFFF"/>
                            </a:solidFill>
                            <a:latin typeface="Cambria Math"/>
                            <a:ea typeface="Cambria Math"/>
                            <a:cs typeface="Cambria Math"/>
                          </a:rPr>
                          <m:t>𝜎</m:t>
                        </m:r>
                      </m:e>
                      <m:sub>
                        <m:r>
                          <a:rPr lang="en-US" sz="1800" b="0" i="1">
                            <a:solidFill>
                              <a:srgbClr val="00FFFF"/>
                            </a:solidFill>
                            <a:latin typeface="Cambria Math"/>
                            <a:ea typeface="Cambria Math"/>
                            <a:cs typeface="Cambria Math"/>
                          </a:rPr>
                          <m:t>𝐴𝑀𝑆</m:t>
                        </m:r>
                      </m:sub>
                    </m:sSub>
                    <m:r>
                      <a:rPr lang="en-US" sz="1800" b="0" i="1">
                        <a:solidFill>
                          <a:srgbClr val="00FFFF"/>
                        </a:solidFill>
                        <a:latin typeface="Cambria Math"/>
                        <a:ea typeface="Cambria Math"/>
                        <a:cs typeface="Cambria Math"/>
                      </a:rPr>
                      <m:t>  </m:t>
                    </m:r>
                  </m:oMath>
                </a14:m>
                <a:r>
                  <a:rPr sz="1800">
                    <a:solidFill>
                      <a:srgbClr val="00FFFF"/>
                    </a:solidFill>
                  </a:rPr>
                  <a:t>;  </a:t>
                </a:r>
              </a:p>
              <a:p>
                <a:pPr marL="0" indent="0">
                  <a:lnSpc>
                    <a:spcPct val="150000"/>
                  </a:lnSpc>
                  <a:buNone/>
                  <a:defRPr b="0">
                    <a:latin typeface="Microsoft YaHei Light"/>
                    <a:ea typeface="Microsoft YaHei Light"/>
                    <a:cs typeface="Microsoft YaHei Light"/>
                  </a:defRPr>
                </a:pPr>
                <a:r>
                  <a:rPr sz="1800" b="0">
                    <a:solidFill>
                      <a:srgbClr val="F1990E"/>
                    </a:solidFill>
                    <a:latin typeface="Calibri"/>
                    <a:ea typeface="Calibri"/>
                    <a:cs typeface="Calibri"/>
                  </a:rPr>
                  <a:t>2019</a:t>
                </a:r>
                <a:r>
                  <a:rPr sz="1800" b="0">
                    <a:solidFill>
                      <a:srgbClr val="F1990E"/>
                    </a:solidFill>
                    <a:latin typeface="Microsoft YaHei Light"/>
                    <a:ea typeface="Microsoft YaHei Light"/>
                    <a:cs typeface="Microsoft YaHei Light"/>
                  </a:rPr>
                  <a:t>年之前残差整体较小；</a:t>
                </a:r>
              </a:p>
              <a:p>
                <a:pPr marL="0" indent="0">
                  <a:lnSpc>
                    <a:spcPct val="150000"/>
                  </a:lnSpc>
                  <a:buNone/>
                  <a:defRPr b="0">
                    <a:latin typeface="Microsoft YaHei Light"/>
                    <a:ea typeface="Microsoft YaHei Light"/>
                    <a:cs typeface="Microsoft YaHei Light"/>
                  </a:defRPr>
                </a:pPr>
                <a:r>
                  <a:rPr sz="1800" b="0">
                    <a:solidFill>
                      <a:srgbClr val="F207F8"/>
                    </a:solidFill>
                    <a:latin typeface="Calibri"/>
                    <a:ea typeface="Calibri"/>
                    <a:cs typeface="Calibri"/>
                  </a:rPr>
                  <a:t>2019</a:t>
                </a:r>
                <a:r>
                  <a:rPr sz="1800" b="0">
                    <a:solidFill>
                      <a:srgbClr val="F207F8"/>
                    </a:solidFill>
                    <a:latin typeface="Microsoft YaHei Light"/>
                    <a:ea typeface="Microsoft YaHei Light"/>
                    <a:cs typeface="Microsoft YaHei Light"/>
                  </a:rPr>
                  <a:t>年之后有所增大。</a:t>
                </a:r>
              </a:p>
              <a:p>
                <a:pPr marL="0" indent="0">
                  <a:lnSpc>
                    <a:spcPct val="150000"/>
                  </a:lnSpc>
                  <a:buNone/>
                  <a:defRPr b="0">
                    <a:latin typeface="Microsoft YaHei Light"/>
                    <a:ea typeface="Microsoft YaHei Light"/>
                    <a:cs typeface="Microsoft YaHei Light"/>
                  </a:defRPr>
                </a:pPr>
                <a:r>
                  <a:rPr sz="1800" b="0">
                    <a:solidFill>
                      <a:srgbClr val="FFFF00"/>
                    </a:solidFill>
                    <a:latin typeface="Microsoft YaHei Light"/>
                    <a:ea typeface="Microsoft YaHei Light"/>
                    <a:cs typeface="Microsoft YaHei Light"/>
                  </a:rPr>
                  <a:t>说明模型在后期预测性能下降。</a:t>
                </a:r>
              </a:p>
              <a:p>
                <a:pPr marL="0" indent="0">
                  <a:lnSpc>
                    <a:spcPct val="150000"/>
                  </a:lnSpc>
                  <a:buNone/>
                  <a:defRPr b="0">
                    <a:latin typeface="Microsoft YaHei Light"/>
                    <a:ea typeface="Microsoft YaHei Light"/>
                    <a:cs typeface="Microsoft YaHei Light"/>
                  </a:defRPr>
                </a:pPr>
                <a:r>
                  <a:rPr lang="zh-CN" altLang="en-US" sz="1800" b="0">
                    <a:solidFill>
                      <a:srgbClr val="FFFF00"/>
                    </a:solidFill>
                    <a:latin typeface="Microsoft YaHei Light"/>
                    <a:ea typeface="Microsoft YaHei Light"/>
                    <a:cs typeface="Microsoft YaHei Light"/>
                  </a:rPr>
                  <a:t>因此</a:t>
                </a:r>
                <a:r>
                  <a:rPr sz="1800" b="0">
                    <a:solidFill>
                      <a:srgbClr val="FFFF00"/>
                    </a:solidFill>
                    <a:latin typeface="Microsoft YaHei Light"/>
                    <a:ea typeface="Microsoft YaHei Light"/>
                    <a:cs typeface="Microsoft YaHei Light"/>
                  </a:rPr>
                  <a:t>本工作</a:t>
                </a:r>
                <a:r>
                  <a:rPr lang="zh-CN" altLang="en-US" sz="1800">
                    <a:solidFill>
                      <a:srgbClr val="FFFF00"/>
                    </a:solidFill>
                    <a:latin typeface="Microsoft YaHei Light"/>
                    <a:ea typeface="Microsoft YaHei Light"/>
                    <a:cs typeface="Microsoft YaHei Light"/>
                  </a:rPr>
                  <a:t>最终选择了更</a:t>
                </a:r>
                <a:r>
                  <a:rPr sz="1800" b="0">
                    <a:solidFill>
                      <a:srgbClr val="FFFF00"/>
                    </a:solidFill>
                    <a:latin typeface="Microsoft YaHei Light"/>
                    <a:ea typeface="Microsoft YaHei Light"/>
                    <a:cs typeface="Microsoft YaHei Light"/>
                  </a:rPr>
                  <a:t>保守的系统误差估计。</a:t>
                </a:r>
              </a:p>
            </p:txBody>
          </p:sp>
        </mc:Choice>
        <mc:Fallback xmlns="">
          <p:sp>
            <p:nvSpPr>
              <p:cNvPr id="3" name="内容占位符 2">
                <a:extLst>
                  <a:ext uri="{FF2B5EF4-FFF2-40B4-BE49-F238E27FC236}">
                    <a16:creationId xmlns:a16="http://schemas.microsoft.com/office/drawing/2014/main" id="{279894D0-BE22-4577-8513-B4029E858AAC}"/>
                  </a:ext>
                </a:extLst>
              </p:cNvPr>
              <p:cNvSpPr>
                <a:spLocks noGrp="1" noRot="1" noChangeAspect="1" noMove="1" noResize="1" noEditPoints="1" noAdjustHandles="1" noChangeArrowheads="1" noChangeShapeType="1" noTextEdit="1"/>
              </p:cNvSpPr>
              <p:nvPr>
                <p:ph idx="1"/>
              </p:nvPr>
            </p:nvSpPr>
            <p:spPr>
              <a:xfrm>
                <a:off x="294012" y="1423923"/>
                <a:ext cx="6317100" cy="4949445"/>
              </a:xfrm>
              <a:blipFill>
                <a:blip r:embed="rId3"/>
                <a:stretch>
                  <a:fillRect l="-771"/>
                </a:stretch>
              </a:blipFill>
            </p:spPr>
            <p:txBody>
              <a:bodyPr/>
              <a:lstStyle/>
              <a:p>
                <a:r>
                  <a:rPr lang="en-US">
                    <a:noFill/>
                  </a:rPr>
                  <a:t> </a:t>
                </a:r>
              </a:p>
            </p:txBody>
          </p:sp>
        </mc:Fallback>
      </mc:AlternateContent>
      <p:pic>
        <p:nvPicPr>
          <p:cNvPr id="13" name="图片 4"/>
          <p:cNvPicPr>
            <a:picLocks noChangeAspect="1"/>
          </p:cNvPicPr>
          <p:nvPr/>
        </p:nvPicPr>
        <p:blipFill>
          <a:blip r:embed="rId4"/>
          <a:stretch>
            <a:fillRect/>
          </a:stretch>
        </p:blipFill>
        <p:spPr>
          <a:xfrm>
            <a:off x="6957441" y="933261"/>
            <a:ext cx="4804664" cy="4711065"/>
          </a:xfrm>
          <a:prstGeom prst="rect">
            <a:avLst/>
          </a:prstGeom>
        </p:spPr>
      </p:pic>
      <p:sp>
        <p:nvSpPr>
          <p:cNvPr id="8" name="灯片编号占位符 4">
            <a:extLst>
              <a:ext uri="{FF2B5EF4-FFF2-40B4-BE49-F238E27FC236}">
                <a16:creationId xmlns:a16="http://schemas.microsoft.com/office/drawing/2014/main" id="{0E653C03-0ABD-4061-9621-170A6D24BE29}"/>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958668DB-4D9E-FFDF-D700-7A333C80F44C}" type="slidenum">
              <a:rPr b="0">
                <a:latin typeface="Calibri"/>
                <a:ea typeface="Calibri"/>
                <a:cs typeface="Calibri"/>
              </a:rPr>
              <a:t>13</a:t>
            </a:fld>
            <a:endParaRPr b="0">
              <a:latin typeface="Calibri"/>
              <a:ea typeface="Calibri"/>
              <a:cs typeface="Calibri"/>
            </a:endParaRPr>
          </a:p>
        </p:txBody>
      </p:sp>
      <p:sp>
        <p:nvSpPr>
          <p:cNvPr id="7" name="文本框 6">
            <a:extLst>
              <a:ext uri="{FF2B5EF4-FFF2-40B4-BE49-F238E27FC236}">
                <a16:creationId xmlns:a16="http://schemas.microsoft.com/office/drawing/2014/main" id="{A91FFFB5-CA23-4469-B942-60CF50C749EF}"/>
              </a:ext>
            </a:extLst>
          </p:cNvPr>
          <p:cNvSpPr txBox="1"/>
          <p:nvPr/>
        </p:nvSpPr>
        <p:spPr>
          <a:xfrm>
            <a:off x="7290816" y="5740073"/>
            <a:ext cx="4607172" cy="369332"/>
          </a:xfrm>
          <a:prstGeom prst="rect">
            <a:avLst/>
          </a:prstGeom>
          <a:noFill/>
        </p:spPr>
        <p:txBody>
          <a:bodyPr wrap="square">
            <a:spAutoFit/>
          </a:bodyPr>
          <a:lstStyle/>
          <a:p>
            <a:r>
              <a:rPr lang="en-US" dirty="0"/>
              <a:t>AMS, Phys. Rev. Lett. 134, 051002 (2025)</a:t>
            </a:r>
          </a:p>
        </p:txBody>
      </p:sp>
    </p:spTree>
    <p:extLst>
      <p:ext uri="{BB962C8B-B14F-4D97-AF65-F5344CB8AC3E}">
        <p14:creationId xmlns:p14="http://schemas.microsoft.com/office/powerpoint/2010/main" val="1807246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FB2E58-A09E-4D97-890F-9E9CCFD24966}"/>
              </a:ext>
            </a:extLst>
          </p:cNvPr>
          <p:cNvSpPr>
            <a:spLocks noGrp="1"/>
          </p:cNvSpPr>
          <p:nvPr>
            <p:ph type="title"/>
          </p:nvPr>
        </p:nvSpPr>
        <p:spPr>
          <a:xfrm>
            <a:off x="306308" y="555218"/>
            <a:ext cx="10515600" cy="720000"/>
          </a:xfrm>
        </p:spPr>
        <p:txBody>
          <a:bodyPr anchor="t">
            <a:no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总不确定度取三类估计的最大值</a:t>
            </a:r>
          </a:p>
        </p:txBody>
      </p:sp>
      <p:sp>
        <p:nvSpPr>
          <p:cNvPr id="3" name="内容占位符 2">
            <a:extLst>
              <a:ext uri="{FF2B5EF4-FFF2-40B4-BE49-F238E27FC236}">
                <a16:creationId xmlns:a16="http://schemas.microsoft.com/office/drawing/2014/main" id="{C7123741-8D89-4C41-A878-AE004E4A9253}"/>
              </a:ext>
            </a:extLst>
          </p:cNvPr>
          <p:cNvSpPr>
            <a:spLocks noGrp="1"/>
          </p:cNvSpPr>
          <p:nvPr>
            <p:ph idx="1"/>
          </p:nvPr>
        </p:nvSpPr>
        <p:spPr>
          <a:xfrm>
            <a:off x="445008" y="1569592"/>
            <a:ext cx="5297424" cy="5142103"/>
          </a:xfrm>
        </p:spPr>
        <p:txBody>
          <a:bodyPr>
            <a:normAutofit fontScale="97473"/>
          </a:bodyPr>
          <a:lstStyle/>
          <a:p>
            <a:pPr marL="0" indent="0">
              <a:lnSpc>
                <a:spcPct val="100000"/>
              </a:lnSpc>
              <a:spcBef>
                <a:spcPts val="0"/>
              </a:spcBef>
              <a:buNone/>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在每个</a:t>
            </a:r>
            <a:r>
              <a:rPr lang="zh-CN" altLang="en-US" sz="2000" b="0">
                <a:solidFill>
                  <a:srgbClr val="FFFF00"/>
                </a:solidFill>
                <a:latin typeface="Microsoft YaHei Light"/>
                <a:ea typeface="Microsoft YaHei Light"/>
                <a:cs typeface="Microsoft YaHei Light"/>
              </a:rPr>
              <a:t>能量</a:t>
            </a:r>
            <a:r>
              <a:rPr sz="2000" b="0">
                <a:solidFill>
                  <a:srgbClr val="FFFF00"/>
                </a:solidFill>
                <a:latin typeface="Microsoft YaHei Light"/>
                <a:ea typeface="Microsoft YaHei Light"/>
                <a:cs typeface="Microsoft YaHei Light"/>
              </a:rPr>
              <a:t>区间上，最终误差取三类估计中的最大值。</a:t>
            </a:r>
          </a:p>
          <a:p>
            <a:pPr marL="0" indent="0">
              <a:lnSpc>
                <a:spcPct val="100000"/>
              </a:lnSpc>
              <a:spcBef>
                <a:spcPts val="0"/>
              </a:spcBef>
              <a:buNone/>
              <a:defRPr b="0">
                <a:latin typeface="Calibri"/>
                <a:ea typeface="Calibri"/>
                <a:cs typeface="Calibri"/>
              </a:defRPr>
            </a:pPr>
            <a:endParaRPr sz="2000" b="0">
              <a:solidFill>
                <a:srgbClr val="FFFF00"/>
              </a:solidFill>
              <a:latin typeface="Microsoft YaHei Light"/>
              <a:ea typeface="Microsoft YaHei Light"/>
              <a:cs typeface="Microsoft YaHei Light"/>
            </a:endParaRPr>
          </a:p>
          <a:p>
            <a:pPr marL="0" indent="0">
              <a:lnSpc>
                <a:spcPct val="100000"/>
              </a:lnSpc>
              <a:spcBef>
                <a:spcPts val="0"/>
              </a:spcBef>
              <a:buNone/>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三类来源为：测试集模型系统学、</a:t>
            </a:r>
            <a:r>
              <a:rPr sz="2000" b="0">
                <a:solidFill>
                  <a:srgbClr val="FFFF00"/>
                </a:solidFill>
                <a:latin typeface="Calibri"/>
                <a:ea typeface="Calibri"/>
                <a:cs typeface="Calibri"/>
              </a:rPr>
              <a:t>AMS </a:t>
            </a:r>
            <a:r>
              <a:rPr sz="2000" b="0">
                <a:solidFill>
                  <a:srgbClr val="FFFF00"/>
                </a:solidFill>
                <a:latin typeface="Microsoft YaHei Light"/>
                <a:ea typeface="Microsoft YaHei Light"/>
                <a:cs typeface="Microsoft YaHei Light"/>
              </a:rPr>
              <a:t>平均测量误差、后 </a:t>
            </a:r>
            <a:r>
              <a:rPr sz="2000" b="0">
                <a:solidFill>
                  <a:srgbClr val="FFFF00"/>
                </a:solidFill>
                <a:latin typeface="Calibri"/>
                <a:ea typeface="Calibri"/>
                <a:cs typeface="Calibri"/>
              </a:rPr>
              <a:t>2019 </a:t>
            </a:r>
            <a:r>
              <a:rPr sz="2000" b="0">
                <a:solidFill>
                  <a:srgbClr val="FFFF00"/>
                </a:solidFill>
                <a:latin typeface="Microsoft YaHei Light"/>
                <a:ea typeface="Microsoft YaHei Light"/>
                <a:cs typeface="Microsoft YaHei Light"/>
              </a:rPr>
              <a:t>年 </a:t>
            </a:r>
            <a:r>
              <a:rPr sz="2000" b="0">
                <a:solidFill>
                  <a:srgbClr val="FFFF00"/>
                </a:solidFill>
                <a:latin typeface="Calibri"/>
                <a:ea typeface="Calibri"/>
                <a:cs typeface="Calibri"/>
              </a:rPr>
              <a:t>BR </a:t>
            </a:r>
            <a:r>
              <a:rPr sz="2000" b="0">
                <a:solidFill>
                  <a:srgbClr val="FFFF00"/>
                </a:solidFill>
                <a:latin typeface="Microsoft YaHei Light"/>
                <a:ea typeface="Microsoft YaHei Light"/>
                <a:cs typeface="Microsoft YaHei Light"/>
              </a:rPr>
              <a:t>检验误差。</a:t>
            </a:r>
          </a:p>
          <a:p>
            <a:pPr marL="0" indent="0">
              <a:lnSpc>
                <a:spcPct val="100000"/>
              </a:lnSpc>
              <a:spcBef>
                <a:spcPts val="0"/>
              </a:spcBef>
              <a:buNone/>
              <a:defRPr b="0">
                <a:latin typeface="Calibri"/>
                <a:ea typeface="Calibri"/>
                <a:cs typeface="Calibri"/>
              </a:defRPr>
            </a:pPr>
            <a:endParaRPr sz="2000" b="0">
              <a:solidFill>
                <a:srgbClr val="FFFF00"/>
              </a:solidFill>
              <a:latin typeface="Microsoft YaHei Light"/>
              <a:ea typeface="Microsoft YaHei Light"/>
              <a:cs typeface="Microsoft YaHei Light"/>
            </a:endParaRPr>
          </a:p>
          <a:p>
            <a:pPr marL="0" indent="0">
              <a:lnSpc>
                <a:spcPct val="100000"/>
              </a:lnSpc>
              <a:spcBef>
                <a:spcPts val="0"/>
              </a:spcBef>
              <a:buNone/>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这样处理的原因是：模型在后期部分时段偏差增大，仅使用单一验证结果会低估真实误差。</a:t>
            </a:r>
          </a:p>
          <a:p>
            <a:pPr marL="0" indent="0">
              <a:lnSpc>
                <a:spcPct val="100000"/>
              </a:lnSpc>
              <a:spcBef>
                <a:spcPts val="0"/>
              </a:spcBef>
              <a:buNone/>
              <a:defRPr b="0">
                <a:latin typeface="Calibri"/>
                <a:ea typeface="Calibri"/>
                <a:cs typeface="Calibri"/>
              </a:defRPr>
            </a:pPr>
            <a:endParaRPr sz="2000" b="0">
              <a:solidFill>
                <a:srgbClr val="FFFF00"/>
              </a:solidFill>
              <a:latin typeface="Microsoft YaHei Light"/>
              <a:ea typeface="Microsoft YaHei Light"/>
              <a:cs typeface="Microsoft YaHei Light"/>
            </a:endParaRPr>
          </a:p>
          <a:p>
            <a:pPr marL="0" indent="0">
              <a:lnSpc>
                <a:spcPct val="100000"/>
              </a:lnSpc>
              <a:spcBef>
                <a:spcPts val="0"/>
              </a:spcBef>
              <a:buNone/>
              <a:defRPr b="0">
                <a:latin typeface="Microsoft YaHei Light"/>
                <a:ea typeface="Microsoft YaHei Light"/>
                <a:cs typeface="Microsoft YaHei Light"/>
              </a:defRPr>
            </a:pPr>
            <a:r>
              <a:rPr sz="2000" b="0">
                <a:solidFill>
                  <a:srgbClr val="FFFF00"/>
                </a:solidFill>
                <a:latin typeface="Calibri"/>
                <a:ea typeface="Calibri"/>
                <a:cs typeface="Calibri"/>
              </a:rPr>
              <a:t>bootstrap </a:t>
            </a:r>
            <a:r>
              <a:rPr sz="2000" b="0">
                <a:solidFill>
                  <a:srgbClr val="FFFF00"/>
                </a:solidFill>
                <a:latin typeface="Microsoft YaHei Light"/>
                <a:ea typeface="Microsoft YaHei Light"/>
                <a:cs typeface="Microsoft YaHei Light"/>
              </a:rPr>
              <a:t>给出的独立参照整体更小，仅作为对比参考。</a:t>
            </a:r>
          </a:p>
          <a:p>
            <a:pPr marL="0" indent="0">
              <a:lnSpc>
                <a:spcPct val="100000"/>
              </a:lnSpc>
              <a:spcBef>
                <a:spcPts val="0"/>
              </a:spcBef>
              <a:buNone/>
              <a:defRPr b="0">
                <a:latin typeface="Calibri"/>
                <a:ea typeface="Calibri"/>
                <a:cs typeface="Calibri"/>
              </a:defRPr>
            </a:pPr>
            <a:endParaRPr sz="2000" b="0">
              <a:solidFill>
                <a:srgbClr val="FFFF00"/>
              </a:solidFill>
              <a:latin typeface="Microsoft YaHei Light"/>
              <a:ea typeface="Microsoft YaHei Light"/>
              <a:cs typeface="Microsoft YaHei Light"/>
            </a:endParaRPr>
          </a:p>
          <a:p>
            <a:pPr marL="0" indent="0">
              <a:lnSpc>
                <a:spcPct val="100000"/>
              </a:lnSpc>
              <a:spcBef>
                <a:spcPts val="0"/>
              </a:spcBef>
              <a:buNone/>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因此，深蓝色曲线表示的是本工作最终采用的保守总不确定性。</a:t>
            </a:r>
          </a:p>
        </p:txBody>
      </p:sp>
      <p:pic>
        <p:nvPicPr>
          <p:cNvPr id="12" name="图片 4"/>
          <p:cNvPicPr>
            <a:picLocks noChangeAspect="1"/>
          </p:cNvPicPr>
          <p:nvPr/>
        </p:nvPicPr>
        <p:blipFill>
          <a:blip r:embed="rId3"/>
          <a:stretch>
            <a:fillRect/>
          </a:stretch>
        </p:blipFill>
        <p:spPr>
          <a:xfrm>
            <a:off x="5980176" y="1331584"/>
            <a:ext cx="6091174" cy="4933246"/>
          </a:xfrm>
          <a:prstGeom prst="rect">
            <a:avLst/>
          </a:prstGeom>
        </p:spPr>
      </p:pic>
      <p:sp>
        <p:nvSpPr>
          <p:cNvPr id="7" name="灯片编号占位符 4">
            <a:extLst>
              <a:ext uri="{FF2B5EF4-FFF2-40B4-BE49-F238E27FC236}">
                <a16:creationId xmlns:a16="http://schemas.microsoft.com/office/drawing/2014/main" id="{97C69889-550A-4CF7-99E3-03F6EE072790}"/>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462AF579-0C7C-D7F8-F473-79FC3155099C}" type="slidenum">
              <a:rPr b="0">
                <a:latin typeface="Calibri"/>
                <a:ea typeface="Calibri"/>
                <a:cs typeface="Calibri"/>
              </a:rPr>
              <a:t>14</a:t>
            </a:fld>
            <a:endParaRPr b="0">
              <a:latin typeface="Calibri"/>
              <a:ea typeface="Calibri"/>
              <a:cs typeface="Calibri"/>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18309116-D092-4A32-8305-15A78B6983B8}"/>
                  </a:ext>
                </a:extLst>
              </p:cNvPr>
              <p:cNvSpPr txBox="1"/>
              <p:nvPr/>
            </p:nvSpPr>
            <p:spPr>
              <a:xfrm>
                <a:off x="8956675" y="2788356"/>
                <a:ext cx="3114675" cy="492122"/>
              </a:xfrm>
              <a:prstGeom prst="rect">
                <a:avLst/>
              </a:prstGeom>
              <a:noFill/>
            </p:spPr>
            <p:txBody>
              <a:bodyPr wrap="square">
                <a:spAutoFit/>
              </a:bodyPr>
              <a:lstStyle/>
              <a:p>
                <a:pPr marL="0" indent="0">
                  <a:lnSpc>
                    <a:spcPct val="100000"/>
                  </a:lnSpc>
                  <a:spcBef>
                    <a:spcPts val="0"/>
                  </a:spcBef>
                  <a:buNone/>
                  <a:defRPr b="0">
                    <a:latin typeface="Calibri"/>
                    <a:ea typeface="Calibri"/>
                    <a:cs typeface="Calibri"/>
                  </a:defRPr>
                </a:pPr>
                <a14:m>
                  <m:oMathPara xmlns:m="http://schemas.openxmlformats.org/officeDocument/2006/math">
                    <m:oMath>
                      <m:r>
                        <a:rPr lang="zh-CN" altLang="ar-AE" sz="1100" b="1" i="1" smtClean="0">
                          <a:solidFill>
                            <a:srgbClr val="00B050"/>
                          </a:solidFill>
                          <a:latin typeface="Cambria Math"/>
                          <a:ea typeface="Cambria Math"/>
                          <a:cs typeface="Cambria Math"/>
                        </a:rPr>
                        <m:t>𝝐</m:t>
                      </m:r>
                      <m:r>
                        <a:rPr lang="ar-AE" sz="1100" b="1" i="1">
                          <a:solidFill>
                            <a:srgbClr val="00B050"/>
                          </a:solidFill>
                          <a:latin typeface="Cambria Math"/>
                          <a:ea typeface="Cambria Math"/>
                          <a:cs typeface="Cambria Math"/>
                        </a:rPr>
                        <m:t>=</m:t>
                      </m:r>
                      <m:r>
                        <a:rPr lang="ar-AE" sz="1100" b="1" i="1">
                          <a:solidFill>
                            <a:srgbClr val="00B050"/>
                          </a:solidFill>
                          <a:latin typeface="Cambria Math"/>
                          <a:ea typeface="Cambria Math"/>
                          <a:cs typeface="Cambria Math"/>
                        </a:rPr>
                        <m:t>𝒎𝒂𝒙</m:t>
                      </m:r>
                      <m:f>
                        <m:fPr>
                          <m:ctrlPr>
                            <a:rPr lang="ar-AE" sz="1100" b="1" i="1">
                              <a:solidFill>
                                <a:srgbClr val="00B050"/>
                              </a:solidFill>
                              <a:latin typeface="Cambria Math" panose="02040503050406030204" pitchFamily="18" charset="0"/>
                              <a:ea typeface="Cambria Math"/>
                              <a:cs typeface="Cambria Math"/>
                            </a:rPr>
                          </m:ctrlPr>
                        </m:fPr>
                        <m:num>
                          <m:d>
                            <m:dPr>
                              <m:begChr m:val="|"/>
                              <m:endChr m:val="|"/>
                              <m:ctrlPr>
                                <a:rPr lang="ar-AE" sz="1100" b="1" i="1">
                                  <a:solidFill>
                                    <a:srgbClr val="00B050"/>
                                  </a:solidFill>
                                  <a:latin typeface="Cambria Math" panose="02040503050406030204" pitchFamily="18" charset="0"/>
                                  <a:ea typeface="Cambria Math"/>
                                  <a:cs typeface="Cambria Math"/>
                                </a:rPr>
                              </m:ctrlPr>
                            </m:dPr>
                            <m:e>
                              <m:sSub>
                                <m:sSubPr>
                                  <m:ctrlPr>
                                    <a:rPr lang="ar-AE" sz="1100" b="1" i="1">
                                      <a:solidFill>
                                        <a:srgbClr val="00B050"/>
                                      </a:solidFill>
                                      <a:latin typeface="Cambria Math"/>
                                      <a:ea typeface="Cambria Math"/>
                                      <a:cs typeface="Cambria Math"/>
                                    </a:rPr>
                                  </m:ctrlPr>
                                </m:sSubPr>
                                <m:e>
                                  <m:r>
                                    <a:rPr lang="ar-AE" sz="1100" b="1" i="1">
                                      <a:solidFill>
                                        <a:srgbClr val="00B050"/>
                                      </a:solidFill>
                                      <a:latin typeface="Cambria Math"/>
                                      <a:ea typeface="Cambria Math"/>
                                      <a:cs typeface="Cambria Math"/>
                                    </a:rPr>
                                    <m:t>𝑭</m:t>
                                  </m:r>
                                </m:e>
                                <m:sub>
                                  <m:r>
                                    <a:rPr lang="ar-AE" sz="1100" b="1" i="1">
                                      <a:solidFill>
                                        <a:srgbClr val="00B050"/>
                                      </a:solidFill>
                                      <a:latin typeface="Cambria Math"/>
                                      <a:ea typeface="Cambria Math"/>
                                      <a:cs typeface="Cambria Math"/>
                                    </a:rPr>
                                    <m:t>𝒑𝒓𝒆𝒅</m:t>
                                  </m:r>
                                </m:sub>
                              </m:sSub>
                              <m:r>
                                <a:rPr lang="ar-AE" sz="1100" b="1" i="1">
                                  <a:solidFill>
                                    <a:srgbClr val="00B050"/>
                                  </a:solidFill>
                                  <a:latin typeface="Cambria Math"/>
                                  <a:ea typeface="Cambria Math"/>
                                  <a:cs typeface="Cambria Math"/>
                                </a:rPr>
                                <m:t>(</m:t>
                              </m:r>
                              <m:r>
                                <a:rPr lang="ar-AE" sz="1100" b="1" i="1">
                                  <a:solidFill>
                                    <a:srgbClr val="00B050"/>
                                  </a:solidFill>
                                  <a:latin typeface="Cambria Math"/>
                                  <a:ea typeface="Cambria Math"/>
                                  <a:cs typeface="Cambria Math"/>
                                </a:rPr>
                                <m:t>𝒕</m:t>
                              </m:r>
                              <m:r>
                                <a:rPr lang="ar-AE" sz="1100" b="1" i="1">
                                  <a:solidFill>
                                    <a:srgbClr val="00B050"/>
                                  </a:solidFill>
                                  <a:latin typeface="Cambria Math"/>
                                  <a:ea typeface="Cambria Math"/>
                                  <a:cs typeface="Cambria Math"/>
                                </a:rPr>
                                <m:t>)−</m:t>
                              </m:r>
                              <m:sSub>
                                <m:sSubPr>
                                  <m:ctrlPr>
                                    <a:rPr lang="ar-AE" sz="1100" b="1" i="1">
                                      <a:solidFill>
                                        <a:srgbClr val="00B050"/>
                                      </a:solidFill>
                                      <a:latin typeface="Cambria Math"/>
                                      <a:ea typeface="Cambria Math"/>
                                      <a:cs typeface="Cambria Math"/>
                                    </a:rPr>
                                  </m:ctrlPr>
                                </m:sSubPr>
                                <m:e>
                                  <m:r>
                                    <a:rPr lang="ar-AE" sz="1100" b="1" i="1">
                                      <a:solidFill>
                                        <a:srgbClr val="00B050"/>
                                      </a:solidFill>
                                      <a:latin typeface="Cambria Math"/>
                                      <a:ea typeface="Cambria Math"/>
                                      <a:cs typeface="Cambria Math"/>
                                    </a:rPr>
                                    <m:t>𝑭</m:t>
                                  </m:r>
                                </m:e>
                                <m:sub>
                                  <m:r>
                                    <a:rPr lang="ar-AE" sz="1100" b="1" i="1">
                                      <a:solidFill>
                                        <a:srgbClr val="00B050"/>
                                      </a:solidFill>
                                      <a:latin typeface="Cambria Math"/>
                                      <a:ea typeface="Cambria Math"/>
                                      <a:cs typeface="Cambria Math"/>
                                    </a:rPr>
                                    <m:t>𝑨𝑴𝑺</m:t>
                                  </m:r>
                                </m:sub>
                              </m:sSub>
                              <m:r>
                                <a:rPr lang="ar-AE" sz="1100" b="1" i="1">
                                  <a:solidFill>
                                    <a:srgbClr val="00B050"/>
                                  </a:solidFill>
                                  <a:latin typeface="Cambria Math"/>
                                  <a:ea typeface="Cambria Math"/>
                                  <a:cs typeface="Cambria Math"/>
                                </a:rPr>
                                <m:t>(</m:t>
                              </m:r>
                              <m:r>
                                <a:rPr lang="ar-AE" sz="1100" b="1" i="1">
                                  <a:solidFill>
                                    <a:srgbClr val="00B050"/>
                                  </a:solidFill>
                                  <a:latin typeface="Cambria Math"/>
                                  <a:ea typeface="Cambria Math"/>
                                  <a:cs typeface="Cambria Math"/>
                                </a:rPr>
                                <m:t>𝒕</m:t>
                              </m:r>
                              <m:r>
                                <a:rPr lang="ar-AE" sz="1100" b="1" i="1">
                                  <a:solidFill>
                                    <a:srgbClr val="00B050"/>
                                  </a:solidFill>
                                  <a:latin typeface="Cambria Math"/>
                                  <a:ea typeface="Cambria Math"/>
                                  <a:cs typeface="Cambria Math"/>
                                </a:rPr>
                                <m:t>)</m:t>
                              </m:r>
                            </m:e>
                          </m:d>
                          <m:r>
                            <a:rPr lang="ar-AE" sz="1100" b="1" i="1">
                              <a:solidFill>
                                <a:srgbClr val="00B050"/>
                              </a:solidFill>
                              <a:latin typeface="Cambria Math"/>
                              <a:ea typeface="Cambria Math"/>
                              <a:cs typeface="Cambria Math"/>
                            </a:rPr>
                            <m:t>−</m:t>
                          </m:r>
                          <m:sSub>
                            <m:sSubPr>
                              <m:ctrlPr>
                                <a:rPr lang="zh-CN" altLang="ar-AE" sz="1100" b="1" i="1">
                                  <a:solidFill>
                                    <a:srgbClr val="00B050"/>
                                  </a:solidFill>
                                  <a:latin typeface="Cambria Math"/>
                                  <a:ea typeface="Cambria Math"/>
                                  <a:cs typeface="Cambria Math"/>
                                </a:rPr>
                              </m:ctrlPr>
                            </m:sSubPr>
                            <m:e>
                              <m:r>
                                <a:rPr lang="zh-CN" altLang="ar-AE" sz="1100" b="1" i="1">
                                  <a:solidFill>
                                    <a:srgbClr val="00B050"/>
                                  </a:solidFill>
                                  <a:latin typeface="Cambria Math"/>
                                  <a:ea typeface="Cambria Math"/>
                                  <a:cs typeface="Cambria Math"/>
                                </a:rPr>
                                <m:t>𝝈</m:t>
                              </m:r>
                            </m:e>
                            <m:sub>
                              <m:r>
                                <a:rPr lang="ar-AE" sz="1100" b="1" i="1">
                                  <a:solidFill>
                                    <a:srgbClr val="00B050"/>
                                  </a:solidFill>
                                  <a:latin typeface="Cambria Math"/>
                                  <a:ea typeface="Cambria Math"/>
                                  <a:cs typeface="Cambria Math"/>
                                </a:rPr>
                                <m:t>𝑨𝑴𝑺</m:t>
                              </m:r>
                            </m:sub>
                          </m:sSub>
                          <m:r>
                            <a:rPr lang="ar-AE" sz="1100" b="1" i="1">
                              <a:solidFill>
                                <a:srgbClr val="00B050"/>
                              </a:solidFill>
                              <a:latin typeface="Cambria Math"/>
                              <a:ea typeface="Cambria Math"/>
                              <a:cs typeface="Cambria Math"/>
                            </a:rPr>
                            <m:t>(</m:t>
                          </m:r>
                          <m:r>
                            <a:rPr lang="ar-AE" sz="1100" b="1" i="1">
                              <a:solidFill>
                                <a:srgbClr val="00B050"/>
                              </a:solidFill>
                              <a:latin typeface="Cambria Math"/>
                              <a:ea typeface="Cambria Math"/>
                              <a:cs typeface="Cambria Math"/>
                            </a:rPr>
                            <m:t>𝒕</m:t>
                          </m:r>
                          <m:r>
                            <a:rPr lang="ar-AE" sz="1100" b="1" i="1">
                              <a:solidFill>
                                <a:srgbClr val="00B050"/>
                              </a:solidFill>
                              <a:latin typeface="Cambria Math"/>
                              <a:ea typeface="Cambria Math"/>
                              <a:cs typeface="Cambria Math"/>
                            </a:rPr>
                            <m:t>)</m:t>
                          </m:r>
                        </m:num>
                        <m:den>
                          <m:sSub>
                            <m:sSubPr>
                              <m:ctrlPr>
                                <a:rPr lang="ar-AE" sz="1100" b="1" i="1">
                                  <a:solidFill>
                                    <a:srgbClr val="00B050"/>
                                  </a:solidFill>
                                  <a:latin typeface="Cambria Math"/>
                                  <a:ea typeface="Cambria Math"/>
                                  <a:cs typeface="Cambria Math"/>
                                </a:rPr>
                              </m:ctrlPr>
                            </m:sSubPr>
                            <m:e>
                              <m:r>
                                <a:rPr lang="ar-AE" sz="1100" b="1" i="1">
                                  <a:solidFill>
                                    <a:srgbClr val="00B050"/>
                                  </a:solidFill>
                                  <a:latin typeface="Cambria Math"/>
                                  <a:ea typeface="Cambria Math"/>
                                  <a:cs typeface="Cambria Math"/>
                                </a:rPr>
                                <m:t>𝑭</m:t>
                              </m:r>
                            </m:e>
                            <m:sub>
                              <m:r>
                                <a:rPr lang="ar-AE" sz="1100" b="1" i="1">
                                  <a:solidFill>
                                    <a:srgbClr val="00B050"/>
                                  </a:solidFill>
                                  <a:latin typeface="Cambria Math"/>
                                  <a:ea typeface="Cambria Math"/>
                                  <a:cs typeface="Cambria Math"/>
                                </a:rPr>
                                <m:t>𝒑𝒓𝒆𝒅</m:t>
                              </m:r>
                            </m:sub>
                          </m:sSub>
                          <m:r>
                            <a:rPr lang="ar-AE" sz="1100" b="1" i="1">
                              <a:solidFill>
                                <a:srgbClr val="00B050"/>
                              </a:solidFill>
                              <a:latin typeface="Cambria Math"/>
                              <a:ea typeface="Cambria Math"/>
                              <a:cs typeface="Cambria Math"/>
                            </a:rPr>
                            <m:t>(</m:t>
                          </m:r>
                          <m:r>
                            <a:rPr lang="ar-AE" sz="1100" b="1" i="1">
                              <a:solidFill>
                                <a:srgbClr val="00B050"/>
                              </a:solidFill>
                              <a:latin typeface="Cambria Math"/>
                              <a:ea typeface="Cambria Math"/>
                              <a:cs typeface="Cambria Math"/>
                            </a:rPr>
                            <m:t>𝒕</m:t>
                          </m:r>
                          <m:r>
                            <a:rPr lang="ar-AE" sz="1100" b="1" i="1">
                              <a:solidFill>
                                <a:srgbClr val="00B050"/>
                              </a:solidFill>
                              <a:latin typeface="Cambria Math"/>
                              <a:ea typeface="Cambria Math"/>
                              <a:cs typeface="Cambria Math"/>
                            </a:rPr>
                            <m:t>)</m:t>
                          </m:r>
                        </m:den>
                      </m:f>
                    </m:oMath>
                  </m:oMathPara>
                </a14:m>
                <a:endParaRPr lang="ar-AE" sz="1100" b="1">
                  <a:solidFill>
                    <a:srgbClr val="FFFF00"/>
                  </a:solidFill>
                  <a:latin typeface="Microsoft YaHei Light"/>
                  <a:ea typeface="Microsoft YaHei Light"/>
                  <a:cs typeface="Microsoft YaHei Light"/>
                </a:endParaRPr>
              </a:p>
            </p:txBody>
          </p:sp>
        </mc:Choice>
        <mc:Fallback xmlns="">
          <p:sp>
            <p:nvSpPr>
              <p:cNvPr id="8" name="文本框 7">
                <a:extLst>
                  <a:ext uri="{FF2B5EF4-FFF2-40B4-BE49-F238E27FC236}">
                    <a16:creationId xmlns:a16="http://schemas.microsoft.com/office/drawing/2014/main" id="{18309116-D092-4A32-8305-15A78B6983B8}"/>
                  </a:ext>
                </a:extLst>
              </p:cNvPr>
              <p:cNvSpPr txBox="1">
                <a:spLocks noRot="1" noChangeAspect="1" noMove="1" noResize="1" noEditPoints="1" noAdjustHandles="1" noChangeArrowheads="1" noChangeShapeType="1" noTextEdit="1"/>
              </p:cNvSpPr>
              <p:nvPr/>
            </p:nvSpPr>
            <p:spPr>
              <a:xfrm>
                <a:off x="8956675" y="2788356"/>
                <a:ext cx="3114675" cy="492122"/>
              </a:xfrm>
              <a:prstGeom prst="rect">
                <a:avLst/>
              </a:prstGeom>
              <a:blipFill>
                <a:blip r:embed="rId4"/>
                <a:stretch>
                  <a:fillRect b="-2469"/>
                </a:stretch>
              </a:blipFill>
            </p:spPr>
            <p:txBody>
              <a:bodyPr/>
              <a:lstStyle/>
              <a:p>
                <a:r>
                  <a:rPr lang="en-US">
                    <a:noFill/>
                  </a:rPr>
                  <a:t> </a:t>
                </a:r>
              </a:p>
            </p:txBody>
          </p:sp>
        </mc:Fallback>
      </mc:AlternateContent>
      <p:sp>
        <p:nvSpPr>
          <p:cNvPr id="5" name="矩形 4">
            <a:extLst>
              <a:ext uri="{FF2B5EF4-FFF2-40B4-BE49-F238E27FC236}">
                <a16:creationId xmlns:a16="http://schemas.microsoft.com/office/drawing/2014/main" id="{E686EBBD-7762-4C8A-BBE0-096AC6E78A0E}"/>
              </a:ext>
            </a:extLst>
          </p:cNvPr>
          <p:cNvSpPr/>
          <p:nvPr/>
        </p:nvSpPr>
        <p:spPr>
          <a:xfrm>
            <a:off x="9572625" y="1819275"/>
            <a:ext cx="533400" cy="2095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直接箭头连接符 8">
            <a:extLst>
              <a:ext uri="{FF2B5EF4-FFF2-40B4-BE49-F238E27FC236}">
                <a16:creationId xmlns:a16="http://schemas.microsoft.com/office/drawing/2014/main" id="{DEF9FBE3-2823-4978-B8C2-7FDF5E3192BE}"/>
              </a:ext>
            </a:extLst>
          </p:cNvPr>
          <p:cNvCxnSpPr>
            <a:cxnSpLocks/>
          </p:cNvCxnSpPr>
          <p:nvPr/>
        </p:nvCxnSpPr>
        <p:spPr>
          <a:xfrm>
            <a:off x="9572625" y="2028825"/>
            <a:ext cx="161925" cy="811919"/>
          </a:xfrm>
          <a:prstGeom prst="straightConnector1">
            <a:avLst/>
          </a:prstGeom>
          <a:ln>
            <a:prstDash val="dash"/>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624312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071C20-F343-46FE-B512-9B2E615A1279}"/>
              </a:ext>
            </a:extLst>
          </p:cNvPr>
          <p:cNvSpPr>
            <a:spLocks noGrp="1"/>
          </p:cNvSpPr>
          <p:nvPr>
            <p:ph type="title"/>
          </p:nvPr>
        </p:nvSpPr>
        <p:spPr>
          <a:xfrm>
            <a:off x="268015" y="562735"/>
            <a:ext cx="10515600" cy="720000"/>
          </a:xfrm>
        </p:spPr>
        <p:txBody>
          <a:bodyPr anchor="t">
            <a:no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连续日通量补上AMS空缺，并重现已知的能量依赖周期</a:t>
            </a:r>
          </a:p>
        </p:txBody>
      </p:sp>
      <p:sp>
        <p:nvSpPr>
          <p:cNvPr id="3" name="内容占位符 2">
            <a:extLst>
              <a:ext uri="{FF2B5EF4-FFF2-40B4-BE49-F238E27FC236}">
                <a16:creationId xmlns:a16="http://schemas.microsoft.com/office/drawing/2014/main" id="{B98173CF-CB84-4CBA-A128-67B1BF094932}"/>
              </a:ext>
            </a:extLst>
          </p:cNvPr>
          <p:cNvSpPr>
            <a:spLocks noGrp="1"/>
          </p:cNvSpPr>
          <p:nvPr>
            <p:ph idx="1"/>
          </p:nvPr>
        </p:nvSpPr>
        <p:spPr>
          <a:xfrm>
            <a:off x="360000" y="1651634"/>
            <a:ext cx="6306185" cy="4351655"/>
          </a:xfrm>
        </p:spPr>
        <p:txBody>
          <a:bodyPr>
            <a:normAutofit/>
          </a:bodyPr>
          <a:lstStyle/>
          <a:p>
            <a:pPr marL="0" indent="0">
              <a:buNone/>
              <a:defRPr b="0">
                <a:latin typeface="Microsoft YaHei Light"/>
                <a:ea typeface="Microsoft YaHei Light"/>
                <a:cs typeface="Microsoft YaHei Light"/>
              </a:defRPr>
            </a:pPr>
            <a:r>
              <a:rPr sz="1800" b="0">
                <a:solidFill>
                  <a:srgbClr val="FFFF00"/>
                </a:solidFill>
                <a:latin typeface="Microsoft YaHei Light"/>
                <a:ea typeface="Microsoft YaHei Light"/>
                <a:cs typeface="Microsoft YaHei Light"/>
              </a:rPr>
              <a:t>左图给出了</a:t>
            </a:r>
            <a:r>
              <a:rPr sz="1800" b="0">
                <a:solidFill>
                  <a:srgbClr val="FFFF00"/>
                </a:solidFill>
                <a:latin typeface="Calibri"/>
                <a:ea typeface="Calibri"/>
                <a:cs typeface="Calibri"/>
              </a:rPr>
              <a:t>2014</a:t>
            </a:r>
            <a:r>
              <a:rPr sz="1800" b="0">
                <a:solidFill>
                  <a:srgbClr val="FFFF00"/>
                </a:solidFill>
                <a:latin typeface="Microsoft YaHei Light"/>
                <a:ea typeface="Microsoft YaHei Light"/>
                <a:cs typeface="Microsoft YaHei Light"/>
              </a:rPr>
              <a:t>年</a:t>
            </a:r>
            <a:r>
              <a:rPr sz="1800" b="0">
                <a:solidFill>
                  <a:srgbClr val="FFFF00"/>
                </a:solidFill>
                <a:latin typeface="Calibri"/>
                <a:ea typeface="Calibri"/>
                <a:cs typeface="Calibri"/>
              </a:rPr>
              <a:t>7</a:t>
            </a:r>
            <a:r>
              <a:rPr sz="1800" b="0">
                <a:solidFill>
                  <a:srgbClr val="FFFF00"/>
                </a:solidFill>
                <a:latin typeface="Microsoft YaHei Light"/>
                <a:ea typeface="Microsoft YaHei Light"/>
                <a:cs typeface="Microsoft YaHei Light"/>
              </a:rPr>
              <a:t>月</a:t>
            </a:r>
            <a:r>
              <a:rPr sz="1800" b="0">
                <a:solidFill>
                  <a:srgbClr val="FFFF00"/>
                </a:solidFill>
                <a:latin typeface="Calibri"/>
                <a:ea typeface="Calibri"/>
                <a:cs typeface="Calibri"/>
              </a:rPr>
              <a:t>1</a:t>
            </a:r>
            <a:r>
              <a:rPr sz="1800" b="0">
                <a:solidFill>
                  <a:srgbClr val="FFFF00"/>
                </a:solidFill>
                <a:latin typeface="Microsoft YaHei Light"/>
                <a:ea typeface="Microsoft YaHei Light"/>
                <a:cs typeface="Microsoft YaHei Light"/>
              </a:rPr>
              <a:t>日至</a:t>
            </a:r>
            <a:r>
              <a:rPr sz="1800" b="0">
                <a:solidFill>
                  <a:srgbClr val="FFFF00"/>
                </a:solidFill>
                <a:latin typeface="Calibri"/>
                <a:ea typeface="Calibri"/>
                <a:cs typeface="Calibri"/>
              </a:rPr>
              <a:t>2015</a:t>
            </a:r>
            <a:r>
              <a:rPr sz="1800" b="0">
                <a:solidFill>
                  <a:srgbClr val="FFFF00"/>
                </a:solidFill>
                <a:latin typeface="Microsoft YaHei Light"/>
                <a:ea typeface="Microsoft YaHei Light"/>
                <a:cs typeface="Microsoft YaHei Light"/>
              </a:rPr>
              <a:t>年</a:t>
            </a:r>
            <a:r>
              <a:rPr sz="1800" b="0">
                <a:solidFill>
                  <a:srgbClr val="FFFF00"/>
                </a:solidFill>
                <a:latin typeface="Calibri"/>
                <a:ea typeface="Calibri"/>
                <a:cs typeface="Calibri"/>
              </a:rPr>
              <a:t>5</a:t>
            </a:r>
            <a:r>
              <a:rPr sz="1800" b="0">
                <a:solidFill>
                  <a:srgbClr val="FFFF00"/>
                </a:solidFill>
                <a:latin typeface="Microsoft YaHei Light"/>
                <a:ea typeface="Microsoft YaHei Light"/>
                <a:cs typeface="Microsoft YaHei Light"/>
              </a:rPr>
              <a:t>月</a:t>
            </a:r>
            <a:r>
              <a:rPr sz="1800" b="0">
                <a:solidFill>
                  <a:srgbClr val="FFFF00"/>
                </a:solidFill>
                <a:latin typeface="Calibri"/>
                <a:ea typeface="Calibri"/>
                <a:cs typeface="Calibri"/>
              </a:rPr>
              <a:t>1</a:t>
            </a:r>
            <a:r>
              <a:rPr sz="1800" b="0">
                <a:solidFill>
                  <a:srgbClr val="FFFF00"/>
                </a:solidFill>
                <a:latin typeface="Microsoft YaHei Light"/>
                <a:ea typeface="Microsoft YaHei Light"/>
                <a:cs typeface="Microsoft YaHei Light"/>
              </a:rPr>
              <a:t>日期间五个不同</a:t>
            </a:r>
            <a:r>
              <a:rPr lang="zh-CN" altLang="en-US" sz="1800" b="0">
                <a:solidFill>
                  <a:srgbClr val="FFFF00"/>
                </a:solidFill>
                <a:latin typeface="Microsoft YaHei Light"/>
                <a:ea typeface="Microsoft YaHei Light"/>
                <a:cs typeface="Microsoft YaHei Light"/>
              </a:rPr>
              <a:t>能量</a:t>
            </a:r>
            <a:r>
              <a:rPr sz="1800" b="0">
                <a:solidFill>
                  <a:srgbClr val="FFFF00"/>
                </a:solidFill>
                <a:latin typeface="Microsoft YaHei Light"/>
                <a:ea typeface="Microsoft YaHei Light"/>
                <a:cs typeface="Microsoft YaHei Light"/>
              </a:rPr>
              <a:t>区间（由低到高）的日质子通量时间序列。</a:t>
            </a:r>
          </a:p>
          <a:p>
            <a:pPr marL="0" indent="0">
              <a:buNone/>
              <a:defRPr b="0">
                <a:latin typeface="Microsoft YaHei Light"/>
                <a:ea typeface="Microsoft YaHei Light"/>
                <a:cs typeface="Microsoft YaHei Light"/>
              </a:defRPr>
            </a:pPr>
            <a:r>
              <a:rPr sz="1800" b="0">
                <a:solidFill>
                  <a:srgbClr val="FFFF00"/>
                </a:solidFill>
                <a:latin typeface="Microsoft YaHei Light"/>
                <a:ea typeface="Microsoft YaHei Light"/>
                <a:cs typeface="Microsoft YaHei Light"/>
              </a:rPr>
              <a:t>根据地面</a:t>
            </a:r>
            <a:r>
              <a:rPr sz="1800" b="0">
                <a:solidFill>
                  <a:srgbClr val="FFFF00"/>
                </a:solidFill>
                <a:latin typeface="Calibri"/>
                <a:ea typeface="Calibri"/>
                <a:cs typeface="Calibri"/>
              </a:rPr>
              <a:t>NM</a:t>
            </a:r>
            <a:r>
              <a:rPr sz="1800" b="0">
                <a:solidFill>
                  <a:srgbClr val="FFFF00"/>
                </a:solidFill>
                <a:latin typeface="Microsoft YaHei Light"/>
                <a:ea typeface="Microsoft YaHei Light"/>
                <a:cs typeface="Microsoft YaHei Light"/>
              </a:rPr>
              <a:t>计数率计算得到的质子通量结果以红色表示，</a:t>
            </a:r>
            <a:r>
              <a:rPr sz="1800" b="0">
                <a:solidFill>
                  <a:srgbClr val="FFFF00"/>
                </a:solidFill>
                <a:latin typeface="Calibri"/>
                <a:ea typeface="Calibri"/>
                <a:cs typeface="Calibri"/>
              </a:rPr>
              <a:t>AMS</a:t>
            </a:r>
            <a:r>
              <a:rPr sz="1800" b="0">
                <a:solidFill>
                  <a:srgbClr val="FFFF00"/>
                </a:solidFill>
                <a:latin typeface="Microsoft YaHei Light"/>
                <a:ea typeface="Microsoft YaHei Light"/>
                <a:cs typeface="Microsoft YaHei Light"/>
              </a:rPr>
              <a:t>测量结果以蓝色表示。</a:t>
            </a:r>
          </a:p>
          <a:p>
            <a:pPr marL="0" indent="0">
              <a:buNone/>
              <a:defRPr b="0">
                <a:latin typeface="Microsoft YaHei Light"/>
                <a:ea typeface="Microsoft YaHei Light"/>
                <a:cs typeface="Microsoft YaHei Light"/>
              </a:defRPr>
            </a:pPr>
            <a:r>
              <a:rPr sz="1800" b="0">
                <a:solidFill>
                  <a:srgbClr val="FFFF00"/>
                </a:solidFill>
                <a:latin typeface="Microsoft YaHei Light"/>
                <a:ea typeface="Microsoft YaHei Light"/>
                <a:cs typeface="Microsoft YaHei Light"/>
              </a:rPr>
              <a:t>模型结果补上了AMS质子通量观测的空缺时段，尤其是太阳磁场反转期间。</a:t>
            </a:r>
          </a:p>
          <a:p>
            <a:pPr marL="0" indent="0">
              <a:buNone/>
              <a:defRPr b="0">
                <a:latin typeface="Microsoft YaHei Light"/>
                <a:ea typeface="Microsoft YaHei Light"/>
                <a:cs typeface="Microsoft YaHei Light"/>
              </a:defRPr>
            </a:pPr>
            <a:r>
              <a:rPr sz="1800" b="0">
                <a:solidFill>
                  <a:srgbClr val="FFFF00"/>
                </a:solidFill>
                <a:latin typeface="Microsoft YaHei Light"/>
                <a:ea typeface="Microsoft YaHei Light"/>
                <a:cs typeface="Microsoft YaHei Light"/>
              </a:rPr>
              <a:t>为了与</a:t>
            </a:r>
            <a:r>
              <a:rPr sz="1800" b="0">
                <a:solidFill>
                  <a:srgbClr val="FFFF00"/>
                </a:solidFill>
                <a:latin typeface="Calibri"/>
                <a:ea typeface="Calibri"/>
                <a:cs typeface="Calibri"/>
              </a:rPr>
              <a:t>AMS</a:t>
            </a:r>
            <a:r>
              <a:rPr sz="1800" b="0">
                <a:solidFill>
                  <a:srgbClr val="FFFF00"/>
                </a:solidFill>
                <a:latin typeface="Microsoft YaHei Light"/>
                <a:ea typeface="Microsoft YaHei Light"/>
                <a:cs typeface="Microsoft YaHei Light"/>
              </a:rPr>
              <a:t>已发表结果保持一致，当</a:t>
            </a:r>
            <a:r>
              <a:rPr sz="1800" b="0">
                <a:solidFill>
                  <a:srgbClr val="FFFF00"/>
                </a:solidFill>
                <a:latin typeface="Calibri"/>
                <a:ea typeface="Calibri"/>
                <a:cs typeface="Calibri"/>
              </a:rPr>
              <a:t>SEP</a:t>
            </a:r>
            <a:r>
              <a:rPr sz="1800" b="0">
                <a:solidFill>
                  <a:srgbClr val="FFFF00"/>
                </a:solidFill>
                <a:latin typeface="Microsoft YaHei Light"/>
                <a:ea typeface="Microsoft YaHei Light"/>
                <a:cs typeface="Microsoft YaHei Light"/>
              </a:rPr>
              <a:t>事件发生时，相关日期</a:t>
            </a:r>
            <a:r>
              <a:rPr sz="1800" b="0">
                <a:solidFill>
                  <a:srgbClr val="FFFF00"/>
                </a:solidFill>
                <a:latin typeface="Calibri"/>
                <a:ea typeface="Calibri"/>
                <a:cs typeface="Calibri"/>
              </a:rPr>
              <a:t>3GV</a:t>
            </a:r>
            <a:r>
              <a:rPr sz="1800" b="0">
                <a:solidFill>
                  <a:srgbClr val="FFFF00"/>
                </a:solidFill>
                <a:latin typeface="Microsoft YaHei Light"/>
                <a:ea typeface="Microsoft YaHei Light"/>
                <a:cs typeface="Microsoft YaHei Light"/>
              </a:rPr>
              <a:t>以下的质子通量被删除。</a:t>
            </a:r>
          </a:p>
          <a:p>
            <a:pPr marL="0" indent="0">
              <a:buNone/>
              <a:defRPr b="0">
                <a:latin typeface="Microsoft YaHei Light"/>
                <a:ea typeface="Microsoft YaHei Light"/>
                <a:cs typeface="Microsoft YaHei Light"/>
              </a:defRPr>
            </a:pPr>
            <a:r>
              <a:rPr sz="1800" b="0">
                <a:solidFill>
                  <a:srgbClr val="FFFF00"/>
                </a:solidFill>
                <a:latin typeface="Microsoft YaHei Light"/>
                <a:ea typeface="Microsoft YaHei Light"/>
                <a:cs typeface="Microsoft YaHei Light"/>
              </a:rPr>
              <a:t>小波结果显示：低</a:t>
            </a:r>
            <a:r>
              <a:rPr lang="zh-CN" altLang="en-US" sz="1800" b="0">
                <a:solidFill>
                  <a:srgbClr val="FFFF00"/>
                </a:solidFill>
                <a:latin typeface="Microsoft YaHei Light"/>
                <a:ea typeface="Microsoft YaHei Light"/>
                <a:cs typeface="Microsoft YaHei Light"/>
              </a:rPr>
              <a:t>能量</a:t>
            </a:r>
            <a:r>
              <a:rPr sz="1800" b="0">
                <a:solidFill>
                  <a:srgbClr val="FFFF00"/>
                </a:solidFill>
                <a:latin typeface="Microsoft YaHei Light"/>
                <a:ea typeface="Microsoft YaHei Light"/>
                <a:cs typeface="Microsoft YaHei Light"/>
              </a:rPr>
              <a:t>以约</a:t>
            </a:r>
            <a:r>
              <a:rPr sz="1800" b="0">
                <a:solidFill>
                  <a:srgbClr val="FFFF00"/>
                </a:solidFill>
                <a:latin typeface="Calibri"/>
                <a:ea typeface="Calibri"/>
                <a:cs typeface="Calibri"/>
              </a:rPr>
              <a:t>27</a:t>
            </a:r>
            <a:r>
              <a:rPr sz="1800" b="0">
                <a:solidFill>
                  <a:srgbClr val="FFFF00"/>
                </a:solidFill>
                <a:latin typeface="Microsoft YaHei Light"/>
                <a:ea typeface="Microsoft YaHei Light"/>
                <a:cs typeface="Microsoft YaHei Light"/>
              </a:rPr>
              <a:t>天周期为主，高</a:t>
            </a:r>
            <a:r>
              <a:rPr lang="zh-CN" altLang="en-US" sz="1800" b="0">
                <a:solidFill>
                  <a:srgbClr val="FFFF00"/>
                </a:solidFill>
                <a:latin typeface="Microsoft YaHei Light"/>
                <a:ea typeface="Microsoft YaHei Light"/>
                <a:cs typeface="Microsoft YaHei Light"/>
              </a:rPr>
              <a:t>能量</a:t>
            </a:r>
            <a:r>
              <a:rPr sz="1800" b="0">
                <a:solidFill>
                  <a:srgbClr val="FFFF00"/>
                </a:solidFill>
                <a:latin typeface="Microsoft YaHei Light"/>
                <a:ea typeface="Microsoft YaHei Light"/>
                <a:cs typeface="Microsoft YaHei Light"/>
              </a:rPr>
              <a:t>中约</a:t>
            </a:r>
            <a:r>
              <a:rPr sz="1800" b="0">
                <a:solidFill>
                  <a:srgbClr val="FFFF00"/>
                </a:solidFill>
                <a:latin typeface="Calibri"/>
                <a:ea typeface="Calibri"/>
                <a:cs typeface="Calibri"/>
              </a:rPr>
              <a:t>13.5</a:t>
            </a:r>
            <a:r>
              <a:rPr sz="1800" b="0">
                <a:solidFill>
                  <a:srgbClr val="FFFF00"/>
                </a:solidFill>
                <a:latin typeface="Microsoft YaHei Light"/>
                <a:ea typeface="Microsoft YaHei Light"/>
                <a:cs typeface="Microsoft YaHei Light"/>
              </a:rPr>
              <a:t>天和</a:t>
            </a:r>
            <a:r>
              <a:rPr sz="1800" b="0">
                <a:solidFill>
                  <a:srgbClr val="FFFF00"/>
                </a:solidFill>
                <a:latin typeface="Calibri"/>
                <a:ea typeface="Calibri"/>
                <a:cs typeface="Calibri"/>
              </a:rPr>
              <a:t>9</a:t>
            </a:r>
            <a:r>
              <a:rPr sz="1800" b="0">
                <a:solidFill>
                  <a:srgbClr val="FFFF00"/>
                </a:solidFill>
                <a:latin typeface="Microsoft YaHei Light"/>
                <a:ea typeface="Microsoft YaHei Light"/>
                <a:cs typeface="Microsoft YaHei Light"/>
              </a:rPr>
              <a:t>天周期更明显；磁场反转期未发现额外异常周期。</a:t>
            </a:r>
          </a:p>
        </p:txBody>
      </p:sp>
      <p:pic>
        <p:nvPicPr>
          <p:cNvPr id="13" name="图片 4"/>
          <p:cNvPicPr>
            <a:picLocks noChangeAspect="1"/>
          </p:cNvPicPr>
          <p:nvPr/>
        </p:nvPicPr>
        <p:blipFill>
          <a:blip r:embed="rId3"/>
          <a:stretch>
            <a:fillRect/>
          </a:stretch>
        </p:blipFill>
        <p:spPr>
          <a:xfrm>
            <a:off x="6666186" y="1041478"/>
            <a:ext cx="5426120" cy="4843068"/>
          </a:xfrm>
          <a:prstGeom prst="rect">
            <a:avLst/>
          </a:prstGeom>
        </p:spPr>
      </p:pic>
      <p:sp>
        <p:nvSpPr>
          <p:cNvPr id="8" name="灯片编号占位符 4">
            <a:extLst>
              <a:ext uri="{FF2B5EF4-FFF2-40B4-BE49-F238E27FC236}">
                <a16:creationId xmlns:a16="http://schemas.microsoft.com/office/drawing/2014/main" id="{44322E2E-EE9D-4F08-B699-D48013C60095}"/>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8CC0F716-5B0A-E8A2-2F02-10C0B7C9C35E}" type="slidenum">
              <a:rPr b="0">
                <a:latin typeface="Calibri"/>
                <a:ea typeface="Calibri"/>
                <a:cs typeface="Calibri"/>
              </a:rPr>
              <a:t>15</a:t>
            </a:fld>
            <a:endParaRPr b="0">
              <a:latin typeface="Calibri"/>
              <a:ea typeface="Calibri"/>
              <a:cs typeface="Calibri"/>
            </a:endParaRPr>
          </a:p>
        </p:txBody>
      </p:sp>
      <p:sp>
        <p:nvSpPr>
          <p:cNvPr id="9" name="文本框 8">
            <a:extLst>
              <a:ext uri="{FF2B5EF4-FFF2-40B4-BE49-F238E27FC236}">
                <a16:creationId xmlns:a16="http://schemas.microsoft.com/office/drawing/2014/main" id="{767BFEEA-AC5E-483B-A2C7-259D79088554}"/>
              </a:ext>
            </a:extLst>
          </p:cNvPr>
          <p:cNvSpPr txBox="1"/>
          <p:nvPr/>
        </p:nvSpPr>
        <p:spPr>
          <a:xfrm>
            <a:off x="7266432" y="5935862"/>
            <a:ext cx="4401693" cy="369332"/>
          </a:xfrm>
          <a:prstGeom prst="rect">
            <a:avLst/>
          </a:prstGeom>
          <a:noFill/>
        </p:spPr>
        <p:txBody>
          <a:bodyPr wrap="square">
            <a:spAutoFit/>
          </a:bodyPr>
          <a:lstStyle/>
          <a:p>
            <a:r>
              <a:rPr lang="en-US" dirty="0"/>
              <a:t>AMS, Phys. Rev. Lett. 127, 271102 (2021)</a:t>
            </a:r>
          </a:p>
        </p:txBody>
      </p:sp>
    </p:spTree>
    <p:extLst>
      <p:ext uri="{BB962C8B-B14F-4D97-AF65-F5344CB8AC3E}">
        <p14:creationId xmlns:p14="http://schemas.microsoft.com/office/powerpoint/2010/main" val="498968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8CD0F1-7D8A-47EC-9E9A-35F4DC7C8C1C}"/>
              </a:ext>
            </a:extLst>
          </p:cNvPr>
          <p:cNvSpPr>
            <a:spLocks noGrp="1"/>
          </p:cNvSpPr>
          <p:nvPr>
            <p:ph type="title"/>
          </p:nvPr>
        </p:nvSpPr>
        <p:spPr>
          <a:xfrm>
            <a:off x="329152" y="617127"/>
            <a:ext cx="6147848" cy="370840"/>
          </a:xfrm>
        </p:spPr>
        <p:txBody>
          <a:bodyPr>
            <a:no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日尺度：</a:t>
            </a:r>
            <a:r>
              <a:rPr sz="2400" b="0">
                <a:solidFill>
                  <a:srgbClr val="FFFF00"/>
                </a:solidFill>
                <a:latin typeface="Calibri"/>
                <a:ea typeface="Calibri"/>
                <a:cs typeface="Calibri"/>
              </a:rPr>
              <a:t>2011–2024</a:t>
            </a:r>
            <a:r>
              <a:rPr sz="2400" b="0">
                <a:solidFill>
                  <a:srgbClr val="FFFF00"/>
                </a:solidFill>
                <a:latin typeface="Microsoft YaHei Light"/>
                <a:ea typeface="Microsoft YaHei Light"/>
                <a:cs typeface="Microsoft YaHei Light"/>
              </a:rPr>
              <a:t>年</a:t>
            </a:r>
            <a:r>
              <a:rPr sz="2400" b="0">
                <a:solidFill>
                  <a:srgbClr val="FFFF00"/>
                </a:solidFill>
                <a:latin typeface="Calibri"/>
                <a:ea typeface="Calibri"/>
                <a:cs typeface="Calibri"/>
              </a:rPr>
              <a:t>1–100 GV</a:t>
            </a:r>
            <a:r>
              <a:rPr sz="2400" b="0">
                <a:solidFill>
                  <a:srgbClr val="FFFF00"/>
                </a:solidFill>
                <a:latin typeface="Microsoft YaHei Light"/>
                <a:ea typeface="Microsoft YaHei Light"/>
                <a:cs typeface="Microsoft YaHei Light"/>
              </a:rPr>
              <a:t>、</a:t>
            </a:r>
            <a:r>
              <a:rPr sz="2400" b="0">
                <a:solidFill>
                  <a:srgbClr val="FFFF00"/>
                </a:solidFill>
                <a:latin typeface="Calibri"/>
                <a:ea typeface="Calibri"/>
                <a:cs typeface="Calibri"/>
              </a:rPr>
              <a:t>30</a:t>
            </a:r>
            <a:r>
              <a:rPr sz="2400" b="0">
                <a:solidFill>
                  <a:srgbClr val="FFFF00"/>
                </a:solidFill>
                <a:latin typeface="Microsoft YaHei Light"/>
                <a:ea typeface="Microsoft YaHei Light"/>
                <a:cs typeface="Microsoft YaHei Light"/>
              </a:rPr>
              <a:t>段</a:t>
            </a:r>
            <a:r>
              <a:rPr lang="zh-CN" altLang="en-US" sz="2400" b="0">
                <a:solidFill>
                  <a:srgbClr val="FFFF00"/>
                </a:solidFill>
                <a:latin typeface="Microsoft YaHei Light"/>
                <a:ea typeface="Microsoft YaHei Light"/>
                <a:cs typeface="Microsoft YaHei Light"/>
              </a:rPr>
              <a:t>能量</a:t>
            </a:r>
            <a:endParaRPr sz="2400" b="0">
              <a:solidFill>
                <a:srgbClr val="FFFF00"/>
              </a:solidFill>
              <a:latin typeface="Microsoft YaHei Light"/>
              <a:ea typeface="Microsoft YaHei Light"/>
              <a:cs typeface="Microsoft YaHei Light"/>
            </a:endParaRPr>
          </a:p>
        </p:txBody>
      </p:sp>
      <p:pic>
        <p:nvPicPr>
          <p:cNvPr id="13" name="内容占位符 5"/>
          <p:cNvPicPr>
            <a:picLocks noGrp="1" noChangeAspect="1"/>
          </p:cNvPicPr>
          <p:nvPr>
            <p:ph idx="1"/>
          </p:nvPr>
        </p:nvPicPr>
        <p:blipFill>
          <a:blip r:embed="rId3"/>
          <a:stretch>
            <a:fillRect/>
          </a:stretch>
        </p:blipFill>
        <p:spPr>
          <a:xfrm>
            <a:off x="6254044" y="479967"/>
            <a:ext cx="5295454" cy="6132042"/>
          </a:xfrm>
        </p:spPr>
      </p:pic>
      <p:sp>
        <p:nvSpPr>
          <p:cNvPr id="9" name="文本框 8">
            <a:extLst>
              <a:ext uri="{FF2B5EF4-FFF2-40B4-BE49-F238E27FC236}">
                <a16:creationId xmlns:a16="http://schemas.microsoft.com/office/drawing/2014/main" id="{8891DC82-AAB3-4F1F-AB68-600C59C35E18}"/>
              </a:ext>
            </a:extLst>
          </p:cNvPr>
          <p:cNvSpPr>
            <a:spLocks noGrp="1"/>
          </p:cNvSpPr>
          <p:nvPr/>
        </p:nvSpPr>
        <p:spPr>
          <a:xfrm>
            <a:off x="429768" y="1801368"/>
            <a:ext cx="5666231" cy="3477875"/>
          </a:xfrm>
          <a:prstGeom prst="rect">
            <a:avLst/>
          </a:prstGeom>
          <a:noFill/>
        </p:spPr>
        <p:txBody>
          <a:bodyPr wrap="square">
            <a:spAutoFit/>
          </a:bodyPr>
          <a:lstStyle/>
          <a:p>
            <a:pPr>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利用中子监测器与</a:t>
            </a:r>
            <a:r>
              <a:rPr sz="2000" b="0" dirty="0">
                <a:solidFill>
                  <a:srgbClr val="FFFF00"/>
                </a:solidFill>
                <a:latin typeface="Microsoft YaHei Light"/>
                <a:ea typeface="Microsoft YaHei Light"/>
                <a:cs typeface="Microsoft YaHei Light"/>
              </a:rPr>
              <a:t> </a:t>
            </a:r>
            <a:r>
              <a:rPr sz="2000" b="0" dirty="0">
                <a:solidFill>
                  <a:srgbClr val="FFFF00"/>
                </a:solidFill>
                <a:latin typeface="Calibri"/>
                <a:ea typeface="Calibri"/>
                <a:cs typeface="Calibri"/>
              </a:rPr>
              <a:t>AMS </a:t>
            </a:r>
            <a:r>
              <a:rPr sz="2000" b="0" dirty="0" err="1">
                <a:solidFill>
                  <a:srgbClr val="FFFF00"/>
                </a:solidFill>
                <a:latin typeface="Microsoft YaHei Light"/>
                <a:ea typeface="Microsoft YaHei Light"/>
                <a:cs typeface="Microsoft YaHei Light"/>
              </a:rPr>
              <a:t>重叠时段的观测数据，建立了日分辨率质子通量重建模型</a:t>
            </a:r>
            <a:r>
              <a:rPr sz="2000" b="0" dirty="0">
                <a:solidFill>
                  <a:srgbClr val="FFFF00"/>
                </a:solidFill>
                <a:latin typeface="Microsoft YaHei Light"/>
                <a:ea typeface="Microsoft YaHei Light"/>
                <a:cs typeface="Microsoft YaHei Light"/>
              </a:rPr>
              <a:t>。</a:t>
            </a:r>
          </a:p>
          <a:p>
            <a:pPr>
              <a:defRPr b="0">
                <a:latin typeface="Calibri"/>
                <a:ea typeface="Calibri"/>
                <a:cs typeface="Calibri"/>
              </a:defRPr>
            </a:pPr>
            <a:endParaRPr sz="2000" b="0" dirty="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dirty="0" err="1">
                <a:solidFill>
                  <a:schemeClr val="accent2"/>
                </a:solidFill>
                <a:latin typeface="Microsoft YaHei Light"/>
                <a:ea typeface="Microsoft YaHei Light"/>
                <a:cs typeface="Microsoft YaHei Light"/>
              </a:rPr>
              <a:t>传统</a:t>
            </a:r>
            <a:r>
              <a:rPr lang="zh-CN" altLang="en-US" sz="2000" b="0" dirty="0">
                <a:solidFill>
                  <a:schemeClr val="accent2"/>
                </a:solidFill>
                <a:latin typeface="Microsoft YaHei Light"/>
                <a:ea typeface="Microsoft YaHei Light"/>
                <a:cs typeface="Microsoft YaHei Light"/>
              </a:rPr>
              <a:t>上</a:t>
            </a:r>
            <a:r>
              <a:rPr sz="2000" b="0" dirty="0" err="1">
                <a:solidFill>
                  <a:schemeClr val="accent2"/>
                </a:solidFill>
                <a:latin typeface="Microsoft YaHei Light"/>
                <a:ea typeface="Microsoft YaHei Light"/>
                <a:cs typeface="Microsoft YaHei Light"/>
              </a:rPr>
              <a:t>由</a:t>
            </a:r>
            <a:r>
              <a:rPr lang="en-CN" sz="2000" b="0" dirty="0">
                <a:solidFill>
                  <a:schemeClr val="accent2"/>
                </a:solidFill>
                <a:latin typeface="Microsoft YaHei Light"/>
                <a:ea typeface="Microsoft YaHei Light"/>
                <a:cs typeface="Microsoft YaHei Light"/>
              </a:rPr>
              <a:t>太阳</a:t>
            </a:r>
            <a:r>
              <a:rPr sz="2000" b="0" dirty="0" err="1">
                <a:solidFill>
                  <a:schemeClr val="accent2"/>
                </a:solidFill>
                <a:latin typeface="Microsoft YaHei Light"/>
                <a:ea typeface="Microsoft YaHei Light"/>
                <a:cs typeface="Microsoft YaHei Light"/>
              </a:rPr>
              <a:t>调制参数间接计算</a:t>
            </a:r>
            <a:r>
              <a:rPr sz="2000" b="0" dirty="0">
                <a:solidFill>
                  <a:schemeClr val="accent2"/>
                </a:solidFill>
                <a:latin typeface="Microsoft YaHei Light"/>
                <a:ea typeface="Microsoft YaHei Light"/>
                <a:cs typeface="Microsoft YaHei Light"/>
              </a:rPr>
              <a:t>，</a:t>
            </a:r>
            <a:endParaRPr lang="en-US" sz="2000" b="0" dirty="0">
              <a:solidFill>
                <a:schemeClr val="accent2"/>
              </a:solidFill>
              <a:latin typeface="Microsoft YaHei Light"/>
              <a:ea typeface="Microsoft YaHei Light"/>
              <a:cs typeface="Microsoft YaHei Light"/>
            </a:endParaRPr>
          </a:p>
          <a:p>
            <a:pPr>
              <a:defRPr b="0">
                <a:latin typeface="Microsoft YaHei Light"/>
                <a:ea typeface="Microsoft YaHei Light"/>
                <a:cs typeface="Microsoft YaHei Light"/>
              </a:defRPr>
            </a:pPr>
            <a:r>
              <a:rPr lang="zh-CN" altLang="en-US" sz="2000" dirty="0">
                <a:solidFill>
                  <a:schemeClr val="accent5"/>
                </a:solidFill>
                <a:latin typeface="Microsoft YaHei Light"/>
                <a:ea typeface="Microsoft YaHei Light"/>
                <a:cs typeface="Microsoft YaHei Light"/>
              </a:rPr>
              <a:t>而我们利用深度神经网络</a:t>
            </a:r>
            <a:r>
              <a:rPr sz="2000" b="0" dirty="0" err="1">
                <a:solidFill>
                  <a:schemeClr val="accent5"/>
                </a:solidFill>
                <a:latin typeface="Microsoft YaHei Light"/>
                <a:ea typeface="Microsoft YaHei Light"/>
                <a:cs typeface="Microsoft YaHei Light"/>
              </a:rPr>
              <a:t>直接学习地面计数率与空间质子通量之间的对应关系</a:t>
            </a:r>
            <a:r>
              <a:rPr sz="2000" b="0" dirty="0">
                <a:solidFill>
                  <a:schemeClr val="accent5"/>
                </a:solidFill>
                <a:latin typeface="Microsoft YaHei Light"/>
                <a:ea typeface="Microsoft YaHei Light"/>
                <a:cs typeface="Microsoft YaHei Light"/>
              </a:rPr>
              <a:t>。</a:t>
            </a:r>
          </a:p>
          <a:p>
            <a:pPr>
              <a:defRPr b="0">
                <a:latin typeface="Calibri"/>
                <a:ea typeface="Calibri"/>
                <a:cs typeface="Calibri"/>
              </a:defRPr>
            </a:pPr>
            <a:endParaRPr sz="2000" b="0" dirty="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dirty="0">
                <a:solidFill>
                  <a:srgbClr val="FFFF00"/>
                </a:solidFill>
                <a:latin typeface="Microsoft YaHei Light"/>
                <a:ea typeface="Microsoft YaHei Light"/>
                <a:cs typeface="Microsoft YaHei Light"/>
              </a:rPr>
              <a:t>最终得到2011–2024年、1–100 GV、30个能量区间的连续日质子通量结果，可用于能量依赖的长期太阳调制、太阳与日球层参数的相关性与滞后、以及太阳磁场反转等特殊时期的研究。</a:t>
            </a:r>
          </a:p>
        </p:txBody>
      </p:sp>
      <p:sp>
        <p:nvSpPr>
          <p:cNvPr id="8" name="灯片编号占位符 4">
            <a:extLst>
              <a:ext uri="{FF2B5EF4-FFF2-40B4-BE49-F238E27FC236}">
                <a16:creationId xmlns:a16="http://schemas.microsoft.com/office/drawing/2014/main" id="{44F3C7FC-1709-4055-AD01-A7D2AC936E26}"/>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1E41EF8B-C8E6-FE4D-6051-4C4638A7A3F4}" type="slidenum">
              <a:rPr b="0">
                <a:latin typeface="Calibri"/>
                <a:ea typeface="Calibri"/>
                <a:cs typeface="Calibri"/>
              </a:rPr>
              <a:t>16</a:t>
            </a:fld>
            <a:endParaRPr b="0">
              <a:latin typeface="Calibri"/>
              <a:ea typeface="Calibri"/>
              <a:cs typeface="Calibri"/>
            </a:endParaRPr>
          </a:p>
        </p:txBody>
      </p:sp>
    </p:spTree>
    <p:extLst>
      <p:ext uri="{BB962C8B-B14F-4D97-AF65-F5344CB8AC3E}">
        <p14:creationId xmlns:p14="http://schemas.microsoft.com/office/powerpoint/2010/main" val="2052595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9B972C-1ABC-4159-AD82-6F0065CE9BE3}"/>
              </a:ext>
            </a:extLst>
          </p:cNvPr>
          <p:cNvSpPr>
            <a:spLocks noGrp="1"/>
          </p:cNvSpPr>
          <p:nvPr>
            <p:ph type="title"/>
          </p:nvPr>
        </p:nvSpPr>
        <p:spPr/>
        <p:txBody>
          <a:bodyPr>
            <a:normAutofit/>
          </a:bodyPr>
          <a:lstStyle/>
          <a:p>
            <a:r>
              <a:rPr lang="zh-CN" altLang="en-US" sz="3600">
                <a:solidFill>
                  <a:srgbClr val="FFFF00"/>
                </a:solidFill>
                <a:latin typeface="微软雅黑 Light" panose="020B0502040204020203" pitchFamily="34" charset="-122"/>
                <a:ea typeface="微软雅黑 Light" panose="020B0502040204020203" pitchFamily="34" charset="-122"/>
              </a:rPr>
              <a:t>从日分辨率到小时分辨率</a:t>
            </a:r>
            <a:endParaRPr lang="en-US" sz="3600">
              <a:solidFill>
                <a:srgbClr val="FFFF00"/>
              </a:solidFill>
              <a:latin typeface="微软雅黑 Light" panose="020B0502040204020203" pitchFamily="34" charset="-122"/>
              <a:ea typeface="微软雅黑 Light" panose="020B0502040204020203" pitchFamily="34" charset="-122"/>
            </a:endParaRPr>
          </a:p>
        </p:txBody>
      </p:sp>
      <p:sp>
        <p:nvSpPr>
          <p:cNvPr id="3" name="内容占位符 2">
            <a:extLst>
              <a:ext uri="{FF2B5EF4-FFF2-40B4-BE49-F238E27FC236}">
                <a16:creationId xmlns:a16="http://schemas.microsoft.com/office/drawing/2014/main" id="{42FAED55-A06B-458E-AC10-96B942889649}"/>
              </a:ext>
            </a:extLst>
          </p:cNvPr>
          <p:cNvSpPr>
            <a:spLocks noGrp="1"/>
          </p:cNvSpPr>
          <p:nvPr>
            <p:ph idx="1"/>
          </p:nvPr>
        </p:nvSpPr>
        <p:spPr/>
        <p:txBody>
          <a:bodyPr/>
          <a:lstStyle/>
          <a:p>
            <a:r>
              <a:rPr lang="zh-CN" altLang="en-US" dirty="0">
                <a:solidFill>
                  <a:srgbClr val="FFFF00"/>
                </a:solidFill>
                <a:latin typeface="微软雅黑 Light" panose="020B0502040204020203" pitchFamily="34" charset="-122"/>
                <a:ea typeface="微软雅黑 Light" panose="020B0502040204020203" pitchFamily="34" charset="-122"/>
              </a:rPr>
              <a:t>由于</a:t>
            </a:r>
            <a:r>
              <a:rPr lang="en-US" altLang="zh-CN" dirty="0">
                <a:solidFill>
                  <a:srgbClr val="FFFF00"/>
                </a:solidFill>
                <a:latin typeface="微软雅黑 Light" panose="020B0502040204020203" pitchFamily="34" charset="-122"/>
                <a:ea typeface="微软雅黑 Light" panose="020B0502040204020203" pitchFamily="34" charset="-122"/>
              </a:rPr>
              <a:t>AMS</a:t>
            </a:r>
            <a:r>
              <a:rPr lang="zh-CN" altLang="en-US" dirty="0">
                <a:solidFill>
                  <a:srgbClr val="FFFF00"/>
                </a:solidFill>
                <a:latin typeface="微软雅黑 Light" panose="020B0502040204020203" pitchFamily="34" charset="-122"/>
                <a:ea typeface="微软雅黑 Light" panose="020B0502040204020203" pitchFamily="34" charset="-122"/>
              </a:rPr>
              <a:t>测量日尺度宇宙线，而没有测量小时分辨率的宇宙线。地面中子检测器可以测量小时分辨率的计数，用于观察瞬时太阳活动影响。</a:t>
            </a:r>
            <a:endParaRPr lang="en-US" altLang="zh-CN" dirty="0">
              <a:solidFill>
                <a:srgbClr val="FFFF00"/>
              </a:solidFill>
              <a:latin typeface="微软雅黑 Light" panose="020B0502040204020203" pitchFamily="34" charset="-122"/>
              <a:ea typeface="微软雅黑 Light" panose="020B0502040204020203" pitchFamily="34" charset="-122"/>
            </a:endParaRPr>
          </a:p>
          <a:p>
            <a:endParaRPr lang="en-US" altLang="zh-CN" dirty="0">
              <a:solidFill>
                <a:srgbClr val="FFFF00"/>
              </a:solidFill>
              <a:latin typeface="微软雅黑 Light" panose="020B0502040204020203" pitchFamily="34" charset="-122"/>
              <a:ea typeface="微软雅黑 Light" panose="020B0502040204020203" pitchFamily="34" charset="-122"/>
            </a:endParaRPr>
          </a:p>
          <a:p>
            <a:r>
              <a:rPr lang="zh-CN" altLang="en-US" dirty="0">
                <a:solidFill>
                  <a:srgbClr val="FFFF00"/>
                </a:solidFill>
                <a:latin typeface="微软雅黑 Light" panose="020B0502040204020203" pitchFamily="34" charset="-122"/>
                <a:ea typeface="微软雅黑 Light" panose="020B0502040204020203" pitchFamily="34" charset="-122"/>
              </a:rPr>
              <a:t>日尺度质子能谱测量 → 小时测量</a:t>
            </a:r>
            <a:endParaRPr lang="en-US" altLang="zh-CN" dirty="0">
              <a:solidFill>
                <a:srgbClr val="FFFF00"/>
              </a:solidFill>
              <a:latin typeface="微软雅黑 Light" panose="020B0502040204020203" pitchFamily="34" charset="-122"/>
              <a:ea typeface="微软雅黑 Light" panose="020B0502040204020203" pitchFamily="34" charset="-122"/>
            </a:endParaRPr>
          </a:p>
          <a:p>
            <a:endParaRPr lang="en-US" altLang="zh-CN" dirty="0">
              <a:solidFill>
                <a:srgbClr val="FFFF00"/>
              </a:solidFill>
              <a:latin typeface="微软雅黑 Light" panose="020B0502040204020203" pitchFamily="34" charset="-122"/>
              <a:ea typeface="微软雅黑 Light" panose="020B0502040204020203" pitchFamily="34" charset="-122"/>
            </a:endParaRPr>
          </a:p>
          <a:p>
            <a:r>
              <a:rPr lang="zh-CN" altLang="en-US" dirty="0">
                <a:solidFill>
                  <a:srgbClr val="FFFF00"/>
                </a:solidFill>
                <a:latin typeface="微软雅黑 Light" panose="020B0502040204020203" pitchFamily="34" charset="-122"/>
                <a:ea typeface="微软雅黑 Light" panose="020B0502040204020203" pitchFamily="34" charset="-122"/>
              </a:rPr>
              <a:t>在进入小时尺度建模前，首先需要分离中子监测器中的地球自转日周期成分。</a:t>
            </a:r>
            <a:endParaRPr lang="en-US" dirty="0">
              <a:solidFill>
                <a:srgbClr val="FFFF00"/>
              </a:solidFill>
              <a:latin typeface="微软雅黑 Light" panose="020B0502040204020203" pitchFamily="34" charset="-122"/>
              <a:ea typeface="微软雅黑 Light" panose="020B0502040204020203" pitchFamily="34" charset="-122"/>
            </a:endParaRPr>
          </a:p>
        </p:txBody>
      </p:sp>
      <p:sp>
        <p:nvSpPr>
          <p:cNvPr id="4" name="灯片编号占位符 3">
            <a:extLst>
              <a:ext uri="{FF2B5EF4-FFF2-40B4-BE49-F238E27FC236}">
                <a16:creationId xmlns:a16="http://schemas.microsoft.com/office/drawing/2014/main" id="{CE1DF4D2-C904-4578-9FB2-B8E1F97AF198}"/>
              </a:ext>
            </a:extLst>
          </p:cNvPr>
          <p:cNvSpPr>
            <a:spLocks noGrp="1"/>
          </p:cNvSpPr>
          <p:nvPr>
            <p:ph type="sldNum" idx="12"/>
          </p:nvPr>
        </p:nvSpPr>
        <p:spPr/>
        <p:txBody>
          <a:bodyPr/>
          <a:lstStyle/>
          <a:p>
            <a:fld id="{566F101A-97CF-1543-A4C9-C88FA5FE9E1D}" type="slidenum">
              <a:rPr lang="en-US" smtClean="0">
                <a:solidFill>
                  <a:srgbClr val="FFFF00"/>
                </a:solidFill>
                <a:latin typeface="微软雅黑 Light" panose="020B0502040204020203" pitchFamily="34" charset="-122"/>
                <a:ea typeface="微软雅黑 Light" panose="020B0502040204020203" pitchFamily="34" charset="-122"/>
              </a:rPr>
              <a:t>17</a:t>
            </a:fld>
            <a:endParaRPr lang="en-US">
              <a:solidFill>
                <a:srgbClr val="FFFF00"/>
              </a:solidFill>
              <a:latin typeface="微软雅黑 Light" panose="020B0502040204020203" pitchFamily="34" charset="-122"/>
              <a:ea typeface="微软雅黑 Light" panose="020B0502040204020203" pitchFamily="34" charset="-122"/>
            </a:endParaRPr>
          </a:p>
        </p:txBody>
      </p:sp>
    </p:spTree>
    <p:extLst>
      <p:ext uri="{BB962C8B-B14F-4D97-AF65-F5344CB8AC3E}">
        <p14:creationId xmlns:p14="http://schemas.microsoft.com/office/powerpoint/2010/main" val="4262960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ECF48-EA97-464F-83B1-9BC0A2F3AA3D}"/>
              </a:ext>
            </a:extLst>
          </p:cNvPr>
          <p:cNvSpPr>
            <a:spLocks noGrp="1"/>
          </p:cNvSpPr>
          <p:nvPr>
            <p:ph type="title"/>
          </p:nvPr>
        </p:nvSpPr>
        <p:spPr>
          <a:xfrm>
            <a:off x="300872" y="523798"/>
            <a:ext cx="10515600" cy="840409"/>
          </a:xfrm>
        </p:spPr>
        <p:txBody>
          <a:bodyPr>
            <a:norm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小时重建前，先用</a:t>
            </a:r>
            <a:r>
              <a:rPr sz="2400" b="0">
                <a:solidFill>
                  <a:srgbClr val="FFFF00"/>
                </a:solidFill>
                <a:latin typeface="Calibri"/>
                <a:ea typeface="Calibri"/>
                <a:cs typeface="Calibri"/>
              </a:rPr>
              <a:t>STL</a:t>
            </a:r>
            <a:r>
              <a:rPr sz="2400" b="0">
                <a:solidFill>
                  <a:srgbClr val="FFFF00"/>
                </a:solidFill>
                <a:latin typeface="Microsoft YaHei Light"/>
                <a:ea typeface="Microsoft YaHei Light"/>
                <a:cs typeface="Microsoft YaHei Light"/>
              </a:rPr>
              <a:t>去除地面</a:t>
            </a:r>
            <a:r>
              <a:rPr sz="2400" b="0">
                <a:solidFill>
                  <a:srgbClr val="FFFF00"/>
                </a:solidFill>
                <a:latin typeface="Calibri"/>
                <a:ea typeface="Calibri"/>
                <a:cs typeface="Calibri"/>
              </a:rPr>
              <a:t>24</a:t>
            </a:r>
            <a:r>
              <a:rPr sz="2400" b="0">
                <a:solidFill>
                  <a:srgbClr val="FFFF00"/>
                </a:solidFill>
                <a:latin typeface="Microsoft YaHei Light"/>
                <a:ea typeface="Microsoft YaHei Light"/>
                <a:cs typeface="Microsoft YaHei Light"/>
              </a:rPr>
              <a:t>小时周期</a:t>
            </a:r>
          </a:p>
        </p:txBody>
      </p:sp>
      <p:pic>
        <p:nvPicPr>
          <p:cNvPr id="13" name="内容占位符 5"/>
          <p:cNvPicPr>
            <a:picLocks noGrp="1" noChangeAspect="1"/>
          </p:cNvPicPr>
          <p:nvPr>
            <p:ph idx="1"/>
          </p:nvPr>
        </p:nvPicPr>
        <p:blipFill>
          <a:blip r:embed="rId3"/>
          <a:stretch>
            <a:fillRect/>
          </a:stretch>
        </p:blipFill>
        <p:spPr>
          <a:xfrm>
            <a:off x="5558672" y="1364207"/>
            <a:ext cx="6294232" cy="4804709"/>
          </a:xfrm>
        </p:spPr>
      </p:pic>
      <p:sp>
        <p:nvSpPr>
          <p:cNvPr id="7" name="文本框 6">
            <a:extLst>
              <a:ext uri="{FF2B5EF4-FFF2-40B4-BE49-F238E27FC236}">
                <a16:creationId xmlns:a16="http://schemas.microsoft.com/office/drawing/2014/main" id="{5C5FE5F8-A732-42AD-B1D1-62E90A2F4FB3}"/>
              </a:ext>
            </a:extLst>
          </p:cNvPr>
          <p:cNvSpPr>
            <a:spLocks noGrp="1"/>
          </p:cNvSpPr>
          <p:nvPr/>
        </p:nvSpPr>
        <p:spPr>
          <a:xfrm>
            <a:off x="409940" y="1815319"/>
            <a:ext cx="4875292" cy="3477875"/>
          </a:xfrm>
          <a:prstGeom prst="rect">
            <a:avLst/>
          </a:prstGeom>
          <a:noFill/>
        </p:spPr>
        <p:txBody>
          <a:bodyPr wrap="square">
            <a:spAutoFit/>
          </a:bodyPr>
          <a:lstStyle/>
          <a:p>
            <a:pPr>
              <a:defRPr b="0">
                <a:latin typeface="Microsoft YaHei Light"/>
                <a:ea typeface="Microsoft YaHei Light"/>
                <a:cs typeface="Microsoft YaHei Light"/>
              </a:defRPr>
            </a:pPr>
            <a:r>
              <a:rPr sz="2000" b="0" dirty="0">
                <a:solidFill>
                  <a:srgbClr val="FFFF00"/>
                </a:solidFill>
                <a:latin typeface="Microsoft YaHei Light"/>
                <a:ea typeface="Microsoft YaHei Light"/>
                <a:cs typeface="Microsoft YaHei Light"/>
              </a:rPr>
              <a:t>小时分辨率重建前，需要先处理地面中子监测器小时计数率中明显存在的</a:t>
            </a:r>
            <a:r>
              <a:rPr sz="2000" b="0" dirty="0">
                <a:solidFill>
                  <a:srgbClr val="FFFF00"/>
                </a:solidFill>
                <a:latin typeface="Calibri"/>
                <a:ea typeface="Calibri"/>
                <a:cs typeface="Calibri"/>
              </a:rPr>
              <a:t>24</a:t>
            </a:r>
            <a:r>
              <a:rPr sz="2000" b="0" dirty="0">
                <a:solidFill>
                  <a:srgbClr val="FFFF00"/>
                </a:solidFill>
                <a:latin typeface="Microsoft YaHei Light"/>
                <a:ea typeface="Microsoft YaHei Light"/>
                <a:cs typeface="Microsoft YaHei Light"/>
              </a:rPr>
              <a:t>小时日周期成分。</a:t>
            </a:r>
          </a:p>
          <a:p>
            <a:pPr>
              <a:defRPr b="0">
                <a:latin typeface="Calibri"/>
                <a:ea typeface="Calibri"/>
                <a:cs typeface="Calibri"/>
              </a:defRPr>
            </a:pPr>
            <a:endParaRPr sz="2000" b="0" dirty="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dirty="0">
                <a:solidFill>
                  <a:srgbClr val="FFFF00"/>
                </a:solidFill>
                <a:latin typeface="Microsoft YaHei Light"/>
                <a:ea typeface="Microsoft YaHei Light"/>
                <a:cs typeface="Microsoft YaHei Light"/>
              </a:rPr>
              <a:t>若直接输入原始小时</a:t>
            </a:r>
            <a:r>
              <a:rPr sz="2000" b="0" dirty="0">
                <a:solidFill>
                  <a:srgbClr val="FFFF00"/>
                </a:solidFill>
                <a:latin typeface="Calibri"/>
                <a:ea typeface="Calibri"/>
                <a:cs typeface="Calibri"/>
              </a:rPr>
              <a:t>NM</a:t>
            </a:r>
            <a:r>
              <a:rPr sz="2000" b="0" dirty="0">
                <a:solidFill>
                  <a:srgbClr val="FFFF00"/>
                </a:solidFill>
                <a:latin typeface="Microsoft YaHei Light"/>
                <a:ea typeface="Microsoft YaHei Light"/>
                <a:cs typeface="Microsoft YaHei Light"/>
              </a:rPr>
              <a:t>数据，</a:t>
            </a:r>
            <a:r>
              <a:rPr sz="2000" b="0" dirty="0">
                <a:solidFill>
                  <a:srgbClr val="FFFF00"/>
                </a:solidFill>
                <a:latin typeface="Calibri"/>
                <a:ea typeface="Calibri"/>
                <a:cs typeface="Calibri"/>
              </a:rPr>
              <a:t>24</a:t>
            </a:r>
            <a:r>
              <a:rPr sz="2000" b="0" dirty="0">
                <a:solidFill>
                  <a:srgbClr val="FFFF00"/>
                </a:solidFill>
                <a:latin typeface="Microsoft YaHei Light"/>
                <a:ea typeface="Microsoft YaHei Light"/>
                <a:cs typeface="Microsoft YaHei Light"/>
              </a:rPr>
              <a:t>小时周期可能被带入输出结果。</a:t>
            </a:r>
          </a:p>
          <a:p>
            <a:pPr>
              <a:defRPr b="0">
                <a:latin typeface="Calibri"/>
                <a:ea typeface="Calibri"/>
                <a:cs typeface="Calibri"/>
              </a:defRPr>
            </a:pPr>
            <a:endParaRPr sz="2000" b="0" dirty="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我们采用</a:t>
            </a:r>
            <a:r>
              <a:rPr sz="2000" b="0" dirty="0">
                <a:solidFill>
                  <a:srgbClr val="FFFF00"/>
                </a:solidFill>
                <a:latin typeface="Microsoft YaHei Light"/>
                <a:ea typeface="Microsoft YaHei Light"/>
                <a:cs typeface="Microsoft YaHei Light"/>
              </a:rPr>
              <a:t> </a:t>
            </a:r>
            <a:r>
              <a:rPr sz="2000" b="0" dirty="0" err="1">
                <a:solidFill>
                  <a:srgbClr val="FFFF00"/>
                </a:solidFill>
                <a:latin typeface="Microsoft YaHei Light"/>
                <a:ea typeface="Microsoft YaHei Light"/>
                <a:cs typeface="Microsoft YaHei Light"/>
              </a:rPr>
              <a:t>STL（Seasonal-Trend</a:t>
            </a:r>
            <a:r>
              <a:rPr sz="2000" b="0" dirty="0">
                <a:solidFill>
                  <a:srgbClr val="FFFF00"/>
                </a:solidFill>
                <a:latin typeface="Microsoft YaHei Light"/>
                <a:ea typeface="Microsoft YaHei Light"/>
                <a:cs typeface="Microsoft YaHei Light"/>
              </a:rPr>
              <a:t> decomposition using LOESS）提取并去除24小时季节项，再用处理后的序列建模。</a:t>
            </a:r>
          </a:p>
        </p:txBody>
      </p:sp>
      <p:sp>
        <p:nvSpPr>
          <p:cNvPr id="9" name="灯片编号占位符 4">
            <a:extLst>
              <a:ext uri="{FF2B5EF4-FFF2-40B4-BE49-F238E27FC236}">
                <a16:creationId xmlns:a16="http://schemas.microsoft.com/office/drawing/2014/main" id="{9274695E-264F-4343-8C06-93789F67A05F}"/>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D3831ECA-96F7-A10A-D808-D1F7845D7075}" type="slidenum">
              <a:rPr b="0">
                <a:latin typeface="Calibri"/>
                <a:ea typeface="Calibri"/>
                <a:cs typeface="Calibri"/>
              </a:rPr>
              <a:t>18</a:t>
            </a:fld>
            <a:endParaRPr b="0">
              <a:latin typeface="Calibri"/>
              <a:ea typeface="Calibri"/>
              <a:cs typeface="Calibri"/>
            </a:endParaRPr>
          </a:p>
        </p:txBody>
      </p:sp>
    </p:spTree>
    <p:extLst>
      <p:ext uri="{BB962C8B-B14F-4D97-AF65-F5344CB8AC3E}">
        <p14:creationId xmlns:p14="http://schemas.microsoft.com/office/powerpoint/2010/main" val="1602772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C25884-1436-41B3-BAE5-AC05F639013D}"/>
              </a:ext>
            </a:extLst>
          </p:cNvPr>
          <p:cNvSpPr>
            <a:spLocks noGrp="1"/>
          </p:cNvSpPr>
          <p:nvPr>
            <p:ph type="title"/>
          </p:nvPr>
        </p:nvSpPr>
        <p:spPr>
          <a:xfrm>
            <a:off x="310299" y="489053"/>
            <a:ext cx="10515600" cy="683557"/>
          </a:xfrm>
        </p:spPr>
        <p:txBody>
          <a:bodyPr>
            <a:normAutofit/>
          </a:bodyPr>
          <a:lstStyle/>
          <a:p>
            <a:pPr>
              <a:defRPr b="0">
                <a:latin typeface="Microsoft YaHei Light"/>
                <a:ea typeface="Microsoft YaHei Light"/>
                <a:cs typeface="Microsoft YaHei Light"/>
              </a:defRPr>
            </a:pPr>
            <a:r>
              <a:rPr sz="2400" b="0">
                <a:solidFill>
                  <a:srgbClr val="FFFF00"/>
                </a:solidFill>
                <a:latin typeface="Calibri"/>
                <a:ea typeface="Calibri"/>
                <a:cs typeface="Calibri"/>
              </a:rPr>
              <a:t>STL基本消除NM中的24小时周期</a:t>
            </a:r>
          </a:p>
        </p:txBody>
      </p:sp>
      <p:pic>
        <p:nvPicPr>
          <p:cNvPr id="13" name="内容占位符 5"/>
          <p:cNvPicPr>
            <a:picLocks noGrp="1" noChangeAspect="1"/>
          </p:cNvPicPr>
          <p:nvPr>
            <p:ph idx="1"/>
          </p:nvPr>
        </p:nvPicPr>
        <p:blipFill>
          <a:blip r:embed="rId3"/>
          <a:stretch>
            <a:fillRect/>
          </a:stretch>
        </p:blipFill>
        <p:spPr>
          <a:xfrm>
            <a:off x="4424848" y="1457979"/>
            <a:ext cx="7436420" cy="4977190"/>
          </a:xfrm>
        </p:spPr>
      </p:pic>
      <p:sp>
        <p:nvSpPr>
          <p:cNvPr id="7" name="文本框 6">
            <a:extLst>
              <a:ext uri="{FF2B5EF4-FFF2-40B4-BE49-F238E27FC236}">
                <a16:creationId xmlns:a16="http://schemas.microsoft.com/office/drawing/2014/main" id="{94294BFF-ECCA-4F31-8429-1FD1F8844614}"/>
              </a:ext>
            </a:extLst>
          </p:cNvPr>
          <p:cNvSpPr>
            <a:spLocks noGrp="1"/>
          </p:cNvSpPr>
          <p:nvPr/>
        </p:nvSpPr>
        <p:spPr>
          <a:xfrm>
            <a:off x="455377" y="1577105"/>
            <a:ext cx="3969470" cy="1938992"/>
          </a:xfrm>
          <a:prstGeom prst="rect">
            <a:avLst/>
          </a:prstGeom>
          <a:noFill/>
        </p:spPr>
        <p:txBody>
          <a:bodyPr wrap="square">
            <a:spAutoFit/>
          </a:bodyPr>
          <a:lstStyle/>
          <a:p>
            <a:pPr>
              <a:defRPr b="0">
                <a:latin typeface="Microsoft YaHei Light"/>
                <a:ea typeface="Microsoft YaHei Light"/>
                <a:cs typeface="Microsoft YaHei Light"/>
              </a:defRPr>
            </a:pPr>
            <a:r>
              <a:rPr sz="2000" b="0" dirty="0" err="1">
                <a:solidFill>
                  <a:srgbClr val="FFFF00"/>
                </a:solidFill>
                <a:latin typeface="Calibri"/>
                <a:ea typeface="Calibri"/>
                <a:cs typeface="Calibri"/>
              </a:rPr>
              <a:t>STL</a:t>
            </a:r>
            <a:r>
              <a:rPr sz="2000" b="0" dirty="0" err="1">
                <a:solidFill>
                  <a:srgbClr val="FFFF00"/>
                </a:solidFill>
                <a:latin typeface="Microsoft YaHei Light"/>
                <a:ea typeface="Microsoft YaHei Light"/>
                <a:cs typeface="Microsoft YaHei Light"/>
              </a:rPr>
              <a:t>处理后</a:t>
            </a:r>
            <a:r>
              <a:rPr sz="2000" b="0" dirty="0">
                <a:solidFill>
                  <a:srgbClr val="FFFF00"/>
                </a:solidFill>
                <a:latin typeface="Microsoft YaHei Light"/>
                <a:ea typeface="Microsoft YaHei Light"/>
                <a:cs typeface="Microsoft YaHei Light"/>
              </a:rPr>
              <a:t>：</a:t>
            </a:r>
          </a:p>
          <a:p>
            <a:pPr>
              <a:defRPr b="0">
                <a:latin typeface="Microsoft YaHei Light"/>
                <a:ea typeface="Microsoft YaHei Light"/>
                <a:cs typeface="Microsoft YaHei Light"/>
              </a:defRPr>
            </a:pPr>
            <a:r>
              <a:rPr sz="2000" b="0" dirty="0">
                <a:solidFill>
                  <a:srgbClr val="F207F8"/>
                </a:solidFill>
                <a:latin typeface="Calibri"/>
                <a:ea typeface="Calibri"/>
                <a:cs typeface="Calibri"/>
              </a:rPr>
              <a:t>24小时周期成分基本消失；</a:t>
            </a:r>
          </a:p>
          <a:p>
            <a:pPr>
              <a:defRPr b="0">
                <a:latin typeface="Microsoft YaHei Light"/>
                <a:ea typeface="Microsoft YaHei Light"/>
                <a:cs typeface="Microsoft YaHei Light"/>
              </a:defRPr>
            </a:pPr>
            <a:r>
              <a:rPr sz="2000" b="0" dirty="0" err="1">
                <a:solidFill>
                  <a:srgbClr val="00FFFF"/>
                </a:solidFill>
                <a:latin typeface="Microsoft YaHei Light"/>
                <a:ea typeface="Microsoft YaHei Light"/>
                <a:cs typeface="Microsoft YaHei Light"/>
              </a:rPr>
              <a:t>该图仅检查预处理效果</a:t>
            </a:r>
            <a:r>
              <a:rPr sz="2000" b="0" dirty="0">
                <a:solidFill>
                  <a:srgbClr val="00FFFF"/>
                </a:solidFill>
                <a:latin typeface="Microsoft YaHei Light"/>
                <a:ea typeface="Microsoft YaHei Light"/>
                <a:cs typeface="Microsoft YaHei Light"/>
              </a:rPr>
              <a:t>。</a:t>
            </a:r>
          </a:p>
          <a:p>
            <a:pPr>
              <a:defRPr b="0">
                <a:latin typeface="Calibri"/>
                <a:ea typeface="Calibri"/>
                <a:cs typeface="Calibri"/>
              </a:defRPr>
            </a:pPr>
            <a:endParaRPr sz="2000" b="0" dirty="0">
              <a:solidFill>
                <a:srgbClr val="00FFFF"/>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它不构成小时质子通量准确性的直接验证</a:t>
            </a:r>
            <a:r>
              <a:rPr sz="2000" b="0" dirty="0">
                <a:solidFill>
                  <a:srgbClr val="FFFF00"/>
                </a:solidFill>
                <a:latin typeface="Microsoft YaHei Light"/>
                <a:ea typeface="Microsoft YaHei Light"/>
                <a:cs typeface="Microsoft YaHei Light"/>
              </a:rPr>
              <a:t>。</a:t>
            </a:r>
          </a:p>
        </p:txBody>
      </p:sp>
      <p:sp>
        <p:nvSpPr>
          <p:cNvPr id="9" name="灯片编号占位符 4">
            <a:extLst>
              <a:ext uri="{FF2B5EF4-FFF2-40B4-BE49-F238E27FC236}">
                <a16:creationId xmlns:a16="http://schemas.microsoft.com/office/drawing/2014/main" id="{67577F9F-429F-4E3D-8393-CA0183C44D4B}"/>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61A51BC3-549C-2DFD-A2CF-3330F3432255}" type="slidenum">
              <a:rPr b="0">
                <a:latin typeface="Calibri"/>
                <a:ea typeface="Calibri"/>
                <a:cs typeface="Calibri"/>
              </a:rPr>
              <a:t>19</a:t>
            </a:fld>
            <a:endParaRPr b="0">
              <a:latin typeface="Calibri"/>
              <a:ea typeface="Calibri"/>
              <a:cs typeface="Calibri"/>
            </a:endParaRPr>
          </a:p>
        </p:txBody>
      </p:sp>
      <p:sp>
        <p:nvSpPr>
          <p:cNvPr id="3" name="文本框 6">
            <a:extLst>
              <a:ext uri="{FF2B5EF4-FFF2-40B4-BE49-F238E27FC236}">
                <a16:creationId xmlns:a16="http://schemas.microsoft.com/office/drawing/2014/main" id="{9C0B9C3C-A779-989D-274A-6819C41AE955}"/>
              </a:ext>
            </a:extLst>
          </p:cNvPr>
          <p:cNvSpPr>
            <a:spLocks noGrp="1"/>
          </p:cNvSpPr>
          <p:nvPr/>
        </p:nvSpPr>
        <p:spPr>
          <a:xfrm>
            <a:off x="5479330" y="972555"/>
            <a:ext cx="3969470" cy="400110"/>
          </a:xfrm>
          <a:prstGeom prst="rect">
            <a:avLst/>
          </a:prstGeom>
          <a:noFill/>
        </p:spPr>
        <p:txBody>
          <a:bodyPr wrap="square">
            <a:spAutoFit/>
          </a:bodyPr>
          <a:lstStyle/>
          <a:p>
            <a:pPr>
              <a:defRPr b="0">
                <a:latin typeface="Microsoft YaHei Light"/>
                <a:ea typeface="Microsoft YaHei Light"/>
                <a:cs typeface="Microsoft YaHei Light"/>
              </a:defRPr>
            </a:pPr>
            <a:r>
              <a:rPr sz="2000" b="0" dirty="0" err="1">
                <a:solidFill>
                  <a:srgbClr val="FFFF00"/>
                </a:solidFill>
                <a:latin typeface="Calibri"/>
                <a:ea typeface="Calibri"/>
                <a:cs typeface="Calibri"/>
              </a:rPr>
              <a:t>STL</a:t>
            </a:r>
            <a:r>
              <a:rPr sz="2000" b="0" dirty="0" err="1">
                <a:solidFill>
                  <a:srgbClr val="FFFF00"/>
                </a:solidFill>
                <a:latin typeface="Microsoft YaHei Light"/>
                <a:ea typeface="Microsoft YaHei Light"/>
                <a:cs typeface="Microsoft YaHei Light"/>
              </a:rPr>
              <a:t>处理</a:t>
            </a:r>
            <a:r>
              <a:rPr lang="en-CN" sz="2000" b="0" dirty="0">
                <a:solidFill>
                  <a:srgbClr val="FFFF00"/>
                </a:solidFill>
                <a:latin typeface="Microsoft YaHei Light"/>
                <a:ea typeface="Microsoft YaHei Light"/>
                <a:cs typeface="Microsoft YaHei Light"/>
              </a:rPr>
              <a:t>前</a:t>
            </a:r>
            <a:r>
              <a:rPr sz="2000" b="0" dirty="0">
                <a:solidFill>
                  <a:srgbClr val="FFFF00"/>
                </a:solidFill>
                <a:latin typeface="Microsoft YaHei Light"/>
                <a:ea typeface="Microsoft YaHei Light"/>
                <a:cs typeface="Microsoft YaHei Light"/>
              </a:rPr>
              <a:t>：</a:t>
            </a:r>
          </a:p>
        </p:txBody>
      </p:sp>
      <p:sp>
        <p:nvSpPr>
          <p:cNvPr id="4" name="文本框 6">
            <a:extLst>
              <a:ext uri="{FF2B5EF4-FFF2-40B4-BE49-F238E27FC236}">
                <a16:creationId xmlns:a16="http://schemas.microsoft.com/office/drawing/2014/main" id="{9E70D269-4DC0-06AA-65D5-FD156DF28D84}"/>
              </a:ext>
            </a:extLst>
          </p:cNvPr>
          <p:cNvSpPr>
            <a:spLocks noGrp="1"/>
          </p:cNvSpPr>
          <p:nvPr/>
        </p:nvSpPr>
        <p:spPr>
          <a:xfrm>
            <a:off x="9271167" y="972555"/>
            <a:ext cx="3969470" cy="400110"/>
          </a:xfrm>
          <a:prstGeom prst="rect">
            <a:avLst/>
          </a:prstGeom>
          <a:noFill/>
        </p:spPr>
        <p:txBody>
          <a:bodyPr wrap="square">
            <a:spAutoFit/>
          </a:bodyPr>
          <a:lstStyle/>
          <a:p>
            <a:pPr>
              <a:defRPr b="0">
                <a:latin typeface="Microsoft YaHei Light"/>
                <a:ea typeface="Microsoft YaHei Light"/>
                <a:cs typeface="Microsoft YaHei Light"/>
              </a:defRPr>
            </a:pPr>
            <a:r>
              <a:rPr sz="2000" b="0" dirty="0" err="1">
                <a:solidFill>
                  <a:srgbClr val="FFFF00"/>
                </a:solidFill>
                <a:latin typeface="Calibri"/>
                <a:ea typeface="Calibri"/>
                <a:cs typeface="Calibri"/>
              </a:rPr>
              <a:t>STL</a:t>
            </a:r>
            <a:r>
              <a:rPr sz="2000" b="0" dirty="0" err="1">
                <a:solidFill>
                  <a:srgbClr val="FFFF00"/>
                </a:solidFill>
                <a:latin typeface="Microsoft YaHei Light"/>
                <a:ea typeface="Microsoft YaHei Light"/>
                <a:cs typeface="Microsoft YaHei Light"/>
              </a:rPr>
              <a:t>处理</a:t>
            </a:r>
            <a:r>
              <a:rPr lang="en-CN" sz="2000" b="0" dirty="0">
                <a:solidFill>
                  <a:srgbClr val="FFFF00"/>
                </a:solidFill>
                <a:latin typeface="Microsoft YaHei Light"/>
                <a:ea typeface="Microsoft YaHei Light"/>
                <a:cs typeface="Microsoft YaHei Light"/>
              </a:rPr>
              <a:t>后</a:t>
            </a:r>
            <a:r>
              <a:rPr sz="2000" b="0" dirty="0">
                <a:solidFill>
                  <a:srgbClr val="FFFF00"/>
                </a:solidFill>
                <a:latin typeface="Microsoft YaHei Light"/>
                <a:ea typeface="Microsoft YaHei Light"/>
                <a:cs typeface="Microsoft YaHei Light"/>
              </a:rPr>
              <a:t>：</a:t>
            </a:r>
          </a:p>
        </p:txBody>
      </p:sp>
    </p:spTree>
    <p:extLst>
      <p:ext uri="{BB962C8B-B14F-4D97-AF65-F5344CB8AC3E}">
        <p14:creationId xmlns:p14="http://schemas.microsoft.com/office/powerpoint/2010/main" val="186232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CD8D946-4D1F-4169-9F8C-65C9365C2531}"/>
              </a:ext>
            </a:extLst>
          </p:cNvPr>
          <p:cNvSpPr>
            <a:spLocks noGrp="1"/>
          </p:cNvSpPr>
          <p:nvPr/>
        </p:nvSpPr>
        <p:spPr>
          <a:xfrm>
            <a:off x="365760" y="1295681"/>
            <a:ext cx="11826240" cy="1920240"/>
          </a:xfrm>
          <a:prstGeom prst="rect">
            <a:avLst/>
          </a:prstGeom>
          <a:noFill/>
        </p:spPr>
        <p:txBody>
          <a:bodyPr wrap="square">
            <a:spAutoFit/>
          </a:bodyPr>
          <a:lstStyle/>
          <a:p>
            <a:pPr marL="0" indent="0">
              <a:lnSpc>
                <a:spcPct val="150000"/>
              </a:lnSpc>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宇宙线是来自太空的高能粒子，主要包括各种原子核、电子以及少量反粒子，其中质子占主要成分</a:t>
            </a:r>
            <a:r>
              <a:rPr sz="2000" b="0" dirty="0">
                <a:solidFill>
                  <a:srgbClr val="FFFF00"/>
                </a:solidFill>
                <a:latin typeface="Microsoft YaHei Light"/>
                <a:ea typeface="Microsoft YaHei Light"/>
                <a:cs typeface="Microsoft YaHei Light"/>
              </a:rPr>
              <a:t>。</a:t>
            </a:r>
          </a:p>
          <a:p>
            <a:pPr marL="0" indent="0">
              <a:lnSpc>
                <a:spcPct val="150000"/>
              </a:lnSpc>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空间探测器可以直接测量宇宙线粒子的种类和能量，例如国际空间站上的</a:t>
            </a:r>
            <a:r>
              <a:rPr sz="2000" b="0" dirty="0">
                <a:solidFill>
                  <a:srgbClr val="FFFF00"/>
                </a:solidFill>
                <a:latin typeface="Microsoft YaHei Light"/>
                <a:ea typeface="Microsoft YaHei Light"/>
                <a:cs typeface="Microsoft YaHei Light"/>
              </a:rPr>
              <a:t> </a:t>
            </a:r>
            <a:r>
              <a:rPr sz="2000" b="0" dirty="0">
                <a:solidFill>
                  <a:srgbClr val="FFFF00"/>
                </a:solidFill>
                <a:latin typeface="Calibri"/>
                <a:ea typeface="Calibri"/>
                <a:cs typeface="Calibri"/>
              </a:rPr>
              <a:t>AMS</a:t>
            </a:r>
            <a:r>
              <a:rPr lang="en-US" altLang="zh-CN" sz="2000" b="0" dirty="0">
                <a:solidFill>
                  <a:srgbClr val="FFFF00"/>
                </a:solidFill>
                <a:latin typeface="Calibri"/>
                <a:ea typeface="Calibri"/>
                <a:cs typeface="Calibri"/>
              </a:rPr>
              <a:t>-02</a:t>
            </a:r>
            <a:r>
              <a:rPr sz="2000" b="0" dirty="0">
                <a:solidFill>
                  <a:srgbClr val="FFFF00"/>
                </a:solidFill>
                <a:latin typeface="Microsoft YaHei Light"/>
                <a:ea typeface="Microsoft YaHei Light"/>
                <a:cs typeface="Microsoft YaHei Light"/>
              </a:rPr>
              <a:t>。</a:t>
            </a:r>
          </a:p>
          <a:p>
            <a:pPr marL="0" indent="0">
              <a:lnSpc>
                <a:spcPct val="150000"/>
              </a:lnSpc>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地面探测器则通过探测宇宙线进入大气后产生的次级粒子，例如中子监测器，</a:t>
            </a:r>
            <a:r>
              <a:rPr sz="2000" b="0" dirty="0" err="1">
                <a:solidFill>
                  <a:srgbClr val="FFFF00"/>
                </a:solidFill>
                <a:latin typeface="Calibri"/>
                <a:ea typeface="Calibri"/>
                <a:cs typeface="Calibri"/>
              </a:rPr>
              <a:t>LHAASO</a:t>
            </a:r>
            <a:r>
              <a:rPr sz="2000" b="0" dirty="0" err="1">
                <a:solidFill>
                  <a:srgbClr val="FFFF00"/>
                </a:solidFill>
                <a:latin typeface="Microsoft YaHei Light"/>
                <a:ea typeface="Microsoft YaHei Light"/>
                <a:cs typeface="Microsoft YaHei Light"/>
              </a:rPr>
              <a:t>等</a:t>
            </a:r>
            <a:r>
              <a:rPr sz="2000" b="0" dirty="0">
                <a:solidFill>
                  <a:srgbClr val="FFFF00"/>
                </a:solidFill>
                <a:latin typeface="Microsoft YaHei Light"/>
                <a:ea typeface="Microsoft YaHei Light"/>
                <a:cs typeface="Microsoft YaHei Light"/>
              </a:rPr>
              <a:t>。</a:t>
            </a:r>
          </a:p>
          <a:p>
            <a:pPr marL="0" indent="0">
              <a:lnSpc>
                <a:spcPct val="150000"/>
              </a:lnSpc>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本工作则是通过训练模型利用</a:t>
            </a:r>
            <a:r>
              <a:rPr sz="2000" b="0" dirty="0" err="1">
                <a:solidFill>
                  <a:srgbClr val="73FEFF"/>
                </a:solidFill>
                <a:latin typeface="Microsoft YaHei Light"/>
                <a:ea typeface="Microsoft YaHei Light"/>
                <a:cs typeface="Microsoft YaHei Light"/>
              </a:rPr>
              <a:t>地面中子计数</a:t>
            </a:r>
            <a:r>
              <a:rPr sz="2000" b="0" dirty="0" err="1">
                <a:solidFill>
                  <a:srgbClr val="FFFF00"/>
                </a:solidFill>
                <a:latin typeface="Microsoft YaHei Light"/>
                <a:ea typeface="Microsoft YaHei Light"/>
                <a:cs typeface="Microsoft YaHei Light"/>
              </a:rPr>
              <a:t>来重建</a:t>
            </a:r>
            <a:r>
              <a:rPr sz="2000" b="0" dirty="0" err="1">
                <a:solidFill>
                  <a:srgbClr val="F207F8"/>
                </a:solidFill>
                <a:latin typeface="Microsoft YaHei Light"/>
                <a:ea typeface="Microsoft YaHei Light"/>
                <a:cs typeface="Microsoft YaHei Light"/>
              </a:rPr>
              <a:t>空间质子通量</a:t>
            </a:r>
            <a:r>
              <a:rPr sz="2000" b="0" dirty="0">
                <a:solidFill>
                  <a:srgbClr val="FFFF00"/>
                </a:solidFill>
                <a:latin typeface="Microsoft YaHei Light"/>
                <a:ea typeface="Microsoft YaHei Light"/>
                <a:cs typeface="Microsoft YaHei Light"/>
              </a:rPr>
              <a:t>。</a:t>
            </a:r>
          </a:p>
        </p:txBody>
      </p:sp>
      <p:pic>
        <p:nvPicPr>
          <p:cNvPr id="47" name="Picture 4"/>
          <p:cNvPicPr>
            <a:picLocks noChangeAspect="1"/>
          </p:cNvPicPr>
          <p:nvPr/>
        </p:nvPicPr>
        <p:blipFill rotWithShape="1">
          <a:blip r:embed="rId3"/>
          <a:srcRect r="8696"/>
          <a:stretch>
            <a:fillRect/>
          </a:stretch>
        </p:blipFill>
        <p:spPr>
          <a:xfrm>
            <a:off x="7282555" y="3525484"/>
            <a:ext cx="4009201" cy="3199329"/>
          </a:xfrm>
          <a:prstGeom prst="rect">
            <a:avLst/>
          </a:prstGeom>
        </p:spPr>
      </p:pic>
      <p:sp>
        <p:nvSpPr>
          <p:cNvPr id="2" name="TextBox 1">
            <a:extLst>
              <a:ext uri="{FF2B5EF4-FFF2-40B4-BE49-F238E27FC236}">
                <a16:creationId xmlns:a16="http://schemas.microsoft.com/office/drawing/2014/main" id="{E831F23A-46D0-40D5-B7EE-E7E611D32B8B}"/>
              </a:ext>
            </a:extLst>
          </p:cNvPr>
          <p:cNvSpPr>
            <a:spLocks noGrp="1"/>
          </p:cNvSpPr>
          <p:nvPr/>
        </p:nvSpPr>
        <p:spPr>
          <a:xfrm rot="19566239">
            <a:off x="9932946" y="3866516"/>
            <a:ext cx="1774671" cy="367243"/>
          </a:xfrm>
          <a:prstGeom prst="rect">
            <a:avLst/>
          </a:prstGeom>
          <a:noFill/>
        </p:spPr>
        <p:txBody>
          <a:bodyPr wrap="square">
            <a:spAutoFit/>
          </a:bodyPr>
          <a:lstStyle/>
          <a:p>
            <a:pPr defTabSz="914400">
              <a:spcBef>
                <a:spcPct val="0"/>
              </a:spcBef>
              <a:spcAft>
                <a:spcPct val="0"/>
              </a:spcAft>
              <a:buNone/>
              <a:defRPr b="0">
                <a:latin typeface="Calibri"/>
                <a:ea typeface="Calibri"/>
                <a:cs typeface="Calibri"/>
              </a:defRPr>
            </a:pPr>
            <a:r>
              <a:rPr sz="1600" b="0">
                <a:solidFill>
                  <a:srgbClr val="FFFF00"/>
                </a:solidFill>
                <a:latin typeface="Calibri"/>
                <a:ea typeface="Calibri"/>
                <a:cs typeface="Calibri"/>
              </a:rPr>
              <a:t>Cosmic Rays</a:t>
            </a:r>
          </a:p>
        </p:txBody>
      </p:sp>
      <p:sp>
        <p:nvSpPr>
          <p:cNvPr id="3" name="TextBox 2">
            <a:extLst>
              <a:ext uri="{FF2B5EF4-FFF2-40B4-BE49-F238E27FC236}">
                <a16:creationId xmlns:a16="http://schemas.microsoft.com/office/drawing/2014/main" id="{A9DC9A21-557E-4D9A-ADD8-FE0247BEA3D2}"/>
              </a:ext>
            </a:extLst>
          </p:cNvPr>
          <p:cNvSpPr>
            <a:spLocks noGrp="1"/>
          </p:cNvSpPr>
          <p:nvPr/>
        </p:nvSpPr>
        <p:spPr>
          <a:xfrm>
            <a:off x="7350475" y="4029420"/>
            <a:ext cx="1739125" cy="634329"/>
          </a:xfrm>
          <a:prstGeom prst="rect">
            <a:avLst/>
          </a:prstGeom>
          <a:noFill/>
        </p:spPr>
        <p:txBody>
          <a:bodyPr wrap="square">
            <a:spAutoFit/>
          </a:bodyPr>
          <a:lstStyle/>
          <a:p>
            <a:pPr algn="ctr" defTabSz="914400">
              <a:spcBef>
                <a:spcPct val="0"/>
              </a:spcBef>
              <a:spcAft>
                <a:spcPct val="0"/>
              </a:spcAft>
              <a:buNone/>
              <a:defRPr b="0">
                <a:latin typeface="Calibri"/>
                <a:ea typeface="Calibri"/>
                <a:cs typeface="Calibri"/>
              </a:defRPr>
            </a:pPr>
            <a:r>
              <a:rPr sz="1600" b="0">
                <a:solidFill>
                  <a:srgbClr val="00FDFF"/>
                </a:solidFill>
                <a:latin typeface="Calibri"/>
                <a:ea typeface="Calibri"/>
                <a:cs typeface="Calibri"/>
              </a:rPr>
              <a:t>100km</a:t>
            </a:r>
          </a:p>
          <a:p>
            <a:pPr algn="ctr" defTabSz="914400">
              <a:spcBef>
                <a:spcPct val="0"/>
              </a:spcBef>
              <a:spcAft>
                <a:spcPct val="0"/>
              </a:spcAft>
              <a:buNone/>
              <a:defRPr b="0">
                <a:latin typeface="Calibri"/>
                <a:ea typeface="Calibri"/>
                <a:cs typeface="Calibri"/>
              </a:defRPr>
            </a:pPr>
            <a:r>
              <a:rPr sz="1600" b="0">
                <a:solidFill>
                  <a:srgbClr val="00FDFF"/>
                </a:solidFill>
                <a:latin typeface="Calibri"/>
                <a:ea typeface="Calibri"/>
                <a:cs typeface="Calibri"/>
              </a:rPr>
              <a:t>Atmosphere</a:t>
            </a:r>
          </a:p>
        </p:txBody>
      </p:sp>
      <p:sp>
        <p:nvSpPr>
          <p:cNvPr id="4" name="TextBox 3">
            <a:extLst>
              <a:ext uri="{FF2B5EF4-FFF2-40B4-BE49-F238E27FC236}">
                <a16:creationId xmlns:a16="http://schemas.microsoft.com/office/drawing/2014/main" id="{963B7A82-F2F1-41B1-B70C-6DD832707923}"/>
              </a:ext>
            </a:extLst>
          </p:cNvPr>
          <p:cNvSpPr>
            <a:spLocks noGrp="1"/>
          </p:cNvSpPr>
          <p:nvPr/>
        </p:nvSpPr>
        <p:spPr>
          <a:xfrm>
            <a:off x="8563233" y="5484186"/>
            <a:ext cx="1447847" cy="500787"/>
          </a:xfrm>
          <a:prstGeom prst="rect">
            <a:avLst/>
          </a:prstGeom>
          <a:noFill/>
        </p:spPr>
        <p:txBody>
          <a:bodyPr wrap="square">
            <a:spAutoFit/>
          </a:bodyPr>
          <a:lstStyle/>
          <a:p>
            <a:pPr defTabSz="914400">
              <a:spcBef>
                <a:spcPct val="0"/>
              </a:spcBef>
              <a:spcAft>
                <a:spcPct val="0"/>
              </a:spcAft>
              <a:buNone/>
              <a:defRPr b="0">
                <a:latin typeface="Calibri"/>
                <a:ea typeface="Calibri"/>
                <a:cs typeface="Calibri"/>
              </a:defRPr>
            </a:pPr>
            <a:r>
              <a:rPr sz="2400" b="0">
                <a:solidFill>
                  <a:srgbClr val="FFFF00"/>
                </a:solidFill>
                <a:latin typeface="Calibri"/>
                <a:ea typeface="Calibri"/>
                <a:cs typeface="Calibri"/>
              </a:rPr>
              <a:t>Shower</a:t>
            </a:r>
          </a:p>
        </p:txBody>
      </p:sp>
      <p:pic>
        <p:nvPicPr>
          <p:cNvPr id="51" name="Picture 1"/>
          <p:cNvPicPr>
            <a:picLocks noChangeAspect="1"/>
          </p:cNvPicPr>
          <p:nvPr/>
        </p:nvPicPr>
        <p:blipFill rotWithShape="1">
          <a:blip r:embed="rId4"/>
          <a:srcRect l="413" t="16577" r="29735" b="11244"/>
          <a:stretch>
            <a:fillRect/>
          </a:stretch>
        </p:blipFill>
        <p:spPr>
          <a:xfrm rot="10800000">
            <a:off x="126439" y="3766788"/>
            <a:ext cx="4072245" cy="3015374"/>
          </a:xfrm>
          <a:prstGeom prst="rect">
            <a:avLst/>
          </a:prstGeom>
          <a:ln>
            <a:noFill/>
          </a:ln>
        </p:spPr>
      </p:pic>
      <p:sp>
        <p:nvSpPr>
          <p:cNvPr id="12" name="文本框 11">
            <a:extLst>
              <a:ext uri="{FF2B5EF4-FFF2-40B4-BE49-F238E27FC236}">
                <a16:creationId xmlns:a16="http://schemas.microsoft.com/office/drawing/2014/main" id="{0214827E-F292-4108-8BF0-8624A74844C1}"/>
              </a:ext>
            </a:extLst>
          </p:cNvPr>
          <p:cNvSpPr>
            <a:spLocks noGrp="1"/>
          </p:cNvSpPr>
          <p:nvPr/>
        </p:nvSpPr>
        <p:spPr>
          <a:xfrm>
            <a:off x="513717" y="3402866"/>
            <a:ext cx="4140578" cy="323165"/>
          </a:xfrm>
          <a:prstGeom prst="rect">
            <a:avLst/>
          </a:prstGeom>
          <a:noFill/>
          <a:ln>
            <a:noFill/>
          </a:ln>
        </p:spPr>
        <p:txBody>
          <a:bodyPr wrap="square">
            <a:spAutoFit/>
          </a:bodyPr>
          <a:lstStyle/>
          <a:p>
            <a:pPr>
              <a:defRPr b="0">
                <a:latin typeface="Calibri"/>
                <a:ea typeface="Calibri"/>
                <a:cs typeface="Calibri"/>
              </a:defRPr>
            </a:pPr>
            <a:r>
              <a:rPr sz="1500" b="0" i="0" dirty="0">
                <a:solidFill>
                  <a:srgbClr val="FF99FF"/>
                </a:solidFill>
                <a:latin typeface="Calibri"/>
                <a:ea typeface="Calibri"/>
                <a:cs typeface="Calibri"/>
              </a:rPr>
              <a:t>Alpha Magnetic Spectrometer(AMS</a:t>
            </a:r>
            <a:r>
              <a:rPr lang="en-US" altLang="zh-CN" sz="1500" b="0" i="0" dirty="0">
                <a:solidFill>
                  <a:srgbClr val="FF99FF"/>
                </a:solidFill>
                <a:latin typeface="Calibri"/>
                <a:ea typeface="Calibri"/>
                <a:cs typeface="Calibri"/>
              </a:rPr>
              <a:t>-02</a:t>
            </a:r>
            <a:r>
              <a:rPr sz="1500" b="0" i="0" dirty="0">
                <a:solidFill>
                  <a:srgbClr val="FF99FF"/>
                </a:solidFill>
                <a:latin typeface="Calibri"/>
                <a:ea typeface="Calibri"/>
                <a:cs typeface="Calibri"/>
              </a:rPr>
              <a:t>)</a:t>
            </a:r>
          </a:p>
        </p:txBody>
      </p:sp>
      <p:cxnSp>
        <p:nvCxnSpPr>
          <p:cNvPr id="53" name="直接箭头连接符 13"/>
          <p:cNvCxnSpPr/>
          <p:nvPr/>
        </p:nvCxnSpPr>
        <p:spPr>
          <a:xfrm>
            <a:off x="2226019" y="3914854"/>
            <a:ext cx="0" cy="556893"/>
          </a:xfrm>
          <a:prstGeom prst="straightConnector1">
            <a:avLst/>
          </a:prstGeom>
          <a:ln w="57150">
            <a:solidFill>
              <a:srgbClr val="FF99FF"/>
            </a:solidFill>
            <a:tailEnd type="triangle"/>
          </a:ln>
        </p:spPr>
        <p:style>
          <a:lnRef idx="1">
            <a:schemeClr val="accent3"/>
          </a:lnRef>
          <a:fillRef idx="0">
            <a:schemeClr val="accent3"/>
          </a:fillRef>
          <a:effectRef idx="0">
            <a:schemeClr val="accent3"/>
          </a:effectRef>
          <a:fontRef idx="minor">
            <a:schemeClr val="tx1"/>
          </a:fontRef>
        </p:style>
      </p:cxnSp>
      <p:sp>
        <p:nvSpPr>
          <p:cNvPr id="20" name="文本框 19">
            <a:extLst>
              <a:ext uri="{FF2B5EF4-FFF2-40B4-BE49-F238E27FC236}">
                <a16:creationId xmlns:a16="http://schemas.microsoft.com/office/drawing/2014/main" id="{24CA013E-C66B-4C00-B1CC-7443CD6E2562}"/>
              </a:ext>
            </a:extLst>
          </p:cNvPr>
          <p:cNvSpPr>
            <a:spLocks noGrp="1"/>
          </p:cNvSpPr>
          <p:nvPr/>
        </p:nvSpPr>
        <p:spPr>
          <a:xfrm>
            <a:off x="335754" y="496141"/>
            <a:ext cx="6122708" cy="461665"/>
          </a:xfrm>
          <a:prstGeom prst="rect">
            <a:avLst/>
          </a:prstGeom>
          <a:noFill/>
        </p:spPr>
        <p:txBody>
          <a:bodyPr wrap="square">
            <a:spAutoFit/>
          </a:bodyPr>
          <a:lstStyle/>
          <a:p>
            <a:pPr>
              <a:defRPr b="0">
                <a:latin typeface="Microsoft YaHei Light"/>
                <a:ea typeface="Microsoft YaHei Light"/>
                <a:cs typeface="Microsoft YaHei Light"/>
              </a:defRPr>
            </a:pPr>
            <a:r>
              <a:rPr sz="2400" b="0">
                <a:solidFill>
                  <a:srgbClr val="FFFF00"/>
                </a:solidFill>
                <a:latin typeface="Microsoft YaHei Light"/>
                <a:ea typeface="Microsoft YaHei Light"/>
                <a:cs typeface="Microsoft YaHei Light"/>
              </a:rPr>
              <a:t>宇宙线简介</a:t>
            </a:r>
          </a:p>
        </p:txBody>
      </p:sp>
      <p:sp>
        <p:nvSpPr>
          <p:cNvPr id="9" name="箭头: 左 8">
            <a:extLst>
              <a:ext uri="{FF2B5EF4-FFF2-40B4-BE49-F238E27FC236}">
                <a16:creationId xmlns:a16="http://schemas.microsoft.com/office/drawing/2014/main" id="{A81AE7A7-A184-4E9E-BA43-0F0A003C2886}"/>
              </a:ext>
            </a:extLst>
          </p:cNvPr>
          <p:cNvSpPr>
            <a:spLocks noGrp="1"/>
          </p:cNvSpPr>
          <p:nvPr/>
        </p:nvSpPr>
        <p:spPr>
          <a:xfrm>
            <a:off x="4434840" y="4974336"/>
            <a:ext cx="2688336" cy="509849"/>
          </a:xfrm>
          <a:prstGeom prst="leftArrow">
            <a:avLst/>
          </a:prstGeom>
        </p:spPr>
        <p:style>
          <a:lnRef idx="1">
            <a:schemeClr val="accent4"/>
          </a:lnRef>
          <a:fillRef idx="2">
            <a:schemeClr val="accent4"/>
          </a:fillRef>
          <a:effectRef idx="1">
            <a:schemeClr val="accent4"/>
          </a:effectRef>
          <a:fontRef idx="minor">
            <a:schemeClr val="dk1"/>
          </a:fontRef>
        </p:style>
        <p:txBody>
          <a:bodyPr anchor="ctr"/>
          <a:lstStyle/>
          <a:p>
            <a:pPr algn="ctr">
              <a:buNone/>
            </a:pPr>
            <a:endParaRPr/>
          </a:p>
        </p:txBody>
      </p:sp>
      <p:sp>
        <p:nvSpPr>
          <p:cNvPr id="11" name="对话气泡: 圆角矩形 10">
            <a:extLst>
              <a:ext uri="{FF2B5EF4-FFF2-40B4-BE49-F238E27FC236}">
                <a16:creationId xmlns:a16="http://schemas.microsoft.com/office/drawing/2014/main" id="{9C3E91F5-9E14-4F25-8CC9-726F00F414B6}"/>
              </a:ext>
            </a:extLst>
          </p:cNvPr>
          <p:cNvSpPr>
            <a:spLocks noGrp="1"/>
          </p:cNvSpPr>
          <p:nvPr/>
        </p:nvSpPr>
        <p:spPr>
          <a:xfrm>
            <a:off x="5131750" y="4242816"/>
            <a:ext cx="1380744" cy="731520"/>
          </a:xfrm>
          <a:prstGeom prst="wedgeRoundRectCallou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buNone/>
              <a:defRPr b="0">
                <a:latin typeface="Calibri"/>
                <a:ea typeface="Calibri"/>
                <a:cs typeface="Calibri"/>
              </a:defRPr>
            </a:pPr>
            <a:r>
              <a:rPr b="0">
                <a:latin typeface="Calibri"/>
                <a:ea typeface="Calibri"/>
                <a:cs typeface="Calibri"/>
              </a:rPr>
              <a:t>Our work</a:t>
            </a:r>
          </a:p>
        </p:txBody>
      </p:sp>
      <p:sp>
        <p:nvSpPr>
          <p:cNvPr id="19" name="灯片编号占位符 4">
            <a:extLst>
              <a:ext uri="{FF2B5EF4-FFF2-40B4-BE49-F238E27FC236}">
                <a16:creationId xmlns:a16="http://schemas.microsoft.com/office/drawing/2014/main" id="{A02DB31F-B513-47AB-A54E-C2F25EA2A940}"/>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4CC79CCB-586D-9D04-BD88-6CC2E4BB6A6C}" type="slidenum">
              <a:rPr b="0">
                <a:latin typeface="Calibri"/>
                <a:ea typeface="Calibri"/>
                <a:cs typeface="Calibri"/>
              </a:rPr>
              <a:t>2</a:t>
            </a:fld>
            <a:endParaRPr b="0">
              <a:latin typeface="Calibri"/>
              <a:ea typeface="Calibri"/>
              <a:cs typeface="Calibri"/>
            </a:endParaRPr>
          </a:p>
        </p:txBody>
      </p:sp>
    </p:spTree>
    <p:extLst>
      <p:ext uri="{BB962C8B-B14F-4D97-AF65-F5344CB8AC3E}">
        <p14:creationId xmlns:p14="http://schemas.microsoft.com/office/powerpoint/2010/main" val="23385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B62BAD-F6C5-47DA-B98B-CBDD97A1E3E4}"/>
              </a:ext>
            </a:extLst>
          </p:cNvPr>
          <p:cNvSpPr>
            <a:spLocks noGrp="1"/>
          </p:cNvSpPr>
          <p:nvPr>
            <p:ph type="title"/>
          </p:nvPr>
        </p:nvSpPr>
        <p:spPr>
          <a:xfrm>
            <a:off x="294012" y="563744"/>
            <a:ext cx="10515600" cy="720000"/>
          </a:xfrm>
        </p:spPr>
        <p:txBody>
          <a:bodyPr anchor="t">
            <a:noAutofit/>
          </a:bodyPr>
          <a:lstStyle/>
          <a:p>
            <a:pPr>
              <a:defRPr b="0">
                <a:latin typeface="Microsoft YaHei Light"/>
                <a:ea typeface="Microsoft YaHei Light"/>
                <a:cs typeface="Microsoft YaHei Light"/>
              </a:defRPr>
            </a:pPr>
            <a:r>
              <a:rPr sz="2400" b="0" dirty="0" err="1">
                <a:solidFill>
                  <a:srgbClr val="FFFF00"/>
                </a:solidFill>
                <a:latin typeface="Microsoft YaHei Light"/>
                <a:ea typeface="Microsoft YaHei Light"/>
                <a:cs typeface="Microsoft YaHei Light"/>
              </a:rPr>
              <a:t>小时</a:t>
            </a:r>
            <a:r>
              <a:rPr lang="en-CN" sz="2400" b="0" dirty="0">
                <a:solidFill>
                  <a:srgbClr val="FFFF00"/>
                </a:solidFill>
                <a:latin typeface="Microsoft YaHei Light"/>
                <a:ea typeface="Microsoft YaHei Light"/>
                <a:cs typeface="Microsoft YaHei Light"/>
              </a:rPr>
              <a:t>展示</a:t>
            </a:r>
            <a:r>
              <a:rPr sz="2400" b="0" dirty="0" err="1">
                <a:solidFill>
                  <a:srgbClr val="FFFF00"/>
                </a:solidFill>
                <a:latin typeface="Microsoft YaHei Light"/>
                <a:ea typeface="Microsoft YaHei Light"/>
                <a:cs typeface="Microsoft YaHei Light"/>
              </a:rPr>
              <a:t>了福布什下降，但尚无</a:t>
            </a:r>
            <a:r>
              <a:rPr lang="en-CN" sz="2400" b="0" dirty="0">
                <a:solidFill>
                  <a:srgbClr val="FFFF00"/>
                </a:solidFill>
                <a:latin typeface="Microsoft YaHei Light"/>
                <a:ea typeface="Microsoft YaHei Light"/>
                <a:cs typeface="Microsoft YaHei Light"/>
              </a:rPr>
              <a:t>AMS</a:t>
            </a:r>
            <a:r>
              <a:rPr lang="en-CN" sz="2400" dirty="0">
                <a:solidFill>
                  <a:srgbClr val="FFFF00"/>
                </a:solidFill>
                <a:latin typeface="Microsoft YaHei Light"/>
                <a:ea typeface="Microsoft YaHei Light"/>
                <a:cs typeface="Microsoft YaHei Light"/>
              </a:rPr>
              <a:t>直接测量验</a:t>
            </a:r>
            <a:r>
              <a:rPr sz="2400" b="0" dirty="0" err="1">
                <a:solidFill>
                  <a:srgbClr val="FFFF00"/>
                </a:solidFill>
                <a:latin typeface="Microsoft YaHei Light"/>
                <a:ea typeface="Microsoft YaHei Light"/>
                <a:cs typeface="Microsoft YaHei Light"/>
              </a:rPr>
              <a:t>证</a:t>
            </a:r>
            <a:endParaRPr sz="2400" b="0" dirty="0">
              <a:solidFill>
                <a:srgbClr val="FFFF00"/>
              </a:solidFill>
              <a:latin typeface="Microsoft YaHei Light"/>
              <a:ea typeface="Microsoft YaHei Light"/>
              <a:cs typeface="Microsoft YaHei Light"/>
            </a:endParaRPr>
          </a:p>
        </p:txBody>
      </p:sp>
      <p:sp>
        <p:nvSpPr>
          <p:cNvPr id="3" name="内容占位符 2">
            <a:extLst>
              <a:ext uri="{FF2B5EF4-FFF2-40B4-BE49-F238E27FC236}">
                <a16:creationId xmlns:a16="http://schemas.microsoft.com/office/drawing/2014/main" id="{0C693CDF-9D81-4494-937B-72C7C529D1AA}"/>
              </a:ext>
            </a:extLst>
          </p:cNvPr>
          <p:cNvSpPr>
            <a:spLocks noGrp="1"/>
          </p:cNvSpPr>
          <p:nvPr>
            <p:ph idx="1"/>
          </p:nvPr>
        </p:nvSpPr>
        <p:spPr>
          <a:xfrm>
            <a:off x="498480" y="1693545"/>
            <a:ext cx="5967730" cy="4351655"/>
          </a:xfrm>
        </p:spPr>
        <p:txBody>
          <a:bodyPr>
            <a:normAutofit fontScale="92210"/>
          </a:bodyPr>
          <a:lstStyle/>
          <a:p>
            <a:pPr marL="0" indent="0">
              <a:lnSpc>
                <a:spcPct val="150000"/>
              </a:lnSpc>
              <a:buNone/>
              <a:defRPr b="0">
                <a:latin typeface="Microsoft YaHei Light"/>
                <a:ea typeface="Microsoft YaHei Light"/>
                <a:cs typeface="Microsoft YaHei Light"/>
              </a:defRPr>
            </a:pPr>
            <a:r>
              <a:rPr sz="2400" b="0" dirty="0">
                <a:solidFill>
                  <a:srgbClr val="FFFF00"/>
                </a:solidFill>
                <a:latin typeface="Calibri"/>
                <a:ea typeface="Calibri"/>
                <a:cs typeface="Calibri"/>
              </a:rPr>
              <a:t>2015</a:t>
            </a:r>
            <a:r>
              <a:rPr sz="2400" b="0" dirty="0">
                <a:solidFill>
                  <a:srgbClr val="FFFF00"/>
                </a:solidFill>
                <a:latin typeface="Microsoft YaHei Light"/>
                <a:ea typeface="Microsoft YaHei Light"/>
                <a:cs typeface="Microsoft YaHei Light"/>
              </a:rPr>
              <a:t>年</a:t>
            </a:r>
            <a:r>
              <a:rPr sz="2400" b="0" dirty="0">
                <a:solidFill>
                  <a:srgbClr val="FFFF00"/>
                </a:solidFill>
                <a:latin typeface="Calibri"/>
                <a:ea typeface="Calibri"/>
                <a:cs typeface="Calibri"/>
              </a:rPr>
              <a:t>3</a:t>
            </a:r>
            <a:r>
              <a:rPr sz="2400" b="0" dirty="0">
                <a:solidFill>
                  <a:srgbClr val="FFFF00"/>
                </a:solidFill>
                <a:latin typeface="Microsoft YaHei Light"/>
                <a:ea typeface="Microsoft YaHei Light"/>
                <a:cs typeface="Microsoft YaHei Light"/>
              </a:rPr>
              <a:t>月福布什下降期间的重建质子通量。</a:t>
            </a:r>
          </a:p>
          <a:p>
            <a:pPr marL="0" indent="0">
              <a:lnSpc>
                <a:spcPct val="150000"/>
              </a:lnSpc>
              <a:buNone/>
              <a:defRPr b="0">
                <a:latin typeface="Microsoft YaHei Light"/>
                <a:ea typeface="Microsoft YaHei Light"/>
                <a:cs typeface="Microsoft YaHei Light"/>
              </a:defRPr>
            </a:pPr>
            <a:r>
              <a:rPr sz="2400" b="0" dirty="0">
                <a:solidFill>
                  <a:srgbClr val="FFFF00"/>
                </a:solidFill>
                <a:latin typeface="Microsoft YaHei Light"/>
                <a:ea typeface="Microsoft YaHei Light"/>
                <a:cs typeface="Microsoft YaHei Light"/>
              </a:rPr>
              <a:t>发现</a:t>
            </a:r>
            <a:r>
              <a:rPr sz="2400" b="0" dirty="0">
                <a:solidFill>
                  <a:srgbClr val="FFFF00"/>
                </a:solidFill>
                <a:latin typeface="Calibri"/>
                <a:ea typeface="Calibri"/>
                <a:cs typeface="Calibri"/>
              </a:rPr>
              <a:t>2015</a:t>
            </a:r>
            <a:r>
              <a:rPr sz="2400" b="0" dirty="0">
                <a:solidFill>
                  <a:srgbClr val="FFFF00"/>
                </a:solidFill>
                <a:latin typeface="Microsoft YaHei Light"/>
                <a:ea typeface="Microsoft YaHei Light"/>
                <a:cs typeface="Microsoft YaHei Light"/>
              </a:rPr>
              <a:t>年</a:t>
            </a:r>
            <a:r>
              <a:rPr sz="2400" b="0" dirty="0">
                <a:solidFill>
                  <a:srgbClr val="FFFF00"/>
                </a:solidFill>
                <a:latin typeface="Calibri"/>
                <a:ea typeface="Calibri"/>
                <a:cs typeface="Calibri"/>
              </a:rPr>
              <a:t>3</a:t>
            </a:r>
            <a:r>
              <a:rPr sz="2400" b="0" dirty="0">
                <a:solidFill>
                  <a:srgbClr val="FFFF00"/>
                </a:solidFill>
                <a:latin typeface="Microsoft YaHei Light"/>
                <a:ea typeface="Microsoft YaHei Light"/>
                <a:cs typeface="Microsoft YaHei Light"/>
              </a:rPr>
              <a:t>月</a:t>
            </a:r>
            <a:r>
              <a:rPr sz="2400" b="0" dirty="0">
                <a:solidFill>
                  <a:srgbClr val="FFFF00"/>
                </a:solidFill>
                <a:latin typeface="Calibri"/>
                <a:ea typeface="Calibri"/>
                <a:cs typeface="Calibri"/>
              </a:rPr>
              <a:t>16</a:t>
            </a:r>
            <a:r>
              <a:rPr sz="2400" b="0" dirty="0">
                <a:solidFill>
                  <a:srgbClr val="FFFF00"/>
                </a:solidFill>
                <a:latin typeface="Microsoft YaHei Light"/>
                <a:ea typeface="Microsoft YaHei Light"/>
                <a:cs typeface="Microsoft YaHei Light"/>
              </a:rPr>
              <a:t>日和</a:t>
            </a:r>
            <a:r>
              <a:rPr sz="2400" b="0" dirty="0">
                <a:solidFill>
                  <a:srgbClr val="FFFF00"/>
                </a:solidFill>
                <a:latin typeface="Calibri"/>
                <a:ea typeface="Calibri"/>
                <a:cs typeface="Calibri"/>
              </a:rPr>
              <a:t>17</a:t>
            </a:r>
            <a:r>
              <a:rPr sz="2400" b="0" dirty="0">
                <a:solidFill>
                  <a:srgbClr val="FFFF00"/>
                </a:solidFill>
                <a:latin typeface="Microsoft YaHei Light"/>
                <a:ea typeface="Microsoft YaHei Light"/>
                <a:cs typeface="Microsoft YaHei Light"/>
              </a:rPr>
              <a:t>日发生的两次福布什下降均与日冕物质抛射（</a:t>
            </a:r>
            <a:r>
              <a:rPr sz="2400" b="0" dirty="0">
                <a:solidFill>
                  <a:srgbClr val="FFFF00"/>
                </a:solidFill>
                <a:latin typeface="Calibri"/>
                <a:ea typeface="Calibri"/>
                <a:cs typeface="Calibri"/>
              </a:rPr>
              <a:t>ICME</a:t>
            </a:r>
            <a:r>
              <a:rPr sz="2400" b="0" dirty="0">
                <a:solidFill>
                  <a:srgbClr val="FFFF00"/>
                </a:solidFill>
                <a:latin typeface="Microsoft YaHei Light"/>
                <a:ea typeface="Microsoft YaHei Light"/>
                <a:cs typeface="Microsoft YaHei Light"/>
              </a:rPr>
              <a:t>）有关。</a:t>
            </a:r>
          </a:p>
          <a:p>
            <a:pPr marL="0" indent="0">
              <a:lnSpc>
                <a:spcPct val="150000"/>
              </a:lnSpc>
              <a:buNone/>
              <a:defRPr b="0">
                <a:latin typeface="Calibri"/>
                <a:ea typeface="Calibri"/>
                <a:cs typeface="Calibri"/>
              </a:defRPr>
            </a:pPr>
            <a:endParaRPr sz="2400" b="0" dirty="0">
              <a:solidFill>
                <a:srgbClr val="FFFF00"/>
              </a:solidFill>
              <a:latin typeface="Microsoft YaHei Light"/>
              <a:ea typeface="Microsoft YaHei Light"/>
              <a:cs typeface="Microsoft YaHei Light"/>
            </a:endParaRPr>
          </a:p>
          <a:p>
            <a:pPr marL="0" indent="0">
              <a:lnSpc>
                <a:spcPct val="150000"/>
              </a:lnSpc>
              <a:buNone/>
              <a:defRPr b="0">
                <a:latin typeface="Microsoft YaHei Light"/>
                <a:ea typeface="Microsoft YaHei Light"/>
                <a:cs typeface="Microsoft YaHei Light"/>
              </a:defRPr>
            </a:pPr>
            <a:r>
              <a:rPr sz="2400" b="0" dirty="0" err="1">
                <a:solidFill>
                  <a:srgbClr val="FFFF00"/>
                </a:solidFill>
                <a:latin typeface="Microsoft YaHei Light"/>
                <a:ea typeface="Microsoft YaHei Light"/>
                <a:cs typeface="Microsoft YaHei Light"/>
              </a:rPr>
              <a:t>相较于</a:t>
            </a:r>
            <a:r>
              <a:rPr sz="2400" b="0" dirty="0">
                <a:solidFill>
                  <a:srgbClr val="FFFF00"/>
                </a:solidFill>
                <a:latin typeface="Microsoft YaHei Light"/>
                <a:ea typeface="Microsoft YaHei Light"/>
                <a:cs typeface="Microsoft YaHei Light"/>
              </a:rPr>
              <a:t> </a:t>
            </a:r>
            <a:r>
              <a:rPr sz="2400" b="0" dirty="0">
                <a:solidFill>
                  <a:srgbClr val="FFFF00"/>
                </a:solidFill>
                <a:latin typeface="Calibri"/>
                <a:ea typeface="Calibri"/>
                <a:cs typeface="Calibri"/>
              </a:rPr>
              <a:t>AMS </a:t>
            </a:r>
            <a:r>
              <a:rPr sz="2400" b="0" dirty="0" err="1">
                <a:solidFill>
                  <a:srgbClr val="FFFF00"/>
                </a:solidFill>
                <a:latin typeface="Microsoft YaHei Light"/>
                <a:ea typeface="Microsoft YaHei Light"/>
                <a:cs typeface="Microsoft YaHei Light"/>
              </a:rPr>
              <a:t>每日测量，小时重建可展示更快的短时结构；目前</a:t>
            </a:r>
            <a:r>
              <a:rPr lang="en-CN" sz="2400" dirty="0">
                <a:solidFill>
                  <a:srgbClr val="FFFF00"/>
                </a:solidFill>
                <a:latin typeface="Microsoft YaHei Light"/>
                <a:ea typeface="Microsoft YaHei Light"/>
                <a:cs typeface="Microsoft YaHei Light"/>
              </a:rPr>
              <a:t> AMS </a:t>
            </a:r>
            <a:r>
              <a:rPr sz="2400" b="0">
                <a:solidFill>
                  <a:srgbClr val="FFFF00"/>
                </a:solidFill>
                <a:latin typeface="Microsoft YaHei Light"/>
                <a:ea typeface="Microsoft YaHei Light"/>
                <a:cs typeface="Microsoft YaHei Light"/>
              </a:rPr>
              <a:t>没有发表小时质子通量可直接验证</a:t>
            </a:r>
            <a:r>
              <a:rPr sz="2400" b="0" dirty="0">
                <a:solidFill>
                  <a:srgbClr val="FFFF00"/>
                </a:solidFill>
                <a:latin typeface="Microsoft YaHei Light"/>
                <a:ea typeface="Microsoft YaHei Light"/>
                <a:cs typeface="Microsoft YaHei Light"/>
              </a:rPr>
              <a:t>。</a:t>
            </a:r>
          </a:p>
        </p:txBody>
      </p:sp>
      <p:pic>
        <p:nvPicPr>
          <p:cNvPr id="14" name="图片 5"/>
          <p:cNvPicPr>
            <a:picLocks noChangeAspect="1"/>
          </p:cNvPicPr>
          <p:nvPr/>
        </p:nvPicPr>
        <p:blipFill>
          <a:blip r:embed="rId3"/>
          <a:stretch>
            <a:fillRect/>
          </a:stretch>
        </p:blipFill>
        <p:spPr>
          <a:xfrm>
            <a:off x="7026722" y="2057146"/>
            <a:ext cx="4821555" cy="3112770"/>
          </a:xfrm>
          <a:prstGeom prst="rect">
            <a:avLst/>
          </a:prstGeom>
        </p:spPr>
      </p:pic>
      <p:sp>
        <p:nvSpPr>
          <p:cNvPr id="9" name="灯片编号占位符 4">
            <a:extLst>
              <a:ext uri="{FF2B5EF4-FFF2-40B4-BE49-F238E27FC236}">
                <a16:creationId xmlns:a16="http://schemas.microsoft.com/office/drawing/2014/main" id="{5E96FABD-42AB-4076-A752-1C954A10047F}"/>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1CBF18EA-1C64-4E5A-2BFC-DD68954A80FA}" type="slidenum">
              <a:rPr b="0">
                <a:latin typeface="Calibri"/>
                <a:ea typeface="Calibri"/>
                <a:cs typeface="Calibri"/>
              </a:rPr>
              <a:t>20</a:t>
            </a:fld>
            <a:endParaRPr b="0">
              <a:latin typeface="Calibri"/>
              <a:ea typeface="Calibri"/>
              <a:cs typeface="Calibri"/>
            </a:endParaRPr>
          </a:p>
        </p:txBody>
      </p:sp>
      <p:sp>
        <p:nvSpPr>
          <p:cNvPr id="4" name="文本框 8">
            <a:extLst>
              <a:ext uri="{FF2B5EF4-FFF2-40B4-BE49-F238E27FC236}">
                <a16:creationId xmlns:a16="http://schemas.microsoft.com/office/drawing/2014/main" id="{C66323BD-7B39-5729-C172-31B95F57877E}"/>
              </a:ext>
            </a:extLst>
          </p:cNvPr>
          <p:cNvSpPr txBox="1"/>
          <p:nvPr/>
        </p:nvSpPr>
        <p:spPr>
          <a:xfrm>
            <a:off x="7266432" y="5935862"/>
            <a:ext cx="4401693" cy="369332"/>
          </a:xfrm>
          <a:prstGeom prst="rect">
            <a:avLst/>
          </a:prstGeom>
          <a:noFill/>
        </p:spPr>
        <p:txBody>
          <a:bodyPr wrap="square">
            <a:spAutoFit/>
          </a:bodyPr>
          <a:lstStyle/>
          <a:p>
            <a:r>
              <a:rPr lang="en-US" dirty="0"/>
              <a:t>AMS, Phys. Rev. Lett. 127, 271102 (2021)</a:t>
            </a:r>
          </a:p>
        </p:txBody>
      </p:sp>
    </p:spTree>
    <p:extLst>
      <p:ext uri="{BB962C8B-B14F-4D97-AF65-F5344CB8AC3E}">
        <p14:creationId xmlns:p14="http://schemas.microsoft.com/office/powerpoint/2010/main" val="1808371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E15D1F-CD2D-4EBE-B335-BBF13083BFE4}"/>
              </a:ext>
            </a:extLst>
          </p:cNvPr>
          <p:cNvSpPr>
            <a:spLocks noGrp="1"/>
          </p:cNvSpPr>
          <p:nvPr>
            <p:ph type="title"/>
          </p:nvPr>
        </p:nvSpPr>
        <p:spPr/>
        <p:txBody>
          <a:bodyPr/>
          <a:lstStyle/>
          <a:p>
            <a:pPr>
              <a:defRPr b="0">
                <a:latin typeface="Microsoft YaHei Light"/>
                <a:ea typeface="Microsoft YaHei Light"/>
                <a:cs typeface="Microsoft YaHei Light"/>
              </a:defRPr>
            </a:pPr>
            <a:r>
              <a:rPr lang="zh-CN" altLang="en-US" sz="3300">
                <a:solidFill>
                  <a:srgbClr val="FFFF00"/>
                </a:solidFill>
                <a:latin typeface="Microsoft YaHei Light"/>
                <a:ea typeface="Microsoft YaHei Light"/>
                <a:cs typeface="Microsoft YaHei Light"/>
              </a:rPr>
              <a:t>总结：</a:t>
            </a:r>
            <a:r>
              <a:rPr lang="zh-CN" altLang="en-US" sz="3200">
                <a:solidFill>
                  <a:srgbClr val="FF33CC"/>
                </a:solidFill>
              </a:rPr>
              <a:t>构建连续高时间分辨率宇宙线质子通量</a:t>
            </a:r>
            <a:endParaRPr sz="3300" b="0">
              <a:solidFill>
                <a:srgbClr val="FF33CC"/>
              </a:solidFill>
              <a:latin typeface="Microsoft YaHei Light"/>
              <a:ea typeface="Microsoft YaHei Light"/>
              <a:cs typeface="Microsoft YaHei Light"/>
            </a:endParaRPr>
          </a:p>
        </p:txBody>
      </p:sp>
      <p:sp>
        <p:nvSpPr>
          <p:cNvPr id="3" name="内容占位符 2">
            <a:extLst>
              <a:ext uri="{FF2B5EF4-FFF2-40B4-BE49-F238E27FC236}">
                <a16:creationId xmlns:a16="http://schemas.microsoft.com/office/drawing/2014/main" id="{4BC529FD-27C5-4866-8885-773DF5781F9A}"/>
              </a:ext>
            </a:extLst>
          </p:cNvPr>
          <p:cNvSpPr>
            <a:spLocks noGrp="1"/>
          </p:cNvSpPr>
          <p:nvPr>
            <p:ph idx="1"/>
          </p:nvPr>
        </p:nvSpPr>
        <p:spPr/>
        <p:txBody>
          <a:bodyPr>
            <a:normAutofit/>
          </a:bodyPr>
          <a:lstStyle/>
          <a:p>
            <a:pPr marL="457200" indent="-457200">
              <a:lnSpc>
                <a:spcPct val="100000"/>
              </a:lnSpc>
              <a:buFont typeface="+mj-lt"/>
              <a:buAutoNum type="arabicPeriod"/>
            </a:pPr>
            <a:r>
              <a:rPr lang="zh-CN" altLang="en-US" sz="2000" dirty="0">
                <a:solidFill>
                  <a:srgbClr val="FFFF00"/>
                </a:solidFill>
              </a:rPr>
              <a:t>AMS-02 质子通量观测时间覆盖有限、后期数据缺失，且时间分辨率不足。 </a:t>
            </a:r>
          </a:p>
          <a:p>
            <a:pPr marL="457200" indent="-457200">
              <a:lnSpc>
                <a:spcPct val="100000"/>
              </a:lnSpc>
              <a:buFont typeface="+mj-lt"/>
              <a:buAutoNum type="arabicPeriod"/>
            </a:pPr>
            <a:r>
              <a:rPr lang="zh-CN" altLang="en-US" sz="2000" dirty="0">
                <a:solidFill>
                  <a:srgbClr val="FFFF00"/>
                </a:solidFill>
              </a:rPr>
              <a:t>利用全球中子监测器长期连续观测和深度学习方法，重建了</a:t>
            </a:r>
            <a:r>
              <a:rPr lang="zh-CN" altLang="en-US" sz="2000" dirty="0">
                <a:solidFill>
                  <a:srgbClr val="66FFFF"/>
                </a:solidFill>
              </a:rPr>
              <a:t> </a:t>
            </a:r>
            <a:r>
              <a:rPr lang="en-US" altLang="zh-CN" sz="2000" dirty="0">
                <a:solidFill>
                  <a:srgbClr val="66FFFF"/>
                </a:solidFill>
              </a:rPr>
              <a:t>2011–2024</a:t>
            </a:r>
            <a:r>
              <a:rPr lang="zh-CN" altLang="en-US" sz="2000" dirty="0">
                <a:solidFill>
                  <a:srgbClr val="66FFFF"/>
                </a:solidFill>
              </a:rPr>
              <a:t>年、</a:t>
            </a:r>
            <a:r>
              <a:rPr lang="en-US" altLang="zh-CN" sz="2000" dirty="0">
                <a:solidFill>
                  <a:srgbClr val="66FFFF"/>
                </a:solidFill>
              </a:rPr>
              <a:t>1–100 GV</a:t>
            </a:r>
            <a:r>
              <a:rPr lang="zh-CN" altLang="en-US" sz="2000" dirty="0">
                <a:solidFill>
                  <a:srgbClr val="66FFFF"/>
                </a:solidFill>
              </a:rPr>
              <a:t>、</a:t>
            </a:r>
            <a:r>
              <a:rPr lang="en-US" altLang="zh-CN" sz="2000" dirty="0">
                <a:solidFill>
                  <a:srgbClr val="66FFFF"/>
                </a:solidFill>
              </a:rPr>
              <a:t>30</a:t>
            </a:r>
            <a:r>
              <a:rPr lang="zh-CN" altLang="en-US" sz="2000" dirty="0">
                <a:solidFill>
                  <a:srgbClr val="66FFFF"/>
                </a:solidFill>
              </a:rPr>
              <a:t>个能量区间</a:t>
            </a:r>
            <a:r>
              <a:rPr lang="zh-CN" altLang="en-US" sz="2000" dirty="0">
                <a:solidFill>
                  <a:srgbClr val="FFFF00"/>
                </a:solidFill>
              </a:rPr>
              <a:t>的日尺度质子通量。 </a:t>
            </a:r>
          </a:p>
          <a:p>
            <a:pPr marL="457200" indent="-457200">
              <a:lnSpc>
                <a:spcPct val="100000"/>
              </a:lnSpc>
              <a:buFont typeface="+mj-lt"/>
              <a:buAutoNum type="arabicPeriod"/>
            </a:pPr>
            <a:r>
              <a:rPr lang="zh-CN" altLang="en-US" sz="2000" dirty="0">
                <a:solidFill>
                  <a:srgbClr val="FFFF00"/>
                </a:solidFill>
              </a:rPr>
              <a:t>进一步将重建扩展到小时尺度，可研究短时间尺度的宇宙线变化。 </a:t>
            </a:r>
            <a:endParaRPr lang="en-US" altLang="zh-CN" sz="2000" dirty="0">
              <a:solidFill>
                <a:srgbClr val="FFFF00"/>
              </a:solidFill>
            </a:endParaRPr>
          </a:p>
          <a:p>
            <a:pPr marL="457200" indent="-457200">
              <a:lnSpc>
                <a:spcPct val="100000"/>
              </a:lnSpc>
              <a:buFont typeface="+mj-lt"/>
              <a:buAutoNum type="arabicPeriod"/>
            </a:pPr>
            <a:r>
              <a:rPr lang="zh-CN" altLang="en-US" sz="2000" dirty="0">
                <a:solidFill>
                  <a:srgbClr val="FFFF00"/>
                </a:solidFill>
              </a:rPr>
              <a:t>中子监测器有一些长时间的问题，包括：全球变暖、地磁场减弱等。目前的</a:t>
            </a:r>
            <a:r>
              <a:rPr lang="en-US" altLang="zh-CN" sz="2000" dirty="0">
                <a:solidFill>
                  <a:srgbClr val="FFFF00"/>
                </a:solidFill>
              </a:rPr>
              <a:t>CNN</a:t>
            </a:r>
            <a:r>
              <a:rPr lang="zh-CN" altLang="en-US" sz="2000" dirty="0">
                <a:solidFill>
                  <a:srgbClr val="FFFF00"/>
                </a:solidFill>
              </a:rPr>
              <a:t>模型不能捕获这些长时间效应，后续利用</a:t>
            </a:r>
            <a:r>
              <a:rPr lang="en-US" altLang="zh-CN" sz="2000" dirty="0">
                <a:solidFill>
                  <a:srgbClr val="FFFF00"/>
                </a:solidFill>
              </a:rPr>
              <a:t>Transformer</a:t>
            </a:r>
            <a:r>
              <a:rPr lang="zh-CN" altLang="en-US" sz="2000" dirty="0">
                <a:solidFill>
                  <a:srgbClr val="FFFF00"/>
                </a:solidFill>
              </a:rPr>
              <a:t>类模型处理长时间效应。</a:t>
            </a:r>
          </a:p>
          <a:p>
            <a:pPr marL="457200" indent="-457200">
              <a:lnSpc>
                <a:spcPct val="100000"/>
              </a:lnSpc>
              <a:buFont typeface="+mj-lt"/>
              <a:buAutoNum type="arabicPeriod"/>
            </a:pPr>
            <a:r>
              <a:rPr lang="zh-CN" altLang="en-US" sz="2000" dirty="0">
                <a:solidFill>
                  <a:srgbClr val="FFFF00"/>
                </a:solidFill>
              </a:rPr>
              <a:t>该结果可用于</a:t>
            </a:r>
            <a:r>
              <a:rPr lang="zh-CN" altLang="en-US" sz="2000" dirty="0">
                <a:solidFill>
                  <a:srgbClr val="CC66FF"/>
                </a:solidFill>
              </a:rPr>
              <a:t>太阳调制宇宙线研究</a:t>
            </a:r>
            <a:r>
              <a:rPr lang="zh-CN" altLang="en-US" sz="2000" dirty="0">
                <a:solidFill>
                  <a:srgbClr val="FFFF00"/>
                </a:solidFill>
              </a:rPr>
              <a:t>，特别是太阳活动、</a:t>
            </a:r>
            <a:r>
              <a:rPr lang="en-US" altLang="zh-CN" sz="2000" dirty="0">
                <a:solidFill>
                  <a:srgbClr val="FFFF00"/>
                </a:solidFill>
              </a:rPr>
              <a:t>Forbush</a:t>
            </a:r>
            <a:r>
              <a:rPr lang="zh-CN" altLang="en-US" sz="2000" dirty="0">
                <a:solidFill>
                  <a:srgbClr val="FFFF00"/>
                </a:solidFill>
              </a:rPr>
              <a:t>下降及短时宇宙线变化的分析。 </a:t>
            </a:r>
          </a:p>
          <a:p>
            <a:pPr marL="457200" indent="-457200">
              <a:lnSpc>
                <a:spcPct val="100000"/>
              </a:lnSpc>
              <a:buFont typeface="+mj-lt"/>
              <a:buAutoNum type="arabicPeriod"/>
            </a:pPr>
            <a:r>
              <a:rPr lang="zh-CN" altLang="en-US" sz="2000" dirty="0">
                <a:solidFill>
                  <a:srgbClr val="FFFF00"/>
                </a:solidFill>
              </a:rPr>
              <a:t>连续、高时间分辨率的质子通量也可用于近地空间辐射环境研究、空间辐射风险评估及航天任务分析。</a:t>
            </a:r>
          </a:p>
        </p:txBody>
      </p:sp>
      <p:sp>
        <p:nvSpPr>
          <p:cNvPr id="5" name="文本框 4">
            <a:extLst>
              <a:ext uri="{FF2B5EF4-FFF2-40B4-BE49-F238E27FC236}">
                <a16:creationId xmlns:a16="http://schemas.microsoft.com/office/drawing/2014/main" id="{20AB79CF-C7C1-404D-92C9-89C2A10B2CA0}"/>
              </a:ext>
            </a:extLst>
          </p:cNvPr>
          <p:cNvSpPr>
            <a:spLocks noGrp="1"/>
          </p:cNvSpPr>
          <p:nvPr/>
        </p:nvSpPr>
        <p:spPr>
          <a:xfrm>
            <a:off x="5372833" y="5853797"/>
            <a:ext cx="1107996" cy="646331"/>
          </a:xfrm>
          <a:prstGeom prst="rect">
            <a:avLst/>
          </a:prstGeom>
          <a:noFill/>
        </p:spPr>
        <p:txBody>
          <a:bodyPr wrap="none">
            <a:spAutoFit/>
          </a:bodyPr>
          <a:lstStyle/>
          <a:p>
            <a:pPr>
              <a:defRPr b="0">
                <a:latin typeface="Microsoft YaHei Light"/>
                <a:ea typeface="Microsoft YaHei Light"/>
                <a:cs typeface="Microsoft YaHei Light"/>
              </a:defRPr>
            </a:pPr>
            <a:r>
              <a:rPr sz="3600" b="0">
                <a:solidFill>
                  <a:srgbClr val="FFFF00"/>
                </a:solidFill>
                <a:latin typeface="Microsoft YaHei Light"/>
                <a:ea typeface="Microsoft YaHei Light"/>
                <a:cs typeface="Microsoft YaHei Light"/>
              </a:rPr>
              <a:t>谢谢</a:t>
            </a:r>
          </a:p>
        </p:txBody>
      </p:sp>
    </p:spTree>
    <p:extLst>
      <p:ext uri="{BB962C8B-B14F-4D97-AF65-F5344CB8AC3E}">
        <p14:creationId xmlns:p14="http://schemas.microsoft.com/office/powerpoint/2010/main" val="1957939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27"/>
          <p:cNvPicPr>
            <a:picLocks noChangeAspect="1"/>
          </p:cNvPicPr>
          <p:nvPr/>
        </p:nvPicPr>
        <p:blipFill>
          <a:blip r:embed="rId3"/>
          <a:stretch>
            <a:fillRect/>
          </a:stretch>
        </p:blipFill>
        <p:spPr>
          <a:xfrm>
            <a:off x="8393366" y="4646167"/>
            <a:ext cx="3767948" cy="1889521"/>
          </a:xfrm>
          <a:prstGeom prst="rect">
            <a:avLst/>
          </a:prstGeom>
        </p:spPr>
      </p:pic>
      <p:sp>
        <p:nvSpPr>
          <p:cNvPr id="2" name="标题 1">
            <a:extLst>
              <a:ext uri="{FF2B5EF4-FFF2-40B4-BE49-F238E27FC236}">
                <a16:creationId xmlns:a16="http://schemas.microsoft.com/office/drawing/2014/main" id="{7205CDBD-421E-4DA0-B021-92D10A0D8123}"/>
              </a:ext>
            </a:extLst>
          </p:cNvPr>
          <p:cNvSpPr>
            <a:spLocks noGrp="1"/>
          </p:cNvSpPr>
          <p:nvPr>
            <p:ph type="title"/>
          </p:nvPr>
        </p:nvSpPr>
        <p:spPr>
          <a:xfrm>
            <a:off x="360000" y="573636"/>
            <a:ext cx="10515600" cy="593434"/>
          </a:xfrm>
        </p:spPr>
        <p:txBody>
          <a:bodyPr anchor="t">
            <a:noAutofit/>
          </a:bodyPr>
          <a:lstStyle/>
          <a:p>
            <a:pPr>
              <a:defRPr b="0">
                <a:latin typeface="Microsoft YaHei Light"/>
                <a:ea typeface="Microsoft YaHei Light"/>
                <a:cs typeface="Microsoft YaHei Light"/>
              </a:defRPr>
            </a:pPr>
            <a:r>
              <a:rPr sz="2400" b="0">
                <a:solidFill>
                  <a:srgbClr val="FFFF00"/>
                </a:solidFill>
                <a:latin typeface="Calibri"/>
                <a:ea typeface="Calibri"/>
                <a:cs typeface="Calibri"/>
              </a:rPr>
              <a:t>AI</a:t>
            </a:r>
            <a:r>
              <a:rPr sz="2400" b="0">
                <a:solidFill>
                  <a:srgbClr val="FFFF00"/>
                </a:solidFill>
                <a:latin typeface="Microsoft YaHei Light"/>
                <a:ea typeface="Microsoft YaHei Light"/>
                <a:cs typeface="Microsoft YaHei Light"/>
              </a:rPr>
              <a:t>任务：</a:t>
            </a:r>
            <a:r>
              <a:rPr lang="zh-CN" altLang="en-US" sz="2400" b="0">
                <a:solidFill>
                  <a:srgbClr val="FFFF00"/>
                </a:solidFill>
                <a:latin typeface="Microsoft YaHei Light"/>
                <a:ea typeface="Microsoft YaHei Light"/>
                <a:cs typeface="Microsoft YaHei Light"/>
              </a:rPr>
              <a:t>用间接测量的中子计数重建直接测量的宇宙线流强</a:t>
            </a:r>
            <a:endParaRPr sz="2400" b="0">
              <a:solidFill>
                <a:srgbClr val="FFFF00"/>
              </a:solidFill>
              <a:latin typeface="Microsoft YaHei Light"/>
              <a:ea typeface="Microsoft YaHei Light"/>
              <a:cs typeface="Microsoft YaHei Light"/>
            </a:endParaRPr>
          </a:p>
        </p:txBody>
      </p:sp>
      <p:sp>
        <p:nvSpPr>
          <p:cNvPr id="3" name="内容占位符 2">
            <a:extLst>
              <a:ext uri="{FF2B5EF4-FFF2-40B4-BE49-F238E27FC236}">
                <a16:creationId xmlns:a16="http://schemas.microsoft.com/office/drawing/2014/main" id="{6AC331A3-D1BF-488A-88A9-A294DCEBB0B5}"/>
              </a:ext>
            </a:extLst>
          </p:cNvPr>
          <p:cNvSpPr>
            <a:spLocks noGrp="1"/>
          </p:cNvSpPr>
          <p:nvPr>
            <p:ph idx="1"/>
          </p:nvPr>
        </p:nvSpPr>
        <p:spPr>
          <a:xfrm>
            <a:off x="360000" y="1446112"/>
            <a:ext cx="5661352" cy="4838252"/>
          </a:xfrm>
        </p:spPr>
        <p:txBody>
          <a:bodyPr>
            <a:normAutofit/>
          </a:bodyPr>
          <a:lstStyle/>
          <a:p>
            <a:pPr marL="0" indent="0">
              <a:lnSpc>
                <a:spcPct val="100000"/>
              </a:lnSpc>
              <a:spcBef>
                <a:spcPts val="0"/>
              </a:spcBef>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为减弱传统方法对理论模型的依赖</a:t>
            </a:r>
            <a:r>
              <a:rPr sz="2000" b="0" dirty="0">
                <a:solidFill>
                  <a:srgbClr val="FFFF00"/>
                </a:solidFill>
                <a:latin typeface="Microsoft YaHei Light"/>
                <a:ea typeface="Microsoft YaHei Light"/>
                <a:cs typeface="Microsoft YaHei Light"/>
              </a:rPr>
              <a:t>，</a:t>
            </a:r>
          </a:p>
          <a:p>
            <a:pPr marL="0" indent="0">
              <a:lnSpc>
                <a:spcPct val="100000"/>
              </a:lnSpc>
              <a:spcBef>
                <a:spcPts val="0"/>
              </a:spcBef>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本工作采用深度学习方法，直接建立中子监测器计数率与</a:t>
            </a:r>
            <a:r>
              <a:rPr sz="2000" b="0" dirty="0">
                <a:solidFill>
                  <a:srgbClr val="FFFF00"/>
                </a:solidFill>
                <a:latin typeface="Microsoft YaHei Light"/>
                <a:ea typeface="Microsoft YaHei Light"/>
                <a:cs typeface="Microsoft YaHei Light"/>
              </a:rPr>
              <a:t> AMS </a:t>
            </a:r>
            <a:r>
              <a:rPr sz="2000" b="0" dirty="0" err="1">
                <a:solidFill>
                  <a:srgbClr val="FFFF00"/>
                </a:solidFill>
                <a:latin typeface="Microsoft YaHei Light"/>
                <a:ea typeface="Microsoft YaHei Light"/>
                <a:cs typeface="Microsoft YaHei Light"/>
              </a:rPr>
              <a:t>分能量质子通量之间的映射关系</a:t>
            </a:r>
            <a:r>
              <a:rPr sz="2000" b="0" dirty="0">
                <a:solidFill>
                  <a:srgbClr val="FFFF00"/>
                </a:solidFill>
                <a:latin typeface="Microsoft YaHei Light"/>
                <a:ea typeface="Microsoft YaHei Light"/>
                <a:cs typeface="Microsoft YaHei Light"/>
              </a:rPr>
              <a:t>。</a:t>
            </a:r>
          </a:p>
          <a:p>
            <a:pPr marL="0" indent="0">
              <a:lnSpc>
                <a:spcPct val="100000"/>
              </a:lnSpc>
              <a:spcBef>
                <a:spcPts val="0"/>
              </a:spcBef>
              <a:buNone/>
              <a:defRPr b="0">
                <a:latin typeface="Calibri"/>
                <a:ea typeface="Calibri"/>
                <a:cs typeface="Calibri"/>
              </a:defRPr>
            </a:pPr>
            <a:endParaRPr sz="2000" b="0" dirty="0">
              <a:solidFill>
                <a:srgbClr val="FFFF00"/>
              </a:solidFill>
              <a:latin typeface="Microsoft YaHei Light"/>
              <a:ea typeface="Microsoft YaHei Light"/>
              <a:cs typeface="Microsoft YaHei Light"/>
            </a:endParaRPr>
          </a:p>
          <a:p>
            <a:pPr marL="0" indent="0">
              <a:lnSpc>
                <a:spcPct val="100000"/>
              </a:lnSpc>
              <a:spcBef>
                <a:spcPts val="0"/>
              </a:spcBef>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在</a:t>
            </a:r>
            <a:r>
              <a:rPr sz="2000" b="0" dirty="0">
                <a:solidFill>
                  <a:srgbClr val="FFFF00"/>
                </a:solidFill>
                <a:latin typeface="Microsoft YaHei Light"/>
                <a:ea typeface="Microsoft YaHei Light"/>
                <a:cs typeface="Microsoft YaHei Light"/>
              </a:rPr>
              <a:t> </a:t>
            </a:r>
            <a:r>
              <a:rPr sz="2000" b="0" dirty="0">
                <a:solidFill>
                  <a:srgbClr val="FFFF00"/>
                </a:solidFill>
                <a:latin typeface="Calibri"/>
                <a:ea typeface="Calibri"/>
                <a:cs typeface="Calibri"/>
              </a:rPr>
              <a:t>AMS </a:t>
            </a:r>
            <a:r>
              <a:rPr sz="2000" b="0" dirty="0" err="1">
                <a:solidFill>
                  <a:srgbClr val="FFFF00"/>
                </a:solidFill>
                <a:latin typeface="Microsoft YaHei Light"/>
                <a:ea typeface="Microsoft YaHei Light"/>
                <a:cs typeface="Microsoft YaHei Light"/>
              </a:rPr>
              <a:t>与中子监测器</a:t>
            </a:r>
            <a:r>
              <a:rPr lang="zh-CN" altLang="en-US" sz="2000" b="0" dirty="0">
                <a:solidFill>
                  <a:srgbClr val="FFFF00"/>
                </a:solidFill>
                <a:latin typeface="Microsoft YaHei Light"/>
                <a:ea typeface="Microsoft YaHei Light"/>
                <a:cs typeface="Microsoft YaHei Light"/>
              </a:rPr>
              <a:t>（</a:t>
            </a:r>
            <a:r>
              <a:rPr lang="en-US" altLang="zh-CN" sz="2000" b="0" dirty="0">
                <a:solidFill>
                  <a:srgbClr val="FFFF00"/>
                </a:solidFill>
                <a:latin typeface="Microsoft YaHei Light"/>
                <a:ea typeface="Microsoft YaHei Light"/>
                <a:cs typeface="Microsoft YaHei Light"/>
              </a:rPr>
              <a:t>NM</a:t>
            </a:r>
            <a:r>
              <a:rPr lang="zh-CN" altLang="en-US" sz="2000" b="0" dirty="0">
                <a:solidFill>
                  <a:srgbClr val="FFFF00"/>
                </a:solidFill>
                <a:latin typeface="Microsoft YaHei Light"/>
                <a:ea typeface="Microsoft YaHei Light"/>
                <a:cs typeface="Microsoft YaHei Light"/>
              </a:rPr>
              <a:t>）</a:t>
            </a:r>
            <a:r>
              <a:rPr sz="2000" b="0" dirty="0" err="1">
                <a:solidFill>
                  <a:srgbClr val="FFFF00"/>
                </a:solidFill>
                <a:latin typeface="Microsoft YaHei Light"/>
                <a:ea typeface="Microsoft YaHei Light"/>
                <a:cs typeface="Microsoft YaHei Light"/>
              </a:rPr>
              <a:t>的重叠观测时期</a:t>
            </a:r>
            <a:r>
              <a:rPr sz="2000" b="0" dirty="0">
                <a:solidFill>
                  <a:srgbClr val="FFFF00"/>
                </a:solidFill>
                <a:latin typeface="Microsoft YaHei Light"/>
                <a:ea typeface="Microsoft YaHei Light"/>
                <a:cs typeface="Microsoft YaHei Light"/>
              </a:rPr>
              <a:t>，</a:t>
            </a:r>
          </a:p>
          <a:p>
            <a:pPr marL="0" indent="0">
              <a:lnSpc>
                <a:spcPct val="100000"/>
              </a:lnSpc>
              <a:spcBef>
                <a:spcPts val="0"/>
              </a:spcBef>
              <a:buNone/>
              <a:defRPr b="0">
                <a:latin typeface="Microsoft YaHei Light"/>
                <a:ea typeface="Microsoft YaHei Light"/>
                <a:cs typeface="Microsoft YaHei Light"/>
              </a:defRPr>
            </a:pPr>
            <a:r>
              <a:rPr sz="2000" b="0" dirty="0">
                <a:solidFill>
                  <a:srgbClr val="07BEF8"/>
                </a:solidFill>
                <a:latin typeface="Microsoft YaHei Light"/>
                <a:ea typeface="Microsoft YaHei Light"/>
                <a:cs typeface="Microsoft YaHei Light"/>
              </a:rPr>
              <a:t>以同一天的</a:t>
            </a:r>
            <a:r>
              <a:rPr sz="2000" b="0" dirty="0">
                <a:solidFill>
                  <a:srgbClr val="07BEF8"/>
                </a:solidFill>
                <a:latin typeface="Calibri"/>
                <a:ea typeface="Calibri"/>
                <a:cs typeface="Calibri"/>
              </a:rPr>
              <a:t>18</a:t>
            </a:r>
            <a:r>
              <a:rPr sz="2000" b="0" dirty="0">
                <a:solidFill>
                  <a:srgbClr val="07BEF8"/>
                </a:solidFill>
                <a:latin typeface="Microsoft YaHei Light"/>
                <a:ea typeface="Microsoft YaHei Light"/>
                <a:cs typeface="Microsoft YaHei Light"/>
              </a:rPr>
              <a:t>站 </a:t>
            </a:r>
            <a:r>
              <a:rPr sz="2000" b="0" dirty="0">
                <a:solidFill>
                  <a:srgbClr val="07BEF8"/>
                </a:solidFill>
                <a:latin typeface="Calibri"/>
                <a:ea typeface="Calibri"/>
                <a:cs typeface="Calibri"/>
              </a:rPr>
              <a:t>NM </a:t>
            </a:r>
            <a:r>
              <a:rPr sz="2000" b="0" dirty="0" err="1">
                <a:solidFill>
                  <a:srgbClr val="07BEF8"/>
                </a:solidFill>
                <a:latin typeface="Microsoft YaHei Light"/>
                <a:ea typeface="Microsoft YaHei Light"/>
                <a:cs typeface="Microsoft YaHei Light"/>
              </a:rPr>
              <a:t>计数率作为输入</a:t>
            </a:r>
            <a:r>
              <a:rPr sz="2000" b="0" dirty="0">
                <a:solidFill>
                  <a:srgbClr val="FFFF00"/>
                </a:solidFill>
                <a:latin typeface="Microsoft YaHei Light"/>
                <a:ea typeface="Microsoft YaHei Light"/>
                <a:cs typeface="Microsoft YaHei Light"/>
              </a:rPr>
              <a:t>，</a:t>
            </a:r>
          </a:p>
          <a:p>
            <a:pPr marL="0" indent="0">
              <a:lnSpc>
                <a:spcPct val="100000"/>
              </a:lnSpc>
              <a:spcBef>
                <a:spcPts val="0"/>
              </a:spcBef>
              <a:buNone/>
              <a:defRPr b="0">
                <a:latin typeface="Microsoft YaHei Light"/>
                <a:ea typeface="Microsoft YaHei Light"/>
                <a:cs typeface="Microsoft YaHei Light"/>
              </a:defRPr>
            </a:pPr>
            <a:r>
              <a:rPr sz="2000" b="0" dirty="0" err="1">
                <a:solidFill>
                  <a:srgbClr val="F207F8"/>
                </a:solidFill>
                <a:latin typeface="Microsoft YaHei Light"/>
                <a:ea typeface="Microsoft YaHei Light"/>
                <a:cs typeface="Microsoft YaHei Light"/>
              </a:rPr>
              <a:t>以同一天</a:t>
            </a:r>
            <a:r>
              <a:rPr sz="2000" b="0" dirty="0">
                <a:solidFill>
                  <a:srgbClr val="F207F8"/>
                </a:solidFill>
                <a:latin typeface="Microsoft YaHei Light"/>
                <a:ea typeface="Microsoft YaHei Light"/>
                <a:cs typeface="Microsoft YaHei Light"/>
              </a:rPr>
              <a:t> </a:t>
            </a:r>
            <a:r>
              <a:rPr sz="2000" b="0" dirty="0">
                <a:solidFill>
                  <a:srgbClr val="F207F8"/>
                </a:solidFill>
                <a:latin typeface="Calibri"/>
                <a:ea typeface="Calibri"/>
                <a:cs typeface="Calibri"/>
              </a:rPr>
              <a:t>AMS 30 </a:t>
            </a:r>
            <a:r>
              <a:rPr sz="2000" b="0" dirty="0" err="1">
                <a:solidFill>
                  <a:srgbClr val="F207F8"/>
                </a:solidFill>
                <a:latin typeface="Microsoft YaHei Light"/>
                <a:ea typeface="Microsoft YaHei Light"/>
                <a:cs typeface="Microsoft YaHei Light"/>
              </a:rPr>
              <a:t>个</a:t>
            </a:r>
            <a:r>
              <a:rPr lang="zh-CN" altLang="en-US" sz="2000" b="0" dirty="0">
                <a:solidFill>
                  <a:srgbClr val="F207F8"/>
                </a:solidFill>
                <a:latin typeface="Microsoft YaHei Light"/>
                <a:ea typeface="Microsoft YaHei Light"/>
                <a:cs typeface="Microsoft YaHei Light"/>
              </a:rPr>
              <a:t>能量</a:t>
            </a:r>
            <a:r>
              <a:rPr sz="2000" b="0" dirty="0" err="1">
                <a:solidFill>
                  <a:srgbClr val="F207F8"/>
                </a:solidFill>
                <a:latin typeface="Microsoft YaHei Light"/>
                <a:ea typeface="Microsoft YaHei Light"/>
                <a:cs typeface="Microsoft YaHei Light"/>
              </a:rPr>
              <a:t>区间日质子通量作为监督标签</a:t>
            </a:r>
            <a:r>
              <a:rPr sz="2000" b="0" dirty="0">
                <a:solidFill>
                  <a:srgbClr val="FFFF00"/>
                </a:solidFill>
                <a:latin typeface="Microsoft YaHei Light"/>
                <a:ea typeface="Microsoft YaHei Light"/>
                <a:cs typeface="Microsoft YaHei Light"/>
              </a:rPr>
              <a:t>，</a:t>
            </a:r>
          </a:p>
          <a:p>
            <a:pPr marL="0" indent="0">
              <a:lnSpc>
                <a:spcPct val="100000"/>
              </a:lnSpc>
              <a:spcBef>
                <a:spcPts val="0"/>
              </a:spcBef>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训练由</a:t>
            </a:r>
            <a:r>
              <a:rPr sz="2000" b="0" dirty="0" err="1">
                <a:solidFill>
                  <a:srgbClr val="07BEF8"/>
                </a:solidFill>
                <a:latin typeface="Microsoft YaHei Light"/>
                <a:ea typeface="Microsoft YaHei Light"/>
                <a:cs typeface="Microsoft YaHei Light"/>
              </a:rPr>
              <a:t>地面观测</a:t>
            </a:r>
            <a:r>
              <a:rPr sz="2000" b="0" dirty="0">
                <a:solidFill>
                  <a:srgbClr val="07BEF8"/>
                </a:solidFill>
                <a:latin typeface="Microsoft YaHei Light"/>
                <a:ea typeface="Microsoft YaHei Light"/>
                <a:cs typeface="Microsoft YaHei Light"/>
              </a:rPr>
              <a:t> </a:t>
            </a:r>
            <a:r>
              <a:rPr sz="2000" b="0" dirty="0">
                <a:solidFill>
                  <a:srgbClr val="FFFF00"/>
                </a:solidFill>
                <a:latin typeface="Calibri"/>
                <a:ea typeface="Calibri"/>
                <a:cs typeface="Calibri"/>
              </a:rPr>
              <a:t>→ </a:t>
            </a:r>
            <a:r>
              <a:rPr sz="2000" b="0" dirty="0" err="1">
                <a:solidFill>
                  <a:srgbClr val="F207F8"/>
                </a:solidFill>
                <a:latin typeface="Microsoft YaHei Light"/>
                <a:ea typeface="Microsoft YaHei Light"/>
                <a:cs typeface="Microsoft YaHei Light"/>
              </a:rPr>
              <a:t>空间质子通量</a:t>
            </a:r>
            <a:r>
              <a:rPr sz="2000" b="0" dirty="0" err="1">
                <a:solidFill>
                  <a:srgbClr val="FFFF00"/>
                </a:solidFill>
                <a:latin typeface="Microsoft YaHei Light"/>
                <a:ea typeface="Microsoft YaHei Light"/>
                <a:cs typeface="Microsoft YaHei Light"/>
              </a:rPr>
              <a:t>的重建模型</a:t>
            </a:r>
            <a:r>
              <a:rPr sz="2000" b="0" dirty="0">
                <a:solidFill>
                  <a:srgbClr val="FFFF00"/>
                </a:solidFill>
                <a:latin typeface="Microsoft YaHei Light"/>
                <a:ea typeface="Microsoft YaHei Light"/>
                <a:cs typeface="Microsoft YaHei Light"/>
              </a:rPr>
              <a:t>。</a:t>
            </a:r>
          </a:p>
          <a:p>
            <a:pPr marL="0" indent="0">
              <a:lnSpc>
                <a:spcPct val="100000"/>
              </a:lnSpc>
              <a:spcBef>
                <a:spcPts val="0"/>
              </a:spcBef>
              <a:buNone/>
              <a:defRPr b="0">
                <a:latin typeface="Calibri"/>
                <a:ea typeface="Calibri"/>
                <a:cs typeface="Calibri"/>
              </a:defRPr>
            </a:pPr>
            <a:endParaRPr sz="2000" b="0" dirty="0">
              <a:solidFill>
                <a:srgbClr val="FFFF00"/>
              </a:solidFill>
              <a:latin typeface="Microsoft YaHei Light"/>
              <a:ea typeface="Microsoft YaHei Light"/>
              <a:cs typeface="Microsoft YaHei Light"/>
            </a:endParaRPr>
          </a:p>
        </p:txBody>
      </p:sp>
      <p:sp>
        <p:nvSpPr>
          <p:cNvPr id="9" name="文本框 8">
            <a:extLst>
              <a:ext uri="{FF2B5EF4-FFF2-40B4-BE49-F238E27FC236}">
                <a16:creationId xmlns:a16="http://schemas.microsoft.com/office/drawing/2014/main" id="{A918C0AB-7034-4BE6-91C9-01AE9807DAF2}"/>
              </a:ext>
            </a:extLst>
          </p:cNvPr>
          <p:cNvSpPr>
            <a:spLocks noGrp="1"/>
          </p:cNvSpPr>
          <p:nvPr/>
        </p:nvSpPr>
        <p:spPr>
          <a:xfrm>
            <a:off x="6166594" y="1025869"/>
            <a:ext cx="1991981" cy="707886"/>
          </a:xfrm>
          <a:prstGeom prst="rect">
            <a:avLst/>
          </a:prstGeom>
        </p:spPr>
        <p:txBody>
          <a:bodyPr wrap="square">
            <a:spAutoFit/>
          </a:bodyPr>
          <a:lstStyle>
            <a:lvl1pPr marL="0" algn="l" defTabSz="457200">
              <a:buNone/>
              <a:defRPr sz="1800" b="0" kern="1200">
                <a:solidFill>
                  <a:schemeClr val="tx1"/>
                </a:solidFill>
                <a:latin typeface="Microsoft YaHei Light"/>
                <a:ea typeface="Microsoft YaHei Light"/>
                <a:cs typeface="Microsoft YaHei Light"/>
              </a:defRPr>
            </a:lvl1pPr>
            <a:lvl2pPr marL="457200" algn="l" defTabSz="457200">
              <a:buNone/>
              <a:defRPr sz="1800" b="0" kern="1200">
                <a:solidFill>
                  <a:schemeClr val="tx1"/>
                </a:solidFill>
                <a:latin typeface="Microsoft YaHei Light"/>
                <a:ea typeface="Microsoft YaHei Light"/>
                <a:cs typeface="Microsoft YaHei Light"/>
              </a:defRPr>
            </a:lvl2pPr>
            <a:lvl3pPr marL="914400" algn="l" defTabSz="457200">
              <a:buNone/>
              <a:defRPr sz="1800" b="0" kern="1200">
                <a:solidFill>
                  <a:schemeClr val="tx1"/>
                </a:solidFill>
                <a:latin typeface="Microsoft YaHei Light"/>
                <a:ea typeface="Microsoft YaHei Light"/>
                <a:cs typeface="Microsoft YaHei Light"/>
              </a:defRPr>
            </a:lvl3pPr>
            <a:lvl4pPr marL="1371600" algn="l" defTabSz="457200">
              <a:buNone/>
              <a:defRPr sz="1800" b="0" kern="1200">
                <a:solidFill>
                  <a:schemeClr val="tx1"/>
                </a:solidFill>
                <a:latin typeface="Microsoft YaHei Light"/>
                <a:ea typeface="Microsoft YaHei Light"/>
                <a:cs typeface="Microsoft YaHei Light"/>
              </a:defRPr>
            </a:lvl4pPr>
            <a:lvl5pPr marL="1828800" algn="l" defTabSz="457200">
              <a:buNone/>
              <a:defRPr sz="1800" b="0" kern="1200">
                <a:solidFill>
                  <a:schemeClr val="tx1"/>
                </a:solidFill>
                <a:latin typeface="Microsoft YaHei Light"/>
                <a:ea typeface="Microsoft YaHei Light"/>
                <a:cs typeface="Microsoft YaHei Light"/>
              </a:defRPr>
            </a:lvl5pPr>
            <a:lvl6pPr marL="2286000" algn="l" defTabSz="457200">
              <a:buNone/>
              <a:defRPr sz="1800" b="0" kern="1200">
                <a:solidFill>
                  <a:schemeClr val="tx1"/>
                </a:solidFill>
                <a:latin typeface="Microsoft YaHei Light"/>
                <a:ea typeface="Microsoft YaHei Light"/>
                <a:cs typeface="Microsoft YaHei Light"/>
              </a:defRPr>
            </a:lvl6pPr>
            <a:lvl7pPr marL="2743200" algn="l" defTabSz="457200">
              <a:buNone/>
              <a:defRPr sz="1800" b="0" kern="1200">
                <a:solidFill>
                  <a:schemeClr val="tx1"/>
                </a:solidFill>
                <a:latin typeface="Microsoft YaHei Light"/>
                <a:ea typeface="Microsoft YaHei Light"/>
                <a:cs typeface="Microsoft YaHei Light"/>
              </a:defRPr>
            </a:lvl7pPr>
            <a:lvl8pPr marL="3200400" algn="l" defTabSz="457200">
              <a:buNone/>
              <a:defRPr sz="1800" b="0" kern="1200">
                <a:solidFill>
                  <a:schemeClr val="tx1"/>
                </a:solidFill>
                <a:latin typeface="Microsoft YaHei Light"/>
                <a:ea typeface="Microsoft YaHei Light"/>
                <a:cs typeface="Microsoft YaHei Light"/>
              </a:defRPr>
            </a:lvl8pPr>
            <a:lvl9pPr marL="3657600" algn="l" defTabSz="457200">
              <a:buNone/>
              <a:defRPr sz="1800" b="0" kern="1200">
                <a:solidFill>
                  <a:schemeClr val="tx1"/>
                </a:solidFill>
                <a:latin typeface="Microsoft YaHei Light"/>
                <a:ea typeface="Microsoft YaHei Light"/>
                <a:cs typeface="Microsoft YaHei Light"/>
              </a:defRPr>
            </a:lvl9pPr>
          </a:lstStyle>
          <a:p>
            <a:pPr algn="ctr">
              <a:buNone/>
              <a:defRPr b="0">
                <a:latin typeface="Microsoft YaHei Light"/>
                <a:ea typeface="Microsoft YaHei Light"/>
                <a:cs typeface="Microsoft YaHei Light"/>
              </a:defRPr>
            </a:pPr>
            <a:r>
              <a:rPr sz="2000" b="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icrosoft YaHei Light"/>
                <a:ea typeface="Microsoft YaHei Light"/>
                <a:cs typeface="Microsoft YaHei Light"/>
              </a:rPr>
              <a:t>输出</a:t>
            </a:r>
          </a:p>
          <a:p>
            <a:pPr algn="ctr">
              <a:buNone/>
              <a:defRPr b="0">
                <a:latin typeface="Microsoft YaHei Light"/>
                <a:ea typeface="Microsoft YaHei Light"/>
                <a:cs typeface="Microsoft YaHei Light"/>
              </a:defRPr>
            </a:pPr>
            <a:r>
              <a:rPr sz="2000" b="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icrosoft YaHei Light"/>
                <a:ea typeface="Microsoft YaHei Light"/>
                <a:cs typeface="Microsoft YaHei Light"/>
              </a:rPr>
              <a:t>空间质子谱</a:t>
            </a:r>
          </a:p>
        </p:txBody>
      </p:sp>
      <p:sp>
        <p:nvSpPr>
          <p:cNvPr id="10" name="文本框 9">
            <a:extLst>
              <a:ext uri="{FF2B5EF4-FFF2-40B4-BE49-F238E27FC236}">
                <a16:creationId xmlns:a16="http://schemas.microsoft.com/office/drawing/2014/main" id="{045721F1-789C-49B3-94CB-0D2F2A589DF5}"/>
              </a:ext>
            </a:extLst>
          </p:cNvPr>
          <p:cNvSpPr>
            <a:spLocks noGrp="1"/>
          </p:cNvSpPr>
          <p:nvPr/>
        </p:nvSpPr>
        <p:spPr>
          <a:xfrm>
            <a:off x="6080161" y="5117006"/>
            <a:ext cx="2352040" cy="707886"/>
          </a:xfrm>
          <a:prstGeom prst="rect">
            <a:avLst/>
          </a:prstGeom>
        </p:spPr>
        <p:txBody>
          <a:bodyPr wrap="square">
            <a:spAutoFit/>
          </a:bodyPr>
          <a:lstStyle>
            <a:lvl1pPr marL="0" algn="l" defTabSz="457200">
              <a:buNone/>
              <a:defRPr sz="1800" b="0" kern="1200">
                <a:solidFill>
                  <a:schemeClr val="tx1"/>
                </a:solidFill>
                <a:latin typeface="Microsoft YaHei Light"/>
                <a:ea typeface="Microsoft YaHei Light"/>
                <a:cs typeface="Microsoft YaHei Light"/>
              </a:defRPr>
            </a:lvl1pPr>
            <a:lvl2pPr marL="457200" algn="l" defTabSz="457200">
              <a:buNone/>
              <a:defRPr sz="1800" b="0" kern="1200">
                <a:solidFill>
                  <a:schemeClr val="tx1"/>
                </a:solidFill>
                <a:latin typeface="Microsoft YaHei Light"/>
                <a:ea typeface="Microsoft YaHei Light"/>
                <a:cs typeface="Microsoft YaHei Light"/>
              </a:defRPr>
            </a:lvl2pPr>
            <a:lvl3pPr marL="914400" algn="l" defTabSz="457200">
              <a:buNone/>
              <a:defRPr sz="1800" b="0" kern="1200">
                <a:solidFill>
                  <a:schemeClr val="tx1"/>
                </a:solidFill>
                <a:latin typeface="Microsoft YaHei Light"/>
                <a:ea typeface="Microsoft YaHei Light"/>
                <a:cs typeface="Microsoft YaHei Light"/>
              </a:defRPr>
            </a:lvl3pPr>
            <a:lvl4pPr marL="1371600" algn="l" defTabSz="457200">
              <a:buNone/>
              <a:defRPr sz="1800" b="0" kern="1200">
                <a:solidFill>
                  <a:schemeClr val="tx1"/>
                </a:solidFill>
                <a:latin typeface="Microsoft YaHei Light"/>
                <a:ea typeface="Microsoft YaHei Light"/>
                <a:cs typeface="Microsoft YaHei Light"/>
              </a:defRPr>
            </a:lvl4pPr>
            <a:lvl5pPr marL="1828800" algn="l" defTabSz="457200">
              <a:buNone/>
              <a:defRPr sz="1800" b="0" kern="1200">
                <a:solidFill>
                  <a:schemeClr val="tx1"/>
                </a:solidFill>
                <a:latin typeface="Microsoft YaHei Light"/>
                <a:ea typeface="Microsoft YaHei Light"/>
                <a:cs typeface="Microsoft YaHei Light"/>
              </a:defRPr>
            </a:lvl5pPr>
            <a:lvl6pPr marL="2286000" algn="l" defTabSz="457200">
              <a:buNone/>
              <a:defRPr sz="1800" b="0" kern="1200">
                <a:solidFill>
                  <a:schemeClr val="tx1"/>
                </a:solidFill>
                <a:latin typeface="Microsoft YaHei Light"/>
                <a:ea typeface="Microsoft YaHei Light"/>
                <a:cs typeface="Microsoft YaHei Light"/>
              </a:defRPr>
            </a:lvl6pPr>
            <a:lvl7pPr marL="2743200" algn="l" defTabSz="457200">
              <a:buNone/>
              <a:defRPr sz="1800" b="0" kern="1200">
                <a:solidFill>
                  <a:schemeClr val="tx1"/>
                </a:solidFill>
                <a:latin typeface="Microsoft YaHei Light"/>
                <a:ea typeface="Microsoft YaHei Light"/>
                <a:cs typeface="Microsoft YaHei Light"/>
              </a:defRPr>
            </a:lvl7pPr>
            <a:lvl8pPr marL="3200400" algn="l" defTabSz="457200">
              <a:buNone/>
              <a:defRPr sz="1800" b="0" kern="1200">
                <a:solidFill>
                  <a:schemeClr val="tx1"/>
                </a:solidFill>
                <a:latin typeface="Microsoft YaHei Light"/>
                <a:ea typeface="Microsoft YaHei Light"/>
                <a:cs typeface="Microsoft YaHei Light"/>
              </a:defRPr>
            </a:lvl8pPr>
            <a:lvl9pPr marL="3657600" algn="l" defTabSz="457200">
              <a:buNone/>
              <a:defRPr sz="1800" b="0" kern="1200">
                <a:solidFill>
                  <a:schemeClr val="tx1"/>
                </a:solidFill>
                <a:latin typeface="Microsoft YaHei Light"/>
                <a:ea typeface="Microsoft YaHei Light"/>
                <a:cs typeface="Microsoft YaHei Light"/>
              </a:defRPr>
            </a:lvl9pPr>
          </a:lstStyle>
          <a:p>
            <a:pPr algn="ctr">
              <a:buNone/>
              <a:defRPr b="0">
                <a:latin typeface="Microsoft YaHei Light"/>
                <a:ea typeface="Microsoft YaHei Light"/>
                <a:cs typeface="Microsoft YaHei Light"/>
              </a:defRPr>
            </a:pPr>
            <a:r>
              <a:rPr sz="2000" b="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icrosoft YaHei Light"/>
                <a:ea typeface="Microsoft YaHei Light"/>
                <a:cs typeface="Microsoft YaHei Light"/>
              </a:rPr>
              <a:t>输入</a:t>
            </a:r>
          </a:p>
          <a:p>
            <a:pPr algn="ctr">
              <a:buNone/>
              <a:defRPr b="0">
                <a:latin typeface="Microsoft YaHei Light"/>
                <a:ea typeface="Microsoft YaHei Light"/>
                <a:cs typeface="Microsoft YaHei Light"/>
              </a:defRPr>
            </a:pPr>
            <a:r>
              <a:rPr sz="2000" b="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icrosoft YaHei Light"/>
                <a:ea typeface="Microsoft YaHei Light"/>
                <a:cs typeface="Microsoft YaHei Light"/>
              </a:rPr>
              <a:t>中子监测器计数率</a:t>
            </a:r>
          </a:p>
        </p:txBody>
      </p:sp>
      <p:sp>
        <p:nvSpPr>
          <p:cNvPr id="11" name="上箭头 10">
            <a:extLst>
              <a:ext uri="{FF2B5EF4-FFF2-40B4-BE49-F238E27FC236}">
                <a16:creationId xmlns:a16="http://schemas.microsoft.com/office/drawing/2014/main" id="{23DB2BC7-939F-4519-A1E1-6095133248D1}"/>
              </a:ext>
            </a:extLst>
          </p:cNvPr>
          <p:cNvSpPr>
            <a:spLocks noGrp="1"/>
          </p:cNvSpPr>
          <p:nvPr/>
        </p:nvSpPr>
        <p:spPr>
          <a:xfrm>
            <a:off x="6933056" y="1805800"/>
            <a:ext cx="499260" cy="3261064"/>
          </a:xfrm>
          <a:prstGeom prst="upArrow">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anchor="ctr"/>
          <a:lstStyle>
            <a:lvl1pPr marL="0" algn="l" defTabSz="457200">
              <a:buNone/>
              <a:defRPr sz="1800" kern="1200">
                <a:solidFill>
                  <a:schemeClr val="lt1"/>
                </a:solidFill>
                <a:latin typeface="+mn-lt"/>
                <a:ea typeface="+mn-lt"/>
                <a:cs typeface="+mn-lt"/>
              </a:defRPr>
            </a:lvl1pPr>
            <a:lvl2pPr marL="457200" algn="l" defTabSz="457200">
              <a:buNone/>
              <a:defRPr sz="1800" kern="1200">
                <a:solidFill>
                  <a:schemeClr val="lt1"/>
                </a:solidFill>
                <a:latin typeface="+mn-lt"/>
                <a:ea typeface="+mn-lt"/>
                <a:cs typeface="+mn-lt"/>
              </a:defRPr>
            </a:lvl2pPr>
            <a:lvl3pPr marL="914400" algn="l" defTabSz="457200">
              <a:buNone/>
              <a:defRPr sz="1800" kern="1200">
                <a:solidFill>
                  <a:schemeClr val="lt1"/>
                </a:solidFill>
                <a:latin typeface="+mn-lt"/>
                <a:ea typeface="+mn-lt"/>
                <a:cs typeface="+mn-lt"/>
              </a:defRPr>
            </a:lvl3pPr>
            <a:lvl4pPr marL="1371600" algn="l" defTabSz="457200">
              <a:buNone/>
              <a:defRPr sz="1800" kern="1200">
                <a:solidFill>
                  <a:schemeClr val="lt1"/>
                </a:solidFill>
                <a:latin typeface="+mn-lt"/>
                <a:ea typeface="+mn-lt"/>
                <a:cs typeface="+mn-lt"/>
              </a:defRPr>
            </a:lvl4pPr>
            <a:lvl5pPr marL="1828800" algn="l" defTabSz="457200">
              <a:buNone/>
              <a:defRPr sz="1800" kern="1200">
                <a:solidFill>
                  <a:schemeClr val="lt1"/>
                </a:solidFill>
                <a:latin typeface="+mn-lt"/>
                <a:ea typeface="+mn-lt"/>
                <a:cs typeface="+mn-lt"/>
              </a:defRPr>
            </a:lvl5pPr>
            <a:lvl6pPr marL="2286000" algn="l" defTabSz="457200">
              <a:buNone/>
              <a:defRPr sz="1800" kern="1200">
                <a:solidFill>
                  <a:schemeClr val="lt1"/>
                </a:solidFill>
                <a:latin typeface="+mn-lt"/>
                <a:ea typeface="+mn-lt"/>
                <a:cs typeface="+mn-lt"/>
              </a:defRPr>
            </a:lvl6pPr>
            <a:lvl7pPr marL="2743200" algn="l" defTabSz="457200">
              <a:buNone/>
              <a:defRPr sz="1800" kern="1200">
                <a:solidFill>
                  <a:schemeClr val="lt1"/>
                </a:solidFill>
                <a:latin typeface="+mn-lt"/>
                <a:ea typeface="+mn-lt"/>
                <a:cs typeface="+mn-lt"/>
              </a:defRPr>
            </a:lvl7pPr>
            <a:lvl8pPr marL="3200400" algn="l" defTabSz="457200">
              <a:buNone/>
              <a:defRPr sz="1800" kern="1200">
                <a:solidFill>
                  <a:schemeClr val="lt1"/>
                </a:solidFill>
                <a:latin typeface="+mn-lt"/>
                <a:ea typeface="+mn-lt"/>
                <a:cs typeface="+mn-lt"/>
              </a:defRPr>
            </a:lvl8pPr>
            <a:lvl9pPr marL="3657600" algn="l" defTabSz="457200">
              <a:buNone/>
              <a:defRPr sz="1800" kern="1200">
                <a:solidFill>
                  <a:schemeClr val="lt1"/>
                </a:solidFill>
                <a:latin typeface="+mn-lt"/>
                <a:ea typeface="+mn-lt"/>
                <a:cs typeface="+mn-lt"/>
              </a:defRPr>
            </a:lvl9pPr>
          </a:lstStyle>
          <a:p>
            <a:pPr algn="ctr">
              <a:buNone/>
            </a:pPr>
            <a:endParaRPr/>
          </a:p>
        </p:txBody>
      </p:sp>
      <p:sp>
        <p:nvSpPr>
          <p:cNvPr id="8" name="文本框 7">
            <a:extLst>
              <a:ext uri="{FF2B5EF4-FFF2-40B4-BE49-F238E27FC236}">
                <a16:creationId xmlns:a16="http://schemas.microsoft.com/office/drawing/2014/main" id="{C4CBB834-4CCF-4156-A0B8-FA0F2B135812}"/>
              </a:ext>
            </a:extLst>
          </p:cNvPr>
          <p:cNvSpPr>
            <a:spLocks noGrp="1"/>
          </p:cNvSpPr>
          <p:nvPr/>
        </p:nvSpPr>
        <p:spPr>
          <a:xfrm>
            <a:off x="6170649" y="3388144"/>
            <a:ext cx="2001642" cy="408623"/>
          </a:xfrm>
          <a:prstGeom prst="roundRect">
            <a:avLst/>
          </a:prstGeom>
          <a:solidFill>
            <a:schemeClr val="accent5">
              <a:lumMod val="75000"/>
            </a:schemeClr>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lvl1pPr marL="0" algn="l" defTabSz="457200">
              <a:buNone/>
              <a:defRPr sz="1800" b="0" kern="1200">
                <a:solidFill>
                  <a:schemeClr val="tx1"/>
                </a:solidFill>
                <a:latin typeface="Microsoft YaHei Light"/>
                <a:ea typeface="Microsoft YaHei Light"/>
                <a:cs typeface="Microsoft YaHei Light"/>
              </a:defRPr>
            </a:lvl1pPr>
            <a:lvl2pPr marL="457200" algn="l" defTabSz="457200">
              <a:buNone/>
              <a:defRPr sz="1800" b="0" kern="1200">
                <a:solidFill>
                  <a:schemeClr val="tx1"/>
                </a:solidFill>
                <a:latin typeface="Microsoft YaHei Light"/>
                <a:ea typeface="Microsoft YaHei Light"/>
                <a:cs typeface="Microsoft YaHei Light"/>
              </a:defRPr>
            </a:lvl2pPr>
            <a:lvl3pPr marL="914400" algn="l" defTabSz="457200">
              <a:buNone/>
              <a:defRPr sz="1800" b="0" kern="1200">
                <a:solidFill>
                  <a:schemeClr val="tx1"/>
                </a:solidFill>
                <a:latin typeface="Microsoft YaHei Light"/>
                <a:ea typeface="Microsoft YaHei Light"/>
                <a:cs typeface="Microsoft YaHei Light"/>
              </a:defRPr>
            </a:lvl3pPr>
            <a:lvl4pPr marL="1371600" algn="l" defTabSz="457200">
              <a:buNone/>
              <a:defRPr sz="1800" b="0" kern="1200">
                <a:solidFill>
                  <a:schemeClr val="tx1"/>
                </a:solidFill>
                <a:latin typeface="Microsoft YaHei Light"/>
                <a:ea typeface="Microsoft YaHei Light"/>
                <a:cs typeface="Microsoft YaHei Light"/>
              </a:defRPr>
            </a:lvl4pPr>
            <a:lvl5pPr marL="1828800" algn="l" defTabSz="457200">
              <a:buNone/>
              <a:defRPr sz="1800" b="0" kern="1200">
                <a:solidFill>
                  <a:schemeClr val="tx1"/>
                </a:solidFill>
                <a:latin typeface="Microsoft YaHei Light"/>
                <a:ea typeface="Microsoft YaHei Light"/>
                <a:cs typeface="Microsoft YaHei Light"/>
              </a:defRPr>
            </a:lvl5pPr>
            <a:lvl6pPr marL="2286000" algn="l" defTabSz="457200">
              <a:buNone/>
              <a:defRPr sz="1800" b="0" kern="1200">
                <a:solidFill>
                  <a:schemeClr val="tx1"/>
                </a:solidFill>
                <a:latin typeface="Microsoft YaHei Light"/>
                <a:ea typeface="Microsoft YaHei Light"/>
                <a:cs typeface="Microsoft YaHei Light"/>
              </a:defRPr>
            </a:lvl6pPr>
            <a:lvl7pPr marL="2743200" algn="l" defTabSz="457200">
              <a:buNone/>
              <a:defRPr sz="1800" b="0" kern="1200">
                <a:solidFill>
                  <a:schemeClr val="tx1"/>
                </a:solidFill>
                <a:latin typeface="Microsoft YaHei Light"/>
                <a:ea typeface="Microsoft YaHei Light"/>
                <a:cs typeface="Microsoft YaHei Light"/>
              </a:defRPr>
            </a:lvl7pPr>
            <a:lvl8pPr marL="3200400" algn="l" defTabSz="457200">
              <a:buNone/>
              <a:defRPr sz="1800" b="0" kern="1200">
                <a:solidFill>
                  <a:schemeClr val="tx1"/>
                </a:solidFill>
                <a:latin typeface="Microsoft YaHei Light"/>
                <a:ea typeface="Microsoft YaHei Light"/>
                <a:cs typeface="Microsoft YaHei Light"/>
              </a:defRPr>
            </a:lvl8pPr>
            <a:lvl9pPr marL="3657600" algn="l" defTabSz="457200">
              <a:buNone/>
              <a:defRPr sz="1800" b="0" kern="1200">
                <a:solidFill>
                  <a:schemeClr val="tx1"/>
                </a:solidFill>
                <a:latin typeface="Microsoft YaHei Light"/>
                <a:ea typeface="Microsoft YaHei Light"/>
                <a:cs typeface="Microsoft YaHei Light"/>
              </a:defRPr>
            </a:lvl9pPr>
          </a:lstStyle>
          <a:p>
            <a:pPr algn="ctr">
              <a:buNone/>
              <a:defRPr b="0">
                <a:latin typeface="Microsoft YaHei Light"/>
                <a:ea typeface="Microsoft YaHei Light"/>
                <a:cs typeface="Microsoft YaHei Light"/>
              </a:defRPr>
            </a:pPr>
            <a:r>
              <a:rPr b="0">
                <a:latin typeface="Microsoft YaHei Light"/>
                <a:ea typeface="Microsoft YaHei Light"/>
                <a:cs typeface="Microsoft YaHei Light"/>
              </a:rPr>
              <a:t>深度学习</a:t>
            </a:r>
          </a:p>
        </p:txBody>
      </p:sp>
      <p:pic>
        <p:nvPicPr>
          <p:cNvPr id="28" name="图片 15"/>
          <p:cNvPicPr>
            <a:picLocks noChangeAspect="1"/>
          </p:cNvPicPr>
          <p:nvPr/>
        </p:nvPicPr>
        <p:blipFill rotWithShape="1">
          <a:blip r:embed="rId4"/>
          <a:srcRect l="6869" t="656" r="13829"/>
          <a:stretch>
            <a:fillRect/>
          </a:stretch>
        </p:blipFill>
        <p:spPr>
          <a:xfrm>
            <a:off x="8670594" y="1818886"/>
            <a:ext cx="3358409" cy="2972530"/>
          </a:xfrm>
          <a:prstGeom prst="rect">
            <a:avLst/>
          </a:prstGeom>
          <a:ln>
            <a:noFill/>
          </a:ln>
          <a:effectLst>
            <a:softEdge rad="112500"/>
          </a:effectLst>
        </p:spPr>
      </p:pic>
      <p:pic>
        <p:nvPicPr>
          <p:cNvPr id="29" name="图片 11"/>
          <p:cNvPicPr>
            <a:picLocks noChangeAspect="1"/>
          </p:cNvPicPr>
          <p:nvPr/>
        </p:nvPicPr>
        <p:blipFill>
          <a:blip r:embed="rId5"/>
          <a:stretch>
            <a:fillRect/>
          </a:stretch>
        </p:blipFill>
        <p:spPr>
          <a:xfrm>
            <a:off x="8940237" y="666138"/>
            <a:ext cx="1706245" cy="1718745"/>
          </a:xfrm>
          <a:prstGeom prst="rect">
            <a:avLst/>
          </a:prstGeom>
        </p:spPr>
      </p:pic>
      <p:sp>
        <p:nvSpPr>
          <p:cNvPr id="15" name="灯片编号占位符 4">
            <a:extLst>
              <a:ext uri="{FF2B5EF4-FFF2-40B4-BE49-F238E27FC236}">
                <a16:creationId xmlns:a16="http://schemas.microsoft.com/office/drawing/2014/main" id="{482E504F-3FE9-449E-8C21-893E70D26488}"/>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7EA7183B-4C29-03CA-0B1D-6C2BC7F2E8E6}" type="slidenum">
              <a:rPr b="0">
                <a:latin typeface="Calibri"/>
                <a:ea typeface="Calibri"/>
                <a:cs typeface="Calibri"/>
              </a:rPr>
              <a:t>3</a:t>
            </a:fld>
            <a:endParaRPr b="0">
              <a:latin typeface="Calibri"/>
              <a:ea typeface="Calibri"/>
              <a:cs typeface="Calibri"/>
            </a:endParaRPr>
          </a:p>
        </p:txBody>
      </p:sp>
    </p:spTree>
    <p:extLst>
      <p:ext uri="{BB962C8B-B14F-4D97-AF65-F5344CB8AC3E}">
        <p14:creationId xmlns:p14="http://schemas.microsoft.com/office/powerpoint/2010/main" val="145569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1BE35BB0-D53F-4E21-8511-267CDD2E48DA}"/>
              </a:ext>
            </a:extLst>
          </p:cNvPr>
          <p:cNvSpPr>
            <a:spLocks noGrp="1"/>
          </p:cNvSpPr>
          <p:nvPr/>
        </p:nvSpPr>
        <p:spPr>
          <a:xfrm>
            <a:off x="188574" y="180459"/>
            <a:ext cx="7246547" cy="954107"/>
          </a:xfrm>
          <a:prstGeom prst="rect">
            <a:avLst/>
          </a:prstGeom>
          <a:noFill/>
        </p:spPr>
        <p:txBody>
          <a:bodyPr wrap="square">
            <a:spAutoFit/>
          </a:bodyPr>
          <a:lstStyle/>
          <a:p>
            <a:pPr>
              <a:defRPr b="0">
                <a:latin typeface="Microsoft YaHei Light"/>
                <a:ea typeface="Microsoft YaHei Light"/>
                <a:cs typeface="Microsoft YaHei Light"/>
              </a:defRPr>
            </a:pPr>
            <a:r>
              <a:rPr sz="2800" b="0" dirty="0" err="1">
                <a:solidFill>
                  <a:srgbClr val="FFFF00"/>
                </a:solidFill>
                <a:latin typeface="Microsoft YaHei Light"/>
                <a:ea typeface="Microsoft YaHei Light"/>
                <a:cs typeface="Microsoft YaHei Light"/>
              </a:rPr>
              <a:t>宇宙线通量随太阳活动反向变化</a:t>
            </a:r>
            <a:endParaRPr sz="2800" b="0" dirty="0">
              <a:solidFill>
                <a:srgbClr val="FFFF00"/>
              </a:solidFill>
              <a:latin typeface="Microsoft YaHei Light"/>
              <a:ea typeface="Microsoft YaHei Light"/>
              <a:cs typeface="Microsoft YaHei Light"/>
            </a:endParaRPr>
          </a:p>
          <a:p>
            <a:pPr>
              <a:defRPr b="0">
                <a:latin typeface="Calibri"/>
                <a:ea typeface="Calibri"/>
                <a:cs typeface="Calibri"/>
              </a:defRPr>
            </a:pPr>
            <a:endParaRPr sz="2800" b="0" dirty="0">
              <a:solidFill>
                <a:srgbClr val="FFFF00"/>
              </a:solidFill>
              <a:latin typeface="Microsoft YaHei Light"/>
              <a:ea typeface="Microsoft YaHei Light"/>
              <a:cs typeface="Microsoft YaHei Light"/>
            </a:endParaRPr>
          </a:p>
        </p:txBody>
      </p:sp>
      <p:sp>
        <p:nvSpPr>
          <p:cNvPr id="6" name="文本框 5">
            <a:extLst>
              <a:ext uri="{FF2B5EF4-FFF2-40B4-BE49-F238E27FC236}">
                <a16:creationId xmlns:a16="http://schemas.microsoft.com/office/drawing/2014/main" id="{6EA5FD1E-9299-4667-8630-D9A72CF9CAE4}"/>
              </a:ext>
            </a:extLst>
          </p:cNvPr>
          <p:cNvSpPr>
            <a:spLocks noGrp="1"/>
          </p:cNvSpPr>
          <p:nvPr/>
        </p:nvSpPr>
        <p:spPr>
          <a:xfrm>
            <a:off x="-2844" y="657512"/>
            <a:ext cx="12426492" cy="1044901"/>
          </a:xfrm>
          <a:prstGeom prst="rect">
            <a:avLst/>
          </a:prstGeom>
          <a:noFill/>
        </p:spPr>
        <p:txBody>
          <a:bodyPr wrap="square">
            <a:spAutoFit/>
          </a:bodyPr>
          <a:lstStyle/>
          <a:p>
            <a:pPr>
              <a:lnSpc>
                <a:spcPct val="150000"/>
              </a:lnSpc>
              <a:spcAft>
                <a:spcPts val="600"/>
              </a:spcAft>
              <a:buNone/>
              <a:defRPr b="0">
                <a:latin typeface="Microsoft YaHei Light"/>
                <a:ea typeface="Microsoft YaHei Light"/>
                <a:cs typeface="Microsoft YaHei Light"/>
              </a:defRPr>
            </a:pPr>
            <a:r>
              <a:rPr sz="2000" b="0" i="0" dirty="0" err="1">
                <a:solidFill>
                  <a:srgbClr val="FFFF00"/>
                </a:solidFill>
                <a:latin typeface="Microsoft YaHei Light"/>
                <a:ea typeface="Microsoft YaHei Light"/>
                <a:cs typeface="Microsoft YaHei Light"/>
              </a:rPr>
              <a:t>太阳活动越强，质子通量越低</a:t>
            </a:r>
            <a:r>
              <a:rPr sz="2000" b="0" i="0" dirty="0">
                <a:solidFill>
                  <a:srgbClr val="FFFF00"/>
                </a:solidFill>
                <a:latin typeface="Microsoft YaHei Light"/>
                <a:ea typeface="Microsoft YaHei Light"/>
                <a:cs typeface="Microsoft YaHei Light"/>
              </a:rPr>
              <a:t>。</a:t>
            </a:r>
            <a:r>
              <a:rPr lang="en-CN" sz="2000" b="0" i="0" dirty="0">
                <a:solidFill>
                  <a:srgbClr val="FFFF00"/>
                </a:solidFill>
                <a:latin typeface="Microsoft YaHei Light"/>
                <a:ea typeface="Microsoft YaHei Light"/>
                <a:cs typeface="Microsoft YaHei Light"/>
              </a:rPr>
              <a:t>研究宇宙线的太阳调制机制</a:t>
            </a:r>
            <a:r>
              <a:rPr lang="zh-CN" altLang="en-US" sz="2000" b="0" i="0" dirty="0">
                <a:solidFill>
                  <a:srgbClr val="FFFF00"/>
                </a:solidFill>
                <a:latin typeface="Microsoft YaHei Light"/>
                <a:ea typeface="Microsoft YaHei Light"/>
                <a:cs typeface="Microsoft YaHei Light"/>
              </a:rPr>
              <a:t>、深空辐射，要求我们有连续的宇宙线能谱测量。</a:t>
            </a:r>
            <a:endParaRPr sz="2000" b="0" i="0" dirty="0">
              <a:solidFill>
                <a:srgbClr val="FFFF00"/>
              </a:solidFill>
              <a:latin typeface="Microsoft YaHei Light"/>
              <a:ea typeface="Microsoft YaHei Light"/>
              <a:cs typeface="Microsoft YaHei Light"/>
            </a:endParaRPr>
          </a:p>
          <a:p>
            <a:pPr>
              <a:lnSpc>
                <a:spcPct val="150000"/>
              </a:lnSpc>
              <a:spcAft>
                <a:spcPts val="600"/>
              </a:spcAft>
              <a:buNone/>
              <a:defRPr b="0">
                <a:latin typeface="Calibri"/>
                <a:ea typeface="Calibri"/>
                <a:cs typeface="Calibri"/>
              </a:defRPr>
            </a:pPr>
            <a:r>
              <a:rPr sz="2000" b="0" dirty="0">
                <a:solidFill>
                  <a:srgbClr val="FFFF00"/>
                </a:solidFill>
                <a:latin typeface="Calibri"/>
                <a:ea typeface="Calibri"/>
                <a:cs typeface="Calibri"/>
              </a:rPr>
              <a:t>	</a:t>
            </a:r>
          </a:p>
        </p:txBody>
      </p:sp>
      <p:sp>
        <p:nvSpPr>
          <p:cNvPr id="2" name="灯片编号占位符 2">
            <a:extLst>
              <a:ext uri="{FF2B5EF4-FFF2-40B4-BE49-F238E27FC236}">
                <a16:creationId xmlns:a16="http://schemas.microsoft.com/office/drawing/2014/main" id="{EA66EADD-D638-49AF-A9A1-ACB23A098732}"/>
              </a:ext>
            </a:extLst>
          </p:cNvPr>
          <p:cNvSpPr>
            <a:spLocks noGrp="1"/>
          </p:cNvSpPr>
          <p:nvPr>
            <p:ph type="sldNum" idx="12"/>
          </p:nvPr>
        </p:nvSpPr>
        <p:spPr>
          <a:xfrm>
            <a:off x="11438455" y="6492875"/>
            <a:ext cx="753545" cy="365125"/>
          </a:xfrm>
        </p:spPr>
        <p:txBody>
          <a:bodyPr/>
          <a:lstStyle/>
          <a:p>
            <a:pPr>
              <a:defRPr b="0">
                <a:latin typeface="Calibri"/>
                <a:ea typeface="Calibri"/>
                <a:cs typeface="Calibri"/>
              </a:defRPr>
            </a:pPr>
            <a:fld id="{72699989-AC82-DFFA-3C2F-AE1D6C9D4BE4}" type="slidenum">
              <a:rPr sz="2000" b="0">
                <a:latin typeface="Calibri"/>
                <a:ea typeface="Calibri"/>
                <a:cs typeface="Calibri"/>
              </a:rPr>
              <a:t>4</a:t>
            </a:fld>
            <a:endParaRPr sz="2000" b="0">
              <a:latin typeface="Calibri"/>
              <a:ea typeface="Calibri"/>
              <a:cs typeface="Calibri"/>
            </a:endParaRPr>
          </a:p>
        </p:txBody>
      </p:sp>
      <p:sp>
        <p:nvSpPr>
          <p:cNvPr id="5" name="文本框 12">
            <a:extLst>
              <a:ext uri="{FF2B5EF4-FFF2-40B4-BE49-F238E27FC236}">
                <a16:creationId xmlns:a16="http://schemas.microsoft.com/office/drawing/2014/main" id="{192255F2-597A-5B4E-9F8A-331340553F6A}"/>
              </a:ext>
            </a:extLst>
          </p:cNvPr>
          <p:cNvSpPr>
            <a:spLocks noGrp="1"/>
          </p:cNvSpPr>
          <p:nvPr/>
        </p:nvSpPr>
        <p:spPr>
          <a:xfrm>
            <a:off x="0" y="6488668"/>
            <a:ext cx="5738679" cy="369332"/>
          </a:xfrm>
          <a:prstGeom prst="rect">
            <a:avLst/>
          </a:prstGeom>
          <a:noFill/>
        </p:spPr>
        <p:txBody>
          <a:bodyPr wrap="square">
            <a:spAutoFit/>
          </a:bodyPr>
          <a:lstStyle/>
          <a:p>
            <a:pPr algn="ctr">
              <a:buNone/>
              <a:defRPr b="0">
                <a:latin typeface="Calibri"/>
                <a:ea typeface="Calibri"/>
                <a:cs typeface="Calibri"/>
              </a:defRPr>
            </a:pPr>
            <a:r>
              <a:rPr b="0">
                <a:solidFill>
                  <a:srgbClr val="FFFF00"/>
                </a:solidFill>
                <a:latin typeface="Calibri"/>
                <a:ea typeface="Calibri"/>
                <a:cs typeface="Calibri"/>
              </a:rPr>
              <a:t>Cristina Consolandi (AMS Collaboration) ICRC 2025</a:t>
            </a:r>
          </a:p>
        </p:txBody>
      </p:sp>
      <p:pic>
        <p:nvPicPr>
          <p:cNvPr id="16" name="Picture 2"/>
          <p:cNvPicPr>
            <a:picLocks noChangeAspect="1"/>
          </p:cNvPicPr>
          <p:nvPr/>
        </p:nvPicPr>
        <p:blipFill>
          <a:blip r:embed="rId3"/>
          <a:stretch>
            <a:fillRect/>
          </a:stretch>
        </p:blipFill>
        <p:spPr>
          <a:xfrm>
            <a:off x="376752" y="1232102"/>
            <a:ext cx="11626674" cy="5354024"/>
          </a:xfrm>
          <a:prstGeom prst="rect">
            <a:avLst/>
          </a:prstGeom>
        </p:spPr>
      </p:pic>
    </p:spTree>
    <p:extLst>
      <p:ext uri="{BB962C8B-B14F-4D97-AF65-F5344CB8AC3E}">
        <p14:creationId xmlns:p14="http://schemas.microsoft.com/office/powerpoint/2010/main" val="1409187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F2D8A848-6F40-4491-83E4-C31C48F97633}"/>
              </a:ext>
            </a:extLst>
          </p:cNvPr>
          <p:cNvSpPr>
            <a:spLocks noGrp="1"/>
          </p:cNvSpPr>
          <p:nvPr/>
        </p:nvSpPr>
        <p:spPr>
          <a:xfrm>
            <a:off x="263524" y="751402"/>
            <a:ext cx="8505722" cy="523220"/>
          </a:xfrm>
          <a:prstGeom prst="rect">
            <a:avLst/>
          </a:prstGeom>
          <a:noFill/>
        </p:spPr>
        <p:txBody>
          <a:bodyPr wrap="square">
            <a:spAutoFit/>
          </a:bodyPr>
          <a:lstStyle/>
          <a:p>
            <a:pPr>
              <a:defRPr b="0">
                <a:latin typeface="Microsoft YaHei Light"/>
                <a:ea typeface="Microsoft YaHei Light"/>
                <a:cs typeface="Microsoft YaHei Light"/>
              </a:defRPr>
            </a:pPr>
            <a:r>
              <a:rPr sz="2800" b="0" dirty="0" err="1">
                <a:solidFill>
                  <a:srgbClr val="FFFF00"/>
                </a:solidFill>
                <a:latin typeface="Microsoft YaHei Light"/>
                <a:ea typeface="Microsoft YaHei Light"/>
                <a:cs typeface="Microsoft YaHei Light"/>
              </a:rPr>
              <a:t>地面</a:t>
            </a:r>
            <a:r>
              <a:rPr lang="en-CN" sz="2800" b="0" dirty="0">
                <a:solidFill>
                  <a:srgbClr val="FFFF00"/>
                </a:solidFill>
                <a:latin typeface="Microsoft YaHei Light"/>
                <a:ea typeface="Microsoft YaHei Light"/>
                <a:cs typeface="Microsoft YaHei Light"/>
              </a:rPr>
              <a:t>中子探测</a:t>
            </a:r>
            <a:r>
              <a:rPr sz="2800" b="0" dirty="0" err="1">
                <a:solidFill>
                  <a:srgbClr val="FFFF00"/>
                </a:solidFill>
                <a:latin typeface="Microsoft YaHei Light"/>
                <a:ea typeface="Microsoft YaHei Light"/>
                <a:cs typeface="Microsoft YaHei Light"/>
              </a:rPr>
              <a:t>连续，但只得到</a:t>
            </a:r>
            <a:r>
              <a:rPr lang="en-CN" sz="2800" b="0" dirty="0">
                <a:solidFill>
                  <a:srgbClr val="FFFF00"/>
                </a:solidFill>
                <a:latin typeface="Microsoft YaHei Light"/>
                <a:ea typeface="Microsoft YaHei Light"/>
                <a:cs typeface="Microsoft YaHei Light"/>
              </a:rPr>
              <a:t>能谱的</a:t>
            </a:r>
            <a:r>
              <a:rPr sz="2800" b="0" dirty="0" err="1">
                <a:solidFill>
                  <a:srgbClr val="FFFF00"/>
                </a:solidFill>
                <a:latin typeface="Microsoft YaHei Light"/>
                <a:ea typeface="Microsoft YaHei Light"/>
                <a:cs typeface="Microsoft YaHei Light"/>
              </a:rPr>
              <a:t>积分响应</a:t>
            </a:r>
            <a:endParaRPr sz="2800" b="0" dirty="0">
              <a:solidFill>
                <a:srgbClr val="FFFF00"/>
              </a:solidFill>
              <a:latin typeface="Microsoft YaHei Light"/>
              <a:ea typeface="Microsoft YaHei Light"/>
              <a:cs typeface="Microsoft YaHei Light"/>
            </a:endParaRPr>
          </a:p>
        </p:txBody>
      </p:sp>
      <p:sp>
        <p:nvSpPr>
          <p:cNvPr id="54" name="圆角矩形 11">
            <a:extLst>
              <a:ext uri="{FF2B5EF4-FFF2-40B4-BE49-F238E27FC236}">
                <a16:creationId xmlns:a16="http://schemas.microsoft.com/office/drawing/2014/main" id="{EB7B10CC-563D-429D-8C46-08ACFB25D452}"/>
              </a:ext>
            </a:extLst>
          </p:cNvPr>
          <p:cNvSpPr>
            <a:spLocks noGrp="1"/>
          </p:cNvSpPr>
          <p:nvPr/>
        </p:nvSpPr>
        <p:spPr>
          <a:xfrm>
            <a:off x="7225259" y="2188564"/>
            <a:ext cx="4703216" cy="3597388"/>
          </a:xfrm>
          <a:prstGeom prst="roundRect">
            <a:avLst>
              <a:gd name="adj" fmla="val 3509"/>
            </a:avLst>
          </a:prstGeom>
          <a:blipFill>
            <a:blip r:embed="rId3"/>
            <a:stretch>
              <a:fillRect l="-1571"/>
            </a:stretch>
          </a:blipFill>
          <a:ln>
            <a:noFill/>
          </a:ln>
          <a:effectLst>
            <a:outerShdw blurRad="50800" dist="38100" dir="5400000" sx="98000" sy="98000" algn="t" rotWithShape="0">
              <a:srgbClr val="CE000F"/>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anchor="ctr">
            <a:noAutofit/>
          </a:bodyPr>
          <a:lstStyle/>
          <a:p>
            <a:pPr algn="ctr">
              <a:buNone/>
            </a:pPr>
            <a:endParaRPr/>
          </a:p>
        </p:txBody>
      </p:sp>
      <p:sp>
        <p:nvSpPr>
          <p:cNvPr id="69" name="矩形 68">
            <a:extLst>
              <a:ext uri="{FF2B5EF4-FFF2-40B4-BE49-F238E27FC236}">
                <a16:creationId xmlns:a16="http://schemas.microsoft.com/office/drawing/2014/main" id="{46AB56E1-E121-4862-9175-081515CCF4F2}"/>
              </a:ext>
            </a:extLst>
          </p:cNvPr>
          <p:cNvSpPr>
            <a:spLocks noGrp="1"/>
          </p:cNvSpPr>
          <p:nvPr/>
        </p:nvSpPr>
        <p:spPr>
          <a:xfrm>
            <a:off x="263523" y="1564551"/>
            <a:ext cx="6796844" cy="3650358"/>
          </a:xfrm>
          <a:prstGeom prst="rect">
            <a:avLst/>
          </a:prstGeom>
        </p:spPr>
        <p:txBody>
          <a:bodyPr wrap="square">
            <a:spAutoFit/>
          </a:bodyPr>
          <a:lstStyle/>
          <a:p>
            <a:pPr>
              <a:lnSpc>
                <a:spcPct val="150000"/>
              </a:lnSpc>
              <a:buNone/>
              <a:defRPr b="0">
                <a:latin typeface="Microsoft YaHei Light"/>
                <a:ea typeface="Microsoft YaHei Light"/>
                <a:cs typeface="Microsoft YaHei Light"/>
              </a:defRPr>
            </a:pPr>
            <a:r>
              <a:rPr lang="en-CN" sz="2000" b="0" dirty="0">
                <a:solidFill>
                  <a:srgbClr val="FFFF00"/>
                </a:solidFill>
                <a:latin typeface="Microsoft YaHei Light"/>
                <a:ea typeface="Microsoft YaHei Light"/>
                <a:cs typeface="Microsoft YaHei Light"/>
              </a:rPr>
              <a:t>宇宙线</a:t>
            </a:r>
            <a:r>
              <a:rPr sz="2000" b="0" dirty="0" err="1">
                <a:solidFill>
                  <a:srgbClr val="FFFF00"/>
                </a:solidFill>
                <a:latin typeface="Microsoft YaHei Light"/>
                <a:ea typeface="Microsoft YaHei Light"/>
                <a:cs typeface="Microsoft YaHei Light"/>
              </a:rPr>
              <a:t>进入大气层前</a:t>
            </a:r>
            <a:r>
              <a:rPr sz="2000" b="0" dirty="0">
                <a:solidFill>
                  <a:srgbClr val="FFFF00"/>
                </a:solidFill>
                <a:latin typeface="Microsoft YaHei Light"/>
                <a:ea typeface="Microsoft YaHei Light"/>
                <a:cs typeface="Microsoft YaHei Light"/>
              </a:rPr>
              <a:t>：</a:t>
            </a:r>
            <a:br>
              <a:rPr b="0" dirty="0">
                <a:latin typeface="Calibri"/>
                <a:ea typeface="Calibri"/>
                <a:cs typeface="Calibri"/>
              </a:rPr>
            </a:br>
            <a:r>
              <a:rPr sz="2000" b="0" dirty="0" err="1">
                <a:solidFill>
                  <a:srgbClr val="FFFF00"/>
                </a:solidFill>
                <a:latin typeface="Microsoft YaHei Light"/>
                <a:ea typeface="Microsoft YaHei Light"/>
                <a:cs typeface="Microsoft YaHei Light"/>
              </a:rPr>
              <a:t>地磁场筛选低</a:t>
            </a:r>
            <a:r>
              <a:rPr lang="zh-CN" altLang="en-US" sz="2000" b="0" dirty="0">
                <a:solidFill>
                  <a:srgbClr val="FFFF00"/>
                </a:solidFill>
                <a:latin typeface="Microsoft YaHei Light"/>
                <a:ea typeface="Microsoft YaHei Light"/>
                <a:cs typeface="Microsoft YaHei Light"/>
              </a:rPr>
              <a:t>能量</a:t>
            </a:r>
            <a:r>
              <a:rPr sz="2000" b="0" dirty="0" err="1">
                <a:solidFill>
                  <a:srgbClr val="FFFF00"/>
                </a:solidFill>
                <a:latin typeface="Microsoft YaHei Light"/>
                <a:ea typeface="Microsoft YaHei Light"/>
                <a:cs typeface="Microsoft YaHei Light"/>
              </a:rPr>
              <a:t>宇宙线，只有高于地磁截止</a:t>
            </a:r>
            <a:r>
              <a:rPr lang="zh-CN" altLang="en-US" sz="2000" b="0" dirty="0">
                <a:solidFill>
                  <a:srgbClr val="FFFF00"/>
                </a:solidFill>
                <a:latin typeface="Microsoft YaHei Light"/>
                <a:ea typeface="Microsoft YaHei Light"/>
                <a:cs typeface="Microsoft YaHei Light"/>
              </a:rPr>
              <a:t>能量</a:t>
            </a:r>
            <a:r>
              <a:rPr sz="2000" b="0" dirty="0" err="1">
                <a:solidFill>
                  <a:srgbClr val="FFFF00"/>
                </a:solidFill>
                <a:latin typeface="Microsoft YaHei Light"/>
                <a:ea typeface="Microsoft YaHei Light"/>
                <a:cs typeface="Microsoft YaHei Light"/>
              </a:rPr>
              <a:t>的粒子能够进入大气层</a:t>
            </a:r>
            <a:r>
              <a:rPr sz="2000" b="0" dirty="0">
                <a:solidFill>
                  <a:srgbClr val="FFFF00"/>
                </a:solidFill>
                <a:latin typeface="Microsoft YaHei Light"/>
                <a:ea typeface="Microsoft YaHei Light"/>
                <a:cs typeface="Microsoft YaHei Light"/>
              </a:rPr>
              <a:t>。</a:t>
            </a:r>
          </a:p>
          <a:p>
            <a:pPr>
              <a:lnSpc>
                <a:spcPct val="150000"/>
              </a:lnSpc>
              <a:buNone/>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进入大气层后</a:t>
            </a:r>
            <a:r>
              <a:rPr sz="2000" b="0" dirty="0">
                <a:solidFill>
                  <a:srgbClr val="FFFF00"/>
                </a:solidFill>
                <a:latin typeface="Microsoft YaHei Light"/>
                <a:ea typeface="Microsoft YaHei Light"/>
                <a:cs typeface="Microsoft YaHei Light"/>
              </a:rPr>
              <a:t>：</a:t>
            </a:r>
            <a:br>
              <a:rPr b="0" dirty="0">
                <a:latin typeface="Calibri"/>
                <a:ea typeface="Calibri"/>
                <a:cs typeface="Calibri"/>
              </a:rPr>
            </a:br>
            <a:r>
              <a:rPr sz="2000" b="0" dirty="0" err="1">
                <a:solidFill>
                  <a:srgbClr val="FFFF00"/>
                </a:solidFill>
                <a:latin typeface="Microsoft YaHei Light"/>
                <a:ea typeface="Microsoft YaHei Light"/>
                <a:cs typeface="Microsoft YaHei Light"/>
              </a:rPr>
              <a:t>宇宙线与大气相互作用产生次级粒子；地面探测器测得的是积分响应，不能直接</a:t>
            </a:r>
            <a:r>
              <a:rPr lang="en-CN" sz="2000" b="0" dirty="0">
                <a:solidFill>
                  <a:srgbClr val="FFFF00"/>
                </a:solidFill>
                <a:latin typeface="Microsoft YaHei Light"/>
                <a:ea typeface="Microsoft YaHei Light"/>
                <a:cs typeface="Microsoft YaHei Light"/>
              </a:rPr>
              <a:t>测量能谱</a:t>
            </a:r>
            <a:r>
              <a:rPr sz="2000" b="0" dirty="0">
                <a:solidFill>
                  <a:srgbClr val="FFFF00"/>
                </a:solidFill>
                <a:latin typeface="Microsoft YaHei Light"/>
                <a:ea typeface="Microsoft YaHei Light"/>
                <a:cs typeface="Microsoft YaHei Light"/>
              </a:rPr>
              <a:t>。</a:t>
            </a:r>
          </a:p>
          <a:p>
            <a:pPr>
              <a:lnSpc>
                <a:spcPct val="150000"/>
              </a:lnSpc>
              <a:buNone/>
              <a:defRPr b="0">
                <a:latin typeface="Calibri"/>
                <a:ea typeface="Calibri"/>
                <a:cs typeface="Calibri"/>
              </a:defRPr>
            </a:pPr>
            <a:br>
              <a:rPr b="0" dirty="0">
                <a:latin typeface="Calibri"/>
                <a:ea typeface="Calibri"/>
                <a:cs typeface="Calibri"/>
              </a:rPr>
            </a:br>
            <a:endParaRPr b="0" dirty="0">
              <a:latin typeface="Calibri"/>
              <a:ea typeface="Calibri"/>
              <a:cs typeface="Calibri"/>
            </a:endParaRPr>
          </a:p>
        </p:txBody>
      </p:sp>
      <p:sp>
        <p:nvSpPr>
          <p:cNvPr id="2" name="灯片编号占位符 2">
            <a:extLst>
              <a:ext uri="{FF2B5EF4-FFF2-40B4-BE49-F238E27FC236}">
                <a16:creationId xmlns:a16="http://schemas.microsoft.com/office/drawing/2014/main" id="{E39A119B-3D02-49CB-AB11-DFAB52BD6EE1}"/>
              </a:ext>
            </a:extLst>
          </p:cNvPr>
          <p:cNvSpPr>
            <a:spLocks noGrp="1"/>
          </p:cNvSpPr>
          <p:nvPr>
            <p:ph type="sldNum" idx="12"/>
          </p:nvPr>
        </p:nvSpPr>
        <p:spPr>
          <a:xfrm>
            <a:off x="11438455" y="6492875"/>
            <a:ext cx="753545" cy="365125"/>
          </a:xfrm>
        </p:spPr>
        <p:txBody>
          <a:bodyPr/>
          <a:lstStyle/>
          <a:p>
            <a:pPr>
              <a:defRPr b="0">
                <a:latin typeface="Calibri"/>
                <a:ea typeface="Calibri"/>
                <a:cs typeface="Calibri"/>
              </a:defRPr>
            </a:pPr>
            <a:fld id="{CDBA037B-CD2D-8512-89A9-44CBD407F9AB}" type="slidenum">
              <a:rPr sz="2000" b="0">
                <a:latin typeface="Calibri"/>
                <a:ea typeface="Calibri"/>
                <a:cs typeface="Calibri"/>
              </a:rPr>
              <a:t>5</a:t>
            </a:fld>
            <a:endParaRPr sz="2000" b="0">
              <a:latin typeface="Calibri"/>
              <a:ea typeface="Calibri"/>
              <a:cs typeface="Calibri"/>
            </a:endParaRPr>
          </a:p>
        </p:txBody>
      </p:sp>
    </p:spTree>
    <p:extLst>
      <p:ext uri="{BB962C8B-B14F-4D97-AF65-F5344CB8AC3E}">
        <p14:creationId xmlns:p14="http://schemas.microsoft.com/office/powerpoint/2010/main" val="382157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2"/>
          <p:cNvPicPr>
            <a:picLocks noChangeAspect="1"/>
          </p:cNvPicPr>
          <p:nvPr/>
        </p:nvPicPr>
        <p:blipFill>
          <a:blip r:embed="rId3"/>
          <a:stretch>
            <a:fillRect/>
          </a:stretch>
        </p:blipFill>
        <p:spPr>
          <a:xfrm>
            <a:off x="5421774" y="669179"/>
            <a:ext cx="6611729" cy="5648822"/>
          </a:xfrm>
          <a:prstGeom prst="rect">
            <a:avLst/>
          </a:prstGeom>
          <a:ln w="38100">
            <a:solidFill>
              <a:srgbClr val="FFFFFF"/>
            </a:solidFill>
          </a:ln>
        </p:spPr>
      </p:pic>
      <p:sp>
        <p:nvSpPr>
          <p:cNvPr id="4" name="文本框 3">
            <a:extLst>
              <a:ext uri="{FF2B5EF4-FFF2-40B4-BE49-F238E27FC236}">
                <a16:creationId xmlns:a16="http://schemas.microsoft.com/office/drawing/2014/main" id="{05B584F5-AF6A-4494-AA0E-753530A67A4C}"/>
              </a:ext>
            </a:extLst>
          </p:cNvPr>
          <p:cNvSpPr>
            <a:spLocks noGrp="1"/>
          </p:cNvSpPr>
          <p:nvPr/>
        </p:nvSpPr>
        <p:spPr>
          <a:xfrm flipH="1">
            <a:off x="284580" y="539999"/>
            <a:ext cx="10515600" cy="720000"/>
          </a:xfrm>
          <a:prstGeom prst="rect">
            <a:avLst/>
          </a:prstGeom>
          <a:noFill/>
        </p:spPr>
        <p:txBody>
          <a:bodyPr wrap="square">
            <a:noAutofit/>
          </a:bodyPr>
          <a:lstStyle/>
          <a:p>
            <a:pPr>
              <a:defRPr b="0">
                <a:latin typeface="Microsoft YaHei Light"/>
                <a:ea typeface="Microsoft YaHei Light"/>
                <a:cs typeface="Microsoft YaHei Light"/>
              </a:defRPr>
            </a:pPr>
            <a:r>
              <a:rPr sz="2400" b="0">
                <a:solidFill>
                  <a:srgbClr val="FFFF00"/>
                </a:solidFill>
                <a:latin typeface="Calibri"/>
                <a:ea typeface="Calibri"/>
                <a:cs typeface="Calibri"/>
              </a:rPr>
              <a:t>NM</a:t>
            </a:r>
            <a:r>
              <a:rPr sz="2400" b="0">
                <a:solidFill>
                  <a:srgbClr val="FFFF00"/>
                </a:solidFill>
                <a:latin typeface="Microsoft YaHei Light"/>
                <a:ea typeface="Microsoft YaHei Light"/>
                <a:cs typeface="Microsoft YaHei Light"/>
              </a:rPr>
              <a:t>与</a:t>
            </a:r>
            <a:r>
              <a:rPr sz="2400" b="0">
                <a:solidFill>
                  <a:srgbClr val="FFFF00"/>
                </a:solidFill>
                <a:latin typeface="Calibri"/>
                <a:ea typeface="Calibri"/>
                <a:cs typeface="Calibri"/>
              </a:rPr>
              <a:t>AMS</a:t>
            </a:r>
            <a:r>
              <a:rPr sz="2400" b="0">
                <a:solidFill>
                  <a:srgbClr val="FFFF00"/>
                </a:solidFill>
                <a:latin typeface="Microsoft YaHei Light"/>
                <a:ea typeface="Microsoft YaHei Light"/>
                <a:cs typeface="Microsoft YaHei Light"/>
              </a:rPr>
              <a:t>共同变化，但能段不同</a:t>
            </a:r>
          </a:p>
        </p:txBody>
      </p:sp>
      <p:sp>
        <p:nvSpPr>
          <p:cNvPr id="5" name="文本框 4">
            <a:extLst>
              <a:ext uri="{FF2B5EF4-FFF2-40B4-BE49-F238E27FC236}">
                <a16:creationId xmlns:a16="http://schemas.microsoft.com/office/drawing/2014/main" id="{7F1E6819-2CD4-4CAF-9316-1B2535016778}"/>
              </a:ext>
            </a:extLst>
          </p:cNvPr>
          <p:cNvSpPr>
            <a:spLocks noGrp="1"/>
          </p:cNvSpPr>
          <p:nvPr/>
        </p:nvSpPr>
        <p:spPr>
          <a:xfrm flipH="1">
            <a:off x="6728458" y="6352143"/>
            <a:ext cx="5305045" cy="369332"/>
          </a:xfrm>
          <a:prstGeom prst="rect">
            <a:avLst/>
          </a:prstGeom>
          <a:noFill/>
        </p:spPr>
        <p:txBody>
          <a:bodyPr wrap="square">
            <a:spAutoFit/>
          </a:bodyPr>
          <a:lstStyle/>
          <a:p>
            <a:pPr>
              <a:defRPr b="0">
                <a:latin typeface="Calibri"/>
                <a:ea typeface="Calibri"/>
                <a:cs typeface="Calibri"/>
              </a:defRPr>
            </a:pPr>
            <a:r>
              <a:rPr b="0">
                <a:solidFill>
                  <a:srgbClr val="FFFF00"/>
                </a:solidFill>
                <a:latin typeface="Calibri"/>
                <a:ea typeface="Calibri"/>
                <a:cs typeface="Calibri"/>
              </a:rPr>
              <a:t>Aguilar et al., Phys. Rev. Lett., 2018 </a:t>
            </a:r>
          </a:p>
        </p:txBody>
      </p:sp>
      <p:sp>
        <p:nvSpPr>
          <p:cNvPr id="7" name="文本框 6">
            <a:extLst>
              <a:ext uri="{FF2B5EF4-FFF2-40B4-BE49-F238E27FC236}">
                <a16:creationId xmlns:a16="http://schemas.microsoft.com/office/drawing/2014/main" id="{41CAD3AB-FC6E-4972-BAFF-FBC97B7BC960}"/>
              </a:ext>
            </a:extLst>
          </p:cNvPr>
          <p:cNvSpPr>
            <a:spLocks noGrp="1"/>
          </p:cNvSpPr>
          <p:nvPr/>
        </p:nvSpPr>
        <p:spPr>
          <a:xfrm>
            <a:off x="283204" y="1896174"/>
            <a:ext cx="4764289" cy="3170099"/>
          </a:xfrm>
          <a:prstGeom prst="rect">
            <a:avLst/>
          </a:prstGeom>
          <a:noFill/>
        </p:spPr>
        <p:txBody>
          <a:bodyPr wrap="square">
            <a:spAutoFit/>
          </a:bodyPr>
          <a:lstStyle/>
          <a:p>
            <a:pPr>
              <a:defRPr b="0">
                <a:latin typeface="Microsoft YaHei Light"/>
                <a:ea typeface="Microsoft YaHei Light"/>
                <a:cs typeface="Microsoft YaHei Light"/>
              </a:defRPr>
            </a:pPr>
            <a:r>
              <a:rPr sz="2000" b="0" i="0" dirty="0">
                <a:solidFill>
                  <a:srgbClr val="F207F8"/>
                </a:solidFill>
                <a:latin typeface="Calibri"/>
                <a:ea typeface="Calibri"/>
                <a:cs typeface="Calibri"/>
              </a:rPr>
              <a:t>AMS </a:t>
            </a:r>
            <a:r>
              <a:rPr sz="2000" b="0" i="0" dirty="0" err="1">
                <a:solidFill>
                  <a:srgbClr val="F207F8"/>
                </a:solidFill>
                <a:latin typeface="Microsoft YaHei Light"/>
                <a:ea typeface="Microsoft YaHei Light"/>
                <a:cs typeface="Microsoft YaHei Light"/>
              </a:rPr>
              <a:t>质子通量在</a:t>
            </a:r>
            <a:r>
              <a:rPr sz="2000" b="0" i="0" dirty="0" err="1">
                <a:solidFill>
                  <a:srgbClr val="F207F8"/>
                </a:solidFill>
                <a:latin typeface="Calibri"/>
                <a:ea typeface="Calibri"/>
                <a:cs typeface="Calibri"/>
              </a:rPr>
              <a:t>R</a:t>
            </a:r>
            <a:r>
              <a:rPr sz="2000" b="0" i="0" dirty="0">
                <a:solidFill>
                  <a:srgbClr val="F207F8"/>
                </a:solidFill>
                <a:latin typeface="Calibri"/>
                <a:ea typeface="Calibri"/>
                <a:cs typeface="Calibri"/>
              </a:rPr>
              <a:t>&gt;6.47GV</a:t>
            </a:r>
            <a:r>
              <a:rPr sz="2000" b="0" i="0" dirty="0">
                <a:solidFill>
                  <a:srgbClr val="F207F8"/>
                </a:solidFill>
                <a:latin typeface="Microsoft YaHei Light"/>
                <a:ea typeface="Microsoft YaHei Light"/>
                <a:cs typeface="Microsoft YaHei Light"/>
              </a:rPr>
              <a:t>以上积分后</a:t>
            </a:r>
            <a:r>
              <a:rPr sz="2000" b="0" i="0" dirty="0">
                <a:solidFill>
                  <a:srgbClr val="FFFF00"/>
                </a:solidFill>
                <a:latin typeface="Microsoft YaHei Light"/>
                <a:ea typeface="Microsoft YaHei Light"/>
                <a:cs typeface="Microsoft YaHei Light"/>
              </a:rPr>
              <a:t>的相对变化与</a:t>
            </a:r>
            <a:r>
              <a:rPr sz="2000" b="0" i="0" dirty="0">
                <a:solidFill>
                  <a:srgbClr val="00FFFF"/>
                </a:solidFill>
                <a:latin typeface="Calibri"/>
                <a:ea typeface="Calibri"/>
                <a:cs typeface="Calibri"/>
              </a:rPr>
              <a:t>Oulu</a:t>
            </a:r>
            <a:r>
              <a:rPr sz="2000" b="0" i="0" dirty="0">
                <a:solidFill>
                  <a:srgbClr val="00FFFF"/>
                </a:solidFill>
                <a:latin typeface="Microsoft YaHei Light"/>
                <a:ea typeface="Microsoft YaHei Light"/>
                <a:cs typeface="Microsoft YaHei Light"/>
              </a:rPr>
              <a:t>中子监测器（地磁截止</a:t>
            </a:r>
            <a:r>
              <a:rPr lang="zh-CN" altLang="en-US" sz="2000" b="0" i="0" dirty="0">
                <a:solidFill>
                  <a:srgbClr val="00FFFF"/>
                </a:solidFill>
                <a:latin typeface="Microsoft YaHei Light"/>
                <a:ea typeface="Microsoft YaHei Light"/>
                <a:cs typeface="Microsoft YaHei Light"/>
              </a:rPr>
              <a:t>能量</a:t>
            </a:r>
            <a:r>
              <a:rPr sz="2000" b="0" i="0" dirty="0">
                <a:solidFill>
                  <a:srgbClr val="00FFFF"/>
                </a:solidFill>
                <a:latin typeface="Calibri"/>
                <a:ea typeface="Calibri"/>
                <a:cs typeface="Calibri"/>
              </a:rPr>
              <a:t>Rc≈0.8GV</a:t>
            </a:r>
            <a:r>
              <a:rPr sz="2000" b="0" i="0" dirty="0">
                <a:solidFill>
                  <a:srgbClr val="00FFFF"/>
                </a:solidFill>
                <a:latin typeface="Microsoft YaHei Light"/>
                <a:ea typeface="Microsoft YaHei Light"/>
                <a:cs typeface="Microsoft YaHei Light"/>
              </a:rPr>
              <a:t>）</a:t>
            </a:r>
            <a:r>
              <a:rPr sz="2000" b="0" i="0" dirty="0">
                <a:solidFill>
                  <a:srgbClr val="FFFF00"/>
                </a:solidFill>
                <a:latin typeface="Microsoft YaHei Light"/>
                <a:ea typeface="Microsoft YaHei Light"/>
                <a:cs typeface="Microsoft YaHei Light"/>
              </a:rPr>
              <a:t>计数率</a:t>
            </a:r>
            <a:r>
              <a:rPr sz="2000" b="0" dirty="0">
                <a:solidFill>
                  <a:srgbClr val="FFFF00"/>
                </a:solidFill>
                <a:latin typeface="Microsoft YaHei Light"/>
                <a:ea typeface="Microsoft YaHei Light"/>
                <a:cs typeface="Microsoft YaHei Light"/>
              </a:rPr>
              <a:t>相对变化</a:t>
            </a:r>
            <a:r>
              <a:rPr sz="2000" b="0" i="0" dirty="0">
                <a:solidFill>
                  <a:srgbClr val="FFFF00"/>
                </a:solidFill>
                <a:latin typeface="Microsoft YaHei Light"/>
                <a:ea typeface="Microsoft YaHei Light"/>
                <a:cs typeface="Microsoft YaHei Light"/>
              </a:rPr>
              <a:t>表现出一致性。</a:t>
            </a:r>
          </a:p>
          <a:p>
            <a:pPr>
              <a:defRPr b="0">
                <a:latin typeface="Calibri"/>
                <a:ea typeface="Calibri"/>
                <a:cs typeface="Calibri"/>
              </a:defRPr>
            </a:pPr>
            <a:endParaRPr sz="2000" b="0" i="0" dirty="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i="0" dirty="0" err="1">
                <a:solidFill>
                  <a:srgbClr val="FFFF00"/>
                </a:solidFill>
                <a:latin typeface="Microsoft YaHei Light"/>
                <a:ea typeface="Microsoft YaHei Light"/>
                <a:cs typeface="Microsoft YaHei Light"/>
              </a:rPr>
              <a:t>这说明地面中子监测器计数率与空间探测器观测到的质子通量密切相关</a:t>
            </a:r>
            <a:r>
              <a:rPr sz="2000" b="0" i="0" dirty="0">
                <a:solidFill>
                  <a:srgbClr val="FFFF00"/>
                </a:solidFill>
                <a:latin typeface="Microsoft YaHei Light"/>
                <a:ea typeface="Microsoft YaHei Light"/>
                <a:cs typeface="Microsoft YaHei Light"/>
              </a:rPr>
              <a:t>。</a:t>
            </a:r>
          </a:p>
          <a:p>
            <a:pPr>
              <a:defRPr b="0">
                <a:latin typeface="Microsoft YaHei Light"/>
                <a:ea typeface="Microsoft YaHei Light"/>
                <a:cs typeface="Microsoft YaHei Light"/>
              </a:defRPr>
            </a:pPr>
            <a:r>
              <a:rPr sz="2000" b="0" dirty="0" err="1">
                <a:solidFill>
                  <a:srgbClr val="FFFF00"/>
                </a:solidFill>
                <a:latin typeface="Microsoft YaHei Light"/>
                <a:ea typeface="Microsoft YaHei Light"/>
                <a:cs typeface="Microsoft YaHei Light"/>
              </a:rPr>
              <a:t>这也是建立从地面计数到空间通量映射的依据</a:t>
            </a:r>
            <a:r>
              <a:rPr sz="2000" b="0" dirty="0">
                <a:solidFill>
                  <a:srgbClr val="FFFF00"/>
                </a:solidFill>
                <a:latin typeface="Microsoft YaHei Light"/>
                <a:ea typeface="Microsoft YaHei Light"/>
                <a:cs typeface="Microsoft YaHei Light"/>
              </a:rPr>
              <a:t>。</a:t>
            </a:r>
          </a:p>
          <a:p>
            <a:pPr>
              <a:defRPr b="0">
                <a:latin typeface="Microsoft YaHei Light"/>
                <a:ea typeface="Microsoft YaHei Light"/>
                <a:cs typeface="Microsoft YaHei Light"/>
              </a:defRPr>
            </a:pPr>
            <a:r>
              <a:rPr sz="2000" b="0" dirty="0" err="1">
                <a:solidFill>
                  <a:srgbClr val="A595F8"/>
                </a:solidFill>
                <a:latin typeface="Microsoft YaHei Light"/>
                <a:ea typeface="Microsoft YaHei Light"/>
                <a:cs typeface="Microsoft YaHei Light"/>
              </a:rPr>
              <a:t>只是能段不是一一对应</a:t>
            </a:r>
            <a:r>
              <a:rPr sz="2000" b="0" dirty="0">
                <a:solidFill>
                  <a:srgbClr val="FFFF00"/>
                </a:solidFill>
                <a:latin typeface="Microsoft YaHei Light"/>
                <a:ea typeface="Microsoft YaHei Light"/>
                <a:cs typeface="Microsoft YaHei Light"/>
              </a:rPr>
              <a:t>。</a:t>
            </a:r>
          </a:p>
        </p:txBody>
      </p:sp>
      <p:sp>
        <p:nvSpPr>
          <p:cNvPr id="10" name="文本框 9">
            <a:extLst>
              <a:ext uri="{FF2B5EF4-FFF2-40B4-BE49-F238E27FC236}">
                <a16:creationId xmlns:a16="http://schemas.microsoft.com/office/drawing/2014/main" id="{32A54C37-E000-47ED-A417-FF2E20BB904C}"/>
              </a:ext>
            </a:extLst>
          </p:cNvPr>
          <p:cNvSpPr>
            <a:spLocks noGrp="1"/>
          </p:cNvSpPr>
          <p:nvPr/>
        </p:nvSpPr>
        <p:spPr>
          <a:xfrm>
            <a:off x="9437500" y="3657553"/>
            <a:ext cx="1756058" cy="369332"/>
          </a:xfrm>
          <a:prstGeom prst="rect">
            <a:avLst/>
          </a:prstGeom>
          <a:noFill/>
        </p:spPr>
        <p:txBody>
          <a:bodyPr wrap="none">
            <a:spAutoFit/>
          </a:bodyPr>
          <a:lstStyle/>
          <a:p>
            <a:pPr>
              <a:defRPr b="0">
                <a:latin typeface="Calibri"/>
                <a:ea typeface="Calibri"/>
                <a:cs typeface="Calibri"/>
              </a:defRPr>
            </a:pPr>
            <a:r>
              <a:rPr b="0">
                <a:solidFill>
                  <a:srgbClr val="00B0F0"/>
                </a:solidFill>
                <a:latin typeface="Calibri"/>
                <a:ea typeface="Calibri"/>
                <a:cs typeface="Calibri"/>
              </a:rPr>
              <a:t>Oulu(Rc≈0.8GV)</a:t>
            </a:r>
          </a:p>
        </p:txBody>
      </p:sp>
      <p:sp>
        <p:nvSpPr>
          <p:cNvPr id="11" name="灯片编号占位符 4">
            <a:extLst>
              <a:ext uri="{FF2B5EF4-FFF2-40B4-BE49-F238E27FC236}">
                <a16:creationId xmlns:a16="http://schemas.microsoft.com/office/drawing/2014/main" id="{1C06A3AA-8EF7-4070-A1AE-BA4A8DF1F757}"/>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75D91077-AFEE-C959-439A-608355A06414}" type="slidenum">
              <a:rPr b="0">
                <a:latin typeface="Calibri"/>
                <a:ea typeface="Calibri"/>
                <a:cs typeface="Calibri"/>
              </a:rPr>
              <a:t>6</a:t>
            </a:fld>
            <a:endParaRPr b="0">
              <a:latin typeface="Calibri"/>
              <a:ea typeface="Calibri"/>
              <a:cs typeface="Calibri"/>
            </a:endParaRPr>
          </a:p>
        </p:txBody>
      </p:sp>
    </p:spTree>
    <p:extLst>
      <p:ext uri="{BB962C8B-B14F-4D97-AF65-F5344CB8AC3E}">
        <p14:creationId xmlns:p14="http://schemas.microsoft.com/office/powerpoint/2010/main" val="686208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E0168234-2361-398F-0327-E20B1365CF8D}"/>
              </a:ext>
            </a:extLst>
          </p:cNvPr>
          <p:cNvSpPr>
            <a:spLocks noGrp="1"/>
          </p:cNvSpPr>
          <p:nvPr/>
        </p:nvSpPr>
        <p:spPr>
          <a:xfrm>
            <a:off x="113623" y="103515"/>
            <a:ext cx="12078377" cy="523220"/>
          </a:xfrm>
          <a:prstGeom prst="rect">
            <a:avLst/>
          </a:prstGeom>
          <a:noFill/>
        </p:spPr>
        <p:txBody>
          <a:bodyPr wrap="square">
            <a:spAutoFit/>
          </a:bodyPr>
          <a:lstStyle/>
          <a:p>
            <a:pPr>
              <a:defRPr b="0">
                <a:latin typeface="Microsoft YaHei Light"/>
                <a:ea typeface="Microsoft YaHei Light"/>
                <a:cs typeface="Microsoft YaHei Light"/>
              </a:defRPr>
            </a:pPr>
            <a:r>
              <a:rPr sz="2800" b="0">
                <a:solidFill>
                  <a:srgbClr val="FFFF00"/>
                </a:solidFill>
                <a:latin typeface="Microsoft YaHei Light"/>
                <a:ea typeface="Microsoft YaHei Light"/>
                <a:cs typeface="Microsoft YaHei Light"/>
              </a:rPr>
              <a:t>传统方法在</a:t>
            </a:r>
            <a:r>
              <a:rPr sz="2800" b="0">
                <a:solidFill>
                  <a:srgbClr val="FFFF00"/>
                </a:solidFill>
                <a:latin typeface="Calibri"/>
                <a:ea typeface="Calibri"/>
                <a:cs typeface="Calibri"/>
              </a:rPr>
              <a:t>5–15 GV</a:t>
            </a:r>
            <a:r>
              <a:rPr sz="2800" b="0">
                <a:solidFill>
                  <a:srgbClr val="FFFF00"/>
                </a:solidFill>
                <a:latin typeface="Microsoft YaHei Light"/>
                <a:ea typeface="Microsoft YaHei Light"/>
                <a:cs typeface="Microsoft YaHei Light"/>
              </a:rPr>
              <a:t>较好，但依赖模型</a:t>
            </a:r>
          </a:p>
        </p:txBody>
      </p:sp>
      <p:sp>
        <p:nvSpPr>
          <p:cNvPr id="6" name="文本框 5">
            <a:extLst>
              <a:ext uri="{FF2B5EF4-FFF2-40B4-BE49-F238E27FC236}">
                <a16:creationId xmlns:a16="http://schemas.microsoft.com/office/drawing/2014/main" id="{8DEF8AF3-6403-D3F5-0575-9835F0CB04B7}"/>
              </a:ext>
            </a:extLst>
          </p:cNvPr>
          <p:cNvSpPr>
            <a:spLocks noGrp="1"/>
          </p:cNvSpPr>
          <p:nvPr/>
        </p:nvSpPr>
        <p:spPr>
          <a:xfrm>
            <a:off x="113622" y="1161306"/>
            <a:ext cx="5827479" cy="2462213"/>
          </a:xfrm>
          <a:prstGeom prst="rect">
            <a:avLst/>
          </a:prstGeom>
          <a:noFill/>
        </p:spPr>
        <p:txBody>
          <a:bodyPr wrap="square">
            <a:spAutoFit/>
          </a:bodyPr>
          <a:lstStyle/>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结合产额函数和力场近似，</a:t>
            </a:r>
            <a:r>
              <a:rPr sz="2000" b="0">
                <a:solidFill>
                  <a:srgbClr val="FFFF00"/>
                </a:solidFill>
                <a:latin typeface="Calibri"/>
                <a:ea typeface="Calibri"/>
                <a:cs typeface="Calibri"/>
              </a:rPr>
              <a:t>Väisänen</a:t>
            </a:r>
            <a:r>
              <a:rPr sz="2000" b="0">
                <a:solidFill>
                  <a:srgbClr val="FFFF00"/>
                </a:solidFill>
                <a:latin typeface="Microsoft YaHei Light"/>
                <a:ea typeface="Microsoft YaHei Light"/>
                <a:cs typeface="Microsoft YaHei Light"/>
              </a:rPr>
              <a:t>等（</a:t>
            </a:r>
            <a:r>
              <a:rPr sz="2000" b="0">
                <a:solidFill>
                  <a:srgbClr val="FFFF00"/>
                </a:solidFill>
                <a:latin typeface="Calibri"/>
                <a:ea typeface="Calibri"/>
                <a:cs typeface="Calibri"/>
              </a:rPr>
              <a:t>2025</a:t>
            </a:r>
            <a:r>
              <a:rPr sz="2000" b="0">
                <a:solidFill>
                  <a:srgbClr val="FFFF00"/>
                </a:solidFill>
                <a:latin typeface="Microsoft YaHei Light"/>
                <a:ea typeface="Microsoft YaHei Light"/>
                <a:cs typeface="Microsoft YaHei Light"/>
              </a:rPr>
              <a:t>）利用</a:t>
            </a:r>
            <a:r>
              <a:rPr sz="2000" b="0">
                <a:solidFill>
                  <a:srgbClr val="FFFF00"/>
                </a:solidFill>
                <a:latin typeface="Calibri"/>
                <a:ea typeface="Calibri"/>
                <a:cs typeface="Calibri"/>
              </a:rPr>
              <a:t>NM</a:t>
            </a:r>
            <a:r>
              <a:rPr sz="2000" b="0">
                <a:solidFill>
                  <a:srgbClr val="FFFF00"/>
                </a:solidFill>
                <a:latin typeface="Microsoft YaHei Light"/>
                <a:ea typeface="Microsoft YaHei Light"/>
                <a:cs typeface="Microsoft YaHei Light"/>
              </a:rPr>
              <a:t>计数重建宇宙线通量，并仅在约</a:t>
            </a:r>
            <a:r>
              <a:rPr sz="2000" b="0">
                <a:solidFill>
                  <a:srgbClr val="FFFF00"/>
                </a:solidFill>
                <a:latin typeface="Calibri"/>
                <a:ea typeface="Calibri"/>
                <a:cs typeface="Calibri"/>
              </a:rPr>
              <a:t>5–15 GV</a:t>
            </a:r>
            <a:r>
              <a:rPr sz="2000" b="0">
                <a:solidFill>
                  <a:srgbClr val="FFFF00"/>
                </a:solidFill>
                <a:latin typeface="Microsoft YaHei Light"/>
                <a:ea typeface="Microsoft YaHei Light"/>
                <a:cs typeface="Microsoft YaHei Light"/>
              </a:rPr>
              <a:t>获得较好结果。</a:t>
            </a:r>
          </a:p>
          <a:p>
            <a:pPr>
              <a:defRPr b="0">
                <a:latin typeface="Calibri"/>
                <a:ea typeface="Calibri"/>
                <a:cs typeface="Calibri"/>
              </a:defRPr>
            </a:pPr>
            <a:endParaRPr sz="2000"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传统方法是间接且依赖模型的，
因此不确定度较大。</a:t>
            </a:r>
          </a:p>
          <a:p>
            <a:pPr>
              <a:defRPr b="0">
                <a:latin typeface="Calibri"/>
                <a:ea typeface="Calibri"/>
                <a:cs typeface="Calibri"/>
              </a:defRPr>
            </a:pPr>
            <a:endParaRPr sz="2000" b="0">
              <a:solidFill>
                <a:srgbClr val="FFFF00"/>
              </a:solidFill>
              <a:latin typeface="Microsoft YaHei Light"/>
              <a:ea typeface="Microsoft YaHei Light"/>
              <a:cs typeface="Microsoft YaHei Light"/>
            </a:endParaRPr>
          </a:p>
        </p:txBody>
      </p:sp>
      <p:sp>
        <p:nvSpPr>
          <p:cNvPr id="2" name="灯片编号占位符 2">
            <a:extLst>
              <a:ext uri="{FF2B5EF4-FFF2-40B4-BE49-F238E27FC236}">
                <a16:creationId xmlns:a16="http://schemas.microsoft.com/office/drawing/2014/main" id="{0554AB1B-01D3-7F3C-634E-34D4B80F1750}"/>
              </a:ext>
            </a:extLst>
          </p:cNvPr>
          <p:cNvSpPr>
            <a:spLocks noGrp="1"/>
          </p:cNvSpPr>
          <p:nvPr>
            <p:ph type="sldNum" idx="12"/>
          </p:nvPr>
        </p:nvSpPr>
        <p:spPr>
          <a:xfrm>
            <a:off x="11438455" y="6492875"/>
            <a:ext cx="753545" cy="365125"/>
          </a:xfrm>
        </p:spPr>
        <p:txBody>
          <a:bodyPr/>
          <a:lstStyle/>
          <a:p>
            <a:pPr>
              <a:defRPr b="0">
                <a:latin typeface="Calibri"/>
                <a:ea typeface="Calibri"/>
                <a:cs typeface="Calibri"/>
              </a:defRPr>
            </a:pPr>
            <a:fld id="{BDFCF7FA-F084-8BD1-2C01-8826F27AAAB4}" type="slidenum">
              <a:rPr sz="2000" b="0">
                <a:latin typeface="Calibri"/>
                <a:ea typeface="Calibri"/>
                <a:cs typeface="Calibri"/>
              </a:rPr>
              <a:t>7</a:t>
            </a:fld>
            <a:endParaRPr sz="2000" b="0">
              <a:latin typeface="Calibri"/>
              <a:ea typeface="Calibri"/>
              <a:cs typeface="Calibri"/>
            </a:endParaRPr>
          </a:p>
        </p:txBody>
      </p:sp>
      <p:pic>
        <p:nvPicPr>
          <p:cNvPr id="15" name="Picture 2"/>
          <p:cNvPicPr>
            <a:picLocks noChangeAspect="1"/>
          </p:cNvPicPr>
          <p:nvPr/>
        </p:nvPicPr>
        <p:blipFill>
          <a:blip r:embed="rId3"/>
          <a:stretch>
            <a:fillRect/>
          </a:stretch>
        </p:blipFill>
        <p:spPr>
          <a:xfrm>
            <a:off x="6250897" y="152627"/>
            <a:ext cx="5827479" cy="6347956"/>
          </a:xfrm>
          <a:prstGeom prst="rect">
            <a:avLst/>
          </a:prstGeom>
        </p:spPr>
      </p:pic>
      <p:sp>
        <p:nvSpPr>
          <p:cNvPr id="5" name="TextBox 4">
            <a:extLst>
              <a:ext uri="{FF2B5EF4-FFF2-40B4-BE49-F238E27FC236}">
                <a16:creationId xmlns:a16="http://schemas.microsoft.com/office/drawing/2014/main" id="{7D252EB2-BA20-B4C0-CD2A-883786804244}"/>
              </a:ext>
            </a:extLst>
          </p:cNvPr>
          <p:cNvSpPr>
            <a:spLocks noGrp="1"/>
          </p:cNvSpPr>
          <p:nvPr/>
        </p:nvSpPr>
        <p:spPr>
          <a:xfrm>
            <a:off x="14339" y="5447244"/>
            <a:ext cx="6138472" cy="914400"/>
          </a:xfrm>
          <a:prstGeom prst="rect">
            <a:avLst/>
          </a:prstGeom>
          <a:noFill/>
        </p:spPr>
        <p:txBody>
          <a:bodyPr wrap="square">
            <a:spAutoFit/>
          </a:bodyPr>
          <a:lstStyle/>
          <a:p>
            <a:pPr marL="0" marR="0" algn="l">
              <a:lnSpc>
                <a:spcPct val="150000"/>
              </a:lnSpc>
              <a:buNone/>
              <a:defRPr b="0">
                <a:latin typeface="Calibri"/>
                <a:ea typeface="Calibri"/>
                <a:cs typeface="Calibri"/>
              </a:defRPr>
            </a:pPr>
            <a:r>
              <a:rPr sz="1800" b="0">
                <a:solidFill>
                  <a:srgbClr val="FFFF00"/>
                </a:solidFill>
                <a:latin typeface="Calibri"/>
                <a:ea typeface="Calibri"/>
                <a:cs typeface="Calibri"/>
              </a:rPr>
              <a:t>Vaisanen, P., Bertucci, B., Tomassetti, N., et al. 2025, Journal of Geophysical Research (Space Physics), 130, e2025JA033805</a:t>
            </a:r>
          </a:p>
        </p:txBody>
      </p:sp>
    </p:spTree>
    <p:extLst>
      <p:ext uri="{BB962C8B-B14F-4D97-AF65-F5344CB8AC3E}">
        <p14:creationId xmlns:p14="http://schemas.microsoft.com/office/powerpoint/2010/main" val="3415395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B8E445F-0CCF-4271-85D9-0C17DA6A52A7}"/>
              </a:ext>
            </a:extLst>
          </p:cNvPr>
          <p:cNvSpPr>
            <a:spLocks noGrp="1"/>
          </p:cNvSpPr>
          <p:nvPr>
            <p:ph type="title"/>
          </p:nvPr>
        </p:nvSpPr>
        <p:spPr>
          <a:xfrm>
            <a:off x="329153" y="599461"/>
            <a:ext cx="10515600" cy="681250"/>
          </a:xfrm>
        </p:spPr>
        <p:txBody>
          <a:bodyPr>
            <a:normAutofit fontScale="90000"/>
          </a:bodyPr>
          <a:lstStyle/>
          <a:p>
            <a:pPr>
              <a:defRPr b="0">
                <a:latin typeface="Microsoft YaHei Light"/>
                <a:ea typeface="Microsoft YaHei Light"/>
                <a:cs typeface="Microsoft YaHei Light"/>
              </a:defRPr>
            </a:pPr>
            <a:r>
              <a:rPr lang="en-CN" sz="2400" b="0" dirty="0">
                <a:solidFill>
                  <a:srgbClr val="FFFF00"/>
                </a:solidFill>
                <a:latin typeface="Calibri"/>
                <a:ea typeface="Calibri"/>
                <a:cs typeface="Calibri"/>
              </a:rPr>
              <a:t>地面中子测量也有空缺</a:t>
            </a:r>
            <a:br>
              <a:rPr lang="en-CN" sz="2400" b="0" dirty="0">
                <a:solidFill>
                  <a:srgbClr val="FFFF00"/>
                </a:solidFill>
                <a:latin typeface="Calibri"/>
                <a:ea typeface="Calibri"/>
                <a:cs typeface="Calibri"/>
              </a:rPr>
            </a:br>
            <a:endParaRPr sz="2400" b="0" dirty="0">
              <a:solidFill>
                <a:srgbClr val="FFFF00"/>
              </a:solidFill>
              <a:latin typeface="Microsoft YaHei Light"/>
              <a:ea typeface="Microsoft YaHei Light"/>
              <a:cs typeface="Microsoft YaHei Light"/>
            </a:endParaRPr>
          </a:p>
        </p:txBody>
      </p:sp>
      <p:pic>
        <p:nvPicPr>
          <p:cNvPr id="19" name="内容占位符 5"/>
          <p:cNvPicPr>
            <a:picLocks noGrp="1" noChangeAspect="1"/>
          </p:cNvPicPr>
          <p:nvPr>
            <p:ph idx="1"/>
          </p:nvPr>
        </p:nvPicPr>
        <p:blipFill>
          <a:blip r:embed="rId3"/>
          <a:stretch>
            <a:fillRect/>
          </a:stretch>
        </p:blipFill>
        <p:spPr>
          <a:xfrm>
            <a:off x="6325372" y="5132995"/>
            <a:ext cx="5269220" cy="1647837"/>
          </a:xfrm>
        </p:spPr>
      </p:pic>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34FCC405-7875-469A-80F9-0EF011F15355}"/>
                  </a:ext>
                </a:extLst>
              </p:cNvPr>
              <p:cNvSpPr>
                <a:spLocks noGrp="1"/>
              </p:cNvSpPr>
              <p:nvPr/>
            </p:nvSpPr>
            <p:spPr>
              <a:xfrm>
                <a:off x="329153" y="1500506"/>
                <a:ext cx="5106197" cy="5344989"/>
              </a:xfrm>
              <a:prstGeom prst="rect">
                <a:avLst/>
              </a:prstGeom>
              <a:noFill/>
            </p:spPr>
            <p:txBody>
              <a:bodyPr wrap="square">
                <a:spAutoFit/>
              </a:bodyPr>
              <a:lstStyle/>
              <a:p>
                <a:pPr>
                  <a:defRPr b="0">
                    <a:latin typeface="Microsoft YaHei Light"/>
                    <a:ea typeface="Microsoft YaHei Light"/>
                    <a:cs typeface="Microsoft YaHei Light"/>
                  </a:defRPr>
                </a:pPr>
                <a:r>
                  <a:rPr b="0">
                    <a:solidFill>
                      <a:srgbClr val="FFFF00"/>
                    </a:solidFill>
                    <a:latin typeface="Microsoft YaHei Light"/>
                    <a:ea typeface="Microsoft YaHei Light"/>
                    <a:cs typeface="Microsoft YaHei Light"/>
                  </a:rPr>
                  <a:t>异常值处理后，</a:t>
                </a:r>
                <a:r>
                  <a:rPr b="0">
                    <a:solidFill>
                      <a:srgbClr val="FFFF00"/>
                    </a:solidFill>
                    <a:latin typeface="Calibri"/>
                    <a:ea typeface="Calibri"/>
                    <a:cs typeface="Calibri"/>
                  </a:rPr>
                  <a:t>18</a:t>
                </a:r>
                <a:r>
                  <a:rPr b="0">
                    <a:solidFill>
                      <a:srgbClr val="FFFF00"/>
                    </a:solidFill>
                    <a:latin typeface="Microsoft YaHei Light"/>
                    <a:ea typeface="Microsoft YaHei Light"/>
                    <a:cs typeface="Microsoft YaHei Light"/>
                  </a:rPr>
                  <a:t>个</a:t>
                </a:r>
                <a:r>
                  <a:rPr b="0">
                    <a:solidFill>
                      <a:srgbClr val="FFFF00"/>
                    </a:solidFill>
                    <a:latin typeface="Calibri"/>
                    <a:ea typeface="Calibri"/>
                    <a:cs typeface="Calibri"/>
                  </a:rPr>
                  <a:t>NM</a:t>
                </a:r>
                <a:r>
                  <a:rPr b="0">
                    <a:solidFill>
                      <a:srgbClr val="FFFF00"/>
                    </a:solidFill>
                    <a:latin typeface="Microsoft YaHei Light"/>
                    <a:ea typeface="Microsoft YaHei Light"/>
                    <a:cs typeface="Microsoft YaHei Light"/>
                  </a:rPr>
                  <a:t>站点的日分辨率序列中仍存在少量短时缺失。</a:t>
                </a:r>
              </a:p>
              <a:p>
                <a:pPr>
                  <a:defRPr b="0">
                    <a:latin typeface="Calibri"/>
                    <a:ea typeface="Calibri"/>
                    <a:cs typeface="Calibri"/>
                  </a:defRPr>
                </a:pPr>
                <a:endParaRPr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a:solidFill>
                      <a:srgbClr val="FFFF00"/>
                    </a:solidFill>
                    <a:latin typeface="Microsoft YaHei Light"/>
                    <a:ea typeface="Microsoft YaHei Light"/>
                    <a:cs typeface="Microsoft YaHei Light"/>
                  </a:rPr>
                  <a:t>本工作比较了</a:t>
                </a:r>
                <a:r>
                  <a:rPr b="0">
                    <a:solidFill>
                      <a:srgbClr val="07BEF8"/>
                    </a:solidFill>
                    <a:latin typeface="Calibri"/>
                    <a:ea typeface="Calibri"/>
                    <a:cs typeface="Calibri"/>
                  </a:rPr>
                  <a:t>SAITS</a:t>
                </a:r>
                <a:r>
                  <a:rPr b="0">
                    <a:solidFill>
                      <a:srgbClr val="07BEF8"/>
                    </a:solidFill>
                    <a:latin typeface="Microsoft YaHei Light"/>
                    <a:ea typeface="Microsoft YaHei Light"/>
                    <a:cs typeface="Microsoft YaHei Light"/>
                  </a:rPr>
                  <a:t>、</a:t>
                </a:r>
                <a:r>
                  <a:rPr b="0">
                    <a:solidFill>
                      <a:srgbClr val="07BEF8"/>
                    </a:solidFill>
                    <a:latin typeface="Calibri"/>
                    <a:ea typeface="Calibri"/>
                    <a:cs typeface="Calibri"/>
                  </a:rPr>
                  <a:t>Transformer</a:t>
                </a:r>
                <a:r>
                  <a:rPr b="0">
                    <a:solidFill>
                      <a:srgbClr val="07BEF8"/>
                    </a:solidFill>
                    <a:latin typeface="Microsoft YaHei Light"/>
                    <a:ea typeface="Microsoft YaHei Light"/>
                    <a:cs typeface="Microsoft YaHei Light"/>
                  </a:rPr>
                  <a:t>、</a:t>
                </a:r>
                <a:r>
                  <a:rPr b="0">
                    <a:solidFill>
                      <a:srgbClr val="07BEF8"/>
                    </a:solidFill>
                    <a:latin typeface="Calibri"/>
                    <a:ea typeface="Calibri"/>
                    <a:cs typeface="Calibri"/>
                  </a:rPr>
                  <a:t>TimesNet </a:t>
                </a:r>
                <a:r>
                  <a:rPr b="0">
                    <a:solidFill>
                      <a:srgbClr val="07BEF8"/>
                    </a:solidFill>
                    <a:latin typeface="Microsoft YaHei Light"/>
                    <a:ea typeface="Microsoft YaHei Light"/>
                    <a:cs typeface="Microsoft YaHei Light"/>
                  </a:rPr>
                  <a:t>和 </a:t>
                </a:r>
                <a:r>
                  <a:rPr b="0">
                    <a:solidFill>
                      <a:srgbClr val="07BEF8"/>
                    </a:solidFill>
                    <a:latin typeface="Calibri"/>
                    <a:ea typeface="Calibri"/>
                    <a:cs typeface="Calibri"/>
                  </a:rPr>
                  <a:t>iTransformer </a:t>
                </a:r>
                <a:r>
                  <a:rPr b="0">
                    <a:solidFill>
                      <a:srgbClr val="FFFF00"/>
                    </a:solidFill>
                    <a:latin typeface="Microsoft YaHei Light"/>
                    <a:ea typeface="Microsoft YaHei Light"/>
                    <a:cs typeface="Microsoft YaHei Light"/>
                  </a:rPr>
                  <a:t>四种深度神经网络补全方法。</a:t>
                </a:r>
              </a:p>
              <a:p>
                <a:pPr>
                  <a:defRPr b="0">
                    <a:latin typeface="Calibri"/>
                    <a:ea typeface="Calibri"/>
                    <a:cs typeface="Calibri"/>
                  </a:defRPr>
                </a:pPr>
                <a:endParaRPr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a:solidFill>
                      <a:srgbClr val="FFFF00"/>
                    </a:solidFill>
                    <a:latin typeface="Microsoft YaHei Light"/>
                    <a:ea typeface="Microsoft YaHei Light"/>
                    <a:cs typeface="Microsoft YaHei Light"/>
                  </a:rPr>
                  <a:t>在</a:t>
                </a:r>
                <a:r>
                  <a:rPr b="0">
                    <a:solidFill>
                      <a:srgbClr val="00FFFF"/>
                    </a:solidFill>
                    <a:latin typeface="Microsoft YaHei Light"/>
                    <a:ea typeface="Microsoft YaHei Light"/>
                    <a:cs typeface="Microsoft YaHei Light"/>
                  </a:rPr>
                  <a:t>随机遮蔽</a:t>
                </a:r>
                <a:r>
                  <a:rPr b="0">
                    <a:solidFill>
                      <a:srgbClr val="FFFF00"/>
                    </a:solidFill>
                    <a:latin typeface="Microsoft YaHei Light"/>
                    <a:ea typeface="Microsoft YaHei Light"/>
                    <a:cs typeface="Microsoft YaHei Light"/>
                  </a:rPr>
                  <a:t>验证中，</a:t>
                </a:r>
                <a:r>
                  <a:rPr b="0">
                    <a:solidFill>
                      <a:srgbClr val="FFFF00"/>
                    </a:solidFill>
                    <a:latin typeface="Calibri"/>
                    <a:ea typeface="Calibri"/>
                    <a:cs typeface="Calibri"/>
                  </a:rPr>
                  <a:t>SAITS</a:t>
                </a:r>
                <a:r>
                  <a:rPr b="0">
                    <a:solidFill>
                      <a:srgbClr val="FFFF00"/>
                    </a:solidFill>
                    <a:latin typeface="Microsoft YaHei Light"/>
                    <a:ea typeface="Microsoft YaHei Light"/>
                    <a:cs typeface="Microsoft YaHei Light"/>
                  </a:rPr>
                  <a:t>的</a:t>
                </a:r>
                <a:r>
                  <a:rPr b="0">
                    <a:solidFill>
                      <a:srgbClr val="FFFF00"/>
                    </a:solidFill>
                    <a:latin typeface="Calibri"/>
                    <a:ea typeface="Calibri"/>
                    <a:cs typeface="Calibri"/>
                  </a:rPr>
                  <a:t>MAE</a:t>
                </a:r>
                <a:r>
                  <a:rPr b="0">
                    <a:solidFill>
                      <a:srgbClr val="FFFF00"/>
                    </a:solidFill>
                    <a:latin typeface="Microsoft YaHei Light"/>
                    <a:ea typeface="Microsoft YaHei Light"/>
                    <a:cs typeface="Microsoft YaHei Light"/>
                  </a:rPr>
                  <a:t>和</a:t>
                </a:r>
                <a:r>
                  <a:rPr b="0">
                    <a:solidFill>
                      <a:srgbClr val="FFFF00"/>
                    </a:solidFill>
                    <a:latin typeface="Calibri"/>
                    <a:ea typeface="Calibri"/>
                    <a:cs typeface="Calibri"/>
                  </a:rPr>
                  <a:t>RMSE</a:t>
                </a:r>
                <a:r>
                  <a:rPr b="0">
                    <a:solidFill>
                      <a:srgbClr val="FFFF00"/>
                    </a:solidFill>
                    <a:latin typeface="Microsoft YaHei Light"/>
                    <a:ea typeface="Microsoft YaHei Light"/>
                    <a:cs typeface="Microsoft YaHei Light"/>
                  </a:rPr>
                  <a:t>最低，补全精度最好。</a:t>
                </a:r>
              </a:p>
              <a:p>
                <a:pPr>
                  <a:buNone/>
                  <a:defRPr b="0">
                    <a:latin typeface="Calibri"/>
                    <a:ea typeface="Calibri"/>
                    <a:cs typeface="Calibri"/>
                  </a:defRPr>
                </a:pPr>
                <a14:m>
                  <m:oMathPara xmlns:m="http://schemas.openxmlformats.org/officeDocument/2006/math">
                    <m:oMath>
                      <m:r>
                        <a:rPr lang="en-US" b="0" i="0">
                          <a:solidFill>
                            <a:srgbClr val="FFFF00"/>
                          </a:solidFill>
                          <a:latin typeface="Cambria Math"/>
                          <a:ea typeface="Cambria Math"/>
                          <a:cs typeface="Cambria Math"/>
                        </a:rPr>
                        <m:t>𝑀𝐴𝐸</m:t>
                      </m:r>
                      <m:r>
                        <a:rPr lang="en-US" b="0" i="0">
                          <a:solidFill>
                            <a:srgbClr val="FFFF00"/>
                          </a:solidFill>
                          <a:latin typeface="Cambria Math"/>
                          <a:ea typeface="Cambria Math"/>
                          <a:cs typeface="Cambria Math"/>
                        </a:rPr>
                        <m:t>=</m:t>
                      </m:r>
                      <m:f>
                        <m:fPr>
                          <m:ctrlPr>
                            <a:rPr lang="en-US" b="0" i="0">
                              <a:solidFill>
                                <a:srgbClr val="FFFF00"/>
                              </a:solidFill>
                              <a:latin typeface="Cambria Math"/>
                              <a:ea typeface="Cambria Math"/>
                              <a:cs typeface="Cambria Math"/>
                            </a:rPr>
                          </m:ctrlPr>
                        </m:fPr>
                        <m:num>
                          <m:r>
                            <a:rPr lang="en-US" b="0" i="0">
                              <a:solidFill>
                                <a:srgbClr val="FFFF00"/>
                              </a:solidFill>
                              <a:latin typeface="Cambria Math"/>
                              <a:ea typeface="Cambria Math"/>
                              <a:cs typeface="Cambria Math"/>
                            </a:rPr>
                            <m:t>1</m:t>
                          </m:r>
                        </m:num>
                        <m:den>
                          <m:r>
                            <a:rPr lang="en-US" b="0" i="0">
                              <a:solidFill>
                                <a:srgbClr val="FFFF00"/>
                              </a:solidFill>
                              <a:latin typeface="Cambria Math"/>
                              <a:ea typeface="Cambria Math"/>
                              <a:cs typeface="Cambria Math"/>
                            </a:rPr>
                            <m:t>𝑛</m:t>
                          </m:r>
                        </m:den>
                      </m:f>
                      <m:nary>
                        <m:naryPr>
                          <m:chr m:val="∑"/>
                          <m:limLoc m:val="subSup"/>
                          <m:ctrlPr>
                            <a:rPr lang="en-US" b="0" i="0">
                              <a:solidFill>
                                <a:srgbClr val="FFFF00"/>
                              </a:solidFill>
                              <a:latin typeface="Cambria Math"/>
                              <a:ea typeface="Cambria Math"/>
                              <a:cs typeface="Cambria Math"/>
                            </a:rPr>
                          </m:ctrlPr>
                        </m:naryPr>
                        <m:sub>
                          <m:r>
                            <a:rPr lang="en-US" b="0" i="0">
                              <a:solidFill>
                                <a:srgbClr val="FFFF00"/>
                              </a:solidFill>
                              <a:latin typeface="Cambria Math"/>
                              <a:ea typeface="Cambria Math"/>
                              <a:cs typeface="Cambria Math"/>
                            </a:rPr>
                            <m:t>𝑖</m:t>
                          </m:r>
                          <m:r>
                            <a:rPr lang="en-US" b="0" i="0">
                              <a:solidFill>
                                <a:srgbClr val="FFFF00"/>
                              </a:solidFill>
                              <a:latin typeface="Cambria Math"/>
                              <a:ea typeface="Cambria Math"/>
                              <a:cs typeface="Cambria Math"/>
                            </a:rPr>
                            <m:t>=1</m:t>
                          </m:r>
                        </m:sub>
                        <m:sup>
                          <m:r>
                            <a:rPr lang="en-US" b="0" i="0">
                              <a:solidFill>
                                <a:srgbClr val="FFFF00"/>
                              </a:solidFill>
                              <a:latin typeface="Cambria Math"/>
                              <a:ea typeface="Cambria Math"/>
                              <a:cs typeface="Cambria Math"/>
                            </a:rPr>
                            <m:t>𝑛</m:t>
                          </m:r>
                        </m:sup>
                        <m:e>
                          <m:d>
                            <m:dPr>
                              <m:begChr m:val="|"/>
                              <m:endChr m:val="|"/>
                              <m:ctrlPr>
                                <a:rPr lang="en-US" b="0" i="1">
                                  <a:solidFill>
                                    <a:srgbClr val="FFFF00"/>
                                  </a:solidFill>
                                  <a:latin typeface="Cambria Math" panose="02040503050406030204" pitchFamily="18" charset="0"/>
                                  <a:ea typeface="Cambria Math"/>
                                  <a:cs typeface="Cambria Math"/>
                                </a:rPr>
                              </m:ctrlPr>
                            </m:dPr>
                            <m:e>
                              <m:sSub>
                                <m:sSubPr>
                                  <m:ctrlPr>
                                    <a:rPr lang="en-US" b="0" i="0">
                                      <a:solidFill>
                                        <a:srgbClr val="FFFF00"/>
                                      </a:solidFill>
                                      <a:latin typeface="Cambria Math"/>
                                      <a:ea typeface="Cambria Math"/>
                                      <a:cs typeface="Cambria Math"/>
                                    </a:rPr>
                                  </m:ctrlPr>
                                </m:sSubPr>
                                <m:e>
                                  <m:r>
                                    <a:rPr lang="en-US" b="0" i="0">
                                      <a:solidFill>
                                        <a:srgbClr val="FFFF00"/>
                                      </a:solidFill>
                                      <a:latin typeface="Cambria Math"/>
                                      <a:ea typeface="Cambria Math"/>
                                      <a:cs typeface="Cambria Math"/>
                                    </a:rPr>
                                    <m:t>𝑌</m:t>
                                  </m:r>
                                </m:e>
                                <m:sub>
                                  <m:r>
                                    <a:rPr lang="en-US" b="0" i="0">
                                      <a:solidFill>
                                        <a:srgbClr val="FFFF00"/>
                                      </a:solidFill>
                                      <a:latin typeface="Cambria Math"/>
                                      <a:ea typeface="Cambria Math"/>
                                      <a:cs typeface="Cambria Math"/>
                                    </a:rPr>
                                    <m:t>𝑖</m:t>
                                  </m:r>
                                </m:sub>
                              </m:sSub>
                              <m:r>
                                <a:rPr lang="en-US" b="0" i="0">
                                  <a:solidFill>
                                    <a:srgbClr val="FFFF00"/>
                                  </a:solidFill>
                                  <a:latin typeface="Cambria Math"/>
                                  <a:ea typeface="Cambria Math"/>
                                  <a:cs typeface="Cambria Math"/>
                                </a:rPr>
                                <m:t>−</m:t>
                              </m:r>
                              <m:sSub>
                                <m:sSubPr>
                                  <m:ctrlPr>
                                    <a:rPr lang="en-US" b="0" i="0">
                                      <a:solidFill>
                                        <a:srgbClr val="FFFF00"/>
                                      </a:solidFill>
                                      <a:latin typeface="Cambria Math"/>
                                      <a:ea typeface="Cambria Math"/>
                                      <a:cs typeface="Cambria Math"/>
                                    </a:rPr>
                                  </m:ctrlPr>
                                </m:sSubPr>
                                <m:e>
                                  <m:r>
                                    <a:rPr lang="en-US" b="0" i="0">
                                      <a:solidFill>
                                        <a:srgbClr val="FFFF00"/>
                                      </a:solidFill>
                                      <a:latin typeface="Cambria Math"/>
                                      <a:ea typeface="Cambria Math"/>
                                      <a:cs typeface="Cambria Math"/>
                                    </a:rPr>
                                    <m:t>𝑦</m:t>
                                  </m:r>
                                </m:e>
                                <m:sub>
                                  <m:r>
                                    <a:rPr lang="en-US" b="0" i="0">
                                      <a:solidFill>
                                        <a:srgbClr val="FFFF00"/>
                                      </a:solidFill>
                                      <a:latin typeface="Cambria Math"/>
                                      <a:ea typeface="Cambria Math"/>
                                      <a:cs typeface="Cambria Math"/>
                                    </a:rPr>
                                    <m:t>𝑖</m:t>
                                  </m:r>
                                </m:sub>
                              </m:sSub>
                            </m:e>
                          </m:d>
                        </m:e>
                      </m:nary>
                    </m:oMath>
                  </m:oMathPara>
                </a14:m>
                <a:endParaRPr b="0">
                  <a:solidFill>
                    <a:srgbClr val="FFFF00"/>
                  </a:solidFill>
                  <a:latin typeface="Microsoft YaHei Light"/>
                  <a:ea typeface="Microsoft YaHei Light"/>
                  <a:cs typeface="Microsoft YaHei Light"/>
                </a:endParaRPr>
              </a:p>
              <a:p>
                <a:pPr>
                  <a:defRPr b="0">
                    <a:latin typeface="Calibri"/>
                    <a:ea typeface="Calibri"/>
                    <a:cs typeface="Calibri"/>
                  </a:defRPr>
                </a:pPr>
                <a:endParaRPr b="0">
                  <a:solidFill>
                    <a:srgbClr val="FFFF00"/>
                  </a:solidFill>
                  <a:latin typeface="Microsoft YaHei Light"/>
                  <a:ea typeface="Microsoft YaHei Light"/>
                  <a:cs typeface="Microsoft YaHei Light"/>
                </a:endParaRPr>
              </a:p>
              <a:p>
                <a:pPr>
                  <a:buNone/>
                  <a:defRPr b="0">
                    <a:latin typeface="Calibri"/>
                    <a:ea typeface="Calibri"/>
                    <a:cs typeface="Calibri"/>
                  </a:defRPr>
                </a:pPr>
                <a14:m>
                  <m:oMathPara xmlns:m="http://schemas.openxmlformats.org/officeDocument/2006/math">
                    <m:oMath>
                      <m:r>
                        <a:rPr lang="en-US" b="0" i="0">
                          <a:solidFill>
                            <a:srgbClr val="FFFF00"/>
                          </a:solidFill>
                          <a:latin typeface="Cambria Math"/>
                          <a:ea typeface="Cambria Math"/>
                          <a:cs typeface="Cambria Math"/>
                        </a:rPr>
                        <m:t>𝑅𝑀𝑆𝐸</m:t>
                      </m:r>
                      <m:r>
                        <a:rPr lang="en-US" b="0" i="0">
                          <a:solidFill>
                            <a:srgbClr val="FFFF00"/>
                          </a:solidFill>
                          <a:latin typeface="Cambria Math"/>
                          <a:ea typeface="Cambria Math"/>
                          <a:cs typeface="Cambria Math"/>
                        </a:rPr>
                        <m:t>=</m:t>
                      </m:r>
                      <m:rad>
                        <m:radPr>
                          <m:ctrlPr>
                            <a:rPr lang="en-US" b="0" i="1">
                              <a:solidFill>
                                <a:srgbClr val="FFFF00"/>
                              </a:solidFill>
                              <a:latin typeface="Cambria Math" panose="02040503050406030204" pitchFamily="18" charset="0"/>
                              <a:ea typeface="Cambria Math"/>
                              <a:cs typeface="Cambria Math"/>
                            </a:rPr>
                          </m:ctrlPr>
                        </m:radPr>
                        <m:e>
                          <m:f>
                            <m:fPr>
                              <m:ctrlPr>
                                <a:rPr lang="en-US" b="0" i="0">
                                  <a:solidFill>
                                    <a:srgbClr val="FFFF00"/>
                                  </a:solidFill>
                                  <a:latin typeface="Cambria Math"/>
                                  <a:ea typeface="Cambria Math"/>
                                  <a:cs typeface="Cambria Math"/>
                                </a:rPr>
                              </m:ctrlPr>
                            </m:fPr>
                            <m:num>
                              <m:r>
                                <a:rPr lang="en-US" b="0" i="0">
                                  <a:solidFill>
                                    <a:srgbClr val="FFFF00"/>
                                  </a:solidFill>
                                  <a:latin typeface="Cambria Math"/>
                                  <a:ea typeface="Cambria Math"/>
                                  <a:cs typeface="Cambria Math"/>
                                </a:rPr>
                                <m:t>1</m:t>
                              </m:r>
                            </m:num>
                            <m:den>
                              <m:r>
                                <a:rPr lang="en-US" b="0" i="0">
                                  <a:solidFill>
                                    <a:srgbClr val="FFFF00"/>
                                  </a:solidFill>
                                  <a:latin typeface="Cambria Math"/>
                                  <a:ea typeface="Cambria Math"/>
                                  <a:cs typeface="Cambria Math"/>
                                </a:rPr>
                                <m:t>𝑛</m:t>
                              </m:r>
                            </m:den>
                          </m:f>
                          <m:nary>
                            <m:naryPr>
                              <m:chr m:val="∑"/>
                              <m:limLoc m:val="subSup"/>
                              <m:ctrlPr>
                                <a:rPr lang="en-US" b="0" i="0">
                                  <a:solidFill>
                                    <a:srgbClr val="FFFF00"/>
                                  </a:solidFill>
                                  <a:latin typeface="Cambria Math"/>
                                  <a:ea typeface="Cambria Math"/>
                                  <a:cs typeface="Cambria Math"/>
                                </a:rPr>
                              </m:ctrlPr>
                            </m:naryPr>
                            <m:sub>
                              <m:r>
                                <a:rPr lang="en-US" b="0" i="0">
                                  <a:solidFill>
                                    <a:srgbClr val="FFFF00"/>
                                  </a:solidFill>
                                  <a:latin typeface="Cambria Math"/>
                                  <a:ea typeface="Cambria Math"/>
                                  <a:cs typeface="Cambria Math"/>
                                </a:rPr>
                                <m:t>𝑖</m:t>
                              </m:r>
                              <m:r>
                                <a:rPr lang="en-US" b="0" i="0">
                                  <a:solidFill>
                                    <a:srgbClr val="FFFF00"/>
                                  </a:solidFill>
                                  <a:latin typeface="Cambria Math"/>
                                  <a:ea typeface="Cambria Math"/>
                                  <a:cs typeface="Cambria Math"/>
                                </a:rPr>
                                <m:t>=1</m:t>
                              </m:r>
                            </m:sub>
                            <m:sup>
                              <m:r>
                                <a:rPr lang="en-US" b="0" i="0">
                                  <a:solidFill>
                                    <a:srgbClr val="FFFF00"/>
                                  </a:solidFill>
                                  <a:latin typeface="Cambria Math"/>
                                  <a:ea typeface="Cambria Math"/>
                                  <a:cs typeface="Cambria Math"/>
                                </a:rPr>
                                <m:t>𝑛</m:t>
                              </m:r>
                            </m:sup>
                            <m:e>
                              <m:sSup>
                                <m:sSupPr>
                                  <m:ctrlPr>
                                    <a:rPr lang="en-US" b="0" i="1">
                                      <a:solidFill>
                                        <a:srgbClr val="FFFF00"/>
                                      </a:solidFill>
                                      <a:latin typeface="Cambria Math" panose="02040503050406030204" pitchFamily="18" charset="0"/>
                                      <a:ea typeface="Cambria Math"/>
                                      <a:cs typeface="Cambria Math"/>
                                    </a:rPr>
                                  </m:ctrlPr>
                                </m:sSupPr>
                                <m:e>
                                  <m:d>
                                    <m:dPr>
                                      <m:ctrlPr>
                                        <a:rPr lang="en-US" b="0" i="1">
                                          <a:solidFill>
                                            <a:srgbClr val="FFFF00"/>
                                          </a:solidFill>
                                          <a:latin typeface="Cambria Math" panose="02040503050406030204" pitchFamily="18" charset="0"/>
                                          <a:ea typeface="Cambria Math"/>
                                          <a:cs typeface="Cambria Math"/>
                                        </a:rPr>
                                      </m:ctrlPr>
                                    </m:dPr>
                                    <m:e>
                                      <m:sSub>
                                        <m:sSubPr>
                                          <m:ctrlPr>
                                            <a:rPr lang="en-US" b="0" i="0">
                                              <a:solidFill>
                                                <a:srgbClr val="FFFF00"/>
                                              </a:solidFill>
                                              <a:latin typeface="Cambria Math"/>
                                              <a:ea typeface="Cambria Math"/>
                                              <a:cs typeface="Cambria Math"/>
                                            </a:rPr>
                                          </m:ctrlPr>
                                        </m:sSubPr>
                                        <m:e>
                                          <m:r>
                                            <a:rPr lang="en-US" b="0" i="0">
                                              <a:solidFill>
                                                <a:srgbClr val="FFFF00"/>
                                              </a:solidFill>
                                              <a:latin typeface="Cambria Math"/>
                                              <a:ea typeface="Cambria Math"/>
                                              <a:cs typeface="Cambria Math"/>
                                            </a:rPr>
                                            <m:t>𝑌</m:t>
                                          </m:r>
                                        </m:e>
                                        <m:sub>
                                          <m:r>
                                            <a:rPr lang="en-US" b="0" i="0">
                                              <a:solidFill>
                                                <a:srgbClr val="FFFF00"/>
                                              </a:solidFill>
                                              <a:latin typeface="Cambria Math"/>
                                              <a:ea typeface="Cambria Math"/>
                                              <a:cs typeface="Cambria Math"/>
                                            </a:rPr>
                                            <m:t>𝑖</m:t>
                                          </m:r>
                                        </m:sub>
                                      </m:sSub>
                                      <m:r>
                                        <a:rPr lang="en-US" b="0" i="0">
                                          <a:solidFill>
                                            <a:srgbClr val="FFFF00"/>
                                          </a:solidFill>
                                          <a:latin typeface="Cambria Math"/>
                                          <a:ea typeface="Cambria Math"/>
                                          <a:cs typeface="Cambria Math"/>
                                        </a:rPr>
                                        <m:t>−</m:t>
                                      </m:r>
                                      <m:sSub>
                                        <m:sSubPr>
                                          <m:ctrlPr>
                                            <a:rPr lang="en-US" b="0" i="0">
                                              <a:solidFill>
                                                <a:srgbClr val="FFFF00"/>
                                              </a:solidFill>
                                              <a:latin typeface="Cambria Math"/>
                                              <a:ea typeface="Cambria Math"/>
                                              <a:cs typeface="Cambria Math"/>
                                            </a:rPr>
                                          </m:ctrlPr>
                                        </m:sSubPr>
                                        <m:e>
                                          <m:r>
                                            <a:rPr lang="en-US" b="0" i="0">
                                              <a:solidFill>
                                                <a:srgbClr val="FFFF00"/>
                                              </a:solidFill>
                                              <a:latin typeface="Cambria Math"/>
                                              <a:ea typeface="Cambria Math"/>
                                              <a:cs typeface="Cambria Math"/>
                                            </a:rPr>
                                            <m:t>𝑦</m:t>
                                          </m:r>
                                        </m:e>
                                        <m:sub>
                                          <m:r>
                                            <a:rPr lang="en-US" b="0" i="0">
                                              <a:solidFill>
                                                <a:srgbClr val="FFFF00"/>
                                              </a:solidFill>
                                              <a:latin typeface="Cambria Math"/>
                                              <a:ea typeface="Cambria Math"/>
                                              <a:cs typeface="Cambria Math"/>
                                            </a:rPr>
                                            <m:t>𝑖</m:t>
                                          </m:r>
                                        </m:sub>
                                      </m:sSub>
                                    </m:e>
                                  </m:d>
                                </m:e>
                                <m:sup>
                                  <m:r>
                                    <a:rPr lang="en-US" b="0" i="0">
                                      <a:solidFill>
                                        <a:srgbClr val="FFFF00"/>
                                      </a:solidFill>
                                      <a:latin typeface="Cambria Math"/>
                                      <a:ea typeface="Cambria Math"/>
                                      <a:cs typeface="Cambria Math"/>
                                    </a:rPr>
                                    <m:t>2</m:t>
                                  </m:r>
                                </m:sup>
                              </m:sSup>
                            </m:e>
                          </m:nary>
                        </m:e>
                      </m:rad>
                    </m:oMath>
                  </m:oMathPara>
                </a14:m>
                <a:endParaRPr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a:solidFill>
                      <a:srgbClr val="FFFF00"/>
                    </a:solidFill>
                    <a:latin typeface="Microsoft YaHei Light"/>
                    <a:ea typeface="Microsoft YaHei Light"/>
                    <a:cs typeface="Microsoft YaHei Light"/>
                  </a:rPr>
                  <a:t>示例站点结果表明，</a:t>
                </a:r>
                <a:r>
                  <a:rPr b="0">
                    <a:solidFill>
                      <a:srgbClr val="FFFF00"/>
                    </a:solidFill>
                    <a:latin typeface="Calibri"/>
                    <a:ea typeface="Calibri"/>
                    <a:cs typeface="Calibri"/>
                  </a:rPr>
                  <a:t>SAITS</a:t>
                </a:r>
                <a:r>
                  <a:rPr b="0">
                    <a:solidFill>
                      <a:srgbClr val="FFFF00"/>
                    </a:solidFill>
                    <a:latin typeface="Microsoft YaHei Light"/>
                    <a:ea typeface="Microsoft YaHei Light"/>
                    <a:cs typeface="Microsoft YaHei Light"/>
                  </a:rPr>
                  <a:t>对长期趋势、周期变化和局部扰动的保持都更稳定。</a:t>
                </a:r>
              </a:p>
              <a:p>
                <a:pPr>
                  <a:defRPr b="0">
                    <a:latin typeface="Calibri"/>
                    <a:ea typeface="Calibri"/>
                    <a:cs typeface="Calibri"/>
                  </a:defRPr>
                </a:pPr>
                <a:endParaRPr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b="0">
                    <a:solidFill>
                      <a:srgbClr val="FFFF00"/>
                    </a:solidFill>
                    <a:latin typeface="Microsoft YaHei Light"/>
                    <a:ea typeface="Microsoft YaHei Light"/>
                    <a:cs typeface="Microsoft YaHei Light"/>
                  </a:rPr>
                  <a:t>最终采用</a:t>
                </a:r>
                <a:r>
                  <a:rPr b="0">
                    <a:solidFill>
                      <a:srgbClr val="FFFF00"/>
                    </a:solidFill>
                    <a:latin typeface="Calibri"/>
                    <a:ea typeface="Calibri"/>
                    <a:cs typeface="Calibri"/>
                  </a:rPr>
                  <a:t>SAITS</a:t>
                </a:r>
                <a:r>
                  <a:rPr b="0">
                    <a:solidFill>
                      <a:srgbClr val="FFFF00"/>
                    </a:solidFill>
                    <a:latin typeface="Microsoft YaHei Light"/>
                    <a:ea typeface="Microsoft YaHei Light"/>
                    <a:cs typeface="Microsoft YaHei Light"/>
                  </a:rPr>
                  <a:t>补全剩余缺失值，构建了连续的</a:t>
                </a:r>
                <a:r>
                  <a:rPr b="0">
                    <a:solidFill>
                      <a:srgbClr val="FFFF00"/>
                    </a:solidFill>
                    <a:latin typeface="Calibri"/>
                    <a:ea typeface="Calibri"/>
                    <a:cs typeface="Calibri"/>
                  </a:rPr>
                  <a:t>18</a:t>
                </a:r>
                <a:r>
                  <a:rPr b="0">
                    <a:solidFill>
                      <a:srgbClr val="FFFF00"/>
                    </a:solidFill>
                    <a:latin typeface="Microsoft YaHei Light"/>
                    <a:ea typeface="Microsoft YaHei Light"/>
                    <a:cs typeface="Microsoft YaHei Light"/>
                  </a:rPr>
                  <a:t>站点日分辨率</a:t>
                </a:r>
                <a:r>
                  <a:rPr b="0">
                    <a:solidFill>
                      <a:srgbClr val="FFFF00"/>
                    </a:solidFill>
                    <a:latin typeface="Calibri"/>
                    <a:ea typeface="Calibri"/>
                    <a:cs typeface="Calibri"/>
                  </a:rPr>
                  <a:t>NM</a:t>
                </a:r>
                <a:r>
                  <a:rPr b="0">
                    <a:solidFill>
                      <a:srgbClr val="FFFF00"/>
                    </a:solidFill>
                    <a:latin typeface="Microsoft YaHei Light"/>
                    <a:ea typeface="Microsoft YaHei Light"/>
                    <a:cs typeface="Microsoft YaHei Light"/>
                  </a:rPr>
                  <a:t>数据集。</a:t>
                </a:r>
              </a:p>
            </p:txBody>
          </p:sp>
        </mc:Choice>
        <mc:Fallback xmlns="">
          <p:sp>
            <p:nvSpPr>
              <p:cNvPr id="14" name="文本框 13">
                <a:extLst>
                  <a:ext uri="{FF2B5EF4-FFF2-40B4-BE49-F238E27FC236}">
                    <a16:creationId xmlns:a16="http://schemas.microsoft.com/office/drawing/2014/main" id="{34FCC405-7875-469A-80F9-0EF011F15355}"/>
                  </a:ext>
                </a:extLst>
              </p:cNvPr>
              <p:cNvSpPr>
                <a:spLocks noGrp="1" noRot="1" noChangeAspect="1" noMove="1" noResize="1" noEditPoints="1" noAdjustHandles="1" noChangeArrowheads="1" noChangeShapeType="1" noTextEdit="1"/>
              </p:cNvSpPr>
              <p:nvPr/>
            </p:nvSpPr>
            <p:spPr>
              <a:xfrm>
                <a:off x="329153" y="1500506"/>
                <a:ext cx="5106197" cy="5344989"/>
              </a:xfrm>
              <a:prstGeom prst="rect">
                <a:avLst/>
              </a:prstGeom>
              <a:blipFill>
                <a:blip r:embed="rId4"/>
                <a:stretch>
                  <a:fillRect l="-1074" t="-684" r="-955" b="-912"/>
                </a:stretch>
              </a:blipFill>
            </p:spPr>
            <p:txBody>
              <a:bodyPr/>
              <a:lstStyle/>
              <a:p>
                <a:r>
                  <a:rPr lang="en-US">
                    <a:noFill/>
                  </a:rPr>
                  <a:t> </a:t>
                </a:r>
              </a:p>
            </p:txBody>
          </p:sp>
        </mc:Fallback>
      </mc:AlternateContent>
      <p:pic>
        <p:nvPicPr>
          <p:cNvPr id="21" name="图片 18"/>
          <p:cNvPicPr>
            <a:picLocks noChangeAspect="1"/>
          </p:cNvPicPr>
          <p:nvPr/>
        </p:nvPicPr>
        <p:blipFill>
          <a:blip r:embed="rId5"/>
          <a:stretch>
            <a:fillRect/>
          </a:stretch>
        </p:blipFill>
        <p:spPr>
          <a:xfrm>
            <a:off x="6325372" y="419347"/>
            <a:ext cx="5269220" cy="4658339"/>
          </a:xfrm>
          <a:prstGeom prst="rect">
            <a:avLst/>
          </a:prstGeom>
        </p:spPr>
      </p:pic>
      <p:sp>
        <p:nvSpPr>
          <p:cNvPr id="9" name="灯片编号占位符 4">
            <a:extLst>
              <a:ext uri="{FF2B5EF4-FFF2-40B4-BE49-F238E27FC236}">
                <a16:creationId xmlns:a16="http://schemas.microsoft.com/office/drawing/2014/main" id="{552E723D-8713-4276-BBCF-9E6DC55965FF}"/>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E3B615DD-C51F-16F4-24A2-C8158D58C7D0}" type="slidenum">
              <a:rPr b="0">
                <a:latin typeface="Calibri"/>
                <a:ea typeface="Calibri"/>
                <a:cs typeface="Calibri"/>
              </a:rPr>
              <a:t>8</a:t>
            </a:fld>
            <a:endParaRPr b="0">
              <a:latin typeface="Calibri"/>
              <a:ea typeface="Calibri"/>
              <a:cs typeface="Calibri"/>
            </a:endParaRPr>
          </a:p>
        </p:txBody>
      </p:sp>
    </p:spTree>
    <p:extLst>
      <p:ext uri="{BB962C8B-B14F-4D97-AF65-F5344CB8AC3E}">
        <p14:creationId xmlns:p14="http://schemas.microsoft.com/office/powerpoint/2010/main" val="114962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A7A2A3-B142-4E97-B9D9-7F68B5B7ADD2}"/>
              </a:ext>
            </a:extLst>
          </p:cNvPr>
          <p:cNvSpPr>
            <a:spLocks noGrp="1"/>
          </p:cNvSpPr>
          <p:nvPr>
            <p:ph type="title"/>
          </p:nvPr>
        </p:nvSpPr>
        <p:spPr>
          <a:xfrm>
            <a:off x="329150" y="461755"/>
            <a:ext cx="10515600" cy="697959"/>
          </a:xfrm>
        </p:spPr>
        <p:txBody>
          <a:bodyPr>
            <a:normAutofit/>
          </a:bodyPr>
          <a:lstStyle/>
          <a:p>
            <a:pPr>
              <a:defRPr b="0">
                <a:latin typeface="Microsoft YaHei Light"/>
                <a:ea typeface="Microsoft YaHei Light"/>
                <a:cs typeface="Microsoft YaHei Light"/>
              </a:defRPr>
            </a:pPr>
            <a:r>
              <a:rPr lang="en-CN" sz="2400" b="0" dirty="0">
                <a:solidFill>
                  <a:srgbClr val="FFFF00"/>
                </a:solidFill>
                <a:latin typeface="Microsoft YaHei Light"/>
                <a:ea typeface="Microsoft YaHei Light"/>
                <a:cs typeface="Microsoft YaHei Light"/>
              </a:rPr>
              <a:t>中子</a:t>
            </a:r>
            <a:r>
              <a:rPr sz="2400" b="0" dirty="0">
                <a:solidFill>
                  <a:srgbClr val="FFFF00"/>
                </a:solidFill>
                <a:latin typeface="Microsoft YaHei Light"/>
                <a:ea typeface="Microsoft YaHei Light"/>
                <a:cs typeface="Microsoft YaHei Light"/>
              </a:rPr>
              <a:t>补全仅占</a:t>
            </a:r>
            <a:r>
              <a:rPr sz="2400" b="0" dirty="0">
                <a:solidFill>
                  <a:srgbClr val="FFFF00"/>
                </a:solidFill>
                <a:latin typeface="Calibri"/>
                <a:ea typeface="Calibri"/>
                <a:cs typeface="Calibri"/>
              </a:rPr>
              <a:t>0.6%</a:t>
            </a:r>
            <a:r>
              <a:rPr sz="2400" b="0" dirty="0">
                <a:solidFill>
                  <a:srgbClr val="FFFF00"/>
                </a:solidFill>
                <a:latin typeface="Microsoft YaHei Light"/>
                <a:ea typeface="Microsoft YaHei Light"/>
                <a:cs typeface="Microsoft YaHei Light"/>
              </a:rPr>
              <a:t>，</a:t>
            </a:r>
            <a:r>
              <a:rPr sz="2400" b="0" dirty="0" err="1">
                <a:solidFill>
                  <a:srgbClr val="FFFF00"/>
                </a:solidFill>
                <a:latin typeface="Microsoft YaHei Light"/>
                <a:ea typeface="Microsoft YaHei Light"/>
                <a:cs typeface="Microsoft YaHei Light"/>
              </a:rPr>
              <a:t>输入仍以真实观测为主</a:t>
            </a:r>
            <a:endParaRPr sz="2400" b="0" dirty="0">
              <a:solidFill>
                <a:srgbClr val="FFFF00"/>
              </a:solidFill>
              <a:latin typeface="Microsoft YaHei Light"/>
              <a:ea typeface="Microsoft YaHei Light"/>
              <a:cs typeface="Microsoft YaHei Light"/>
            </a:endParaRPr>
          </a:p>
        </p:txBody>
      </p:sp>
      <p:pic>
        <p:nvPicPr>
          <p:cNvPr id="14" name="内容占位符 5"/>
          <p:cNvPicPr>
            <a:picLocks noGrp="1" noChangeAspect="1"/>
          </p:cNvPicPr>
          <p:nvPr>
            <p:ph idx="1"/>
          </p:nvPr>
        </p:nvPicPr>
        <p:blipFill>
          <a:blip r:embed="rId3"/>
          <a:stretch>
            <a:fillRect/>
          </a:stretch>
        </p:blipFill>
        <p:spPr>
          <a:xfrm>
            <a:off x="6433421" y="709227"/>
            <a:ext cx="5566589" cy="5604138"/>
          </a:xfrm>
        </p:spPr>
      </p:pic>
      <p:sp>
        <p:nvSpPr>
          <p:cNvPr id="7" name="文本框 6">
            <a:extLst>
              <a:ext uri="{FF2B5EF4-FFF2-40B4-BE49-F238E27FC236}">
                <a16:creationId xmlns:a16="http://schemas.microsoft.com/office/drawing/2014/main" id="{EB7F68FB-6BE6-4BA4-8EE8-C8DB002367AE}"/>
              </a:ext>
            </a:extLst>
          </p:cNvPr>
          <p:cNvSpPr>
            <a:spLocks noGrp="1"/>
          </p:cNvSpPr>
          <p:nvPr/>
        </p:nvSpPr>
        <p:spPr>
          <a:xfrm>
            <a:off x="329150" y="1435488"/>
            <a:ext cx="5789776" cy="4572000"/>
          </a:xfrm>
          <a:prstGeom prst="rect">
            <a:avLst/>
          </a:prstGeom>
          <a:noFill/>
        </p:spPr>
        <p:txBody>
          <a:bodyPr wrap="square">
            <a:spAutoFit/>
          </a:bodyPr>
          <a:lstStyle/>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最终得到</a:t>
            </a:r>
            <a:r>
              <a:rPr sz="2000" b="0">
                <a:solidFill>
                  <a:srgbClr val="FFFF00"/>
                </a:solidFill>
                <a:latin typeface="Calibri"/>
                <a:ea typeface="Calibri"/>
                <a:cs typeface="Calibri"/>
              </a:rPr>
              <a:t>18</a:t>
            </a:r>
            <a:r>
              <a:rPr sz="2000" b="0">
                <a:solidFill>
                  <a:srgbClr val="FFFF00"/>
                </a:solidFill>
                <a:latin typeface="Microsoft YaHei Light"/>
                <a:ea typeface="Microsoft YaHei Light"/>
                <a:cs typeface="Microsoft YaHei Light"/>
              </a:rPr>
              <a:t>个站点、</a:t>
            </a:r>
            <a:r>
              <a:rPr sz="2000" b="0">
                <a:solidFill>
                  <a:srgbClr val="FFFF00"/>
                </a:solidFill>
                <a:latin typeface="Calibri"/>
                <a:ea typeface="Calibri"/>
                <a:cs typeface="Calibri"/>
              </a:rPr>
              <a:t>2011.01.01</a:t>
            </a:r>
            <a:r>
              <a:rPr sz="2000" b="0">
                <a:solidFill>
                  <a:srgbClr val="FFFF00"/>
                </a:solidFill>
                <a:latin typeface="Microsoft YaHei Light"/>
                <a:ea typeface="Microsoft YaHei Light"/>
                <a:cs typeface="Microsoft YaHei Light"/>
              </a:rPr>
              <a:t>到</a:t>
            </a:r>
            <a:r>
              <a:rPr sz="2000" b="0">
                <a:solidFill>
                  <a:srgbClr val="FFFF00"/>
                </a:solidFill>
                <a:latin typeface="Calibri"/>
                <a:ea typeface="Calibri"/>
                <a:cs typeface="Calibri"/>
              </a:rPr>
              <a:t>2024.08.01 </a:t>
            </a:r>
            <a:r>
              <a:rPr sz="2000" b="0">
                <a:solidFill>
                  <a:srgbClr val="FFFF00"/>
                </a:solidFill>
                <a:latin typeface="Microsoft YaHei Light"/>
                <a:ea typeface="Microsoft YaHei Light"/>
                <a:cs typeface="Microsoft YaHei Light"/>
              </a:rPr>
              <a:t>的连续日计数率数据集。</a:t>
            </a:r>
          </a:p>
          <a:p>
            <a:pPr>
              <a:defRPr b="0">
                <a:latin typeface="Calibri"/>
                <a:ea typeface="Calibri"/>
                <a:cs typeface="Calibri"/>
              </a:defRPr>
            </a:pPr>
            <a:endParaRPr sz="2000"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在全部</a:t>
            </a:r>
            <a:r>
              <a:rPr sz="2000" b="0">
                <a:solidFill>
                  <a:srgbClr val="FFFF00"/>
                </a:solidFill>
                <a:latin typeface="Calibri"/>
                <a:ea typeface="Calibri"/>
                <a:cs typeface="Calibri"/>
              </a:rPr>
              <a:t>89,316</a:t>
            </a:r>
            <a:r>
              <a:rPr sz="2000" b="0">
                <a:solidFill>
                  <a:srgbClr val="FFFF00"/>
                </a:solidFill>
                <a:latin typeface="Microsoft YaHei Light"/>
                <a:ea typeface="Microsoft YaHei Light"/>
                <a:cs typeface="Microsoft YaHei Light"/>
              </a:rPr>
              <a:t>条日记录中，异常值</a:t>
            </a:r>
            <a:r>
              <a:rPr sz="2000" b="0">
                <a:solidFill>
                  <a:srgbClr val="00FFFF"/>
                </a:solidFill>
                <a:latin typeface="Microsoft YaHei Light"/>
                <a:ea typeface="Microsoft YaHei Light"/>
                <a:cs typeface="Microsoft YaHei Light"/>
              </a:rPr>
              <a:t>剔除比例</a:t>
            </a:r>
            <a:r>
              <a:rPr sz="2000" b="0">
                <a:solidFill>
                  <a:srgbClr val="FFFF00"/>
                </a:solidFill>
                <a:latin typeface="Microsoft YaHei Light"/>
                <a:ea typeface="Microsoft YaHei Light"/>
                <a:cs typeface="Microsoft YaHei Light"/>
              </a:rPr>
              <a:t>整体较低，所有站点都</a:t>
            </a:r>
            <a:r>
              <a:rPr sz="2000" b="0">
                <a:solidFill>
                  <a:srgbClr val="00FFFF"/>
                </a:solidFill>
                <a:latin typeface="Microsoft YaHei Light"/>
                <a:ea typeface="Microsoft YaHei Light"/>
                <a:cs typeface="Microsoft YaHei Light"/>
              </a:rPr>
              <a:t>低于</a:t>
            </a:r>
            <a:r>
              <a:rPr sz="2000" b="0">
                <a:solidFill>
                  <a:srgbClr val="00FFFF"/>
                </a:solidFill>
                <a:latin typeface="Calibri"/>
                <a:ea typeface="Calibri"/>
                <a:cs typeface="Calibri"/>
              </a:rPr>
              <a:t>1%</a:t>
            </a:r>
            <a:r>
              <a:rPr sz="2000" b="0">
                <a:solidFill>
                  <a:srgbClr val="FFFF00"/>
                </a:solidFill>
                <a:latin typeface="Microsoft YaHei Light"/>
                <a:ea typeface="Microsoft YaHei Light"/>
                <a:cs typeface="Microsoft YaHei Light"/>
              </a:rPr>
              <a:t>。</a:t>
            </a:r>
          </a:p>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说明异常值检测只是去除了少量明显异常记录。</a:t>
            </a:r>
          </a:p>
          <a:p>
            <a:pPr>
              <a:defRPr b="0">
                <a:latin typeface="Calibri"/>
                <a:ea typeface="Calibri"/>
                <a:cs typeface="Calibri"/>
              </a:defRPr>
            </a:pPr>
            <a:endParaRPr sz="2000"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全部</a:t>
            </a:r>
            <a:r>
              <a:rPr sz="2000" b="0">
                <a:solidFill>
                  <a:srgbClr val="FFFF00"/>
                </a:solidFill>
                <a:latin typeface="Calibri"/>
                <a:ea typeface="Calibri"/>
                <a:cs typeface="Calibri"/>
              </a:rPr>
              <a:t>89,316</a:t>
            </a:r>
            <a:r>
              <a:rPr sz="2000" b="0">
                <a:solidFill>
                  <a:srgbClr val="FFFF00"/>
                </a:solidFill>
                <a:latin typeface="Microsoft YaHei Light"/>
                <a:ea typeface="Microsoft YaHei Light"/>
                <a:cs typeface="Microsoft YaHei Light"/>
              </a:rPr>
              <a:t>条日记录中，仅有</a:t>
            </a:r>
            <a:r>
              <a:rPr sz="2000" b="0">
                <a:solidFill>
                  <a:srgbClr val="FFFF00"/>
                </a:solidFill>
                <a:latin typeface="Calibri"/>
                <a:ea typeface="Calibri"/>
                <a:cs typeface="Calibri"/>
              </a:rPr>
              <a:t>577</a:t>
            </a:r>
            <a:r>
              <a:rPr sz="2000" b="0">
                <a:solidFill>
                  <a:srgbClr val="FFFF00"/>
                </a:solidFill>
                <a:latin typeface="Microsoft YaHei Light"/>
                <a:ea typeface="Microsoft YaHei Light"/>
                <a:cs typeface="Microsoft YaHei Light"/>
              </a:rPr>
              <a:t>条通过补全得到，即 </a:t>
            </a:r>
            <a:r>
              <a:rPr sz="2000" b="0">
                <a:solidFill>
                  <a:srgbClr val="FFFF00"/>
                </a:solidFill>
                <a:latin typeface="Calibri"/>
                <a:ea typeface="Calibri"/>
                <a:cs typeface="Calibri"/>
              </a:rPr>
              <a:t>577/89,316 = 0.646%</a:t>
            </a:r>
            <a:r>
              <a:rPr sz="2000" b="0">
                <a:solidFill>
                  <a:srgbClr val="FFFF00"/>
                </a:solidFill>
                <a:latin typeface="Microsoft YaHei Light"/>
                <a:ea typeface="Microsoft YaHei Light"/>
                <a:cs typeface="Microsoft YaHei Light"/>
              </a:rPr>
              <a:t>。</a:t>
            </a:r>
          </a:p>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补全主要用于修复少量缺口，而不是对原始序列进行大范围重建。</a:t>
            </a:r>
          </a:p>
          <a:p>
            <a:pPr>
              <a:defRPr b="0">
                <a:latin typeface="Calibri"/>
                <a:ea typeface="Calibri"/>
                <a:cs typeface="Calibri"/>
              </a:defRPr>
            </a:pPr>
            <a:endParaRPr sz="2000" b="0">
              <a:solidFill>
                <a:srgbClr val="FFFF00"/>
              </a:solidFill>
              <a:latin typeface="Microsoft YaHei Light"/>
              <a:ea typeface="Microsoft YaHei Light"/>
              <a:cs typeface="Microsoft YaHei Light"/>
            </a:endParaRPr>
          </a:p>
          <a:p>
            <a:pPr>
              <a:defRPr b="0">
                <a:latin typeface="Microsoft YaHei Light"/>
                <a:ea typeface="Microsoft YaHei Light"/>
                <a:cs typeface="Microsoft YaHei Light"/>
              </a:defRPr>
            </a:pPr>
            <a:r>
              <a:rPr sz="2000" b="0">
                <a:solidFill>
                  <a:srgbClr val="FFFF00"/>
                </a:solidFill>
                <a:latin typeface="Microsoft YaHei Light"/>
                <a:ea typeface="Microsoft YaHei Light"/>
                <a:cs typeface="Microsoft YaHei Light"/>
              </a:rPr>
              <a:t>因此，预处理改善了序列连续性，但没有明显改变原始数据的整体统计性质。</a:t>
            </a:r>
          </a:p>
        </p:txBody>
      </p:sp>
      <p:sp>
        <p:nvSpPr>
          <p:cNvPr id="10" name="灯片编号占位符 4">
            <a:extLst>
              <a:ext uri="{FF2B5EF4-FFF2-40B4-BE49-F238E27FC236}">
                <a16:creationId xmlns:a16="http://schemas.microsoft.com/office/drawing/2014/main" id="{2C8C876E-5EBF-419B-B979-7754531DA2B0}"/>
              </a:ext>
            </a:extLst>
          </p:cNvPr>
          <p:cNvSpPr>
            <a:spLocks noGrp="1"/>
          </p:cNvSpPr>
          <p:nvPr>
            <p:ph type="sldNum" idx="12"/>
          </p:nvPr>
        </p:nvSpPr>
        <p:spPr>
          <a:xfrm>
            <a:off x="9448800" y="6492875"/>
            <a:ext cx="2743200" cy="365125"/>
          </a:xfrm>
        </p:spPr>
        <p:txBody>
          <a:bodyPr/>
          <a:lstStyle/>
          <a:p>
            <a:pPr>
              <a:defRPr b="0">
                <a:latin typeface="Calibri"/>
                <a:ea typeface="Calibri"/>
                <a:cs typeface="Calibri"/>
              </a:defRPr>
            </a:pPr>
            <a:fld id="{0141ACE2-CAC6-B713-D335-DD54A7C65C82}" type="slidenum">
              <a:rPr b="0">
                <a:latin typeface="Calibri"/>
                <a:ea typeface="Calibri"/>
                <a:cs typeface="Calibri"/>
              </a:rPr>
              <a:t>9</a:t>
            </a:fld>
            <a:endParaRPr b="0">
              <a:latin typeface="Calibri"/>
              <a:ea typeface="Calibri"/>
              <a:cs typeface="Calibri"/>
            </a:endParaRPr>
          </a:p>
        </p:txBody>
      </p:sp>
    </p:spTree>
    <p:extLst>
      <p:ext uri="{BB962C8B-B14F-4D97-AF65-F5344CB8AC3E}">
        <p14:creationId xmlns:p14="http://schemas.microsoft.com/office/powerpoint/2010/main" val="4488431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1537</Words>
  <Application>Microsoft Macintosh PowerPoint</Application>
  <DocSecurity>0</DocSecurity>
  <PresentationFormat>Widescreen</PresentationFormat>
  <Paragraphs>213</Paragraphs>
  <Slides>21</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Microsoft YaHei Light</vt:lpstr>
      <vt:lpstr>微软雅黑 Light</vt:lpstr>
      <vt:lpstr>Arial</vt:lpstr>
      <vt:lpstr>Calibri</vt:lpstr>
      <vt:lpstr>Calibri Light</vt:lpstr>
      <vt:lpstr>Cambria Math</vt:lpstr>
      <vt:lpstr>Office Theme</vt:lpstr>
      <vt:lpstr>PowerPoint Presentation</vt:lpstr>
      <vt:lpstr>PowerPoint Presentation</vt:lpstr>
      <vt:lpstr>AI任务：用间接测量的中子计数重建直接测量的宇宙线流强</vt:lpstr>
      <vt:lpstr>PowerPoint Presentation</vt:lpstr>
      <vt:lpstr>PowerPoint Presentation</vt:lpstr>
      <vt:lpstr>PowerPoint Presentation</vt:lpstr>
      <vt:lpstr>PowerPoint Presentation</vt:lpstr>
      <vt:lpstr>地面中子测量也有空缺 </vt:lpstr>
      <vt:lpstr>中子补全仅占0.6%，输入仍以真实观测为主</vt:lpstr>
      <vt:lpstr>带残差块的CNN：18维日计数映射为30维日质子通量</vt:lpstr>
      <vt:lpstr>结果展示 日尺度测试集达到R²=0.9984</vt:lpstr>
      <vt:lpstr>PowerPoint Presentation</vt:lpstr>
      <vt:lpstr>后2019 BR级检验显示低能量偏差增大</vt:lpstr>
      <vt:lpstr>总不确定度取三类估计的最大值</vt:lpstr>
      <vt:lpstr>连续日通量补上AMS空缺，并重现已知的能量依赖周期</vt:lpstr>
      <vt:lpstr>日尺度：2011–2024年1–100 GV、30段能量</vt:lpstr>
      <vt:lpstr>从日分辨率到小时分辨率</vt:lpstr>
      <vt:lpstr>小时重建前，先用STL去除地面24小时周期</vt:lpstr>
      <vt:lpstr>STL基本消除NM中的24小时周期</vt:lpstr>
      <vt:lpstr>小时展示了福布什下降，但尚无AMS直接测量验证</vt:lpstr>
      <vt:lpstr>总结：构建连续高时间分辨率宇宙线质子通量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Jie Feng</cp:lastModifiedBy>
  <cp:revision>61</cp:revision>
  <dcterms:created xsi:type="dcterms:W3CDTF">2026-08-16T12:45:30Z</dcterms:created>
  <dcterms:modified xsi:type="dcterms:W3CDTF">2026-08-17T02:44:51Z</dcterms:modified>
</cp:coreProperties>
</file>