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33"/>
  </p:notesMasterIdLst>
  <p:sldIdLst>
    <p:sldId id="1439" r:id="rId3"/>
    <p:sldId id="1404" r:id="rId4"/>
    <p:sldId id="1429" r:id="rId5"/>
    <p:sldId id="1433" r:id="rId6"/>
    <p:sldId id="1440" r:id="rId7"/>
    <p:sldId id="1428" r:id="rId8"/>
    <p:sldId id="1430" r:id="rId9"/>
    <p:sldId id="1427" r:id="rId10"/>
    <p:sldId id="1434" r:id="rId11"/>
    <p:sldId id="1436" r:id="rId12"/>
    <p:sldId id="1394" r:id="rId13"/>
    <p:sldId id="1363" r:id="rId14"/>
    <p:sldId id="1368" r:id="rId15"/>
    <p:sldId id="1365" r:id="rId16"/>
    <p:sldId id="258" r:id="rId17"/>
    <p:sldId id="1438" r:id="rId18"/>
    <p:sldId id="1441" r:id="rId19"/>
    <p:sldId id="261" r:id="rId20"/>
    <p:sldId id="1412" r:id="rId21"/>
    <p:sldId id="1399" r:id="rId22"/>
    <p:sldId id="1374" r:id="rId23"/>
    <p:sldId id="1410" r:id="rId24"/>
    <p:sldId id="1376" r:id="rId25"/>
    <p:sldId id="1377" r:id="rId26"/>
    <p:sldId id="1379" r:id="rId27"/>
    <p:sldId id="1380" r:id="rId28"/>
    <p:sldId id="1381" r:id="rId29"/>
    <p:sldId id="1382" r:id="rId30"/>
    <p:sldId id="1442" r:id="rId31"/>
    <p:sldId id="1400"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B9B9B9"/>
    <a:srgbClr val="CCCCFF"/>
    <a:srgbClr val="0000FF"/>
    <a:srgbClr val="004D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731" autoAdjust="0"/>
    <p:restoredTop sz="66492" autoAdjust="0"/>
  </p:normalViewPr>
  <p:slideViewPr>
    <p:cSldViewPr snapToGrid="0">
      <p:cViewPr varScale="1">
        <p:scale>
          <a:sx n="54" d="100"/>
          <a:sy n="54" d="100"/>
        </p:scale>
        <p:origin x="1498" y="43"/>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CD4D05-8093-4F51-9075-C81506C8B4C6}" type="datetimeFigureOut">
              <a:rPr lang="zh-CN" altLang="en-US" smtClean="0"/>
              <a:t>2026/8/18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3BAF6A-B378-48DB-A93E-B311A1E409A7}" type="slidenum">
              <a:rPr lang="zh-CN" altLang="en-US" smtClean="0"/>
              <a:t>‹#›</a:t>
            </a:fld>
            <a:endParaRPr lang="zh-CN" altLang="en-US"/>
          </a:p>
        </p:txBody>
      </p:sp>
    </p:spTree>
    <p:extLst>
      <p:ext uri="{BB962C8B-B14F-4D97-AF65-F5344CB8AC3E}">
        <p14:creationId xmlns:p14="http://schemas.microsoft.com/office/powerpoint/2010/main" val="3952841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各位老师好！我是来自中国科学技术大学的程渊斐，我代表封常青和刘树彬老师课题组汇报一下在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机器学习在粒子物理实验电子学系统中的应用研究</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方面的一些工作。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a:t>
            </a:fld>
            <a:endParaRPr lang="zh-CN" altLang="en-US"/>
          </a:p>
        </p:txBody>
      </p:sp>
    </p:spTree>
    <p:extLst>
      <p:ext uri="{BB962C8B-B14F-4D97-AF65-F5344CB8AC3E}">
        <p14:creationId xmlns:p14="http://schemas.microsoft.com/office/powerpoint/2010/main" val="3060150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我们课题组在这一方向的研究历程</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也在一直跟进</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2012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年获得了国家自然科学基金青年基金项目，一个重要研究方向就是针对粒子探测器的事例鉴别需求，开展基于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及人工神经网络的粒子探测器信号脉冲波形甄别（</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PSD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）算法研究。在此后的十多年里，我们一直延续这个方向的研究。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2022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年至今，我们参与了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攻关项目，负责硬件触发系统的关键技术预研，其中的重点工作之一就是基于神经网络的硬件触发算法开发与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实现。这项工作得到了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2024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年度国家自然科学基金专项（重点）项目的支持。</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11</a:t>
            </a:fld>
            <a:endParaRPr lang="zh-CN" altLang="en-US"/>
          </a:p>
        </p:txBody>
      </p:sp>
    </p:spTree>
    <p:extLst>
      <p:ext uri="{BB962C8B-B14F-4D97-AF65-F5344CB8AC3E}">
        <p14:creationId xmlns:p14="http://schemas.microsoft.com/office/powerpoint/2010/main" val="1688593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这是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2017</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年的一项工作，基于神经网络的</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BaF</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₂</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闪烁体探测器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α-γ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波形鉴别。</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存在杂质镭</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BaF</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₂</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晶体发光有快慢两个成分，而且这两个成分的比例会因入射粒子类型不同而不同，这一特性可以用来进行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α-γ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甄别。</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利用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na</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ti</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）作为符合探测器给</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γ</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事例打上标签，</a:t>
            </a:r>
            <a:r>
              <a:rPr lang="en-US" altLang="zh-CN" sz="2800" dirty="0"/>
              <a:t>²²Na </a:t>
            </a:r>
            <a:r>
              <a:rPr lang="zh-CN" altLang="en-US" sz="2800" dirty="0"/>
              <a:t>发生 </a:t>
            </a:r>
            <a:r>
              <a:rPr lang="en-US" altLang="zh-CN" sz="2800" dirty="0"/>
              <a:t>β⁺</a:t>
            </a:r>
            <a:r>
              <a:rPr lang="zh-CN" altLang="en-US" sz="2800" dirty="0"/>
              <a:t>衰变，正电子湮灭会产生</a:t>
            </a:r>
            <a:r>
              <a:rPr lang="zh-CN" altLang="en-US" sz="2800" b="0" dirty="0">
                <a:solidFill>
                  <a:srgbClr val="000000"/>
                </a:solidFill>
                <a:effectLst/>
                <a:latin typeface="ui-sans-serif"/>
              </a:rPr>
              <a:t>两个背向发射、同时产生的 </a:t>
            </a:r>
            <a:r>
              <a:rPr lang="en-US" altLang="zh-CN" sz="2800" b="0" dirty="0">
                <a:solidFill>
                  <a:srgbClr val="000000"/>
                </a:solidFill>
                <a:effectLst/>
                <a:latin typeface="ui-sans-serif"/>
              </a:rPr>
              <a:t>511 </a:t>
            </a:r>
            <a:r>
              <a:rPr lang="en-US" altLang="zh-CN" sz="2800" b="0" dirty="0" err="1">
                <a:solidFill>
                  <a:srgbClr val="000000"/>
                </a:solidFill>
                <a:effectLst/>
                <a:latin typeface="ui-sans-serif"/>
              </a:rPr>
              <a:t>keVγ</a:t>
            </a:r>
            <a:r>
              <a:rPr lang="en-US" altLang="zh-CN" sz="2800" b="0" dirty="0">
                <a:solidFill>
                  <a:srgbClr val="000000"/>
                </a:solidFill>
                <a:effectLst/>
                <a:latin typeface="ui-sans-serif"/>
              </a:rPr>
              <a:t> </a:t>
            </a:r>
            <a:r>
              <a:rPr lang="zh-CN" altLang="en-US" sz="2800" b="0" dirty="0">
                <a:solidFill>
                  <a:srgbClr val="000000"/>
                </a:solidFill>
                <a:effectLst/>
                <a:latin typeface="ui-sans-serif"/>
              </a:rPr>
              <a:t>光子</a:t>
            </a:r>
            <a:r>
              <a:rPr lang="zh-CN" altLang="en-US" sz="2800" dirty="0"/>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我们的工作目标是实现实时在线甄别，并且综合考虑多个脉冲特征。我们设计了前馈神经网络。输入特征我们提取了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6</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个物理量</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a:t>
            </a: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硬件我们采用了部分时分复用模式：每层的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6</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个神经元并行计算，但层与层之间串行处理；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tan-sig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激活函数用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ROM</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查找表实现；</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最终实现</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远优于传统方法。</a:t>
            </a: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12</a:t>
            </a:fld>
            <a:endParaRPr lang="zh-CN" altLang="en-US"/>
          </a:p>
        </p:txBody>
      </p:sp>
    </p:spTree>
    <p:extLst>
      <p:ext uri="{BB962C8B-B14F-4D97-AF65-F5344CB8AC3E}">
        <p14:creationId xmlns:p14="http://schemas.microsoft.com/office/powerpoint/2010/main" val="13086111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2021</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年参与的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ATLAS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Muon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探测器升级触发算法研究工作。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ATLAS Muon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探测器在高亮度升级后，对触发系统的延迟和精度都提出了更高要求。我们的任务是利用基于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神经</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网络，实现快速、高效的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Muon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子识别和横动量（</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pT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）计算。</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网络的输入是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Muon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探测器各层的击中信息，输出包括</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Muon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子的横动量以及径迹参数。最终的硬件实现取得了非常好的结果：延迟仅为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122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纳秒，死时间</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25</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纳秒。这个延迟水平完全满足</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ATLAS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高亮度升级后的一级触发时间要求。</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13</a:t>
            </a:fld>
            <a:endParaRPr lang="zh-CN" altLang="en-US"/>
          </a:p>
        </p:txBody>
      </p:sp>
    </p:spTree>
    <p:extLst>
      <p:ext uri="{BB962C8B-B14F-4D97-AF65-F5344CB8AC3E}">
        <p14:creationId xmlns:p14="http://schemas.microsoft.com/office/powerpoint/2010/main" val="32563448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2023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年，我们发表了基于一维卷积神经网络（</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CLYC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闪烁体探测器中子</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n-γ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）波形鉴别工作。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我们设计的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包含</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个卷积层，输入波形长度为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860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个采样点。</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实验装置使用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位</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1GSPS ADC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JESD204B</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接口），</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采集数据，通过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USB</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传输到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；神经网络在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MATLAB</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中训练和推理。这项工作系统验证了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在脉冲形状甄别中的优越性，特别是在低采样率下的鲁棒性，为降低电子学设计难度和成本提供了新路径。</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r>
              <a:rPr lang="en-US" altLang="zh-CN" b="0" dirty="0">
                <a:solidFill>
                  <a:srgbClr val="000000"/>
                </a:solidFill>
                <a:effectLst/>
                <a:latin typeface="ui-sans-serif"/>
              </a:rPr>
              <a:t>PCPR</a:t>
            </a:r>
            <a:r>
              <a:rPr lang="zh-CN" altLang="en-US" b="0" dirty="0">
                <a:solidFill>
                  <a:srgbClr val="000000"/>
                </a:solidFill>
                <a:effectLst/>
                <a:latin typeface="ui-sans-serif"/>
              </a:rPr>
              <a:t>（</a:t>
            </a:r>
            <a:r>
              <a:rPr lang="en-US" altLang="zh-CN" b="0" dirty="0">
                <a:solidFill>
                  <a:srgbClr val="000000"/>
                </a:solidFill>
                <a:effectLst/>
                <a:latin typeface="ui-sans-serif"/>
              </a:rPr>
              <a:t>Partial Charge‑to‑Peak Ratio</a:t>
            </a:r>
            <a:r>
              <a:rPr lang="zh-CN" altLang="en-US" b="0" dirty="0">
                <a:solidFill>
                  <a:srgbClr val="000000"/>
                </a:solidFill>
                <a:effectLst/>
                <a:latin typeface="ui-sans-serif"/>
              </a:rPr>
              <a:t>）</a:t>
            </a:r>
            <a:r>
              <a:rPr lang="zh-CN" altLang="en-US" dirty="0"/>
              <a:t>：部分电荷</a:t>
            </a:r>
            <a:r>
              <a:rPr lang="en-US" altLang="zh-CN" dirty="0"/>
              <a:t>‑</a:t>
            </a:r>
            <a:r>
              <a:rPr lang="zh-CN" altLang="en-US" dirty="0"/>
              <a:t>峰值比，改进型积分类甄别算法</a:t>
            </a:r>
            <a:endParaRPr lang="en-US" altLang="zh-CN" dirty="0"/>
          </a:p>
          <a:p>
            <a:r>
              <a:rPr lang="en-US" altLang="zh-CN" b="0" dirty="0">
                <a:solidFill>
                  <a:srgbClr val="000000"/>
                </a:solidFill>
                <a:effectLst/>
                <a:latin typeface="ui-sans-serif"/>
              </a:rPr>
              <a:t>FAR</a:t>
            </a:r>
            <a:r>
              <a:rPr lang="zh-CN" altLang="en-US" b="0" dirty="0">
                <a:solidFill>
                  <a:srgbClr val="000000"/>
                </a:solidFill>
                <a:effectLst/>
                <a:latin typeface="ui-sans-serif"/>
              </a:rPr>
              <a:t>（</a:t>
            </a:r>
            <a:r>
              <a:rPr lang="en-US" altLang="zh-CN" b="0" dirty="0">
                <a:solidFill>
                  <a:srgbClr val="000000"/>
                </a:solidFill>
                <a:effectLst/>
                <a:latin typeface="ui-sans-serif"/>
              </a:rPr>
              <a:t>False Alarm Rate</a:t>
            </a:r>
            <a:r>
              <a:rPr lang="zh-CN" altLang="en-US" b="0" dirty="0">
                <a:solidFill>
                  <a:srgbClr val="000000"/>
                </a:solidFill>
                <a:effectLst/>
                <a:latin typeface="ui-sans-serif"/>
              </a:rPr>
              <a:t>）</a:t>
            </a:r>
            <a:r>
              <a:rPr lang="zh-CN" altLang="en-US" dirty="0"/>
              <a:t>：虚警率；本文指纯 </a:t>
            </a:r>
            <a:r>
              <a:rPr lang="el-GR" altLang="zh-CN" dirty="0"/>
              <a:t>γ </a:t>
            </a:r>
            <a:r>
              <a:rPr lang="zh-CN" altLang="en-US" dirty="0"/>
              <a:t>事例被错误判别为中子的比例；</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14</a:t>
            </a:fld>
            <a:endParaRPr lang="zh-CN" altLang="en-US"/>
          </a:p>
        </p:txBody>
      </p:sp>
    </p:spTree>
    <p:extLst>
      <p:ext uri="{BB962C8B-B14F-4D97-AF65-F5344CB8AC3E}">
        <p14:creationId xmlns:p14="http://schemas.microsoft.com/office/powerpoint/2010/main" val="3421890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2024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年，我们又完成了一项基于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的工作，针对时间投影室（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TPC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）探测器的低本底</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β</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检测需求。</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低本底</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β</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检测传统方法依赖厚重的铅屏蔽来降低本底，导致仪器体积重量大，在很多场景下使用不便</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我们的目标是实现无铅屏蔽的低本底</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β</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检测。</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我们设计了双分支结构的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1D-CNN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X</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Y</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两个读出通道各有一个子网络。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测试结果表明，两种配置下的本底排斥率都超过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98%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β</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事件保留率约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55%.</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15</a:t>
            </a:fld>
            <a:endParaRPr lang="zh-CN" altLang="en-US"/>
          </a:p>
        </p:txBody>
      </p:sp>
    </p:spTree>
    <p:extLst>
      <p:ext uri="{BB962C8B-B14F-4D97-AF65-F5344CB8AC3E}">
        <p14:creationId xmlns:p14="http://schemas.microsoft.com/office/powerpoint/2010/main" val="3692753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另一项工作是针对</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高计数率核测量：</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同时伴随着</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海量数据传输带来的带宽压力</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和</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严重的脉冲堆积问题。我们提出了一种基于多电平数字过阈与卷积神经网络的核信号波形压缩和重建方法。</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我们的算法采用编码器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解码器的架构，：前端用多电平数字过阈编码进行在线数据压缩，后端直接在压缩域用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CNN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神经网络执行脉冲计数分类和参数回归，不需要先完整重建波形再</a:t>
            </a:r>
            <a:r>
              <a:rPr lang="zh-CN" altLang="zh-CN" sz="1800">
                <a:effectLst/>
                <a:latin typeface="Arial" panose="020B0604020202020204" pitchFamily="34" charset="0"/>
                <a:ea typeface="微软雅黑" panose="020B0503020204020204" pitchFamily="34" charset="-122"/>
                <a:cs typeface="Times New Roman" panose="02020603050405020304" pitchFamily="18" charset="0"/>
              </a:rPr>
              <a:t>做处理。</a:t>
            </a:r>
            <a:r>
              <a:rPr lang="zh-CN" altLang="en-US" sz="1800">
                <a:effectLst/>
                <a:latin typeface="Arial" panose="020B0604020202020204" pitchFamily="34" charset="0"/>
                <a:ea typeface="微软雅黑" panose="020B0503020204020204" pitchFamily="34" charset="-122"/>
                <a:cs typeface="Times New Roman" panose="02020603050405020304" pitchFamily="18" charset="0"/>
              </a:rPr>
              <a:t>最后得到的模型同样能很高的传统方法难处理的峰堆积问题。</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267249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接下来介绍一下</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上的相关工作。</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是提出的新一代超高亮度正负电子对撞机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中的高亮度同步产生了：高物理事件率：超过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400 kHz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；大数据量：超过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200 GB/s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的原始数据；高背景噪声：特别是触发系统，需要在极高的计数率和本底条件下快速、准确地筛选出感兴趣的物理事例，这正是我们工作要解决的问题。</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p:txBody>
      </p:sp>
      <p:sp>
        <p:nvSpPr>
          <p:cNvPr id="4" name="灯片编号占位符 3"/>
          <p:cNvSpPr>
            <a:spLocks noGrp="1"/>
          </p:cNvSpPr>
          <p:nvPr>
            <p:ph type="sldNum" sz="quarter" idx="5"/>
          </p:nvPr>
        </p:nvSpPr>
        <p:spPr/>
        <p:txBody>
          <a:bodyPr/>
          <a:lstStyle/>
          <a:p>
            <a:fld id="{4C3BAF6A-B378-48DB-A93E-B311A1E409A7}" type="slidenum">
              <a:rPr lang="zh-CN" altLang="en-US" smtClean="0"/>
              <a:t>18</a:t>
            </a:fld>
            <a:endParaRPr lang="zh-CN" altLang="en-US"/>
          </a:p>
        </p:txBody>
      </p:sp>
    </p:spTree>
    <p:extLst>
      <p:ext uri="{BB962C8B-B14F-4D97-AF65-F5344CB8AC3E}">
        <p14:creationId xmlns:p14="http://schemas.microsoft.com/office/powerpoint/2010/main" val="114404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的触发系统采用两级架构：</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第一级是硬件触发，它包含三个子部分：主漂移室（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）子触发、量能器子触发，以及全局触发逻辑。一级触发是在硬件上（主要是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）实现的，要求延迟极短，在百纳秒量级做出触发决策。</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第二级是高层次触发，也就是软件触发（</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），这一级在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集群上运行，可以执行更复杂的算法，延迟要求相对宽松。</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如果一级触发能够更准确地筛选出真实的物理事例，排除掉大量的束流本底，那么整个触发和数据获取系统的压力都会大大减轻。</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19</a:t>
            </a:fld>
            <a:endParaRPr lang="zh-CN" altLang="en-US"/>
          </a:p>
        </p:txBody>
      </p:sp>
    </p:spTree>
    <p:extLst>
      <p:ext uri="{BB962C8B-B14F-4D97-AF65-F5344CB8AC3E}">
        <p14:creationId xmlns:p14="http://schemas.microsoft.com/office/powerpoint/2010/main" val="2209598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我们重点关注的是主漂移室（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）的子触发系统。</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的漂移单元采用正方形小单元、交错排布的设计，总共有</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层，合计</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11520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个漂移单元。这</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层分为直丝超层和斜丝超层，各有</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个超层。带电粒子在磁场中偏转，我们通过测量</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击中信号丝时的</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漂移时间和击中位置来重建粒子径迹和动量。</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粒子穿过各层漂移室时产生的击中信号。直丝超层主要提供粒子在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r-φ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平面的位置信息，也就是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信息；而斜丝超层因为丝的方向有一个倾斜角度，可以提供</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方向（束流方向）的位置信息，这正是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径迹重建所需要的。</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20</a:t>
            </a:fld>
            <a:endParaRPr lang="zh-CN" altLang="en-US"/>
          </a:p>
        </p:txBody>
      </p:sp>
    </p:spTree>
    <p:extLst>
      <p:ext uri="{BB962C8B-B14F-4D97-AF65-F5344CB8AC3E}">
        <p14:creationId xmlns:p14="http://schemas.microsoft.com/office/powerpoint/2010/main" val="2782834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目前</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MDC</a:t>
            </a:r>
            <a:r>
              <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rPr>
              <a:t>触发器面临的挑战是高背景噪声和子探测器之间的协同问题。</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除了对撞点产生的真实物理事例，还有大量来自对撞区外的束流本底粒子，如果只做</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r-φ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平面）径迹重建，这些来自束流管不同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位置的本底粒子在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r-φ</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平面上可能看起来和来自对撞点的粒子很像，很容易造成误触发。如果能够实现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厘米的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顶点重建精度，就可以排除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97%</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的束流本底，这对降低误触发率意义重大。</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重建分为两步： 第一步，在三维空间中寻找有效的径迹。第二步，进行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3D</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径迹参数的重建。传统方法在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上实现时，资源消耗大，处理速度慢。而基于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的神经网络算法在资源量和处理速度方面都具有明显优势</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21</a:t>
            </a:fld>
            <a:endParaRPr lang="zh-CN" altLang="en-US"/>
          </a:p>
        </p:txBody>
      </p:sp>
    </p:spTree>
    <p:extLst>
      <p:ext uri="{BB962C8B-B14F-4D97-AF65-F5344CB8AC3E}">
        <p14:creationId xmlns:p14="http://schemas.microsoft.com/office/powerpoint/2010/main" val="1913373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报告分为四部分</a:t>
            </a: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a:t>
            </a:fld>
            <a:endParaRPr lang="zh-CN" altLang="en-US"/>
          </a:p>
        </p:txBody>
      </p:sp>
    </p:spTree>
    <p:extLst>
      <p:ext uri="{BB962C8B-B14F-4D97-AF65-F5344CB8AC3E}">
        <p14:creationId xmlns:p14="http://schemas.microsoft.com/office/powerpoint/2010/main" val="42405187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我们使用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模拟软件</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Oscar</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，通过蒙特卡洛模拟生成带电粒子在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探测器中的击中信号，作为算法开发的样本。生成适合神经网络训练的数据集，包含训练集和测试集。</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接下来是神经网络训练。在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Python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环境下使用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Keras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框架进行训练。</a:t>
            </a:r>
            <a:r>
              <a:rPr lang="zh-CN" altLang="zh-CN" sz="1800" dirty="0">
                <a:effectLst/>
                <a:ea typeface="等线" panose="02010600030101010101" pitchFamily="2" charset="-122"/>
                <a:cs typeface="Times New Roman" panose="02020603050405020304" pitchFamily="18" charset="0"/>
              </a:rPr>
              <a:t>输入</a:t>
            </a:r>
            <a:r>
              <a:rPr lang="zh-CN" altLang="en-US" sz="1800" dirty="0">
                <a:effectLst/>
                <a:ea typeface="等线" panose="02010600030101010101" pitchFamily="2" charset="-122"/>
                <a:cs typeface="Times New Roman" panose="02020603050405020304" pitchFamily="18" charset="0"/>
              </a:rPr>
              <a:t>为</a:t>
            </a:r>
            <a:r>
              <a:rPr lang="en-US" altLang="zh-CN" sz="1800" dirty="0">
                <a:effectLst/>
                <a:ea typeface="等线" panose="02010600030101010101" pitchFamily="2" charset="-122"/>
                <a:cs typeface="Times New Roman" panose="02020603050405020304" pitchFamily="18" charset="0"/>
              </a:rPr>
              <a:t>8</a:t>
            </a:r>
            <a:r>
              <a:rPr lang="zh-CN" altLang="zh-CN" sz="1800" dirty="0">
                <a:effectLst/>
                <a:ea typeface="等线" panose="02010600030101010101" pitchFamily="2" charset="-122"/>
                <a:cs typeface="Times New Roman" panose="02020603050405020304" pitchFamily="18" charset="0"/>
              </a:rPr>
              <a:t>个超级层的径迹段编号和时间戳，总共</a:t>
            </a:r>
            <a:r>
              <a:rPr lang="en-US" altLang="zh-CN" sz="1800" dirty="0">
                <a:effectLst/>
                <a:ea typeface="等线" panose="02010600030101010101" pitchFamily="2" charset="-122"/>
                <a:cs typeface="Times New Roman" panose="02020603050405020304" pitchFamily="18" charset="0"/>
              </a:rPr>
              <a:t>24</a:t>
            </a:r>
            <a:r>
              <a:rPr lang="zh-CN" altLang="zh-CN" sz="1800" dirty="0">
                <a:effectLst/>
                <a:ea typeface="等线" panose="02010600030101010101" pitchFamily="2" charset="-122"/>
                <a:cs typeface="Times New Roman" panose="02020603050405020304" pitchFamily="18" charset="0"/>
              </a:rPr>
              <a:t>个输入；输出为不同横向动量区间的</a:t>
            </a:r>
            <a:r>
              <a:rPr lang="en-US" altLang="zh-CN" sz="1800" dirty="0">
                <a:effectLst/>
                <a:ea typeface="等线" panose="02010600030101010101" pitchFamily="2" charset="-122"/>
                <a:cs typeface="Times New Roman" panose="02020603050405020304" pitchFamily="18" charset="0"/>
              </a:rPr>
              <a:t>Z</a:t>
            </a:r>
            <a:r>
              <a:rPr lang="zh-CN" altLang="zh-CN" sz="1800" dirty="0">
                <a:effectLst/>
                <a:ea typeface="等线" panose="02010600030101010101" pitchFamily="2" charset="-122"/>
                <a:cs typeface="Times New Roman" panose="02020603050405020304" pitchFamily="18" charset="0"/>
              </a:rPr>
              <a:t>向顶点。</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最后是神经网络的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部署。主要是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hls4ml</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，来实现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部署。</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整个流程是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"Python+hls4ml+Vivado"</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的组合：软件层面用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Python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训练，然后通过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工具转换，最后用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Vivado</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进行综合、布局布线，生成比特流文件。硬件实现的最终形式是用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Verilog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描述的硬件结构。</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22</a:t>
            </a:fld>
            <a:endParaRPr lang="zh-CN" altLang="en-US"/>
          </a:p>
        </p:txBody>
      </p:sp>
    </p:spTree>
    <p:extLst>
      <p:ext uri="{BB962C8B-B14F-4D97-AF65-F5344CB8AC3E}">
        <p14:creationId xmlns:p14="http://schemas.microsoft.com/office/powerpoint/2010/main" val="972156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但是，神经网络的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部署</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还</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面临几个关键挑战。</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首先是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在数据位宽有限的情况下，如何保持神经网络算法的精度。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适合做定点运算，但定点数位宽有限会带来精度损失，我们需要在精度和资源之间找到平衡点。</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第二个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硬件资源有限的前提下，如何实现尽可能强大的功能。</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触发需要处理很多条径迹，我们部署的网络不能太大，否则资源不够用。</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第三个</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实现百纳秒级的低延迟。一级触发对延迟有严格要求，网络推理必须在极短的时间内完成。</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算法预研使用的硬件环境</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——Xilinx KU060 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，这是一款中端、甚至可以说是偏低端的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芯片。我们有意选择相对低端的芯片，是因为如果在这样的芯片上都能实现我们需要的功能，那么将来在实际工程中选用更高端的芯片时，资源余量就会很充足，系统设计也会更从容。</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23</a:t>
            </a:fld>
            <a:endParaRPr lang="zh-CN" altLang="en-US"/>
          </a:p>
        </p:txBody>
      </p:sp>
    </p:spTree>
    <p:extLst>
      <p:ext uri="{BB962C8B-B14F-4D97-AF65-F5344CB8AC3E}">
        <p14:creationId xmlns:p14="http://schemas.microsoft.com/office/powerpoint/2010/main" val="9757025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首先来看量化导致的精度损失和数值溢出问题。</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Python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中训练神经网络时，通常使用的是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位浮点数（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FP32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）来表示网络参数和中间计算结果。但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做浮点运算效率很低，资源消耗大，所以我们必须把浮点数转换为定点数，再综合成硬件描述语言（</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HDL</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）代码。</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定点数的优势是计算速度快、消耗资源少，但问题是会带来精度损失。这里有一个简单的例子：</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次方等于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0.00098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，也就是约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10⁻³</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量级。如果我们的定点数小数位只有</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位，那么这么小的数就无法精确表示，甚至可能被截断为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而且定点运算还存在数值溢出的风险：如果中间计算结果超出了定点数能表示的范围，就会产生溢出，导致结果完全错误。</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24</a:t>
            </a:fld>
            <a:endParaRPr lang="zh-CN" altLang="en-US"/>
          </a:p>
        </p:txBody>
      </p:sp>
    </p:spTree>
    <p:extLst>
      <p:ext uri="{BB962C8B-B14F-4D97-AF65-F5344CB8AC3E}">
        <p14:creationId xmlns:p14="http://schemas.microsoft.com/office/powerpoint/2010/main" val="245967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我们选择</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使用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Qkeras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工具进行量化感知训练</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来解决这个问题</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传统的做法是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训练后量化</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Quantization after training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）：先用浮点数把网络训练好，然后再把参数直接转换成定点数。这种方法的问题是，训练过程中网络是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看不到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量化误差的，转换之后精度可能掉得很厉害。</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而量化感知训练的思路是：在前向传播计算时，就使用定点化的参数，让网络在训练阶段就</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感受</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到量化带来的误差；但是在反向传播时候，仍然使用浮点数来保证梯度的精度。这样训练出来的网络量化后的精度损失会小很多。</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量化感知训练</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同样</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可以减少计算中的数值溢出风险，因为训练过程中网络会自动适应定点数的表示范围</a:t>
            </a: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25</a:t>
            </a:fld>
            <a:endParaRPr lang="zh-CN" altLang="en-US"/>
          </a:p>
        </p:txBody>
      </p:sp>
    </p:spTree>
    <p:extLst>
      <p:ext uri="{BB962C8B-B14F-4D97-AF65-F5344CB8AC3E}">
        <p14:creationId xmlns:p14="http://schemas.microsoft.com/office/powerpoint/2010/main" val="26136131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针对</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节省</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的逻辑资源。</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我们可以对网络进行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剪枝</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pruning</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）操作：去除一部分冗余的节点或者参数，这对网络的精度仅有微小的影响，但可以显著减少计算量和参数量，从而节省</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资源。</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剪枝有非结构化剪枝和结构化剪枝两种。非结构化剪枝是把单个参数置零，但这种方法在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上不一定能直接带来资源节省，因为硬件架构还是需要为原来的运算预留资源。结构化剪枝是剪掉整个神经元或者整个卷积核，这种方法对硬件更友好，可以直接减少需要实现的运算单元数量。</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表格展示了在剪枝前后的资源占用量对比。可以看到，经过适当的剪枝资源的占用都有明显下降，而网络的重建精度仍然保持在我们需要的水平。</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26</a:t>
            </a:fld>
            <a:endParaRPr lang="zh-CN" altLang="en-US"/>
          </a:p>
        </p:txBody>
      </p:sp>
    </p:spTree>
    <p:extLst>
      <p:ext uri="{BB962C8B-B14F-4D97-AF65-F5344CB8AC3E}">
        <p14:creationId xmlns:p14="http://schemas.microsoft.com/office/powerpoint/2010/main" val="3820737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在剪枝的基础上，我们还使用了一种更精细的资源优化方法</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逐参数位宽优化，这是通过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HGQ</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High Granularity Quantization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，高粒度量化）工具实现的。</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网络中不同参数对量化的敏感程度是不一样的：</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 </a:t>
            </a:r>
          </a:p>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HGQ</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工具的思想是：分别优化网络中各个参数的位宽，根据每个参数对网络输出的贡献大小来给它分配合适的位宽。如果某个参数的最优位宽是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，那就意味着这个参数可以被完全剪掉，这样就自动实现了剪枝的效果。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最终我们选择了一个兼顾精度和资源的配置，在保证</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顶点重建精度满足要求的前提下，尽可能地降低了资源消耗。</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27</a:t>
            </a:fld>
            <a:endParaRPr lang="zh-CN" altLang="en-US"/>
          </a:p>
        </p:txBody>
      </p:sp>
    </p:spTree>
    <p:extLst>
      <p:ext uri="{BB962C8B-B14F-4D97-AF65-F5344CB8AC3E}">
        <p14:creationId xmlns:p14="http://schemas.microsoft.com/office/powerpoint/2010/main" val="41029566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经过上述一系列优化，我们最终取得了非常好的测试验证结果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首先是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向重建结果：在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200MeV</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的横动量下，</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顶点位置的重建精度</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Δz</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约为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厘米，正好达到我们预期的目标。如前所述，这个精度预计能够排除</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97%</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的束流本底，这将显著降低一级触发的误触发率。</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然后是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部署的结果。我们在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Xilinx XCKU060 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上实现了整个算法。资源消耗方面，即使在这款相对中低端的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上，资源占用也完全在可接受范围内，为未来的功能扩展留有充足余量。</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仿真结果显示，死时间仅为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个时钟周期，约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纳秒；整个神经网络推理的延迟是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个时钟周期，约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120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纳秒。这个延迟水平完全满足</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一级触发的严格时间要求。</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28</a:t>
            </a:fld>
            <a:endParaRPr lang="zh-CN" altLang="en-US"/>
          </a:p>
        </p:txBody>
      </p:sp>
    </p:spTree>
    <p:extLst>
      <p:ext uri="{BB962C8B-B14F-4D97-AF65-F5344CB8AC3E}">
        <p14:creationId xmlns:p14="http://schemas.microsoft.com/office/powerpoint/2010/main" val="2213027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最后</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总结展望。</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为了解决更抽象、更复杂的问题，神经网络的规模和计算复杂度在不断提升；但与此同时，在某些特定场合，比如粒子物理实验装置中，我们还需要满足低延迟、低功耗的严苛要求。相比</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，利用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实现的机器学习算法虽然在网络复杂度上受到一定限制，但具有低时延、低功耗，以及开发周期短、成本低等突出优势，非常适合核电子学应用场景。</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业界已经出现了一些非常成熟的高层次综合（</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）及辅助工具，这些工具能够直接将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Python</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等高级语言编写的算法编译综合为数字逻辑电路，并且能够比较方便地进行性能优化，为机器学习算法的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部署提供了极大的便利。</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在国家自然科学基金等项目的支持下，近十年来，我们课题组持续开展了基于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的神经网络算法在粒子探测器高速实时信号处理和事例鉴别方面的探索</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 </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目前，</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的关键技术攻关仍在持续开展中。我们正在进行的工作包括：</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MDC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径迹重建算法的进一步优化、量能器触发算法的设计等。下一步的重点方向是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STCF</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软件触发（</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异构计算加速研究，我们希望将硬件加速的理念也延伸到软件触发层级，进一步提升整个触发系统的性能。</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我的报告就到这里，谢谢大家！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30</a:t>
            </a:fld>
            <a:endParaRPr lang="zh-CN" altLang="en-US"/>
          </a:p>
        </p:txBody>
      </p:sp>
    </p:spTree>
    <p:extLst>
      <p:ext uri="{BB962C8B-B14F-4D97-AF65-F5344CB8AC3E}">
        <p14:creationId xmlns:p14="http://schemas.microsoft.com/office/powerpoint/2010/main" val="638021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核与粒子物理实验天然产生海量的数据。而机器学习作为一种数据驱动的方法，正好与这种大数据场景高度契合。</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也</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有利于满足实验不同阶段的算法迭代优化需求。</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目前</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机器学习已经广泛应用于粒子实验的后端软件算法方面。这些工作主要是在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或</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上通过软件方式实现的。但是，对于核电子学特别是前端电子学和触发系统，我们面临的是硬件电路实现的需求。与常规的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软件处理相比，在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或</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ASIC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上实现神经网络算法具有低延迟、低功耗等突出优势，尤其适合核电子学场景下的中小规模网络模型。</a:t>
            </a: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3</a:t>
            </a:fld>
            <a:endParaRPr lang="zh-CN" altLang="en-US"/>
          </a:p>
        </p:txBody>
      </p:sp>
    </p:spTree>
    <p:extLst>
      <p:ext uri="{BB962C8B-B14F-4D97-AF65-F5344CB8AC3E}">
        <p14:creationId xmlns:p14="http://schemas.microsoft.com/office/powerpoint/2010/main" val="2910882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在硬件加速方面，高层次综合（</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High-Level Synthesis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，简称</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）技术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快速</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发展。</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国外从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2018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年开始成立了</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FastML</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 Lab</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合作组，专注于面向科学应用的机器学习算法加速研究，至今仍在不断更新和完善他们的工具链。代表性的就是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hls4ml</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开源工具包。将用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Keras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PyTorch</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等框架训练好的神经网络，直接编译转换为可在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上运行的硬件描述语言代码，并对链路进行了一定优化，降低了机器学习算法硬件部署的门槛。</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4</a:t>
            </a:fld>
            <a:endParaRPr lang="zh-CN" altLang="en-US"/>
          </a:p>
        </p:txBody>
      </p:sp>
    </p:spTree>
    <p:extLst>
      <p:ext uri="{BB962C8B-B14F-4D97-AF65-F5344CB8AC3E}">
        <p14:creationId xmlns:p14="http://schemas.microsoft.com/office/powerpoint/2010/main" val="2867155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让我们先来看机器学习在硬件电路中的早期探索。</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早在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1993</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就</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探索了将人工智能与电路优化相结合的思路，实现了自适应硬件设计。他们的工作主要是通过遗传算法和可重构计算来优化硬件结构，提高</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AI</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任务的计算效率，这为后来的自优化硬件奠定了基础。</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虽然受限于当时的硬件工艺水平，这些早期工作还比较原始，但它们具有非常重要的开创性意义</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 </a:t>
            </a:r>
          </a:p>
        </p:txBody>
      </p:sp>
      <p:sp>
        <p:nvSpPr>
          <p:cNvPr id="4" name="灯片编号占位符 3"/>
          <p:cNvSpPr>
            <a:spLocks noGrp="1"/>
          </p:cNvSpPr>
          <p:nvPr>
            <p:ph type="sldNum" sz="quarter" idx="5"/>
          </p:nvPr>
        </p:nvSpPr>
        <p:spPr/>
        <p:txBody>
          <a:bodyPr/>
          <a:lstStyle/>
          <a:p>
            <a:fld id="{4C3BAF6A-B378-48DB-A93E-B311A1E409A7}" type="slidenum">
              <a:rPr lang="zh-CN" altLang="en-US" smtClean="0"/>
              <a:t>6</a:t>
            </a:fld>
            <a:endParaRPr lang="zh-CN" altLang="en-US"/>
          </a:p>
        </p:txBody>
      </p:sp>
    </p:spTree>
    <p:extLst>
      <p:ext uri="{BB962C8B-B14F-4D97-AF65-F5344CB8AC3E}">
        <p14:creationId xmlns:p14="http://schemas.microsoft.com/office/powerpoint/2010/main" val="88192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随着</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芯片性能的不断提升，基于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实现神经网络算法逐渐成为一个活跃的研究方向。</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神经网络模型具有高度并行的特点，每一层都涉及大量重复的乘法和累加运算。而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芯片拥有大量的硬件乘法器（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DSP</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单元）、丰富的组合逻辑资源和高速</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IO</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接口，适合执行这种高速并行处理任务。当然，</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可实现的神经网络规模是有限的，无法和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相比。但是与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GPU</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相比，</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前端应用的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具有低延时、低功耗的显著优势。在核电子学应用场景下，我们往往不需要特别大规模的网络，而是对延迟和功耗有极其严格的要求。</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我们单位在这方面有较早期工作。</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2010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年的博士论文《基于神经网络定位算法的高分辨率</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PET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探测器研究》。这项工作利用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实现了多层感知器（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MLP</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）网络，用于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PET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探测器信号的快速处理，在当时是国内比较早的探索。系统研究了各种方案，包括串行、并行架构的选择，浮点与定点运算的权衡，以及用分段逼近方法实现非线性激活函数等。</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7</a:t>
            </a:fld>
            <a:endParaRPr lang="zh-CN" altLang="en-US"/>
          </a:p>
        </p:txBody>
      </p:sp>
    </p:spTree>
    <p:extLst>
      <p:ext uri="{BB962C8B-B14F-4D97-AF65-F5344CB8AC3E}">
        <p14:creationId xmlns:p14="http://schemas.microsoft.com/office/powerpoint/2010/main" val="40435267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另一个比较有代表性的工作是基于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FPGA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MLP</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在江门中微子实验（</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JUNO</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）一级触发中的应用。</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JUNO</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实验拥有约</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20000</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个光电倍增管（</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PMT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），传统的一级触发方案基于顶点重建，资源消耗很大</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，同时对实时性的需求较大</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。这项工作的目标是用机器学习方法寻找替代方案，用更少的逻辑资源实现同等的触发性能，区分能量大于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100keV</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的信号事件与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PMT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暗噪声事件。</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他们采用的是多层感知器（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MLP</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）架构，是一个非常轻量化的网络。</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在硬件实现上，采用定点数量化。测试结果表明触发决策延迟小于</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128</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纳秒</a:t>
            </a: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8</a:t>
            </a:fld>
            <a:endParaRPr lang="zh-CN" altLang="en-US"/>
          </a:p>
        </p:txBody>
      </p:sp>
    </p:spTree>
    <p:extLst>
      <p:ext uri="{BB962C8B-B14F-4D97-AF65-F5344CB8AC3E}">
        <p14:creationId xmlns:p14="http://schemas.microsoft.com/office/powerpoint/2010/main" val="2917639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除了触发判选，机器学习还可以被耦合到前端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ASIC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中。这项工作的思路是</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将多层感知机</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直接集成到前端</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ASIC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中，利用神经网络实现低延迟、低功耗的边缘计算，直接处理探测器输出的原始波形，快速计算出电荷值等关键参数。</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他们设计了</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5</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层的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MLP</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网络（</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4</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个隐藏层），使用</a:t>
            </a:r>
            <a:r>
              <a:rPr lang="en-US" altLang="zh-CN" sz="1800" dirty="0" err="1">
                <a:effectLst/>
                <a:latin typeface="Arial" panose="020B0604020202020204" pitchFamily="34" charset="0"/>
                <a:ea typeface="微软雅黑" panose="020B0503020204020204" pitchFamily="34" charset="-122"/>
                <a:cs typeface="Times New Roman" panose="02020603050405020304" pitchFamily="18" charset="0"/>
              </a:rPr>
              <a:t>QKeras</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进行量化感知训练，并通过前文提到的</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hls4ml</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综合为</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RTL</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，最后进行门级设计。硬件延迟只有</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3-5</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个时钟周期，每个时钟周期都可以完成一次推理</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9</a:t>
            </a:fld>
            <a:endParaRPr lang="zh-CN" altLang="en-US"/>
          </a:p>
        </p:txBody>
      </p:sp>
    </p:spTree>
    <p:extLst>
      <p:ext uri="{BB962C8B-B14F-4D97-AF65-F5344CB8AC3E}">
        <p14:creationId xmlns:p14="http://schemas.microsoft.com/office/powerpoint/2010/main" val="8160907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304800" algn="just">
              <a:lnSpc>
                <a:spcPct val="150000"/>
              </a:lnSpc>
              <a:spcAft>
                <a:spcPts val="800"/>
              </a:spcAft>
            </a:pP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另</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一个更高集成度的例子</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是</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一款集成了神经网络加速器的低功耗辐射探测</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SoC</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芯片</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和模拟神经网络芯片</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pPr indent="304800" algn="just">
              <a:lnSpc>
                <a:spcPct val="150000"/>
              </a:lnSpc>
              <a:spcAft>
                <a:spcPts val="800"/>
              </a:spcAft>
            </a:pP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芯片片上集成了电荷灵敏放大器（</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CSA</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）以及专用的神经网络硬件加速。神经网络采用多层感知器架构，</a:t>
            </a:r>
            <a:r>
              <a:rPr lang="zh-CN" altLang="zh-CN" sz="1800" dirty="0">
                <a:effectLst/>
                <a:latin typeface="Arial" panose="020B0604020202020204" pitchFamily="34" charset="0"/>
                <a:ea typeface="等线" panose="02010600030101010101" pitchFamily="2" charset="-122"/>
                <a:cs typeface="Times New Roman" panose="02020603050405020304" pitchFamily="18" charset="0"/>
              </a:rPr>
              <a:t> </a:t>
            </a:r>
            <a:r>
              <a:rPr lang="zh-CN" altLang="en-US" sz="1800" dirty="0">
                <a:effectLst/>
                <a:latin typeface="Arial" panose="020B0604020202020204" pitchFamily="34" charset="0"/>
                <a:ea typeface="微软雅黑" panose="020B0503020204020204" pitchFamily="34" charset="-122"/>
                <a:cs typeface="Times New Roman" panose="02020603050405020304" pitchFamily="18" charset="0"/>
              </a:rPr>
              <a:t>实现同位素的识别</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zh-CN" altLang="zh-CN" sz="1800" dirty="0">
              <a:effectLst/>
              <a:latin typeface="Arial" panose="020B0604020202020204" pitchFamily="34" charset="0"/>
              <a:ea typeface="等线" panose="02010600030101010101" pitchFamily="2" charset="-122"/>
              <a:cs typeface="Times New Roman" panose="02020603050405020304" pitchFamily="18" charset="0"/>
            </a:endParaRPr>
          </a:p>
          <a:p>
            <a:r>
              <a:rPr lang="zh-CN" altLang="en-US" sz="1200" dirty="0">
                <a:effectLst/>
                <a:latin typeface="Arial" panose="020B0604020202020204" pitchFamily="34" charset="0"/>
                <a:ea typeface="微软雅黑" panose="020B0503020204020204" pitchFamily="34" charset="-122"/>
                <a:cs typeface="Times New Roman" panose="02020603050405020304" pitchFamily="18" charset="0"/>
              </a:rPr>
              <a:t>而</a:t>
            </a:r>
            <a:r>
              <a:rPr lang="zh-CN" altLang="zh-CN" sz="1200" dirty="0">
                <a:effectLst/>
                <a:latin typeface="Arial" panose="020B0604020202020204" pitchFamily="34" charset="0"/>
                <a:ea typeface="微软雅黑" panose="020B0503020204020204" pitchFamily="34" charset="-122"/>
                <a:cs typeface="Times New Roman" panose="02020603050405020304" pitchFamily="18" charset="0"/>
              </a:rPr>
              <a:t>模拟神经网络，用于单片闪烁体探测器的事件定位。</a:t>
            </a:r>
            <a:r>
              <a:rPr lang="zh-CN" altLang="en-US" sz="1200" dirty="0">
                <a:effectLst/>
                <a:latin typeface="Arial" panose="020B0604020202020204" pitchFamily="34" charset="0"/>
                <a:ea typeface="微软雅黑" panose="020B0503020204020204" pitchFamily="34" charset="-122"/>
                <a:cs typeface="Times New Roman" panose="02020603050405020304" pitchFamily="18" charset="0"/>
              </a:rPr>
              <a:t>输出</a:t>
            </a:r>
            <a:r>
              <a:rPr lang="zh-CN" altLang="en-US" sz="1800" dirty="0"/>
              <a:t>电压的幅值和 </a:t>
            </a:r>
            <a:r>
              <a:rPr lang="en-US" altLang="zh-CN" sz="1800" dirty="0"/>
              <a:t>γ </a:t>
            </a:r>
            <a:r>
              <a:rPr lang="zh-CN" altLang="en-US" sz="1800" dirty="0"/>
              <a:t>光子事例的位置相对应，</a:t>
            </a:r>
            <a:r>
              <a:rPr lang="zh-CN" altLang="en-US" sz="1200" b="0" dirty="0">
                <a:solidFill>
                  <a:srgbClr val="000000"/>
                </a:solidFill>
                <a:effectLst/>
                <a:latin typeface="ui-sans-serif"/>
              </a:rPr>
              <a:t>利用电压、电流、电荷这类</a:t>
            </a:r>
            <a:r>
              <a:rPr lang="zh-CN" altLang="en-US" sz="1200" dirty="0"/>
              <a:t>连续模拟物理量 ** 直接完成数学运算，相关的参数配置通过电容缩放来实现。</a:t>
            </a:r>
            <a:endParaRPr lang="zh-CN" altLang="en-US" dirty="0"/>
          </a:p>
        </p:txBody>
      </p:sp>
      <p:sp>
        <p:nvSpPr>
          <p:cNvPr id="4" name="灯片编号占位符 3"/>
          <p:cNvSpPr>
            <a:spLocks noGrp="1"/>
          </p:cNvSpPr>
          <p:nvPr>
            <p:ph type="sldNum" sz="quarter" idx="5"/>
          </p:nvPr>
        </p:nvSpPr>
        <p:spPr/>
        <p:txBody>
          <a:bodyPr/>
          <a:lstStyle/>
          <a:p>
            <a:fld id="{4C3BAF6A-B378-48DB-A93E-B311A1E409A7}" type="slidenum">
              <a:rPr lang="zh-CN" altLang="en-US" smtClean="0"/>
              <a:t>10</a:t>
            </a:fld>
            <a:endParaRPr lang="zh-CN" altLang="en-US"/>
          </a:p>
        </p:txBody>
      </p:sp>
    </p:spTree>
    <p:extLst>
      <p:ext uri="{BB962C8B-B14F-4D97-AF65-F5344CB8AC3E}">
        <p14:creationId xmlns:p14="http://schemas.microsoft.com/office/powerpoint/2010/main" val="1065931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34"/>
            <a:ext cx="10363200" cy="1470025"/>
          </a:xfrm>
        </p:spPr>
        <p:txBody>
          <a:bodyPr/>
          <a:lstStyle>
            <a:lvl1pPr>
              <a:defRPr sz="3600">
                <a:solidFill>
                  <a:schemeClr val="tx1"/>
                </a:solidFill>
                <a:latin typeface="黑体" panose="02010609060101010101" pitchFamily="49" charset="-122"/>
                <a:ea typeface="黑体" panose="02010609060101010101" pitchFamily="49" charset="-122"/>
              </a:defRPr>
            </a:lvl1pPr>
          </a:lstStyle>
          <a:p>
            <a:r>
              <a:rPr lang="zh-CN" altLang="en-US"/>
              <a:t>单击此处编辑母版标题样式</a:t>
            </a:r>
            <a:endParaRPr lang="zh-CN" altLang="en-US" dirty="0"/>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b="0">
                <a:latin typeface="黑体" panose="02010609060101010101" pitchFamily="49" charset="-122"/>
                <a:ea typeface="黑体" panose="02010609060101010101" pitchFamily="49" charset="-122"/>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endParaRPr lang="zh-CN" altLang="en-US" dirty="0"/>
          </a:p>
        </p:txBody>
      </p:sp>
      <p:sp>
        <p:nvSpPr>
          <p:cNvPr id="6" name="Rectangle 29"/>
          <p:cNvSpPr>
            <a:spLocks noGrp="1" noChangeArrowheads="1"/>
          </p:cNvSpPr>
          <p:nvPr>
            <p:ph type="sldNum" sz="quarter" idx="12"/>
          </p:nvPr>
        </p:nvSpPr>
        <p:spPr>
          <a:ln/>
        </p:spPr>
        <p:txBody>
          <a:bodyPr/>
          <a:lstStyle>
            <a:lvl1pPr>
              <a:defRPr sz="2000">
                <a:latin typeface="+mj-lt"/>
              </a:defRPr>
            </a:lvl1pPr>
          </a:lstStyle>
          <a:p>
            <a:fld id="{14AA028F-72E1-4808-9DD3-2CE970B1B937}" type="slidenum">
              <a:rPr lang="zh-CN" altLang="en-US" smtClean="0"/>
              <a:t>‹#›</a:t>
            </a:fld>
            <a:endParaRPr lang="zh-CN" altLang="en-US"/>
          </a:p>
        </p:txBody>
      </p:sp>
      <p:sp>
        <p:nvSpPr>
          <p:cNvPr id="9" name="日期占位符 1"/>
          <p:cNvSpPr>
            <a:spLocks noGrp="1"/>
          </p:cNvSpPr>
          <p:nvPr>
            <p:ph type="dt" sz="half" idx="2"/>
          </p:nvPr>
        </p:nvSpPr>
        <p:spPr>
          <a:xfrm>
            <a:off x="838200" y="635635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36C75-9252-4E13-849F-E7BACA4A47C9}" type="datetime1">
              <a:rPr lang="zh-CN" altLang="en-US" smtClean="0"/>
              <a:t>2026/8/18</a:t>
            </a:fld>
            <a:endParaRPr lang="zh-CN" altLang="en-US"/>
          </a:p>
        </p:txBody>
      </p:sp>
      <p:sp>
        <p:nvSpPr>
          <p:cNvPr id="10" name="页脚占位符 3"/>
          <p:cNvSpPr>
            <a:spLocks noGrp="1"/>
          </p:cNvSpPr>
          <p:nvPr>
            <p:ph type="ftr" sz="quarter" idx="3"/>
          </p:nvPr>
        </p:nvSpPr>
        <p:spPr>
          <a:xfrm>
            <a:off x="3708400" y="6356357"/>
            <a:ext cx="5029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zh-CN" altLang="en-US" dirty="0"/>
              <a:t>量子计算和人工智能与高能物理交叉研讨会</a:t>
            </a:r>
          </a:p>
        </p:txBody>
      </p:sp>
    </p:spTree>
    <p:extLst>
      <p:ext uri="{BB962C8B-B14F-4D97-AF65-F5344CB8AC3E}">
        <p14:creationId xmlns:p14="http://schemas.microsoft.com/office/powerpoint/2010/main" val="1646877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8AF8401-9B5B-4F30-84EB-1F6A560EEC8E}"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68696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4390683B-DC46-4C3F-991E-E3FAA5B38E33}"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4056580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36663B79-8D31-4084-8A11-E52480AC4036}"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3913308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D3857CD3-81DB-4815-8597-FF43D1F7D008}"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1760048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00"/>
            <a:ext cx="12192000" cy="990600"/>
          </a:xfrm>
          <a:prstGeom prst="rect">
            <a:avLst/>
          </a:prstGeom>
        </p:spPr>
      </p:pic>
      <p:sp>
        <p:nvSpPr>
          <p:cNvPr id="3" name="Content Placeholder 2"/>
          <p:cNvSpPr>
            <a:spLocks noGrp="1"/>
          </p:cNvSpPr>
          <p:nvPr>
            <p:ph idx="1"/>
          </p:nvPr>
        </p:nvSpPr>
        <p:spPr>
          <a:xfrm>
            <a:off x="310342" y="1247775"/>
            <a:ext cx="10979959" cy="5101161"/>
          </a:xfrm>
        </p:spPr>
        <p:txBody>
          <a:bodyPr/>
          <a:lstStyle>
            <a:lvl1pPr marL="228600" indent="-228600">
              <a:buFont typeface="Wingdings" panose="05000000000000000000" pitchFamily="2" charset="2"/>
              <a:buChar char="Ø"/>
              <a:defRPr baseline="0">
                <a:latin typeface="Arial" panose="020B0604020202020204" pitchFamily="34" charset="0"/>
              </a:defRPr>
            </a:lvl1pPr>
            <a:lvl2pPr>
              <a:defRPr baseline="0">
                <a:latin typeface="Arial" panose="020B0604020202020204" pitchFamily="34" charset="0"/>
              </a:defRPr>
            </a:lvl2pPr>
            <a:lvl3pPr>
              <a:defRPr/>
            </a:lvl3pPr>
            <a:lvl4pPr>
              <a:defRPr/>
            </a:lvl4pPr>
            <a:lvl5pPr>
              <a:defRPr/>
            </a:lvl5p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a:xfrm>
            <a:off x="104313" y="6553201"/>
            <a:ext cx="2743200" cy="365125"/>
          </a:xfrm>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64D2F74-F030-427D-8794-A2647364A1E4}"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Footer Placeholder 4"/>
          <p:cNvSpPr>
            <a:spLocks noGrp="1"/>
          </p:cNvSpPr>
          <p:nvPr>
            <p:ph type="ftr" sz="quarter" idx="11"/>
          </p:nvPr>
        </p:nvSpPr>
        <p:spPr>
          <a:xfrm>
            <a:off x="4330700" y="6489701"/>
            <a:ext cx="4114800"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a:xfrm>
            <a:off x="9034272" y="6492876"/>
            <a:ext cx="2743200" cy="365125"/>
          </a:xfrm>
        </p:spPr>
        <p:txBody>
          <a:bodyPr/>
          <a:lstStyle>
            <a:lvl1pPr>
              <a:defRPr sz="1100" b="1">
                <a:solidFill>
                  <a:schemeClr val="bg1">
                    <a:lumMod val="50000"/>
                  </a:schemeClr>
                </a:solidFill>
                <a:latin typeface="黑体" panose="02010609060101010101" pitchFamily="49" charset="-122"/>
                <a:ea typeface="黑体" panose="02010609060101010101" pitchFamily="49" charset="-122"/>
              </a:defRPr>
            </a:lvl1pPr>
          </a:lstStyle>
          <a:p>
            <a:pPr defTabSz="457200">
              <a:defRPr/>
            </a:pPr>
            <a:fld id="{7233DC2A-5E92-482B-9DB5-24AB4AD1E5BC}" type="slidenum">
              <a:rPr lang="zh-CN" altLang="en-US" smtClean="0"/>
              <a:pPr defTabSz="457200">
                <a:defRPr/>
              </a:pPr>
              <a:t>‹#›</a:t>
            </a:fld>
            <a:endParaRPr lang="zh-CN" altLang="en-US" dirty="0"/>
          </a:p>
        </p:txBody>
      </p:sp>
      <p:sp>
        <p:nvSpPr>
          <p:cNvPr id="2" name="矩形 1">
            <a:extLst>
              <a:ext uri="{FF2B5EF4-FFF2-40B4-BE49-F238E27FC236}">
                <a16:creationId xmlns:a16="http://schemas.microsoft.com/office/drawing/2014/main" id="{7EDF55B3-6199-4DA8-ACBE-189872D023B0}"/>
              </a:ext>
            </a:extLst>
          </p:cNvPr>
          <p:cNvSpPr/>
          <p:nvPr userDrawn="1"/>
        </p:nvSpPr>
        <p:spPr>
          <a:xfrm>
            <a:off x="7614416" y="86996"/>
            <a:ext cx="4378787" cy="844136"/>
          </a:xfrm>
          <a:prstGeom prst="rect">
            <a:avLst/>
          </a:prstGeom>
          <a:solidFill>
            <a:srgbClr val="004D94"/>
          </a:solidFill>
          <a:ln>
            <a:solidFill>
              <a:srgbClr val="004D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黑体" panose="02010609060101010101" pitchFamily="49" charset="-122"/>
              <a:cs typeface="+mn-cs"/>
            </a:endParaRPr>
          </a:p>
        </p:txBody>
      </p:sp>
      <p:sp>
        <p:nvSpPr>
          <p:cNvPr id="10" name="Title 1"/>
          <p:cNvSpPr>
            <a:spLocks noGrp="1"/>
          </p:cNvSpPr>
          <p:nvPr>
            <p:ph type="title"/>
          </p:nvPr>
        </p:nvSpPr>
        <p:spPr>
          <a:xfrm>
            <a:off x="104314" y="135064"/>
            <a:ext cx="7835900" cy="709072"/>
          </a:xfrm>
        </p:spPr>
        <p:txBody>
          <a:bodyPr>
            <a:normAutofit/>
          </a:bodyPr>
          <a:lstStyle>
            <a:lvl1pPr algn="l">
              <a:defRPr sz="3600" b="1">
                <a:solidFill>
                  <a:schemeClr val="bg1"/>
                </a:solidFill>
                <a:latin typeface="黑体" panose="02010609060101010101" pitchFamily="49" charset="-122"/>
                <a:ea typeface="黑体" panose="02010609060101010101" pitchFamily="49" charset="-122"/>
              </a:defRPr>
            </a:lvl1pPr>
          </a:lstStyle>
          <a:p>
            <a:r>
              <a:rPr lang="zh-CN" altLang="en-US" dirty="0"/>
              <a:t>单击此处编辑母版标题样式</a:t>
            </a:r>
            <a:endParaRPr lang="en-US" dirty="0"/>
          </a:p>
        </p:txBody>
      </p:sp>
      <p:pic>
        <p:nvPicPr>
          <p:cNvPr id="9" name="图片 8">
            <a:extLst>
              <a:ext uri="{FF2B5EF4-FFF2-40B4-BE49-F238E27FC236}">
                <a16:creationId xmlns:a16="http://schemas.microsoft.com/office/drawing/2014/main" id="{5C634AE0-FEAC-4B15-891A-A7F0013B66C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0313" y="154528"/>
            <a:ext cx="4046991" cy="709072"/>
          </a:xfrm>
          <a:prstGeom prst="rect">
            <a:avLst/>
          </a:prstGeom>
        </p:spPr>
      </p:pic>
    </p:spTree>
    <p:extLst>
      <p:ext uri="{BB962C8B-B14F-4D97-AF65-F5344CB8AC3E}">
        <p14:creationId xmlns:p14="http://schemas.microsoft.com/office/powerpoint/2010/main" val="2971784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1287213"/>
          </a:xfrm>
        </p:spPr>
        <p:txBody>
          <a:bodyPr anchor="b"/>
          <a:lstStyle>
            <a:lvl1pPr algn="ctr">
              <a:defRPr sz="4800"/>
            </a:lvl1pPr>
          </a:lstStyle>
          <a:p>
            <a:r>
              <a:rPr lang="zh-CN" altLang="en-US" dirty="0"/>
              <a:t>单击此处编辑母版标题样式</a:t>
            </a:r>
          </a:p>
        </p:txBody>
      </p:sp>
      <p:sp>
        <p:nvSpPr>
          <p:cNvPr id="3" name="文本占位符 2"/>
          <p:cNvSpPr>
            <a:spLocks noGrp="1"/>
          </p:cNvSpPr>
          <p:nvPr>
            <p:ph type="body" idx="1"/>
          </p:nvPr>
        </p:nvSpPr>
        <p:spPr>
          <a:xfrm>
            <a:off x="831851" y="4621089"/>
            <a:ext cx="10515600" cy="495721"/>
          </a:xfrm>
        </p:spPr>
        <p:txBody>
          <a:bodyPr/>
          <a:lstStyle>
            <a:lvl1pPr marL="0" indent="0" algn="ctr">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Rectangle 4"/>
          <p:cNvSpPr>
            <a:spLocks noGrp="1" noChangeArrowheads="1"/>
          </p:cNvSpPr>
          <p:nvPr>
            <p:ph type="dt" sz="half" idx="10"/>
          </p:nvPr>
        </p:nvSpPr>
        <p:spPr>
          <a:xfrm>
            <a:off x="609600" y="6245225"/>
            <a:ext cx="2844800" cy="476250"/>
          </a:xfrm>
          <a:prstGeom prst="rect">
            <a:avLst/>
          </a:prstGeom>
          <a:ln/>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2B132CD-AAA8-406A-B65B-1425E8F2F069}"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8F2E7C8-8254-4703-8840-58745B7490E5}" type="slidenum">
              <a:rPr kumimoji="0" lang="en-US" altLang="zh-CN"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文本占位符 2"/>
          <p:cNvSpPr>
            <a:spLocks noGrp="1"/>
          </p:cNvSpPr>
          <p:nvPr>
            <p:ph type="body" idx="13"/>
          </p:nvPr>
        </p:nvSpPr>
        <p:spPr>
          <a:xfrm>
            <a:off x="3497363" y="3877508"/>
            <a:ext cx="5184576" cy="495721"/>
          </a:xfrm>
        </p:spPr>
        <p:txBody>
          <a:bodyPr/>
          <a:lstStyle>
            <a:lvl1pPr marL="0" indent="0" algn="ctr">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dirty="0"/>
              <a:t>单击此处编辑母版文本样式</a:t>
            </a:r>
          </a:p>
        </p:txBody>
      </p:sp>
    </p:spTree>
    <p:extLst>
      <p:ext uri="{BB962C8B-B14F-4D97-AF65-F5344CB8AC3E}">
        <p14:creationId xmlns:p14="http://schemas.microsoft.com/office/powerpoint/2010/main" val="19180262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
        <p:nvSpPr>
          <p:cNvPr id="5"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F1BBB27C-A5E9-4D02-B4D8-BED7E3995897}" type="slidenum">
              <a:rPr kumimoji="0" lang="en-US" altLang="zh-CN"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内容占位符 2"/>
          <p:cNvSpPr>
            <a:spLocks noGrp="1"/>
          </p:cNvSpPr>
          <p:nvPr>
            <p:ph sz="half" idx="1"/>
          </p:nvPr>
        </p:nvSpPr>
        <p:spPr>
          <a:xfrm>
            <a:off x="609600" y="1063518"/>
            <a:ext cx="5384800" cy="5062646"/>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8" name="内容占位符 3"/>
          <p:cNvSpPr>
            <a:spLocks noGrp="1"/>
          </p:cNvSpPr>
          <p:nvPr>
            <p:ph sz="half" idx="2"/>
          </p:nvPr>
        </p:nvSpPr>
        <p:spPr>
          <a:xfrm>
            <a:off x="6197600" y="1063519"/>
            <a:ext cx="5384800" cy="5062645"/>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9" name="标题 1"/>
          <p:cNvSpPr>
            <a:spLocks noGrp="1"/>
          </p:cNvSpPr>
          <p:nvPr>
            <p:ph type="title"/>
          </p:nvPr>
        </p:nvSpPr>
        <p:spPr>
          <a:xfrm>
            <a:off x="0" y="44624"/>
            <a:ext cx="10979989" cy="669600"/>
          </a:xfrm>
          <a:solidFill>
            <a:schemeClr val="bg1"/>
          </a:solidFill>
        </p:spPr>
        <p:txBody>
          <a:bodyPr/>
          <a:lstStyle>
            <a:lvl1pPr marL="396000" algn="l">
              <a:defRPr sz="3600"/>
            </a:lvl1pPr>
          </a:lstStyle>
          <a:p>
            <a:r>
              <a:rPr lang="zh-CN" altLang="en-US" dirty="0"/>
              <a:t>单击此处编辑母版标题样式</a:t>
            </a:r>
          </a:p>
        </p:txBody>
      </p:sp>
      <p:sp>
        <p:nvSpPr>
          <p:cNvPr id="11" name="矩形 7"/>
          <p:cNvSpPr>
            <a:spLocks noChangeArrowheads="1"/>
          </p:cNvSpPr>
          <p:nvPr userDrawn="1"/>
        </p:nvSpPr>
        <p:spPr bwMode="auto">
          <a:xfrm>
            <a:off x="-4233" y="764704"/>
            <a:ext cx="12192000" cy="134938"/>
          </a:xfrm>
          <a:prstGeom prst="rect">
            <a:avLst/>
          </a:prstGeom>
          <a:gradFill flip="none" rotWithShape="1">
            <a:gsLst>
              <a:gs pos="35000">
                <a:srgbClr val="0061B2">
                  <a:lumMod val="20000"/>
                  <a:lumOff val="80000"/>
                </a:srgbClr>
              </a:gs>
              <a:gs pos="0">
                <a:srgbClr val="0061B2">
                  <a:lumMod val="60000"/>
                  <a:lumOff val="40000"/>
                </a:srgbClr>
              </a:gs>
              <a:gs pos="51000">
                <a:srgbClr val="0061B2">
                  <a:lumMod val="20000"/>
                  <a:lumOff val="80000"/>
                </a:srgbClr>
              </a:gs>
              <a:gs pos="100000">
                <a:srgbClr val="4C7013">
                  <a:lumMod val="20000"/>
                  <a:lumOff val="80000"/>
                </a:srgbClr>
              </a:gs>
            </a:gsLst>
            <a:lin ang="0" scaled="1"/>
            <a:tileRect/>
          </a:gradFill>
          <a:ln>
            <a:noFill/>
          </a:ln>
        </p:spPr>
        <p:txBody>
          <a:bodyPr wrap="none" lIns="90000" tIns="46800" rIns="90000" bIns="46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Arial" charset="0"/>
              <a:ea typeface="黑体" panose="02010609060101010101" pitchFamily="49" charset="-122"/>
              <a:cs typeface="Arial"/>
            </a:endParaRPr>
          </a:p>
        </p:txBody>
      </p:sp>
      <p:pic>
        <p:nvPicPr>
          <p:cNvPr id="10" name="图片 10" descr="未命名-1.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79989" y="4948"/>
            <a:ext cx="1164683" cy="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2743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空白">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9C65A9D-8006-47C7-A12B-C488D274BF24}" type="slidenum">
              <a:rPr kumimoji="0" lang="en-US" altLang="zh-CN"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标题 1"/>
          <p:cNvSpPr>
            <a:spLocks noGrp="1"/>
          </p:cNvSpPr>
          <p:nvPr>
            <p:ph type="title"/>
          </p:nvPr>
        </p:nvSpPr>
        <p:spPr>
          <a:xfrm>
            <a:off x="0" y="44624"/>
            <a:ext cx="10979989" cy="669600"/>
          </a:xfrm>
          <a:solidFill>
            <a:schemeClr val="bg1"/>
          </a:solidFill>
        </p:spPr>
        <p:txBody>
          <a:bodyPr/>
          <a:lstStyle>
            <a:lvl1pPr marL="396000" algn="l">
              <a:defRPr sz="3600"/>
            </a:lvl1pPr>
          </a:lstStyle>
          <a:p>
            <a:r>
              <a:rPr lang="zh-CN" altLang="en-US" dirty="0"/>
              <a:t>单击此处编辑母版标题样式</a:t>
            </a:r>
          </a:p>
        </p:txBody>
      </p:sp>
      <p:pic>
        <p:nvPicPr>
          <p:cNvPr id="6" name="图片 10" descr="未命名-1.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79989" y="4948"/>
            <a:ext cx="1164683" cy="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2295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空白">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ln/>
        </p:spPr>
        <p:txBody>
          <a:bodyPr/>
          <a:lstStyle>
            <a:lvl1pPr>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4" name="Rectangle 6"/>
          <p:cNvSpPr>
            <a:spLocks noGrp="1" noChangeArrowheads="1"/>
          </p:cNvSpPr>
          <p:nvPr>
            <p:ph type="sldNum" sz="quarter" idx="12"/>
          </p:nvPr>
        </p:nvSpPr>
        <p:spPr>
          <a:ln/>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9C65A9D-8006-47C7-A12B-C488D274BF24}" type="slidenum">
              <a:rPr kumimoji="0" lang="en-US" altLang="zh-CN"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标题 1"/>
          <p:cNvSpPr>
            <a:spLocks noGrp="1"/>
          </p:cNvSpPr>
          <p:nvPr>
            <p:ph type="title"/>
          </p:nvPr>
        </p:nvSpPr>
        <p:spPr>
          <a:xfrm>
            <a:off x="0" y="44624"/>
            <a:ext cx="10979989" cy="669600"/>
          </a:xfrm>
          <a:solidFill>
            <a:schemeClr val="bg1"/>
          </a:solidFill>
        </p:spPr>
        <p:txBody>
          <a:bodyPr/>
          <a:lstStyle>
            <a:lvl1pPr marL="396000" algn="l">
              <a:defRPr sz="3600"/>
            </a:lvl1pPr>
          </a:lstStyle>
          <a:p>
            <a:r>
              <a:rPr lang="zh-CN" altLang="en-US" dirty="0"/>
              <a:t>单击此处编辑母版标题样式</a:t>
            </a:r>
          </a:p>
        </p:txBody>
      </p:sp>
      <p:sp>
        <p:nvSpPr>
          <p:cNvPr id="7" name="矩形 7"/>
          <p:cNvSpPr>
            <a:spLocks noChangeArrowheads="1"/>
          </p:cNvSpPr>
          <p:nvPr userDrawn="1"/>
        </p:nvSpPr>
        <p:spPr bwMode="auto">
          <a:xfrm>
            <a:off x="-4233" y="764704"/>
            <a:ext cx="12192000" cy="134938"/>
          </a:xfrm>
          <a:prstGeom prst="rect">
            <a:avLst/>
          </a:prstGeom>
          <a:gradFill flip="none" rotWithShape="1">
            <a:gsLst>
              <a:gs pos="35000">
                <a:srgbClr val="0061B2">
                  <a:lumMod val="20000"/>
                  <a:lumOff val="80000"/>
                </a:srgbClr>
              </a:gs>
              <a:gs pos="0">
                <a:srgbClr val="0061B2">
                  <a:lumMod val="60000"/>
                  <a:lumOff val="40000"/>
                </a:srgbClr>
              </a:gs>
              <a:gs pos="51000">
                <a:srgbClr val="0061B2">
                  <a:lumMod val="20000"/>
                  <a:lumOff val="80000"/>
                </a:srgbClr>
              </a:gs>
              <a:gs pos="100000">
                <a:srgbClr val="4C7013">
                  <a:lumMod val="20000"/>
                  <a:lumOff val="80000"/>
                </a:srgbClr>
              </a:gs>
            </a:gsLst>
            <a:lin ang="0" scaled="1"/>
            <a:tileRect/>
          </a:gradFill>
          <a:ln>
            <a:noFill/>
          </a:ln>
        </p:spPr>
        <p:txBody>
          <a:bodyPr wrap="none" lIns="90000" tIns="46800" rIns="90000" bIns="46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Arial" charset="0"/>
              <a:ea typeface="黑体" panose="02010609060101010101" pitchFamily="49" charset="-122"/>
              <a:cs typeface="Arial"/>
            </a:endParaRPr>
          </a:p>
        </p:txBody>
      </p:sp>
    </p:spTree>
    <p:extLst>
      <p:ext uri="{BB962C8B-B14F-4D97-AF65-F5344CB8AC3E}">
        <p14:creationId xmlns:p14="http://schemas.microsoft.com/office/powerpoint/2010/main" val="2681371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327336"/>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8200" y="2343074"/>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0613" y="133545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0613" y="2343074"/>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5A548153-8B7A-42AC-9F2D-C8D0945C953A}"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pic>
        <p:nvPicPr>
          <p:cNvPr id="10" name="图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00"/>
            <a:ext cx="12192000" cy="990600"/>
          </a:xfrm>
          <a:prstGeom prst="rect">
            <a:avLst/>
          </a:prstGeom>
        </p:spPr>
      </p:pic>
      <p:sp>
        <p:nvSpPr>
          <p:cNvPr id="13" name="Title 1"/>
          <p:cNvSpPr>
            <a:spLocks noGrp="1"/>
          </p:cNvSpPr>
          <p:nvPr>
            <p:ph type="title"/>
          </p:nvPr>
        </p:nvSpPr>
        <p:spPr>
          <a:xfrm>
            <a:off x="104314" y="135064"/>
            <a:ext cx="7835900" cy="709072"/>
          </a:xfrm>
        </p:spPr>
        <p:txBody>
          <a:bodyPr>
            <a:normAutofit/>
          </a:bodyPr>
          <a:lstStyle>
            <a:lvl1pPr algn="l">
              <a:defRPr sz="3600">
                <a:solidFill>
                  <a:schemeClr val="bg1"/>
                </a:solidFill>
              </a:defRPr>
            </a:lvl1pPr>
          </a:lstStyle>
          <a:p>
            <a:r>
              <a:rPr lang="zh-CN" altLang="en-US" dirty="0"/>
              <a:t>单击此处编辑母版标题样式</a:t>
            </a:r>
            <a:endParaRPr lang="en-US" dirty="0"/>
          </a:p>
        </p:txBody>
      </p:sp>
    </p:spTree>
    <p:extLst>
      <p:ext uri="{BB962C8B-B14F-4D97-AF65-F5344CB8AC3E}">
        <p14:creationId xmlns:p14="http://schemas.microsoft.com/office/powerpoint/2010/main" val="679290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17606" y="152400"/>
            <a:ext cx="9746343" cy="838200"/>
          </a:xfrm>
        </p:spPr>
        <p:txBody>
          <a:bodyPr/>
          <a:lstStyle>
            <a:lvl1pPr>
              <a:defRPr sz="3600" b="1">
                <a:solidFill>
                  <a:schemeClr val="tx1"/>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zh-CN" altLang="en-US" dirty="0"/>
          </a:p>
        </p:txBody>
      </p:sp>
      <p:sp>
        <p:nvSpPr>
          <p:cNvPr id="6" name="Rectangle 29"/>
          <p:cNvSpPr>
            <a:spLocks noGrp="1" noChangeArrowheads="1"/>
          </p:cNvSpPr>
          <p:nvPr>
            <p:ph type="sldNum" sz="quarter" idx="12"/>
          </p:nvPr>
        </p:nvSpPr>
        <p:spPr>
          <a:ln/>
        </p:spPr>
        <p:txBody>
          <a:bodyPr/>
          <a:lstStyle>
            <a:lvl1pPr>
              <a:defRPr sz="2000">
                <a:latin typeface="+mj-lt"/>
              </a:defRPr>
            </a:lvl1pPr>
          </a:lstStyle>
          <a:p>
            <a:fld id="{14AA028F-72E1-4808-9DD3-2CE970B1B937}" type="slidenum">
              <a:rPr lang="zh-CN" altLang="en-US" smtClean="0"/>
              <a:t>‹#›</a:t>
            </a:fld>
            <a:endParaRPr lang="zh-CN" altLang="en-US"/>
          </a:p>
        </p:txBody>
      </p:sp>
      <p:sp>
        <p:nvSpPr>
          <p:cNvPr id="7" name="页脚占位符 3"/>
          <p:cNvSpPr>
            <a:spLocks noGrp="1"/>
          </p:cNvSpPr>
          <p:nvPr>
            <p:ph type="ftr" sz="quarter" idx="3"/>
          </p:nvPr>
        </p:nvSpPr>
        <p:spPr>
          <a:xfrm>
            <a:off x="3708400" y="6356357"/>
            <a:ext cx="5029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3" name="矩形 2">
            <a:extLst>
              <a:ext uri="{FF2B5EF4-FFF2-40B4-BE49-F238E27FC236}">
                <a16:creationId xmlns:a16="http://schemas.microsoft.com/office/drawing/2014/main" id="{52CBB2C5-33A7-43FE-810C-60FEABEA1144}"/>
              </a:ext>
            </a:extLst>
          </p:cNvPr>
          <p:cNvSpPr/>
          <p:nvPr userDrawn="1"/>
        </p:nvSpPr>
        <p:spPr bwMode="auto">
          <a:xfrm>
            <a:off x="114300" y="50800"/>
            <a:ext cx="901700" cy="8382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521759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2B1658DC-5964-4D03-A63A-BE639FF33689}"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468" y="0"/>
            <a:ext cx="12192000" cy="990600"/>
          </a:xfrm>
          <a:prstGeom prst="rect">
            <a:avLst/>
          </a:prstGeom>
        </p:spPr>
      </p:pic>
      <p:sp>
        <p:nvSpPr>
          <p:cNvPr id="8" name="Title 1"/>
          <p:cNvSpPr>
            <a:spLocks noGrp="1"/>
          </p:cNvSpPr>
          <p:nvPr>
            <p:ph type="title"/>
          </p:nvPr>
        </p:nvSpPr>
        <p:spPr>
          <a:xfrm>
            <a:off x="104314" y="135064"/>
            <a:ext cx="7835900" cy="709072"/>
          </a:xfrm>
        </p:spPr>
        <p:txBody>
          <a:bodyPr>
            <a:normAutofit/>
          </a:bodyPr>
          <a:lstStyle>
            <a:lvl1pPr algn="l">
              <a:defRPr sz="3600">
                <a:solidFill>
                  <a:schemeClr val="bg1"/>
                </a:solidFill>
              </a:defRPr>
            </a:lvl1pPr>
          </a:lstStyle>
          <a:p>
            <a:r>
              <a:rPr lang="zh-CN" altLang="en-US" dirty="0"/>
              <a:t>单击此处编辑母版标题样式</a:t>
            </a:r>
            <a:endParaRPr lang="en-US" dirty="0"/>
          </a:p>
        </p:txBody>
      </p:sp>
    </p:spTree>
    <p:extLst>
      <p:ext uri="{BB962C8B-B14F-4D97-AF65-F5344CB8AC3E}">
        <p14:creationId xmlns:p14="http://schemas.microsoft.com/office/powerpoint/2010/main" val="1793806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117606" y="152400"/>
            <a:ext cx="9746343" cy="838200"/>
          </a:xfrm>
        </p:spPr>
        <p:txBody>
          <a:bodyPr/>
          <a:lstStyle>
            <a:lvl1pPr>
              <a:defRPr sz="3600" b="1">
                <a:solidFill>
                  <a:schemeClr val="tx1"/>
                </a:solidFill>
                <a:latin typeface="微软雅黑" panose="020B0503020204020204" pitchFamily="34" charset="-122"/>
                <a:ea typeface="微软雅黑" panose="020B0503020204020204" pitchFamily="34" charset="-122"/>
              </a:defRPr>
            </a:lvl1pPr>
          </a:lstStyle>
          <a:p>
            <a:r>
              <a:rPr lang="zh-CN" altLang="en-US"/>
              <a:t>单击此处编辑母版标题样式</a:t>
            </a:r>
            <a:endParaRPr lang="zh-CN" altLang="en-US" dirty="0"/>
          </a:p>
        </p:txBody>
      </p:sp>
      <p:sp>
        <p:nvSpPr>
          <p:cNvPr id="6" name="Rectangle 29"/>
          <p:cNvSpPr>
            <a:spLocks noGrp="1" noChangeArrowheads="1"/>
          </p:cNvSpPr>
          <p:nvPr>
            <p:ph type="sldNum" sz="quarter" idx="12"/>
          </p:nvPr>
        </p:nvSpPr>
        <p:spPr>
          <a:ln/>
        </p:spPr>
        <p:txBody>
          <a:bodyPr/>
          <a:lstStyle>
            <a:lvl1pPr>
              <a:defRPr sz="2000">
                <a:latin typeface="+mj-lt"/>
              </a:defRPr>
            </a:lvl1pPr>
          </a:lstStyle>
          <a:p>
            <a:fld id="{14AA028F-72E1-4808-9DD3-2CE970B1B937}" type="slidenum">
              <a:rPr lang="zh-CN" altLang="en-US" smtClean="0"/>
              <a:t>‹#›</a:t>
            </a:fld>
            <a:endParaRPr lang="zh-CN" altLang="en-US"/>
          </a:p>
        </p:txBody>
      </p:sp>
      <p:sp>
        <p:nvSpPr>
          <p:cNvPr id="5" name="日期占位符 1"/>
          <p:cNvSpPr>
            <a:spLocks noGrp="1"/>
          </p:cNvSpPr>
          <p:nvPr>
            <p:ph type="dt" sz="half" idx="2"/>
          </p:nvPr>
        </p:nvSpPr>
        <p:spPr>
          <a:xfrm>
            <a:off x="838200" y="635635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DD73F0-28D4-4297-BEF0-E91E9AA104F0}" type="datetime1">
              <a:rPr lang="zh-CN" altLang="en-US" smtClean="0"/>
              <a:t>2026/8/18</a:t>
            </a:fld>
            <a:endParaRPr lang="zh-CN" altLang="en-US"/>
          </a:p>
        </p:txBody>
      </p:sp>
      <p:sp>
        <p:nvSpPr>
          <p:cNvPr id="7" name="页脚占位符 3"/>
          <p:cNvSpPr>
            <a:spLocks noGrp="1"/>
          </p:cNvSpPr>
          <p:nvPr>
            <p:ph type="ftr" sz="quarter" idx="3"/>
          </p:nvPr>
        </p:nvSpPr>
        <p:spPr>
          <a:xfrm>
            <a:off x="3708400" y="6356357"/>
            <a:ext cx="5029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sp>
        <p:nvSpPr>
          <p:cNvPr id="3" name="矩形 2">
            <a:extLst>
              <a:ext uri="{FF2B5EF4-FFF2-40B4-BE49-F238E27FC236}">
                <a16:creationId xmlns:a16="http://schemas.microsoft.com/office/drawing/2014/main" id="{52CBB2C5-33A7-43FE-810C-60FEABEA1144}"/>
              </a:ext>
            </a:extLst>
          </p:cNvPr>
          <p:cNvSpPr/>
          <p:nvPr userDrawn="1"/>
        </p:nvSpPr>
        <p:spPr bwMode="auto">
          <a:xfrm>
            <a:off x="114300" y="50800"/>
            <a:ext cx="901700" cy="83820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45856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panose="020B0604020202020204"/>
                <a:cs typeface="Arial" panose="020B0604020202020204"/>
              </a:defRPr>
            </a:lvl1pPr>
          </a:lstStyle>
          <a:p>
            <a:pPr marL="12700"/>
            <a:r>
              <a:rPr lang="en-US" altLang="zh-CN" spc="-11"/>
              <a:t>2020</a:t>
            </a:r>
            <a:r>
              <a:rPr lang="en-US" altLang="zh-CN" spc="-5"/>
              <a:t>/</a:t>
            </a:r>
            <a:r>
              <a:rPr lang="en-US" altLang="zh-CN" spc="-11"/>
              <a:t>9</a:t>
            </a:r>
            <a:r>
              <a:rPr lang="en-US" altLang="zh-CN" spc="-5"/>
              <a:t>/</a:t>
            </a:r>
            <a:r>
              <a:rPr lang="en-US" altLang="zh-CN" spc="-11"/>
              <a:t>2</a:t>
            </a:r>
            <a:r>
              <a:rPr lang="en-US" altLang="zh-CN" spc="-5"/>
              <a:t>7</a:t>
            </a:r>
            <a:endParaRPr lang="en-US" altLang="zh-CN"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8/18/2026</a:t>
            </a:fld>
            <a:endParaRPr lang="en-US"/>
          </a:p>
        </p:txBody>
      </p:sp>
      <p:sp>
        <p:nvSpPr>
          <p:cNvPr id="4" name="Holder 4"/>
          <p:cNvSpPr>
            <a:spLocks noGrp="1"/>
          </p:cNvSpPr>
          <p:nvPr>
            <p:ph type="sldNum" sz="quarter" idx="7"/>
          </p:nvPr>
        </p:nvSpPr>
        <p:spPr/>
        <p:txBody>
          <a:bodyPr lIns="0" tIns="0" rIns="0" bIns="0"/>
          <a:lstStyle>
            <a:lvl1pPr>
              <a:defRPr sz="1000" b="0" i="0">
                <a:solidFill>
                  <a:schemeClr val="tx1"/>
                </a:solidFill>
                <a:latin typeface="Arial" panose="020B0604020202020204"/>
                <a:cs typeface="Arial" panose="020B0604020202020204"/>
              </a:defRPr>
            </a:lvl1pPr>
          </a:lstStyle>
          <a:p>
            <a:pPr marL="59690"/>
            <a:fld id="{81D60167-4931-47E6-BA6A-407CBD079E47}" type="slidenum">
              <a:rPr lang="en-US" altLang="zh-CN" spc="-5" smtClean="0"/>
              <a:t>‹#›</a:t>
            </a:fld>
            <a:endParaRPr lang="en-US" altLang="zh-CN" spc="-5" dirty="0"/>
          </a:p>
        </p:txBody>
      </p:sp>
    </p:spTree>
    <p:extLst>
      <p:ext uri="{BB962C8B-B14F-4D97-AF65-F5344CB8AC3E}">
        <p14:creationId xmlns:p14="http://schemas.microsoft.com/office/powerpoint/2010/main" val="3641957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435DBA4-9807-4B2A-B0C2-C4A71BBBCB76}"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8/18/2026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30B57F-27FC-44AC-874C-03454C828B8C}" type="slidenum">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4045948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8774E4B-D331-4C6D-9851-362395F170F3}"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8/18/2026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BBB27C-A5E9-4D02-B4D8-BED7E3995897}" type="slidenum">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矩形 6">
            <a:extLst>
              <a:ext uri="{FF2B5EF4-FFF2-40B4-BE49-F238E27FC236}">
                <a16:creationId xmlns:a16="http://schemas.microsoft.com/office/drawing/2014/main" id="{6CCA584C-1795-4ADA-8778-3EE109CC310A}"/>
              </a:ext>
            </a:extLst>
          </p:cNvPr>
          <p:cNvSpPr>
            <a:spLocks noChangeArrowheads="1"/>
          </p:cNvSpPr>
          <p:nvPr userDrawn="1"/>
        </p:nvSpPr>
        <p:spPr bwMode="auto">
          <a:xfrm>
            <a:off x="-4233" y="764704"/>
            <a:ext cx="12192000" cy="134938"/>
          </a:xfrm>
          <a:prstGeom prst="rect">
            <a:avLst/>
          </a:prstGeom>
          <a:gradFill flip="none" rotWithShape="1">
            <a:gsLst>
              <a:gs pos="35000">
                <a:srgbClr val="0061B2">
                  <a:lumMod val="20000"/>
                  <a:lumOff val="80000"/>
                </a:srgbClr>
              </a:gs>
              <a:gs pos="0">
                <a:srgbClr val="0061B2">
                  <a:lumMod val="60000"/>
                  <a:lumOff val="40000"/>
                </a:srgbClr>
              </a:gs>
              <a:gs pos="51000">
                <a:srgbClr val="0061B2">
                  <a:lumMod val="20000"/>
                  <a:lumOff val="80000"/>
                </a:srgbClr>
              </a:gs>
              <a:gs pos="100000">
                <a:srgbClr val="4C7013">
                  <a:lumMod val="20000"/>
                  <a:lumOff val="80000"/>
                </a:srgbClr>
              </a:gs>
            </a:gsLst>
            <a:lin ang="0" scaled="1"/>
            <a:tileRect/>
          </a:gradFill>
          <a:ln>
            <a:noFill/>
          </a:ln>
        </p:spPr>
        <p:txBody>
          <a:bodyPr wrap="none" lIns="90000" tIns="46800" rIns="90000" bIns="4680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srgbClr val="000000"/>
              </a:solidFill>
              <a:effectLst/>
              <a:uLnTx/>
              <a:uFillTx/>
              <a:latin typeface="Arial" charset="0"/>
              <a:ea typeface="黑体" panose="02010609060101010101" pitchFamily="49" charset="-122"/>
              <a:cs typeface="Arial"/>
            </a:endParaRPr>
          </a:p>
        </p:txBody>
      </p:sp>
      <p:pic>
        <p:nvPicPr>
          <p:cNvPr id="8" name="图片 10" descr="未命名-1.png">
            <a:extLst>
              <a:ext uri="{FF2B5EF4-FFF2-40B4-BE49-F238E27FC236}">
                <a16:creationId xmlns:a16="http://schemas.microsoft.com/office/drawing/2014/main" id="{0EE23C3F-AC4E-42CB-92D2-80B33502B13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79989" y="4948"/>
            <a:ext cx="1164683" cy="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37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244BD48A-770D-4D05-9F83-4A05A9296B0E}"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947864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71A97A1-FEB0-4E6D-867C-4855C448DB7F}"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Footer Placeholder 5"/>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7" name="Slide Number Placeholder 6"/>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84162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0123B215-3B9C-4CC3-888B-2786C949A3CF}"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8" name="Footer Placeholder 7"/>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9" name="Slide Number Placeholder 8"/>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pic>
        <p:nvPicPr>
          <p:cNvPr id="10" name="图片 9">
            <a:extLst>
              <a:ext uri="{FF2B5EF4-FFF2-40B4-BE49-F238E27FC236}">
                <a16:creationId xmlns:a16="http://schemas.microsoft.com/office/drawing/2014/main" id="{20F60185-FD70-45E6-A92E-C084DC7E46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00"/>
            <a:ext cx="12192000" cy="990600"/>
          </a:xfrm>
          <a:prstGeom prst="rect">
            <a:avLst/>
          </a:prstGeom>
        </p:spPr>
      </p:pic>
    </p:spTree>
    <p:extLst>
      <p:ext uri="{BB962C8B-B14F-4D97-AF65-F5344CB8AC3E}">
        <p14:creationId xmlns:p14="http://schemas.microsoft.com/office/powerpoint/2010/main" val="1110019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lvl1pPr>
              <a:defRPr>
                <a:ea typeface="黑体" panose="02010609060101010101" pitchFamily="49" charset="-122"/>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A6615312-B49A-4CD9-A9D4-261A11B85C7A}"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t>8/18/2026</a:t>
            </a:fld>
            <a:endParaRPr kumimoji="0" lang="zh-CN" altLang="en-US"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233DC2A-5E92-482B-9DB5-24AB4AD1E5BC}"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黑体" panose="02010609060101010101" pitchFamily="49" charset="-122"/>
              <a:cs typeface="+mn-cs"/>
            </a:endParaRPr>
          </a:p>
        </p:txBody>
      </p:sp>
      <p:pic>
        <p:nvPicPr>
          <p:cNvPr id="6" name="图片 5">
            <a:extLst>
              <a:ext uri="{FF2B5EF4-FFF2-40B4-BE49-F238E27FC236}">
                <a16:creationId xmlns:a16="http://schemas.microsoft.com/office/drawing/2014/main" id="{CD41F930-140A-4B26-8F91-1173AF618D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00"/>
            <a:ext cx="12192000" cy="990600"/>
          </a:xfrm>
          <a:prstGeom prst="rect">
            <a:avLst/>
          </a:prstGeom>
        </p:spPr>
      </p:pic>
    </p:spTree>
    <p:extLst>
      <p:ext uri="{BB962C8B-B14F-4D97-AF65-F5344CB8AC3E}">
        <p14:creationId xmlns:p14="http://schemas.microsoft.com/office/powerpoint/2010/main" val="2358778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DC556446-53F6-4B22-B771-99302FA5A9A3}"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8/18/2026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30B57F-27FC-44AC-874C-03454C828B8C}" type="slidenum">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39511480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theme" Target="../theme/theme2.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Rectangle 25"/>
          <p:cNvSpPr>
            <a:spLocks noGrp="1" noChangeArrowheads="1"/>
          </p:cNvSpPr>
          <p:nvPr>
            <p:ph type="title"/>
          </p:nvPr>
        </p:nvSpPr>
        <p:spPr bwMode="auto">
          <a:xfrm>
            <a:off x="1090087" y="152400"/>
            <a:ext cx="10492316"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dirty="0"/>
              <a:t>论文答辩</a:t>
            </a:r>
            <a:r>
              <a:rPr lang="en-US" altLang="zh-CN" dirty="0"/>
              <a:t>PPT</a:t>
            </a:r>
            <a:r>
              <a:rPr lang="zh-CN" altLang="en-US" dirty="0"/>
              <a:t>模板</a:t>
            </a:r>
            <a:endParaRPr lang="en-US" altLang="zh-CN" dirty="0"/>
          </a:p>
        </p:txBody>
      </p:sp>
      <p:sp>
        <p:nvSpPr>
          <p:cNvPr id="253981" name="Rectangle 29"/>
          <p:cNvSpPr>
            <a:spLocks noGrp="1" noChangeArrowheads="1"/>
          </p:cNvSpPr>
          <p:nvPr>
            <p:ph type="sldNum" sz="quarter" idx="4"/>
          </p:nvPr>
        </p:nvSpPr>
        <p:spPr bwMode="auto">
          <a:xfrm>
            <a:off x="8737600" y="6438224"/>
            <a:ext cx="2844800" cy="3381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i="0">
                <a:ea typeface="宋体" charset="-122"/>
              </a:defRPr>
            </a:lvl1pPr>
          </a:lstStyle>
          <a:p>
            <a:fld id="{14AA028F-72E1-4808-9DD3-2CE970B1B937}" type="slidenum">
              <a:rPr lang="zh-CN" altLang="en-US" smtClean="0"/>
              <a:t>‹#›</a:t>
            </a:fld>
            <a:endParaRPr lang="zh-CN" altLang="en-US"/>
          </a:p>
        </p:txBody>
      </p:sp>
      <p:sp>
        <p:nvSpPr>
          <p:cNvPr id="1035" name="Rectangle 13"/>
          <p:cNvSpPr txBox="1">
            <a:spLocks noChangeArrowheads="1"/>
          </p:cNvSpPr>
          <p:nvPr/>
        </p:nvSpPr>
        <p:spPr bwMode="auto">
          <a:xfrm>
            <a:off x="8737600" y="6245234"/>
            <a:ext cx="2844800"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fontAlgn="base" hangingPunct="1">
              <a:spcBef>
                <a:spcPct val="0"/>
              </a:spcBef>
              <a:spcAft>
                <a:spcPct val="0"/>
              </a:spcAft>
              <a:defRPr/>
            </a:pPr>
            <a:fld id="{5CFDBC5C-082E-4564-B7AB-FD2C1486FE3A}" type="slidenum">
              <a:rPr lang="en-US" altLang="zh-CN" sz="1600" i="0" smtClean="0">
                <a:solidFill>
                  <a:srgbClr val="FFFFFF"/>
                </a:solidFill>
                <a:ea typeface="宋体" charset="-122"/>
              </a:rPr>
              <a:pPr eaLnBrk="1" fontAlgn="base" hangingPunct="1">
                <a:spcBef>
                  <a:spcPct val="0"/>
                </a:spcBef>
                <a:spcAft>
                  <a:spcPct val="0"/>
                </a:spcAft>
                <a:defRPr/>
              </a:pPr>
              <a:t>‹#›</a:t>
            </a:fld>
            <a:endParaRPr lang="en-US" altLang="zh-CN" sz="1600" i="0">
              <a:solidFill>
                <a:srgbClr val="FFFFFF"/>
              </a:solidFill>
              <a:ea typeface="宋体" charset="-122"/>
            </a:endParaRPr>
          </a:p>
        </p:txBody>
      </p:sp>
      <p:cxnSp>
        <p:nvCxnSpPr>
          <p:cNvPr id="3" name="直接连接符 2"/>
          <p:cNvCxnSpPr/>
          <p:nvPr/>
        </p:nvCxnSpPr>
        <p:spPr bwMode="auto">
          <a:xfrm>
            <a:off x="101600" y="954768"/>
            <a:ext cx="11785600" cy="0"/>
          </a:xfrm>
          <a:prstGeom prst="line">
            <a:avLst/>
          </a:prstGeom>
          <a:solidFill>
            <a:srgbClr val="FFFFFF"/>
          </a:solidFill>
          <a:ln w="88900" cap="flat" cmpd="sng" algn="ctr">
            <a:gradFill>
              <a:gsLst>
                <a:gs pos="0">
                  <a:schemeClr val="accent2">
                    <a:lumMod val="97000"/>
                  </a:schemeClr>
                </a:gs>
                <a:gs pos="100000">
                  <a:srgbClr val="E6E6E6">
                    <a:lumMod val="15000"/>
                    <a:lumOff val="85000"/>
                  </a:srgbClr>
                </a:gs>
              </a:gsLst>
              <a:lin ang="2400000" scaled="0"/>
            </a:gradFill>
            <a:prstDash val="solid"/>
            <a:round/>
            <a:headEnd type="none" w="med" len="med"/>
            <a:tailEnd type="none" w="med" len="med"/>
          </a:ln>
          <a:effectLst/>
        </p:spPr>
      </p:cxnSp>
      <p:sp>
        <p:nvSpPr>
          <p:cNvPr id="2" name="日期占位符 1"/>
          <p:cNvSpPr>
            <a:spLocks noGrp="1"/>
          </p:cNvSpPr>
          <p:nvPr>
            <p:ph type="dt" sz="half" idx="2"/>
          </p:nvPr>
        </p:nvSpPr>
        <p:spPr>
          <a:xfrm>
            <a:off x="838200" y="6356357"/>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dirty="0"/>
          </a:p>
        </p:txBody>
      </p:sp>
      <p:sp>
        <p:nvSpPr>
          <p:cNvPr id="4" name="页脚占位符 3"/>
          <p:cNvSpPr>
            <a:spLocks noGrp="1"/>
          </p:cNvSpPr>
          <p:nvPr>
            <p:ph type="ftr" sz="quarter" idx="3"/>
          </p:nvPr>
        </p:nvSpPr>
        <p:spPr>
          <a:xfrm>
            <a:off x="3708400" y="6356357"/>
            <a:ext cx="5029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dirty="0"/>
          </a:p>
        </p:txBody>
      </p:sp>
      <p:pic>
        <p:nvPicPr>
          <p:cNvPr id="9" name="图片 8">
            <a:extLst>
              <a:ext uri="{FF2B5EF4-FFF2-40B4-BE49-F238E27FC236}">
                <a16:creationId xmlns:a16="http://schemas.microsoft.com/office/drawing/2014/main" id="{62A29C2E-0416-48E9-ABA6-526BE8F4BC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367" y="127000"/>
            <a:ext cx="754200" cy="747712"/>
          </a:xfrm>
          <a:prstGeom prst="rect">
            <a:avLst/>
          </a:prstGeom>
        </p:spPr>
      </p:pic>
    </p:spTree>
    <p:extLst>
      <p:ext uri="{BB962C8B-B14F-4D97-AF65-F5344CB8AC3E}">
        <p14:creationId xmlns:p14="http://schemas.microsoft.com/office/powerpoint/2010/main" val="3430671122"/>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p:txStyles>
    <p:titleStyle>
      <a:lvl1pPr algn="ctr" rtl="0" eaLnBrk="1" fontAlgn="base" hangingPunct="1">
        <a:spcBef>
          <a:spcPct val="0"/>
        </a:spcBef>
        <a:spcAft>
          <a:spcPct val="0"/>
        </a:spcAft>
        <a:defRPr sz="3200" b="1">
          <a:solidFill>
            <a:srgbClr val="FF0000"/>
          </a:solidFill>
          <a:latin typeface="+mj-lt"/>
          <a:ea typeface="+mj-ea"/>
          <a:cs typeface="+mj-cs"/>
        </a:defRPr>
      </a:lvl1pPr>
      <a:lvl2pPr algn="ctr" rtl="0" eaLnBrk="1" fontAlgn="base" hangingPunct="1">
        <a:spcBef>
          <a:spcPct val="0"/>
        </a:spcBef>
        <a:spcAft>
          <a:spcPct val="0"/>
        </a:spcAft>
        <a:defRPr sz="3200" b="1">
          <a:solidFill>
            <a:srgbClr val="FF0000"/>
          </a:solidFill>
          <a:latin typeface="Times New Roman" pitchFamily="18" charset="0"/>
        </a:defRPr>
      </a:lvl2pPr>
      <a:lvl3pPr algn="ctr" rtl="0" eaLnBrk="1" fontAlgn="base" hangingPunct="1">
        <a:spcBef>
          <a:spcPct val="0"/>
        </a:spcBef>
        <a:spcAft>
          <a:spcPct val="0"/>
        </a:spcAft>
        <a:defRPr sz="3200" b="1">
          <a:solidFill>
            <a:srgbClr val="FF0000"/>
          </a:solidFill>
          <a:latin typeface="Times New Roman" pitchFamily="18" charset="0"/>
        </a:defRPr>
      </a:lvl3pPr>
      <a:lvl4pPr algn="ctr" rtl="0" eaLnBrk="1" fontAlgn="base" hangingPunct="1">
        <a:spcBef>
          <a:spcPct val="0"/>
        </a:spcBef>
        <a:spcAft>
          <a:spcPct val="0"/>
        </a:spcAft>
        <a:defRPr sz="3200" b="1">
          <a:solidFill>
            <a:srgbClr val="FF0000"/>
          </a:solidFill>
          <a:latin typeface="Times New Roman" pitchFamily="18" charset="0"/>
        </a:defRPr>
      </a:lvl4pPr>
      <a:lvl5pPr algn="ctr" rtl="0" eaLnBrk="1" fontAlgn="base" hangingPunct="1">
        <a:spcBef>
          <a:spcPct val="0"/>
        </a:spcBef>
        <a:spcAft>
          <a:spcPct val="0"/>
        </a:spcAft>
        <a:defRPr sz="3200" b="1">
          <a:solidFill>
            <a:srgbClr val="FF0000"/>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7896EB36-4AC0-4781-80E0-93CB6D5927B3}" type="datetime1">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8/18/2026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黑体" panose="02010609060101010101" pitchFamily="49" charset="-122"/>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黑体" panose="02010609060101010101" pitchFamily="49" charset="-122"/>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C30B57F-27FC-44AC-874C-03454C828B8C}" type="slidenum">
              <a:rPr kumimoji="0" lang="en-US" altLang="zh-CN" sz="1200" b="0" i="0" u="none" strike="noStrike" kern="1200" cap="none" spc="0" normalizeH="0" baseline="0" noProof="0" smtClean="0">
                <a:ln>
                  <a:noFill/>
                </a:ln>
                <a:solidFill>
                  <a:prstClr val="black">
                    <a:tint val="75000"/>
                  </a:prstClr>
                </a:solidFill>
                <a:effectLst/>
                <a:uLnTx/>
                <a:uFillTx/>
                <a:latin typeface="Calibri" panose="020F0502020204030204"/>
                <a:ea typeface="黑体" panose="02010609060101010101" pitchFamily="49"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altLang="zh-CN" sz="1200" b="0" i="0" u="none" strike="noStrike" kern="1200" cap="none" spc="0" normalizeH="0" baseline="0" noProof="0" dirty="0">
              <a:ln>
                <a:noFill/>
              </a:ln>
              <a:solidFill>
                <a:prstClr val="black">
                  <a:tint val="75000"/>
                </a:prstClr>
              </a:solidFill>
              <a:effectLst/>
              <a:uLnTx/>
              <a:uFillTx/>
              <a:latin typeface="Calibri" panose="020F0502020204030204"/>
              <a:ea typeface="黑体" panose="02010609060101010101" pitchFamily="49" charset="-122"/>
              <a:cs typeface="+mn-cs"/>
            </a:endParaRPr>
          </a:p>
        </p:txBody>
      </p:sp>
    </p:spTree>
    <p:extLst>
      <p:ext uri="{BB962C8B-B14F-4D97-AF65-F5344CB8AC3E}">
        <p14:creationId xmlns:p14="http://schemas.microsoft.com/office/powerpoint/2010/main" val="279849055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4" r:id="rId19"/>
    <p:sldLayoutId id="2147483685"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黑体" panose="02010609060101010101" pitchFamily="49"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黑体" panose="020106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黑体" panose="02010609060101010101" pitchFamily="49"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黑体" panose="02010609060101010101" pitchFamily="49"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黑体" panose="02010609060101010101" pitchFamily="49"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0.tmp"/><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4.tmp"/><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tm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jpe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hyperlink" Target="https://fastmachinelearning.org/#hom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119" y="3180319"/>
            <a:ext cx="12087922" cy="57701"/>
          </a:xfrm>
          <a:prstGeom prst="rect">
            <a:avLst/>
          </a:prstGeom>
          <a:blipFill>
            <a:blip r:embed="rId3"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049637" y="6689707"/>
            <a:ext cx="5484895" cy="158677"/>
          </a:xfrm>
          <a:prstGeom prst="rect">
            <a:avLst/>
          </a:prstGeom>
          <a:blipFill>
            <a:blip r:embed="rId4"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 name="object 5"/>
          <p:cNvSpPr/>
          <p:nvPr/>
        </p:nvSpPr>
        <p:spPr>
          <a:xfrm>
            <a:off x="1059053" y="6508829"/>
            <a:ext cx="5469096" cy="142473"/>
          </a:xfrm>
          <a:prstGeom prst="rect">
            <a:avLst/>
          </a:prstGeom>
          <a:blipFill>
            <a:blip r:embed="rId5"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 name="object 6"/>
          <p:cNvSpPr/>
          <p:nvPr/>
        </p:nvSpPr>
        <p:spPr>
          <a:xfrm>
            <a:off x="6435141" y="6543288"/>
            <a:ext cx="39455" cy="51291"/>
          </a:xfrm>
          <a:custGeom>
            <a:avLst/>
            <a:gdLst/>
            <a:ahLst/>
            <a:cxnLst/>
            <a:rect l="l" t="t" r="r" b="b"/>
            <a:pathLst>
              <a:path w="29845"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3638802" y="6543288"/>
            <a:ext cx="39455" cy="51291"/>
          </a:xfrm>
          <a:custGeom>
            <a:avLst/>
            <a:gdLst/>
            <a:ahLst/>
            <a:cxnLst/>
            <a:rect l="l" t="t" r="r" b="b"/>
            <a:pathLst>
              <a:path w="29844"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8" name="object 8"/>
          <p:cNvSpPr/>
          <p:nvPr/>
        </p:nvSpPr>
        <p:spPr>
          <a:xfrm>
            <a:off x="3914807" y="6534472"/>
            <a:ext cx="62119" cy="91360"/>
          </a:xfrm>
          <a:custGeom>
            <a:avLst/>
            <a:gdLst/>
            <a:ahLst/>
            <a:cxnLst/>
            <a:rect l="l" t="t" r="r" b="b"/>
            <a:pathLst>
              <a:path w="46989" h="72389">
                <a:moveTo>
                  <a:pt x="0" y="0"/>
                </a:moveTo>
                <a:lnTo>
                  <a:pt x="0" y="72250"/>
                </a:lnTo>
                <a:lnTo>
                  <a:pt x="16509" y="72250"/>
                </a:lnTo>
                <a:lnTo>
                  <a:pt x="22606" y="72250"/>
                </a:lnTo>
                <a:lnTo>
                  <a:pt x="44450" y="56133"/>
                </a:lnTo>
                <a:lnTo>
                  <a:pt x="45974" y="51257"/>
                </a:lnTo>
                <a:lnTo>
                  <a:pt x="46736" y="44589"/>
                </a:lnTo>
                <a:lnTo>
                  <a:pt x="46736" y="36156"/>
                </a:lnTo>
                <a:lnTo>
                  <a:pt x="46736" y="27724"/>
                </a:lnTo>
                <a:lnTo>
                  <a:pt x="45974" y="21247"/>
                </a:lnTo>
                <a:lnTo>
                  <a:pt x="44450" y="16738"/>
                </a:lnTo>
                <a:lnTo>
                  <a:pt x="42925" y="12217"/>
                </a:lnTo>
                <a:lnTo>
                  <a:pt x="27939" y="1041"/>
                </a:lnTo>
                <a:lnTo>
                  <a:pt x="24891" y="342"/>
                </a:lnTo>
                <a:lnTo>
                  <a:pt x="18922" y="0"/>
                </a:lnTo>
                <a:lnTo>
                  <a:pt x="9906"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9" name="object 9"/>
          <p:cNvSpPr/>
          <p:nvPr/>
        </p:nvSpPr>
        <p:spPr>
          <a:xfrm>
            <a:off x="1704903" y="6534473"/>
            <a:ext cx="59600" cy="35263"/>
          </a:xfrm>
          <a:custGeom>
            <a:avLst/>
            <a:gdLst/>
            <a:ahLst/>
            <a:cxnLst/>
            <a:rect l="l" t="t" r="r" b="b"/>
            <a:pathLst>
              <a:path w="45084" h="27939">
                <a:moveTo>
                  <a:pt x="0" y="0"/>
                </a:moveTo>
                <a:lnTo>
                  <a:pt x="0" y="27673"/>
                </a:lnTo>
                <a:lnTo>
                  <a:pt x="16383" y="27673"/>
                </a:lnTo>
                <a:lnTo>
                  <a:pt x="26924" y="27673"/>
                </a:lnTo>
                <a:lnTo>
                  <a:pt x="33528" y="27228"/>
                </a:lnTo>
                <a:lnTo>
                  <a:pt x="36068" y="26339"/>
                </a:lnTo>
                <a:lnTo>
                  <a:pt x="38734" y="25438"/>
                </a:lnTo>
                <a:lnTo>
                  <a:pt x="40767" y="23901"/>
                </a:lnTo>
                <a:lnTo>
                  <a:pt x="42290" y="21729"/>
                </a:lnTo>
                <a:lnTo>
                  <a:pt x="43815" y="19545"/>
                </a:lnTo>
                <a:lnTo>
                  <a:pt x="44577" y="16814"/>
                </a:lnTo>
                <a:lnTo>
                  <a:pt x="44577" y="13538"/>
                </a:lnTo>
                <a:lnTo>
                  <a:pt x="44577" y="9867"/>
                </a:lnTo>
                <a:lnTo>
                  <a:pt x="26162" y="0"/>
                </a:lnTo>
                <a:lnTo>
                  <a:pt x="17271"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0" name="object 10"/>
          <p:cNvSpPr/>
          <p:nvPr/>
        </p:nvSpPr>
        <p:spPr>
          <a:xfrm>
            <a:off x="5594191"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22487C"/>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1" name="object 11"/>
          <p:cNvSpPr/>
          <p:nvPr/>
        </p:nvSpPr>
        <p:spPr>
          <a:xfrm>
            <a:off x="5090527"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2" name="object 12"/>
          <p:cNvSpPr/>
          <p:nvPr/>
        </p:nvSpPr>
        <p:spPr>
          <a:xfrm>
            <a:off x="4810489" y="6532583"/>
            <a:ext cx="79747" cy="95367"/>
          </a:xfrm>
          <a:custGeom>
            <a:avLst/>
            <a:gdLst/>
            <a:ahLst/>
            <a:cxnLst/>
            <a:rect l="l" t="t" r="r" b="b"/>
            <a:pathLst>
              <a:path w="60325" h="75564">
                <a:moveTo>
                  <a:pt x="30226" y="0"/>
                </a:moveTo>
                <a:lnTo>
                  <a:pt x="21209" y="0"/>
                </a:lnTo>
                <a:lnTo>
                  <a:pt x="13843" y="3124"/>
                </a:lnTo>
                <a:lnTo>
                  <a:pt x="0" y="37515"/>
                </a:lnTo>
                <a:lnTo>
                  <a:pt x="525" y="46214"/>
                </a:lnTo>
                <a:lnTo>
                  <a:pt x="21463" y="75158"/>
                </a:lnTo>
                <a:lnTo>
                  <a:pt x="30226" y="75158"/>
                </a:lnTo>
                <a:lnTo>
                  <a:pt x="38989" y="75158"/>
                </a:lnTo>
                <a:lnTo>
                  <a:pt x="60325" y="37211"/>
                </a:lnTo>
                <a:lnTo>
                  <a:pt x="59803" y="28431"/>
                </a:lnTo>
                <a:lnTo>
                  <a:pt x="39370" y="0"/>
                </a:lnTo>
                <a:lnTo>
                  <a:pt x="30226"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3" name="object 13"/>
          <p:cNvSpPr/>
          <p:nvPr/>
        </p:nvSpPr>
        <p:spPr>
          <a:xfrm>
            <a:off x="2344553" y="6532583"/>
            <a:ext cx="79747" cy="95367"/>
          </a:xfrm>
          <a:custGeom>
            <a:avLst/>
            <a:gdLst/>
            <a:ahLst/>
            <a:cxnLst/>
            <a:rect l="l" t="t" r="r" b="b"/>
            <a:pathLst>
              <a:path w="60325" h="75564">
                <a:moveTo>
                  <a:pt x="30225" y="0"/>
                </a:moveTo>
                <a:lnTo>
                  <a:pt x="21208" y="0"/>
                </a:lnTo>
                <a:lnTo>
                  <a:pt x="13843" y="3124"/>
                </a:lnTo>
                <a:lnTo>
                  <a:pt x="0" y="37515"/>
                </a:lnTo>
                <a:lnTo>
                  <a:pt x="525" y="46214"/>
                </a:lnTo>
                <a:lnTo>
                  <a:pt x="21462" y="75158"/>
                </a:lnTo>
                <a:lnTo>
                  <a:pt x="30225" y="75158"/>
                </a:lnTo>
                <a:lnTo>
                  <a:pt x="38988" y="75158"/>
                </a:lnTo>
                <a:lnTo>
                  <a:pt x="60325" y="37211"/>
                </a:lnTo>
                <a:lnTo>
                  <a:pt x="59803" y="28431"/>
                </a:lnTo>
                <a:lnTo>
                  <a:pt x="39369"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4" name="object 14"/>
          <p:cNvSpPr/>
          <p:nvPr/>
        </p:nvSpPr>
        <p:spPr>
          <a:xfrm>
            <a:off x="4944298" y="6512307"/>
            <a:ext cx="101572" cy="137040"/>
          </a:xfrm>
          <a:custGeom>
            <a:avLst/>
            <a:gdLst/>
            <a:ahLst/>
            <a:cxnLst/>
            <a:rect l="l" t="t" r="r" b="b"/>
            <a:pathLst>
              <a:path w="76835" h="108585">
                <a:moveTo>
                  <a:pt x="0" y="0"/>
                </a:moveTo>
                <a:lnTo>
                  <a:pt x="21971" y="0"/>
                </a:lnTo>
                <a:lnTo>
                  <a:pt x="21971" y="89814"/>
                </a:lnTo>
                <a:lnTo>
                  <a:pt x="76835" y="89814"/>
                </a:lnTo>
                <a:lnTo>
                  <a:pt x="76835" y="108191"/>
                </a:lnTo>
                <a:lnTo>
                  <a:pt x="0" y="10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5" name="object 15"/>
          <p:cNvSpPr/>
          <p:nvPr/>
        </p:nvSpPr>
        <p:spPr>
          <a:xfrm>
            <a:off x="6383433" y="6511167"/>
            <a:ext cx="145223" cy="137843"/>
          </a:xfrm>
          <a:custGeom>
            <a:avLst/>
            <a:gdLst/>
            <a:ahLst/>
            <a:cxnLst/>
            <a:rect l="l" t="t" r="r" b="b"/>
            <a:pathLst>
              <a:path w="109854" h="109220">
                <a:moveTo>
                  <a:pt x="42544" y="0"/>
                </a:moveTo>
                <a:lnTo>
                  <a:pt x="65785" y="0"/>
                </a:lnTo>
                <a:lnTo>
                  <a:pt x="109473" y="109092"/>
                </a:lnTo>
                <a:lnTo>
                  <a:pt x="85470" y="109092"/>
                </a:lnTo>
                <a:lnTo>
                  <a:pt x="75945" y="84315"/>
                </a:lnTo>
                <a:lnTo>
                  <a:pt x="32384" y="84315"/>
                </a:lnTo>
                <a:lnTo>
                  <a:pt x="23367" y="109092"/>
                </a:lnTo>
                <a:lnTo>
                  <a:pt x="0" y="109092"/>
                </a:lnTo>
                <a:lnTo>
                  <a:pt x="4254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6" name="object 16"/>
          <p:cNvSpPr/>
          <p:nvPr/>
        </p:nvSpPr>
        <p:spPr>
          <a:xfrm>
            <a:off x="6253319" y="6511167"/>
            <a:ext cx="115003" cy="137843"/>
          </a:xfrm>
          <a:custGeom>
            <a:avLst/>
            <a:gdLst/>
            <a:ahLst/>
            <a:cxnLst/>
            <a:rect l="l" t="t" r="r" b="b"/>
            <a:pathLst>
              <a:path w="86995"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7" name="object 17"/>
          <p:cNvSpPr/>
          <p:nvPr/>
        </p:nvSpPr>
        <p:spPr>
          <a:xfrm>
            <a:off x="6195734"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8" name="object 18"/>
          <p:cNvSpPr/>
          <p:nvPr/>
        </p:nvSpPr>
        <p:spPr>
          <a:xfrm>
            <a:off x="6051684"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9" name="object 19"/>
          <p:cNvSpPr/>
          <p:nvPr/>
        </p:nvSpPr>
        <p:spPr>
          <a:xfrm>
            <a:off x="5727326" y="6511167"/>
            <a:ext cx="99055" cy="137843"/>
          </a:xfrm>
          <a:custGeom>
            <a:avLst/>
            <a:gdLst/>
            <a:ahLst/>
            <a:cxnLst/>
            <a:rect l="l" t="t" r="r" b="b"/>
            <a:pathLst>
              <a:path w="74929" h="109220">
                <a:moveTo>
                  <a:pt x="0" y="0"/>
                </a:moveTo>
                <a:lnTo>
                  <a:pt x="74802" y="0"/>
                </a:lnTo>
                <a:lnTo>
                  <a:pt x="74802" y="18465"/>
                </a:lnTo>
                <a:lnTo>
                  <a:pt x="22098" y="18465"/>
                </a:lnTo>
                <a:lnTo>
                  <a:pt x="22098" y="44284"/>
                </a:lnTo>
                <a:lnTo>
                  <a:pt x="67691" y="44284"/>
                </a:lnTo>
                <a:lnTo>
                  <a:pt x="67691" y="62737"/>
                </a:lnTo>
                <a:lnTo>
                  <a:pt x="22098" y="62737"/>
                </a:lnTo>
                <a:lnTo>
                  <a:pt x="2209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0" name="object 20"/>
          <p:cNvSpPr/>
          <p:nvPr/>
        </p:nvSpPr>
        <p:spPr>
          <a:xfrm>
            <a:off x="536569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4" y="109092"/>
                </a:lnTo>
                <a:lnTo>
                  <a:pt x="40004"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1" name="object 21"/>
          <p:cNvSpPr/>
          <p:nvPr/>
        </p:nvSpPr>
        <p:spPr>
          <a:xfrm>
            <a:off x="4641596" y="6511167"/>
            <a:ext cx="115003" cy="137843"/>
          </a:xfrm>
          <a:custGeom>
            <a:avLst/>
            <a:gdLst/>
            <a:ahLst/>
            <a:cxnLst/>
            <a:rect l="l" t="t" r="r" b="b"/>
            <a:pathLst>
              <a:path w="86995" h="109220">
                <a:moveTo>
                  <a:pt x="0" y="0"/>
                </a:moveTo>
                <a:lnTo>
                  <a:pt x="21462" y="0"/>
                </a:lnTo>
                <a:lnTo>
                  <a:pt x="66039" y="72859"/>
                </a:lnTo>
                <a:lnTo>
                  <a:pt x="66039" y="0"/>
                </a:lnTo>
                <a:lnTo>
                  <a:pt x="86613" y="0"/>
                </a:lnTo>
                <a:lnTo>
                  <a:pt x="86613"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2" name="object 22"/>
          <p:cNvSpPr/>
          <p:nvPr/>
        </p:nvSpPr>
        <p:spPr>
          <a:xfrm>
            <a:off x="4496372"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3" name="object 23"/>
          <p:cNvSpPr/>
          <p:nvPr/>
        </p:nvSpPr>
        <p:spPr>
          <a:xfrm>
            <a:off x="421617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4" name="object 24"/>
          <p:cNvSpPr/>
          <p:nvPr/>
        </p:nvSpPr>
        <p:spPr>
          <a:xfrm>
            <a:off x="4083032"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5" name="object 25"/>
          <p:cNvSpPr/>
          <p:nvPr/>
        </p:nvSpPr>
        <p:spPr>
          <a:xfrm>
            <a:off x="3885763" y="6511167"/>
            <a:ext cx="120879" cy="137843"/>
          </a:xfrm>
          <a:custGeom>
            <a:avLst/>
            <a:gdLst/>
            <a:ahLst/>
            <a:cxnLst/>
            <a:rect l="l" t="t" r="r" b="b"/>
            <a:pathLst>
              <a:path w="91439" h="109220">
                <a:moveTo>
                  <a:pt x="0" y="0"/>
                </a:moveTo>
                <a:lnTo>
                  <a:pt x="40259" y="0"/>
                </a:lnTo>
                <a:lnTo>
                  <a:pt x="49276" y="0"/>
                </a:lnTo>
                <a:lnTo>
                  <a:pt x="56261" y="698"/>
                </a:lnTo>
                <a:lnTo>
                  <a:pt x="60960" y="2095"/>
                </a:lnTo>
                <a:lnTo>
                  <a:pt x="67437" y="3975"/>
                </a:lnTo>
                <a:lnTo>
                  <a:pt x="72898" y="7327"/>
                </a:lnTo>
                <a:lnTo>
                  <a:pt x="77470" y="12141"/>
                </a:lnTo>
                <a:lnTo>
                  <a:pt x="82042" y="16941"/>
                </a:lnTo>
                <a:lnTo>
                  <a:pt x="85471" y="22834"/>
                </a:lnTo>
                <a:lnTo>
                  <a:pt x="91440" y="55587"/>
                </a:lnTo>
                <a:lnTo>
                  <a:pt x="91440" y="64566"/>
                </a:lnTo>
                <a:lnTo>
                  <a:pt x="90297" y="72313"/>
                </a:lnTo>
                <a:lnTo>
                  <a:pt x="88011" y="78816"/>
                </a:lnTo>
                <a:lnTo>
                  <a:pt x="85343" y="86753"/>
                </a:lnTo>
                <a:lnTo>
                  <a:pt x="81407" y="93167"/>
                </a:lnTo>
                <a:lnTo>
                  <a:pt x="76327" y="98082"/>
                </a:lnTo>
                <a:lnTo>
                  <a:pt x="72517" y="101803"/>
                </a:lnTo>
                <a:lnTo>
                  <a:pt x="67437" y="104711"/>
                </a:lnTo>
                <a:lnTo>
                  <a:pt x="60960" y="106794"/>
                </a:lnTo>
                <a:lnTo>
                  <a:pt x="56007" y="108330"/>
                </a:lnTo>
                <a:lnTo>
                  <a:pt x="49530" y="109092"/>
                </a:lnTo>
                <a:lnTo>
                  <a:pt x="41402"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6" name="object 26"/>
          <p:cNvSpPr/>
          <p:nvPr/>
        </p:nvSpPr>
        <p:spPr>
          <a:xfrm>
            <a:off x="3741045" y="6511167"/>
            <a:ext cx="115003" cy="137843"/>
          </a:xfrm>
          <a:custGeom>
            <a:avLst/>
            <a:gdLst/>
            <a:ahLst/>
            <a:cxnLst/>
            <a:rect l="l" t="t" r="r" b="b"/>
            <a:pathLst>
              <a:path w="86994"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7" name="object 27"/>
          <p:cNvSpPr/>
          <p:nvPr/>
        </p:nvSpPr>
        <p:spPr>
          <a:xfrm>
            <a:off x="3587094" y="6511167"/>
            <a:ext cx="145223" cy="137843"/>
          </a:xfrm>
          <a:custGeom>
            <a:avLst/>
            <a:gdLst/>
            <a:ahLst/>
            <a:cxnLst/>
            <a:rect l="l" t="t" r="r" b="b"/>
            <a:pathLst>
              <a:path w="109855" h="109220">
                <a:moveTo>
                  <a:pt x="42544" y="0"/>
                </a:moveTo>
                <a:lnTo>
                  <a:pt x="65786" y="0"/>
                </a:lnTo>
                <a:lnTo>
                  <a:pt x="109474" y="109092"/>
                </a:lnTo>
                <a:lnTo>
                  <a:pt x="85470" y="109092"/>
                </a:lnTo>
                <a:lnTo>
                  <a:pt x="75945" y="84315"/>
                </a:lnTo>
                <a:lnTo>
                  <a:pt x="32385" y="84315"/>
                </a:lnTo>
                <a:lnTo>
                  <a:pt x="23368" y="109092"/>
                </a:lnTo>
                <a:lnTo>
                  <a:pt x="0" y="109092"/>
                </a:lnTo>
                <a:lnTo>
                  <a:pt x="42544"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8" name="object 28"/>
          <p:cNvSpPr/>
          <p:nvPr/>
        </p:nvSpPr>
        <p:spPr>
          <a:xfrm>
            <a:off x="3420379"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9" name="object 29"/>
          <p:cNvSpPr/>
          <p:nvPr/>
        </p:nvSpPr>
        <p:spPr>
          <a:xfrm>
            <a:off x="3130605" y="6511167"/>
            <a:ext cx="115003" cy="137843"/>
          </a:xfrm>
          <a:custGeom>
            <a:avLst/>
            <a:gdLst/>
            <a:ahLst/>
            <a:cxnLst/>
            <a:rect l="l" t="t" r="r" b="b"/>
            <a:pathLst>
              <a:path w="86994" h="109220">
                <a:moveTo>
                  <a:pt x="0" y="0"/>
                </a:moveTo>
                <a:lnTo>
                  <a:pt x="21462" y="0"/>
                </a:lnTo>
                <a:lnTo>
                  <a:pt x="66039" y="72859"/>
                </a:lnTo>
                <a:lnTo>
                  <a:pt x="66039" y="0"/>
                </a:lnTo>
                <a:lnTo>
                  <a:pt x="86487" y="0"/>
                </a:lnTo>
                <a:lnTo>
                  <a:pt x="86487" y="109092"/>
                </a:lnTo>
                <a:lnTo>
                  <a:pt x="64388" y="109092"/>
                </a:lnTo>
                <a:lnTo>
                  <a:pt x="20447" y="37960"/>
                </a:lnTo>
                <a:lnTo>
                  <a:pt x="2044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0" name="object 30"/>
          <p:cNvSpPr/>
          <p:nvPr/>
        </p:nvSpPr>
        <p:spPr>
          <a:xfrm>
            <a:off x="299529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7" y="90716"/>
                </a:lnTo>
                <a:lnTo>
                  <a:pt x="8305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1" name="object 31"/>
          <p:cNvSpPr/>
          <p:nvPr/>
        </p:nvSpPr>
        <p:spPr>
          <a:xfrm>
            <a:off x="2938039"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2" name="object 32"/>
          <p:cNvSpPr/>
          <p:nvPr/>
        </p:nvSpPr>
        <p:spPr>
          <a:xfrm>
            <a:off x="2477689" y="6511167"/>
            <a:ext cx="99055" cy="137843"/>
          </a:xfrm>
          <a:custGeom>
            <a:avLst/>
            <a:gdLst/>
            <a:ahLst/>
            <a:cxnLst/>
            <a:rect l="l" t="t" r="r" b="b"/>
            <a:pathLst>
              <a:path w="74930" h="109220">
                <a:moveTo>
                  <a:pt x="0" y="0"/>
                </a:moveTo>
                <a:lnTo>
                  <a:pt x="74802" y="0"/>
                </a:lnTo>
                <a:lnTo>
                  <a:pt x="74802" y="18465"/>
                </a:lnTo>
                <a:lnTo>
                  <a:pt x="22097" y="18465"/>
                </a:lnTo>
                <a:lnTo>
                  <a:pt x="22097" y="44284"/>
                </a:lnTo>
                <a:lnTo>
                  <a:pt x="67690" y="44284"/>
                </a:lnTo>
                <a:lnTo>
                  <a:pt x="67690" y="62737"/>
                </a:lnTo>
                <a:lnTo>
                  <a:pt x="22097" y="62737"/>
                </a:lnTo>
                <a:lnTo>
                  <a:pt x="2209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3" name="object 33"/>
          <p:cNvSpPr/>
          <p:nvPr/>
        </p:nvSpPr>
        <p:spPr>
          <a:xfrm>
            <a:off x="212008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5" y="109092"/>
                </a:lnTo>
                <a:lnTo>
                  <a:pt x="40005"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4" name="object 34"/>
          <p:cNvSpPr/>
          <p:nvPr/>
        </p:nvSpPr>
        <p:spPr>
          <a:xfrm>
            <a:off x="2001895"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5" name="object 35"/>
          <p:cNvSpPr/>
          <p:nvPr/>
        </p:nvSpPr>
        <p:spPr>
          <a:xfrm>
            <a:off x="1954887" y="6511167"/>
            <a:ext cx="29380" cy="137843"/>
          </a:xfrm>
          <a:custGeom>
            <a:avLst/>
            <a:gdLst/>
            <a:ahLst/>
            <a:cxnLst/>
            <a:rect l="l" t="t" r="r" b="b"/>
            <a:pathLst>
              <a:path w="22225" h="109220">
                <a:moveTo>
                  <a:pt x="0" y="0"/>
                </a:moveTo>
                <a:lnTo>
                  <a:pt x="21971" y="0"/>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6" name="object 36"/>
          <p:cNvSpPr/>
          <p:nvPr/>
        </p:nvSpPr>
        <p:spPr>
          <a:xfrm>
            <a:off x="1675841" y="6511167"/>
            <a:ext cx="130113" cy="137843"/>
          </a:xfrm>
          <a:custGeom>
            <a:avLst/>
            <a:gdLst/>
            <a:ahLst/>
            <a:cxnLst/>
            <a:rect l="l" t="t" r="r" b="b"/>
            <a:pathLst>
              <a:path w="98425" h="109220">
                <a:moveTo>
                  <a:pt x="0" y="0"/>
                </a:moveTo>
                <a:lnTo>
                  <a:pt x="46367" y="0"/>
                </a:lnTo>
                <a:lnTo>
                  <a:pt x="54515" y="185"/>
                </a:lnTo>
                <a:lnTo>
                  <a:pt x="89166" y="24142"/>
                </a:lnTo>
                <a:lnTo>
                  <a:pt x="89166" y="30594"/>
                </a:lnTo>
                <a:lnTo>
                  <a:pt x="89166" y="38773"/>
                </a:lnTo>
                <a:lnTo>
                  <a:pt x="60464" y="60947"/>
                </a:lnTo>
                <a:lnTo>
                  <a:pt x="65163" y="63728"/>
                </a:lnTo>
                <a:lnTo>
                  <a:pt x="84721" y="87820"/>
                </a:lnTo>
                <a:lnTo>
                  <a:pt x="98056" y="109092"/>
                </a:lnTo>
                <a:lnTo>
                  <a:pt x="71767" y="109092"/>
                </a:lnTo>
                <a:lnTo>
                  <a:pt x="55765" y="85356"/>
                </a:lnTo>
                <a:lnTo>
                  <a:pt x="50177" y="76873"/>
                </a:lnTo>
                <a:lnTo>
                  <a:pt x="46240" y="71526"/>
                </a:lnTo>
                <a:lnTo>
                  <a:pt x="31508" y="63550"/>
                </a:lnTo>
                <a:lnTo>
                  <a:pt x="26428" y="63550"/>
                </a:lnTo>
                <a:lnTo>
                  <a:pt x="21983" y="63550"/>
                </a:lnTo>
                <a:lnTo>
                  <a:pt x="21983"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7" name="object 37"/>
          <p:cNvSpPr/>
          <p:nvPr/>
        </p:nvSpPr>
        <p:spPr>
          <a:xfrm>
            <a:off x="1540759" y="6511167"/>
            <a:ext cx="109967" cy="137843"/>
          </a:xfrm>
          <a:custGeom>
            <a:avLst/>
            <a:gdLst/>
            <a:ahLst/>
            <a:cxnLst/>
            <a:rect l="l" t="t" r="r" b="b"/>
            <a:pathLst>
              <a:path w="83184" h="109220">
                <a:moveTo>
                  <a:pt x="0" y="0"/>
                </a:moveTo>
                <a:lnTo>
                  <a:pt x="80886" y="0"/>
                </a:lnTo>
                <a:lnTo>
                  <a:pt x="80886" y="18465"/>
                </a:lnTo>
                <a:lnTo>
                  <a:pt x="22021" y="18465"/>
                </a:lnTo>
                <a:lnTo>
                  <a:pt x="22021" y="42646"/>
                </a:lnTo>
                <a:lnTo>
                  <a:pt x="76796" y="42646"/>
                </a:lnTo>
                <a:lnTo>
                  <a:pt x="76796" y="61023"/>
                </a:lnTo>
                <a:lnTo>
                  <a:pt x="22021" y="61023"/>
                </a:lnTo>
                <a:lnTo>
                  <a:pt x="22021" y="90716"/>
                </a:lnTo>
                <a:lnTo>
                  <a:pt x="82969" y="90716"/>
                </a:lnTo>
                <a:lnTo>
                  <a:pt x="8296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8" name="object 38"/>
          <p:cNvSpPr/>
          <p:nvPr/>
        </p:nvSpPr>
        <p:spPr>
          <a:xfrm>
            <a:off x="1391018" y="6511167"/>
            <a:ext cx="134311" cy="137843"/>
          </a:xfrm>
          <a:custGeom>
            <a:avLst/>
            <a:gdLst/>
            <a:ahLst/>
            <a:cxnLst/>
            <a:rect l="l" t="t" r="r" b="b"/>
            <a:pathLst>
              <a:path w="101600" h="109220">
                <a:moveTo>
                  <a:pt x="0" y="0"/>
                </a:moveTo>
                <a:lnTo>
                  <a:pt x="23888" y="0"/>
                </a:lnTo>
                <a:lnTo>
                  <a:pt x="51498" y="80746"/>
                </a:lnTo>
                <a:lnTo>
                  <a:pt x="78206" y="0"/>
                </a:lnTo>
                <a:lnTo>
                  <a:pt x="101574" y="0"/>
                </a:lnTo>
                <a:lnTo>
                  <a:pt x="62509" y="109092"/>
                </a:lnTo>
                <a:lnTo>
                  <a:pt x="38989"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9" name="object 39"/>
          <p:cNvSpPr/>
          <p:nvPr/>
        </p:nvSpPr>
        <p:spPr>
          <a:xfrm>
            <a:off x="1348475" y="6511167"/>
            <a:ext cx="29380" cy="137843"/>
          </a:xfrm>
          <a:custGeom>
            <a:avLst/>
            <a:gdLst/>
            <a:ahLst/>
            <a:cxnLst/>
            <a:rect l="l" t="t" r="r" b="b"/>
            <a:pathLst>
              <a:path w="22225" h="109220">
                <a:moveTo>
                  <a:pt x="0" y="0"/>
                </a:moveTo>
                <a:lnTo>
                  <a:pt x="22034" y="0"/>
                </a:lnTo>
                <a:lnTo>
                  <a:pt x="22034"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0" name="object 40"/>
          <p:cNvSpPr/>
          <p:nvPr/>
        </p:nvSpPr>
        <p:spPr>
          <a:xfrm>
            <a:off x="1204613" y="6511167"/>
            <a:ext cx="115003" cy="137843"/>
          </a:xfrm>
          <a:custGeom>
            <a:avLst/>
            <a:gdLst/>
            <a:ahLst/>
            <a:cxnLst/>
            <a:rect l="l" t="t" r="r" b="b"/>
            <a:pathLst>
              <a:path w="86994" h="109220">
                <a:moveTo>
                  <a:pt x="0" y="0"/>
                </a:moveTo>
                <a:lnTo>
                  <a:pt x="21424" y="0"/>
                </a:lnTo>
                <a:lnTo>
                  <a:pt x="66078" y="72859"/>
                </a:lnTo>
                <a:lnTo>
                  <a:pt x="66078" y="0"/>
                </a:lnTo>
                <a:lnTo>
                  <a:pt x="86537" y="0"/>
                </a:lnTo>
                <a:lnTo>
                  <a:pt x="86537" y="109092"/>
                </a:lnTo>
                <a:lnTo>
                  <a:pt x="64439" y="109092"/>
                </a:lnTo>
                <a:lnTo>
                  <a:pt x="20459" y="37960"/>
                </a:lnTo>
                <a:lnTo>
                  <a:pt x="2045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1" name="object 41"/>
          <p:cNvSpPr/>
          <p:nvPr/>
        </p:nvSpPr>
        <p:spPr>
          <a:xfrm>
            <a:off x="1059053" y="6511169"/>
            <a:ext cx="115003" cy="140247"/>
          </a:xfrm>
          <a:custGeom>
            <a:avLst/>
            <a:gdLst/>
            <a:ahLst/>
            <a:cxnLst/>
            <a:rect l="l" t="t" r="r" b="b"/>
            <a:pathLst>
              <a:path w="86994" h="111125">
                <a:moveTo>
                  <a:pt x="0" y="0"/>
                </a:moveTo>
                <a:lnTo>
                  <a:pt x="22034" y="0"/>
                </a:lnTo>
                <a:lnTo>
                  <a:pt x="22034" y="59093"/>
                </a:lnTo>
                <a:lnTo>
                  <a:pt x="22034" y="68465"/>
                </a:lnTo>
                <a:lnTo>
                  <a:pt x="37972" y="92125"/>
                </a:lnTo>
                <a:lnTo>
                  <a:pt x="44132" y="92125"/>
                </a:lnTo>
                <a:lnTo>
                  <a:pt x="50380" y="92125"/>
                </a:lnTo>
                <a:lnTo>
                  <a:pt x="63995" y="78879"/>
                </a:lnTo>
                <a:lnTo>
                  <a:pt x="64643" y="75158"/>
                </a:lnTo>
                <a:lnTo>
                  <a:pt x="64960" y="68986"/>
                </a:lnTo>
                <a:lnTo>
                  <a:pt x="64960" y="60350"/>
                </a:lnTo>
                <a:lnTo>
                  <a:pt x="64960" y="0"/>
                </a:lnTo>
                <a:lnTo>
                  <a:pt x="86994" y="0"/>
                </a:lnTo>
                <a:lnTo>
                  <a:pt x="86994" y="57302"/>
                </a:lnTo>
                <a:lnTo>
                  <a:pt x="78625" y="98755"/>
                </a:lnTo>
                <a:lnTo>
                  <a:pt x="65785" y="107645"/>
                </a:lnTo>
                <a:lnTo>
                  <a:pt x="60426" y="109854"/>
                </a:lnTo>
                <a:lnTo>
                  <a:pt x="53428" y="110959"/>
                </a:lnTo>
                <a:lnTo>
                  <a:pt x="44805" y="110959"/>
                </a:lnTo>
                <a:lnTo>
                  <a:pt x="34378" y="110959"/>
                </a:lnTo>
                <a:lnTo>
                  <a:pt x="2158" y="85877"/>
                </a:lnTo>
                <a:lnTo>
                  <a:pt x="0" y="5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2" name="object 42"/>
          <p:cNvSpPr/>
          <p:nvPr/>
        </p:nvSpPr>
        <p:spPr>
          <a:xfrm>
            <a:off x="5901425" y="6508827"/>
            <a:ext cx="125916" cy="142651"/>
          </a:xfrm>
          <a:custGeom>
            <a:avLst/>
            <a:gdLst/>
            <a:ahLst/>
            <a:cxnLst/>
            <a:rect l="l" t="t" r="r" b="b"/>
            <a:pathLst>
              <a:path w="95250" h="113029">
                <a:moveTo>
                  <a:pt x="51053" y="0"/>
                </a:moveTo>
                <a:lnTo>
                  <a:pt x="88519" y="16497"/>
                </a:lnTo>
                <a:lnTo>
                  <a:pt x="94742" y="31927"/>
                </a:lnTo>
                <a:lnTo>
                  <a:pt x="72898" y="37134"/>
                </a:lnTo>
                <a:lnTo>
                  <a:pt x="71627" y="31470"/>
                </a:lnTo>
                <a:lnTo>
                  <a:pt x="68961" y="27012"/>
                </a:lnTo>
                <a:lnTo>
                  <a:pt x="64770" y="23736"/>
                </a:lnTo>
                <a:lnTo>
                  <a:pt x="60706" y="20459"/>
                </a:lnTo>
                <a:lnTo>
                  <a:pt x="55752" y="18821"/>
                </a:lnTo>
                <a:lnTo>
                  <a:pt x="49911" y="18821"/>
                </a:lnTo>
                <a:lnTo>
                  <a:pt x="41783" y="18821"/>
                </a:lnTo>
                <a:lnTo>
                  <a:pt x="35306" y="21729"/>
                </a:lnTo>
                <a:lnTo>
                  <a:pt x="22733" y="55740"/>
                </a:lnTo>
                <a:lnTo>
                  <a:pt x="23187" y="65339"/>
                </a:lnTo>
                <a:lnTo>
                  <a:pt x="41528" y="93980"/>
                </a:lnTo>
                <a:lnTo>
                  <a:pt x="49402" y="93980"/>
                </a:lnTo>
                <a:lnTo>
                  <a:pt x="55372" y="93980"/>
                </a:lnTo>
                <a:lnTo>
                  <a:pt x="60325" y="92125"/>
                </a:lnTo>
                <a:lnTo>
                  <a:pt x="64515" y="88404"/>
                </a:lnTo>
                <a:lnTo>
                  <a:pt x="68834" y="84683"/>
                </a:lnTo>
                <a:lnTo>
                  <a:pt x="71755" y="78828"/>
                </a:lnTo>
                <a:lnTo>
                  <a:pt x="73660" y="70840"/>
                </a:lnTo>
                <a:lnTo>
                  <a:pt x="94996" y="77609"/>
                </a:lnTo>
                <a:lnTo>
                  <a:pt x="65659" y="110643"/>
                </a:lnTo>
                <a:lnTo>
                  <a:pt x="49657"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3" name="object 43"/>
          <p:cNvSpPr/>
          <p:nvPr/>
        </p:nvSpPr>
        <p:spPr>
          <a:xfrm>
            <a:off x="5564139"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4" name="object 44"/>
          <p:cNvSpPr/>
          <p:nvPr/>
        </p:nvSpPr>
        <p:spPr>
          <a:xfrm>
            <a:off x="5218458" y="6508827"/>
            <a:ext cx="135151" cy="142651"/>
          </a:xfrm>
          <a:custGeom>
            <a:avLst/>
            <a:gdLst/>
            <a:ahLst/>
            <a:cxnLst/>
            <a:rect l="l" t="t" r="r" b="b"/>
            <a:pathLst>
              <a:path w="102235" h="113029">
                <a:moveTo>
                  <a:pt x="54229" y="0"/>
                </a:moveTo>
                <a:lnTo>
                  <a:pt x="91174" y="13186"/>
                </a:lnTo>
                <a:lnTo>
                  <a:pt x="100711" y="32067"/>
                </a:lnTo>
                <a:lnTo>
                  <a:pt x="78739" y="36169"/>
                </a:lnTo>
                <a:lnTo>
                  <a:pt x="77216" y="30810"/>
                </a:lnTo>
                <a:lnTo>
                  <a:pt x="74295" y="26581"/>
                </a:lnTo>
                <a:lnTo>
                  <a:pt x="70104" y="23482"/>
                </a:lnTo>
                <a:lnTo>
                  <a:pt x="65912" y="20370"/>
                </a:lnTo>
                <a:lnTo>
                  <a:pt x="60579" y="18821"/>
                </a:lnTo>
                <a:lnTo>
                  <a:pt x="54229" y="18821"/>
                </a:lnTo>
                <a:lnTo>
                  <a:pt x="44576" y="18821"/>
                </a:lnTo>
                <a:lnTo>
                  <a:pt x="36957" y="21882"/>
                </a:lnTo>
                <a:lnTo>
                  <a:pt x="22733" y="55143"/>
                </a:lnTo>
                <a:lnTo>
                  <a:pt x="23278" y="64244"/>
                </a:lnTo>
                <a:lnTo>
                  <a:pt x="44704" y="93980"/>
                </a:lnTo>
                <a:lnTo>
                  <a:pt x="53975" y="93980"/>
                </a:lnTo>
                <a:lnTo>
                  <a:pt x="58674" y="93980"/>
                </a:lnTo>
                <a:lnTo>
                  <a:pt x="63246" y="93078"/>
                </a:lnTo>
                <a:lnTo>
                  <a:pt x="67818" y="91262"/>
                </a:lnTo>
                <a:lnTo>
                  <a:pt x="72517" y="89458"/>
                </a:lnTo>
                <a:lnTo>
                  <a:pt x="76454" y="87261"/>
                </a:lnTo>
                <a:lnTo>
                  <a:pt x="79883" y="84683"/>
                </a:lnTo>
                <a:lnTo>
                  <a:pt x="79883" y="70840"/>
                </a:lnTo>
                <a:lnTo>
                  <a:pt x="54610" y="70840"/>
                </a:lnTo>
                <a:lnTo>
                  <a:pt x="54610" y="52463"/>
                </a:lnTo>
                <a:lnTo>
                  <a:pt x="102108" y="52463"/>
                </a:lnTo>
                <a:lnTo>
                  <a:pt x="102108" y="95923"/>
                </a:lnTo>
                <a:lnTo>
                  <a:pt x="62110" y="112495"/>
                </a:lnTo>
                <a:lnTo>
                  <a:pt x="55372" y="112814"/>
                </a:lnTo>
                <a:lnTo>
                  <a:pt x="47136" y="112364"/>
                </a:lnTo>
                <a:lnTo>
                  <a:pt x="10042" y="91381"/>
                </a:lnTo>
                <a:lnTo>
                  <a:pt x="0" y="56032"/>
                </a:lnTo>
                <a:lnTo>
                  <a:pt x="452" y="47752"/>
                </a:lnTo>
                <a:lnTo>
                  <a:pt x="21615" y="9355"/>
                </a:lnTo>
                <a:lnTo>
                  <a:pt x="46730" y="340"/>
                </a:lnTo>
                <a:lnTo>
                  <a:pt x="54229"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5" name="object 45"/>
          <p:cNvSpPr/>
          <p:nvPr/>
        </p:nvSpPr>
        <p:spPr>
          <a:xfrm>
            <a:off x="5060476"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6" name="object 46"/>
          <p:cNvSpPr/>
          <p:nvPr/>
        </p:nvSpPr>
        <p:spPr>
          <a:xfrm>
            <a:off x="4780437"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7" name="object 47"/>
          <p:cNvSpPr/>
          <p:nvPr/>
        </p:nvSpPr>
        <p:spPr>
          <a:xfrm>
            <a:off x="4346111" y="6508827"/>
            <a:ext cx="125916" cy="142651"/>
          </a:xfrm>
          <a:custGeom>
            <a:avLst/>
            <a:gdLst/>
            <a:ahLst/>
            <a:cxnLst/>
            <a:rect l="l" t="t" r="r" b="b"/>
            <a:pathLst>
              <a:path w="95250" h="113029">
                <a:moveTo>
                  <a:pt x="51053" y="0"/>
                </a:moveTo>
                <a:lnTo>
                  <a:pt x="88518" y="16497"/>
                </a:lnTo>
                <a:lnTo>
                  <a:pt x="94741" y="31927"/>
                </a:lnTo>
                <a:lnTo>
                  <a:pt x="72898" y="37134"/>
                </a:lnTo>
                <a:lnTo>
                  <a:pt x="71627" y="31470"/>
                </a:lnTo>
                <a:lnTo>
                  <a:pt x="68961" y="27012"/>
                </a:lnTo>
                <a:lnTo>
                  <a:pt x="64770" y="23736"/>
                </a:lnTo>
                <a:lnTo>
                  <a:pt x="60705" y="20459"/>
                </a:lnTo>
                <a:lnTo>
                  <a:pt x="55752" y="18821"/>
                </a:lnTo>
                <a:lnTo>
                  <a:pt x="49911" y="18821"/>
                </a:lnTo>
                <a:lnTo>
                  <a:pt x="41783" y="18821"/>
                </a:lnTo>
                <a:lnTo>
                  <a:pt x="35305" y="21729"/>
                </a:lnTo>
                <a:lnTo>
                  <a:pt x="22733" y="55740"/>
                </a:lnTo>
                <a:lnTo>
                  <a:pt x="23187" y="65339"/>
                </a:lnTo>
                <a:lnTo>
                  <a:pt x="41528" y="93980"/>
                </a:lnTo>
                <a:lnTo>
                  <a:pt x="49402" y="93980"/>
                </a:lnTo>
                <a:lnTo>
                  <a:pt x="55372" y="93980"/>
                </a:lnTo>
                <a:lnTo>
                  <a:pt x="60325" y="92125"/>
                </a:lnTo>
                <a:lnTo>
                  <a:pt x="64515" y="88404"/>
                </a:lnTo>
                <a:lnTo>
                  <a:pt x="68834" y="84683"/>
                </a:lnTo>
                <a:lnTo>
                  <a:pt x="71754" y="78828"/>
                </a:lnTo>
                <a:lnTo>
                  <a:pt x="73660" y="70840"/>
                </a:lnTo>
                <a:lnTo>
                  <a:pt x="94996"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8" name="object 48"/>
          <p:cNvSpPr/>
          <p:nvPr/>
        </p:nvSpPr>
        <p:spPr>
          <a:xfrm>
            <a:off x="3270286" y="6508827"/>
            <a:ext cx="125916" cy="142651"/>
          </a:xfrm>
          <a:custGeom>
            <a:avLst/>
            <a:gdLst/>
            <a:ahLst/>
            <a:cxnLst/>
            <a:rect l="l" t="t" r="r" b="b"/>
            <a:pathLst>
              <a:path w="95250" h="113029">
                <a:moveTo>
                  <a:pt x="51054" y="0"/>
                </a:moveTo>
                <a:lnTo>
                  <a:pt x="88518" y="16497"/>
                </a:lnTo>
                <a:lnTo>
                  <a:pt x="94742" y="31927"/>
                </a:lnTo>
                <a:lnTo>
                  <a:pt x="72898" y="37134"/>
                </a:lnTo>
                <a:lnTo>
                  <a:pt x="71628" y="31470"/>
                </a:lnTo>
                <a:lnTo>
                  <a:pt x="68961" y="27012"/>
                </a:lnTo>
                <a:lnTo>
                  <a:pt x="64769" y="23736"/>
                </a:lnTo>
                <a:lnTo>
                  <a:pt x="60706" y="20459"/>
                </a:lnTo>
                <a:lnTo>
                  <a:pt x="55753" y="18821"/>
                </a:lnTo>
                <a:lnTo>
                  <a:pt x="49911" y="18821"/>
                </a:lnTo>
                <a:lnTo>
                  <a:pt x="41783" y="18821"/>
                </a:lnTo>
                <a:lnTo>
                  <a:pt x="35306" y="21729"/>
                </a:lnTo>
                <a:lnTo>
                  <a:pt x="22733" y="55740"/>
                </a:lnTo>
                <a:lnTo>
                  <a:pt x="23187" y="65339"/>
                </a:lnTo>
                <a:lnTo>
                  <a:pt x="41529" y="93980"/>
                </a:lnTo>
                <a:lnTo>
                  <a:pt x="49403" y="93980"/>
                </a:lnTo>
                <a:lnTo>
                  <a:pt x="55372" y="93980"/>
                </a:lnTo>
                <a:lnTo>
                  <a:pt x="60325" y="92125"/>
                </a:lnTo>
                <a:lnTo>
                  <a:pt x="64516" y="88404"/>
                </a:lnTo>
                <a:lnTo>
                  <a:pt x="68834" y="84683"/>
                </a:lnTo>
                <a:lnTo>
                  <a:pt x="71755" y="78828"/>
                </a:lnTo>
                <a:lnTo>
                  <a:pt x="73660" y="70840"/>
                </a:lnTo>
                <a:lnTo>
                  <a:pt x="94996" y="77609"/>
                </a:lnTo>
                <a:lnTo>
                  <a:pt x="65659" y="110643"/>
                </a:lnTo>
                <a:lnTo>
                  <a:pt x="49656" y="112814"/>
                </a:lnTo>
                <a:lnTo>
                  <a:pt x="39276" y="111885"/>
                </a:lnTo>
                <a:lnTo>
                  <a:pt x="7875" y="89864"/>
                </a:lnTo>
                <a:lnTo>
                  <a:pt x="0" y="57378"/>
                </a:lnTo>
                <a:lnTo>
                  <a:pt x="881" y="44519"/>
                </a:lnTo>
                <a:lnTo>
                  <a:pt x="21621" y="8470"/>
                </a:lnTo>
                <a:lnTo>
                  <a:pt x="40100" y="940"/>
                </a:lnTo>
                <a:lnTo>
                  <a:pt x="5105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9" name="object 49"/>
          <p:cNvSpPr/>
          <p:nvPr/>
        </p:nvSpPr>
        <p:spPr>
          <a:xfrm>
            <a:off x="2788785" y="6508827"/>
            <a:ext cx="125916" cy="142651"/>
          </a:xfrm>
          <a:custGeom>
            <a:avLst/>
            <a:gdLst/>
            <a:ahLst/>
            <a:cxnLst/>
            <a:rect l="l" t="t" r="r" b="b"/>
            <a:pathLst>
              <a:path w="95250" h="113029">
                <a:moveTo>
                  <a:pt x="51053" y="0"/>
                </a:moveTo>
                <a:lnTo>
                  <a:pt x="88518" y="16497"/>
                </a:lnTo>
                <a:lnTo>
                  <a:pt x="94741" y="31927"/>
                </a:lnTo>
                <a:lnTo>
                  <a:pt x="72897" y="37134"/>
                </a:lnTo>
                <a:lnTo>
                  <a:pt x="71627" y="31470"/>
                </a:lnTo>
                <a:lnTo>
                  <a:pt x="68960" y="27012"/>
                </a:lnTo>
                <a:lnTo>
                  <a:pt x="64769" y="23736"/>
                </a:lnTo>
                <a:lnTo>
                  <a:pt x="60705" y="20459"/>
                </a:lnTo>
                <a:lnTo>
                  <a:pt x="55752" y="18821"/>
                </a:lnTo>
                <a:lnTo>
                  <a:pt x="49910" y="18821"/>
                </a:lnTo>
                <a:lnTo>
                  <a:pt x="41782" y="18821"/>
                </a:lnTo>
                <a:lnTo>
                  <a:pt x="35305" y="21729"/>
                </a:lnTo>
                <a:lnTo>
                  <a:pt x="22732" y="55740"/>
                </a:lnTo>
                <a:lnTo>
                  <a:pt x="23187" y="65339"/>
                </a:lnTo>
                <a:lnTo>
                  <a:pt x="41528" y="93980"/>
                </a:lnTo>
                <a:lnTo>
                  <a:pt x="49402" y="93980"/>
                </a:lnTo>
                <a:lnTo>
                  <a:pt x="55371" y="93980"/>
                </a:lnTo>
                <a:lnTo>
                  <a:pt x="60325" y="92125"/>
                </a:lnTo>
                <a:lnTo>
                  <a:pt x="64515" y="88404"/>
                </a:lnTo>
                <a:lnTo>
                  <a:pt x="68833" y="84683"/>
                </a:lnTo>
                <a:lnTo>
                  <a:pt x="71754" y="78828"/>
                </a:lnTo>
                <a:lnTo>
                  <a:pt x="73659" y="70840"/>
                </a:lnTo>
                <a:lnTo>
                  <a:pt x="94995"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0" name="object 50"/>
          <p:cNvSpPr/>
          <p:nvPr/>
        </p:nvSpPr>
        <p:spPr>
          <a:xfrm>
            <a:off x="2651453" y="6508827"/>
            <a:ext cx="117521" cy="142651"/>
          </a:xfrm>
          <a:custGeom>
            <a:avLst/>
            <a:gdLst/>
            <a:ahLst/>
            <a:cxnLst/>
            <a:rect l="l" t="t" r="r" b="b"/>
            <a:pathLst>
              <a:path w="88900" h="113029">
                <a:moveTo>
                  <a:pt x="43814" y="0"/>
                </a:moveTo>
                <a:lnTo>
                  <a:pt x="82613" y="19515"/>
                </a:lnTo>
                <a:lnTo>
                  <a:pt x="85597" y="33045"/>
                </a:lnTo>
                <a:lnTo>
                  <a:pt x="63626" y="34010"/>
                </a:lnTo>
                <a:lnTo>
                  <a:pt x="62611" y="28397"/>
                </a:lnTo>
                <a:lnTo>
                  <a:pt x="60578" y="24371"/>
                </a:lnTo>
                <a:lnTo>
                  <a:pt x="57531" y="21920"/>
                </a:lnTo>
                <a:lnTo>
                  <a:pt x="54482" y="19456"/>
                </a:lnTo>
                <a:lnTo>
                  <a:pt x="49783" y="18237"/>
                </a:lnTo>
                <a:lnTo>
                  <a:pt x="43561" y="18237"/>
                </a:lnTo>
                <a:lnTo>
                  <a:pt x="37211" y="18237"/>
                </a:lnTo>
                <a:lnTo>
                  <a:pt x="32131" y="19545"/>
                </a:lnTo>
                <a:lnTo>
                  <a:pt x="28575" y="22174"/>
                </a:lnTo>
                <a:lnTo>
                  <a:pt x="26162" y="23863"/>
                </a:lnTo>
                <a:lnTo>
                  <a:pt x="25018" y="26123"/>
                </a:lnTo>
                <a:lnTo>
                  <a:pt x="25018" y="28943"/>
                </a:lnTo>
                <a:lnTo>
                  <a:pt x="25018" y="31521"/>
                </a:lnTo>
                <a:lnTo>
                  <a:pt x="26162" y="33731"/>
                </a:lnTo>
                <a:lnTo>
                  <a:pt x="59308" y="45389"/>
                </a:lnTo>
                <a:lnTo>
                  <a:pt x="67182" y="48006"/>
                </a:lnTo>
                <a:lnTo>
                  <a:pt x="88772" y="72275"/>
                </a:lnTo>
                <a:lnTo>
                  <a:pt x="88772" y="79171"/>
                </a:lnTo>
                <a:lnTo>
                  <a:pt x="88772" y="85432"/>
                </a:lnTo>
                <a:lnTo>
                  <a:pt x="68833" y="108902"/>
                </a:lnTo>
                <a:lnTo>
                  <a:pt x="62483" y="111556"/>
                </a:lnTo>
                <a:lnTo>
                  <a:pt x="54482" y="112890"/>
                </a:lnTo>
                <a:lnTo>
                  <a:pt x="45084" y="112890"/>
                </a:lnTo>
                <a:lnTo>
                  <a:pt x="8304" y="97998"/>
                </a:lnTo>
                <a:lnTo>
                  <a:pt x="0" y="75450"/>
                </a:lnTo>
                <a:lnTo>
                  <a:pt x="21462" y="73367"/>
                </a:lnTo>
                <a:lnTo>
                  <a:pt x="22732" y="80568"/>
                </a:lnTo>
                <a:lnTo>
                  <a:pt x="25400" y="85852"/>
                </a:lnTo>
                <a:lnTo>
                  <a:pt x="29337" y="89217"/>
                </a:lnTo>
                <a:lnTo>
                  <a:pt x="33274" y="92595"/>
                </a:lnTo>
                <a:lnTo>
                  <a:pt x="38607" y="94284"/>
                </a:lnTo>
                <a:lnTo>
                  <a:pt x="45338" y="94284"/>
                </a:lnTo>
                <a:lnTo>
                  <a:pt x="52324"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7" y="39065"/>
                </a:lnTo>
                <a:lnTo>
                  <a:pt x="3937" y="30429"/>
                </a:lnTo>
                <a:lnTo>
                  <a:pt x="3937" y="24879"/>
                </a:lnTo>
                <a:lnTo>
                  <a:pt x="5587" y="19685"/>
                </a:lnTo>
                <a:lnTo>
                  <a:pt x="8762" y="14846"/>
                </a:lnTo>
                <a:lnTo>
                  <a:pt x="11811"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1" name="object 51"/>
          <p:cNvSpPr/>
          <p:nvPr/>
        </p:nvSpPr>
        <p:spPr>
          <a:xfrm>
            <a:off x="2314503" y="6508827"/>
            <a:ext cx="140187" cy="142651"/>
          </a:xfrm>
          <a:custGeom>
            <a:avLst/>
            <a:gdLst/>
            <a:ahLst/>
            <a:cxnLst/>
            <a:rect l="l" t="t" r="r" b="b"/>
            <a:pathLst>
              <a:path w="106044" h="113029">
                <a:moveTo>
                  <a:pt x="52831" y="0"/>
                </a:moveTo>
                <a:lnTo>
                  <a:pt x="91312" y="14960"/>
                </a:lnTo>
                <a:lnTo>
                  <a:pt x="105790" y="56553"/>
                </a:lnTo>
                <a:lnTo>
                  <a:pt x="104905" y="69045"/>
                </a:lnTo>
                <a:lnTo>
                  <a:pt x="83679" y="104418"/>
                </a:lnTo>
                <a:lnTo>
                  <a:pt x="53085" y="112814"/>
                </a:lnTo>
                <a:lnTo>
                  <a:pt x="41532" y="111885"/>
                </a:lnTo>
                <a:lnTo>
                  <a:pt x="8090" y="89845"/>
                </a:lnTo>
                <a:lnTo>
                  <a:pt x="0" y="57073"/>
                </a:lnTo>
                <a:lnTo>
                  <a:pt x="309" y="49074"/>
                </a:lnTo>
                <a:lnTo>
                  <a:pt x="19430" y="9728"/>
                </a:lnTo>
                <a:lnTo>
                  <a:pt x="29209"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2" name="object 52"/>
          <p:cNvSpPr/>
          <p:nvPr/>
        </p:nvSpPr>
        <p:spPr>
          <a:xfrm>
            <a:off x="1813357" y="6508827"/>
            <a:ext cx="117521" cy="142651"/>
          </a:xfrm>
          <a:custGeom>
            <a:avLst/>
            <a:gdLst/>
            <a:ahLst/>
            <a:cxnLst/>
            <a:rect l="l" t="t" r="r" b="b"/>
            <a:pathLst>
              <a:path w="88900" h="113029">
                <a:moveTo>
                  <a:pt x="43814" y="0"/>
                </a:moveTo>
                <a:lnTo>
                  <a:pt x="82613" y="19515"/>
                </a:lnTo>
                <a:lnTo>
                  <a:pt x="85597" y="33045"/>
                </a:lnTo>
                <a:lnTo>
                  <a:pt x="63626" y="34010"/>
                </a:lnTo>
                <a:lnTo>
                  <a:pt x="62610" y="28397"/>
                </a:lnTo>
                <a:lnTo>
                  <a:pt x="60578" y="24371"/>
                </a:lnTo>
                <a:lnTo>
                  <a:pt x="57531" y="21920"/>
                </a:lnTo>
                <a:lnTo>
                  <a:pt x="54482" y="19456"/>
                </a:lnTo>
                <a:lnTo>
                  <a:pt x="49784" y="18237"/>
                </a:lnTo>
                <a:lnTo>
                  <a:pt x="43560" y="18237"/>
                </a:lnTo>
                <a:lnTo>
                  <a:pt x="37210" y="18237"/>
                </a:lnTo>
                <a:lnTo>
                  <a:pt x="32131" y="19545"/>
                </a:lnTo>
                <a:lnTo>
                  <a:pt x="28575" y="22174"/>
                </a:lnTo>
                <a:lnTo>
                  <a:pt x="26161" y="23863"/>
                </a:lnTo>
                <a:lnTo>
                  <a:pt x="25018" y="26123"/>
                </a:lnTo>
                <a:lnTo>
                  <a:pt x="25018" y="28943"/>
                </a:lnTo>
                <a:lnTo>
                  <a:pt x="25018" y="31521"/>
                </a:lnTo>
                <a:lnTo>
                  <a:pt x="26161" y="33731"/>
                </a:lnTo>
                <a:lnTo>
                  <a:pt x="59309" y="45389"/>
                </a:lnTo>
                <a:lnTo>
                  <a:pt x="67182" y="48006"/>
                </a:lnTo>
                <a:lnTo>
                  <a:pt x="88772" y="72275"/>
                </a:lnTo>
                <a:lnTo>
                  <a:pt x="88772" y="79171"/>
                </a:lnTo>
                <a:lnTo>
                  <a:pt x="88772" y="85432"/>
                </a:lnTo>
                <a:lnTo>
                  <a:pt x="68834" y="108902"/>
                </a:lnTo>
                <a:lnTo>
                  <a:pt x="62484" y="111556"/>
                </a:lnTo>
                <a:lnTo>
                  <a:pt x="54482" y="112890"/>
                </a:lnTo>
                <a:lnTo>
                  <a:pt x="45084" y="112890"/>
                </a:lnTo>
                <a:lnTo>
                  <a:pt x="8304" y="97998"/>
                </a:lnTo>
                <a:lnTo>
                  <a:pt x="0" y="75450"/>
                </a:lnTo>
                <a:lnTo>
                  <a:pt x="21462" y="73367"/>
                </a:lnTo>
                <a:lnTo>
                  <a:pt x="22732" y="80568"/>
                </a:lnTo>
                <a:lnTo>
                  <a:pt x="25400" y="85852"/>
                </a:lnTo>
                <a:lnTo>
                  <a:pt x="29336" y="89217"/>
                </a:lnTo>
                <a:lnTo>
                  <a:pt x="33273" y="92595"/>
                </a:lnTo>
                <a:lnTo>
                  <a:pt x="38607" y="94284"/>
                </a:lnTo>
                <a:lnTo>
                  <a:pt x="45338" y="94284"/>
                </a:lnTo>
                <a:lnTo>
                  <a:pt x="52323"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6" y="39065"/>
                </a:lnTo>
                <a:lnTo>
                  <a:pt x="3936" y="30429"/>
                </a:lnTo>
                <a:lnTo>
                  <a:pt x="3936" y="24879"/>
                </a:lnTo>
                <a:lnTo>
                  <a:pt x="5587" y="19685"/>
                </a:lnTo>
                <a:lnTo>
                  <a:pt x="8762" y="14846"/>
                </a:lnTo>
                <a:lnTo>
                  <a:pt x="11810"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3" name="object 53"/>
          <p:cNvSpPr/>
          <p:nvPr/>
        </p:nvSpPr>
        <p:spPr>
          <a:xfrm>
            <a:off x="7436088" y="6704989"/>
            <a:ext cx="3262733" cy="153011"/>
          </a:xfrm>
          <a:prstGeom prst="rect">
            <a:avLst/>
          </a:prstGeom>
          <a:blipFill>
            <a:blip r:embed="rId6"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4" name="object 54"/>
          <p:cNvSpPr/>
          <p:nvPr/>
        </p:nvSpPr>
        <p:spPr>
          <a:xfrm>
            <a:off x="7439783" y="6514101"/>
            <a:ext cx="3263571" cy="154015"/>
          </a:xfrm>
          <a:prstGeom prst="rect">
            <a:avLst/>
          </a:prstGeom>
          <a:blipFill>
            <a:blip r:embed="rId7"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0" name="TextBox 1"/>
          <p:cNvSpPr txBox="1">
            <a:spLocks noChangeArrowheads="1"/>
          </p:cNvSpPr>
          <p:nvPr/>
        </p:nvSpPr>
        <p:spPr bwMode="auto">
          <a:xfrm>
            <a:off x="145015" y="1205159"/>
            <a:ext cx="11780905" cy="1830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50000"/>
              </a:lnSpc>
            </a:pPr>
            <a:r>
              <a:rPr lang="en-US" altLang="zh-CN" sz="4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Application of Machine Learning in Electronics for Particle Physics Experiments</a:t>
            </a:r>
            <a:endParaRPr lang="zh-CN" altLang="en-US" sz="40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015" y="112191"/>
            <a:ext cx="1203460" cy="1203460"/>
          </a:xfrm>
          <a:prstGeom prst="rect">
            <a:avLst/>
          </a:prstGeom>
        </p:spPr>
      </p:pic>
      <p:sp>
        <p:nvSpPr>
          <p:cNvPr id="63" name="副标题 2"/>
          <p:cNvSpPr txBox="1"/>
          <p:nvPr/>
        </p:nvSpPr>
        <p:spPr>
          <a:xfrm>
            <a:off x="97119" y="3660599"/>
            <a:ext cx="12005233" cy="14411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lnSpc>
                <a:spcPct val="150000"/>
              </a:lnSpc>
              <a:spcAft>
                <a:spcPts val="0"/>
              </a:spcAft>
              <a:buNone/>
            </a:pPr>
            <a:r>
              <a:rPr lang="en-US" altLang="zh-CN" sz="2000" b="1" u="sng" dirty="0">
                <a:latin typeface="微软雅黑" panose="020B0503020204020204" pitchFamily="34" charset="-122"/>
                <a:ea typeface="微软雅黑" panose="020B0503020204020204" pitchFamily="34" charset="-122"/>
                <a:cs typeface="Arial" panose="020B0604020202020204" pitchFamily="34" charset="0"/>
              </a:rPr>
              <a:t>Yuanfei Cheng(</a:t>
            </a:r>
            <a:r>
              <a:rPr lang="zh-CN" altLang="en-US" sz="2000" b="1" u="sng" dirty="0">
                <a:latin typeface="微软雅黑" panose="020B0503020204020204" pitchFamily="34" charset="-122"/>
                <a:ea typeface="微软雅黑" panose="020B0503020204020204" pitchFamily="34" charset="-122"/>
                <a:cs typeface="Arial" panose="020B0604020202020204" pitchFamily="34" charset="0"/>
              </a:rPr>
              <a:t>程渊斐</a:t>
            </a:r>
            <a:r>
              <a:rPr lang="en-US" altLang="zh-CN" sz="2000" b="1" u="sng" dirty="0">
                <a:latin typeface="微软雅黑" panose="020B0503020204020204" pitchFamily="34" charset="-122"/>
                <a:ea typeface="微软雅黑" panose="020B0503020204020204" pitchFamily="34" charset="-122"/>
                <a:cs typeface="Arial" panose="020B0604020202020204" pitchFamily="34" charset="0"/>
              </a:rPr>
              <a:t>)</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2000" b="1" dirty="0" err="1">
                <a:latin typeface="微软雅黑" panose="020B0503020204020204" pitchFamily="34" charset="-122"/>
                <a:ea typeface="微软雅黑" panose="020B0503020204020204" pitchFamily="34" charset="-122"/>
                <a:cs typeface="Arial" panose="020B0604020202020204" pitchFamily="34" charset="0"/>
              </a:rPr>
              <a:t>Changqing</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 Feng*(</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封常青</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 </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 </a:t>
            </a:r>
            <a:r>
              <a:rPr lang="en-US" altLang="zh-CN" sz="2000" b="1" dirty="0" err="1">
                <a:latin typeface="微软雅黑" panose="020B0503020204020204" pitchFamily="34" charset="-122"/>
                <a:ea typeface="微软雅黑" panose="020B0503020204020204" pitchFamily="34" charset="-122"/>
                <a:cs typeface="Arial" panose="020B0604020202020204" pitchFamily="34" charset="0"/>
              </a:rPr>
              <a:t>Zixuan</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 Zhou(</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周子煊</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 Shubin Liu(</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刘树彬</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a:t>
            </a:r>
            <a:endParaRPr lang="zh-CN" altLang="en-US" sz="2000" b="1" dirty="0">
              <a:latin typeface="微软雅黑" panose="020B0503020204020204" pitchFamily="34" charset="-122"/>
              <a:ea typeface="微软雅黑" panose="020B0503020204020204" pitchFamily="34" charset="-122"/>
              <a:cs typeface="Arial" panose="020B0604020202020204" pitchFamily="34" charset="0"/>
            </a:endParaRPr>
          </a:p>
          <a:p>
            <a:pPr marL="0" indent="0" algn="ctr" fontAlgn="auto">
              <a:lnSpc>
                <a:spcPct val="150000"/>
              </a:lnSpc>
              <a:spcAft>
                <a:spcPts val="0"/>
              </a:spcAft>
              <a:buNone/>
            </a:pP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University of Science and Technology of China (USTC)</a:t>
            </a:r>
          </a:p>
        </p:txBody>
      </p:sp>
      <p:sp>
        <p:nvSpPr>
          <p:cNvPr id="64" name="文本框 63"/>
          <p:cNvSpPr txBox="1"/>
          <p:nvPr/>
        </p:nvSpPr>
        <p:spPr>
          <a:xfrm>
            <a:off x="4430823" y="4942439"/>
            <a:ext cx="3357563"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2026-08-19</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Shenzhen</a:t>
            </a:r>
            <a:endParaRPr lang="zh-CN" altLang="en-US" sz="2000" b="1" dirty="0">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F262B9-A6B1-411E-85B6-0DF846D13AD1}"/>
              </a:ext>
            </a:extLst>
          </p:cNvPr>
          <p:cNvSpPr>
            <a:spLocks noGrp="1"/>
          </p:cNvSpPr>
          <p:nvPr>
            <p:ph type="title"/>
          </p:nvPr>
        </p:nvSpPr>
        <p:spPr>
          <a:xfrm>
            <a:off x="0" y="152400"/>
            <a:ext cx="12192000" cy="838200"/>
          </a:xfrm>
        </p:spPr>
        <p:txBody>
          <a:bodyPr/>
          <a:lstStyle/>
          <a:p>
            <a:r>
              <a:rPr lang="en-US" altLang="zh-CN" dirty="0"/>
              <a:t>Neural‑Network SoC and ANNA</a:t>
            </a:r>
            <a:endParaRPr lang="zh-CN" altLang="en-US" dirty="0"/>
          </a:p>
        </p:txBody>
      </p:sp>
      <p:sp>
        <p:nvSpPr>
          <p:cNvPr id="3" name="灯片编号占位符 2">
            <a:extLst>
              <a:ext uri="{FF2B5EF4-FFF2-40B4-BE49-F238E27FC236}">
                <a16:creationId xmlns:a16="http://schemas.microsoft.com/office/drawing/2014/main" id="{D3BBF69B-1618-4BD1-902C-1FE988404296}"/>
              </a:ext>
            </a:extLst>
          </p:cNvPr>
          <p:cNvSpPr>
            <a:spLocks noGrp="1"/>
          </p:cNvSpPr>
          <p:nvPr>
            <p:ph type="sldNum" sz="quarter" idx="12"/>
          </p:nvPr>
        </p:nvSpPr>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10</a:t>
            </a:fld>
            <a:endParaRPr lang="zh-CN" altLang="en-US">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A0E2F344-FCDC-4BF0-ACEE-1647FD3AE29B}"/>
              </a:ext>
            </a:extLst>
          </p:cNvPr>
          <p:cNvSpPr txBox="1"/>
          <p:nvPr/>
        </p:nvSpPr>
        <p:spPr>
          <a:xfrm>
            <a:off x="110835" y="990600"/>
            <a:ext cx="6096000" cy="1797736"/>
          </a:xfrm>
          <a:prstGeom prst="rect">
            <a:avLst/>
          </a:prstGeom>
          <a:noFill/>
        </p:spPr>
        <p:txBody>
          <a:bodyPr wrap="square">
            <a:spAutoFit/>
          </a:bodyPr>
          <a:lstStyle/>
          <a:p>
            <a:pPr marL="342900" indent="-342900">
              <a:lnSpc>
                <a:spcPct val="15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On‑chip neural‑network accelerator for realize spectrum feature extraction (2023)</a:t>
            </a:r>
          </a:p>
          <a:p>
            <a:pPr marL="742950" lvl="1"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The 32‑bit RISC‑V‑based MCU handles input and weight loading.</a:t>
            </a:r>
            <a:endParaRPr lang="zh-CN" altLang="en-US"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F2429376-9043-45F7-A6C1-BE43CC7F98EB}"/>
              </a:ext>
            </a:extLst>
          </p:cNvPr>
          <p:cNvPicPr>
            <a:picLocks noChangeAspect="1"/>
          </p:cNvPicPr>
          <p:nvPr/>
        </p:nvPicPr>
        <p:blipFill>
          <a:blip r:embed="rId3"/>
          <a:stretch>
            <a:fillRect/>
          </a:stretch>
        </p:blipFill>
        <p:spPr>
          <a:xfrm>
            <a:off x="1140942" y="3060097"/>
            <a:ext cx="3924952" cy="2993523"/>
          </a:xfrm>
          <a:prstGeom prst="rect">
            <a:avLst/>
          </a:prstGeom>
        </p:spPr>
      </p:pic>
      <p:sp>
        <p:nvSpPr>
          <p:cNvPr id="13" name="文本框 12">
            <a:extLst>
              <a:ext uri="{FF2B5EF4-FFF2-40B4-BE49-F238E27FC236}">
                <a16:creationId xmlns:a16="http://schemas.microsoft.com/office/drawing/2014/main" id="{1648AAEA-6289-4A9A-B1D7-4991DF7CF6D2}"/>
              </a:ext>
            </a:extLst>
          </p:cNvPr>
          <p:cNvSpPr txBox="1"/>
          <p:nvPr/>
        </p:nvSpPr>
        <p:spPr>
          <a:xfrm>
            <a:off x="975642" y="6171492"/>
            <a:ext cx="6096000" cy="307777"/>
          </a:xfrm>
          <a:prstGeom prst="rect">
            <a:avLst/>
          </a:prstGeom>
          <a:noFill/>
        </p:spPr>
        <p:txBody>
          <a:bodyPr wrap="square">
            <a:spAutoFit/>
          </a:bodyPr>
          <a:lstStyle/>
          <a:p>
            <a:r>
              <a:rPr lang="nl-NL" altLang="zh-CN" sz="1400" dirty="0">
                <a:latin typeface="微软雅黑" panose="020B0503020204020204" pitchFamily="34" charset="-122"/>
                <a:ea typeface="微软雅黑" panose="020B0503020204020204" pitchFamily="34" charset="-122"/>
              </a:rPr>
              <a:t>S.J. Murray et al., IEEE TNS, vol. 70, no. 3, </a:t>
            </a:r>
            <a:r>
              <a:rPr lang="nl-NL" altLang="zh-CN" sz="1400" b="1" dirty="0">
                <a:solidFill>
                  <a:srgbClr val="C00000"/>
                </a:solidFill>
                <a:latin typeface="微软雅黑" panose="020B0503020204020204" pitchFamily="34" charset="-122"/>
                <a:ea typeface="微软雅黑" panose="020B0503020204020204" pitchFamily="34" charset="-122"/>
              </a:rPr>
              <a:t>2023</a:t>
            </a:r>
            <a:endParaRPr lang="zh-CN" altLang="en-US" sz="1400" b="1"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C40DF870-A25A-4D52-ACF4-4FD84D83B008}"/>
              </a:ext>
            </a:extLst>
          </p:cNvPr>
          <p:cNvSpPr txBox="1"/>
          <p:nvPr/>
        </p:nvSpPr>
        <p:spPr>
          <a:xfrm>
            <a:off x="6096000" y="990600"/>
            <a:ext cx="5829300" cy="2213235"/>
          </a:xfrm>
          <a:prstGeom prst="rect">
            <a:avLst/>
          </a:prstGeom>
          <a:noFill/>
        </p:spPr>
        <p:txBody>
          <a:bodyPr wrap="square">
            <a:spAutoFit/>
          </a:bodyPr>
          <a:lstStyle/>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n"/>
              <a:tabLst/>
              <a:defRPr/>
            </a:pPr>
            <a:r>
              <a:rPr kumimoji="0" lang="en-US" altLang="zh-CN"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Propose </a:t>
            </a: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ANNA</a:t>
            </a:r>
            <a:r>
              <a:rPr kumimoji="0" lang="en-US" altLang="zh-CN"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 (Analog Neural Network ASIC) for position</a:t>
            </a:r>
            <a:r>
              <a:rPr lang="en-US" altLang="zh-CN" sz="2000" b="1" dirty="0">
                <a:latin typeface="微软雅黑" panose="020B0503020204020204" pitchFamily="34" charset="-122"/>
                <a:ea typeface="微软雅黑" panose="020B0503020204020204" pitchFamily="34" charset="-122"/>
              </a:rPr>
              <a:t>  </a:t>
            </a:r>
            <a:r>
              <a:rPr kumimoji="0" lang="en-US" altLang="zh-CN" sz="2000" b="1" i="0" u="none" strike="noStrike" kern="1200" cap="none" spc="0" normalizeH="0" baseline="0" noProof="0" dirty="0">
                <a:ln>
                  <a:noFill/>
                </a:ln>
                <a:effectLst/>
                <a:uLnTx/>
                <a:uFillTx/>
                <a:latin typeface="微软雅黑" panose="020B0503020204020204" pitchFamily="34" charset="-122"/>
                <a:ea typeface="微软雅黑" panose="020B0503020204020204" pitchFamily="34" charset="-122"/>
              </a:rPr>
              <a:t>detection(2025)</a:t>
            </a:r>
          </a:p>
          <a:p>
            <a:pPr marL="742950" lvl="1" indent="-285750" eaLnBrk="0" fontAlgn="base" hangingPunct="0">
              <a:lnSpc>
                <a:spcPct val="150000"/>
              </a:lnSpc>
              <a:spcBef>
                <a:spcPct val="0"/>
              </a:spcBef>
              <a:spcAft>
                <a:spcPct val="0"/>
              </a:spcAft>
              <a:buFont typeface="Arial" panose="020B0604020202020204" pitchFamily="34" charset="0"/>
              <a:buChar char="•"/>
              <a:defRPr/>
            </a:pPr>
            <a:r>
              <a:rPr lang="en-US" altLang="zh-CN" dirty="0">
                <a:latin typeface="微软雅黑" panose="020B0503020204020204" pitchFamily="34" charset="-122"/>
                <a:ea typeface="微软雅黑" panose="020B0503020204020204" pitchFamily="34" charset="-122"/>
              </a:rPr>
              <a:t>Process the analog signals output by </a:t>
            </a:r>
            <a:r>
              <a:rPr lang="en-US" altLang="zh-CN" dirty="0" err="1">
                <a:latin typeface="微软雅黑" panose="020B0503020204020204" pitchFamily="34" charset="-122"/>
                <a:ea typeface="微软雅黑" panose="020B0503020204020204" pitchFamily="34" charset="-122"/>
              </a:rPr>
              <a:t>SiPM</a:t>
            </a:r>
            <a:r>
              <a:rPr lang="en-US" altLang="zh-CN" dirty="0">
                <a:latin typeface="微软雅黑" panose="020B0503020204020204" pitchFamily="34" charset="-122"/>
                <a:ea typeface="微软雅黑" panose="020B0503020204020204" pitchFamily="34" charset="-122"/>
              </a:rPr>
              <a:t>.</a:t>
            </a:r>
          </a:p>
          <a:p>
            <a:pPr marL="742950" lvl="1" indent="-285750" eaLnBrk="0" fontAlgn="base" hangingPunct="0">
              <a:lnSpc>
                <a:spcPct val="150000"/>
              </a:lnSpc>
              <a:spcBef>
                <a:spcPct val="0"/>
              </a:spcBef>
              <a:spcAft>
                <a:spcPct val="0"/>
              </a:spcAft>
              <a:buFont typeface="Arial" panose="020B0604020202020204" pitchFamily="34" charset="0"/>
              <a:buChar char="•"/>
              <a:defRPr/>
            </a:pPr>
            <a:r>
              <a:rPr lang="en-US" altLang="zh-CN" dirty="0">
                <a:solidFill>
                  <a:srgbClr val="000000"/>
                </a:solidFill>
                <a:latin typeface="微软雅黑" panose="020B0503020204020204" pitchFamily="34" charset="-122"/>
                <a:ea typeface="微软雅黑" panose="020B0503020204020204" pitchFamily="34" charset="-122"/>
              </a:rPr>
              <a:t>The amplitude of the output voltage corresponds to the position of the γ events</a:t>
            </a:r>
            <a:endParaRPr lang="zh-CN" altLang="en-US" dirty="0">
              <a:solidFill>
                <a:srgbClr val="000000"/>
              </a:solidFill>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a16="http://schemas.microsoft.com/office/drawing/2014/main" id="{BFCE4464-85DA-4401-B737-6321A2D71F03}"/>
              </a:ext>
            </a:extLst>
          </p:cNvPr>
          <p:cNvPicPr>
            <a:picLocks noChangeAspect="1"/>
          </p:cNvPicPr>
          <p:nvPr/>
        </p:nvPicPr>
        <p:blipFill>
          <a:blip r:embed="rId4"/>
          <a:stretch>
            <a:fillRect/>
          </a:stretch>
        </p:blipFill>
        <p:spPr>
          <a:xfrm>
            <a:off x="7415211" y="4921602"/>
            <a:ext cx="3272019" cy="1055191"/>
          </a:xfrm>
          <a:prstGeom prst="rect">
            <a:avLst/>
          </a:prstGeom>
        </p:spPr>
      </p:pic>
      <p:pic>
        <p:nvPicPr>
          <p:cNvPr id="15" name="图片 14">
            <a:extLst>
              <a:ext uri="{FF2B5EF4-FFF2-40B4-BE49-F238E27FC236}">
                <a16:creationId xmlns:a16="http://schemas.microsoft.com/office/drawing/2014/main" id="{693E4847-DF10-429A-A192-FF3CD01F7B01}"/>
              </a:ext>
            </a:extLst>
          </p:cNvPr>
          <p:cNvPicPr>
            <a:picLocks noChangeAspect="1"/>
          </p:cNvPicPr>
          <p:nvPr/>
        </p:nvPicPr>
        <p:blipFill>
          <a:blip r:embed="rId5"/>
          <a:stretch>
            <a:fillRect/>
          </a:stretch>
        </p:blipFill>
        <p:spPr>
          <a:xfrm>
            <a:off x="7374641" y="3267206"/>
            <a:ext cx="3272018" cy="1549658"/>
          </a:xfrm>
          <a:prstGeom prst="rect">
            <a:avLst/>
          </a:prstGeom>
        </p:spPr>
      </p:pic>
      <p:sp>
        <p:nvSpPr>
          <p:cNvPr id="16" name="文本框 15">
            <a:extLst>
              <a:ext uri="{FF2B5EF4-FFF2-40B4-BE49-F238E27FC236}">
                <a16:creationId xmlns:a16="http://schemas.microsoft.com/office/drawing/2014/main" id="{A209D8B5-722A-428B-A404-98CFFD4C71C8}"/>
              </a:ext>
            </a:extLst>
          </p:cNvPr>
          <p:cNvSpPr txBox="1"/>
          <p:nvPr/>
        </p:nvSpPr>
        <p:spPr>
          <a:xfrm>
            <a:off x="7175869" y="6053620"/>
            <a:ext cx="3924953" cy="307777"/>
          </a:xfrm>
          <a:prstGeom prst="rect">
            <a:avLst/>
          </a:prstGeom>
          <a:noFill/>
        </p:spPr>
        <p:txBody>
          <a:bodyPr wrap="square">
            <a:spAutoFit/>
          </a:bodyPr>
          <a:lstStyle/>
          <a:p>
            <a:r>
              <a:rPr lang="es-ES" altLang="zh-CN" sz="1400" dirty="0">
                <a:latin typeface="微软雅黑" panose="020B0503020204020204" pitchFamily="34" charset="-122"/>
                <a:ea typeface="微软雅黑" panose="020B0503020204020204" pitchFamily="34" charset="-122"/>
              </a:rPr>
              <a:t>S.D. Giacomo et al., IEEE TRPMS, </a:t>
            </a:r>
            <a:r>
              <a:rPr lang="es-ES" altLang="zh-CN" sz="1400" b="1" dirty="0">
                <a:solidFill>
                  <a:srgbClr val="C00000"/>
                </a:solidFill>
                <a:latin typeface="微软雅黑" panose="020B0503020204020204" pitchFamily="34" charset="-122"/>
                <a:ea typeface="微软雅黑" panose="020B0503020204020204" pitchFamily="34" charset="-122"/>
              </a:rPr>
              <a:t>2025</a:t>
            </a:r>
            <a:r>
              <a:rPr lang="es-ES" altLang="zh-CN" sz="1400" b="1" dirty="0">
                <a:latin typeface="微软雅黑" panose="020B0503020204020204" pitchFamily="34" charset="-122"/>
                <a:ea typeface="微软雅黑" panose="020B0503020204020204" pitchFamily="34" charset="-122"/>
              </a:rPr>
              <a:t>.</a:t>
            </a:r>
            <a:endParaRPr lang="zh-CN" altLang="en-US" sz="14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46184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BA41884-AD67-43A0-BB1D-54E107E141BF}"/>
              </a:ext>
            </a:extLst>
          </p:cNvPr>
          <p:cNvSpPr>
            <a:spLocks noGrp="1"/>
          </p:cNvSpPr>
          <p:nvPr>
            <p:ph type="title"/>
          </p:nvPr>
        </p:nvSpPr>
        <p:spPr/>
        <p:txBody>
          <a:bodyPr/>
          <a:lstStyle/>
          <a:p>
            <a:r>
              <a:rPr lang="en-US" altLang="zh-CN" dirty="0"/>
              <a:t>Research of Our Research Group</a:t>
            </a:r>
            <a:endParaRPr lang="zh-CN" altLang="en-US" dirty="0"/>
          </a:p>
        </p:txBody>
      </p:sp>
      <p:sp>
        <p:nvSpPr>
          <p:cNvPr id="3" name="灯片编号占位符 2">
            <a:extLst>
              <a:ext uri="{FF2B5EF4-FFF2-40B4-BE49-F238E27FC236}">
                <a16:creationId xmlns:a16="http://schemas.microsoft.com/office/drawing/2014/main" id="{840A92BC-3D23-4DD7-8D2B-887BF694A4A2}"/>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11</a:t>
            </a:fld>
            <a:endParaRPr lang="zh-CN" altLang="en-US" dirty="0">
              <a:latin typeface="微软雅黑" panose="020B0503020204020204" pitchFamily="34" charset="-122"/>
              <a:ea typeface="微软雅黑" panose="020B0503020204020204" pitchFamily="34" charset="-122"/>
            </a:endParaRPr>
          </a:p>
        </p:txBody>
      </p:sp>
      <p:sp>
        <p:nvSpPr>
          <p:cNvPr id="6" name="矩形 5">
            <a:extLst>
              <a:ext uri="{FF2B5EF4-FFF2-40B4-BE49-F238E27FC236}">
                <a16:creationId xmlns:a16="http://schemas.microsoft.com/office/drawing/2014/main" id="{74B648A6-B37E-4984-A965-BDCFEA63DB9B}"/>
              </a:ext>
            </a:extLst>
          </p:cNvPr>
          <p:cNvSpPr/>
          <p:nvPr/>
        </p:nvSpPr>
        <p:spPr>
          <a:xfrm>
            <a:off x="312183" y="1115033"/>
            <a:ext cx="11402893" cy="1781642"/>
          </a:xfrm>
          <a:prstGeom prst="rect">
            <a:avLst/>
          </a:prstGeom>
        </p:spPr>
        <p:txBody>
          <a:bodyPr wrap="square">
            <a:spAutoFit/>
          </a:bodyPr>
          <a:lstStyle/>
          <a:p>
            <a:pPr marL="285750" indent="-285750" algn="just">
              <a:lnSpc>
                <a:spcPct val="13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In 2012: awarded the NSFC(Young Scientists Fund) project: </a:t>
            </a:r>
            <a:r>
              <a:rPr lang="en-US" altLang="zh-CN" dirty="0">
                <a:latin typeface="微软雅黑" panose="020B0503020204020204" pitchFamily="34" charset="-122"/>
                <a:ea typeface="微软雅黑" panose="020B0503020204020204" pitchFamily="34" charset="-122"/>
              </a:rPr>
              <a:t>Research on high‑speed digital pulse‑shape discrimination circuits for particle detectors and real‑time discrimination algorithms based on FPGA logic</a:t>
            </a:r>
            <a:endParaRPr lang="zh-CN" altLang="en-US" b="1" dirty="0">
              <a:solidFill>
                <a:srgbClr val="000000"/>
              </a:solidFill>
              <a:latin typeface="微软雅黑" panose="020B0503020204020204" pitchFamily="34" charset="-122"/>
              <a:ea typeface="微软雅黑" panose="020B0503020204020204" pitchFamily="34" charset="-122"/>
            </a:endParaRPr>
          </a:p>
          <a:p>
            <a:pPr marL="742950" lvl="1" indent="-285750" algn="just">
              <a:lnSpc>
                <a:spcPct val="130000"/>
              </a:lnSpc>
              <a:buFont typeface="Arial" panose="020B0604020202020204" pitchFamily="34" charset="0"/>
              <a:buChar char="•"/>
            </a:pPr>
            <a:r>
              <a:rPr lang="en-US" altLang="zh-CN" sz="1600" b="1" dirty="0">
                <a:latin typeface="微软雅黑" panose="020B0503020204020204" pitchFamily="34" charset="-122"/>
                <a:ea typeface="微软雅黑" panose="020B0503020204020204" pitchFamily="34" charset="-122"/>
              </a:rPr>
              <a:t>One research direction: </a:t>
            </a:r>
            <a:r>
              <a:rPr lang="en-US" altLang="zh-CN" sz="1600" dirty="0">
                <a:latin typeface="微软雅黑" panose="020B0503020204020204" pitchFamily="34" charset="-122"/>
                <a:ea typeface="微软雅黑" panose="020B0503020204020204" pitchFamily="34" charset="-122"/>
              </a:rPr>
              <a:t>research on pulse‑shape discrimination  algorithms for particle detector signals based on FPGA and neural networks.</a:t>
            </a:r>
          </a:p>
        </p:txBody>
      </p:sp>
      <p:sp>
        <p:nvSpPr>
          <p:cNvPr id="7" name="矩形 6">
            <a:extLst>
              <a:ext uri="{FF2B5EF4-FFF2-40B4-BE49-F238E27FC236}">
                <a16:creationId xmlns:a16="http://schemas.microsoft.com/office/drawing/2014/main" id="{B0983309-46EF-4A57-869C-81CEC51904E8}"/>
              </a:ext>
            </a:extLst>
          </p:cNvPr>
          <p:cNvSpPr/>
          <p:nvPr/>
        </p:nvSpPr>
        <p:spPr>
          <a:xfrm>
            <a:off x="4012557" y="2941490"/>
            <a:ext cx="2797215" cy="369332"/>
          </a:xfrm>
          <a:prstGeom prst="rect">
            <a:avLst/>
          </a:prstGeom>
        </p:spPr>
        <p:txBody>
          <a:bodyPr wrap="square">
            <a:spAutoFit/>
          </a:bodyPr>
          <a:lstStyle/>
          <a:p>
            <a:r>
              <a:rPr lang="en-US" altLang="zh-CN" dirty="0">
                <a:solidFill>
                  <a:srgbClr val="000000"/>
                </a:solidFill>
                <a:latin typeface="微软雅黑" panose="020B0503020204020204" pitchFamily="34" charset="-122"/>
                <a:ea typeface="微软雅黑" panose="020B0503020204020204" pitchFamily="34" charset="-122"/>
              </a:rPr>
              <a:t> </a:t>
            </a:r>
            <a:endParaRPr lang="zh-CN" altLang="en-US"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48C2D4E1-12AE-4AFF-AE36-4F19254A899A}"/>
              </a:ext>
            </a:extLst>
          </p:cNvPr>
          <p:cNvSpPr txBox="1"/>
          <p:nvPr/>
        </p:nvSpPr>
        <p:spPr>
          <a:xfrm>
            <a:off x="312182" y="3108279"/>
            <a:ext cx="11402894" cy="2821926"/>
          </a:xfrm>
          <a:prstGeom prst="rect">
            <a:avLst/>
          </a:prstGeom>
          <a:noFill/>
        </p:spPr>
        <p:txBody>
          <a:bodyPr wrap="square">
            <a:spAutoFit/>
          </a:bodyPr>
          <a:lstStyle/>
          <a:p>
            <a:pPr marL="342900" indent="-342900" algn="just">
              <a:lnSpc>
                <a:spcPct val="130000"/>
              </a:lnSpc>
              <a:buFont typeface="Wingdings" panose="05000000000000000000" pitchFamily="2" charset="2"/>
              <a:buChar char="n"/>
            </a:pPr>
            <a:r>
              <a:rPr lang="en-US" altLang="zh-CN" b="1" dirty="0">
                <a:solidFill>
                  <a:srgbClr val="000000"/>
                </a:solidFill>
                <a:latin typeface="微软雅黑" panose="020B0503020204020204" pitchFamily="34" charset="-122"/>
                <a:ea typeface="微软雅黑" panose="020B0503020204020204" pitchFamily="34" charset="-122"/>
              </a:rPr>
              <a:t>In 2021: </a:t>
            </a:r>
            <a:r>
              <a:rPr lang="en-US" altLang="zh-CN" dirty="0">
                <a:solidFill>
                  <a:srgbClr val="000000"/>
                </a:solidFill>
                <a:latin typeface="微软雅黑" panose="020B0503020204020204" pitchFamily="34" charset="-122"/>
                <a:ea typeface="微软雅黑" panose="020B0503020204020204" pitchFamily="34" charset="-122"/>
              </a:rPr>
              <a:t>Research on neural‑network‑based trigger algorithms for the trigger upgrade of the ATLAS Muon detector.</a:t>
            </a:r>
          </a:p>
          <a:p>
            <a:pPr marL="342900" indent="-342900" algn="just">
              <a:lnSpc>
                <a:spcPct val="130000"/>
              </a:lnSpc>
              <a:buFont typeface="Wingdings" panose="05000000000000000000" pitchFamily="2" charset="2"/>
              <a:buChar char="n"/>
            </a:pPr>
            <a:endParaRPr lang="en-US" altLang="zh-CN" dirty="0">
              <a:solidFill>
                <a:srgbClr val="000000"/>
              </a:solidFill>
              <a:latin typeface="微软雅黑" panose="020B0503020204020204" pitchFamily="34" charset="-122"/>
              <a:ea typeface="微软雅黑" panose="020B0503020204020204" pitchFamily="34" charset="-122"/>
            </a:endParaRPr>
          </a:p>
          <a:p>
            <a:pPr marL="342900" indent="-342900" algn="just">
              <a:lnSpc>
                <a:spcPct val="13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2022‑present: participate in the STCF key project, responsible for pre‑research on the hardware trigger system.</a:t>
            </a:r>
          </a:p>
          <a:p>
            <a:pPr marL="742950" lvl="1" indent="-285750" algn="just">
              <a:lnSpc>
                <a:spcPct val="130000"/>
              </a:lnSpc>
              <a:buFont typeface="Arial" panose="020B0604020202020204" pitchFamily="34" charset="0"/>
              <a:buChar char="•"/>
            </a:pPr>
            <a:r>
              <a:rPr lang="en-US" altLang="zh-CN" sz="1600" b="1" dirty="0">
                <a:solidFill>
                  <a:srgbClr val="C00000"/>
                </a:solidFill>
                <a:latin typeface="微软雅黑" panose="020B0503020204020204" pitchFamily="34" charset="-122"/>
                <a:ea typeface="微软雅黑" panose="020B0503020204020204" pitchFamily="34" charset="-122"/>
              </a:rPr>
              <a:t>One key task: FPGA implementation of hardware trigger algorithms based on artificial neural networks.</a:t>
            </a:r>
          </a:p>
          <a:p>
            <a:pPr marL="742950" lvl="1" indent="-285750" algn="just">
              <a:lnSpc>
                <a:spcPct val="130000"/>
              </a:lnSpc>
              <a:buFont typeface="Arial" panose="020B0604020202020204" pitchFamily="34" charset="0"/>
              <a:buChar char="•"/>
            </a:pPr>
            <a:r>
              <a:rPr lang="en-US" altLang="zh-CN" sz="1600" b="1" dirty="0">
                <a:latin typeface="微软雅黑" panose="020B0503020204020204" pitchFamily="34" charset="-122"/>
                <a:ea typeface="微软雅黑" panose="020B0503020204020204" pitchFamily="34" charset="-122"/>
              </a:rPr>
              <a:t>Supported by the 2024 NSFC(Key Program).</a:t>
            </a:r>
          </a:p>
        </p:txBody>
      </p:sp>
    </p:spTree>
    <p:extLst>
      <p:ext uri="{BB962C8B-B14F-4D97-AF65-F5344CB8AC3E}">
        <p14:creationId xmlns:p14="http://schemas.microsoft.com/office/powerpoint/2010/main" val="401035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00CAFA-46D3-4E1F-AFE6-F26D88707ECF}"/>
              </a:ext>
            </a:extLst>
          </p:cNvPr>
          <p:cNvSpPr>
            <a:spLocks noGrp="1"/>
          </p:cNvSpPr>
          <p:nvPr>
            <p:ph type="title"/>
          </p:nvPr>
        </p:nvSpPr>
        <p:spPr>
          <a:xfrm>
            <a:off x="0" y="152107"/>
            <a:ext cx="12192000" cy="838200"/>
          </a:xfrm>
        </p:spPr>
        <p:txBody>
          <a:bodyPr/>
          <a:lstStyle/>
          <a:p>
            <a:r>
              <a:rPr lang="en-US" altLang="zh-CN" dirty="0"/>
              <a:t>α‑γ Discrimination for </a:t>
            </a:r>
            <a:r>
              <a:rPr lang="en-US" altLang="zh-CN" dirty="0" err="1"/>
              <a:t>BaF</a:t>
            </a:r>
            <a:r>
              <a:rPr lang="en-US" altLang="zh-CN" dirty="0"/>
              <a:t>₂ Scintillator Detector </a:t>
            </a:r>
            <a:endParaRPr lang="zh-CN" altLang="en-US" b="0" dirty="0"/>
          </a:p>
        </p:txBody>
      </p:sp>
      <p:sp>
        <p:nvSpPr>
          <p:cNvPr id="3" name="灯片编号占位符 2">
            <a:extLst>
              <a:ext uri="{FF2B5EF4-FFF2-40B4-BE49-F238E27FC236}">
                <a16:creationId xmlns:a16="http://schemas.microsoft.com/office/drawing/2014/main" id="{D3D00511-D9C5-40FF-896A-0E36AC67A4BC}"/>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12</a:t>
            </a:fld>
            <a:endParaRPr lang="zh-CN" altLang="en-US">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A978E05C-9A06-411B-B3ED-60B1B2047561}"/>
              </a:ext>
            </a:extLst>
          </p:cNvPr>
          <p:cNvPicPr>
            <a:picLocks noChangeAspect="1"/>
          </p:cNvPicPr>
          <p:nvPr/>
        </p:nvPicPr>
        <p:blipFill>
          <a:blip r:embed="rId3"/>
          <a:stretch>
            <a:fillRect/>
          </a:stretch>
        </p:blipFill>
        <p:spPr>
          <a:xfrm>
            <a:off x="6786790" y="3821108"/>
            <a:ext cx="4082044" cy="1988931"/>
          </a:xfrm>
          <a:prstGeom prst="rect">
            <a:avLst/>
          </a:prstGeom>
        </p:spPr>
      </p:pic>
      <p:pic>
        <p:nvPicPr>
          <p:cNvPr id="7" name="图片 6">
            <a:extLst>
              <a:ext uri="{FF2B5EF4-FFF2-40B4-BE49-F238E27FC236}">
                <a16:creationId xmlns:a16="http://schemas.microsoft.com/office/drawing/2014/main" id="{DAF174E4-022D-46EF-8799-DD6ED3504F3D}"/>
              </a:ext>
            </a:extLst>
          </p:cNvPr>
          <p:cNvPicPr>
            <a:picLocks noChangeAspect="1"/>
          </p:cNvPicPr>
          <p:nvPr/>
        </p:nvPicPr>
        <p:blipFill>
          <a:blip r:embed="rId4"/>
          <a:stretch>
            <a:fillRect/>
          </a:stretch>
        </p:blipFill>
        <p:spPr>
          <a:xfrm>
            <a:off x="1782501" y="2387153"/>
            <a:ext cx="2943992" cy="1751675"/>
          </a:xfrm>
          <a:prstGeom prst="rect">
            <a:avLst/>
          </a:prstGeom>
        </p:spPr>
      </p:pic>
      <p:pic>
        <p:nvPicPr>
          <p:cNvPr id="8" name="图片 7">
            <a:extLst>
              <a:ext uri="{FF2B5EF4-FFF2-40B4-BE49-F238E27FC236}">
                <a16:creationId xmlns:a16="http://schemas.microsoft.com/office/drawing/2014/main" id="{9A9092CC-B8A3-4576-A63B-73F6908FBB18}"/>
              </a:ext>
            </a:extLst>
          </p:cNvPr>
          <p:cNvPicPr>
            <a:picLocks noChangeAspect="1"/>
          </p:cNvPicPr>
          <p:nvPr/>
        </p:nvPicPr>
        <p:blipFill rotWithShape="1">
          <a:blip r:embed="rId5"/>
          <a:srcRect t="817" b="12671"/>
          <a:stretch/>
        </p:blipFill>
        <p:spPr>
          <a:xfrm>
            <a:off x="6964317" y="1594238"/>
            <a:ext cx="3904517" cy="2269451"/>
          </a:xfrm>
          <a:prstGeom prst="rect">
            <a:avLst/>
          </a:prstGeom>
        </p:spPr>
      </p:pic>
      <p:pic>
        <p:nvPicPr>
          <p:cNvPr id="9" name="图片 8">
            <a:extLst>
              <a:ext uri="{FF2B5EF4-FFF2-40B4-BE49-F238E27FC236}">
                <a16:creationId xmlns:a16="http://schemas.microsoft.com/office/drawing/2014/main" id="{E5279809-CB5F-48A3-8CAA-E2E6F7210C1A}"/>
              </a:ext>
            </a:extLst>
          </p:cNvPr>
          <p:cNvPicPr>
            <a:picLocks noChangeAspect="1"/>
          </p:cNvPicPr>
          <p:nvPr/>
        </p:nvPicPr>
        <p:blipFill rotWithShape="1">
          <a:blip r:embed="rId6"/>
          <a:srcRect b="10140"/>
          <a:stretch/>
        </p:blipFill>
        <p:spPr>
          <a:xfrm>
            <a:off x="568842" y="4269670"/>
            <a:ext cx="2287943" cy="2019286"/>
          </a:xfrm>
          <a:prstGeom prst="rect">
            <a:avLst/>
          </a:prstGeom>
        </p:spPr>
      </p:pic>
      <p:pic>
        <p:nvPicPr>
          <p:cNvPr id="10" name="图片 9">
            <a:extLst>
              <a:ext uri="{FF2B5EF4-FFF2-40B4-BE49-F238E27FC236}">
                <a16:creationId xmlns:a16="http://schemas.microsoft.com/office/drawing/2014/main" id="{FE4D8EA7-7F47-49F3-9A7F-29503CB8FA47}"/>
              </a:ext>
            </a:extLst>
          </p:cNvPr>
          <p:cNvPicPr>
            <a:picLocks noChangeAspect="1"/>
          </p:cNvPicPr>
          <p:nvPr/>
        </p:nvPicPr>
        <p:blipFill rotWithShape="1">
          <a:blip r:embed="rId7"/>
          <a:srcRect b="8796"/>
          <a:stretch/>
        </p:blipFill>
        <p:spPr>
          <a:xfrm>
            <a:off x="2856785" y="4287998"/>
            <a:ext cx="2813879" cy="1961791"/>
          </a:xfrm>
          <a:prstGeom prst="rect">
            <a:avLst/>
          </a:prstGeom>
        </p:spPr>
      </p:pic>
      <p:sp>
        <p:nvSpPr>
          <p:cNvPr id="11" name="文本框 10">
            <a:extLst>
              <a:ext uri="{FF2B5EF4-FFF2-40B4-BE49-F238E27FC236}">
                <a16:creationId xmlns:a16="http://schemas.microsoft.com/office/drawing/2014/main" id="{83933E6A-8374-4A54-9EA0-49C07BF54E00}"/>
              </a:ext>
            </a:extLst>
          </p:cNvPr>
          <p:cNvSpPr txBox="1"/>
          <p:nvPr/>
        </p:nvSpPr>
        <p:spPr>
          <a:xfrm>
            <a:off x="579498" y="959026"/>
            <a:ext cx="4840171" cy="1792286"/>
          </a:xfrm>
          <a:prstGeom prst="rect">
            <a:avLst/>
          </a:prstGeom>
          <a:noFill/>
        </p:spPr>
        <p:txBody>
          <a:bodyPr wrap="none" rtlCol="0">
            <a:spAutoFit/>
          </a:bodyPr>
          <a:lstStyle/>
          <a:p>
            <a:pPr marL="342900" indent="-342900">
              <a:lnSpc>
                <a:spcPct val="15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Algorithm Design(2017)</a:t>
            </a:r>
          </a:p>
          <a:p>
            <a:pPr marL="285750"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1Gsps 12bits ADC</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Part Time‑sharing</a:t>
            </a:r>
          </a:p>
          <a:p>
            <a:pPr marL="285750" indent="-285750">
              <a:lnSpc>
                <a:spcPct val="150000"/>
              </a:lnSpc>
              <a:buFont typeface="Arial" panose="020B0604020202020204" pitchFamily="34" charset="0"/>
              <a:buChar char="•"/>
            </a:pPr>
            <a:r>
              <a:rPr lang="en-US" altLang="zh-CN" dirty="0" err="1">
                <a:latin typeface="微软雅黑" panose="020B0503020204020204" pitchFamily="34" charset="-122"/>
                <a:ea typeface="微软雅黑" panose="020B0503020204020204" pitchFamily="34" charset="-122"/>
              </a:rPr>
              <a:t>NaI</a:t>
            </a:r>
            <a:r>
              <a:rPr lang="en-US" altLang="zh-CN" dirty="0">
                <a:latin typeface="微软雅黑" panose="020B0503020204020204" pitchFamily="34" charset="-122"/>
                <a:ea typeface="微软雅黑" panose="020B0503020204020204" pitchFamily="34" charset="-122"/>
              </a:rPr>
              <a:t>(Tl) works as a coincidence detector.</a:t>
            </a:r>
          </a:p>
          <a:p>
            <a:pPr marL="342900" indent="-342900">
              <a:lnSpc>
                <a:spcPct val="150000"/>
              </a:lnSpc>
              <a:buFont typeface="Wingdings" panose="05000000000000000000" pitchFamily="2" charset="2"/>
              <a:buChar char="n"/>
            </a:pPr>
            <a:endParaRPr lang="zh-CN" altLang="en-US" sz="2000" b="1"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B76EF77D-B29A-4CBB-9AB9-6C020834F7F7}"/>
              </a:ext>
            </a:extLst>
          </p:cNvPr>
          <p:cNvSpPr txBox="1"/>
          <p:nvPr/>
        </p:nvSpPr>
        <p:spPr>
          <a:xfrm>
            <a:off x="6488069" y="989514"/>
            <a:ext cx="4935262" cy="499624"/>
          </a:xfrm>
          <a:prstGeom prst="rect">
            <a:avLst/>
          </a:prstGeom>
          <a:noFill/>
        </p:spPr>
        <p:txBody>
          <a:bodyPr wrap="none" rtlCol="0">
            <a:spAutoFit/>
          </a:bodyPr>
          <a:lstStyle/>
          <a:p>
            <a:pPr marL="342900" indent="-342900">
              <a:lnSpc>
                <a:spcPct val="15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Discrimination Efficiency: &gt; 99.7%</a:t>
            </a:r>
            <a:endParaRPr lang="zh-CN" altLang="en-US" sz="2000" b="1"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a16="http://schemas.microsoft.com/office/drawing/2014/main" id="{EE55001C-04AC-4A04-A056-E8027D045763}"/>
              </a:ext>
            </a:extLst>
          </p:cNvPr>
          <p:cNvSpPr txBox="1"/>
          <p:nvPr/>
        </p:nvSpPr>
        <p:spPr>
          <a:xfrm>
            <a:off x="4174198" y="6221008"/>
            <a:ext cx="3052102" cy="369332"/>
          </a:xfrm>
          <a:prstGeom prst="rect">
            <a:avLst/>
          </a:prstGeom>
          <a:noFill/>
        </p:spPr>
        <p:txBody>
          <a:bodyPr wrap="square">
            <a:spAutoFit/>
          </a:bodyPr>
          <a:lstStyle/>
          <a:p>
            <a:r>
              <a:rPr lang="en-US" altLang="zh-CN" sz="1800" dirty="0">
                <a:solidFill>
                  <a:srgbClr val="C00000"/>
                </a:solidFill>
                <a:latin typeface="微软雅黑" panose="020B0503020204020204" pitchFamily="34" charset="-122"/>
                <a:ea typeface="微软雅黑" panose="020B0503020204020204" pitchFamily="34" charset="-122"/>
              </a:rPr>
              <a:t>IEEE TNS, 64(6), </a:t>
            </a:r>
            <a:r>
              <a:rPr lang="en-US" altLang="zh-CN" sz="1800" b="1" dirty="0">
                <a:solidFill>
                  <a:srgbClr val="C00000"/>
                </a:solidFill>
                <a:latin typeface="微软雅黑" panose="020B0503020204020204" pitchFamily="34" charset="-122"/>
                <a:ea typeface="微软雅黑" panose="020B0503020204020204" pitchFamily="34" charset="-122"/>
              </a:rPr>
              <a:t>2017.06</a:t>
            </a:r>
            <a:endParaRPr lang="zh-CN" altLang="en-US" b="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75573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6AB11E-515C-4D0E-AAEE-B08CC552FA0E}"/>
              </a:ext>
            </a:extLst>
          </p:cNvPr>
          <p:cNvSpPr>
            <a:spLocks noGrp="1"/>
          </p:cNvSpPr>
          <p:nvPr>
            <p:ph type="title"/>
          </p:nvPr>
        </p:nvSpPr>
        <p:spPr>
          <a:xfrm>
            <a:off x="1" y="152400"/>
            <a:ext cx="12192000" cy="838200"/>
          </a:xfrm>
        </p:spPr>
        <p:txBody>
          <a:bodyPr/>
          <a:lstStyle/>
          <a:p>
            <a:r>
              <a:rPr lang="en-US" altLang="zh-CN" sz="3200" dirty="0"/>
              <a:t>Trigger‑Algorithm for Upgraded ATLAS Muon Detector</a:t>
            </a:r>
            <a:endParaRPr lang="zh-CN" altLang="en-US" sz="3200" b="0" dirty="0"/>
          </a:p>
        </p:txBody>
      </p:sp>
      <p:sp>
        <p:nvSpPr>
          <p:cNvPr id="3" name="灯片编号占位符 2">
            <a:extLst>
              <a:ext uri="{FF2B5EF4-FFF2-40B4-BE49-F238E27FC236}">
                <a16:creationId xmlns:a16="http://schemas.microsoft.com/office/drawing/2014/main" id="{886E2999-04DC-4368-8C95-7D9C5E781D2C}"/>
              </a:ext>
            </a:extLst>
          </p:cNvPr>
          <p:cNvSpPr>
            <a:spLocks noGrp="1"/>
          </p:cNvSpPr>
          <p:nvPr>
            <p:ph type="sldNum" sz="quarter" idx="12"/>
          </p:nvPr>
        </p:nvSpPr>
        <p:spPr>
          <a:xfrm>
            <a:off x="9347200" y="649058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13</a:t>
            </a:fld>
            <a:endParaRPr lang="zh-CN" altLang="en-US"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FC69EFA8-ADFD-4B40-869A-1E1B3F88C101}"/>
              </a:ext>
            </a:extLst>
          </p:cNvPr>
          <p:cNvSpPr txBox="1"/>
          <p:nvPr/>
        </p:nvSpPr>
        <p:spPr>
          <a:xfrm>
            <a:off x="635000" y="4474093"/>
            <a:ext cx="11168379" cy="1422954"/>
          </a:xfrm>
          <a:prstGeom prst="rect">
            <a:avLst/>
          </a:prstGeom>
          <a:noFill/>
        </p:spPr>
        <p:txBody>
          <a:bodyPr wrap="square" rtlCol="0">
            <a:spAutoFit/>
          </a:bodyPr>
          <a:lstStyle/>
          <a:p>
            <a:pPr algn="l">
              <a:lnSpc>
                <a:spcPct val="150000"/>
              </a:lnSpc>
            </a:pPr>
            <a:r>
              <a:rPr lang="en-US" altLang="zh-CN" sz="2000" b="0" dirty="0">
                <a:solidFill>
                  <a:srgbClr val="000000"/>
                </a:solidFill>
                <a:effectLst/>
                <a:latin typeface="微软雅黑" panose="020B0503020204020204" pitchFamily="34" charset="-122"/>
                <a:ea typeface="微软雅黑" panose="020B0503020204020204" pitchFamily="34" charset="-122"/>
              </a:rPr>
              <a:t>■ Collaboration with Dr. </a:t>
            </a:r>
            <a:r>
              <a:rPr lang="en-US" altLang="zh-CN" sz="2000" b="0" dirty="0" err="1">
                <a:solidFill>
                  <a:srgbClr val="000000"/>
                </a:solidFill>
                <a:effectLst/>
                <a:latin typeface="微软雅黑" panose="020B0503020204020204" pitchFamily="34" charset="-122"/>
                <a:ea typeface="微软雅黑" panose="020B0503020204020204" pitchFamily="34" charset="-122"/>
              </a:rPr>
              <a:t>Rustem</a:t>
            </a:r>
            <a:r>
              <a:rPr lang="en-US" altLang="zh-CN" sz="2000" b="0" dirty="0">
                <a:solidFill>
                  <a:srgbClr val="000000"/>
                </a:solidFill>
                <a:effectLst/>
                <a:latin typeface="微软雅黑" panose="020B0503020204020204" pitchFamily="34" charset="-122"/>
                <a:ea typeface="微软雅黑" panose="020B0503020204020204" pitchFamily="34" charset="-122"/>
              </a:rPr>
              <a:t> </a:t>
            </a:r>
            <a:r>
              <a:rPr lang="en-US" altLang="zh-CN" sz="2000" b="0" dirty="0" err="1">
                <a:solidFill>
                  <a:srgbClr val="000000"/>
                </a:solidFill>
                <a:effectLst/>
                <a:latin typeface="微软雅黑" panose="020B0503020204020204" pitchFamily="34" charset="-122"/>
                <a:ea typeface="微软雅黑" panose="020B0503020204020204" pitchFamily="34" charset="-122"/>
              </a:rPr>
              <a:t>Ospanov</a:t>
            </a:r>
            <a:r>
              <a:rPr lang="en-US" altLang="zh-CN" sz="2000" b="0" dirty="0">
                <a:solidFill>
                  <a:srgbClr val="000000"/>
                </a:solidFill>
                <a:effectLst/>
                <a:latin typeface="微软雅黑" panose="020B0503020204020204" pitchFamily="34" charset="-122"/>
                <a:ea typeface="微软雅黑" panose="020B0503020204020204" pitchFamily="34" charset="-122"/>
              </a:rPr>
              <a:t>, Foreign Associate Professor, USTC</a:t>
            </a:r>
            <a:r>
              <a:rPr lang="en-US" altLang="zh-CN" sz="2000" b="1" dirty="0">
                <a:solidFill>
                  <a:srgbClr val="000000"/>
                </a:solidFill>
                <a:effectLst/>
                <a:latin typeface="微软雅黑" panose="020B0503020204020204" pitchFamily="34" charset="-122"/>
                <a:ea typeface="微软雅黑" panose="020B0503020204020204" pitchFamily="34" charset="-122"/>
              </a:rPr>
              <a:t>(2022)</a:t>
            </a:r>
          </a:p>
          <a:p>
            <a:pPr algn="l">
              <a:lnSpc>
                <a:spcPct val="150000"/>
              </a:lnSpc>
            </a:pPr>
            <a:r>
              <a:rPr lang="en-US" altLang="zh-CN" sz="2000" b="0" dirty="0">
                <a:solidFill>
                  <a:srgbClr val="000000"/>
                </a:solidFill>
                <a:effectLst/>
                <a:latin typeface="微软雅黑" panose="020B0503020204020204" pitchFamily="34" charset="-122"/>
                <a:ea typeface="微软雅黑" panose="020B0503020204020204" pitchFamily="34" charset="-122"/>
              </a:rPr>
              <a:t>■ Adopt FPGA‑based regression network to achieve fast and efficient muon identification and momentum calculation.</a:t>
            </a:r>
          </a:p>
        </p:txBody>
      </p:sp>
      <p:grpSp>
        <p:nvGrpSpPr>
          <p:cNvPr id="4" name="组合 3">
            <a:extLst>
              <a:ext uri="{FF2B5EF4-FFF2-40B4-BE49-F238E27FC236}">
                <a16:creationId xmlns:a16="http://schemas.microsoft.com/office/drawing/2014/main" id="{354D6FA2-1718-48C1-B308-3B26CFE39200}"/>
              </a:ext>
            </a:extLst>
          </p:cNvPr>
          <p:cNvGrpSpPr/>
          <p:nvPr/>
        </p:nvGrpSpPr>
        <p:grpSpPr>
          <a:xfrm>
            <a:off x="169897" y="1562985"/>
            <a:ext cx="4234513" cy="2475615"/>
            <a:chOff x="198472" y="1239916"/>
            <a:chExt cx="4807242" cy="2810448"/>
          </a:xfrm>
        </p:grpSpPr>
        <p:pic>
          <p:nvPicPr>
            <p:cNvPr id="7" name="图片 6">
              <a:extLst>
                <a:ext uri="{FF2B5EF4-FFF2-40B4-BE49-F238E27FC236}">
                  <a16:creationId xmlns:a16="http://schemas.microsoft.com/office/drawing/2014/main" id="{B90D5804-85B1-4BC8-A8BC-E61CB2E332C6}"/>
                </a:ext>
              </a:extLst>
            </p:cNvPr>
            <p:cNvPicPr>
              <a:picLocks noChangeAspect="1"/>
            </p:cNvPicPr>
            <p:nvPr/>
          </p:nvPicPr>
          <p:blipFill>
            <a:blip r:embed="rId3"/>
            <a:stretch>
              <a:fillRect/>
            </a:stretch>
          </p:blipFill>
          <p:spPr>
            <a:xfrm>
              <a:off x="198472" y="1581404"/>
              <a:ext cx="4725953" cy="2468960"/>
            </a:xfrm>
            <a:prstGeom prst="rect">
              <a:avLst/>
            </a:prstGeom>
          </p:spPr>
        </p:pic>
        <p:sp>
          <p:nvSpPr>
            <p:cNvPr id="11" name="文本框 10">
              <a:extLst>
                <a:ext uri="{FF2B5EF4-FFF2-40B4-BE49-F238E27FC236}">
                  <a16:creationId xmlns:a16="http://schemas.microsoft.com/office/drawing/2014/main" id="{8A5D5735-1E24-4F6C-ADA1-15157B10729C}"/>
                </a:ext>
              </a:extLst>
            </p:cNvPr>
            <p:cNvSpPr txBox="1"/>
            <p:nvPr/>
          </p:nvSpPr>
          <p:spPr>
            <a:xfrm>
              <a:off x="1889214" y="1239916"/>
              <a:ext cx="3116500" cy="474752"/>
            </a:xfrm>
            <a:prstGeom prst="rect">
              <a:avLst/>
            </a:prstGeom>
            <a:noFill/>
          </p:spPr>
          <p:txBody>
            <a:bodyPr wrap="square" rtlCol="0">
              <a:spAutoFit/>
            </a:bodyPr>
            <a:lstStyle/>
            <a:p>
              <a:pPr>
                <a:lnSpc>
                  <a:spcPct val="150000"/>
                </a:lnSpc>
              </a:pPr>
              <a:r>
                <a:rPr lang="en-US" altLang="zh-CN" sz="1600" dirty="0">
                  <a:latin typeface="微软雅黑" panose="020B0503020204020204" pitchFamily="34" charset="-122"/>
                  <a:ea typeface="微软雅黑" panose="020B0503020204020204" pitchFamily="34" charset="-122"/>
                </a:rPr>
                <a:t>ATLAS Muon structure</a:t>
              </a:r>
              <a:endParaRPr lang="zh-CN" altLang="en-US" sz="1600" dirty="0">
                <a:latin typeface="微软雅黑" panose="020B0503020204020204" pitchFamily="34" charset="-122"/>
                <a:ea typeface="微软雅黑" panose="020B0503020204020204" pitchFamily="34" charset="-122"/>
              </a:endParaRPr>
            </a:p>
          </p:txBody>
        </p:sp>
      </p:grpSp>
      <p:sp>
        <p:nvSpPr>
          <p:cNvPr id="10" name="文本框 9">
            <a:extLst>
              <a:ext uri="{FF2B5EF4-FFF2-40B4-BE49-F238E27FC236}">
                <a16:creationId xmlns:a16="http://schemas.microsoft.com/office/drawing/2014/main" id="{9D8CBF2F-0F66-447D-B5EC-16E1464C1004}"/>
              </a:ext>
            </a:extLst>
          </p:cNvPr>
          <p:cNvSpPr txBox="1"/>
          <p:nvPr/>
        </p:nvSpPr>
        <p:spPr>
          <a:xfrm>
            <a:off x="3466169" y="6059269"/>
            <a:ext cx="4143862" cy="369332"/>
          </a:xfrm>
          <a:prstGeom prst="rect">
            <a:avLst/>
          </a:prstGeom>
          <a:noFill/>
        </p:spPr>
        <p:txBody>
          <a:bodyPr wrap="square">
            <a:spAutoFit/>
          </a:bodyPr>
          <a:lstStyle/>
          <a:p>
            <a:pPr algn="ctr"/>
            <a:r>
              <a:rPr lang="fr-FR" altLang="zh-CN" dirty="0">
                <a:solidFill>
                  <a:srgbClr val="C00000"/>
                </a:solidFill>
                <a:latin typeface="微软雅黑" panose="020B0503020204020204" pitchFamily="34" charset="-122"/>
                <a:ea typeface="微软雅黑" panose="020B0503020204020204" pitchFamily="34" charset="-122"/>
              </a:rPr>
              <a:t>Eur. Phys. J. C (2022) 82:576</a:t>
            </a:r>
            <a:endParaRPr lang="zh-CN" altLang="en-US" dirty="0">
              <a:solidFill>
                <a:srgbClr val="C00000"/>
              </a:solidFill>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a16="http://schemas.microsoft.com/office/drawing/2014/main" id="{DB4D355F-CCE1-4B2F-A6F1-3972CC06DB0B}"/>
              </a:ext>
            </a:extLst>
          </p:cNvPr>
          <p:cNvPicPr>
            <a:picLocks noChangeAspect="1"/>
          </p:cNvPicPr>
          <p:nvPr/>
        </p:nvPicPr>
        <p:blipFill rotWithShape="1">
          <a:blip r:embed="rId4"/>
          <a:srcRect b="20272"/>
          <a:stretch/>
        </p:blipFill>
        <p:spPr>
          <a:xfrm>
            <a:off x="4404410" y="1247926"/>
            <a:ext cx="4162909" cy="1512922"/>
          </a:xfrm>
          <a:prstGeom prst="rect">
            <a:avLst/>
          </a:prstGeom>
        </p:spPr>
      </p:pic>
      <p:pic>
        <p:nvPicPr>
          <p:cNvPr id="13" name="图片 12">
            <a:extLst>
              <a:ext uri="{FF2B5EF4-FFF2-40B4-BE49-F238E27FC236}">
                <a16:creationId xmlns:a16="http://schemas.microsoft.com/office/drawing/2014/main" id="{BC786B06-B21D-4141-AFF5-5F01B4383509}"/>
              </a:ext>
            </a:extLst>
          </p:cNvPr>
          <p:cNvPicPr>
            <a:picLocks noChangeAspect="1"/>
          </p:cNvPicPr>
          <p:nvPr/>
        </p:nvPicPr>
        <p:blipFill rotWithShape="1">
          <a:blip r:embed="rId5"/>
          <a:srcRect b="19539"/>
          <a:stretch/>
        </p:blipFill>
        <p:spPr>
          <a:xfrm>
            <a:off x="4551438" y="2746383"/>
            <a:ext cx="4117872" cy="1115675"/>
          </a:xfrm>
          <a:prstGeom prst="rect">
            <a:avLst/>
          </a:prstGeom>
        </p:spPr>
      </p:pic>
      <p:sp>
        <p:nvSpPr>
          <p:cNvPr id="8" name="文本框 7">
            <a:extLst>
              <a:ext uri="{FF2B5EF4-FFF2-40B4-BE49-F238E27FC236}">
                <a16:creationId xmlns:a16="http://schemas.microsoft.com/office/drawing/2014/main" id="{21937986-9775-4A51-A37F-52A92B418CBC}"/>
              </a:ext>
            </a:extLst>
          </p:cNvPr>
          <p:cNvSpPr txBox="1"/>
          <p:nvPr/>
        </p:nvSpPr>
        <p:spPr>
          <a:xfrm>
            <a:off x="4907177" y="3686175"/>
            <a:ext cx="3842399" cy="458908"/>
          </a:xfrm>
          <a:prstGeom prst="rect">
            <a:avLst/>
          </a:prstGeom>
          <a:noFill/>
        </p:spPr>
        <p:txBody>
          <a:bodyPr wrap="none" rtlCol="0">
            <a:spAutoFit/>
          </a:bodyPr>
          <a:lstStyle/>
          <a:p>
            <a:pPr>
              <a:lnSpc>
                <a:spcPct val="150000"/>
              </a:lnSpc>
            </a:pPr>
            <a:r>
              <a:rPr lang="en-US" altLang="zh-CN" dirty="0">
                <a:latin typeface="微软雅黑" panose="020B0503020204020204" pitchFamily="34" charset="-122"/>
                <a:ea typeface="微软雅黑" panose="020B0503020204020204" pitchFamily="34" charset="-122"/>
              </a:rPr>
              <a:t>Latency</a:t>
            </a:r>
            <a:r>
              <a:rPr lang="zh-CN" altLang="en-US" dirty="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122ns  Dead time:25ns</a:t>
            </a:r>
            <a:endParaRPr lang="zh-CN" altLang="en-US" dirty="0">
              <a:latin typeface="微软雅黑" panose="020B0503020204020204" pitchFamily="34" charset="-122"/>
              <a:ea typeface="微软雅黑" panose="020B0503020204020204" pitchFamily="34" charset="-122"/>
            </a:endParaRPr>
          </a:p>
        </p:txBody>
      </p:sp>
      <p:pic>
        <p:nvPicPr>
          <p:cNvPr id="16" name="图片 15">
            <a:extLst>
              <a:ext uri="{FF2B5EF4-FFF2-40B4-BE49-F238E27FC236}">
                <a16:creationId xmlns:a16="http://schemas.microsoft.com/office/drawing/2014/main" id="{42F00268-BB7D-4B11-8960-DF6ED8B694B3}"/>
              </a:ext>
            </a:extLst>
          </p:cNvPr>
          <p:cNvPicPr>
            <a:picLocks noChangeAspect="1"/>
          </p:cNvPicPr>
          <p:nvPr/>
        </p:nvPicPr>
        <p:blipFill>
          <a:blip r:embed="rId6"/>
          <a:stretch>
            <a:fillRect/>
          </a:stretch>
        </p:blipFill>
        <p:spPr>
          <a:xfrm>
            <a:off x="9025049" y="1478831"/>
            <a:ext cx="3005026" cy="2535104"/>
          </a:xfrm>
          <a:prstGeom prst="rect">
            <a:avLst/>
          </a:prstGeom>
        </p:spPr>
      </p:pic>
    </p:spTree>
    <p:extLst>
      <p:ext uri="{BB962C8B-B14F-4D97-AF65-F5344CB8AC3E}">
        <p14:creationId xmlns:p14="http://schemas.microsoft.com/office/powerpoint/2010/main" val="2776056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00CAFA-46D3-4E1F-AFE6-F26D88707ECF}"/>
              </a:ext>
            </a:extLst>
          </p:cNvPr>
          <p:cNvSpPr>
            <a:spLocks noGrp="1"/>
          </p:cNvSpPr>
          <p:nvPr>
            <p:ph type="title"/>
          </p:nvPr>
        </p:nvSpPr>
        <p:spPr>
          <a:xfrm>
            <a:off x="1" y="46346"/>
            <a:ext cx="12192000" cy="838200"/>
          </a:xfrm>
        </p:spPr>
        <p:txBody>
          <a:bodyPr/>
          <a:lstStyle/>
          <a:p>
            <a:r>
              <a:rPr lang="en-US" altLang="zh-CN" sz="3200" dirty="0"/>
              <a:t>1D‑CNN‑Based n‑γ Discrimination for Scintillator Detector </a:t>
            </a:r>
            <a:endParaRPr lang="zh-CN" altLang="en-US" sz="2400" b="0" dirty="0"/>
          </a:p>
        </p:txBody>
      </p:sp>
      <p:sp>
        <p:nvSpPr>
          <p:cNvPr id="3" name="灯片编号占位符 2">
            <a:extLst>
              <a:ext uri="{FF2B5EF4-FFF2-40B4-BE49-F238E27FC236}">
                <a16:creationId xmlns:a16="http://schemas.microsoft.com/office/drawing/2014/main" id="{D3D00511-D9C5-40FF-896A-0E36AC67A4BC}"/>
              </a:ext>
            </a:extLst>
          </p:cNvPr>
          <p:cNvSpPr>
            <a:spLocks noGrp="1"/>
          </p:cNvSpPr>
          <p:nvPr>
            <p:ph type="sldNum" sz="quarter" idx="12"/>
          </p:nvPr>
        </p:nvSpPr>
        <p:spPr>
          <a:xfrm>
            <a:off x="9347200" y="6480141"/>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14</a:t>
            </a:fld>
            <a:endParaRPr lang="zh-CN" altLang="en-US">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0DA9E1AF-B57B-4DD0-B6A4-F1ED4558CF57}"/>
              </a:ext>
            </a:extLst>
          </p:cNvPr>
          <p:cNvPicPr>
            <a:picLocks noChangeAspect="1"/>
          </p:cNvPicPr>
          <p:nvPr/>
        </p:nvPicPr>
        <p:blipFill rotWithShape="1">
          <a:blip r:embed="rId3"/>
          <a:srcRect b="23676"/>
          <a:stretch/>
        </p:blipFill>
        <p:spPr>
          <a:xfrm>
            <a:off x="564231" y="2161316"/>
            <a:ext cx="4270828" cy="1492717"/>
          </a:xfrm>
          <a:prstGeom prst="rect">
            <a:avLst/>
          </a:prstGeom>
        </p:spPr>
      </p:pic>
      <p:pic>
        <p:nvPicPr>
          <p:cNvPr id="13" name="图片 12">
            <a:extLst>
              <a:ext uri="{FF2B5EF4-FFF2-40B4-BE49-F238E27FC236}">
                <a16:creationId xmlns:a16="http://schemas.microsoft.com/office/drawing/2014/main" id="{27FC1BA1-33B8-4553-80A9-C3358CC2C536}"/>
              </a:ext>
            </a:extLst>
          </p:cNvPr>
          <p:cNvPicPr>
            <a:picLocks noChangeAspect="1"/>
          </p:cNvPicPr>
          <p:nvPr/>
        </p:nvPicPr>
        <p:blipFill rotWithShape="1">
          <a:blip r:embed="rId4"/>
          <a:srcRect b="15342"/>
          <a:stretch/>
        </p:blipFill>
        <p:spPr>
          <a:xfrm>
            <a:off x="5388112" y="1990870"/>
            <a:ext cx="6629882" cy="1975310"/>
          </a:xfrm>
          <a:prstGeom prst="rect">
            <a:avLst/>
          </a:prstGeom>
        </p:spPr>
      </p:pic>
      <p:pic>
        <p:nvPicPr>
          <p:cNvPr id="14" name="图片 13">
            <a:extLst>
              <a:ext uri="{FF2B5EF4-FFF2-40B4-BE49-F238E27FC236}">
                <a16:creationId xmlns:a16="http://schemas.microsoft.com/office/drawing/2014/main" id="{630B68D6-8D53-431C-8E89-0C91D8A185D9}"/>
              </a:ext>
            </a:extLst>
          </p:cNvPr>
          <p:cNvPicPr>
            <a:picLocks noChangeAspect="1"/>
          </p:cNvPicPr>
          <p:nvPr/>
        </p:nvPicPr>
        <p:blipFill>
          <a:blip r:embed="rId5"/>
          <a:stretch>
            <a:fillRect/>
          </a:stretch>
        </p:blipFill>
        <p:spPr>
          <a:xfrm>
            <a:off x="1212398" y="3859974"/>
            <a:ext cx="3390138" cy="2434356"/>
          </a:xfrm>
          <a:prstGeom prst="rect">
            <a:avLst/>
          </a:prstGeom>
        </p:spPr>
      </p:pic>
      <p:sp>
        <p:nvSpPr>
          <p:cNvPr id="17" name="文本框 16">
            <a:extLst>
              <a:ext uri="{FF2B5EF4-FFF2-40B4-BE49-F238E27FC236}">
                <a16:creationId xmlns:a16="http://schemas.microsoft.com/office/drawing/2014/main" id="{A8B90469-1B40-459C-97D5-28FD9F1B4C6B}"/>
              </a:ext>
            </a:extLst>
          </p:cNvPr>
          <p:cNvSpPr txBox="1"/>
          <p:nvPr/>
        </p:nvSpPr>
        <p:spPr>
          <a:xfrm>
            <a:off x="446802" y="942470"/>
            <a:ext cx="7231788" cy="1428404"/>
          </a:xfrm>
          <a:prstGeom prst="rect">
            <a:avLst/>
          </a:prstGeom>
          <a:noFill/>
        </p:spPr>
        <p:txBody>
          <a:bodyPr wrap="none" rtlCol="0">
            <a:spAutoFit/>
          </a:bodyPr>
          <a:lstStyle/>
          <a:p>
            <a:pPr marL="342900" indent="-342900">
              <a:lnSpc>
                <a:spcPct val="150000"/>
              </a:lnSpc>
              <a:buFont typeface="Wingdings" panose="05000000000000000000" pitchFamily="2" charset="2"/>
              <a:buChar char="n"/>
            </a:pPr>
            <a:r>
              <a:rPr lang="en-US" altLang="zh-CN" sz="2400" b="1" dirty="0">
                <a:latin typeface="微软雅黑" panose="020B0503020204020204" pitchFamily="34" charset="-122"/>
                <a:ea typeface="微软雅黑" panose="020B0503020204020204" pitchFamily="34" charset="-122"/>
              </a:rPr>
              <a:t>Algorithm Design(2023)</a:t>
            </a:r>
          </a:p>
          <a:p>
            <a:pPr marL="342900"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classification of four types of waveforms (n, γ, noise, pile‑up)</a:t>
            </a:r>
          </a:p>
          <a:p>
            <a:pPr marL="342900"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14bits 1Gsps ADC(JESD204B)</a:t>
            </a:r>
            <a:endParaRPr lang="zh-CN" altLang="en-US" dirty="0">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BE2C7D18-962E-4CD8-8350-C4B582110F54}"/>
              </a:ext>
            </a:extLst>
          </p:cNvPr>
          <p:cNvSpPr txBox="1"/>
          <p:nvPr/>
        </p:nvSpPr>
        <p:spPr>
          <a:xfrm>
            <a:off x="2915883" y="6236922"/>
            <a:ext cx="6129336" cy="458074"/>
          </a:xfrm>
          <a:prstGeom prst="rect">
            <a:avLst/>
          </a:prstGeom>
          <a:noFill/>
        </p:spPr>
        <p:txBody>
          <a:bodyPr wrap="square">
            <a:spAutoFit/>
          </a:bodyPr>
          <a:lstStyle/>
          <a:p>
            <a:pPr lvl="3">
              <a:lnSpc>
                <a:spcPct val="150000"/>
              </a:lnSpc>
            </a:pPr>
            <a:r>
              <a:rPr lang="en-US" altLang="zh-CN" sz="1800" dirty="0">
                <a:solidFill>
                  <a:srgbClr val="C00000"/>
                </a:solidFill>
                <a:latin typeface="微软雅黑" panose="020B0503020204020204" pitchFamily="34" charset="-122"/>
                <a:ea typeface="微软雅黑" panose="020B0503020204020204" pitchFamily="34" charset="-122"/>
              </a:rPr>
              <a:t>JINST,  2023, 18: P01021</a:t>
            </a:r>
          </a:p>
        </p:txBody>
      </p:sp>
      <p:pic>
        <p:nvPicPr>
          <p:cNvPr id="5" name="图片 4">
            <a:extLst>
              <a:ext uri="{FF2B5EF4-FFF2-40B4-BE49-F238E27FC236}">
                <a16:creationId xmlns:a16="http://schemas.microsoft.com/office/drawing/2014/main" id="{2F9564FA-305B-41C3-8CB7-CF3FC10B39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9135" y="3966180"/>
            <a:ext cx="5875529" cy="2240474"/>
          </a:xfrm>
          <a:prstGeom prst="rect">
            <a:avLst/>
          </a:prstGeom>
        </p:spPr>
      </p:pic>
      <p:sp>
        <p:nvSpPr>
          <p:cNvPr id="12" name="文本框 11">
            <a:extLst>
              <a:ext uri="{FF2B5EF4-FFF2-40B4-BE49-F238E27FC236}">
                <a16:creationId xmlns:a16="http://schemas.microsoft.com/office/drawing/2014/main" id="{377D190C-E2B2-4275-AA22-56A963B733AA}"/>
              </a:ext>
            </a:extLst>
          </p:cNvPr>
          <p:cNvSpPr txBox="1"/>
          <p:nvPr/>
        </p:nvSpPr>
        <p:spPr>
          <a:xfrm>
            <a:off x="7656817" y="6178376"/>
            <a:ext cx="4150519" cy="276999"/>
          </a:xfrm>
          <a:prstGeom prst="rect">
            <a:avLst/>
          </a:prstGeom>
          <a:noFill/>
        </p:spPr>
        <p:txBody>
          <a:bodyPr wrap="square">
            <a:spAutoFit/>
          </a:bodyPr>
          <a:lstStyle/>
          <a:p>
            <a:r>
              <a:rPr lang="en-US" altLang="zh-CN" sz="1200" b="0" dirty="0">
                <a:solidFill>
                  <a:schemeClr val="bg2"/>
                </a:solidFill>
                <a:effectLst/>
                <a:latin typeface="ui-sans-serif"/>
              </a:rPr>
              <a:t>PCPR</a:t>
            </a:r>
            <a:r>
              <a:rPr lang="zh-CN" altLang="en-US" sz="1200" b="0" dirty="0">
                <a:solidFill>
                  <a:schemeClr val="bg2"/>
                </a:solidFill>
                <a:effectLst/>
                <a:latin typeface="ui-sans-serif"/>
              </a:rPr>
              <a:t>（</a:t>
            </a:r>
            <a:r>
              <a:rPr lang="en-US" altLang="zh-CN" sz="1200" b="0" dirty="0">
                <a:solidFill>
                  <a:schemeClr val="bg2"/>
                </a:solidFill>
                <a:effectLst/>
                <a:latin typeface="ui-sans-serif"/>
              </a:rPr>
              <a:t>Partial Charge‑to‑Peak Ratio</a:t>
            </a:r>
            <a:r>
              <a:rPr lang="zh-CN" altLang="en-US" sz="1200" b="0" dirty="0">
                <a:solidFill>
                  <a:schemeClr val="bg2"/>
                </a:solidFill>
                <a:effectLst/>
                <a:latin typeface="ui-sans-serif"/>
              </a:rPr>
              <a:t>）</a:t>
            </a:r>
            <a:r>
              <a:rPr lang="zh-CN" altLang="en-US" sz="1200" dirty="0">
                <a:solidFill>
                  <a:schemeClr val="bg2"/>
                </a:solidFill>
              </a:rPr>
              <a:t>：部分电荷</a:t>
            </a:r>
            <a:r>
              <a:rPr lang="en-US" altLang="zh-CN" sz="1200" dirty="0">
                <a:solidFill>
                  <a:schemeClr val="bg2"/>
                </a:solidFill>
              </a:rPr>
              <a:t>‑</a:t>
            </a:r>
            <a:r>
              <a:rPr lang="zh-CN" altLang="en-US" sz="1200" dirty="0">
                <a:solidFill>
                  <a:schemeClr val="bg2"/>
                </a:solidFill>
              </a:rPr>
              <a:t>峰值比</a:t>
            </a:r>
          </a:p>
        </p:txBody>
      </p:sp>
    </p:spTree>
    <p:extLst>
      <p:ext uri="{BB962C8B-B14F-4D97-AF65-F5344CB8AC3E}">
        <p14:creationId xmlns:p14="http://schemas.microsoft.com/office/powerpoint/2010/main" val="3107498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8C540A-B2CB-4E38-96C7-96D373F2D85A}"/>
              </a:ext>
            </a:extLst>
          </p:cNvPr>
          <p:cNvSpPr>
            <a:spLocks noGrp="1"/>
          </p:cNvSpPr>
          <p:nvPr>
            <p:ph type="title"/>
          </p:nvPr>
        </p:nvSpPr>
        <p:spPr>
          <a:xfrm>
            <a:off x="0" y="152400"/>
            <a:ext cx="12123974" cy="838200"/>
          </a:xfrm>
        </p:spPr>
        <p:txBody>
          <a:bodyPr/>
          <a:lstStyle/>
          <a:p>
            <a:r>
              <a:rPr lang="en-US" altLang="zh-CN" dirty="0"/>
              <a:t>Waveform Processing Algorithm for TPC Detector</a:t>
            </a:r>
            <a:endParaRPr lang="zh-CN" altLang="en-US" b="0" dirty="0"/>
          </a:p>
        </p:txBody>
      </p:sp>
      <p:sp>
        <p:nvSpPr>
          <p:cNvPr id="3" name="灯片编号占位符 2">
            <a:extLst>
              <a:ext uri="{FF2B5EF4-FFF2-40B4-BE49-F238E27FC236}">
                <a16:creationId xmlns:a16="http://schemas.microsoft.com/office/drawing/2014/main" id="{8B6839D6-9D42-44E4-AECD-DAB1EB668609}"/>
              </a:ext>
            </a:extLst>
          </p:cNvPr>
          <p:cNvSpPr>
            <a:spLocks noGrp="1"/>
          </p:cNvSpPr>
          <p:nvPr>
            <p:ph type="sldNum" sz="quarter" idx="12"/>
          </p:nvPr>
        </p:nvSpPr>
        <p:spPr>
          <a:xfrm>
            <a:off x="9347200" y="6483120"/>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15</a:t>
            </a:fld>
            <a:endParaRPr lang="zh-CN" altLang="en-US" dirty="0">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4DE3B771-93D5-4B7D-96AB-4ECA8787F74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158" y="1263131"/>
            <a:ext cx="4115401" cy="3240549"/>
          </a:xfrm>
          <a:prstGeom prst="rect">
            <a:avLst/>
          </a:prstGeom>
        </p:spPr>
      </p:pic>
      <p:pic>
        <p:nvPicPr>
          <p:cNvPr id="16" name="图片 15">
            <a:extLst>
              <a:ext uri="{FF2B5EF4-FFF2-40B4-BE49-F238E27FC236}">
                <a16:creationId xmlns:a16="http://schemas.microsoft.com/office/drawing/2014/main" id="{20E68B2F-8C5D-4303-A601-3FD2EB9532F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379369" y="1187194"/>
            <a:ext cx="3744605" cy="4805840"/>
          </a:xfrm>
          <a:prstGeom prst="rect">
            <a:avLst/>
          </a:prstGeom>
        </p:spPr>
      </p:pic>
      <p:pic>
        <p:nvPicPr>
          <p:cNvPr id="13" name="图片 12">
            <a:extLst>
              <a:ext uri="{FF2B5EF4-FFF2-40B4-BE49-F238E27FC236}">
                <a16:creationId xmlns:a16="http://schemas.microsoft.com/office/drawing/2014/main" id="{24929456-246D-43FB-B953-55513AAD41E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1474" r="14754"/>
          <a:stretch/>
        </p:blipFill>
        <p:spPr>
          <a:xfrm rot="5400000">
            <a:off x="4718870" y="1237147"/>
            <a:ext cx="3118188" cy="3170157"/>
          </a:xfrm>
          <a:prstGeom prst="rect">
            <a:avLst/>
          </a:prstGeom>
        </p:spPr>
      </p:pic>
      <p:sp>
        <p:nvSpPr>
          <p:cNvPr id="20" name="文本框 19">
            <a:extLst>
              <a:ext uri="{FF2B5EF4-FFF2-40B4-BE49-F238E27FC236}">
                <a16:creationId xmlns:a16="http://schemas.microsoft.com/office/drawing/2014/main" id="{46127305-EADE-4664-8BB1-9AD09D17A853}"/>
              </a:ext>
            </a:extLst>
          </p:cNvPr>
          <p:cNvSpPr txBox="1"/>
          <p:nvPr/>
        </p:nvSpPr>
        <p:spPr>
          <a:xfrm>
            <a:off x="8794729" y="6194356"/>
            <a:ext cx="4946671" cy="307777"/>
          </a:xfrm>
          <a:prstGeom prst="rect">
            <a:avLst/>
          </a:prstGeom>
          <a:noFill/>
        </p:spPr>
        <p:txBody>
          <a:bodyPr wrap="square">
            <a:spAutoFit/>
          </a:bodyPr>
          <a:lstStyle/>
          <a:p>
            <a:r>
              <a:rPr lang="en-US" altLang="zh-CN" sz="1400" dirty="0">
                <a:solidFill>
                  <a:srgbClr val="C00000"/>
                </a:solidFill>
                <a:latin typeface="微软雅黑" panose="020B0503020204020204" pitchFamily="34" charset="-122"/>
                <a:ea typeface="微软雅黑" panose="020B0503020204020204" pitchFamily="34" charset="-122"/>
              </a:rPr>
              <a:t>DOI:10.1109/TNS.2024.3519609</a:t>
            </a:r>
            <a:endParaRPr lang="zh-CN" altLang="en-US" sz="1400" dirty="0">
              <a:solidFill>
                <a:srgbClr val="C00000"/>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884A7776-AE07-4144-9288-678DB1FAA4AC}"/>
              </a:ext>
            </a:extLst>
          </p:cNvPr>
          <p:cNvSpPr txBox="1"/>
          <p:nvPr/>
        </p:nvSpPr>
        <p:spPr>
          <a:xfrm>
            <a:off x="219598" y="4653851"/>
            <a:ext cx="8159771" cy="1705403"/>
          </a:xfrm>
          <a:prstGeom prst="rect">
            <a:avLst/>
          </a:prstGeom>
          <a:noFill/>
        </p:spPr>
        <p:txBody>
          <a:bodyPr wrap="square" rtlCol="0">
            <a:spAutoFit/>
          </a:bodyPr>
          <a:lstStyle/>
          <a:p>
            <a:pPr algn="l">
              <a:lnSpc>
                <a:spcPct val="150000"/>
              </a:lnSpc>
            </a:pPr>
            <a:r>
              <a:rPr lang="en-US" altLang="zh-CN" b="0" dirty="0">
                <a:solidFill>
                  <a:srgbClr val="000000"/>
                </a:solidFill>
                <a:effectLst/>
                <a:latin typeface="微软雅黑" panose="020B0503020204020204" pitchFamily="34" charset="-122"/>
                <a:ea typeface="微软雅黑" panose="020B0503020204020204" pitchFamily="34" charset="-122"/>
              </a:rPr>
              <a:t>■ Targeting ultra‑low‑detection‑limit α/β radioactivity measurement. </a:t>
            </a:r>
          </a:p>
          <a:p>
            <a:pPr marL="285750" indent="-285750" algn="l">
              <a:lnSpc>
                <a:spcPct val="150000"/>
              </a:lnSpc>
              <a:buFont typeface="Wingdings" panose="05000000000000000000" pitchFamily="2" charset="2"/>
              <a:buChar char="n"/>
            </a:pPr>
            <a:r>
              <a:rPr lang="en-US" altLang="zh-CN" b="1" dirty="0">
                <a:solidFill>
                  <a:srgbClr val="000000"/>
                </a:solidFill>
                <a:effectLst/>
                <a:latin typeface="微软雅黑" panose="020B0503020204020204" pitchFamily="34" charset="-122"/>
                <a:ea typeface="微软雅黑" panose="020B0503020204020204" pitchFamily="34" charset="-122"/>
              </a:rPr>
              <a:t>1D‑CNN is adopted to achieve efficient event discrimination.(2024)</a:t>
            </a:r>
          </a:p>
          <a:p>
            <a:pPr algn="l">
              <a:lnSpc>
                <a:spcPct val="150000"/>
              </a:lnSpc>
            </a:pPr>
            <a:r>
              <a:rPr lang="en-US" altLang="zh-CN" b="0" dirty="0">
                <a:solidFill>
                  <a:srgbClr val="000000"/>
                </a:solidFill>
                <a:effectLst/>
                <a:latin typeface="微软雅黑" panose="020B0503020204020204" pitchFamily="34" charset="-122"/>
                <a:ea typeface="微软雅黑" panose="020B0503020204020204" pitchFamily="34" charset="-122"/>
              </a:rPr>
              <a:t>■ The background rejection rate exceeds 98%, and the β‑event retention rate is approximately 55%.</a:t>
            </a:r>
          </a:p>
        </p:txBody>
      </p:sp>
    </p:spTree>
    <p:extLst>
      <p:ext uri="{BB962C8B-B14F-4D97-AF65-F5344CB8AC3E}">
        <p14:creationId xmlns:p14="http://schemas.microsoft.com/office/powerpoint/2010/main" val="5710961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3313" y="152400"/>
            <a:ext cx="12182763" cy="838200"/>
          </a:xfrm>
        </p:spPr>
        <p:txBody>
          <a:bodyPr/>
          <a:lstStyle/>
          <a:p>
            <a:r>
              <a:rPr lang="en-US" altLang="zh-CN" sz="3200" dirty="0"/>
              <a:t>Nuclear‑Signal Compression and Reconstruction Method</a:t>
            </a:r>
            <a:endParaRPr lang="zh-CN" altLang="en-US" sz="3200" dirty="0"/>
          </a:p>
        </p:txBody>
      </p:sp>
      <p:sp>
        <p:nvSpPr>
          <p:cNvPr id="3" name="灯片编号占位符 2"/>
          <p:cNvSpPr>
            <a:spLocks noGrp="1"/>
          </p:cNvSpPr>
          <p:nvPr>
            <p:ph type="sldNum" sz="quarter" idx="12"/>
          </p:nvPr>
        </p:nvSpPr>
        <p:spPr>
          <a:xfrm>
            <a:off x="9347200" y="6483120"/>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16</a:t>
            </a:fld>
            <a:endParaRPr lang="zh-CN" altLang="en-US" dirty="0">
              <a:latin typeface="微软雅黑" panose="020B0503020204020204" pitchFamily="34" charset="-122"/>
              <a:ea typeface="微软雅黑" panose="020B0503020204020204" pitchFamily="34" charset="-122"/>
            </a:endParaRPr>
          </a:p>
        </p:txBody>
      </p:sp>
      <p:sp>
        <p:nvSpPr>
          <p:cNvPr id="21" name="文本框 20"/>
          <p:cNvSpPr txBox="1"/>
          <p:nvPr/>
        </p:nvSpPr>
        <p:spPr>
          <a:xfrm>
            <a:off x="152755" y="3430536"/>
            <a:ext cx="8728006" cy="3228897"/>
          </a:xfrm>
          <a:prstGeom prst="rect">
            <a:avLst/>
          </a:prstGeom>
          <a:noFill/>
        </p:spPr>
        <p:txBody>
          <a:bodyPr wrap="square" rtlCol="0">
            <a:spAutoFit/>
          </a:bodyPr>
          <a:lstStyle/>
          <a:p>
            <a:pPr marL="0" lvl="2" indent="-342900">
              <a:lnSpc>
                <a:spcPct val="150000"/>
              </a:lnSpc>
              <a:buFont typeface="Wingdings" panose="05000000000000000000" pitchFamily="2" charset="2"/>
              <a:buChar char="n"/>
            </a:pPr>
            <a:r>
              <a:rPr lang="en-US" altLang="zh-CN" dirty="0">
                <a:latin typeface="微软雅黑" panose="020B0503020204020204" pitchFamily="34" charset="-122"/>
                <a:ea typeface="微软雅黑" panose="020B0503020204020204" pitchFamily="34" charset="-122"/>
              </a:rPr>
              <a:t>Challenges for high‑count‑rate nuclear measurements</a:t>
            </a:r>
            <a:r>
              <a:rPr lang="zh-CN" altLang="en-US" dirty="0">
                <a:latin typeface="微软雅黑" panose="020B0503020204020204" pitchFamily="34" charset="-122"/>
                <a:ea typeface="微软雅黑" panose="020B0503020204020204" pitchFamily="34" charset="-122"/>
              </a:rPr>
              <a:t>：</a:t>
            </a:r>
            <a:r>
              <a:rPr lang="en-US" altLang="zh-CN" b="1" dirty="0">
                <a:latin typeface="微软雅黑" panose="020B0503020204020204" pitchFamily="34" charset="-122"/>
                <a:ea typeface="微软雅黑" panose="020B0503020204020204" pitchFamily="34" charset="-122"/>
              </a:rPr>
              <a:t>heavy data transmission burden and severe pulse pile‑up.</a:t>
            </a:r>
          </a:p>
          <a:p>
            <a:pPr marL="0" lvl="2" indent="-342900">
              <a:lnSpc>
                <a:spcPct val="150000"/>
              </a:lnSpc>
              <a:buFont typeface="Wingdings" panose="05000000000000000000" pitchFamily="2" charset="2"/>
              <a:buChar char="n"/>
            </a:pPr>
            <a:r>
              <a:rPr lang="en-US" altLang="zh-CN" b="1" dirty="0">
                <a:solidFill>
                  <a:srgbClr val="C00000"/>
                </a:solidFill>
                <a:latin typeface="微软雅黑" panose="020B0503020204020204" pitchFamily="34" charset="-122"/>
                <a:ea typeface="微软雅黑" panose="020B0503020204020204" pitchFamily="34" charset="-122"/>
              </a:rPr>
              <a:t>An encoder‑decoder architecture:</a:t>
            </a:r>
          </a:p>
          <a:p>
            <a:pPr marL="400050" lvl="3" indent="-285750">
              <a:lnSpc>
                <a:spcPct val="150000"/>
              </a:lnSpc>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rPr>
              <a:t>Front‑end</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multi‑level digital level‑crossing encoding for data compression.</a:t>
            </a:r>
          </a:p>
          <a:p>
            <a:pPr marL="400050" lvl="3" indent="-285750">
              <a:lnSpc>
                <a:spcPct val="150000"/>
              </a:lnSpc>
              <a:buFont typeface="Arial" panose="020B0604020202020204" pitchFamily="34" charset="0"/>
              <a:buChar char="•"/>
            </a:pPr>
            <a:r>
              <a:rPr lang="en-US" altLang="zh-CN" sz="1600" dirty="0">
                <a:latin typeface="微软雅黑" panose="020B0503020204020204" pitchFamily="34" charset="-122"/>
                <a:ea typeface="微软雅黑" panose="020B0503020204020204" pitchFamily="34" charset="-122"/>
              </a:rPr>
              <a:t>Back‑end</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CNN‑based neural network performs off‑line waveform reconstruction directly in the compressed domain.</a:t>
            </a:r>
          </a:p>
          <a:p>
            <a:pPr marL="0" lvl="2" indent="-342900">
              <a:lnSpc>
                <a:spcPct val="15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The 2D‑CNN accomplishes pulse‑count classification and parameter regression </a:t>
            </a:r>
            <a:r>
              <a:rPr lang="en-US" altLang="zh-CN" b="1" dirty="0">
                <a:solidFill>
                  <a:srgbClr val="C00000"/>
                </a:solidFill>
                <a:latin typeface="微软雅黑" panose="020B0503020204020204" pitchFamily="34" charset="-122"/>
                <a:ea typeface="微软雅黑" panose="020B0503020204020204" pitchFamily="34" charset="-122"/>
              </a:rPr>
              <a:t>within the compressed domain.</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9028A074-FC93-4919-9D03-1CBE1019AAE5}"/>
              </a:ext>
            </a:extLst>
          </p:cNvPr>
          <p:cNvPicPr>
            <a:picLocks noChangeAspect="1"/>
          </p:cNvPicPr>
          <p:nvPr/>
        </p:nvPicPr>
        <p:blipFill rotWithShape="1">
          <a:blip r:embed="rId3">
            <a:extLst>
              <a:ext uri="{28A0092B-C50C-407E-A947-70E740481C1C}">
                <a14:useLocalDpi xmlns:a14="http://schemas.microsoft.com/office/drawing/2010/main" val="0"/>
              </a:ext>
            </a:extLst>
          </a:blip>
          <a:srcRect l="51967"/>
          <a:stretch/>
        </p:blipFill>
        <p:spPr>
          <a:xfrm>
            <a:off x="8984875" y="3821549"/>
            <a:ext cx="3124575" cy="2585015"/>
          </a:xfrm>
          <a:prstGeom prst="rect">
            <a:avLst/>
          </a:prstGeom>
        </p:spPr>
      </p:pic>
      <p:pic>
        <p:nvPicPr>
          <p:cNvPr id="9" name="图片 8">
            <a:extLst>
              <a:ext uri="{FF2B5EF4-FFF2-40B4-BE49-F238E27FC236}">
                <a16:creationId xmlns:a16="http://schemas.microsoft.com/office/drawing/2014/main" id="{E617DE5B-E67B-45F7-AE72-68B1D55CADDE}"/>
              </a:ext>
            </a:extLst>
          </p:cNvPr>
          <p:cNvPicPr>
            <a:picLocks noChangeAspect="1"/>
          </p:cNvPicPr>
          <p:nvPr/>
        </p:nvPicPr>
        <p:blipFill rotWithShape="1">
          <a:blip r:embed="rId4">
            <a:extLst>
              <a:ext uri="{28A0092B-C50C-407E-A947-70E740481C1C}">
                <a14:useLocalDpi xmlns:a14="http://schemas.microsoft.com/office/drawing/2010/main" val="0"/>
              </a:ext>
            </a:extLst>
          </a:blip>
          <a:srcRect l="51975"/>
          <a:stretch/>
        </p:blipFill>
        <p:spPr>
          <a:xfrm>
            <a:off x="9171230" y="1484967"/>
            <a:ext cx="2971240" cy="2077981"/>
          </a:xfrm>
          <a:prstGeom prst="rect">
            <a:avLst/>
          </a:prstGeom>
        </p:spPr>
      </p:pic>
      <p:pic>
        <p:nvPicPr>
          <p:cNvPr id="10" name="Image 0">
            <a:extLst>
              <a:ext uri="{FF2B5EF4-FFF2-40B4-BE49-F238E27FC236}">
                <a16:creationId xmlns:a16="http://schemas.microsoft.com/office/drawing/2014/main" id="{0A22C11B-4483-442C-B2FB-5BE449B31B8D}"/>
              </a:ext>
            </a:extLst>
          </p:cNvPr>
          <p:cNvPicPr>
            <a:picLocks noChangeAspect="1"/>
          </p:cNvPicPr>
          <p:nvPr/>
        </p:nvPicPr>
        <p:blipFill>
          <a:blip r:embed="rId5"/>
          <a:stretch>
            <a:fillRect/>
          </a:stretch>
        </p:blipFill>
        <p:spPr>
          <a:xfrm>
            <a:off x="386075" y="1666357"/>
            <a:ext cx="8728005" cy="1370095"/>
          </a:xfrm>
          <a:prstGeom prst="rect">
            <a:avLst/>
          </a:prstGeom>
        </p:spPr>
      </p:pic>
      <p:sp>
        <p:nvSpPr>
          <p:cNvPr id="11" name="文本框 10">
            <a:extLst>
              <a:ext uri="{FF2B5EF4-FFF2-40B4-BE49-F238E27FC236}">
                <a16:creationId xmlns:a16="http://schemas.microsoft.com/office/drawing/2014/main" id="{059FECC9-D323-43FE-9129-D29B84737DD0}"/>
              </a:ext>
            </a:extLst>
          </p:cNvPr>
          <p:cNvSpPr txBox="1"/>
          <p:nvPr/>
        </p:nvSpPr>
        <p:spPr>
          <a:xfrm>
            <a:off x="9569201" y="6333933"/>
            <a:ext cx="2210423" cy="369332"/>
          </a:xfrm>
          <a:prstGeom prst="rect">
            <a:avLst/>
          </a:prstGeom>
          <a:noFill/>
        </p:spPr>
        <p:txBody>
          <a:bodyPr wrap="square">
            <a:spAutoFit/>
          </a:bodyPr>
          <a:lstStyle/>
          <a:p>
            <a:r>
              <a:rPr lang="en-US" altLang="zh-CN" b="1" dirty="0">
                <a:latin typeface="微软雅黑" panose="020B0503020204020204" pitchFamily="34" charset="-122"/>
                <a:ea typeface="微软雅黑" panose="020B0503020204020204" pitchFamily="34" charset="-122"/>
              </a:rPr>
              <a:t>Submitted(2026)</a:t>
            </a:r>
            <a:endParaRPr lang="zh-CN" altLang="en-US" b="1" dirty="0"/>
          </a:p>
        </p:txBody>
      </p:sp>
    </p:spTree>
    <p:extLst>
      <p:ext uri="{BB962C8B-B14F-4D97-AF65-F5344CB8AC3E}">
        <p14:creationId xmlns:p14="http://schemas.microsoft.com/office/powerpoint/2010/main" val="908107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501282-B375-4E1F-BF0E-F94FF49DC3F0}"/>
              </a:ext>
            </a:extLst>
          </p:cNvPr>
          <p:cNvSpPr>
            <a:spLocks noGrp="1"/>
          </p:cNvSpPr>
          <p:nvPr>
            <p:ph type="title"/>
          </p:nvPr>
        </p:nvSpPr>
        <p:spPr/>
        <p:txBody>
          <a:bodyPr/>
          <a:lstStyle/>
          <a:p>
            <a:r>
              <a:rPr lang="en-US" altLang="zh-CN" dirty="0"/>
              <a:t>Contents</a:t>
            </a:r>
            <a:endParaRPr lang="zh-CN" altLang="en-US" dirty="0"/>
          </a:p>
        </p:txBody>
      </p:sp>
      <p:sp>
        <p:nvSpPr>
          <p:cNvPr id="3" name="灯片编号占位符 2">
            <a:extLst>
              <a:ext uri="{FF2B5EF4-FFF2-40B4-BE49-F238E27FC236}">
                <a16:creationId xmlns:a16="http://schemas.microsoft.com/office/drawing/2014/main" id="{325CBC01-9EAC-400F-8C41-052A86B43814}"/>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t>17</a:t>
            </a:fld>
            <a:endParaRPr lang="zh-CN" altLang="en-US"/>
          </a:p>
        </p:txBody>
      </p:sp>
      <p:sp>
        <p:nvSpPr>
          <p:cNvPr id="6" name="文本框 5">
            <a:extLst>
              <a:ext uri="{FF2B5EF4-FFF2-40B4-BE49-F238E27FC236}">
                <a16:creationId xmlns:a16="http://schemas.microsoft.com/office/drawing/2014/main" id="{B571BA34-EE3C-430C-845B-1EA1657A2BEB}"/>
              </a:ext>
            </a:extLst>
          </p:cNvPr>
          <p:cNvSpPr txBox="1"/>
          <p:nvPr/>
        </p:nvSpPr>
        <p:spPr>
          <a:xfrm>
            <a:off x="1117605" y="1672703"/>
            <a:ext cx="10483267" cy="3172472"/>
          </a:xfrm>
          <a:prstGeom prst="rect">
            <a:avLst/>
          </a:prstGeom>
          <a:noFill/>
        </p:spPr>
        <p:txBody>
          <a:bodyPr wrap="square" rtlCol="0">
            <a:spAutoFit/>
          </a:bodyPr>
          <a:lstStyle/>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Research Background </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Development of Machine Learning in Nuclear Electronics</a:t>
            </a:r>
          </a:p>
          <a:p>
            <a:pPr marL="514350" indent="-514350">
              <a:lnSpc>
                <a:spcPct val="200000"/>
              </a:lnSpc>
              <a:buFont typeface="+mj-lt"/>
              <a:buAutoNum type="romanUcPeriod"/>
            </a:pPr>
            <a:r>
              <a:rPr lang="en-US" altLang="zh-CN" sz="2600" b="1" dirty="0">
                <a:solidFill>
                  <a:srgbClr val="C00000"/>
                </a:solidFill>
                <a:latin typeface="微软雅黑" panose="020B0503020204020204" pitchFamily="34" charset="-122"/>
                <a:ea typeface="微软雅黑" panose="020B0503020204020204" pitchFamily="34" charset="-122"/>
              </a:rPr>
              <a:t>Neural Network Application in STCF Level‑1 Trigger</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Summary and Outlook</a:t>
            </a:r>
          </a:p>
        </p:txBody>
      </p:sp>
    </p:spTree>
    <p:extLst>
      <p:ext uri="{BB962C8B-B14F-4D97-AF65-F5344CB8AC3E}">
        <p14:creationId xmlns:p14="http://schemas.microsoft.com/office/powerpoint/2010/main" val="3077328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897336-4914-4DC3-A51C-72B64639B65C}"/>
              </a:ext>
            </a:extLst>
          </p:cNvPr>
          <p:cNvSpPr>
            <a:spLocks noGrp="1"/>
          </p:cNvSpPr>
          <p:nvPr>
            <p:ph type="title"/>
          </p:nvPr>
        </p:nvSpPr>
        <p:spPr/>
        <p:txBody>
          <a:bodyPr/>
          <a:lstStyle/>
          <a:p>
            <a:r>
              <a:rPr lang="en-US" altLang="zh-CN" dirty="0"/>
              <a:t>Super Tau‑Charm Facility (STCF)</a:t>
            </a:r>
            <a:endParaRPr lang="zh-CN" altLang="en-US" dirty="0"/>
          </a:p>
        </p:txBody>
      </p:sp>
      <p:sp>
        <p:nvSpPr>
          <p:cNvPr id="3" name="灯片编号占位符 2">
            <a:extLst>
              <a:ext uri="{FF2B5EF4-FFF2-40B4-BE49-F238E27FC236}">
                <a16:creationId xmlns:a16="http://schemas.microsoft.com/office/drawing/2014/main" id="{FB7771E2-2E9C-4DC0-AA39-4260EC0C6CBF}"/>
              </a:ext>
            </a:extLst>
          </p:cNvPr>
          <p:cNvSpPr>
            <a:spLocks noGrp="1"/>
          </p:cNvSpPr>
          <p:nvPr>
            <p:ph type="sldNum" sz="quarter" idx="12"/>
          </p:nvPr>
        </p:nvSpPr>
        <p:spPr>
          <a:xfrm>
            <a:off x="9347200" y="6504940"/>
            <a:ext cx="2844800" cy="338137"/>
          </a:xfrm>
        </p:spPr>
        <p:txBody>
          <a:bodyPr/>
          <a:lstStyle/>
          <a:p>
            <a:fld id="{14AA028F-72E1-4808-9DD3-2CE970B1B937}" type="slidenum">
              <a:rPr lang="zh-CN" altLang="en-US" smtClean="0"/>
              <a:t>18</a:t>
            </a:fld>
            <a:endParaRPr lang="zh-CN" altLang="en-US" dirty="0"/>
          </a:p>
        </p:txBody>
      </p:sp>
      <p:pic>
        <p:nvPicPr>
          <p:cNvPr id="21" name="图片 20">
            <a:extLst>
              <a:ext uri="{FF2B5EF4-FFF2-40B4-BE49-F238E27FC236}">
                <a16:creationId xmlns:a16="http://schemas.microsoft.com/office/drawing/2014/main" id="{EAAA6996-1750-48AF-891E-7D85A539BE19}"/>
              </a:ext>
            </a:extLst>
          </p:cNvPr>
          <p:cNvPicPr>
            <a:picLocks noChangeAspect="1"/>
          </p:cNvPicPr>
          <p:nvPr/>
        </p:nvPicPr>
        <p:blipFill>
          <a:blip r:embed="rId3"/>
          <a:stretch>
            <a:fillRect/>
          </a:stretch>
        </p:blipFill>
        <p:spPr>
          <a:xfrm>
            <a:off x="8578019" y="4008800"/>
            <a:ext cx="2854256" cy="2466975"/>
          </a:xfrm>
          <a:prstGeom prst="rect">
            <a:avLst/>
          </a:prstGeom>
        </p:spPr>
      </p:pic>
      <p:sp>
        <p:nvSpPr>
          <p:cNvPr id="22" name="文本框 21">
            <a:extLst>
              <a:ext uri="{FF2B5EF4-FFF2-40B4-BE49-F238E27FC236}">
                <a16:creationId xmlns:a16="http://schemas.microsoft.com/office/drawing/2014/main" id="{0EBA630F-9C38-469B-8356-292885BE4BEF}"/>
              </a:ext>
            </a:extLst>
          </p:cNvPr>
          <p:cNvSpPr txBox="1"/>
          <p:nvPr/>
        </p:nvSpPr>
        <p:spPr>
          <a:xfrm>
            <a:off x="466725" y="1052235"/>
            <a:ext cx="5257800" cy="2257862"/>
          </a:xfrm>
          <a:prstGeom prst="rect">
            <a:avLst/>
          </a:prstGeom>
          <a:noFill/>
        </p:spPr>
        <p:txBody>
          <a:bodyPr wrap="square" rtlCol="0">
            <a:spAutoFit/>
          </a:bodyPr>
          <a:lstStyle/>
          <a:p>
            <a:pPr marL="342900" indent="-342900">
              <a:lnSpc>
                <a:spcPct val="13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Key parameters:</a:t>
            </a: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A new generation of high-luminosity electron-positron collider</a:t>
            </a: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Peak luminosity: </a:t>
            </a:r>
            <a:r>
              <a:rPr lang="en-US" altLang="zh-CN" dirty="0">
                <a:solidFill>
                  <a:srgbClr val="C00000"/>
                </a:solidFill>
                <a:latin typeface="微软雅黑" panose="020B0503020204020204" pitchFamily="34" charset="-122"/>
                <a:ea typeface="微软雅黑" panose="020B0503020204020204" pitchFamily="34" charset="-122"/>
              </a:rPr>
              <a:t>&gt;0.5×10</a:t>
            </a:r>
            <a:r>
              <a:rPr lang="en-US" altLang="zh-CN" baseline="30000" dirty="0">
                <a:solidFill>
                  <a:srgbClr val="C00000"/>
                </a:solidFill>
                <a:latin typeface="微软雅黑" panose="020B0503020204020204" pitchFamily="34" charset="-122"/>
                <a:ea typeface="微软雅黑" panose="020B0503020204020204" pitchFamily="34" charset="-122"/>
              </a:rPr>
              <a:t>35</a:t>
            </a:r>
            <a:r>
              <a:rPr lang="en-US" altLang="zh-CN" dirty="0">
                <a:solidFill>
                  <a:srgbClr val="C00000"/>
                </a:solidFill>
                <a:latin typeface="微软雅黑" panose="020B0503020204020204" pitchFamily="34" charset="-122"/>
                <a:ea typeface="微软雅黑" panose="020B0503020204020204" pitchFamily="34" charset="-122"/>
              </a:rPr>
              <a:t> cm</a:t>
            </a:r>
            <a:r>
              <a:rPr lang="en-US" altLang="zh-CN" baseline="30000" dirty="0">
                <a:solidFill>
                  <a:srgbClr val="C00000"/>
                </a:solidFill>
                <a:latin typeface="微软雅黑" panose="020B0503020204020204" pitchFamily="34" charset="-122"/>
                <a:ea typeface="微软雅黑" panose="020B0503020204020204" pitchFamily="34" charset="-122"/>
              </a:rPr>
              <a:t>-2</a:t>
            </a:r>
            <a:r>
              <a:rPr lang="en-US" altLang="zh-CN" dirty="0">
                <a:solidFill>
                  <a:srgbClr val="C00000"/>
                </a:solidFill>
                <a:latin typeface="微软雅黑" panose="020B0503020204020204" pitchFamily="34" charset="-122"/>
                <a:ea typeface="微软雅黑" panose="020B0503020204020204" pitchFamily="34" charset="-122"/>
              </a:rPr>
              <a:t>s</a:t>
            </a:r>
            <a:r>
              <a:rPr lang="en-US" altLang="zh-CN" baseline="30000" dirty="0">
                <a:solidFill>
                  <a:srgbClr val="C00000"/>
                </a:solidFill>
                <a:latin typeface="微软雅黑" panose="020B0503020204020204" pitchFamily="34" charset="-122"/>
                <a:ea typeface="微软雅黑" panose="020B0503020204020204" pitchFamily="34" charset="-122"/>
              </a:rPr>
              <a:t>-1</a:t>
            </a:r>
            <a:endParaRPr lang="en-US" altLang="zh-CN" dirty="0">
              <a:solidFill>
                <a:srgbClr val="C00000"/>
              </a:solidFill>
              <a:latin typeface="微软雅黑" panose="020B0503020204020204" pitchFamily="34" charset="-122"/>
              <a:ea typeface="微软雅黑" panose="020B0503020204020204" pitchFamily="34" charset="-122"/>
            </a:endParaRP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Peak physics event rate: </a:t>
            </a:r>
            <a:r>
              <a:rPr lang="en-US" altLang="zh-CN" dirty="0">
                <a:solidFill>
                  <a:srgbClr val="C00000"/>
                </a:solidFill>
                <a:latin typeface="微软雅黑" panose="020B0503020204020204" pitchFamily="34" charset="-122"/>
                <a:ea typeface="微软雅黑" panose="020B0503020204020204" pitchFamily="34" charset="-122"/>
              </a:rPr>
              <a:t>400 kHz(MDC)</a:t>
            </a:r>
          </a:p>
          <a:p>
            <a:pPr marL="285750" indent="-285750">
              <a:lnSpc>
                <a:spcPct val="130000"/>
              </a:lnSpc>
              <a:buFont typeface="Arial" panose="020B0604020202020204" pitchFamily="34" charset="0"/>
              <a:buChar char="•"/>
            </a:pPr>
            <a:r>
              <a:rPr lang="en-US" altLang="zh-CN" b="1" dirty="0">
                <a:latin typeface="微软雅黑" panose="020B0503020204020204" pitchFamily="34" charset="-122"/>
                <a:ea typeface="微软雅黑" panose="020B0503020204020204" pitchFamily="34" charset="-122"/>
              </a:rPr>
              <a:t>Data rate: </a:t>
            </a:r>
            <a:r>
              <a:rPr lang="en-US" altLang="zh-CN" b="1" dirty="0">
                <a:solidFill>
                  <a:srgbClr val="C00000"/>
                </a:solidFill>
                <a:latin typeface="微软雅黑" panose="020B0503020204020204" pitchFamily="34" charset="-122"/>
                <a:ea typeface="微软雅黑" panose="020B0503020204020204" pitchFamily="34" charset="-122"/>
              </a:rPr>
              <a:t>&gt;100GB/s</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3" name="文本框 22">
            <a:extLst>
              <a:ext uri="{FF2B5EF4-FFF2-40B4-BE49-F238E27FC236}">
                <a16:creationId xmlns:a16="http://schemas.microsoft.com/office/drawing/2014/main" id="{6B38B0D3-B698-4CDF-8E65-BCE77563E2C5}"/>
              </a:ext>
            </a:extLst>
          </p:cNvPr>
          <p:cNvSpPr txBox="1"/>
          <p:nvPr/>
        </p:nvSpPr>
        <p:spPr>
          <a:xfrm>
            <a:off x="5596513" y="1056720"/>
            <a:ext cx="5845070" cy="1897764"/>
          </a:xfrm>
          <a:prstGeom prst="rect">
            <a:avLst/>
          </a:prstGeom>
          <a:noFill/>
        </p:spPr>
        <p:txBody>
          <a:bodyPr wrap="square" rtlCol="0">
            <a:spAutoFit/>
          </a:bodyPr>
          <a:lstStyle/>
          <a:p>
            <a:pPr marL="457200" indent="-457200">
              <a:lnSpc>
                <a:spcPct val="13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STCF Trigger requirements:</a:t>
            </a: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Extremely high physics trigger efficiency (~99%)</a:t>
            </a: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Low background trigger rate (&lt; 50 kHz)</a:t>
            </a:r>
          </a:p>
          <a:p>
            <a:pPr marL="285750" indent="-285750">
              <a:lnSpc>
                <a:spcPct val="130000"/>
              </a:lnSpc>
              <a:buFont typeface="Arial" panose="020B0604020202020204" pitchFamily="34" charset="0"/>
              <a:buChar char="•"/>
            </a:pPr>
            <a:r>
              <a:rPr lang="en-US" altLang="zh-CN" b="1" dirty="0">
                <a:latin typeface="微软雅黑" panose="020B0503020204020204" pitchFamily="34" charset="-122"/>
                <a:ea typeface="微软雅黑" panose="020B0503020204020204" pitchFamily="34" charset="-122"/>
              </a:rPr>
              <a:t>High data throughput with low latency</a:t>
            </a:r>
          </a:p>
          <a:p>
            <a:pPr marL="285750" indent="-285750">
              <a:lnSpc>
                <a:spcPct val="13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Event separation capability: ΔT &lt; 100 ns</a:t>
            </a:r>
            <a:endParaRPr lang="zh-CN" altLang="en-US" b="1" dirty="0">
              <a:solidFill>
                <a:srgbClr val="C00000"/>
              </a:solidFill>
              <a:latin typeface="微软雅黑" panose="020B0503020204020204" pitchFamily="34" charset="-122"/>
              <a:ea typeface="微软雅黑" panose="020B0503020204020204" pitchFamily="34" charset="-122"/>
            </a:endParaRPr>
          </a:p>
        </p:txBody>
      </p:sp>
      <p:grpSp>
        <p:nvGrpSpPr>
          <p:cNvPr id="26" name="组合 25">
            <a:extLst>
              <a:ext uri="{FF2B5EF4-FFF2-40B4-BE49-F238E27FC236}">
                <a16:creationId xmlns:a16="http://schemas.microsoft.com/office/drawing/2014/main" id="{7FBAE97A-42C0-474C-AF7B-75A151774CA9}"/>
              </a:ext>
            </a:extLst>
          </p:cNvPr>
          <p:cNvGrpSpPr/>
          <p:nvPr/>
        </p:nvGrpSpPr>
        <p:grpSpPr>
          <a:xfrm>
            <a:off x="526471" y="3450956"/>
            <a:ext cx="7972379" cy="3254643"/>
            <a:chOff x="-1246017" y="1991402"/>
            <a:chExt cx="9009810" cy="3338507"/>
          </a:xfrm>
        </p:grpSpPr>
        <p:grpSp>
          <p:nvGrpSpPr>
            <p:cNvPr id="27" name="组合 26">
              <a:extLst>
                <a:ext uri="{FF2B5EF4-FFF2-40B4-BE49-F238E27FC236}">
                  <a16:creationId xmlns:a16="http://schemas.microsoft.com/office/drawing/2014/main" id="{7012366C-F5B4-4B81-B78C-78863F9CD051}"/>
                </a:ext>
              </a:extLst>
            </p:cNvPr>
            <p:cNvGrpSpPr/>
            <p:nvPr/>
          </p:nvGrpSpPr>
          <p:grpSpPr>
            <a:xfrm>
              <a:off x="-1246017" y="1991402"/>
              <a:ext cx="9009810" cy="3338507"/>
              <a:chOff x="1925779" y="1485551"/>
              <a:chExt cx="9009810" cy="3338507"/>
            </a:xfrm>
          </p:grpSpPr>
          <p:grpSp>
            <p:nvGrpSpPr>
              <p:cNvPr id="29" name="Group 14">
                <a:extLst>
                  <a:ext uri="{FF2B5EF4-FFF2-40B4-BE49-F238E27FC236}">
                    <a16:creationId xmlns:a16="http://schemas.microsoft.com/office/drawing/2014/main" id="{90D53340-6C53-426C-A0B5-DC1B3178DAEF}"/>
                  </a:ext>
                </a:extLst>
              </p:cNvPr>
              <p:cNvGrpSpPr/>
              <p:nvPr/>
            </p:nvGrpSpPr>
            <p:grpSpPr>
              <a:xfrm>
                <a:off x="1925779" y="1987846"/>
                <a:ext cx="8969356" cy="2836212"/>
                <a:chOff x="782194" y="2531626"/>
                <a:chExt cx="7207921" cy="2933151"/>
              </a:xfrm>
            </p:grpSpPr>
            <p:pic>
              <p:nvPicPr>
                <p:cNvPr id="35" name="图片 3">
                  <a:extLst>
                    <a:ext uri="{FF2B5EF4-FFF2-40B4-BE49-F238E27FC236}">
                      <a16:creationId xmlns:a16="http://schemas.microsoft.com/office/drawing/2014/main" id="{ED0347D9-EF46-4774-82E1-32314D7CD7D1}"/>
                    </a:ext>
                  </a:extLst>
                </p:cNvPr>
                <p:cNvPicPr>
                  <a:picLocks noChangeAspect="1"/>
                </p:cNvPicPr>
                <p:nvPr/>
              </p:nvPicPr>
              <p:blipFill>
                <a:blip r:embed="rId4"/>
                <a:stretch>
                  <a:fillRect/>
                </a:stretch>
              </p:blipFill>
              <p:spPr>
                <a:xfrm>
                  <a:off x="914267" y="2531626"/>
                  <a:ext cx="7075848" cy="2933151"/>
                </a:xfrm>
                <a:prstGeom prst="rect">
                  <a:avLst/>
                </a:prstGeom>
              </p:spPr>
            </p:pic>
            <p:pic>
              <p:nvPicPr>
                <p:cNvPr id="36" name="图片 5">
                  <a:extLst>
                    <a:ext uri="{FF2B5EF4-FFF2-40B4-BE49-F238E27FC236}">
                      <a16:creationId xmlns:a16="http://schemas.microsoft.com/office/drawing/2014/main" id="{944AB72E-1608-4F09-A537-4707DBC5EC91}"/>
                    </a:ext>
                  </a:extLst>
                </p:cNvPr>
                <p:cNvPicPr>
                  <a:picLocks noChangeAspect="1"/>
                </p:cNvPicPr>
                <p:nvPr/>
              </p:nvPicPr>
              <p:blipFill>
                <a:blip r:embed="rId5">
                  <a:duotone>
                    <a:schemeClr val="accent1">
                      <a:shade val="45000"/>
                      <a:satMod val="135000"/>
                    </a:schemeClr>
                    <a:prstClr val="white"/>
                  </a:duotone>
                </a:blip>
                <a:stretch>
                  <a:fillRect/>
                </a:stretch>
              </p:blipFill>
              <p:spPr>
                <a:xfrm>
                  <a:off x="782194" y="2791898"/>
                  <a:ext cx="420010" cy="2102390"/>
                </a:xfrm>
                <a:prstGeom prst="rect">
                  <a:avLst/>
                </a:prstGeom>
              </p:spPr>
            </p:pic>
            <p:sp>
              <p:nvSpPr>
                <p:cNvPr id="37" name="TextBox 20">
                  <a:extLst>
                    <a:ext uri="{FF2B5EF4-FFF2-40B4-BE49-F238E27FC236}">
                      <a16:creationId xmlns:a16="http://schemas.microsoft.com/office/drawing/2014/main" id="{F4DFE93B-69CC-4092-B2AA-631AAB6D862A}"/>
                    </a:ext>
                  </a:extLst>
                </p:cNvPr>
                <p:cNvSpPr txBox="1"/>
                <p:nvPr/>
              </p:nvSpPr>
              <p:spPr>
                <a:xfrm>
                  <a:off x="4452191" y="2694822"/>
                  <a:ext cx="372984" cy="293848"/>
                </a:xfrm>
                <a:prstGeom prst="rect">
                  <a:avLst/>
                </a:prstGeom>
                <a:noFill/>
              </p:spPr>
              <p:txBody>
                <a:bodyPr wrap="none" rtlCol="0">
                  <a:spAutoFit/>
                </a:bodyPr>
                <a:lstStyle/>
                <a:p>
                  <a:r>
                    <a:rPr lang="en-US" sz="1200" dirty="0">
                      <a:solidFill>
                        <a:srgbClr val="FF0000"/>
                      </a:solidFill>
                      <a:latin typeface="Symbol" pitchFamily="2" charset="2"/>
                    </a:rPr>
                    <a:t>t</a:t>
                  </a:r>
                  <a:r>
                    <a:rPr lang="en-CN" sz="1200" baseline="30000" dirty="0">
                      <a:solidFill>
                        <a:srgbClr val="FF0000"/>
                      </a:solidFill>
                    </a:rPr>
                    <a:t>+</a:t>
                  </a:r>
                  <a:r>
                    <a:rPr lang="en-CN" sz="1200" dirty="0">
                      <a:solidFill>
                        <a:srgbClr val="FF0000"/>
                      </a:solidFill>
                      <a:latin typeface="Symbol" pitchFamily="2" charset="2"/>
                    </a:rPr>
                    <a:t>t</a:t>
                  </a:r>
                  <a:r>
                    <a:rPr lang="en-CN" sz="1200" baseline="30000" dirty="0">
                      <a:solidFill>
                        <a:srgbClr val="FF0000"/>
                      </a:solidFill>
                    </a:rPr>
                    <a:t>-</a:t>
                  </a:r>
                </a:p>
              </p:txBody>
            </p:sp>
            <p:cxnSp>
              <p:nvCxnSpPr>
                <p:cNvPr id="38" name="Straight Connector 21">
                  <a:extLst>
                    <a:ext uri="{FF2B5EF4-FFF2-40B4-BE49-F238E27FC236}">
                      <a16:creationId xmlns:a16="http://schemas.microsoft.com/office/drawing/2014/main" id="{D125CA8B-AB66-4F72-9328-6A581B8D3FDA}"/>
                    </a:ext>
                  </a:extLst>
                </p:cNvPr>
                <p:cNvCxnSpPr>
                  <a:cxnSpLocks/>
                </p:cNvCxnSpPr>
                <p:nvPr/>
              </p:nvCxnSpPr>
              <p:spPr>
                <a:xfrm flipV="1">
                  <a:off x="4624500" y="2862349"/>
                  <a:ext cx="0" cy="2195880"/>
                </a:xfrm>
                <a:prstGeom prst="line">
                  <a:avLst/>
                </a:prstGeom>
                <a:ln>
                  <a:solidFill>
                    <a:srgbClr val="FF0000"/>
                  </a:solidFill>
                  <a:prstDash val="sysDot"/>
                </a:ln>
              </p:spPr>
              <p:style>
                <a:lnRef idx="1">
                  <a:schemeClr val="accent6"/>
                </a:lnRef>
                <a:fillRef idx="0">
                  <a:schemeClr val="accent6"/>
                </a:fillRef>
                <a:effectRef idx="0">
                  <a:schemeClr val="accent6"/>
                </a:effectRef>
                <a:fontRef idx="minor">
                  <a:schemeClr val="tx1"/>
                </a:fontRef>
              </p:style>
            </p:cxnSp>
          </p:grpSp>
          <p:sp>
            <p:nvSpPr>
              <p:cNvPr id="30" name="Rectangle 19">
                <a:extLst>
                  <a:ext uri="{FF2B5EF4-FFF2-40B4-BE49-F238E27FC236}">
                    <a16:creationId xmlns:a16="http://schemas.microsoft.com/office/drawing/2014/main" id="{006F49B5-72CE-4A15-B9E7-319C86491D55}"/>
                  </a:ext>
                </a:extLst>
              </p:cNvPr>
              <p:cNvSpPr/>
              <p:nvPr/>
            </p:nvSpPr>
            <p:spPr>
              <a:xfrm>
                <a:off x="4835425" y="2097501"/>
                <a:ext cx="1306224" cy="2343281"/>
              </a:xfrm>
              <a:prstGeom prst="rect">
                <a:avLst/>
              </a:prstGeom>
              <a:solidFill>
                <a:schemeClr val="accent6">
                  <a:lumMod val="20000"/>
                  <a:lumOff val="80000"/>
                  <a:alpha val="30000"/>
                </a:schemeClr>
              </a:solidFill>
              <a:ln w="6350" cap="flat" cmpd="sng" algn="ctr">
                <a:solidFill>
                  <a:srgbClr val="4472C4"/>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a:solidFill>
                    <a:prstClr val="white"/>
                  </a:solidFill>
                  <a:latin typeface="Calibri" panose="020F0502020204030204"/>
                  <a:ea typeface="宋体"/>
                  <a:sym typeface="Symbol" pitchFamily="18" charset="2"/>
                </a:endParaRPr>
              </a:p>
            </p:txBody>
          </p:sp>
          <p:sp>
            <p:nvSpPr>
              <p:cNvPr id="31" name="Rectangle 20">
                <a:extLst>
                  <a:ext uri="{FF2B5EF4-FFF2-40B4-BE49-F238E27FC236}">
                    <a16:creationId xmlns:a16="http://schemas.microsoft.com/office/drawing/2014/main" id="{2C4DCC57-2C98-4503-8872-70D93AD3E22C}"/>
                  </a:ext>
                </a:extLst>
              </p:cNvPr>
              <p:cNvSpPr/>
              <p:nvPr/>
            </p:nvSpPr>
            <p:spPr>
              <a:xfrm>
                <a:off x="6157681" y="2103249"/>
                <a:ext cx="888092" cy="2354536"/>
              </a:xfrm>
              <a:prstGeom prst="rect">
                <a:avLst/>
              </a:prstGeom>
              <a:solidFill>
                <a:srgbClr val="79FF21">
                  <a:alpha val="30000"/>
                </a:srgbClr>
              </a:solidFill>
              <a:ln w="6350" cap="flat" cmpd="sng" algn="ctr">
                <a:solidFill>
                  <a:srgbClr val="4472C4"/>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Calibri" panose="020F0502020204030204"/>
                  <a:ea typeface="宋体"/>
                  <a:sym typeface="Symbol" pitchFamily="18" charset="2"/>
                </a:endParaRPr>
              </a:p>
            </p:txBody>
          </p:sp>
          <p:sp>
            <p:nvSpPr>
              <p:cNvPr id="32" name="Rectangle 32">
                <a:extLst>
                  <a:ext uri="{FF2B5EF4-FFF2-40B4-BE49-F238E27FC236}">
                    <a16:creationId xmlns:a16="http://schemas.microsoft.com/office/drawing/2014/main" id="{BEF8852F-3943-4BE9-B193-BCA68FC08853}"/>
                  </a:ext>
                </a:extLst>
              </p:cNvPr>
              <p:cNvSpPr/>
              <p:nvPr/>
            </p:nvSpPr>
            <p:spPr>
              <a:xfrm>
                <a:off x="8223155" y="2057768"/>
                <a:ext cx="2425239" cy="2371120"/>
              </a:xfrm>
              <a:prstGeom prst="rect">
                <a:avLst/>
              </a:prstGeom>
              <a:solidFill>
                <a:srgbClr val="00F174">
                  <a:alpha val="45098"/>
                </a:srgbClr>
              </a:solidFill>
              <a:ln>
                <a:solidFill>
                  <a:srgbClr val="4A7EBB">
                    <a:alpha val="21176"/>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46000"/>
                  </a:lnSpc>
                  <a:spcBef>
                    <a:spcPct val="20000"/>
                  </a:spcBef>
                  <a:buClr>
                    <a:srgbClr val="FF3399"/>
                  </a:buClr>
                  <a:defRPr/>
                </a:pPr>
                <a:endParaRPr kumimoji="1" lang="en-US" altLang="zh-CN" sz="2000" kern="0" dirty="0">
                  <a:solidFill>
                    <a:srgbClr val="C00000"/>
                  </a:solidFill>
                  <a:latin typeface="+mj-ea"/>
                  <a:ea typeface="+mj-ea"/>
                  <a:sym typeface="Symbol" pitchFamily="18" charset="2"/>
                </a:endParaRPr>
              </a:p>
            </p:txBody>
          </p:sp>
          <p:sp>
            <p:nvSpPr>
              <p:cNvPr id="33" name="Rectangle 21">
                <a:extLst>
                  <a:ext uri="{FF2B5EF4-FFF2-40B4-BE49-F238E27FC236}">
                    <a16:creationId xmlns:a16="http://schemas.microsoft.com/office/drawing/2014/main" id="{337B22D6-86BC-45FC-9F29-81E5E4E556D8}"/>
                  </a:ext>
                </a:extLst>
              </p:cNvPr>
              <p:cNvSpPr/>
              <p:nvPr/>
            </p:nvSpPr>
            <p:spPr>
              <a:xfrm>
                <a:off x="7045773" y="2069660"/>
                <a:ext cx="1177383" cy="2371121"/>
              </a:xfrm>
              <a:prstGeom prst="rect">
                <a:avLst/>
              </a:prstGeom>
              <a:solidFill>
                <a:schemeClr val="accent5">
                  <a:lumMod val="40000"/>
                  <a:lumOff val="60000"/>
                  <a:alpha val="30000"/>
                </a:schemeClr>
              </a:solidFill>
              <a:ln w="6350" cap="flat" cmpd="sng" algn="ctr">
                <a:solidFill>
                  <a:srgbClr val="4472C4"/>
                </a:solidFill>
                <a:prstDash val="solid"/>
                <a:miter lim="800000"/>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dirty="0">
                  <a:solidFill>
                    <a:prstClr val="white"/>
                  </a:solidFill>
                  <a:latin typeface="Calibri" panose="020F0502020204030204"/>
                  <a:ea typeface="宋体"/>
                  <a:sym typeface="Symbol" pitchFamily="18" charset="2"/>
                </a:endParaRPr>
              </a:p>
            </p:txBody>
          </p:sp>
          <p:sp>
            <p:nvSpPr>
              <p:cNvPr id="34" name="TextBox 9">
                <a:extLst>
                  <a:ext uri="{FF2B5EF4-FFF2-40B4-BE49-F238E27FC236}">
                    <a16:creationId xmlns:a16="http://schemas.microsoft.com/office/drawing/2014/main" id="{558215DD-EED0-4E65-B1B9-899AE54EBA98}"/>
                  </a:ext>
                </a:extLst>
              </p:cNvPr>
              <p:cNvSpPr txBox="1"/>
              <p:nvPr/>
            </p:nvSpPr>
            <p:spPr>
              <a:xfrm>
                <a:off x="4993601" y="1485551"/>
                <a:ext cx="5941988" cy="536702"/>
              </a:xfrm>
              <a:prstGeom prst="rect">
                <a:avLst/>
              </a:prstGeom>
              <a:solidFill>
                <a:schemeClr val="bg1"/>
              </a:solidFill>
              <a:ln w="12700">
                <a:solidFill>
                  <a:schemeClr val="bg1">
                    <a:lumMod val="65000"/>
                    <a:alpha val="0"/>
                  </a:schemeClr>
                </a:solidFill>
              </a:ln>
            </p:spPr>
            <p:txBody>
              <a:bodyPr wrap="square">
                <a:spAutoFit/>
              </a:bodyPr>
              <a:lstStyle/>
              <a:p>
                <a:pPr algn="ctr" fontAlgn="base">
                  <a:buClr>
                    <a:srgbClr val="0000CC"/>
                  </a:buClr>
                  <a:buSzPct val="120000"/>
                  <a:defRPr/>
                </a:pPr>
                <a:r>
                  <a:rPr lang="en-US" altLang="zh-CN" sz="1400" b="1" spc="91" dirty="0">
                    <a:solidFill>
                      <a:srgbClr val="0066FF"/>
                    </a:solidFill>
                    <a:latin typeface="微软雅黑" panose="020B0503020204020204" pitchFamily="34" charset="-122"/>
                    <a:ea typeface="微软雅黑" panose="020B0503020204020204" pitchFamily="34" charset="-122"/>
                    <a:cs typeface="Arial" panose="020B0604020202020204" pitchFamily="34" charset="0"/>
                  </a:rPr>
                  <a:t>2-7GeV</a:t>
                </a:r>
                <a:r>
                  <a:rPr lang="zh-CN" altLang="en-US" sz="1400" b="1" spc="91" dirty="0">
                    <a:solidFill>
                      <a:srgbClr val="0066FF"/>
                    </a:solidFill>
                    <a:latin typeface="微软雅黑" panose="020B0503020204020204" pitchFamily="34" charset="-122"/>
                    <a:ea typeface="微软雅黑" panose="020B0503020204020204" pitchFamily="34" charset="-122"/>
                    <a:cs typeface="Arial" panose="020B0604020202020204" pitchFamily="34" charset="0"/>
                  </a:rPr>
                  <a:t>是</a:t>
                </a:r>
                <a:r>
                  <a:rPr lang="zh-CN" altLang="en-US" sz="1400" b="1" spc="91" dirty="0">
                    <a:solidFill>
                      <a:srgbClr val="0066FF"/>
                    </a:solidFill>
                    <a:latin typeface="微软雅黑" panose="020B0503020204020204" pitchFamily="34" charset="-122"/>
                    <a:ea typeface="微软雅黑" panose="020B0503020204020204" pitchFamily="34" charset="-122"/>
                  </a:rPr>
                  <a:t>连接微扰和非微扰</a:t>
                </a:r>
                <a:r>
                  <a:rPr lang="en-US" altLang="zh-CN" sz="1400" b="1" spc="91" dirty="0">
                    <a:solidFill>
                      <a:srgbClr val="0066FF"/>
                    </a:solidFill>
                    <a:latin typeface="微软雅黑" panose="020B0503020204020204" pitchFamily="34" charset="-122"/>
                    <a:ea typeface="微软雅黑" panose="020B0503020204020204" pitchFamily="34" charset="-122"/>
                    <a:cs typeface="Arial" panose="020B0604020202020204" pitchFamily="34" charset="0"/>
                  </a:rPr>
                  <a:t>QCD</a:t>
                </a:r>
                <a:r>
                  <a:rPr lang="zh-CN" altLang="en-US" sz="1400" b="1" spc="91" dirty="0">
                    <a:solidFill>
                      <a:srgbClr val="0066FF"/>
                    </a:solidFill>
                    <a:latin typeface="微软雅黑" panose="020B0503020204020204" pitchFamily="34" charset="-122"/>
                    <a:ea typeface="微软雅黑" panose="020B0503020204020204" pitchFamily="34" charset="-122"/>
                  </a:rPr>
                  <a:t>的独特能区</a:t>
                </a:r>
                <a:r>
                  <a:rPr lang="en-US" altLang="zh-CN" sz="1400" b="1" spc="91" dirty="0">
                    <a:solidFill>
                      <a:srgbClr val="0066FF"/>
                    </a:solidFill>
                    <a:latin typeface="微软雅黑" panose="020B0503020204020204" pitchFamily="34" charset="-122"/>
                    <a:ea typeface="微软雅黑" panose="020B0503020204020204" pitchFamily="34" charset="-122"/>
                  </a:rPr>
                  <a:t>, </a:t>
                </a:r>
              </a:p>
              <a:p>
                <a:pPr algn="ctr" fontAlgn="base">
                  <a:buClr>
                    <a:srgbClr val="0000CC"/>
                  </a:buClr>
                  <a:buSzPct val="120000"/>
                  <a:defRPr/>
                </a:pPr>
                <a:r>
                  <a:rPr lang="zh-CN" altLang="en-US" sz="1400" b="1" spc="91" dirty="0">
                    <a:solidFill>
                      <a:srgbClr val="0066FF"/>
                    </a:solidFill>
                    <a:latin typeface="微软雅黑" panose="020B0503020204020204" pitchFamily="34" charset="-122"/>
                    <a:ea typeface="微软雅黑" panose="020B0503020204020204" pitchFamily="34" charset="-122"/>
                  </a:rPr>
                  <a:t>蕴含了丰富的物理信息</a:t>
                </a:r>
                <a:endParaRPr lang="en-US" altLang="zh-CN" sz="1400" b="1" spc="91" dirty="0">
                  <a:solidFill>
                    <a:srgbClr val="0066FF"/>
                  </a:solidFill>
                  <a:latin typeface="微软雅黑" panose="020B0503020204020204" pitchFamily="34" charset="-122"/>
                  <a:ea typeface="微软雅黑" panose="020B0503020204020204" pitchFamily="34" charset="-122"/>
                </a:endParaRPr>
              </a:p>
            </p:txBody>
          </p:sp>
        </p:grpSp>
        <p:sp>
          <p:nvSpPr>
            <p:cNvPr id="28" name="Rectangle 17">
              <a:extLst>
                <a:ext uri="{FF2B5EF4-FFF2-40B4-BE49-F238E27FC236}">
                  <a16:creationId xmlns:a16="http://schemas.microsoft.com/office/drawing/2014/main" id="{8E7BB440-1B05-44D0-83A7-A84D91ACA042}"/>
                </a:ext>
              </a:extLst>
            </p:cNvPr>
            <p:cNvSpPr/>
            <p:nvPr/>
          </p:nvSpPr>
          <p:spPr>
            <a:xfrm>
              <a:off x="5215708" y="3955669"/>
              <a:ext cx="2135647" cy="273122"/>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buClr>
                  <a:srgbClr val="FF3399"/>
                </a:buClr>
                <a:defRPr/>
              </a:pPr>
              <a:r>
                <a:rPr kumimoji="1" lang="en-US" altLang="zh-CN" b="1" kern="0" dirty="0">
                  <a:solidFill>
                    <a:schemeClr val="accent6">
                      <a:lumMod val="75000"/>
                    </a:schemeClr>
                  </a:solidFill>
                  <a:latin typeface="Calibri" panose="020F0502020204030204" pitchFamily="34" charset="0"/>
                  <a:ea typeface="华文楷体" panose="02010600040101010101" pitchFamily="2" charset="-122"/>
                  <a:cs typeface="Calibri" panose="020F0502020204030204" pitchFamily="34" charset="0"/>
                  <a:sym typeface="Symbol" pitchFamily="18" charset="2"/>
                </a:rPr>
                <a:t>Not yet explored </a:t>
              </a:r>
            </a:p>
          </p:txBody>
        </p:sp>
      </p:grpSp>
    </p:spTree>
    <p:extLst>
      <p:ext uri="{BB962C8B-B14F-4D97-AF65-F5344CB8AC3E}">
        <p14:creationId xmlns:p14="http://schemas.microsoft.com/office/powerpoint/2010/main" val="5426104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99FEBE-A4FB-4422-BD7E-D74B78816D3A}"/>
              </a:ext>
            </a:extLst>
          </p:cNvPr>
          <p:cNvSpPr>
            <a:spLocks noGrp="1"/>
          </p:cNvSpPr>
          <p:nvPr>
            <p:ph type="title"/>
          </p:nvPr>
        </p:nvSpPr>
        <p:spPr>
          <a:xfrm>
            <a:off x="1117605" y="48445"/>
            <a:ext cx="9746343" cy="838200"/>
          </a:xfrm>
        </p:spPr>
        <p:txBody>
          <a:bodyPr/>
          <a:lstStyle/>
          <a:p>
            <a:r>
              <a:rPr lang="en-US" altLang="zh-CN" dirty="0"/>
              <a:t>Trigger System Design</a:t>
            </a:r>
            <a:endParaRPr lang="zh-CN" altLang="en-US" dirty="0"/>
          </a:p>
        </p:txBody>
      </p:sp>
      <p:sp>
        <p:nvSpPr>
          <p:cNvPr id="3" name="灯片编号占位符 2">
            <a:extLst>
              <a:ext uri="{FF2B5EF4-FFF2-40B4-BE49-F238E27FC236}">
                <a16:creationId xmlns:a16="http://schemas.microsoft.com/office/drawing/2014/main" id="{C3C31249-E4CC-42FA-B217-4FDE3CF86B93}"/>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19</a:t>
            </a:fld>
            <a:endParaRPr lang="zh-CN" altLang="en-US">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45288240-73F7-495E-B519-75DFD69AA73E}"/>
              </a:ext>
            </a:extLst>
          </p:cNvPr>
          <p:cNvPicPr>
            <a:picLocks noChangeAspect="1"/>
          </p:cNvPicPr>
          <p:nvPr/>
        </p:nvPicPr>
        <p:blipFill>
          <a:blip r:embed="rId3"/>
          <a:stretch>
            <a:fillRect/>
          </a:stretch>
        </p:blipFill>
        <p:spPr>
          <a:xfrm>
            <a:off x="5151120" y="1186683"/>
            <a:ext cx="6548734" cy="4229166"/>
          </a:xfrm>
          <a:prstGeom prst="rect">
            <a:avLst/>
          </a:prstGeom>
        </p:spPr>
      </p:pic>
      <p:sp>
        <p:nvSpPr>
          <p:cNvPr id="7" name="文本框 6">
            <a:extLst>
              <a:ext uri="{FF2B5EF4-FFF2-40B4-BE49-F238E27FC236}">
                <a16:creationId xmlns:a16="http://schemas.microsoft.com/office/drawing/2014/main" id="{35414965-A2A6-464B-B6F4-6249442ED621}"/>
              </a:ext>
            </a:extLst>
          </p:cNvPr>
          <p:cNvSpPr txBox="1"/>
          <p:nvPr/>
        </p:nvSpPr>
        <p:spPr>
          <a:xfrm>
            <a:off x="316886" y="5326401"/>
            <a:ext cx="11052228" cy="1289905"/>
          </a:xfrm>
          <a:prstGeom prst="rect">
            <a:avLst/>
          </a:prstGeom>
          <a:noFill/>
        </p:spPr>
        <p:txBody>
          <a:bodyPr wrap="square">
            <a:spAutoFit/>
          </a:bodyPr>
          <a:lstStyle/>
          <a:p>
            <a:pPr marL="285750" lvl="0" indent="-285750">
              <a:lnSpc>
                <a:spcPct val="150000"/>
              </a:lnSpc>
              <a:buFont typeface="Wingdings" panose="05000000000000000000" pitchFamily="2" charset="2"/>
              <a:buChar char="n"/>
              <a:defRPr/>
            </a:pPr>
            <a:r>
              <a:rPr lang="en-US" altLang="zh-CN" dirty="0">
                <a:solidFill>
                  <a:srgbClr val="C00000"/>
                </a:solidFill>
                <a:latin typeface="微软雅黑" panose="020B0503020204020204" pitchFamily="34" charset="-122"/>
                <a:ea typeface="微软雅黑" panose="020B0503020204020204" pitchFamily="34" charset="-122"/>
              </a:rPr>
              <a:t>Leverage state‑of‑the‑art FPGA high‑speed parallel‑processing capabilities</a:t>
            </a:r>
          </a:p>
          <a:p>
            <a:pPr marL="285750" lvl="0" indent="-285750">
              <a:lnSpc>
                <a:spcPct val="150000"/>
              </a:lnSpc>
              <a:buFont typeface="Wingdings" panose="05000000000000000000" pitchFamily="2" charset="2"/>
              <a:buChar char="n"/>
              <a:defRPr/>
            </a:pPr>
            <a:r>
              <a:rPr lang="en-US" altLang="zh-CN" dirty="0">
                <a:solidFill>
                  <a:srgbClr val="C00000"/>
                </a:solidFill>
                <a:latin typeface="微软雅黑" panose="020B0503020204020204" pitchFamily="34" charset="-122"/>
                <a:ea typeface="微软雅黑" panose="020B0503020204020204" pitchFamily="34" charset="-122"/>
              </a:rPr>
              <a:t>Offload software‑only algorithms to hardware trigger to </a:t>
            </a:r>
            <a:r>
              <a:rPr lang="en-US" altLang="zh-CN" dirty="0" err="1">
                <a:solidFill>
                  <a:srgbClr val="C00000"/>
                </a:solidFill>
                <a:latin typeface="微软雅黑" panose="020B0503020204020204" pitchFamily="34" charset="-122"/>
                <a:ea typeface="微软雅黑" panose="020B0503020204020204" pitchFamily="34" charset="-122"/>
              </a:rPr>
              <a:t>chieve</a:t>
            </a:r>
            <a:r>
              <a:rPr lang="en-US" altLang="zh-CN" dirty="0">
                <a:solidFill>
                  <a:srgbClr val="C00000"/>
                </a:solidFill>
                <a:latin typeface="微软雅黑" panose="020B0503020204020204" pitchFamily="34" charset="-122"/>
                <a:ea typeface="微软雅黑" panose="020B0503020204020204" pitchFamily="34" charset="-122"/>
              </a:rPr>
              <a:t> precise trigger selection at high counting rates with complex backgrounds</a:t>
            </a:r>
            <a:endParaRPr lang="zh-CN" altLang="zh-CN" dirty="0">
              <a:solidFill>
                <a:srgbClr val="C00000"/>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D5E05913-6091-4A5A-A4C6-E8735C56E761}"/>
              </a:ext>
            </a:extLst>
          </p:cNvPr>
          <p:cNvSpPr txBox="1"/>
          <p:nvPr/>
        </p:nvSpPr>
        <p:spPr>
          <a:xfrm>
            <a:off x="316887" y="1008581"/>
            <a:ext cx="4664688" cy="3829062"/>
          </a:xfrm>
          <a:prstGeom prst="rect">
            <a:avLst/>
          </a:prstGeom>
          <a:noFill/>
        </p:spPr>
        <p:txBody>
          <a:bodyPr wrap="square" rtlCol="0">
            <a:spAutoFit/>
          </a:bodyPr>
          <a:lstStyle/>
          <a:p>
            <a:pPr>
              <a:lnSpc>
                <a:spcPct val="150000"/>
              </a:lnSpc>
            </a:pPr>
            <a:r>
              <a:rPr lang="en-US" altLang="zh-CN" sz="2000" b="1" dirty="0">
                <a:solidFill>
                  <a:srgbClr val="C00000"/>
                </a:solidFill>
                <a:latin typeface="微软雅黑" panose="020B0503020204020204" pitchFamily="34" charset="-122"/>
                <a:ea typeface="微软雅黑" panose="020B0503020204020204" pitchFamily="34" charset="-122"/>
              </a:rPr>
              <a:t>Two-stage trigger system:</a:t>
            </a:r>
          </a:p>
          <a:p>
            <a:pPr marL="285750" indent="-285750">
              <a:lnSpc>
                <a:spcPct val="15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Level 1 Trigger: </a:t>
            </a:r>
          </a:p>
          <a:p>
            <a:pPr marL="285750"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Identifying physics events window</a:t>
            </a:r>
          </a:p>
          <a:p>
            <a:pPr marL="285750"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Based on </a:t>
            </a:r>
            <a:r>
              <a:rPr lang="en-US" altLang="zh-CN" b="1" dirty="0">
                <a:latin typeface="微软雅黑" panose="020B0503020204020204" pitchFamily="34" charset="-122"/>
                <a:ea typeface="微软雅黑" panose="020B0503020204020204" pitchFamily="34" charset="-122"/>
              </a:rPr>
              <a:t>FPGA platform</a:t>
            </a:r>
          </a:p>
          <a:p>
            <a:pPr marL="285750" indent="-28575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Latency ~ </a:t>
            </a:r>
            <a:r>
              <a:rPr lang="en-US" altLang="zh-CN" b="1" dirty="0">
                <a:latin typeface="微软雅黑" panose="020B0503020204020204" pitchFamily="34" charset="-122"/>
                <a:ea typeface="微软雅黑" panose="020B0503020204020204" pitchFamily="34" charset="-122"/>
              </a:rPr>
              <a:t>5 </a:t>
            </a:r>
            <a:r>
              <a:rPr lang="en-US" altLang="zh-CN" b="1" dirty="0" err="1">
                <a:latin typeface="微软雅黑" panose="020B0503020204020204" pitchFamily="34" charset="-122"/>
                <a:ea typeface="微软雅黑" panose="020B0503020204020204" pitchFamily="34" charset="-122"/>
              </a:rPr>
              <a:t>μs</a:t>
            </a:r>
            <a:endParaRPr lang="en-US" altLang="zh-CN" b="1" dirty="0">
              <a:latin typeface="微软雅黑" panose="020B0503020204020204" pitchFamily="34" charset="-122"/>
              <a:ea typeface="微软雅黑" panose="020B0503020204020204" pitchFamily="34" charset="-122"/>
            </a:endParaRPr>
          </a:p>
          <a:p>
            <a:pPr marL="342900" indent="-342900">
              <a:lnSpc>
                <a:spcPct val="15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High Level Trigger (HLT):</a:t>
            </a:r>
          </a:p>
          <a:p>
            <a:pPr marL="342900"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Suppressing backgrounds in each time window</a:t>
            </a:r>
          </a:p>
          <a:p>
            <a:pPr marL="342900" indent="-342900">
              <a:lnSpc>
                <a:spcPct val="150000"/>
              </a:lnSpc>
              <a:buFont typeface="Arial" panose="020B0604020202020204" pitchFamily="34" charset="0"/>
              <a:buChar char="•"/>
            </a:pPr>
            <a:r>
              <a:rPr lang="en-US" altLang="zh-CN" dirty="0">
                <a:latin typeface="微软雅黑" panose="020B0503020204020204" pitchFamily="34" charset="-122"/>
                <a:ea typeface="微软雅黑" panose="020B0503020204020204" pitchFamily="34" charset="-122"/>
              </a:rPr>
              <a:t>Based on server cluster</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71991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501282-B375-4E1F-BF0E-F94FF49DC3F0}"/>
              </a:ext>
            </a:extLst>
          </p:cNvPr>
          <p:cNvSpPr>
            <a:spLocks noGrp="1"/>
          </p:cNvSpPr>
          <p:nvPr>
            <p:ph type="title"/>
          </p:nvPr>
        </p:nvSpPr>
        <p:spPr/>
        <p:txBody>
          <a:bodyPr/>
          <a:lstStyle/>
          <a:p>
            <a:r>
              <a:rPr lang="en-US" altLang="zh-CN" dirty="0"/>
              <a:t>Contents</a:t>
            </a:r>
            <a:endParaRPr lang="zh-CN" altLang="en-US" dirty="0"/>
          </a:p>
        </p:txBody>
      </p:sp>
      <p:sp>
        <p:nvSpPr>
          <p:cNvPr id="3" name="灯片编号占位符 2">
            <a:extLst>
              <a:ext uri="{FF2B5EF4-FFF2-40B4-BE49-F238E27FC236}">
                <a16:creationId xmlns:a16="http://schemas.microsoft.com/office/drawing/2014/main" id="{325CBC01-9EAC-400F-8C41-052A86B43814}"/>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t>2</a:t>
            </a:fld>
            <a:endParaRPr lang="zh-CN" altLang="en-US"/>
          </a:p>
        </p:txBody>
      </p:sp>
      <p:sp>
        <p:nvSpPr>
          <p:cNvPr id="6" name="文本框 5">
            <a:extLst>
              <a:ext uri="{FF2B5EF4-FFF2-40B4-BE49-F238E27FC236}">
                <a16:creationId xmlns:a16="http://schemas.microsoft.com/office/drawing/2014/main" id="{B571BA34-EE3C-430C-845B-1EA1657A2BEB}"/>
              </a:ext>
            </a:extLst>
          </p:cNvPr>
          <p:cNvSpPr txBox="1"/>
          <p:nvPr/>
        </p:nvSpPr>
        <p:spPr>
          <a:xfrm>
            <a:off x="1117605" y="1672703"/>
            <a:ext cx="10575957" cy="3172472"/>
          </a:xfrm>
          <a:prstGeom prst="rect">
            <a:avLst/>
          </a:prstGeom>
          <a:noFill/>
        </p:spPr>
        <p:txBody>
          <a:bodyPr wrap="square" rtlCol="0">
            <a:spAutoFit/>
          </a:bodyPr>
          <a:lstStyle/>
          <a:p>
            <a:pPr marL="514350" indent="-514350">
              <a:lnSpc>
                <a:spcPct val="200000"/>
              </a:lnSpc>
              <a:buFont typeface="+mj-lt"/>
              <a:buAutoNum type="romanUcPeriod"/>
            </a:pPr>
            <a:r>
              <a:rPr lang="en-US" altLang="zh-CN" sz="2600" b="1" dirty="0">
                <a:solidFill>
                  <a:srgbClr val="C00000"/>
                </a:solidFill>
                <a:latin typeface="微软雅黑" panose="020B0503020204020204" pitchFamily="34" charset="-122"/>
                <a:ea typeface="微软雅黑" panose="020B0503020204020204" pitchFamily="34" charset="-122"/>
              </a:rPr>
              <a:t>Research Background </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Development of Machine Learning in Nuclear Electronics</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Neural Network Application in STCF Level‑1 Trigger</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Summary and Outlook</a:t>
            </a:r>
          </a:p>
        </p:txBody>
      </p:sp>
    </p:spTree>
    <p:extLst>
      <p:ext uri="{BB962C8B-B14F-4D97-AF65-F5344CB8AC3E}">
        <p14:creationId xmlns:p14="http://schemas.microsoft.com/office/powerpoint/2010/main" val="40532420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F54B35D-6879-40E1-87E3-8B57D102D96E}"/>
              </a:ext>
            </a:extLst>
          </p:cNvPr>
          <p:cNvSpPr>
            <a:spLocks noGrp="1"/>
          </p:cNvSpPr>
          <p:nvPr>
            <p:ph type="title"/>
          </p:nvPr>
        </p:nvSpPr>
        <p:spPr>
          <a:xfrm>
            <a:off x="800100" y="152400"/>
            <a:ext cx="10467975" cy="838200"/>
          </a:xfrm>
        </p:spPr>
        <p:txBody>
          <a:bodyPr/>
          <a:lstStyle/>
          <a:p>
            <a:r>
              <a:rPr lang="en-US" altLang="zh-CN" dirty="0"/>
              <a:t>Design Scheme of the STCF MDC Detector</a:t>
            </a:r>
            <a:endParaRPr lang="zh-CN" altLang="en-US" dirty="0"/>
          </a:p>
        </p:txBody>
      </p:sp>
      <p:sp>
        <p:nvSpPr>
          <p:cNvPr id="3" name="灯片编号占位符 2">
            <a:extLst>
              <a:ext uri="{FF2B5EF4-FFF2-40B4-BE49-F238E27FC236}">
                <a16:creationId xmlns:a16="http://schemas.microsoft.com/office/drawing/2014/main" id="{44F996C6-33DD-4264-9957-344A9B77F07E}"/>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20</a:t>
            </a:fld>
            <a:endParaRPr lang="zh-CN" altLang="en-US" dirty="0">
              <a:latin typeface="微软雅黑" panose="020B0503020204020204" pitchFamily="34" charset="-122"/>
              <a:ea typeface="微软雅黑" panose="020B0503020204020204" pitchFamily="34" charset="-122"/>
            </a:endParaRPr>
          </a:p>
        </p:txBody>
      </p:sp>
      <p:sp>
        <p:nvSpPr>
          <p:cNvPr id="6" name="内容占位符 1">
            <a:extLst>
              <a:ext uri="{FF2B5EF4-FFF2-40B4-BE49-F238E27FC236}">
                <a16:creationId xmlns:a16="http://schemas.microsoft.com/office/drawing/2014/main" id="{EB353356-D4F6-4282-A7E8-1493A8825EDB}"/>
              </a:ext>
            </a:extLst>
          </p:cNvPr>
          <p:cNvSpPr txBox="1">
            <a:spLocks/>
          </p:cNvSpPr>
          <p:nvPr/>
        </p:nvSpPr>
        <p:spPr>
          <a:xfrm>
            <a:off x="280345" y="4384940"/>
            <a:ext cx="10854380" cy="2473060"/>
          </a:xfrm>
          <a:prstGeom prst="rect">
            <a:avLst/>
          </a:prstGeom>
        </p:spPr>
        <p:txBody>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150000"/>
              </a:lnSpc>
              <a:buFont typeface="Wingdings" panose="05000000000000000000" pitchFamily="2" charset="2"/>
              <a:buChar char="n"/>
            </a:pPr>
            <a:r>
              <a:rPr lang="en-US" altLang="zh-CN" sz="2000" kern="0" dirty="0">
                <a:latin typeface="微软雅黑" panose="020B0503020204020204" pitchFamily="34" charset="-122"/>
                <a:ea typeface="微软雅黑" panose="020B0503020204020204" pitchFamily="34" charset="-122"/>
              </a:rPr>
              <a:t>MDC(</a:t>
            </a:r>
            <a:r>
              <a:rPr lang="zh-CN" altLang="en-US" sz="2000" kern="0" dirty="0">
                <a:latin typeface="微软雅黑" panose="020B0503020204020204" pitchFamily="34" charset="-122"/>
                <a:ea typeface="微软雅黑" panose="020B0503020204020204" pitchFamily="34" charset="-122"/>
              </a:rPr>
              <a:t>主漂移室</a:t>
            </a:r>
            <a:r>
              <a:rPr lang="en-US" altLang="zh-CN" sz="2000" kern="0" dirty="0">
                <a:latin typeface="微软雅黑" panose="020B0503020204020204" pitchFamily="34" charset="-122"/>
                <a:ea typeface="微软雅黑" panose="020B0503020204020204" pitchFamily="34" charset="-122"/>
              </a:rPr>
              <a:t>) Drift‑cell Configuration</a:t>
            </a:r>
          </a:p>
          <a:p>
            <a:pPr>
              <a:lnSpc>
                <a:spcPct val="150000"/>
              </a:lnSpc>
              <a:buFont typeface="Arial" panose="020B0604020202020204" pitchFamily="34" charset="0"/>
              <a:buChar char="•"/>
            </a:pPr>
            <a:r>
              <a:rPr lang="en-US" altLang="zh-CN" sz="1800" b="0" kern="0" dirty="0">
                <a:latin typeface="微软雅黑" panose="020B0503020204020204" pitchFamily="34" charset="-122"/>
                <a:ea typeface="微软雅黑" panose="020B0503020204020204" pitchFamily="34" charset="-122"/>
              </a:rPr>
              <a:t>Square‑shaped small cells with staggered arrangement </a:t>
            </a:r>
          </a:p>
          <a:p>
            <a:pPr>
              <a:lnSpc>
                <a:spcPct val="150000"/>
              </a:lnSpc>
              <a:buFont typeface="Arial" panose="020B0604020202020204" pitchFamily="34" charset="0"/>
              <a:buChar char="•"/>
            </a:pPr>
            <a:r>
              <a:rPr lang="en-US" altLang="zh-CN" sz="1800" b="0" kern="0" dirty="0">
                <a:latin typeface="微软雅黑" panose="020B0503020204020204" pitchFamily="34" charset="-122"/>
                <a:ea typeface="微软雅黑" panose="020B0503020204020204" pitchFamily="34" charset="-122"/>
              </a:rPr>
              <a:t>48 layers, 11520 cells in total. 4 axial </a:t>
            </a:r>
            <a:r>
              <a:rPr lang="en-US" altLang="zh-CN" sz="1800" b="0" kern="0" dirty="0" err="1">
                <a:latin typeface="微软雅黑" panose="020B0503020204020204" pitchFamily="34" charset="-122"/>
                <a:ea typeface="微软雅黑" panose="020B0503020204020204" pitchFamily="34" charset="-122"/>
              </a:rPr>
              <a:t>superlayersl</a:t>
            </a:r>
            <a:r>
              <a:rPr lang="en-US" altLang="zh-CN" sz="1800" kern="0" dirty="0">
                <a:latin typeface="微软雅黑" panose="020B0503020204020204" pitchFamily="34" charset="-122"/>
                <a:ea typeface="微软雅黑" panose="020B0503020204020204" pitchFamily="34" charset="-122"/>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直丝超层</a:t>
            </a:r>
            <a:r>
              <a:rPr lang="en-US" altLang="zh-CN" sz="1800" dirty="0">
                <a:ea typeface="微软雅黑" panose="020B0503020204020204" pitchFamily="34" charset="-122"/>
                <a:cs typeface="Times New Roman" panose="02020603050405020304" pitchFamily="18" charset="0"/>
              </a:rPr>
              <a:t>)</a:t>
            </a:r>
            <a:r>
              <a:rPr lang="en-US" altLang="zh-CN" sz="1800" b="0" kern="0" dirty="0">
                <a:latin typeface="微软雅黑" panose="020B0503020204020204" pitchFamily="34" charset="-122"/>
                <a:ea typeface="微软雅黑" panose="020B0503020204020204" pitchFamily="34" charset="-122"/>
              </a:rPr>
              <a:t>and 4 stereo superlayers</a:t>
            </a:r>
            <a:r>
              <a:rPr lang="en-US" altLang="zh-CN" sz="1800" kern="0" dirty="0">
                <a:latin typeface="微软雅黑" panose="020B0503020204020204" pitchFamily="34" charset="-122"/>
                <a:ea typeface="微软雅黑" panose="020B0503020204020204" pitchFamily="34" charset="-122"/>
              </a:rPr>
              <a:t>(</a:t>
            </a:r>
            <a:r>
              <a:rPr lang="zh-CN" altLang="zh-CN" sz="1800" dirty="0">
                <a:effectLst/>
                <a:latin typeface="Arial" panose="020B0604020202020204" pitchFamily="34" charset="0"/>
                <a:ea typeface="微软雅黑" panose="020B0503020204020204" pitchFamily="34" charset="-122"/>
                <a:cs typeface="Times New Roman" panose="02020603050405020304" pitchFamily="18" charset="0"/>
              </a:rPr>
              <a:t>斜丝超层</a:t>
            </a:r>
            <a:r>
              <a:rPr lang="en-US" altLang="zh-CN" sz="1800" dirty="0">
                <a:effectLst/>
                <a:latin typeface="Arial" panose="020B0604020202020204" pitchFamily="34" charset="0"/>
                <a:ea typeface="微软雅黑" panose="020B0503020204020204" pitchFamily="34" charset="-122"/>
                <a:cs typeface="Times New Roman" panose="02020603050405020304" pitchFamily="18" charset="0"/>
              </a:rPr>
              <a:t>)</a:t>
            </a:r>
            <a:endParaRPr lang="en-US" altLang="zh-CN" sz="1800" b="0" kern="0" dirty="0">
              <a:latin typeface="微软雅黑" panose="020B0503020204020204" pitchFamily="34" charset="-122"/>
              <a:ea typeface="微软雅黑" panose="020B0503020204020204" pitchFamily="34" charset="-122"/>
            </a:endParaRPr>
          </a:p>
          <a:p>
            <a:pPr>
              <a:lnSpc>
                <a:spcPct val="150000"/>
              </a:lnSpc>
              <a:buFont typeface="Arial" panose="020B0604020202020204" pitchFamily="34" charset="0"/>
              <a:buChar char="•"/>
            </a:pPr>
            <a:r>
              <a:rPr lang="en-US" altLang="zh-CN" sz="1800" b="0" kern="0" dirty="0">
                <a:latin typeface="微软雅黑" panose="020B0503020204020204" pitchFamily="34" charset="-122"/>
                <a:ea typeface="微软雅黑" panose="020B0503020204020204" pitchFamily="34" charset="-122"/>
              </a:rPr>
              <a:t>Particle tracks and momentum are reconstructed by measuring the drift time and hit position</a:t>
            </a:r>
          </a:p>
        </p:txBody>
      </p:sp>
      <p:pic>
        <p:nvPicPr>
          <p:cNvPr id="7" name="图片 6">
            <a:extLst>
              <a:ext uri="{FF2B5EF4-FFF2-40B4-BE49-F238E27FC236}">
                <a16:creationId xmlns:a16="http://schemas.microsoft.com/office/drawing/2014/main" id="{9ED20D34-4689-4C61-88A5-47B07A15C6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8026" y="1190651"/>
            <a:ext cx="6977660" cy="3190888"/>
          </a:xfrm>
          <a:prstGeom prst="rect">
            <a:avLst/>
          </a:prstGeom>
        </p:spPr>
      </p:pic>
      <p:pic>
        <p:nvPicPr>
          <p:cNvPr id="8" name="图片 7">
            <a:extLst>
              <a:ext uri="{FF2B5EF4-FFF2-40B4-BE49-F238E27FC236}">
                <a16:creationId xmlns:a16="http://schemas.microsoft.com/office/drawing/2014/main" id="{E8D9B9F8-602E-4C20-BFD6-25BA40C289A3}"/>
              </a:ext>
            </a:extLst>
          </p:cNvPr>
          <p:cNvPicPr>
            <a:picLocks noChangeAspect="1"/>
          </p:cNvPicPr>
          <p:nvPr/>
        </p:nvPicPr>
        <p:blipFill>
          <a:blip r:embed="rId4"/>
          <a:stretch>
            <a:fillRect/>
          </a:stretch>
        </p:blipFill>
        <p:spPr>
          <a:xfrm>
            <a:off x="7493795" y="1076592"/>
            <a:ext cx="3483768" cy="3255384"/>
          </a:xfrm>
          <a:prstGeom prst="rect">
            <a:avLst/>
          </a:prstGeom>
        </p:spPr>
      </p:pic>
      <p:sp>
        <p:nvSpPr>
          <p:cNvPr id="10" name="文本框 9">
            <a:extLst>
              <a:ext uri="{FF2B5EF4-FFF2-40B4-BE49-F238E27FC236}">
                <a16:creationId xmlns:a16="http://schemas.microsoft.com/office/drawing/2014/main" id="{F9942A2A-F3F5-4296-9372-861E1780466C}"/>
              </a:ext>
            </a:extLst>
          </p:cNvPr>
          <p:cNvSpPr txBox="1"/>
          <p:nvPr/>
        </p:nvSpPr>
        <p:spPr>
          <a:xfrm>
            <a:off x="8479156" y="4265751"/>
            <a:ext cx="2011680" cy="307777"/>
          </a:xfrm>
          <a:prstGeom prst="rect">
            <a:avLst/>
          </a:prstGeom>
          <a:noFill/>
        </p:spPr>
        <p:txBody>
          <a:bodyPr wrap="square">
            <a:spAutoFit/>
          </a:bodyPr>
          <a:lstStyle/>
          <a:p>
            <a:r>
              <a:rPr lang="en-US" altLang="zh-CN" sz="1400" dirty="0">
                <a:latin typeface="微软雅黑" panose="020B0503020204020204" pitchFamily="34" charset="-122"/>
                <a:ea typeface="微软雅黑" panose="020B0503020204020204" pitchFamily="34" charset="-122"/>
              </a:rPr>
              <a:t>Typical Hit Event</a:t>
            </a:r>
            <a:endParaRPr lang="zh-CN" altLang="en-US" sz="1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27934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1B508B-28D0-4E45-A2F3-074971FB6672}"/>
              </a:ext>
            </a:extLst>
          </p:cNvPr>
          <p:cNvSpPr>
            <a:spLocks noGrp="1"/>
          </p:cNvSpPr>
          <p:nvPr>
            <p:ph type="title"/>
          </p:nvPr>
        </p:nvSpPr>
        <p:spPr/>
        <p:txBody>
          <a:bodyPr/>
          <a:lstStyle/>
          <a:p>
            <a:r>
              <a:rPr lang="en-US" altLang="zh-CN" dirty="0"/>
              <a:t>3‑D Tracking for MDC Trigger</a:t>
            </a:r>
            <a:endParaRPr lang="zh-CN" altLang="en-US" dirty="0"/>
          </a:p>
        </p:txBody>
      </p:sp>
      <p:sp>
        <p:nvSpPr>
          <p:cNvPr id="3" name="灯片编号占位符 2">
            <a:extLst>
              <a:ext uri="{FF2B5EF4-FFF2-40B4-BE49-F238E27FC236}">
                <a16:creationId xmlns:a16="http://schemas.microsoft.com/office/drawing/2014/main" id="{67744C2E-11D7-4B7D-A06F-48D8CE3BDB0F}"/>
              </a:ext>
            </a:extLst>
          </p:cNvPr>
          <p:cNvSpPr>
            <a:spLocks noGrp="1"/>
          </p:cNvSpPr>
          <p:nvPr>
            <p:ph type="sldNum" sz="quarter" idx="12"/>
          </p:nvPr>
        </p:nvSpPr>
        <p:spPr>
          <a:xfrm>
            <a:off x="9347200" y="6492876"/>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21</a:t>
            </a:fld>
            <a:endParaRPr lang="zh-CN" altLang="en-US"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061409ED-9224-49F3-BFAA-B8120B52335F}"/>
              </a:ext>
            </a:extLst>
          </p:cNvPr>
          <p:cNvPicPr>
            <a:picLocks noChangeAspect="1"/>
          </p:cNvPicPr>
          <p:nvPr/>
        </p:nvPicPr>
        <p:blipFill rotWithShape="1">
          <a:blip r:embed="rId3">
            <a:extLst>
              <a:ext uri="{28A0092B-C50C-407E-A947-70E740481C1C}">
                <a14:useLocalDpi xmlns:a14="http://schemas.microsoft.com/office/drawing/2010/main" val="0"/>
              </a:ext>
            </a:extLst>
          </a:blip>
          <a:srcRect b="7691"/>
          <a:stretch/>
        </p:blipFill>
        <p:spPr>
          <a:xfrm>
            <a:off x="7458233" y="3340961"/>
            <a:ext cx="3062078" cy="2786635"/>
          </a:xfrm>
          <a:prstGeom prst="rect">
            <a:avLst/>
          </a:prstGeom>
        </p:spPr>
      </p:pic>
      <p:sp>
        <p:nvSpPr>
          <p:cNvPr id="7" name="内容占位符 1">
            <a:extLst>
              <a:ext uri="{FF2B5EF4-FFF2-40B4-BE49-F238E27FC236}">
                <a16:creationId xmlns:a16="http://schemas.microsoft.com/office/drawing/2014/main" id="{E9AC221D-CF8B-4709-ADDB-23395B36238F}"/>
              </a:ext>
            </a:extLst>
          </p:cNvPr>
          <p:cNvSpPr txBox="1">
            <a:spLocks/>
          </p:cNvSpPr>
          <p:nvPr/>
        </p:nvSpPr>
        <p:spPr>
          <a:xfrm>
            <a:off x="299882" y="1198587"/>
            <a:ext cx="4325458" cy="2763813"/>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R="0" lvl="0" algn="l" defTabSz="914400" rtl="0" eaLnBrk="1" fontAlgn="base" latinLnBrk="0" hangingPunct="1">
              <a:lnSpc>
                <a:spcPct val="100000"/>
              </a:lnSpc>
              <a:spcBef>
                <a:spcPct val="20000"/>
              </a:spcBef>
              <a:spcAft>
                <a:spcPct val="0"/>
              </a:spcAft>
              <a:buClrTx/>
              <a:buSzTx/>
              <a:buFont typeface="Wingdings" panose="05000000000000000000" pitchFamily="2" charset="2"/>
              <a:buChar char="n"/>
              <a:tabLst/>
              <a:defRPr/>
            </a:pPr>
            <a:endParaRPr kumimoji="0" lang="en-US" altLang="zh-CN" sz="33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0D756F68-4070-4FCC-BC0D-ACB5243122E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99882" y="3972862"/>
            <a:ext cx="3322816" cy="2440017"/>
          </a:xfrm>
          <a:prstGeom prst="rect">
            <a:avLst/>
          </a:prstGeom>
        </p:spPr>
      </p:pic>
      <p:pic>
        <p:nvPicPr>
          <p:cNvPr id="10" name="图片 9">
            <a:extLst>
              <a:ext uri="{FF2B5EF4-FFF2-40B4-BE49-F238E27FC236}">
                <a16:creationId xmlns:a16="http://schemas.microsoft.com/office/drawing/2014/main" id="{84527AEC-62E6-4F99-9298-B6DF28EC01D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823164" y="4260728"/>
            <a:ext cx="3062079" cy="1818355"/>
          </a:xfrm>
          <a:prstGeom prst="rect">
            <a:avLst/>
          </a:prstGeom>
        </p:spPr>
      </p:pic>
      <p:sp>
        <p:nvSpPr>
          <p:cNvPr id="12" name="文本框 11">
            <a:extLst>
              <a:ext uri="{FF2B5EF4-FFF2-40B4-BE49-F238E27FC236}">
                <a16:creationId xmlns:a16="http://schemas.microsoft.com/office/drawing/2014/main" id="{35234B91-2C09-431E-9F92-0FAFDE6BF998}"/>
              </a:ext>
            </a:extLst>
          </p:cNvPr>
          <p:cNvSpPr txBox="1"/>
          <p:nvPr/>
        </p:nvSpPr>
        <p:spPr>
          <a:xfrm>
            <a:off x="175084" y="990600"/>
            <a:ext cx="11239675" cy="975139"/>
          </a:xfrm>
          <a:prstGeom prst="rect">
            <a:avLst/>
          </a:prstGeom>
          <a:noFill/>
        </p:spPr>
        <p:txBody>
          <a:bodyPr wrap="square">
            <a:spAutoFit/>
          </a:bodyPr>
          <a:lstStyle/>
          <a:p>
            <a:pPr marL="285750" marR="0" lvl="0" indent="-285750" algn="just" defTabSz="914400" rtl="0" eaLnBrk="1" fontAlgn="base" latinLnBrk="0" hangingPunct="1">
              <a:lnSpc>
                <a:spcPct val="170000"/>
              </a:lnSpc>
              <a:spcBef>
                <a:spcPct val="20000"/>
              </a:spcBef>
              <a:spcAft>
                <a:spcPct val="0"/>
              </a:spcAft>
              <a:buClrTx/>
              <a:buSzTx/>
              <a:buFont typeface="Wingdings" panose="05000000000000000000" pitchFamily="2" charset="2"/>
              <a:buChar char="n"/>
              <a:tabLst/>
              <a:defRPr/>
            </a:pPr>
            <a:r>
              <a:rPr kumimoji="0" lang="en-US" altLang="zh-CN"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Reduce L1 trigger false triggers caused by off‑interaction‑region background particles</a:t>
            </a:r>
          </a:p>
          <a:p>
            <a:pPr marL="742950" lvl="1" indent="-285750" algn="just" fontAlgn="base">
              <a:lnSpc>
                <a:spcPct val="170000"/>
              </a:lnSpc>
              <a:spcBef>
                <a:spcPct val="20000"/>
              </a:spcBef>
              <a:spcAft>
                <a:spcPct val="0"/>
              </a:spcAft>
              <a:buFont typeface="Arial" panose="020B0604020202020204" pitchFamily="34" charset="0"/>
              <a:buChar char="•"/>
              <a:defRPr/>
            </a:pP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Achieving 3 cm z‑vertex reconstruction precision can reject 97 % of beam‑related background</a:t>
            </a:r>
          </a:p>
        </p:txBody>
      </p:sp>
      <p:sp>
        <p:nvSpPr>
          <p:cNvPr id="13" name="文本框 12">
            <a:extLst>
              <a:ext uri="{FF2B5EF4-FFF2-40B4-BE49-F238E27FC236}">
                <a16:creationId xmlns:a16="http://schemas.microsoft.com/office/drawing/2014/main" id="{2CBCF37B-CE1F-45B4-9718-625232C9CADC}"/>
              </a:ext>
            </a:extLst>
          </p:cNvPr>
          <p:cNvSpPr txBox="1"/>
          <p:nvPr/>
        </p:nvSpPr>
        <p:spPr>
          <a:xfrm>
            <a:off x="175084" y="1854119"/>
            <a:ext cx="12143578" cy="1717393"/>
          </a:xfrm>
          <a:prstGeom prst="rect">
            <a:avLst/>
          </a:prstGeom>
          <a:noFill/>
        </p:spPr>
        <p:txBody>
          <a:bodyPr wrap="square">
            <a:spAutoFit/>
          </a:bodyPr>
          <a:lstStyle/>
          <a:p>
            <a:pPr marL="285750" marR="0" lvl="0" indent="-285750" algn="l" defTabSz="914400" rtl="0" eaLnBrk="1" fontAlgn="base" latinLnBrk="0" hangingPunct="1">
              <a:lnSpc>
                <a:spcPct val="150000"/>
              </a:lnSpc>
              <a:spcBef>
                <a:spcPct val="20000"/>
              </a:spcBef>
              <a:spcAft>
                <a:spcPct val="0"/>
              </a:spcAft>
              <a:buClrTx/>
              <a:buSzTx/>
              <a:buFont typeface="Wingdings" panose="05000000000000000000" pitchFamily="2" charset="2"/>
              <a:buChar char="n"/>
              <a:tabLst/>
              <a:defRPr/>
            </a:pPr>
            <a:r>
              <a:rPr kumimoji="0" lang="en-US" altLang="zh-CN"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First Step : Find valid tracks in 3‑D space</a:t>
            </a:r>
          </a:p>
          <a:p>
            <a:pPr marL="742950" lvl="1" indent="-285750" fontAlgn="base">
              <a:lnSpc>
                <a:spcPct val="150000"/>
              </a:lnSpc>
              <a:spcBef>
                <a:spcPct val="20000"/>
              </a:spcBef>
              <a:spcAft>
                <a:spcPct val="0"/>
              </a:spcAft>
              <a:buFont typeface="Arial" panose="020B0604020202020204" pitchFamily="34" charset="0"/>
              <a:buChar char="•"/>
              <a:defRPr/>
            </a:pPr>
            <a:r>
              <a:rPr kumimoji="0" lang="en-US" altLang="zh-CN" sz="1600" b="0" i="0"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Stereo</a:t>
            </a: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‑superlayer track‑segment searching (</a:t>
            </a:r>
            <a:r>
              <a:rPr kumimoji="0" lang="en-US" altLang="zh-CN" sz="14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Two seed signal wires to improve reconstruction precision)</a:t>
            </a:r>
          </a:p>
          <a:p>
            <a:pPr marL="742950" lvl="1" indent="-285750" fontAlgn="base">
              <a:lnSpc>
                <a:spcPct val="150000"/>
              </a:lnSpc>
              <a:spcBef>
                <a:spcPct val="20000"/>
              </a:spcBef>
              <a:spcAft>
                <a:spcPct val="0"/>
              </a:spcAft>
              <a:buFont typeface="Arial" panose="020B0604020202020204" pitchFamily="34" charset="0"/>
              <a:buChar char="•"/>
              <a:defRPr/>
            </a:pP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Match 2‑D tracking results with stereo‑superlayer track segments</a:t>
            </a:r>
          </a:p>
          <a:p>
            <a:pPr marL="742950" lvl="1" indent="-285750" fontAlgn="base">
              <a:lnSpc>
                <a:spcPct val="150000"/>
              </a:lnSpc>
              <a:spcBef>
                <a:spcPct val="20000"/>
              </a:spcBef>
              <a:spcAft>
                <a:spcPct val="0"/>
              </a:spcAft>
              <a:buFont typeface="Arial" panose="020B0604020202020204" pitchFamily="34" charset="0"/>
              <a:buChar char="•"/>
              <a:defRPr/>
            </a:pP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Normalization(Track‑segment </a:t>
            </a:r>
            <a:r>
              <a:rPr kumimoji="0" lang="en-US" altLang="zh-CN" sz="1600" b="0" i="0" u="none" strike="noStrike" kern="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rPr>
              <a:t>ID+Time</a:t>
            </a: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 stamp)</a:t>
            </a:r>
            <a:endParaRPr kumimoji="0" lang="en-US" altLang="zh-CN"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5678779A-8AAA-4145-B8B1-CBE427DF49BE}"/>
              </a:ext>
            </a:extLst>
          </p:cNvPr>
          <p:cNvSpPr txBox="1"/>
          <p:nvPr/>
        </p:nvSpPr>
        <p:spPr>
          <a:xfrm>
            <a:off x="175084" y="3581974"/>
            <a:ext cx="9884569" cy="369332"/>
          </a:xfrm>
          <a:prstGeom prst="rect">
            <a:avLst/>
          </a:prstGeom>
          <a:noFill/>
        </p:spPr>
        <p:txBody>
          <a:bodyPr wrap="square">
            <a:spAutoFit/>
          </a:bodyPr>
          <a:lstStyle/>
          <a:p>
            <a:pPr marL="342900" indent="-342900">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Second Step: Reconstruct 3‑D track parameters</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255181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7A3BD7-7483-496D-A2FF-C6B52B087482}"/>
              </a:ext>
            </a:extLst>
          </p:cNvPr>
          <p:cNvSpPr>
            <a:spLocks noGrp="1"/>
          </p:cNvSpPr>
          <p:nvPr>
            <p:ph type="title"/>
          </p:nvPr>
        </p:nvSpPr>
        <p:spPr>
          <a:xfrm>
            <a:off x="0" y="152400"/>
            <a:ext cx="12123420" cy="838200"/>
          </a:xfrm>
        </p:spPr>
        <p:txBody>
          <a:bodyPr/>
          <a:lstStyle/>
          <a:p>
            <a:r>
              <a:rPr lang="en-US" altLang="zh-CN" dirty="0"/>
              <a:t>3‑D Track Reconstruction Using Neural Network</a:t>
            </a:r>
            <a:endParaRPr lang="zh-CN" altLang="en-US" dirty="0"/>
          </a:p>
        </p:txBody>
      </p:sp>
      <p:sp>
        <p:nvSpPr>
          <p:cNvPr id="3" name="灯片编号占位符 2">
            <a:extLst>
              <a:ext uri="{FF2B5EF4-FFF2-40B4-BE49-F238E27FC236}">
                <a16:creationId xmlns:a16="http://schemas.microsoft.com/office/drawing/2014/main" id="{31ED8730-76F6-4F18-A59D-BFB7CCC59238}"/>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22</a:t>
            </a:fld>
            <a:endParaRPr lang="zh-CN" altLang="en-US">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6CE82AD4-2DB8-4CFA-9F91-6D2F590FEC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51" y="4205066"/>
            <a:ext cx="2649650" cy="1964454"/>
          </a:xfrm>
          <a:prstGeom prst="rect">
            <a:avLst/>
          </a:prstGeom>
        </p:spPr>
      </p:pic>
      <p:pic>
        <p:nvPicPr>
          <p:cNvPr id="8" name="图片 7">
            <a:extLst>
              <a:ext uri="{FF2B5EF4-FFF2-40B4-BE49-F238E27FC236}">
                <a16:creationId xmlns:a16="http://schemas.microsoft.com/office/drawing/2014/main" id="{F0A94C0F-1254-422C-B48D-1DD07F625E9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030868" y="4155984"/>
            <a:ext cx="2779127" cy="2062617"/>
          </a:xfrm>
          <a:prstGeom prst="rect">
            <a:avLst/>
          </a:prstGeom>
        </p:spPr>
      </p:pic>
      <p:grpSp>
        <p:nvGrpSpPr>
          <p:cNvPr id="11" name="组合 10">
            <a:extLst>
              <a:ext uri="{FF2B5EF4-FFF2-40B4-BE49-F238E27FC236}">
                <a16:creationId xmlns:a16="http://schemas.microsoft.com/office/drawing/2014/main" id="{0D4A644C-2759-4466-977A-A6D3AAFAAB6B}"/>
              </a:ext>
            </a:extLst>
          </p:cNvPr>
          <p:cNvGrpSpPr/>
          <p:nvPr/>
        </p:nvGrpSpPr>
        <p:grpSpPr>
          <a:xfrm>
            <a:off x="6719855" y="2773836"/>
            <a:ext cx="4660554" cy="2448755"/>
            <a:chOff x="1303020" y="710455"/>
            <a:chExt cx="9585960" cy="5014484"/>
          </a:xfrm>
        </p:grpSpPr>
        <p:pic>
          <p:nvPicPr>
            <p:cNvPr id="12" name="图片 11">
              <a:extLst>
                <a:ext uri="{FF2B5EF4-FFF2-40B4-BE49-F238E27FC236}">
                  <a16:creationId xmlns:a16="http://schemas.microsoft.com/office/drawing/2014/main" id="{0E324245-801F-44FB-BE7D-5544CCBE3CD1}"/>
                </a:ext>
              </a:extLst>
            </p:cNvPr>
            <p:cNvPicPr>
              <a:picLocks noChangeAspect="1"/>
            </p:cNvPicPr>
            <p:nvPr/>
          </p:nvPicPr>
          <p:blipFill>
            <a:blip r:embed="rId5"/>
            <a:stretch>
              <a:fillRect/>
            </a:stretch>
          </p:blipFill>
          <p:spPr>
            <a:xfrm>
              <a:off x="1303020" y="1229994"/>
              <a:ext cx="9585960" cy="4398012"/>
            </a:xfrm>
            <a:prstGeom prst="rect">
              <a:avLst/>
            </a:prstGeom>
          </p:spPr>
        </p:pic>
        <p:cxnSp>
          <p:nvCxnSpPr>
            <p:cNvPr id="13" name="直接连接符 12">
              <a:extLst>
                <a:ext uri="{FF2B5EF4-FFF2-40B4-BE49-F238E27FC236}">
                  <a16:creationId xmlns:a16="http://schemas.microsoft.com/office/drawing/2014/main" id="{C3872C1D-7116-48E7-9FCF-5E3D682AE05B}"/>
                </a:ext>
              </a:extLst>
            </p:cNvPr>
            <p:cNvCxnSpPr>
              <a:cxnSpLocks/>
            </p:cNvCxnSpPr>
            <p:nvPr/>
          </p:nvCxnSpPr>
          <p:spPr>
            <a:xfrm>
              <a:off x="5111014" y="710455"/>
              <a:ext cx="0" cy="5014484"/>
            </a:xfrm>
            <a:prstGeom prst="line">
              <a:avLst/>
            </a:prstGeom>
            <a:ln w="28575">
              <a:prstDash val="sysDash"/>
            </a:ln>
          </p:spPr>
          <p:style>
            <a:lnRef idx="1">
              <a:schemeClr val="dk1"/>
            </a:lnRef>
            <a:fillRef idx="0">
              <a:schemeClr val="dk1"/>
            </a:fillRef>
            <a:effectRef idx="0">
              <a:schemeClr val="dk1"/>
            </a:effectRef>
            <a:fontRef idx="minor">
              <a:schemeClr val="tx1"/>
            </a:fontRef>
          </p:style>
        </p:cxnSp>
        <p:cxnSp>
          <p:nvCxnSpPr>
            <p:cNvPr id="14" name="直接连接符 13">
              <a:extLst>
                <a:ext uri="{FF2B5EF4-FFF2-40B4-BE49-F238E27FC236}">
                  <a16:creationId xmlns:a16="http://schemas.microsoft.com/office/drawing/2014/main" id="{466F187E-9133-49E2-BBD8-CE54499553CF}"/>
                </a:ext>
              </a:extLst>
            </p:cNvPr>
            <p:cNvCxnSpPr>
              <a:cxnSpLocks/>
            </p:cNvCxnSpPr>
            <p:nvPr/>
          </p:nvCxnSpPr>
          <p:spPr>
            <a:xfrm>
              <a:off x="8564880" y="710455"/>
              <a:ext cx="0" cy="5014484"/>
            </a:xfrm>
            <a:prstGeom prst="line">
              <a:avLst/>
            </a:prstGeom>
            <a:ln w="28575">
              <a:prstDash val="sysDash"/>
            </a:ln>
          </p:spPr>
          <p:style>
            <a:lnRef idx="1">
              <a:schemeClr val="dk1"/>
            </a:lnRef>
            <a:fillRef idx="0">
              <a:schemeClr val="dk1"/>
            </a:fillRef>
            <a:effectRef idx="0">
              <a:schemeClr val="dk1"/>
            </a:effectRef>
            <a:fontRef idx="minor">
              <a:schemeClr val="tx1"/>
            </a:fontRef>
          </p:style>
        </p:cxnSp>
      </p:grpSp>
      <p:grpSp>
        <p:nvGrpSpPr>
          <p:cNvPr id="9" name="组合 8">
            <a:extLst>
              <a:ext uri="{FF2B5EF4-FFF2-40B4-BE49-F238E27FC236}">
                <a16:creationId xmlns:a16="http://schemas.microsoft.com/office/drawing/2014/main" id="{BF728769-48D4-4A8A-BEDB-2595329180ED}"/>
              </a:ext>
            </a:extLst>
          </p:cNvPr>
          <p:cNvGrpSpPr/>
          <p:nvPr/>
        </p:nvGrpSpPr>
        <p:grpSpPr>
          <a:xfrm>
            <a:off x="5972362" y="5516894"/>
            <a:ext cx="5693382" cy="961028"/>
            <a:chOff x="6452926" y="5478676"/>
            <a:chExt cx="5693382" cy="961028"/>
          </a:xfrm>
        </p:grpSpPr>
        <p:sp>
          <p:nvSpPr>
            <p:cNvPr id="15" name="文本框 14">
              <a:extLst>
                <a:ext uri="{FF2B5EF4-FFF2-40B4-BE49-F238E27FC236}">
                  <a16:creationId xmlns:a16="http://schemas.microsoft.com/office/drawing/2014/main" id="{A4626EEC-BF6D-4A5D-A00F-296095D1EA39}"/>
                </a:ext>
              </a:extLst>
            </p:cNvPr>
            <p:cNvSpPr txBox="1"/>
            <p:nvPr/>
          </p:nvSpPr>
          <p:spPr>
            <a:xfrm>
              <a:off x="6452926" y="5652354"/>
              <a:ext cx="211043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Software: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Training in Python</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sp>
          <p:nvSpPr>
            <p:cNvPr id="16" name="文本框 15">
              <a:extLst>
                <a:ext uri="{FF2B5EF4-FFF2-40B4-BE49-F238E27FC236}">
                  <a16:creationId xmlns:a16="http://schemas.microsoft.com/office/drawing/2014/main" id="{B8717E36-30AA-4F5F-9865-B2C07EDE1E5D}"/>
                </a:ext>
              </a:extLst>
            </p:cNvPr>
            <p:cNvSpPr txBox="1"/>
            <p:nvPr/>
          </p:nvSpPr>
          <p:spPr>
            <a:xfrm>
              <a:off x="10498028" y="5527181"/>
              <a:ext cx="164828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Hardware: </a:t>
              </a:r>
              <a:r>
                <a:rPr kumimoji="0" lang="en-US" altLang="zh-CN"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architecture in Verilog</a:t>
              </a:r>
              <a:endParaRPr kumimoji="0" lang="zh-CN" altLang="en-US" sz="1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cxnSp>
          <p:nvCxnSpPr>
            <p:cNvPr id="17" name="直接箭头连接符 16">
              <a:extLst>
                <a:ext uri="{FF2B5EF4-FFF2-40B4-BE49-F238E27FC236}">
                  <a16:creationId xmlns:a16="http://schemas.microsoft.com/office/drawing/2014/main" id="{7E7C7D2D-1110-4462-A1D9-41BD3DC5B4D3}"/>
                </a:ext>
              </a:extLst>
            </p:cNvPr>
            <p:cNvCxnSpPr>
              <a:cxnSpLocks/>
              <a:stCxn id="15" idx="3"/>
              <a:endCxn id="16" idx="1"/>
            </p:cNvCxnSpPr>
            <p:nvPr/>
          </p:nvCxnSpPr>
          <p:spPr>
            <a:xfrm flipV="1">
              <a:off x="8563364" y="5942680"/>
              <a:ext cx="1934664" cy="20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文本框 17">
              <a:extLst>
                <a:ext uri="{FF2B5EF4-FFF2-40B4-BE49-F238E27FC236}">
                  <a16:creationId xmlns:a16="http://schemas.microsoft.com/office/drawing/2014/main" id="{2A52E468-0A01-42A4-A307-08F43CFC739E}"/>
                </a:ext>
              </a:extLst>
            </p:cNvPr>
            <p:cNvSpPr txBox="1"/>
            <p:nvPr/>
          </p:nvSpPr>
          <p:spPr>
            <a:xfrm>
              <a:off x="8416781" y="5478676"/>
              <a:ext cx="24455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rPr>
                <a:t>Python+hls4ml</a:t>
              </a:r>
              <a:endParaRPr kumimoji="0" lang="zh-CN" altLang="en-US" sz="20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29F5E7EB-53D2-4E94-8A01-0E447EF0FFF7}"/>
                </a:ext>
              </a:extLst>
            </p:cNvPr>
            <p:cNvSpPr txBox="1"/>
            <p:nvPr/>
          </p:nvSpPr>
          <p:spPr>
            <a:xfrm>
              <a:off x="8453619" y="5978039"/>
              <a:ext cx="260856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 </a:t>
              </a:r>
              <a:r>
                <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rPr>
                <a:t>+</a:t>
              </a:r>
              <a:r>
                <a:rPr kumimoji="0" lang="en-US" altLang="zh-CN" sz="2000" b="1" i="0" u="none" strike="noStrike" kern="1200" cap="none" spc="0" normalizeH="0" baseline="0" noProof="0" dirty="0" err="1">
                  <a:ln>
                    <a:noFill/>
                  </a:ln>
                  <a:solidFill>
                    <a:srgbClr val="0070C0"/>
                  </a:solidFill>
                  <a:effectLst/>
                  <a:uLnTx/>
                  <a:uFillTx/>
                  <a:latin typeface="微软雅黑" panose="020B0503020204020204" pitchFamily="34" charset="-122"/>
                  <a:ea typeface="微软雅黑" panose="020B0503020204020204" pitchFamily="34" charset="-122"/>
                </a:rPr>
                <a:t>hls</a:t>
              </a:r>
              <a:r>
                <a:rPr kumimoji="0" lang="en-US" altLang="zh-CN" sz="2000" b="1" i="0" u="none" strike="noStrike" kern="1200" cap="none" spc="0" normalizeH="0" baseline="0" noProof="0" dirty="0" err="1">
                  <a:ln>
                    <a:noFill/>
                  </a:ln>
                  <a:solidFill>
                    <a:prstClr val="black"/>
                  </a:solidFill>
                  <a:effectLst/>
                  <a:uLnTx/>
                  <a:uFillTx/>
                  <a:latin typeface="微软雅黑" panose="020B0503020204020204" pitchFamily="34" charset="-122"/>
                  <a:ea typeface="微软雅黑" panose="020B0503020204020204" pitchFamily="34" charset="-122"/>
                </a:rPr>
                <a:t>+Vivado</a:t>
              </a:r>
              <a:endPar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endParaRPr>
            </a:p>
          </p:txBody>
        </p:sp>
      </p:grpSp>
      <p:sp>
        <p:nvSpPr>
          <p:cNvPr id="20" name="文本框 19">
            <a:extLst>
              <a:ext uri="{FF2B5EF4-FFF2-40B4-BE49-F238E27FC236}">
                <a16:creationId xmlns:a16="http://schemas.microsoft.com/office/drawing/2014/main" id="{23943A0E-E162-425D-A6D2-83DD4FDF019C}"/>
              </a:ext>
            </a:extLst>
          </p:cNvPr>
          <p:cNvSpPr txBox="1"/>
          <p:nvPr/>
        </p:nvSpPr>
        <p:spPr>
          <a:xfrm>
            <a:off x="277059" y="1042945"/>
            <a:ext cx="5567481" cy="3021981"/>
          </a:xfrm>
          <a:prstGeom prst="rect">
            <a:avLst/>
          </a:prstGeom>
          <a:noFill/>
        </p:spPr>
        <p:txBody>
          <a:bodyPr wrap="square">
            <a:spAutoFit/>
          </a:bodyPr>
          <a:lstStyle/>
          <a:p>
            <a:pPr marL="285750" indent="-285750">
              <a:lnSpc>
                <a:spcPct val="130000"/>
              </a:lnSpc>
              <a:buFont typeface="Wingdings" panose="05000000000000000000" pitchFamily="2" charset="2"/>
              <a:buChar char="n"/>
            </a:pPr>
            <a:r>
              <a:rPr lang="en-US" altLang="zh-CN" b="1" kern="0" dirty="0">
                <a:latin typeface="微软雅黑" panose="020B0503020204020204" pitchFamily="34" charset="-122"/>
                <a:ea typeface="微软雅黑" panose="020B0503020204020204" pitchFamily="34" charset="-122"/>
              </a:rPr>
              <a:t>Dataset Generation</a:t>
            </a:r>
          </a:p>
          <a:p>
            <a:pPr marL="285750" indent="-285750">
              <a:lnSpc>
                <a:spcPct val="130000"/>
              </a:lnSpc>
              <a:buFont typeface="Arial" panose="020B0604020202020204" pitchFamily="34" charset="0"/>
              <a:buChar char="•"/>
            </a:pPr>
            <a:r>
              <a:rPr lang="en-US" altLang="zh-CN" sz="1600" b="0" kern="0" dirty="0">
                <a:latin typeface="微软雅黑" panose="020B0503020204020204" pitchFamily="34" charset="-122"/>
                <a:ea typeface="微软雅黑" panose="020B0503020204020204" pitchFamily="34" charset="-122"/>
              </a:rPr>
              <a:t>STCF simulation software (Oscar) </a:t>
            </a:r>
          </a:p>
          <a:p>
            <a:pPr marL="285750" indent="-285750">
              <a:lnSpc>
                <a:spcPct val="130000"/>
              </a:lnSpc>
              <a:buFont typeface="Arial" panose="020B0604020202020204" pitchFamily="34" charset="0"/>
              <a:buChar char="•"/>
            </a:pPr>
            <a:r>
              <a:rPr lang="en-US" altLang="zh-CN" sz="1600" b="0" kern="0" dirty="0">
                <a:latin typeface="微软雅黑" panose="020B0503020204020204" pitchFamily="34" charset="-122"/>
                <a:ea typeface="微软雅黑" panose="020B0503020204020204" pitchFamily="34" charset="-122"/>
              </a:rPr>
              <a:t>generate hit signals of charged particles in MDC</a:t>
            </a:r>
          </a:p>
          <a:p>
            <a:pPr marL="285750" indent="-285750">
              <a:lnSpc>
                <a:spcPct val="130000"/>
              </a:lnSpc>
              <a:buFont typeface="Arial" panose="020B0604020202020204" pitchFamily="34" charset="0"/>
              <a:buChar char="•"/>
            </a:pPr>
            <a:r>
              <a:rPr lang="en-US" altLang="zh-CN" sz="1600" b="0" kern="0" dirty="0">
                <a:latin typeface="微软雅黑" panose="020B0503020204020204" pitchFamily="34" charset="-122"/>
                <a:ea typeface="微软雅黑" panose="020B0503020204020204" pitchFamily="34" charset="-122"/>
              </a:rPr>
              <a:t>Develop Python simulation‑validation algorithm</a:t>
            </a:r>
          </a:p>
          <a:p>
            <a:pPr marL="285750" indent="-285750">
              <a:lnSpc>
                <a:spcPct val="130000"/>
              </a:lnSpc>
              <a:buFont typeface="Wingdings" panose="05000000000000000000" pitchFamily="2" charset="2"/>
              <a:buChar char="n"/>
            </a:pPr>
            <a:r>
              <a:rPr lang="en-US" altLang="zh-CN" b="1" kern="0" dirty="0">
                <a:latin typeface="微软雅黑" panose="020B0503020204020204" pitchFamily="34" charset="-122"/>
                <a:ea typeface="微软雅黑" panose="020B0503020204020204" pitchFamily="34" charset="-122"/>
              </a:rPr>
              <a:t>Neural‑Network Training</a:t>
            </a:r>
          </a:p>
          <a:p>
            <a:pPr marL="285750" indent="-285750">
              <a:lnSpc>
                <a:spcPct val="130000"/>
              </a:lnSpc>
              <a:buFont typeface="Arial" panose="020B0604020202020204" pitchFamily="34" charset="0"/>
              <a:buChar char="•"/>
            </a:pPr>
            <a:r>
              <a:rPr lang="en-US" altLang="zh-CN" sz="1600" b="0" kern="0" dirty="0">
                <a:latin typeface="微软雅黑" panose="020B0503020204020204" pitchFamily="34" charset="-122"/>
                <a:ea typeface="微软雅黑" panose="020B0503020204020204" pitchFamily="34" charset="-122"/>
              </a:rPr>
              <a:t>Input: the track segment IDs and timestamps of the 8 superlayers; </a:t>
            </a:r>
          </a:p>
          <a:p>
            <a:pPr marL="285750" indent="-285750">
              <a:lnSpc>
                <a:spcPct val="130000"/>
              </a:lnSpc>
              <a:buFont typeface="Arial" panose="020B0604020202020204" pitchFamily="34" charset="0"/>
              <a:buChar char="•"/>
            </a:pPr>
            <a:r>
              <a:rPr lang="en-US" altLang="zh-CN" sz="1600" b="0" kern="0" dirty="0">
                <a:latin typeface="微软雅黑" panose="020B0503020204020204" pitchFamily="34" charset="-122"/>
                <a:ea typeface="微软雅黑" panose="020B0503020204020204" pitchFamily="34" charset="-122"/>
              </a:rPr>
              <a:t>outputs: Z‑vertices for different transverse momentum ranges.</a:t>
            </a:r>
          </a:p>
        </p:txBody>
      </p:sp>
      <p:sp>
        <p:nvSpPr>
          <p:cNvPr id="21" name="文本框 20">
            <a:extLst>
              <a:ext uri="{FF2B5EF4-FFF2-40B4-BE49-F238E27FC236}">
                <a16:creationId xmlns:a16="http://schemas.microsoft.com/office/drawing/2014/main" id="{EEADF6C7-3E06-4E03-948F-75D94D4BD1A9}"/>
              </a:ext>
            </a:extLst>
          </p:cNvPr>
          <p:cNvSpPr txBox="1"/>
          <p:nvPr/>
        </p:nvSpPr>
        <p:spPr>
          <a:xfrm>
            <a:off x="6183313" y="1039105"/>
            <a:ext cx="5189349" cy="1480021"/>
          </a:xfrm>
          <a:prstGeom prst="rect">
            <a:avLst/>
          </a:prstGeom>
          <a:noFill/>
        </p:spPr>
        <p:txBody>
          <a:bodyPr wrap="square">
            <a:spAutoFit/>
          </a:bodyPr>
          <a:lstStyle/>
          <a:p>
            <a:pPr marL="285750" marR="0" lvl="0" indent="-285750" algn="l" defTabSz="914400" rtl="0" eaLnBrk="1" fontAlgn="base" latinLnBrk="0" hangingPunct="1">
              <a:lnSpc>
                <a:spcPct val="130000"/>
              </a:lnSpc>
              <a:spcBef>
                <a:spcPct val="20000"/>
              </a:spcBef>
              <a:spcAft>
                <a:spcPct val="0"/>
              </a:spcAft>
              <a:buClrTx/>
              <a:buSzTx/>
              <a:buFont typeface="Wingdings" panose="05000000000000000000" pitchFamily="2" charset="2"/>
              <a:buChar char="n"/>
              <a:tabLst/>
              <a:defRPr/>
            </a:pPr>
            <a:r>
              <a:rPr lang="en-US" altLang="zh-CN" b="1" kern="0" dirty="0">
                <a:solidFill>
                  <a:prstClr val="black"/>
                </a:solidFill>
                <a:latin typeface="微软雅黑" panose="020B0503020204020204" pitchFamily="34" charset="-122"/>
                <a:ea typeface="微软雅黑" panose="020B0503020204020204" pitchFamily="34" charset="-122"/>
              </a:rPr>
              <a:t>FPGA Deployment</a:t>
            </a:r>
          </a:p>
          <a:p>
            <a:pPr marL="285750" marR="0" lvl="0" indent="-285750" algn="l" defTabSz="914400" rtl="0" eaLnBrk="1" fontAlgn="base" latinLnBrk="0" hangingPunct="1">
              <a:lnSpc>
                <a:spcPct val="130000"/>
              </a:lnSpc>
              <a:spcBef>
                <a:spcPct val="20000"/>
              </a:spcBef>
              <a:spcAft>
                <a:spcPct val="0"/>
              </a:spcAft>
              <a:buClrTx/>
              <a:buSzTx/>
              <a:buFont typeface="Arial" panose="020B0604020202020204" pitchFamily="34" charset="0"/>
              <a:buChar char="•"/>
              <a:tabLst/>
              <a:defRPr/>
            </a:pP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Deploy neural network on FPGA using HLS</a:t>
            </a:r>
          </a:p>
          <a:p>
            <a:pPr marL="285750" marR="0" lvl="0" indent="-285750" algn="l" defTabSz="914400" rtl="0" eaLnBrk="1" fontAlgn="base" latinLnBrk="0" hangingPunct="1">
              <a:lnSpc>
                <a:spcPct val="130000"/>
              </a:lnSpc>
              <a:spcBef>
                <a:spcPct val="20000"/>
              </a:spcBef>
              <a:spcAft>
                <a:spcPct val="0"/>
              </a:spcAft>
              <a:buClrTx/>
              <a:buSzTx/>
              <a:buFont typeface="Arial" panose="020B0604020202020204" pitchFamily="34" charset="0"/>
              <a:buChar char="•"/>
              <a:tabLst/>
              <a:defRPr/>
            </a:pPr>
            <a:r>
              <a:rPr kumimoji="0" lang="en-US" altLang="zh-CN" sz="16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rPr>
              <a:t>Convenient for model debugging and iterative optimization</a:t>
            </a:r>
          </a:p>
        </p:txBody>
      </p:sp>
    </p:spTree>
    <p:extLst>
      <p:ext uri="{BB962C8B-B14F-4D97-AF65-F5344CB8AC3E}">
        <p14:creationId xmlns:p14="http://schemas.microsoft.com/office/powerpoint/2010/main" val="2479417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AA0671-95FC-4CE0-B665-E491F2313B4F}"/>
              </a:ext>
            </a:extLst>
          </p:cNvPr>
          <p:cNvSpPr>
            <a:spLocks noGrp="1"/>
          </p:cNvSpPr>
          <p:nvPr>
            <p:ph type="title"/>
          </p:nvPr>
        </p:nvSpPr>
        <p:spPr>
          <a:xfrm>
            <a:off x="0" y="152400"/>
            <a:ext cx="12192000" cy="838200"/>
          </a:xfrm>
        </p:spPr>
        <p:txBody>
          <a:bodyPr/>
          <a:lstStyle/>
          <a:p>
            <a:r>
              <a:rPr lang="en-US" altLang="zh-CN" dirty="0"/>
              <a:t>FPGA Deployment of Neural‑Network</a:t>
            </a:r>
            <a:endParaRPr lang="zh-CN" altLang="en-US" dirty="0"/>
          </a:p>
        </p:txBody>
      </p:sp>
      <p:sp>
        <p:nvSpPr>
          <p:cNvPr id="3" name="灯片编号占位符 2">
            <a:extLst>
              <a:ext uri="{FF2B5EF4-FFF2-40B4-BE49-F238E27FC236}">
                <a16:creationId xmlns:a16="http://schemas.microsoft.com/office/drawing/2014/main" id="{F6624275-92F0-4A67-8CA9-A855C2227985}"/>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23</a:t>
            </a:fld>
            <a:endParaRPr lang="zh-CN" altLang="en-US" dirty="0">
              <a:latin typeface="微软雅黑" panose="020B0503020204020204" pitchFamily="34" charset="-122"/>
              <a:ea typeface="微软雅黑" panose="020B0503020204020204" pitchFamily="34" charset="-122"/>
            </a:endParaRPr>
          </a:p>
        </p:txBody>
      </p:sp>
      <p:sp>
        <p:nvSpPr>
          <p:cNvPr id="8" name="内容占位符 1">
            <a:extLst>
              <a:ext uri="{FF2B5EF4-FFF2-40B4-BE49-F238E27FC236}">
                <a16:creationId xmlns:a16="http://schemas.microsoft.com/office/drawing/2014/main" id="{029600E7-6C8F-4F90-9752-8FEAF58A866E}"/>
              </a:ext>
            </a:extLst>
          </p:cNvPr>
          <p:cNvSpPr txBox="1">
            <a:spLocks/>
          </p:cNvSpPr>
          <p:nvPr/>
        </p:nvSpPr>
        <p:spPr>
          <a:xfrm>
            <a:off x="290255" y="1203979"/>
            <a:ext cx="9746343" cy="1623047"/>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Font typeface="Wingdings" panose="05000000000000000000" pitchFamily="2" charset="2"/>
              <a:buChar char="n"/>
            </a:pPr>
            <a:endParaRPr lang="en-US" altLang="zh-CN" sz="2000" b="0" kern="0" dirty="0">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8143703B-5A4E-400C-80EE-EB6D784679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62"/>
          <a:stretch/>
        </p:blipFill>
        <p:spPr>
          <a:xfrm>
            <a:off x="2970173" y="3067558"/>
            <a:ext cx="5637875" cy="3008077"/>
          </a:xfrm>
          <a:prstGeom prst="rect">
            <a:avLst/>
          </a:prstGeom>
        </p:spPr>
      </p:pic>
      <p:sp>
        <p:nvSpPr>
          <p:cNvPr id="4" name="文本框 3">
            <a:extLst>
              <a:ext uri="{FF2B5EF4-FFF2-40B4-BE49-F238E27FC236}">
                <a16:creationId xmlns:a16="http://schemas.microsoft.com/office/drawing/2014/main" id="{72E3332F-D367-4D61-BCA2-132C3CE1E398}"/>
              </a:ext>
            </a:extLst>
          </p:cNvPr>
          <p:cNvSpPr txBox="1"/>
          <p:nvPr/>
        </p:nvSpPr>
        <p:spPr>
          <a:xfrm>
            <a:off x="2493923" y="6189307"/>
            <a:ext cx="7204152" cy="499624"/>
          </a:xfrm>
          <a:prstGeom prst="rect">
            <a:avLst/>
          </a:prstGeom>
          <a:noFill/>
        </p:spPr>
        <p:txBody>
          <a:bodyPr wrap="none" rtlCol="0">
            <a:spAutoFit/>
          </a:bodyPr>
          <a:lstStyle/>
          <a:p>
            <a:pPr>
              <a:lnSpc>
                <a:spcPct val="150000"/>
              </a:lnSpc>
            </a:pPr>
            <a:r>
              <a:rPr lang="en-US" altLang="zh-CN" sz="2000" dirty="0">
                <a:latin typeface="微软雅黑" panose="020B0503020204020204" pitchFamily="34" charset="-122"/>
                <a:ea typeface="微软雅黑" panose="020B0503020204020204" pitchFamily="34" charset="-122"/>
              </a:rPr>
              <a:t>Hardware platform : Xilinx KU060 (mid‑to‑low‑end FPGA)</a:t>
            </a:r>
            <a:endParaRPr lang="zh-CN" altLang="en-US" sz="2000"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41FE982B-BB5A-4C39-B64E-D1700B97A0A6}"/>
              </a:ext>
            </a:extLst>
          </p:cNvPr>
          <p:cNvSpPr txBox="1"/>
          <p:nvPr/>
        </p:nvSpPr>
        <p:spPr>
          <a:xfrm>
            <a:off x="393983" y="1153294"/>
            <a:ext cx="11115845" cy="1751570"/>
          </a:xfrm>
          <a:prstGeom prst="rect">
            <a:avLst/>
          </a:prstGeom>
          <a:noFill/>
        </p:spPr>
        <p:txBody>
          <a:bodyPr wrap="square">
            <a:spAutoFit/>
          </a:bodyPr>
          <a:lstStyle/>
          <a:p>
            <a:pPr marL="457200" indent="-457200">
              <a:lnSpc>
                <a:spcPct val="150000"/>
              </a:lnSpc>
              <a:buFont typeface="Wingdings" panose="05000000000000000000" pitchFamily="2" charset="2"/>
              <a:buChar char="n"/>
            </a:pPr>
            <a:r>
              <a:rPr lang="en-US" altLang="zh-CN" sz="2000" b="1" kern="0" dirty="0">
                <a:latin typeface="微软雅黑" panose="020B0503020204020204" pitchFamily="34" charset="-122"/>
                <a:ea typeface="微软雅黑" panose="020B0503020204020204" pitchFamily="34" charset="-122"/>
              </a:rPr>
              <a:t>Challenges of Deployment on FPGA</a:t>
            </a:r>
          </a:p>
          <a:p>
            <a:pPr marL="800100" lvl="1" indent="-342900">
              <a:lnSpc>
                <a:spcPct val="150000"/>
              </a:lnSpc>
              <a:buFont typeface="Arial" panose="020B0604020202020204" pitchFamily="34" charset="0"/>
              <a:buChar char="•"/>
            </a:pPr>
            <a:r>
              <a:rPr lang="en-US" altLang="zh-CN" b="0" kern="0" dirty="0">
                <a:latin typeface="微软雅黑" panose="020B0503020204020204" pitchFamily="34" charset="-122"/>
                <a:ea typeface="微软雅黑" panose="020B0503020204020204" pitchFamily="34" charset="-122"/>
              </a:rPr>
              <a:t>Maintain the accuracy of neural‑network algorithms </a:t>
            </a:r>
            <a:r>
              <a:rPr lang="en-US" altLang="zh-CN" b="0" kern="0" dirty="0">
                <a:solidFill>
                  <a:srgbClr val="C00000"/>
                </a:solidFill>
                <a:latin typeface="微软雅黑" panose="020B0503020204020204" pitchFamily="34" charset="-122"/>
                <a:ea typeface="微软雅黑" panose="020B0503020204020204" pitchFamily="34" charset="-122"/>
              </a:rPr>
              <a:t>with limited data bit‑width</a:t>
            </a:r>
          </a:p>
          <a:p>
            <a:pPr marL="800100" lvl="1" indent="-342900">
              <a:lnSpc>
                <a:spcPct val="150000"/>
              </a:lnSpc>
              <a:buFont typeface="Arial" panose="020B0604020202020204" pitchFamily="34" charset="0"/>
              <a:buChar char="•"/>
            </a:pPr>
            <a:r>
              <a:rPr lang="en-US" altLang="zh-CN" b="0" kern="0" dirty="0">
                <a:latin typeface="微软雅黑" panose="020B0503020204020204" pitchFamily="34" charset="-122"/>
                <a:ea typeface="微软雅黑" panose="020B0503020204020204" pitchFamily="34" charset="-122"/>
              </a:rPr>
              <a:t>Realize the best‑possible functionality </a:t>
            </a:r>
            <a:r>
              <a:rPr lang="en-US" altLang="zh-CN" b="0" kern="0" dirty="0">
                <a:solidFill>
                  <a:srgbClr val="C00000"/>
                </a:solidFill>
                <a:latin typeface="微软雅黑" panose="020B0503020204020204" pitchFamily="34" charset="-122"/>
                <a:ea typeface="微软雅黑" panose="020B0503020204020204" pitchFamily="34" charset="-122"/>
              </a:rPr>
              <a:t>under limited FPGA hardware resources</a:t>
            </a:r>
          </a:p>
          <a:p>
            <a:pPr marL="800100" lvl="1" indent="-342900">
              <a:lnSpc>
                <a:spcPct val="150000"/>
              </a:lnSpc>
              <a:buFont typeface="Arial" panose="020B0604020202020204" pitchFamily="34" charset="0"/>
              <a:buChar char="•"/>
            </a:pPr>
            <a:r>
              <a:rPr lang="en-US" altLang="zh-CN" b="0" kern="0" dirty="0">
                <a:latin typeface="微软雅黑" panose="020B0503020204020204" pitchFamily="34" charset="-122"/>
                <a:ea typeface="微软雅黑" panose="020B0503020204020204" pitchFamily="34" charset="-122"/>
              </a:rPr>
              <a:t>Achieve low latency </a:t>
            </a:r>
            <a:r>
              <a:rPr lang="en-US" altLang="zh-CN" b="0" kern="0" dirty="0">
                <a:solidFill>
                  <a:srgbClr val="C00000"/>
                </a:solidFill>
                <a:latin typeface="微软雅黑" panose="020B0503020204020204" pitchFamily="34" charset="-122"/>
                <a:ea typeface="微软雅黑" panose="020B0503020204020204" pitchFamily="34" charset="-122"/>
              </a:rPr>
              <a:t>at the hundred‑ns level</a:t>
            </a:r>
          </a:p>
        </p:txBody>
      </p:sp>
    </p:spTree>
    <p:extLst>
      <p:ext uri="{BB962C8B-B14F-4D97-AF65-F5344CB8AC3E}">
        <p14:creationId xmlns:p14="http://schemas.microsoft.com/office/powerpoint/2010/main" val="13314415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9C61C6A-E372-4D85-B845-EBE613A42BDC}"/>
              </a:ext>
            </a:extLst>
          </p:cNvPr>
          <p:cNvSpPr>
            <a:spLocks noGrp="1"/>
          </p:cNvSpPr>
          <p:nvPr>
            <p:ph type="title"/>
          </p:nvPr>
        </p:nvSpPr>
        <p:spPr>
          <a:xfrm>
            <a:off x="0" y="55461"/>
            <a:ext cx="12192000" cy="838200"/>
          </a:xfrm>
        </p:spPr>
        <p:txBody>
          <a:bodyPr/>
          <a:lstStyle/>
          <a:p>
            <a:r>
              <a:rPr lang="en-US" altLang="zh-CN" dirty="0"/>
              <a:t>Quantization‑Induced Precision Loss / Overflow</a:t>
            </a:r>
            <a:endParaRPr lang="zh-CN" altLang="en-US" dirty="0"/>
          </a:p>
        </p:txBody>
      </p:sp>
      <p:sp>
        <p:nvSpPr>
          <p:cNvPr id="3" name="灯片编号占位符 2">
            <a:extLst>
              <a:ext uri="{FF2B5EF4-FFF2-40B4-BE49-F238E27FC236}">
                <a16:creationId xmlns:a16="http://schemas.microsoft.com/office/drawing/2014/main" id="{9A5489B4-6CC1-4108-81FB-54D32A2016D7}"/>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24</a:t>
            </a:fld>
            <a:endParaRPr lang="zh-CN" altLang="en-US" dirty="0">
              <a:latin typeface="微软雅黑" panose="020B0503020204020204" pitchFamily="34" charset="-122"/>
              <a:ea typeface="微软雅黑" panose="020B0503020204020204" pitchFamily="34" charset="-122"/>
            </a:endParaRPr>
          </a:p>
        </p:txBody>
      </p:sp>
      <p:sp>
        <p:nvSpPr>
          <p:cNvPr id="6" name="内容占位符 1">
            <a:extLst>
              <a:ext uri="{FF2B5EF4-FFF2-40B4-BE49-F238E27FC236}">
                <a16:creationId xmlns:a16="http://schemas.microsoft.com/office/drawing/2014/main" id="{7FBF1BFB-97EB-4942-A317-B58149539BDE}"/>
              </a:ext>
            </a:extLst>
          </p:cNvPr>
          <p:cNvSpPr txBox="1">
            <a:spLocks/>
          </p:cNvSpPr>
          <p:nvPr/>
        </p:nvSpPr>
        <p:spPr>
          <a:xfrm>
            <a:off x="335293" y="1295049"/>
            <a:ext cx="11406917" cy="578669"/>
          </a:xfrm>
          <a:prstGeom prst="rect">
            <a:avLst/>
          </a:prstGeom>
        </p:spPr>
        <p:txBody>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None/>
            </a:pPr>
            <a:r>
              <a:rPr lang="en-US" altLang="zh-CN" kern="0" dirty="0">
                <a:latin typeface="微软雅黑" panose="020B0503020204020204" pitchFamily="34" charset="-122"/>
                <a:ea typeface="微软雅黑" panose="020B0503020204020204" pitchFamily="34" charset="-122"/>
              </a:rPr>
              <a:t>Parameters(floating‑point)</a:t>
            </a:r>
            <a:r>
              <a:rPr lang="en-US" altLang="zh-CN" kern="0" dirty="0">
                <a:latin typeface="微软雅黑" panose="020B0503020204020204" pitchFamily="34" charset="-122"/>
                <a:ea typeface="微软雅黑" panose="020B0503020204020204" pitchFamily="34" charset="-122"/>
                <a:sym typeface="Wingdings" panose="05000000000000000000" pitchFamily="2" charset="2"/>
              </a:rPr>
              <a:t> </a:t>
            </a:r>
            <a:r>
              <a:rPr lang="en-US" altLang="zh-CN" kern="0" dirty="0">
                <a:latin typeface="微软雅黑" panose="020B0503020204020204" pitchFamily="34" charset="-122"/>
                <a:ea typeface="微软雅黑" panose="020B0503020204020204" pitchFamily="34" charset="-122"/>
              </a:rPr>
              <a:t>Fixed‑point conversion</a:t>
            </a:r>
            <a:r>
              <a:rPr lang="en-US" altLang="zh-CN" kern="0" dirty="0">
                <a:latin typeface="微软雅黑" panose="020B0503020204020204" pitchFamily="34" charset="-122"/>
                <a:ea typeface="微软雅黑" panose="020B0503020204020204" pitchFamily="34" charset="-122"/>
                <a:sym typeface="Wingdings" panose="05000000000000000000" pitchFamily="2" charset="2"/>
              </a:rPr>
              <a:t> </a:t>
            </a:r>
            <a:r>
              <a:rPr lang="en-US" altLang="zh-CN" kern="0" dirty="0">
                <a:latin typeface="微软雅黑" panose="020B0503020204020204" pitchFamily="34" charset="-122"/>
                <a:ea typeface="微软雅黑" panose="020B0503020204020204" pitchFamily="34" charset="-122"/>
              </a:rPr>
              <a:t>HDL</a:t>
            </a:r>
            <a:endParaRPr lang="zh-CN" altLang="en-US" kern="0" dirty="0">
              <a:latin typeface="微软雅黑" panose="020B0503020204020204" pitchFamily="34" charset="-122"/>
              <a:ea typeface="微软雅黑" panose="020B0503020204020204" pitchFamily="34" charset="-122"/>
            </a:endParaRPr>
          </a:p>
        </p:txBody>
      </p:sp>
      <p:cxnSp>
        <p:nvCxnSpPr>
          <p:cNvPr id="7" name="直接箭头连接符 6">
            <a:extLst>
              <a:ext uri="{FF2B5EF4-FFF2-40B4-BE49-F238E27FC236}">
                <a16:creationId xmlns:a16="http://schemas.microsoft.com/office/drawing/2014/main" id="{2734746A-959C-4D8B-9611-084C7A7D86F9}"/>
              </a:ext>
            </a:extLst>
          </p:cNvPr>
          <p:cNvCxnSpPr>
            <a:cxnSpLocks/>
          </p:cNvCxnSpPr>
          <p:nvPr/>
        </p:nvCxnSpPr>
        <p:spPr>
          <a:xfrm flipV="1">
            <a:off x="5573796" y="1753630"/>
            <a:ext cx="0" cy="325201"/>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31B1E839-CADB-4E1D-BA89-060286191F19}"/>
              </a:ext>
            </a:extLst>
          </p:cNvPr>
          <p:cNvSpPr txBox="1"/>
          <p:nvPr/>
        </p:nvSpPr>
        <p:spPr>
          <a:xfrm>
            <a:off x="4924327" y="2008625"/>
            <a:ext cx="1499449" cy="338554"/>
          </a:xfrm>
          <a:prstGeom prst="rect">
            <a:avLst/>
          </a:prstGeom>
          <a:noFill/>
        </p:spPr>
        <p:txBody>
          <a:bodyPr wrap="none" rtlCol="0">
            <a:spAutoFit/>
          </a:bodyPr>
          <a:lstStyle/>
          <a:p>
            <a:r>
              <a:rPr lang="en-US" altLang="zh-CN" sz="1600" dirty="0">
                <a:latin typeface="微软雅黑" panose="020B0503020204020204" pitchFamily="34" charset="-122"/>
                <a:ea typeface="微软雅黑" panose="020B0503020204020204" pitchFamily="34" charset="-122"/>
              </a:rPr>
              <a:t>Precision loss</a:t>
            </a:r>
            <a:endParaRPr lang="zh-CN" altLang="en-US" sz="1600" dirty="0">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3322C6ED-26C5-45FE-A6CD-7B700B06B83A}"/>
              </a:ext>
            </a:extLst>
          </p:cNvPr>
          <p:cNvSpPr txBox="1"/>
          <p:nvPr/>
        </p:nvSpPr>
        <p:spPr>
          <a:xfrm>
            <a:off x="3076580" y="2543647"/>
            <a:ext cx="7234247" cy="338554"/>
          </a:xfrm>
          <a:prstGeom prst="rect">
            <a:avLst/>
          </a:prstGeom>
          <a:noFill/>
        </p:spPr>
        <p:txBody>
          <a:bodyPr wrap="square" rtlCol="0">
            <a:spAutoFit/>
          </a:bodyPr>
          <a:lstStyle/>
          <a:p>
            <a:pPr algn="ctr"/>
            <a:r>
              <a:rPr lang="en-US" altLang="zh-CN" sz="1600" dirty="0">
                <a:latin typeface="微软雅黑" panose="020B0503020204020204" pitchFamily="34" charset="-122"/>
                <a:ea typeface="微软雅黑" panose="020B0503020204020204" pitchFamily="34" charset="-122"/>
              </a:rPr>
              <a:t>Constrained by timing latency and FPGA resource limits</a:t>
            </a:r>
            <a:endParaRPr lang="zh-CN" altLang="en-US" sz="1600" dirty="0">
              <a:latin typeface="微软雅黑" panose="020B0503020204020204" pitchFamily="34" charset="-122"/>
              <a:ea typeface="微软雅黑" panose="020B0503020204020204" pitchFamily="34" charset="-122"/>
            </a:endParaRPr>
          </a:p>
        </p:txBody>
      </p:sp>
      <p:grpSp>
        <p:nvGrpSpPr>
          <p:cNvPr id="4" name="组合 3">
            <a:extLst>
              <a:ext uri="{FF2B5EF4-FFF2-40B4-BE49-F238E27FC236}">
                <a16:creationId xmlns:a16="http://schemas.microsoft.com/office/drawing/2014/main" id="{30E9F3D2-CBCA-4894-9BF7-39099D2BC56D}"/>
              </a:ext>
            </a:extLst>
          </p:cNvPr>
          <p:cNvGrpSpPr/>
          <p:nvPr/>
        </p:nvGrpSpPr>
        <p:grpSpPr>
          <a:xfrm>
            <a:off x="3076580" y="1870293"/>
            <a:ext cx="7409358" cy="611793"/>
            <a:chOff x="1377388" y="1716126"/>
            <a:chExt cx="5164541" cy="611793"/>
          </a:xfrm>
        </p:grpSpPr>
        <p:cxnSp>
          <p:nvCxnSpPr>
            <p:cNvPr id="12" name="连接符: 肘形 11">
              <a:extLst>
                <a:ext uri="{FF2B5EF4-FFF2-40B4-BE49-F238E27FC236}">
                  <a16:creationId xmlns:a16="http://schemas.microsoft.com/office/drawing/2014/main" id="{9B090F8A-3E71-4A74-8D8E-ADADA22CCC30}"/>
                </a:ext>
              </a:extLst>
            </p:cNvPr>
            <p:cNvCxnSpPr>
              <a:cxnSpLocks/>
            </p:cNvCxnSpPr>
            <p:nvPr/>
          </p:nvCxnSpPr>
          <p:spPr>
            <a:xfrm rot="10800000">
              <a:off x="1377388" y="1812885"/>
              <a:ext cx="5164541" cy="515034"/>
            </a:xfrm>
            <a:prstGeom prst="bentConnector3">
              <a:avLst>
                <a:gd name="adj1" fmla="val 99978"/>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19B88EA0-A752-48BB-B628-FE72B1E1898D}"/>
                </a:ext>
              </a:extLst>
            </p:cNvPr>
            <p:cNvCxnSpPr/>
            <p:nvPr/>
          </p:nvCxnSpPr>
          <p:spPr>
            <a:xfrm flipV="1">
              <a:off x="6541928" y="1716126"/>
              <a:ext cx="0" cy="61179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pic>
        <p:nvPicPr>
          <p:cNvPr id="32" name="图片 31">
            <a:extLst>
              <a:ext uri="{FF2B5EF4-FFF2-40B4-BE49-F238E27FC236}">
                <a16:creationId xmlns:a16="http://schemas.microsoft.com/office/drawing/2014/main" id="{33F92A33-ABEF-4ABD-A72C-694060AB72CC}"/>
              </a:ext>
            </a:extLst>
          </p:cNvPr>
          <p:cNvPicPr>
            <a:picLocks noChangeAspect="1"/>
          </p:cNvPicPr>
          <p:nvPr/>
        </p:nvPicPr>
        <p:blipFill>
          <a:blip r:embed="rId3"/>
          <a:stretch>
            <a:fillRect/>
          </a:stretch>
        </p:blipFill>
        <p:spPr>
          <a:xfrm>
            <a:off x="474741" y="3134180"/>
            <a:ext cx="5653053" cy="2066052"/>
          </a:xfrm>
          <a:prstGeom prst="rect">
            <a:avLst/>
          </a:prstGeom>
        </p:spPr>
      </p:pic>
      <p:pic>
        <p:nvPicPr>
          <p:cNvPr id="34" name="图片 33">
            <a:extLst>
              <a:ext uri="{FF2B5EF4-FFF2-40B4-BE49-F238E27FC236}">
                <a16:creationId xmlns:a16="http://schemas.microsoft.com/office/drawing/2014/main" id="{B430CF89-CF05-4EF8-9D95-A45A83E2E164}"/>
              </a:ext>
            </a:extLst>
          </p:cNvPr>
          <p:cNvPicPr>
            <a:picLocks noChangeAspect="1"/>
          </p:cNvPicPr>
          <p:nvPr/>
        </p:nvPicPr>
        <p:blipFill>
          <a:blip r:embed="rId4"/>
          <a:stretch>
            <a:fillRect/>
          </a:stretch>
        </p:blipFill>
        <p:spPr>
          <a:xfrm>
            <a:off x="6450642" y="3429000"/>
            <a:ext cx="5588425" cy="1356015"/>
          </a:xfrm>
          <a:prstGeom prst="rect">
            <a:avLst/>
          </a:prstGeom>
        </p:spPr>
      </p:pic>
      <p:sp>
        <p:nvSpPr>
          <p:cNvPr id="35" name="文本框 34">
            <a:extLst>
              <a:ext uri="{FF2B5EF4-FFF2-40B4-BE49-F238E27FC236}">
                <a16:creationId xmlns:a16="http://schemas.microsoft.com/office/drawing/2014/main" id="{E0ED4A96-3C5E-4723-8A6D-D10D514C6E56}"/>
              </a:ext>
            </a:extLst>
          </p:cNvPr>
          <p:cNvSpPr txBox="1"/>
          <p:nvPr/>
        </p:nvSpPr>
        <p:spPr>
          <a:xfrm>
            <a:off x="7132131" y="4785015"/>
            <a:ext cx="4430137" cy="777457"/>
          </a:xfrm>
          <a:prstGeom prst="rect">
            <a:avLst/>
          </a:prstGeom>
          <a:noFill/>
        </p:spPr>
        <p:txBody>
          <a:bodyPr wrap="square" rtlCol="0">
            <a:spAutoFit/>
          </a:bodyPr>
          <a:lstStyle/>
          <a:p>
            <a:pPr>
              <a:lnSpc>
                <a:spcPct val="130000"/>
              </a:lnSpc>
            </a:pPr>
            <a:r>
              <a:rPr lang="en-US" altLang="zh-CN" b="1" dirty="0">
                <a:latin typeface="微软雅黑" panose="020B0503020204020204" pitchFamily="34" charset="-122"/>
                <a:ea typeface="微软雅黑" panose="020B0503020204020204" pitchFamily="34" charset="-122"/>
              </a:rPr>
              <a:t>Fixed‑point: </a:t>
            </a:r>
            <a:r>
              <a:rPr lang="en-US" altLang="zh-CN" dirty="0">
                <a:latin typeface="微软雅黑" panose="020B0503020204020204" pitchFamily="34" charset="-122"/>
                <a:ea typeface="微软雅黑" panose="020B0503020204020204" pitchFamily="34" charset="-122"/>
              </a:rPr>
              <a:t>fast computation and low resource consumption on FPGA</a:t>
            </a:r>
            <a:endParaRPr lang="zh-CN" altLang="en-US" dirty="0">
              <a:latin typeface="微软雅黑" panose="020B0503020204020204" pitchFamily="34" charset="-122"/>
              <a:ea typeface="微软雅黑" panose="020B0503020204020204" pitchFamily="34" charset="-122"/>
            </a:endParaRPr>
          </a:p>
        </p:txBody>
      </p:sp>
      <p:sp>
        <p:nvSpPr>
          <p:cNvPr id="36" name="箭头: 右弧形 35">
            <a:extLst>
              <a:ext uri="{FF2B5EF4-FFF2-40B4-BE49-F238E27FC236}">
                <a16:creationId xmlns:a16="http://schemas.microsoft.com/office/drawing/2014/main" id="{985F64E6-92C6-4564-A672-78B9E4C3E294}"/>
              </a:ext>
            </a:extLst>
          </p:cNvPr>
          <p:cNvSpPr/>
          <p:nvPr/>
        </p:nvSpPr>
        <p:spPr>
          <a:xfrm rot="16200000" flipH="1">
            <a:off x="5957163" y="3372098"/>
            <a:ext cx="910252" cy="5337134"/>
          </a:xfrm>
          <a:prstGeom prst="curvedLef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endParaRPr>
          </a:p>
        </p:txBody>
      </p:sp>
      <p:sp>
        <p:nvSpPr>
          <p:cNvPr id="37" name="文本框 36">
            <a:extLst>
              <a:ext uri="{FF2B5EF4-FFF2-40B4-BE49-F238E27FC236}">
                <a16:creationId xmlns:a16="http://schemas.microsoft.com/office/drawing/2014/main" id="{6D0AB297-3E71-4891-B54C-3EF5CAFFE916}"/>
              </a:ext>
            </a:extLst>
          </p:cNvPr>
          <p:cNvSpPr txBox="1"/>
          <p:nvPr/>
        </p:nvSpPr>
        <p:spPr>
          <a:xfrm>
            <a:off x="5674052" y="6000755"/>
            <a:ext cx="1757661" cy="369332"/>
          </a:xfrm>
          <a:prstGeom prst="rect">
            <a:avLst/>
          </a:prstGeom>
          <a:noFill/>
        </p:spPr>
        <p:txBody>
          <a:bodyPr wrap="none" rtlCol="0">
            <a:spAutoFit/>
          </a:bodyPr>
          <a:lstStyle/>
          <a:p>
            <a:r>
              <a:rPr lang="en-US" altLang="zh-CN" b="1" dirty="0">
                <a:latin typeface="微软雅黑" panose="020B0503020204020204" pitchFamily="34" charset="-122"/>
                <a:ea typeface="微软雅黑" panose="020B0503020204020204" pitchFamily="34" charset="-122"/>
              </a:rPr>
              <a:t>Precision loss</a:t>
            </a:r>
          </a:p>
        </p:txBody>
      </p:sp>
      <p:sp>
        <p:nvSpPr>
          <p:cNvPr id="38" name="文本框 37">
            <a:extLst>
              <a:ext uri="{FF2B5EF4-FFF2-40B4-BE49-F238E27FC236}">
                <a16:creationId xmlns:a16="http://schemas.microsoft.com/office/drawing/2014/main" id="{57D72057-D62A-47A2-81B7-639EE40606EA}"/>
              </a:ext>
            </a:extLst>
          </p:cNvPr>
          <p:cNvSpPr txBox="1"/>
          <p:nvPr/>
        </p:nvSpPr>
        <p:spPr>
          <a:xfrm>
            <a:off x="9244854" y="2993417"/>
            <a:ext cx="2735044" cy="369332"/>
          </a:xfrm>
          <a:prstGeom prst="rect">
            <a:avLst/>
          </a:prstGeom>
          <a:noFill/>
        </p:spPr>
        <p:txBody>
          <a:bodyPr wrap="none" rtlCol="0">
            <a:spAutoFit/>
          </a:bodyPr>
          <a:lstStyle/>
          <a:p>
            <a:r>
              <a:rPr lang="en-US" altLang="zh-CN" b="1" dirty="0">
                <a:solidFill>
                  <a:srgbClr val="C00000"/>
                </a:solidFill>
                <a:latin typeface="微软雅黑" panose="020B0503020204020204" pitchFamily="34" charset="-122"/>
                <a:ea typeface="微软雅黑" panose="020B0503020204020204" pitchFamily="34" charset="-122"/>
              </a:rPr>
              <a:t>2</a:t>
            </a:r>
            <a:r>
              <a:rPr lang="en-US" altLang="zh-CN" b="1" baseline="30000" dirty="0">
                <a:solidFill>
                  <a:srgbClr val="C00000"/>
                </a:solidFill>
                <a:latin typeface="微软雅黑" panose="020B0503020204020204" pitchFamily="34" charset="-122"/>
                <a:ea typeface="微软雅黑" panose="020B0503020204020204" pitchFamily="34" charset="-122"/>
              </a:rPr>
              <a:t>-10</a:t>
            </a:r>
            <a:r>
              <a:rPr lang="en-US" altLang="zh-CN" dirty="0">
                <a:latin typeface="微软雅黑" panose="020B0503020204020204" pitchFamily="34" charset="-122"/>
                <a:ea typeface="微软雅黑" panose="020B0503020204020204" pitchFamily="34" charset="-122"/>
              </a:rPr>
              <a:t> = 0.00098 </a:t>
            </a:r>
            <a:r>
              <a:rPr lang="zh-CN" altLang="en-US" dirty="0">
                <a:latin typeface="微软雅黑" panose="020B0503020204020204" pitchFamily="34" charset="-122"/>
                <a:ea typeface="微软雅黑" panose="020B0503020204020204" pitchFamily="34" charset="-122"/>
              </a:rPr>
              <a:t>（</a:t>
            </a:r>
            <a:r>
              <a:rPr lang="en-US" altLang="zh-CN" b="1" dirty="0">
                <a:solidFill>
                  <a:srgbClr val="C00000"/>
                </a:solidFill>
                <a:latin typeface="微软雅黑" panose="020B0503020204020204" pitchFamily="34" charset="-122"/>
                <a:ea typeface="微软雅黑" panose="020B0503020204020204" pitchFamily="34" charset="-122"/>
              </a:rPr>
              <a:t>10</a:t>
            </a:r>
            <a:r>
              <a:rPr lang="en-US" altLang="zh-CN" b="1" baseline="30000" dirty="0">
                <a:solidFill>
                  <a:srgbClr val="C00000"/>
                </a:solidFill>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a:t>
            </a:r>
          </a:p>
        </p:txBody>
      </p:sp>
      <p:sp>
        <p:nvSpPr>
          <p:cNvPr id="18" name="文本框 17">
            <a:extLst>
              <a:ext uri="{FF2B5EF4-FFF2-40B4-BE49-F238E27FC236}">
                <a16:creationId xmlns:a16="http://schemas.microsoft.com/office/drawing/2014/main" id="{0A6816B4-5F41-4182-9C12-A87A7860AD31}"/>
              </a:ext>
            </a:extLst>
          </p:cNvPr>
          <p:cNvSpPr txBox="1"/>
          <p:nvPr/>
        </p:nvSpPr>
        <p:spPr>
          <a:xfrm>
            <a:off x="8672810" y="1001568"/>
            <a:ext cx="3626254" cy="307777"/>
          </a:xfrm>
          <a:prstGeom prst="rect">
            <a:avLst/>
          </a:prstGeom>
          <a:noFill/>
        </p:spPr>
        <p:txBody>
          <a:bodyPr wrap="square">
            <a:spAutoFit/>
          </a:bodyPr>
          <a:lstStyle/>
          <a:p>
            <a:pPr algn="ctr"/>
            <a:r>
              <a:rPr lang="en-US" altLang="zh-CN" sz="1400" kern="0" dirty="0">
                <a:latin typeface="微软雅黑" panose="020B0503020204020204" pitchFamily="34" charset="-122"/>
                <a:ea typeface="微软雅黑" panose="020B0503020204020204" pitchFamily="34" charset="-122"/>
              </a:rPr>
              <a:t>(hardware description language) </a:t>
            </a:r>
            <a:endParaRPr lang="zh-CN" altLang="en-US" sz="1400" dirty="0"/>
          </a:p>
        </p:txBody>
      </p:sp>
    </p:spTree>
    <p:extLst>
      <p:ext uri="{BB962C8B-B14F-4D97-AF65-F5344CB8AC3E}">
        <p14:creationId xmlns:p14="http://schemas.microsoft.com/office/powerpoint/2010/main" val="98587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9BCE5A-56A2-46B3-B4DB-A7BB9B0EB66F}"/>
              </a:ext>
            </a:extLst>
          </p:cNvPr>
          <p:cNvSpPr>
            <a:spLocks noGrp="1"/>
          </p:cNvSpPr>
          <p:nvPr>
            <p:ph type="title"/>
          </p:nvPr>
        </p:nvSpPr>
        <p:spPr>
          <a:xfrm>
            <a:off x="0" y="152400"/>
            <a:ext cx="12192000" cy="838200"/>
          </a:xfrm>
        </p:spPr>
        <p:txBody>
          <a:bodyPr/>
          <a:lstStyle/>
          <a:p>
            <a:r>
              <a:rPr lang="en-US" altLang="zh-CN" dirty="0"/>
              <a:t>Mitigate Precision Loss and Numeric Overflow</a:t>
            </a:r>
            <a:endParaRPr lang="zh-CN" altLang="en-US" dirty="0"/>
          </a:p>
        </p:txBody>
      </p:sp>
      <p:sp>
        <p:nvSpPr>
          <p:cNvPr id="3" name="灯片编号占位符 2">
            <a:extLst>
              <a:ext uri="{FF2B5EF4-FFF2-40B4-BE49-F238E27FC236}">
                <a16:creationId xmlns:a16="http://schemas.microsoft.com/office/drawing/2014/main" id="{552C97EA-DED1-4844-9D9E-66E33AA534A1}"/>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25</a:t>
            </a:fld>
            <a:endParaRPr lang="zh-CN" altLang="en-US">
              <a:latin typeface="微软雅黑" panose="020B0503020204020204" pitchFamily="34" charset="-122"/>
              <a:ea typeface="微软雅黑" panose="020B0503020204020204" pitchFamily="34" charset="-122"/>
            </a:endParaRPr>
          </a:p>
        </p:txBody>
      </p:sp>
      <p:pic>
        <p:nvPicPr>
          <p:cNvPr id="14" name="Picture 2" descr="https://miro.medium.com/v2/resize:fit:700/1*cQOlAyOZynGzzq4QB0YhZA.png">
            <a:extLst>
              <a:ext uri="{FF2B5EF4-FFF2-40B4-BE49-F238E27FC236}">
                <a16:creationId xmlns:a16="http://schemas.microsoft.com/office/drawing/2014/main" id="{7F2E7767-1756-4E6A-8D80-CF8A3D7E46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357" y="3947684"/>
            <a:ext cx="5359664" cy="17304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5" name="内容占位符 1">
            <a:extLst>
              <a:ext uri="{FF2B5EF4-FFF2-40B4-BE49-F238E27FC236}">
                <a16:creationId xmlns:a16="http://schemas.microsoft.com/office/drawing/2014/main" id="{CFDEEB67-E8E5-4FA8-991B-F8E2C05AA406}"/>
              </a:ext>
            </a:extLst>
          </p:cNvPr>
          <p:cNvSpPr txBox="1">
            <a:spLocks/>
          </p:cNvSpPr>
          <p:nvPr/>
        </p:nvSpPr>
        <p:spPr>
          <a:xfrm>
            <a:off x="83976" y="1219224"/>
            <a:ext cx="5906801" cy="4117638"/>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110000"/>
              </a:lnSpc>
              <a:buFont typeface="Wingdings" panose="05000000000000000000" pitchFamily="2" charset="2"/>
              <a:buChar char="n"/>
            </a:pPr>
            <a:r>
              <a:rPr lang="en-US" altLang="zh-CN" sz="2000" kern="0" dirty="0">
                <a:solidFill>
                  <a:srgbClr val="C00000"/>
                </a:solidFill>
                <a:latin typeface="微软雅黑" panose="020B0503020204020204" pitchFamily="34" charset="-122"/>
                <a:ea typeface="微软雅黑" panose="020B0503020204020204" pitchFamily="34" charset="-122"/>
              </a:rPr>
              <a:t>Quantization‑Aware Training with </a:t>
            </a:r>
            <a:r>
              <a:rPr lang="en-US" altLang="zh-CN" sz="2000" kern="0" dirty="0" err="1">
                <a:solidFill>
                  <a:srgbClr val="C00000"/>
                </a:solidFill>
                <a:latin typeface="微软雅黑" panose="020B0503020204020204" pitchFamily="34" charset="-122"/>
                <a:ea typeface="微软雅黑" panose="020B0503020204020204" pitchFamily="34" charset="-122"/>
              </a:rPr>
              <a:t>Qkeras</a:t>
            </a:r>
            <a:endParaRPr lang="en-US" altLang="zh-CN" sz="2000" kern="0" dirty="0">
              <a:solidFill>
                <a:srgbClr val="C00000"/>
              </a:solidFill>
              <a:latin typeface="微软雅黑" panose="020B0503020204020204" pitchFamily="34" charset="-122"/>
              <a:ea typeface="微软雅黑" panose="020B0503020204020204" pitchFamily="34" charset="-122"/>
            </a:endParaRPr>
          </a:p>
          <a:p>
            <a:pPr>
              <a:lnSpc>
                <a:spcPct val="110000"/>
              </a:lnSpc>
              <a:buFont typeface="Wingdings" panose="05000000000000000000" pitchFamily="2" charset="2"/>
              <a:buChar char="n"/>
            </a:pPr>
            <a:r>
              <a:rPr lang="zh-CN" altLang="en-US" sz="2000" kern="0" dirty="0">
                <a:solidFill>
                  <a:srgbClr val="C00000"/>
                </a:solidFill>
                <a:latin typeface="微软雅黑" panose="020B0503020204020204" pitchFamily="34" charset="-122"/>
                <a:ea typeface="微软雅黑" panose="020B0503020204020204" pitchFamily="34" charset="-122"/>
              </a:rPr>
              <a:t>量化感知训练：不再先训练后量化</a:t>
            </a:r>
            <a:endParaRPr lang="en-US" altLang="zh-CN" sz="2000" kern="0" dirty="0">
              <a:solidFill>
                <a:srgbClr val="C00000"/>
              </a:solidFill>
              <a:latin typeface="微软雅黑" panose="020B0503020204020204" pitchFamily="34" charset="-122"/>
              <a:ea typeface="微软雅黑" panose="020B0503020204020204" pitchFamily="34" charset="-122"/>
            </a:endParaRPr>
          </a:p>
          <a:p>
            <a:pPr>
              <a:lnSpc>
                <a:spcPct val="110000"/>
              </a:lnSpc>
              <a:buFont typeface="Arial" panose="020B0604020202020204" pitchFamily="34" charset="0"/>
              <a:buChar char="•"/>
            </a:pPr>
            <a:r>
              <a:rPr lang="en-US" altLang="zh-CN" sz="1800" kern="0" dirty="0">
                <a:latin typeface="微软雅黑" panose="020B0503020204020204" pitchFamily="34" charset="-122"/>
                <a:ea typeface="微软雅黑" panose="020B0503020204020204" pitchFamily="34" charset="-122"/>
              </a:rPr>
              <a:t>Forward propagation : with fixed‑point</a:t>
            </a:r>
          </a:p>
          <a:p>
            <a:pPr>
              <a:lnSpc>
                <a:spcPct val="110000"/>
              </a:lnSpc>
              <a:buFont typeface="Arial" panose="020B0604020202020204" pitchFamily="34" charset="0"/>
              <a:buChar char="•"/>
            </a:pPr>
            <a:r>
              <a:rPr lang="en-US" altLang="zh-CN" sz="1800" kern="0" dirty="0">
                <a:latin typeface="微软雅黑" panose="020B0503020204020204" pitchFamily="34" charset="-122"/>
                <a:ea typeface="微软雅黑" panose="020B0503020204020204" pitchFamily="34" charset="-122"/>
              </a:rPr>
              <a:t>Backward propagation: with floating‑point</a:t>
            </a:r>
          </a:p>
          <a:p>
            <a:pPr>
              <a:lnSpc>
                <a:spcPct val="110000"/>
              </a:lnSpc>
              <a:buFont typeface="Arial" panose="020B0604020202020204" pitchFamily="34" charset="0"/>
              <a:buChar char="•"/>
            </a:pPr>
            <a:r>
              <a:rPr lang="en-US" altLang="zh-CN" sz="1800" b="0" kern="0" dirty="0">
                <a:latin typeface="微软雅黑" panose="020B0503020204020204" pitchFamily="34" charset="-122"/>
                <a:ea typeface="微软雅黑" panose="020B0503020204020204" pitchFamily="34" charset="-122"/>
              </a:rPr>
              <a:t>Reduce numeric overflow during computation</a:t>
            </a:r>
          </a:p>
          <a:p>
            <a:pPr>
              <a:lnSpc>
                <a:spcPct val="110000"/>
              </a:lnSpc>
              <a:buFont typeface="Arial" panose="020B0604020202020204" pitchFamily="34" charset="0"/>
              <a:buChar char="•"/>
            </a:pPr>
            <a:r>
              <a:rPr lang="en-US" altLang="zh-CN" sz="1800" b="0" kern="0" dirty="0">
                <a:latin typeface="微软雅黑" panose="020B0503020204020204" pitchFamily="34" charset="-122"/>
                <a:ea typeface="微软雅黑" panose="020B0503020204020204" pitchFamily="34" charset="-122"/>
              </a:rPr>
              <a:t>Reduce required bit‑width for fixed‑point representation</a:t>
            </a:r>
          </a:p>
        </p:txBody>
      </p:sp>
      <p:sp>
        <p:nvSpPr>
          <p:cNvPr id="16" name="内容占位符 1">
            <a:extLst>
              <a:ext uri="{FF2B5EF4-FFF2-40B4-BE49-F238E27FC236}">
                <a16:creationId xmlns:a16="http://schemas.microsoft.com/office/drawing/2014/main" id="{1337E504-BDA7-4978-B1CB-127687E21876}"/>
              </a:ext>
            </a:extLst>
          </p:cNvPr>
          <p:cNvSpPr txBox="1">
            <a:spLocks/>
          </p:cNvSpPr>
          <p:nvPr/>
        </p:nvSpPr>
        <p:spPr>
          <a:xfrm>
            <a:off x="6734532" y="1288538"/>
            <a:ext cx="4874062" cy="4033108"/>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110000"/>
              </a:lnSpc>
              <a:buFont typeface="Wingdings" panose="05000000000000000000" pitchFamily="2" charset="2"/>
              <a:buChar char="n"/>
            </a:pPr>
            <a:endParaRPr lang="en-US" altLang="zh-CN" sz="1400" b="0" kern="0" dirty="0">
              <a:latin typeface="微软雅黑" panose="020B0503020204020204" pitchFamily="34" charset="-122"/>
              <a:ea typeface="微软雅黑" panose="020B0503020204020204" pitchFamily="34" charset="-122"/>
            </a:endParaRPr>
          </a:p>
        </p:txBody>
      </p:sp>
      <p:grpSp>
        <p:nvGrpSpPr>
          <p:cNvPr id="6" name="组合 5">
            <a:extLst>
              <a:ext uri="{FF2B5EF4-FFF2-40B4-BE49-F238E27FC236}">
                <a16:creationId xmlns:a16="http://schemas.microsoft.com/office/drawing/2014/main" id="{2C236193-DF4A-4673-BE5B-453A05C7DDF9}"/>
              </a:ext>
            </a:extLst>
          </p:cNvPr>
          <p:cNvGrpSpPr/>
          <p:nvPr/>
        </p:nvGrpSpPr>
        <p:grpSpPr>
          <a:xfrm>
            <a:off x="5923898" y="3947684"/>
            <a:ext cx="5839892" cy="2063807"/>
            <a:chOff x="6125647" y="2722797"/>
            <a:chExt cx="5839892" cy="2063807"/>
          </a:xfrm>
        </p:grpSpPr>
        <p:pic>
          <p:nvPicPr>
            <p:cNvPr id="18" name="图片 17">
              <a:extLst>
                <a:ext uri="{FF2B5EF4-FFF2-40B4-BE49-F238E27FC236}">
                  <a16:creationId xmlns:a16="http://schemas.microsoft.com/office/drawing/2014/main" id="{D5832FD9-07E4-4E9F-846A-AB923C1AE312}"/>
                </a:ext>
              </a:extLst>
            </p:cNvPr>
            <p:cNvPicPr>
              <a:picLocks noChangeAspect="1"/>
            </p:cNvPicPr>
            <p:nvPr/>
          </p:nvPicPr>
          <p:blipFill>
            <a:blip r:embed="rId4"/>
            <a:stretch>
              <a:fillRect/>
            </a:stretch>
          </p:blipFill>
          <p:spPr>
            <a:xfrm>
              <a:off x="6125647" y="2722797"/>
              <a:ext cx="2668207" cy="2063807"/>
            </a:xfrm>
            <a:prstGeom prst="rect">
              <a:avLst/>
            </a:prstGeom>
          </p:spPr>
        </p:pic>
        <p:pic>
          <p:nvPicPr>
            <p:cNvPr id="19" name="图片 18">
              <a:extLst>
                <a:ext uri="{FF2B5EF4-FFF2-40B4-BE49-F238E27FC236}">
                  <a16:creationId xmlns:a16="http://schemas.microsoft.com/office/drawing/2014/main" id="{DC0F18D2-95F3-4B2E-957E-2FC494993D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87068" y="2722797"/>
              <a:ext cx="2578471" cy="1910831"/>
            </a:xfrm>
            <a:prstGeom prst="rect">
              <a:avLst/>
            </a:prstGeom>
          </p:spPr>
        </p:pic>
        <p:sp>
          <p:nvSpPr>
            <p:cNvPr id="4" name="箭头: 右 3">
              <a:extLst>
                <a:ext uri="{FF2B5EF4-FFF2-40B4-BE49-F238E27FC236}">
                  <a16:creationId xmlns:a16="http://schemas.microsoft.com/office/drawing/2014/main" id="{255D34C1-FC5D-469F-A543-630C6D10F522}"/>
                </a:ext>
              </a:extLst>
            </p:cNvPr>
            <p:cNvSpPr/>
            <p:nvPr/>
          </p:nvSpPr>
          <p:spPr bwMode="auto">
            <a:xfrm>
              <a:off x="8892073" y="3429000"/>
              <a:ext cx="298580" cy="275253"/>
            </a:xfrm>
            <a:prstGeom prst="rightArrow">
              <a:avLst/>
            </a:prstGeom>
            <a:solidFill>
              <a:schemeClr val="accent1">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grpSp>
      <p:sp>
        <p:nvSpPr>
          <p:cNvPr id="12" name="文本框 11">
            <a:extLst>
              <a:ext uri="{FF2B5EF4-FFF2-40B4-BE49-F238E27FC236}">
                <a16:creationId xmlns:a16="http://schemas.microsoft.com/office/drawing/2014/main" id="{065E4FA3-83D4-432D-8245-2AE4CC31A03D}"/>
              </a:ext>
            </a:extLst>
          </p:cNvPr>
          <p:cNvSpPr txBox="1"/>
          <p:nvPr/>
        </p:nvSpPr>
        <p:spPr>
          <a:xfrm>
            <a:off x="6734532" y="1204008"/>
            <a:ext cx="4759762" cy="1357616"/>
          </a:xfrm>
          <a:prstGeom prst="rect">
            <a:avLst/>
          </a:prstGeom>
          <a:noFill/>
        </p:spPr>
        <p:txBody>
          <a:bodyPr wrap="square">
            <a:spAutoFit/>
          </a:bodyPr>
          <a:lstStyle/>
          <a:p>
            <a:pPr marL="342900" indent="-342900">
              <a:lnSpc>
                <a:spcPct val="110000"/>
              </a:lnSpc>
              <a:buFont typeface="Wingdings" panose="05000000000000000000" pitchFamily="2" charset="2"/>
              <a:buChar char="n"/>
            </a:pPr>
            <a:r>
              <a:rPr lang="en-US" altLang="zh-CN" sz="2000" b="1" kern="0" dirty="0">
                <a:latin typeface="微软雅黑" panose="020B0503020204020204" pitchFamily="34" charset="-122"/>
                <a:ea typeface="微软雅黑" panose="020B0503020204020204" pitchFamily="34" charset="-122"/>
              </a:rPr>
              <a:t>Accuracy Improvement for Fixed‑Point Networks</a:t>
            </a:r>
          </a:p>
          <a:p>
            <a:pPr marL="742950" lvl="1" indent="-285750">
              <a:lnSpc>
                <a:spcPct val="110000"/>
              </a:lnSpc>
              <a:buFont typeface="Arial" panose="020B0604020202020204" pitchFamily="34" charset="0"/>
              <a:buChar char="•"/>
            </a:pPr>
            <a:r>
              <a:rPr lang="en-US" altLang="zh-CN" b="0" kern="0" dirty="0">
                <a:latin typeface="微软雅黑" panose="020B0503020204020204" pitchFamily="34" charset="-122"/>
                <a:ea typeface="微软雅黑" panose="020B0503020204020204" pitchFamily="34" charset="-122"/>
              </a:rPr>
              <a:t>Quantization after training -&gt; Quantization aware training</a:t>
            </a:r>
          </a:p>
        </p:txBody>
      </p:sp>
    </p:spTree>
    <p:extLst>
      <p:ext uri="{BB962C8B-B14F-4D97-AF65-F5344CB8AC3E}">
        <p14:creationId xmlns:p14="http://schemas.microsoft.com/office/powerpoint/2010/main" val="778878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DB7C79-F772-4FFB-9BFB-45B1DADFFBF2}"/>
              </a:ext>
            </a:extLst>
          </p:cNvPr>
          <p:cNvSpPr>
            <a:spLocks noGrp="1"/>
          </p:cNvSpPr>
          <p:nvPr>
            <p:ph type="title"/>
          </p:nvPr>
        </p:nvSpPr>
        <p:spPr>
          <a:xfrm>
            <a:off x="874025" y="95698"/>
            <a:ext cx="10233502" cy="838200"/>
          </a:xfrm>
        </p:spPr>
        <p:txBody>
          <a:bodyPr/>
          <a:lstStyle/>
          <a:p>
            <a:r>
              <a:rPr lang="en-US" altLang="zh-CN" dirty="0"/>
              <a:t>Logic‑Resource Optimization</a:t>
            </a:r>
            <a:endParaRPr lang="zh-CN" altLang="en-US" dirty="0"/>
          </a:p>
        </p:txBody>
      </p:sp>
      <p:sp>
        <p:nvSpPr>
          <p:cNvPr id="3" name="灯片编号占位符 2">
            <a:extLst>
              <a:ext uri="{FF2B5EF4-FFF2-40B4-BE49-F238E27FC236}">
                <a16:creationId xmlns:a16="http://schemas.microsoft.com/office/drawing/2014/main" id="{9C0BB2C9-4546-4E90-9477-5C4A5B051EB1}"/>
              </a:ext>
            </a:extLst>
          </p:cNvPr>
          <p:cNvSpPr>
            <a:spLocks noGrp="1"/>
          </p:cNvSpPr>
          <p:nvPr>
            <p:ph type="sldNum" sz="quarter" idx="12"/>
          </p:nvPr>
        </p:nvSpPr>
        <p:spPr>
          <a:xfrm>
            <a:off x="9319496"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26</a:t>
            </a:fld>
            <a:endParaRPr lang="zh-CN" altLang="en-US" dirty="0">
              <a:latin typeface="微软雅黑" panose="020B0503020204020204" pitchFamily="34" charset="-122"/>
              <a:ea typeface="微软雅黑" panose="020B0503020204020204" pitchFamily="34" charset="-122"/>
            </a:endParaRPr>
          </a:p>
        </p:txBody>
      </p:sp>
      <p:pic>
        <p:nvPicPr>
          <p:cNvPr id="7" name="Picture 2" descr="https://deepgram.com/_next/image?url=https%3A%2F%2Fwww.datocms-assets.com%2F96965%2F1692654276-8580ddfe-36e5-449a-af47-fd1ec84bd55c_858x466.jpg&amp;w=3840&amp;q=75">
            <a:extLst>
              <a:ext uri="{FF2B5EF4-FFF2-40B4-BE49-F238E27FC236}">
                <a16:creationId xmlns:a16="http://schemas.microsoft.com/office/drawing/2014/main" id="{BD55AA7B-6A14-47D5-ADEB-4DB9C725D93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93181" y="2517750"/>
            <a:ext cx="5630650" cy="3058732"/>
          </a:xfrm>
          <a:prstGeom prst="rect">
            <a:avLst/>
          </a:prstGeom>
          <a:noFill/>
          <a:extLst>
            <a:ext uri="{909E8E84-426E-40DD-AFC4-6F175D3DCCD1}">
              <a14:hiddenFill xmlns:a14="http://schemas.microsoft.com/office/drawing/2010/main">
                <a:solidFill>
                  <a:srgbClr val="FFFFFF"/>
                </a:solidFill>
              </a14:hiddenFill>
            </a:ext>
          </a:extLst>
        </p:spPr>
      </p:pic>
      <p:sp>
        <p:nvSpPr>
          <p:cNvPr id="8" name="内容占位符 1">
            <a:extLst>
              <a:ext uri="{FF2B5EF4-FFF2-40B4-BE49-F238E27FC236}">
                <a16:creationId xmlns:a16="http://schemas.microsoft.com/office/drawing/2014/main" id="{0846BAC9-E518-4495-9B70-49B89B566554}"/>
              </a:ext>
            </a:extLst>
          </p:cNvPr>
          <p:cNvSpPr txBox="1">
            <a:spLocks/>
          </p:cNvSpPr>
          <p:nvPr/>
        </p:nvSpPr>
        <p:spPr>
          <a:xfrm>
            <a:off x="5569299" y="6058166"/>
            <a:ext cx="6405987" cy="704136"/>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457200" lvl="1" indent="0">
              <a:buNone/>
            </a:pPr>
            <a:r>
              <a:rPr lang="en-US" altLang="zh-CN" sz="1200" b="0" kern="0" dirty="0">
                <a:latin typeface="微软雅黑" panose="020B0503020204020204" pitchFamily="34" charset="-122"/>
                <a:ea typeface="微软雅黑" panose="020B0503020204020204" pitchFamily="34" charset="-122"/>
              </a:rPr>
              <a:t>Resource consumption comparison before and after pruning (Structure B)</a:t>
            </a:r>
          </a:p>
        </p:txBody>
      </p:sp>
      <p:pic>
        <p:nvPicPr>
          <p:cNvPr id="9" name="图片 8">
            <a:extLst>
              <a:ext uri="{FF2B5EF4-FFF2-40B4-BE49-F238E27FC236}">
                <a16:creationId xmlns:a16="http://schemas.microsoft.com/office/drawing/2014/main" id="{A0455AA6-D9F6-4220-81E4-B398346BC79A}"/>
              </a:ext>
            </a:extLst>
          </p:cNvPr>
          <p:cNvPicPr>
            <a:picLocks noChangeAspect="1"/>
          </p:cNvPicPr>
          <p:nvPr/>
        </p:nvPicPr>
        <p:blipFill>
          <a:blip r:embed="rId4"/>
          <a:stretch>
            <a:fillRect/>
          </a:stretch>
        </p:blipFill>
        <p:spPr>
          <a:xfrm>
            <a:off x="6329130" y="2199239"/>
            <a:ext cx="4886326" cy="2300332"/>
          </a:xfrm>
          <a:prstGeom prst="rect">
            <a:avLst/>
          </a:prstGeom>
        </p:spPr>
      </p:pic>
      <p:pic>
        <p:nvPicPr>
          <p:cNvPr id="4" name="图片 3">
            <a:extLst>
              <a:ext uri="{FF2B5EF4-FFF2-40B4-BE49-F238E27FC236}">
                <a16:creationId xmlns:a16="http://schemas.microsoft.com/office/drawing/2014/main" id="{7AD39943-EB09-4361-A2F1-BE10EDD5A826}"/>
              </a:ext>
            </a:extLst>
          </p:cNvPr>
          <p:cNvPicPr>
            <a:picLocks noChangeAspect="1"/>
          </p:cNvPicPr>
          <p:nvPr/>
        </p:nvPicPr>
        <p:blipFill>
          <a:blip r:embed="rId5"/>
          <a:stretch>
            <a:fillRect/>
          </a:stretch>
        </p:blipFill>
        <p:spPr>
          <a:xfrm>
            <a:off x="6550111" y="4623131"/>
            <a:ext cx="4557416" cy="1305926"/>
          </a:xfrm>
          <a:prstGeom prst="rect">
            <a:avLst/>
          </a:prstGeom>
        </p:spPr>
      </p:pic>
      <p:sp>
        <p:nvSpPr>
          <p:cNvPr id="12" name="文本框 11">
            <a:extLst>
              <a:ext uri="{FF2B5EF4-FFF2-40B4-BE49-F238E27FC236}">
                <a16:creationId xmlns:a16="http://schemas.microsoft.com/office/drawing/2014/main" id="{31136295-BD14-454B-9419-2C350C9DE726}"/>
              </a:ext>
            </a:extLst>
          </p:cNvPr>
          <p:cNvSpPr txBox="1"/>
          <p:nvPr/>
        </p:nvSpPr>
        <p:spPr>
          <a:xfrm>
            <a:off x="293181" y="1063007"/>
            <a:ext cx="10922275" cy="1515287"/>
          </a:xfrm>
          <a:prstGeom prst="rect">
            <a:avLst/>
          </a:prstGeom>
          <a:noFill/>
        </p:spPr>
        <p:txBody>
          <a:bodyPr wrap="square">
            <a:spAutoFit/>
          </a:bodyPr>
          <a:lstStyle/>
          <a:p>
            <a:pPr>
              <a:lnSpc>
                <a:spcPct val="150000"/>
              </a:lnSpc>
              <a:buFont typeface="Wingdings" panose="05000000000000000000" pitchFamily="2" charset="2"/>
              <a:buChar char="n"/>
            </a:pPr>
            <a:r>
              <a:rPr lang="en-US" altLang="zh-CN" sz="2400" b="1" kern="0" dirty="0">
                <a:latin typeface="微软雅黑" panose="020B0503020204020204" pitchFamily="34" charset="-122"/>
                <a:ea typeface="微软雅黑" panose="020B0503020204020204" pitchFamily="34" charset="-122"/>
              </a:rPr>
              <a:t> </a:t>
            </a:r>
            <a:r>
              <a:rPr lang="en-US" altLang="zh-CN" sz="2400" b="1" kern="0" dirty="0">
                <a:solidFill>
                  <a:srgbClr val="C00000"/>
                </a:solidFill>
                <a:latin typeface="微软雅黑" panose="020B0503020204020204" pitchFamily="34" charset="-122"/>
                <a:ea typeface="微软雅黑" panose="020B0503020204020204" pitchFamily="34" charset="-122"/>
              </a:rPr>
              <a:t>Network pruning(</a:t>
            </a:r>
            <a:r>
              <a:rPr lang="zh-CN" altLang="en-US" sz="2400" b="1" kern="0" dirty="0">
                <a:solidFill>
                  <a:srgbClr val="C00000"/>
                </a:solidFill>
                <a:latin typeface="微软雅黑" panose="020B0503020204020204" pitchFamily="34" charset="-122"/>
                <a:ea typeface="微软雅黑" panose="020B0503020204020204" pitchFamily="34" charset="-122"/>
              </a:rPr>
              <a:t>剪枝</a:t>
            </a:r>
            <a:r>
              <a:rPr lang="en-US" altLang="zh-CN" sz="2400" b="1" kern="0" dirty="0">
                <a:solidFill>
                  <a:srgbClr val="C00000"/>
                </a:solidFill>
                <a:latin typeface="微软雅黑" panose="020B0503020204020204" pitchFamily="34" charset="-122"/>
                <a:ea typeface="微软雅黑" panose="020B0503020204020204" pitchFamily="34" charset="-122"/>
              </a:rPr>
              <a:t>) </a:t>
            </a:r>
            <a:r>
              <a:rPr lang="en-US" altLang="zh-CN" sz="2400" b="1" kern="0" dirty="0">
                <a:latin typeface="微软雅黑" panose="020B0503020204020204" pitchFamily="34" charset="-122"/>
                <a:ea typeface="微软雅黑" panose="020B0503020204020204" pitchFamily="34" charset="-122"/>
              </a:rPr>
              <a:t>by exploiting inherent redundancy </a:t>
            </a:r>
          </a:p>
          <a:p>
            <a:pPr marL="742950" lvl="1" indent="-285750">
              <a:lnSpc>
                <a:spcPct val="150000"/>
              </a:lnSpc>
              <a:buFont typeface="Arial" panose="020B0604020202020204" pitchFamily="34" charset="0"/>
              <a:buChar char="•"/>
            </a:pPr>
            <a:r>
              <a:rPr lang="en-US" altLang="zh-CN" sz="2000" b="0" kern="0" dirty="0">
                <a:latin typeface="微软雅黑" panose="020B0503020204020204" pitchFamily="34" charset="-122"/>
                <a:ea typeface="微软雅黑" panose="020B0503020204020204" pitchFamily="34" charset="-122"/>
              </a:rPr>
              <a:t>Remove partial neurons /parameters with only minor impact on network accuracy</a:t>
            </a:r>
          </a:p>
          <a:p>
            <a:pPr marL="742950" lvl="1" indent="-285750">
              <a:lnSpc>
                <a:spcPct val="150000"/>
              </a:lnSpc>
              <a:buFont typeface="Arial" panose="020B0604020202020204" pitchFamily="34" charset="0"/>
              <a:buChar char="•"/>
            </a:pPr>
            <a:r>
              <a:rPr lang="en-US" altLang="zh-CN" sz="2000" b="0" kern="0" dirty="0">
                <a:latin typeface="微软雅黑" panose="020B0503020204020204" pitchFamily="34" charset="-122"/>
                <a:ea typeface="微软雅黑" panose="020B0503020204020204" pitchFamily="34" charset="-122"/>
              </a:rPr>
              <a:t>Structured Pruning</a:t>
            </a:r>
          </a:p>
        </p:txBody>
      </p:sp>
    </p:spTree>
    <p:extLst>
      <p:ext uri="{BB962C8B-B14F-4D97-AF65-F5344CB8AC3E}">
        <p14:creationId xmlns:p14="http://schemas.microsoft.com/office/powerpoint/2010/main" val="1632308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C8774C-435E-4D1A-B556-2AFA55A330AE}"/>
              </a:ext>
            </a:extLst>
          </p:cNvPr>
          <p:cNvSpPr>
            <a:spLocks noGrp="1"/>
          </p:cNvSpPr>
          <p:nvPr>
            <p:ph type="title"/>
          </p:nvPr>
        </p:nvSpPr>
        <p:spPr>
          <a:xfrm>
            <a:off x="0" y="152400"/>
            <a:ext cx="12184749" cy="838200"/>
          </a:xfrm>
        </p:spPr>
        <p:txBody>
          <a:bodyPr/>
          <a:lstStyle/>
          <a:p>
            <a:r>
              <a:rPr lang="en-US" altLang="zh-CN" sz="3200" dirty="0"/>
              <a:t>Further Reduction: Per‑Parameter Bit‑Width Optimization</a:t>
            </a:r>
            <a:endParaRPr lang="zh-CN" altLang="en-US" sz="3200" dirty="0"/>
          </a:p>
        </p:txBody>
      </p:sp>
      <p:sp>
        <p:nvSpPr>
          <p:cNvPr id="3" name="灯片编号占位符 2">
            <a:extLst>
              <a:ext uri="{FF2B5EF4-FFF2-40B4-BE49-F238E27FC236}">
                <a16:creationId xmlns:a16="http://schemas.microsoft.com/office/drawing/2014/main" id="{B1F227C6-07BA-4F6A-9A0B-D9C2D07CAD05}"/>
              </a:ext>
            </a:extLst>
          </p:cNvPr>
          <p:cNvSpPr>
            <a:spLocks noGrp="1"/>
          </p:cNvSpPr>
          <p:nvPr>
            <p:ph type="sldNum" sz="quarter" idx="12"/>
          </p:nvPr>
        </p:nvSpPr>
        <p:spPr>
          <a:xfrm>
            <a:off x="9339949"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27</a:t>
            </a:fld>
            <a:endParaRPr lang="zh-CN" altLang="en-US" dirty="0">
              <a:latin typeface="微软雅黑" panose="020B0503020204020204" pitchFamily="34" charset="-122"/>
              <a:ea typeface="微软雅黑" panose="020B0503020204020204" pitchFamily="34" charset="-122"/>
            </a:endParaRPr>
          </a:p>
        </p:txBody>
      </p:sp>
      <p:sp>
        <p:nvSpPr>
          <p:cNvPr id="7" name="内容占位符 1">
            <a:extLst>
              <a:ext uri="{FF2B5EF4-FFF2-40B4-BE49-F238E27FC236}">
                <a16:creationId xmlns:a16="http://schemas.microsoft.com/office/drawing/2014/main" id="{1271FA5D-735B-4631-9AB2-86A64D0C6A4E}"/>
              </a:ext>
            </a:extLst>
          </p:cNvPr>
          <p:cNvSpPr txBox="1">
            <a:spLocks/>
          </p:cNvSpPr>
          <p:nvPr/>
        </p:nvSpPr>
        <p:spPr>
          <a:xfrm>
            <a:off x="247952" y="1072466"/>
            <a:ext cx="11512247" cy="4031963"/>
          </a:xfrm>
          <a:prstGeom prst="rect">
            <a:avLst/>
          </a:prstGeom>
        </p:spPr>
        <p:txBody>
          <a:bodyPr>
            <a:norm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nSpc>
                <a:spcPct val="110000"/>
              </a:lnSpc>
              <a:buFont typeface="Wingdings" panose="05000000000000000000" pitchFamily="2" charset="2"/>
              <a:buChar char="n"/>
            </a:pPr>
            <a:r>
              <a:rPr lang="en-US" altLang="zh-CN" sz="2600" kern="0" dirty="0">
                <a:solidFill>
                  <a:srgbClr val="C00000"/>
                </a:solidFill>
                <a:latin typeface="微软雅黑" panose="020B0503020204020204" pitchFamily="34" charset="-122"/>
                <a:ea typeface="微软雅黑" panose="020B0503020204020204" pitchFamily="34" charset="-122"/>
              </a:rPr>
              <a:t>HGQ (High Granularity Quantization) Toolchain</a:t>
            </a:r>
          </a:p>
          <a:p>
            <a:pPr lvl="1">
              <a:lnSpc>
                <a:spcPct val="110000"/>
              </a:lnSpc>
              <a:buFont typeface="微软雅黑" panose="020B0503020204020204" pitchFamily="34" charset="-122"/>
              <a:buChar char="•"/>
            </a:pPr>
            <a:r>
              <a:rPr lang="en-US" altLang="zh-CN" sz="1800" b="0" kern="0" dirty="0">
                <a:latin typeface="微软雅黑" panose="020B0503020204020204" pitchFamily="34" charset="-122"/>
                <a:ea typeface="微软雅黑" panose="020B0503020204020204" pitchFamily="34" charset="-122"/>
              </a:rPr>
              <a:t>Optimize bit‑width for each individual parameter</a:t>
            </a:r>
          </a:p>
          <a:p>
            <a:pPr lvl="1">
              <a:lnSpc>
                <a:spcPct val="110000"/>
              </a:lnSpc>
              <a:buFont typeface="微软雅黑" panose="020B0503020204020204" pitchFamily="34" charset="-122"/>
              <a:buChar char="•"/>
            </a:pPr>
            <a:r>
              <a:rPr lang="en-US" altLang="zh-CN" sz="1800" b="0" kern="0" dirty="0">
                <a:latin typeface="微软雅黑" panose="020B0503020204020204" pitchFamily="34" charset="-122"/>
                <a:ea typeface="微软雅黑" panose="020B0503020204020204" pitchFamily="34" charset="-122"/>
              </a:rPr>
              <a:t>Automatically perform pruning when bit‑width equals zero</a:t>
            </a:r>
          </a:p>
          <a:p>
            <a:pPr lvl="1">
              <a:lnSpc>
                <a:spcPct val="110000"/>
              </a:lnSpc>
              <a:buFont typeface="微软雅黑" panose="020B0503020204020204" pitchFamily="34" charset="-122"/>
              <a:buChar char="•"/>
            </a:pPr>
            <a:r>
              <a:rPr lang="en-US" altLang="zh-CN" sz="1800" kern="0" dirty="0">
                <a:latin typeface="微软雅黑" panose="020B0503020204020204" pitchFamily="34" charset="-122"/>
                <a:ea typeface="微软雅黑" panose="020B0503020204020204" pitchFamily="34" charset="-122"/>
              </a:rPr>
              <a:t>Hyperparameter β</a:t>
            </a:r>
            <a:r>
              <a:rPr lang="zh-CN" altLang="en-US" sz="1800" kern="0" dirty="0">
                <a:latin typeface="微软雅黑" panose="020B0503020204020204" pitchFamily="34" charset="-122"/>
                <a:ea typeface="微软雅黑" panose="020B0503020204020204" pitchFamily="34" charset="-122"/>
              </a:rPr>
              <a:t>：</a:t>
            </a:r>
            <a:r>
              <a:rPr lang="en-US" altLang="zh-CN" sz="1800" kern="0" dirty="0">
                <a:latin typeface="微软雅黑" panose="020B0503020204020204" pitchFamily="34" charset="-122"/>
                <a:ea typeface="微软雅黑" panose="020B0503020204020204" pitchFamily="34" charset="-122"/>
              </a:rPr>
              <a:t>controls quantization strength</a:t>
            </a:r>
          </a:p>
          <a:p>
            <a:pPr lvl="2">
              <a:lnSpc>
                <a:spcPct val="110000"/>
              </a:lnSpc>
              <a:buFont typeface="Wingdings" panose="05000000000000000000" pitchFamily="2" charset="2"/>
              <a:buChar char="Ø"/>
            </a:pPr>
            <a:r>
              <a:rPr lang="en-US" altLang="zh-CN" sz="1600" b="0" kern="0" dirty="0">
                <a:latin typeface="微软雅黑" panose="020B0503020204020204" pitchFamily="34" charset="-122"/>
                <a:ea typeface="微软雅黑" panose="020B0503020204020204" pitchFamily="34" charset="-122"/>
              </a:rPr>
              <a:t>The first two layers 3×10-8</a:t>
            </a:r>
            <a:r>
              <a:rPr lang="zh-CN" altLang="en-US" sz="1600" b="0" kern="0" dirty="0">
                <a:latin typeface="微软雅黑" panose="020B0503020204020204" pitchFamily="34" charset="-122"/>
                <a:ea typeface="微软雅黑" panose="020B0503020204020204" pitchFamily="34" charset="-122"/>
              </a:rPr>
              <a:t>，</a:t>
            </a:r>
            <a:r>
              <a:rPr lang="en-US" altLang="zh-CN" sz="1600" b="0" kern="0" dirty="0">
                <a:latin typeface="微软雅黑" panose="020B0503020204020204" pitchFamily="34" charset="-122"/>
                <a:ea typeface="微软雅黑" panose="020B0503020204020204" pitchFamily="34" charset="-122"/>
              </a:rPr>
              <a:t>the remaining layers 5×10-8</a:t>
            </a:r>
          </a:p>
          <a:p>
            <a:pPr lvl="1">
              <a:lnSpc>
                <a:spcPct val="110000"/>
              </a:lnSpc>
              <a:buFont typeface="微软雅黑" panose="020B0503020204020204" pitchFamily="34" charset="-122"/>
              <a:buChar char="•"/>
            </a:pPr>
            <a:endParaRPr lang="en-US" altLang="zh-CN" sz="1800" b="0" kern="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54EA18D2-93D5-49F0-836A-8344E1DDA30D}"/>
              </a:ext>
            </a:extLst>
          </p:cNvPr>
          <p:cNvPicPr>
            <a:picLocks noChangeAspect="1"/>
          </p:cNvPicPr>
          <p:nvPr/>
        </p:nvPicPr>
        <p:blipFill>
          <a:blip r:embed="rId3"/>
          <a:stretch>
            <a:fillRect/>
          </a:stretch>
        </p:blipFill>
        <p:spPr>
          <a:xfrm>
            <a:off x="-12145" y="3299687"/>
            <a:ext cx="5720322" cy="2663405"/>
          </a:xfrm>
          <a:prstGeom prst="rect">
            <a:avLst/>
          </a:prstGeom>
        </p:spPr>
      </p:pic>
      <p:pic>
        <p:nvPicPr>
          <p:cNvPr id="4" name="图片 3">
            <a:extLst>
              <a:ext uri="{FF2B5EF4-FFF2-40B4-BE49-F238E27FC236}">
                <a16:creationId xmlns:a16="http://schemas.microsoft.com/office/drawing/2014/main" id="{1B027D3E-014B-4F87-AEF2-7E8F9AABC1BE}"/>
              </a:ext>
            </a:extLst>
          </p:cNvPr>
          <p:cNvPicPr>
            <a:picLocks noChangeAspect="1"/>
          </p:cNvPicPr>
          <p:nvPr/>
        </p:nvPicPr>
        <p:blipFill rotWithShape="1">
          <a:blip r:embed="rId4"/>
          <a:srcRect b="12111"/>
          <a:stretch/>
        </p:blipFill>
        <p:spPr>
          <a:xfrm>
            <a:off x="5708177" y="4384999"/>
            <a:ext cx="6159812" cy="787066"/>
          </a:xfrm>
          <a:prstGeom prst="rect">
            <a:avLst/>
          </a:prstGeom>
        </p:spPr>
      </p:pic>
      <p:sp>
        <p:nvSpPr>
          <p:cNvPr id="5" name="文本框 4">
            <a:extLst>
              <a:ext uri="{FF2B5EF4-FFF2-40B4-BE49-F238E27FC236}">
                <a16:creationId xmlns:a16="http://schemas.microsoft.com/office/drawing/2014/main" id="{C082E3C2-808B-4388-BA75-95C9DEA4ABCE}"/>
              </a:ext>
            </a:extLst>
          </p:cNvPr>
          <p:cNvSpPr txBox="1"/>
          <p:nvPr/>
        </p:nvSpPr>
        <p:spPr>
          <a:xfrm>
            <a:off x="5927922" y="3660067"/>
            <a:ext cx="5720321" cy="418191"/>
          </a:xfrm>
          <a:prstGeom prst="rect">
            <a:avLst/>
          </a:prstGeom>
          <a:noFill/>
        </p:spPr>
        <p:txBody>
          <a:bodyPr wrap="square" rtlCol="0">
            <a:spAutoFit/>
          </a:bodyPr>
          <a:lstStyle/>
          <a:p>
            <a:pPr>
              <a:lnSpc>
                <a:spcPct val="150000"/>
              </a:lnSpc>
            </a:pPr>
            <a:r>
              <a:rPr lang="en-US" altLang="zh-CN" sz="1600" dirty="0">
                <a:latin typeface="微软雅黑" panose="020B0503020204020204" pitchFamily="34" charset="-122"/>
                <a:ea typeface="微软雅黑" panose="020B0503020204020204" pitchFamily="34" charset="-122"/>
              </a:rPr>
              <a:t>Comparison of track‑parameter reconstruction accuracy</a:t>
            </a:r>
            <a:endParaRPr lang="zh-CN" altLang="en-US" sz="1600"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43153F90-36FC-4742-82C4-9A5FF9C00205}"/>
              </a:ext>
            </a:extLst>
          </p:cNvPr>
          <p:cNvSpPr txBox="1"/>
          <p:nvPr/>
        </p:nvSpPr>
        <p:spPr>
          <a:xfrm>
            <a:off x="5928016" y="4065203"/>
            <a:ext cx="5880563" cy="549766"/>
          </a:xfrm>
          <a:prstGeom prst="rect">
            <a:avLst/>
          </a:prstGeom>
          <a:noFill/>
        </p:spPr>
        <p:txBody>
          <a:bodyPr wrap="square" rtlCol="0">
            <a:spAutoFit/>
          </a:bodyPr>
          <a:lstStyle/>
          <a:p>
            <a:pPr>
              <a:lnSpc>
                <a:spcPct val="110000"/>
              </a:lnSpc>
            </a:pPr>
            <a:r>
              <a:rPr lang="zh-CN" altLang="en-US" sz="1400" dirty="0">
                <a:latin typeface="微软雅黑" panose="020B0503020204020204" pitchFamily="34" charset="-122"/>
                <a:ea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rPr>
              <a:t>β closer to 0 means the network is closer to its original state)</a:t>
            </a:r>
          </a:p>
          <a:p>
            <a:pPr>
              <a:lnSpc>
                <a:spcPct val="110000"/>
              </a:lnSpc>
            </a:pPr>
            <a:endParaRPr lang="en-US" altLang="zh-CN" sz="1400" dirty="0">
              <a:latin typeface="微软雅黑" panose="020B0503020204020204" pitchFamily="34" charset="-122"/>
              <a:ea typeface="微软雅黑" panose="020B0503020204020204" pitchFamily="34" charset="-122"/>
            </a:endParaRPr>
          </a:p>
        </p:txBody>
      </p:sp>
      <p:sp>
        <p:nvSpPr>
          <p:cNvPr id="6" name="矩形: 圆角 5">
            <a:extLst>
              <a:ext uri="{FF2B5EF4-FFF2-40B4-BE49-F238E27FC236}">
                <a16:creationId xmlns:a16="http://schemas.microsoft.com/office/drawing/2014/main" id="{6924C1C0-D354-4BE0-976A-3A81F378A26B}"/>
              </a:ext>
            </a:extLst>
          </p:cNvPr>
          <p:cNvSpPr/>
          <p:nvPr/>
        </p:nvSpPr>
        <p:spPr bwMode="auto">
          <a:xfrm>
            <a:off x="8067040" y="4398054"/>
            <a:ext cx="1838960" cy="801296"/>
          </a:xfrm>
          <a:prstGeom prst="roundRect">
            <a:avLst/>
          </a:prstGeom>
          <a:noFill/>
          <a:ln w="38100" cap="flat" cmpd="sng" algn="ctr">
            <a:solidFill>
              <a:srgbClr val="FF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2472180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788AD667-A887-4A92-AF22-3E4C8CFB42A9}"/>
              </a:ext>
            </a:extLst>
          </p:cNvPr>
          <p:cNvSpPr>
            <a:spLocks noGrp="1"/>
          </p:cNvSpPr>
          <p:nvPr>
            <p:ph type="sldNum" sz="quarter" idx="12"/>
          </p:nvPr>
        </p:nvSpPr>
        <p:spPr>
          <a:xfrm>
            <a:off x="9347200" y="647863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28</a:t>
            </a:fld>
            <a:endParaRPr lang="zh-CN" altLang="en-US" dirty="0">
              <a:latin typeface="微软雅黑" panose="020B0503020204020204" pitchFamily="34" charset="-122"/>
              <a:ea typeface="微软雅黑" panose="020B0503020204020204" pitchFamily="34" charset="-122"/>
            </a:endParaRPr>
          </a:p>
        </p:txBody>
      </p:sp>
      <p:sp>
        <p:nvSpPr>
          <p:cNvPr id="7" name="标题 3">
            <a:extLst>
              <a:ext uri="{FF2B5EF4-FFF2-40B4-BE49-F238E27FC236}">
                <a16:creationId xmlns:a16="http://schemas.microsoft.com/office/drawing/2014/main" id="{5AC5DF3A-24D8-4428-988A-027C718E5621}"/>
              </a:ext>
            </a:extLst>
          </p:cNvPr>
          <p:cNvSpPr txBox="1">
            <a:spLocks/>
          </p:cNvSpPr>
          <p:nvPr/>
        </p:nvSpPr>
        <p:spPr bwMode="auto">
          <a:xfrm>
            <a:off x="1929338" y="200248"/>
            <a:ext cx="7835900" cy="7090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b="1">
                <a:solidFill>
                  <a:schemeClr val="tx1"/>
                </a:solidFill>
                <a:latin typeface="微软雅黑" panose="020B0503020204020204" pitchFamily="34" charset="-122"/>
                <a:ea typeface="微软雅黑" panose="020B0503020204020204" pitchFamily="34" charset="-122"/>
                <a:cs typeface="+mj-cs"/>
              </a:defRPr>
            </a:lvl1pPr>
            <a:lvl2pPr algn="ctr" rtl="0" eaLnBrk="1" fontAlgn="base" hangingPunct="1">
              <a:spcBef>
                <a:spcPct val="0"/>
              </a:spcBef>
              <a:spcAft>
                <a:spcPct val="0"/>
              </a:spcAft>
              <a:defRPr sz="3200" b="1">
                <a:solidFill>
                  <a:srgbClr val="FF0000"/>
                </a:solidFill>
                <a:latin typeface="Times New Roman" pitchFamily="18" charset="0"/>
              </a:defRPr>
            </a:lvl2pPr>
            <a:lvl3pPr algn="ctr" rtl="0" eaLnBrk="1" fontAlgn="base" hangingPunct="1">
              <a:spcBef>
                <a:spcPct val="0"/>
              </a:spcBef>
              <a:spcAft>
                <a:spcPct val="0"/>
              </a:spcAft>
              <a:defRPr sz="3200" b="1">
                <a:solidFill>
                  <a:srgbClr val="FF0000"/>
                </a:solidFill>
                <a:latin typeface="Times New Roman" pitchFamily="18" charset="0"/>
              </a:defRPr>
            </a:lvl3pPr>
            <a:lvl4pPr algn="ctr" rtl="0" eaLnBrk="1" fontAlgn="base" hangingPunct="1">
              <a:spcBef>
                <a:spcPct val="0"/>
              </a:spcBef>
              <a:spcAft>
                <a:spcPct val="0"/>
              </a:spcAft>
              <a:defRPr sz="3200" b="1">
                <a:solidFill>
                  <a:srgbClr val="FF0000"/>
                </a:solidFill>
                <a:latin typeface="Times New Roman" pitchFamily="18" charset="0"/>
              </a:defRPr>
            </a:lvl4pPr>
            <a:lvl5pPr algn="ctr" rtl="0" eaLnBrk="1" fontAlgn="base" hangingPunct="1">
              <a:spcBef>
                <a:spcPct val="0"/>
              </a:spcBef>
              <a:spcAft>
                <a:spcPct val="0"/>
              </a:spcAft>
              <a:defRPr sz="3200" b="1">
                <a:solidFill>
                  <a:srgbClr val="FF0000"/>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r>
              <a:rPr lang="en-US" altLang="zh-CN" kern="0" dirty="0"/>
              <a:t>Test and Verification Results</a:t>
            </a:r>
            <a:endParaRPr lang="zh-CN" altLang="en-US" kern="0" dirty="0"/>
          </a:p>
        </p:txBody>
      </p:sp>
      <p:sp>
        <p:nvSpPr>
          <p:cNvPr id="2" name="矩形 1">
            <a:extLst>
              <a:ext uri="{FF2B5EF4-FFF2-40B4-BE49-F238E27FC236}">
                <a16:creationId xmlns:a16="http://schemas.microsoft.com/office/drawing/2014/main" id="{849BE53C-B45E-41B4-9671-2F9BA2177BFD}"/>
              </a:ext>
            </a:extLst>
          </p:cNvPr>
          <p:cNvSpPr/>
          <p:nvPr/>
        </p:nvSpPr>
        <p:spPr>
          <a:xfrm>
            <a:off x="2938693" y="6295077"/>
            <a:ext cx="5509842" cy="369332"/>
          </a:xfrm>
          <a:prstGeom prst="rect">
            <a:avLst/>
          </a:prstGeom>
        </p:spPr>
        <p:txBody>
          <a:bodyPr wrap="none">
            <a:spAutoFit/>
          </a:bodyPr>
          <a:lstStyle/>
          <a:p>
            <a:r>
              <a:rPr lang="en-US" altLang="zh-CN" dirty="0">
                <a:solidFill>
                  <a:srgbClr val="C00000"/>
                </a:solidFill>
                <a:latin typeface="微软雅黑" panose="020B0503020204020204" pitchFamily="34" charset="-122"/>
                <a:ea typeface="微软雅黑" panose="020B0503020204020204" pitchFamily="34" charset="-122"/>
              </a:rPr>
              <a:t>IEEE TNS, </a:t>
            </a:r>
            <a:r>
              <a:rPr lang="en-US" altLang="zh-CN" b="1" dirty="0">
                <a:solidFill>
                  <a:srgbClr val="C00000"/>
                </a:solidFill>
                <a:latin typeface="微软雅黑" panose="020B0503020204020204" pitchFamily="34" charset="-122"/>
                <a:ea typeface="微软雅黑" panose="020B0503020204020204" pitchFamily="34" charset="-122"/>
              </a:rPr>
              <a:t>2024</a:t>
            </a:r>
            <a:r>
              <a:rPr lang="en-US" altLang="zh-CN" dirty="0">
                <a:solidFill>
                  <a:srgbClr val="C00000"/>
                </a:solidFill>
                <a:latin typeface="微软雅黑" panose="020B0503020204020204" pitchFamily="34" charset="-122"/>
                <a:ea typeface="微软雅黑" panose="020B0503020204020204" pitchFamily="34" charset="-122"/>
              </a:rPr>
              <a:t>. </a:t>
            </a:r>
            <a:r>
              <a:rPr lang="en-US" altLang="zh-CN" sz="1800" b="0" i="0" u="none" strike="noStrike" baseline="0" dirty="0">
                <a:solidFill>
                  <a:srgbClr val="C00000"/>
                </a:solidFill>
                <a:latin typeface="微软雅黑" panose="020B0503020204020204" pitchFamily="34" charset="-122"/>
                <a:ea typeface="微软雅黑" panose="020B0503020204020204" pitchFamily="34" charset="-122"/>
              </a:rPr>
              <a:t>DOI: 10.1109/TNS.2024.3503068</a:t>
            </a:r>
            <a:endParaRPr lang="zh-CN" altLang="en-US" dirty="0">
              <a:solidFill>
                <a:srgbClr val="C00000"/>
              </a:solidFill>
              <a:latin typeface="微软雅黑" panose="020B0503020204020204" pitchFamily="34" charset="-122"/>
              <a:ea typeface="微软雅黑" panose="020B0503020204020204" pitchFamily="34" charset="-122"/>
            </a:endParaRPr>
          </a:p>
        </p:txBody>
      </p:sp>
      <p:sp>
        <p:nvSpPr>
          <p:cNvPr id="12" name="内容占位符 1">
            <a:extLst>
              <a:ext uri="{FF2B5EF4-FFF2-40B4-BE49-F238E27FC236}">
                <a16:creationId xmlns:a16="http://schemas.microsoft.com/office/drawing/2014/main" id="{22C3BB4B-5394-4BE0-8FDB-959635E79DBB}"/>
              </a:ext>
            </a:extLst>
          </p:cNvPr>
          <p:cNvSpPr txBox="1">
            <a:spLocks/>
          </p:cNvSpPr>
          <p:nvPr/>
        </p:nvSpPr>
        <p:spPr>
          <a:xfrm>
            <a:off x="206449" y="1100686"/>
            <a:ext cx="5160931" cy="3586276"/>
          </a:xfrm>
          <a:prstGeom prst="rect">
            <a:avLst/>
          </a:prstGeom>
        </p:spPr>
        <p:txBody>
          <a:bodyP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nSpc>
                <a:spcPct val="110000"/>
              </a:lnSpc>
              <a:buFont typeface="Wingdings" panose="05000000000000000000" pitchFamily="2" charset="2"/>
              <a:buChar char="n"/>
            </a:pPr>
            <a:r>
              <a:rPr lang="en-US" altLang="zh-CN" sz="2000" b="1" kern="0" dirty="0">
                <a:latin typeface="微软雅黑" panose="020B0503020204020204" pitchFamily="34" charset="-122"/>
                <a:ea typeface="微软雅黑" panose="020B0503020204020204" pitchFamily="34" charset="-122"/>
              </a:rPr>
              <a:t>Z‑direction Reconstruction Results</a:t>
            </a:r>
          </a:p>
          <a:p>
            <a:pPr marL="742950" lvl="1" indent="-285750">
              <a:lnSpc>
                <a:spcPct val="110000"/>
              </a:lnSpc>
              <a:buFont typeface="Arial" panose="020B0604020202020204" pitchFamily="34" charset="0"/>
              <a:buChar char="•"/>
            </a:pPr>
            <a:r>
              <a:rPr lang="en-US" altLang="zh-CN" b="0" kern="0" dirty="0" err="1">
                <a:solidFill>
                  <a:srgbClr val="C00000"/>
                </a:solidFill>
                <a:latin typeface="微软雅黑" panose="020B0503020204020204" pitchFamily="34" charset="-122"/>
                <a:ea typeface="微软雅黑" panose="020B0503020204020204" pitchFamily="34" charset="-122"/>
              </a:rPr>
              <a:t>Δz</a:t>
            </a:r>
            <a:r>
              <a:rPr lang="en-US" altLang="zh-CN" b="0" kern="0" dirty="0">
                <a:solidFill>
                  <a:srgbClr val="C00000"/>
                </a:solidFill>
                <a:latin typeface="微软雅黑" panose="020B0503020204020204" pitchFamily="34" charset="-122"/>
                <a:ea typeface="微软雅黑" panose="020B0503020204020204" pitchFamily="34" charset="-122"/>
              </a:rPr>
              <a:t> ~ = </a:t>
            </a:r>
            <a:r>
              <a:rPr lang="en-US" altLang="zh-CN" kern="0" dirty="0">
                <a:solidFill>
                  <a:srgbClr val="C00000"/>
                </a:solidFill>
                <a:latin typeface="微软雅黑" panose="020B0503020204020204" pitchFamily="34" charset="-122"/>
                <a:ea typeface="微软雅黑" panose="020B0503020204020204" pitchFamily="34" charset="-122"/>
              </a:rPr>
              <a:t>3 cm</a:t>
            </a:r>
            <a:r>
              <a:rPr lang="zh-CN" altLang="en-US" kern="0" dirty="0">
                <a:solidFill>
                  <a:srgbClr val="C00000"/>
                </a:solidFill>
                <a:latin typeface="微软雅黑" panose="020B0503020204020204" pitchFamily="34" charset="-122"/>
                <a:ea typeface="微软雅黑" panose="020B0503020204020204" pitchFamily="34" charset="-122"/>
              </a:rPr>
              <a:t>（</a:t>
            </a:r>
            <a:r>
              <a:rPr lang="en-US" altLang="zh-CN" kern="0" dirty="0">
                <a:solidFill>
                  <a:srgbClr val="C00000"/>
                </a:solidFill>
                <a:latin typeface="微软雅黑" panose="020B0503020204020204" pitchFamily="34" charset="-122"/>
                <a:ea typeface="微软雅黑" panose="020B0503020204020204" pitchFamily="34" charset="-122"/>
              </a:rPr>
              <a:t>@200 MeV</a:t>
            </a:r>
            <a:r>
              <a:rPr lang="zh-CN" altLang="en-US" kern="0" dirty="0">
                <a:solidFill>
                  <a:srgbClr val="C00000"/>
                </a:solidFill>
                <a:latin typeface="微软雅黑" panose="020B0503020204020204" pitchFamily="34" charset="-122"/>
                <a:ea typeface="微软雅黑" panose="020B0503020204020204" pitchFamily="34" charset="-122"/>
              </a:rPr>
              <a:t>）</a:t>
            </a:r>
            <a:endParaRPr lang="en-US" altLang="zh-CN" kern="0" dirty="0">
              <a:solidFill>
                <a:srgbClr val="C00000"/>
              </a:solidFill>
              <a:latin typeface="微软雅黑" panose="020B0503020204020204" pitchFamily="34" charset="-122"/>
              <a:ea typeface="微软雅黑" panose="020B0503020204020204" pitchFamily="34" charset="-122"/>
            </a:endParaRPr>
          </a:p>
          <a:p>
            <a:pPr marL="742950" lvl="1" indent="-285750">
              <a:lnSpc>
                <a:spcPct val="110000"/>
              </a:lnSpc>
              <a:buFont typeface="Arial" panose="020B0604020202020204" pitchFamily="34" charset="0"/>
              <a:buChar char="•"/>
            </a:pPr>
            <a:r>
              <a:rPr lang="en-US" altLang="zh-CN" kern="0" dirty="0">
                <a:solidFill>
                  <a:prstClr val="black"/>
                </a:solidFill>
                <a:latin typeface="微软雅黑" panose="020B0503020204020204" pitchFamily="34" charset="-122"/>
                <a:ea typeface="微软雅黑" panose="020B0503020204020204" pitchFamily="34" charset="-122"/>
                <a:cs typeface="Arial" pitchFamily="34" charset="0"/>
              </a:rPr>
              <a:t>Expected to reject 97 % of beam‑related background</a:t>
            </a:r>
            <a:endParaRPr lang="en-US" altLang="zh-CN" b="0" kern="0" dirty="0">
              <a:latin typeface="微软雅黑" panose="020B0503020204020204" pitchFamily="34" charset="-122"/>
              <a:ea typeface="微软雅黑" panose="020B0503020204020204" pitchFamily="34" charset="-122"/>
            </a:endParaRPr>
          </a:p>
        </p:txBody>
      </p:sp>
      <p:sp>
        <p:nvSpPr>
          <p:cNvPr id="13" name="内容占位符 2">
            <a:extLst>
              <a:ext uri="{FF2B5EF4-FFF2-40B4-BE49-F238E27FC236}">
                <a16:creationId xmlns:a16="http://schemas.microsoft.com/office/drawing/2014/main" id="{16ABC738-54B0-4DC5-8586-51066C4B3800}"/>
              </a:ext>
            </a:extLst>
          </p:cNvPr>
          <p:cNvSpPr txBox="1">
            <a:spLocks/>
          </p:cNvSpPr>
          <p:nvPr/>
        </p:nvSpPr>
        <p:spPr>
          <a:xfrm>
            <a:off x="5367380" y="1100686"/>
            <a:ext cx="6217390" cy="4836785"/>
          </a:xfrm>
          <a:prstGeom prst="rect">
            <a:avLst/>
          </a:prstGeom>
        </p:spPr>
        <p:txBody>
          <a:bodyP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fontAlgn="base">
              <a:spcBef>
                <a:spcPct val="20000"/>
              </a:spcBef>
              <a:spcAft>
                <a:spcPct val="0"/>
              </a:spcAft>
              <a:buFont typeface="Wingdings" panose="05000000000000000000" pitchFamily="2" charset="2"/>
              <a:buChar char="n"/>
              <a:defRPr/>
            </a:pPr>
            <a:r>
              <a:rPr kumimoji="0" lang="en-US" altLang="zh-CN" sz="2000"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rPr>
              <a:t>FPGA Implementation (XCKU060)</a:t>
            </a:r>
          </a:p>
          <a:p>
            <a:pPr marL="800100" marR="0" lvl="1"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p"/>
              <a:tabLst/>
              <a:defRPr/>
            </a:pPr>
            <a:r>
              <a:rPr kumimoji="0" lang="en-US" altLang="zh-CN"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rPr>
              <a:t>Resource Utilization</a:t>
            </a:r>
          </a:p>
          <a:p>
            <a:pPr marL="800100" marR="0" lvl="1"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p"/>
              <a:tabLst/>
              <a:defRPr/>
            </a:pPr>
            <a:endParaRPr kumimoji="0" lang="en-US"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endParaRPr>
          </a:p>
          <a:p>
            <a:pPr marL="800100" marR="0" lvl="1" indent="-342900" algn="l" defTabSz="914400" rtl="0" eaLnBrk="1" fontAlgn="base" latinLnBrk="0" hangingPunct="1">
              <a:lnSpc>
                <a:spcPct val="100000"/>
              </a:lnSpc>
              <a:spcBef>
                <a:spcPct val="20000"/>
              </a:spcBef>
              <a:spcAft>
                <a:spcPct val="0"/>
              </a:spcAft>
              <a:buClrTx/>
              <a:buSzTx/>
              <a:buFont typeface="Wingdings" panose="05000000000000000000" pitchFamily="2" charset="2"/>
              <a:buChar char="p"/>
              <a:tabLst/>
              <a:defRPr/>
            </a:pPr>
            <a:endParaRPr kumimoji="0" lang="en-US" altLang="zh-CN" sz="2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endParaRPr>
          </a:p>
          <a:p>
            <a:pPr marL="742950" marR="0" lvl="1" indent="-285750" algn="l" defTabSz="914400" rtl="0" eaLnBrk="1" fontAlgn="base" latinLnBrk="0" hangingPunct="1">
              <a:lnSpc>
                <a:spcPct val="100000"/>
              </a:lnSpc>
              <a:spcBef>
                <a:spcPct val="20000"/>
              </a:spcBef>
              <a:spcAft>
                <a:spcPct val="0"/>
              </a:spcAft>
              <a:buClrTx/>
              <a:buSzTx/>
              <a:buFont typeface="Wingdings" panose="05000000000000000000" pitchFamily="2" charset="2"/>
              <a:buChar char="p"/>
              <a:tabLst/>
              <a:defRPr/>
            </a:pPr>
            <a:endParaRPr kumimoji="0" lang="en-US" altLang="zh-CN" sz="1200" b="0"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endParaRPr>
          </a:p>
        </p:txBody>
      </p:sp>
      <p:pic>
        <p:nvPicPr>
          <p:cNvPr id="14" name="图片 13">
            <a:extLst>
              <a:ext uri="{FF2B5EF4-FFF2-40B4-BE49-F238E27FC236}">
                <a16:creationId xmlns:a16="http://schemas.microsoft.com/office/drawing/2014/main" id="{0BADF4DE-BE12-47CF-9FA5-2DFD6837AA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5955" y="4397168"/>
            <a:ext cx="5670056" cy="1651984"/>
          </a:xfrm>
          <a:prstGeom prst="rect">
            <a:avLst/>
          </a:prstGeom>
        </p:spPr>
      </p:pic>
      <p:pic>
        <p:nvPicPr>
          <p:cNvPr id="15" name="图片 14">
            <a:extLst>
              <a:ext uri="{FF2B5EF4-FFF2-40B4-BE49-F238E27FC236}">
                <a16:creationId xmlns:a16="http://schemas.microsoft.com/office/drawing/2014/main" id="{9E823A1A-4C92-45FE-AB7F-C4C13975C24E}"/>
              </a:ext>
            </a:extLst>
          </p:cNvPr>
          <p:cNvPicPr>
            <a:picLocks noChangeAspect="1"/>
          </p:cNvPicPr>
          <p:nvPr/>
        </p:nvPicPr>
        <p:blipFill>
          <a:blip r:embed="rId4"/>
          <a:stretch>
            <a:fillRect/>
          </a:stretch>
        </p:blipFill>
        <p:spPr>
          <a:xfrm>
            <a:off x="6009604" y="1926958"/>
            <a:ext cx="4877862" cy="1199809"/>
          </a:xfrm>
          <a:prstGeom prst="rect">
            <a:avLst/>
          </a:prstGeom>
        </p:spPr>
      </p:pic>
      <p:sp>
        <p:nvSpPr>
          <p:cNvPr id="11" name="文本框 10">
            <a:extLst>
              <a:ext uri="{FF2B5EF4-FFF2-40B4-BE49-F238E27FC236}">
                <a16:creationId xmlns:a16="http://schemas.microsoft.com/office/drawing/2014/main" id="{BEB62A20-8FB6-414E-B782-C7091B2AEC5D}"/>
              </a:ext>
            </a:extLst>
          </p:cNvPr>
          <p:cNvSpPr txBox="1"/>
          <p:nvPr/>
        </p:nvSpPr>
        <p:spPr>
          <a:xfrm>
            <a:off x="5412835" y="3227451"/>
            <a:ext cx="6126480" cy="1052211"/>
          </a:xfrm>
          <a:prstGeom prst="rect">
            <a:avLst/>
          </a:prstGeom>
          <a:noFill/>
        </p:spPr>
        <p:txBody>
          <a:bodyPr wrap="square">
            <a:spAutoFit/>
          </a:bodyPr>
          <a:lstStyle/>
          <a:p>
            <a:pPr marL="800100" marR="0" lvl="1" indent="-342900" algn="l" defTabSz="914400" rtl="0" eaLnBrk="1" fontAlgn="base" latinLnBrk="0" hangingPunct="1">
              <a:lnSpc>
                <a:spcPct val="110000"/>
              </a:lnSpc>
              <a:spcBef>
                <a:spcPct val="20000"/>
              </a:spcBef>
              <a:spcAft>
                <a:spcPct val="0"/>
              </a:spcAft>
              <a:buClrTx/>
              <a:buSzTx/>
              <a:buFont typeface="Wingdings" panose="05000000000000000000" pitchFamily="2" charset="2"/>
              <a:buChar char="p"/>
              <a:tabLst/>
              <a:defRPr/>
            </a:pPr>
            <a:r>
              <a:rPr kumimoji="0" lang="en-US" altLang="zh-CN" b="1" i="0" u="none" strike="noStrike" kern="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Arial" pitchFamily="34" charset="0"/>
              </a:rPr>
              <a:t>Simulation Results</a:t>
            </a:r>
          </a:p>
          <a:p>
            <a:pPr marL="1200150" lvl="2" indent="-285750" fontAlgn="base">
              <a:lnSpc>
                <a:spcPct val="110000"/>
              </a:lnSpc>
              <a:spcBef>
                <a:spcPct val="20000"/>
              </a:spcBef>
              <a:spcAft>
                <a:spcPct val="0"/>
              </a:spcAft>
              <a:buFont typeface="Arial" panose="020B0604020202020204" pitchFamily="34" charset="0"/>
              <a:buChar char="•"/>
              <a:defRPr/>
            </a:pP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Dead time</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1 clock </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~3ns</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endPar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endParaRPr>
          </a:p>
          <a:p>
            <a:pPr marL="1200150" marR="0" lvl="2" indent="-285750" algn="l" defTabSz="914400" rtl="0" eaLnBrk="1" fontAlgn="base" latinLnBrk="0" hangingPunct="1">
              <a:lnSpc>
                <a:spcPct val="110000"/>
              </a:lnSpc>
              <a:spcBef>
                <a:spcPct val="20000"/>
              </a:spcBef>
              <a:spcAft>
                <a:spcPct val="0"/>
              </a:spcAft>
              <a:buClrTx/>
              <a:buSzTx/>
              <a:buFont typeface="Arial" panose="020B0604020202020204" pitchFamily="34" charset="0"/>
              <a:buChar char="•"/>
              <a:tabLst/>
              <a:defRPr/>
            </a:pP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Latency</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40 clocks </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r>
              <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~120ns</a:t>
            </a:r>
            <a:r>
              <a:rPr kumimoji="0" lang="zh-CN" altLang="en-US"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rPr>
              <a:t>）</a:t>
            </a:r>
            <a:endParaRPr kumimoji="0" lang="en-US" altLang="zh-CN" sz="1600" b="0" i="0" u="none" strike="noStrike" kern="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16" name="矩形 15">
            <a:extLst>
              <a:ext uri="{FF2B5EF4-FFF2-40B4-BE49-F238E27FC236}">
                <a16:creationId xmlns:a16="http://schemas.microsoft.com/office/drawing/2014/main" id="{E1179B22-6F2F-47E2-B05A-4CF3C46892F0}"/>
              </a:ext>
            </a:extLst>
          </p:cNvPr>
          <p:cNvSpPr/>
          <p:nvPr/>
        </p:nvSpPr>
        <p:spPr bwMode="auto">
          <a:xfrm>
            <a:off x="7664449" y="2584689"/>
            <a:ext cx="2100789" cy="203200"/>
          </a:xfrm>
          <a:prstGeom prst="rect">
            <a:avLst/>
          </a:prstGeom>
          <a:noFill/>
          <a:ln w="127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i="1" u="none" strike="noStrike" cap="none" normalizeH="0" baseline="0" dirty="0">
              <a:ln>
                <a:noFill/>
              </a:ln>
              <a:solidFill>
                <a:schemeClr val="tx1"/>
              </a:solidFill>
              <a:effectLst/>
              <a:latin typeface="Arial" charset="0"/>
            </a:endParaRPr>
          </a:p>
        </p:txBody>
      </p:sp>
      <p:grpSp>
        <p:nvGrpSpPr>
          <p:cNvPr id="18" name="组合 17">
            <a:extLst>
              <a:ext uri="{FF2B5EF4-FFF2-40B4-BE49-F238E27FC236}">
                <a16:creationId xmlns:a16="http://schemas.microsoft.com/office/drawing/2014/main" id="{4F185EB9-C3C0-4081-9FD6-56CBB117F227}"/>
              </a:ext>
            </a:extLst>
          </p:cNvPr>
          <p:cNvGrpSpPr/>
          <p:nvPr/>
        </p:nvGrpSpPr>
        <p:grpSpPr>
          <a:xfrm>
            <a:off x="439477" y="2950563"/>
            <a:ext cx="4487813" cy="3344514"/>
            <a:chOff x="363536" y="2928257"/>
            <a:chExt cx="4725305" cy="3424224"/>
          </a:xfrm>
        </p:grpSpPr>
        <p:pic>
          <p:nvPicPr>
            <p:cNvPr id="19" name="图片 18">
              <a:extLst>
                <a:ext uri="{FF2B5EF4-FFF2-40B4-BE49-F238E27FC236}">
                  <a16:creationId xmlns:a16="http://schemas.microsoft.com/office/drawing/2014/main" id="{53502C57-AA41-4931-B854-0314CDD6E0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536" y="2928257"/>
              <a:ext cx="4725305" cy="3424224"/>
            </a:xfrm>
            <a:prstGeom prst="rect">
              <a:avLst/>
            </a:prstGeom>
          </p:spPr>
        </p:pic>
        <p:cxnSp>
          <p:nvCxnSpPr>
            <p:cNvPr id="20" name="直接箭头连接符 19">
              <a:extLst>
                <a:ext uri="{FF2B5EF4-FFF2-40B4-BE49-F238E27FC236}">
                  <a16:creationId xmlns:a16="http://schemas.microsoft.com/office/drawing/2014/main" id="{FAFB8DCF-FEBC-48F1-8DC4-8A54FD4A8E18}"/>
                </a:ext>
              </a:extLst>
            </p:cNvPr>
            <p:cNvCxnSpPr/>
            <p:nvPr/>
          </p:nvCxnSpPr>
          <p:spPr>
            <a:xfrm>
              <a:off x="2156723" y="4527856"/>
              <a:ext cx="359453"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7F640CED-941E-4907-B6DC-967EEFDB6843}"/>
                </a:ext>
              </a:extLst>
            </p:cNvPr>
            <p:cNvCxnSpPr/>
            <p:nvPr/>
          </p:nvCxnSpPr>
          <p:spPr>
            <a:xfrm flipH="1">
              <a:off x="3752194" y="4521549"/>
              <a:ext cx="447740" cy="0"/>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1AFBA8A1-FE23-480C-BECE-EDFF618F529D}"/>
                </a:ext>
              </a:extLst>
            </p:cNvPr>
            <p:cNvSpPr txBox="1"/>
            <p:nvPr/>
          </p:nvSpPr>
          <p:spPr>
            <a:xfrm>
              <a:off x="3752194" y="3351274"/>
              <a:ext cx="907621" cy="523220"/>
            </a:xfrm>
            <a:prstGeom prst="rect">
              <a:avLst/>
            </a:prstGeom>
            <a:noFill/>
          </p:spPr>
          <p:txBody>
            <a:bodyPr wrap="none" rtlCol="0">
              <a:spAutoFit/>
            </a:bodyPr>
            <a:lstStyle/>
            <a:p>
              <a:r>
                <a:rPr lang="en-US" altLang="zh-CN" sz="1400" b="1" dirty="0">
                  <a:latin typeface="Times New Roman" panose="02020603050405020304" pitchFamily="18" charset="0"/>
                  <a:ea typeface="黑体" panose="02010609060101010101" pitchFamily="49" charset="-122"/>
                </a:rPr>
                <a:t>±0.05cm</a:t>
              </a:r>
            </a:p>
            <a:p>
              <a:r>
                <a:rPr lang="en-US" altLang="zh-CN" sz="1400" b="1" dirty="0">
                  <a:latin typeface="Times New Roman" panose="02020603050405020304" pitchFamily="18" charset="0"/>
                  <a:ea typeface="黑体" panose="02010609060101010101" pitchFamily="49" charset="-122"/>
                </a:rPr>
                <a:t>99.8%</a:t>
              </a:r>
              <a:endParaRPr lang="zh-CN" altLang="en-US" sz="1400" b="1" dirty="0">
                <a:latin typeface="Times New Roman" panose="02020603050405020304" pitchFamily="18" charset="0"/>
                <a:ea typeface="黑体" panose="02010609060101010101" pitchFamily="49" charset="-122"/>
              </a:endParaRPr>
            </a:p>
          </p:txBody>
        </p:sp>
      </p:grpSp>
    </p:spTree>
    <p:extLst>
      <p:ext uri="{BB962C8B-B14F-4D97-AF65-F5344CB8AC3E}">
        <p14:creationId xmlns:p14="http://schemas.microsoft.com/office/powerpoint/2010/main" val="6101233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501282-B375-4E1F-BF0E-F94FF49DC3F0}"/>
              </a:ext>
            </a:extLst>
          </p:cNvPr>
          <p:cNvSpPr>
            <a:spLocks noGrp="1"/>
          </p:cNvSpPr>
          <p:nvPr>
            <p:ph type="title"/>
          </p:nvPr>
        </p:nvSpPr>
        <p:spPr/>
        <p:txBody>
          <a:bodyPr/>
          <a:lstStyle/>
          <a:p>
            <a:r>
              <a:rPr lang="en-US" altLang="zh-CN" dirty="0"/>
              <a:t>Contents</a:t>
            </a:r>
            <a:endParaRPr lang="zh-CN" altLang="en-US" dirty="0"/>
          </a:p>
        </p:txBody>
      </p:sp>
      <p:sp>
        <p:nvSpPr>
          <p:cNvPr id="3" name="灯片编号占位符 2">
            <a:extLst>
              <a:ext uri="{FF2B5EF4-FFF2-40B4-BE49-F238E27FC236}">
                <a16:creationId xmlns:a16="http://schemas.microsoft.com/office/drawing/2014/main" id="{325CBC01-9EAC-400F-8C41-052A86B43814}"/>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t>29</a:t>
            </a:fld>
            <a:endParaRPr lang="zh-CN" altLang="en-US"/>
          </a:p>
        </p:txBody>
      </p:sp>
      <p:sp>
        <p:nvSpPr>
          <p:cNvPr id="6" name="文本框 5">
            <a:extLst>
              <a:ext uri="{FF2B5EF4-FFF2-40B4-BE49-F238E27FC236}">
                <a16:creationId xmlns:a16="http://schemas.microsoft.com/office/drawing/2014/main" id="{B571BA34-EE3C-430C-845B-1EA1657A2BEB}"/>
              </a:ext>
            </a:extLst>
          </p:cNvPr>
          <p:cNvSpPr txBox="1"/>
          <p:nvPr/>
        </p:nvSpPr>
        <p:spPr>
          <a:xfrm>
            <a:off x="1117605" y="1672703"/>
            <a:ext cx="10483267" cy="3172472"/>
          </a:xfrm>
          <a:prstGeom prst="rect">
            <a:avLst/>
          </a:prstGeom>
          <a:noFill/>
        </p:spPr>
        <p:txBody>
          <a:bodyPr wrap="square" rtlCol="0">
            <a:spAutoFit/>
          </a:bodyPr>
          <a:lstStyle/>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Research Background </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Development of Machine Learning in Nuclear Electronics</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Neural Network Application in STCF Level‑1 Trigger</a:t>
            </a:r>
          </a:p>
          <a:p>
            <a:pPr marL="514350" indent="-514350">
              <a:lnSpc>
                <a:spcPct val="200000"/>
              </a:lnSpc>
              <a:buFont typeface="+mj-lt"/>
              <a:buAutoNum type="romanUcPeriod"/>
            </a:pPr>
            <a:r>
              <a:rPr lang="en-US" altLang="zh-CN" sz="2600" b="1" dirty="0">
                <a:solidFill>
                  <a:srgbClr val="C00000"/>
                </a:solidFill>
                <a:latin typeface="微软雅黑" panose="020B0503020204020204" pitchFamily="34" charset="-122"/>
                <a:ea typeface="微软雅黑" panose="020B0503020204020204" pitchFamily="34" charset="-122"/>
              </a:rPr>
              <a:t>Summary and Outlook</a:t>
            </a:r>
          </a:p>
        </p:txBody>
      </p:sp>
    </p:spTree>
    <p:extLst>
      <p:ext uri="{BB962C8B-B14F-4D97-AF65-F5344CB8AC3E}">
        <p14:creationId xmlns:p14="http://schemas.microsoft.com/office/powerpoint/2010/main" val="2670128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110563-9BDD-4BCE-BE5B-8E63AE06378E}"/>
              </a:ext>
            </a:extLst>
          </p:cNvPr>
          <p:cNvSpPr>
            <a:spLocks noGrp="1"/>
          </p:cNvSpPr>
          <p:nvPr>
            <p:ph type="title"/>
          </p:nvPr>
        </p:nvSpPr>
        <p:spPr>
          <a:xfrm>
            <a:off x="203308" y="152812"/>
            <a:ext cx="11925294" cy="838200"/>
          </a:xfrm>
        </p:spPr>
        <p:txBody>
          <a:bodyPr/>
          <a:lstStyle/>
          <a:p>
            <a:r>
              <a:rPr lang="en-US" altLang="zh-CN" dirty="0"/>
              <a:t>Machine Learning in Particle‑Physics</a:t>
            </a:r>
            <a:endParaRPr lang="zh-CN" altLang="en-US" dirty="0"/>
          </a:p>
        </p:txBody>
      </p:sp>
      <p:sp>
        <p:nvSpPr>
          <p:cNvPr id="3" name="灯片编号占位符 2">
            <a:extLst>
              <a:ext uri="{FF2B5EF4-FFF2-40B4-BE49-F238E27FC236}">
                <a16:creationId xmlns:a16="http://schemas.microsoft.com/office/drawing/2014/main" id="{F6205460-00D1-405E-8942-A05BB158C7B5}"/>
              </a:ext>
            </a:extLst>
          </p:cNvPr>
          <p:cNvSpPr>
            <a:spLocks noGrp="1"/>
          </p:cNvSpPr>
          <p:nvPr>
            <p:ph type="sldNum" sz="quarter" idx="12"/>
          </p:nvPr>
        </p:nvSpPr>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3</a:t>
            </a:fld>
            <a:endParaRPr lang="zh-CN" altLang="en-US" dirty="0">
              <a:latin typeface="微软雅黑" panose="020B0503020204020204" pitchFamily="34" charset="-122"/>
              <a:ea typeface="微软雅黑" panose="020B0503020204020204" pitchFamily="34" charset="-122"/>
            </a:endParaRPr>
          </a:p>
        </p:txBody>
      </p:sp>
      <p:sp>
        <p:nvSpPr>
          <p:cNvPr id="5" name="矩形 4">
            <a:extLst>
              <a:ext uri="{FF2B5EF4-FFF2-40B4-BE49-F238E27FC236}">
                <a16:creationId xmlns:a16="http://schemas.microsoft.com/office/drawing/2014/main" id="{0BB81E32-536C-4909-B056-44EDE497386C}"/>
              </a:ext>
            </a:extLst>
          </p:cNvPr>
          <p:cNvSpPr/>
          <p:nvPr/>
        </p:nvSpPr>
        <p:spPr>
          <a:xfrm>
            <a:off x="1347130" y="1381968"/>
            <a:ext cx="2330060" cy="523220"/>
          </a:xfrm>
          <a:prstGeom prst="rect">
            <a:avLst/>
          </a:prstGeom>
          <a:noFill/>
        </p:spPr>
        <p:txBody>
          <a:bodyPr wrap="none" lIns="91440" tIns="45720" rIns="91440" bIns="45720">
            <a:spAutoFit/>
          </a:bodyPr>
          <a:lstStyle/>
          <a:p>
            <a:pPr algn="ctr"/>
            <a:r>
              <a:rPr lang="en-US" altLang="zh-CN" sz="2800" b="1" dirty="0">
                <a:ln w="6600">
                  <a:solidFill>
                    <a:schemeClr val="accent2"/>
                  </a:solidFill>
                  <a:prstDash val="solid"/>
                </a:ln>
                <a:solidFill>
                  <a:srgbClr val="FFFFFF"/>
                </a:solidFill>
                <a:effectLst>
                  <a:outerShdw dist="38100" dir="2700000" algn="tl" rotWithShape="0">
                    <a:schemeClr val="accent2"/>
                  </a:outerShdw>
                </a:effectLst>
                <a:latin typeface="微软雅黑" panose="020B0503020204020204" pitchFamily="34" charset="-122"/>
                <a:ea typeface="微软雅黑" panose="020B0503020204020204" pitchFamily="34" charset="-122"/>
              </a:rPr>
              <a:t>Data‑driven</a:t>
            </a:r>
            <a:endParaRPr lang="zh-CN" altLang="en-US" sz="2800" b="1" cap="none" spc="0" dirty="0">
              <a:ln w="6600">
                <a:solidFill>
                  <a:schemeClr val="accent2"/>
                </a:solidFill>
                <a:prstDash val="solid"/>
              </a:ln>
              <a:solidFill>
                <a:srgbClr val="FFFFFF"/>
              </a:solidFill>
              <a:effectLst>
                <a:outerShdw dist="38100" dir="2700000" algn="tl" rotWithShape="0">
                  <a:schemeClr val="accent2"/>
                </a:outerShdw>
              </a:effectLst>
              <a:latin typeface="微软雅黑" panose="020B0503020204020204" pitchFamily="34" charset="-122"/>
              <a:ea typeface="微软雅黑" panose="020B0503020204020204" pitchFamily="34" charset="-122"/>
            </a:endParaRPr>
          </a:p>
        </p:txBody>
      </p:sp>
      <p:sp>
        <p:nvSpPr>
          <p:cNvPr id="7" name="箭头: 左右 6">
            <a:extLst>
              <a:ext uri="{FF2B5EF4-FFF2-40B4-BE49-F238E27FC236}">
                <a16:creationId xmlns:a16="http://schemas.microsoft.com/office/drawing/2014/main" id="{6321867E-E37A-4856-BE1E-60472CE8C0DD}"/>
              </a:ext>
            </a:extLst>
          </p:cNvPr>
          <p:cNvSpPr/>
          <p:nvPr/>
        </p:nvSpPr>
        <p:spPr bwMode="auto">
          <a:xfrm>
            <a:off x="5252003" y="1681678"/>
            <a:ext cx="1176130" cy="126958"/>
          </a:xfrm>
          <a:prstGeom prst="leftRightArrow">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sp>
        <p:nvSpPr>
          <p:cNvPr id="8" name="箭头: 左右 7">
            <a:extLst>
              <a:ext uri="{FF2B5EF4-FFF2-40B4-BE49-F238E27FC236}">
                <a16:creationId xmlns:a16="http://schemas.microsoft.com/office/drawing/2014/main" id="{1AA924EC-7E86-4589-975F-0BA3BEF082E4}"/>
              </a:ext>
            </a:extLst>
          </p:cNvPr>
          <p:cNvSpPr/>
          <p:nvPr/>
        </p:nvSpPr>
        <p:spPr bwMode="auto">
          <a:xfrm>
            <a:off x="4190924" y="1644614"/>
            <a:ext cx="2087983" cy="164022"/>
          </a:xfrm>
          <a:prstGeom prst="leftRightArrow">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9A968334-026C-4501-ACFF-3763DD467D97}"/>
              </a:ext>
            </a:extLst>
          </p:cNvPr>
          <p:cNvSpPr txBox="1"/>
          <p:nvPr/>
        </p:nvSpPr>
        <p:spPr>
          <a:xfrm>
            <a:off x="4016816" y="1879813"/>
            <a:ext cx="2854666" cy="499624"/>
          </a:xfrm>
          <a:prstGeom prst="rect">
            <a:avLst/>
          </a:prstGeom>
          <a:noFill/>
        </p:spPr>
        <p:txBody>
          <a:bodyPr wrap="square" rtlCol="0">
            <a:spAutoFit/>
          </a:bodyPr>
          <a:lstStyle/>
          <a:p>
            <a:pPr>
              <a:lnSpc>
                <a:spcPct val="150000"/>
              </a:lnSpc>
            </a:pPr>
            <a:r>
              <a:rPr lang="en-US" altLang="zh-CN" sz="2000" b="1" dirty="0">
                <a:latin typeface="微软雅黑" panose="020B0503020204020204" pitchFamily="34" charset="-122"/>
                <a:ea typeface="微软雅黑" panose="020B0503020204020204" pitchFamily="34" charset="-122"/>
              </a:rPr>
              <a:t> Highly compatible</a:t>
            </a:r>
            <a:endParaRPr lang="zh-CN" altLang="en-US" sz="2000" b="1"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a16="http://schemas.microsoft.com/office/drawing/2014/main" id="{B0031CC3-5261-4215-A7B4-722481CBEC1C}"/>
              </a:ext>
            </a:extLst>
          </p:cNvPr>
          <p:cNvSpPr txBox="1"/>
          <p:nvPr/>
        </p:nvSpPr>
        <p:spPr>
          <a:xfrm>
            <a:off x="6278907" y="1339518"/>
            <a:ext cx="5084417" cy="400110"/>
          </a:xfrm>
          <a:prstGeom prst="rect">
            <a:avLst/>
          </a:prstGeom>
          <a:noFill/>
        </p:spPr>
        <p:txBody>
          <a:bodyPr wrap="square">
            <a:spAutoFit/>
          </a:bodyPr>
          <a:lstStyle/>
          <a:p>
            <a:r>
              <a:rPr lang="en-US" altLang="zh-CN" sz="2000" dirty="0">
                <a:latin typeface="微软雅黑" panose="020B0503020204020204" pitchFamily="34" charset="-122"/>
                <a:ea typeface="微软雅黑" panose="020B0503020204020204" pitchFamily="34" charset="-122"/>
              </a:rPr>
              <a:t>Nuclear &amp; Particle‑Physics Experiments</a:t>
            </a:r>
            <a:endParaRPr lang="zh-CN" altLang="en-US" sz="20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7AC5C3F1-7C83-4E5A-B34F-EA84CB906177}"/>
              </a:ext>
            </a:extLst>
          </p:cNvPr>
          <p:cNvSpPr txBox="1"/>
          <p:nvPr/>
        </p:nvSpPr>
        <p:spPr>
          <a:xfrm>
            <a:off x="6316785" y="1602689"/>
            <a:ext cx="5237040" cy="400110"/>
          </a:xfrm>
          <a:prstGeom prst="rect">
            <a:avLst/>
          </a:prstGeom>
          <a:noFill/>
        </p:spPr>
        <p:txBody>
          <a:bodyPr wrap="square">
            <a:spAutoFit/>
          </a:bodyPr>
          <a:lstStyle/>
          <a:p>
            <a:r>
              <a:rPr lang="en-US" altLang="zh-CN" sz="2000" b="1" dirty="0">
                <a:solidFill>
                  <a:schemeClr val="accent6"/>
                </a:solidFill>
                <a:latin typeface="微软雅黑" panose="020B0503020204020204" pitchFamily="34" charset="-122"/>
                <a:ea typeface="微软雅黑" panose="020B0503020204020204" pitchFamily="34" charset="-122"/>
                <a:cs typeface="Times New Roman" panose="02020603050405020304" pitchFamily="18" charset="0"/>
              </a:rPr>
              <a:t>i</a:t>
            </a:r>
            <a:r>
              <a:rPr lang="en-US" altLang="zh-CN" sz="2000" b="1" dirty="0">
                <a:solidFill>
                  <a:schemeClr val="accent6"/>
                </a:solidFill>
                <a:effectLst/>
                <a:latin typeface="微软雅黑" panose="020B0503020204020204" pitchFamily="34" charset="-122"/>
                <a:ea typeface="微软雅黑" panose="020B0503020204020204" pitchFamily="34" charset="-122"/>
                <a:cs typeface="Times New Roman" panose="02020603050405020304" pitchFamily="18" charset="0"/>
              </a:rPr>
              <a:t>nherently generates massive datasets</a:t>
            </a:r>
            <a:endParaRPr lang="zh-CN" altLang="en-US" sz="2000" b="1" dirty="0">
              <a:solidFill>
                <a:schemeClr val="accent6"/>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0C35DCA9-DDBA-4C3B-9174-DD57970C655E}"/>
              </a:ext>
            </a:extLst>
          </p:cNvPr>
          <p:cNvSpPr txBox="1"/>
          <p:nvPr/>
        </p:nvSpPr>
        <p:spPr>
          <a:xfrm>
            <a:off x="439168" y="2217373"/>
            <a:ext cx="3824883" cy="954107"/>
          </a:xfrm>
          <a:prstGeom prst="rect">
            <a:avLst/>
          </a:prstGeom>
          <a:noFill/>
        </p:spPr>
        <p:txBody>
          <a:bodyPr wrap="square" rtlCol="0">
            <a:spAutoFit/>
          </a:bodyPr>
          <a:lstStyle/>
          <a:p>
            <a:pPr algn="ctr"/>
            <a:r>
              <a:rPr lang="en-US" altLang="zh-CN" sz="2800" b="1" dirty="0">
                <a:ln w="6600">
                  <a:solidFill>
                    <a:schemeClr val="accent2"/>
                  </a:solidFill>
                  <a:prstDash val="solid"/>
                </a:ln>
                <a:solidFill>
                  <a:srgbClr val="FFFFFF"/>
                </a:solidFill>
                <a:effectLst>
                  <a:outerShdw dist="38100" dir="2700000" algn="tl" rotWithShape="0">
                    <a:schemeClr val="accent2"/>
                  </a:outerShdw>
                </a:effectLst>
                <a:latin typeface="微软雅黑" panose="020B0503020204020204" pitchFamily="34" charset="-122"/>
                <a:ea typeface="微软雅黑" panose="020B0503020204020204" pitchFamily="34" charset="-122"/>
              </a:rPr>
              <a:t>Tunable structures and parameters</a:t>
            </a:r>
            <a:endParaRPr lang="zh-CN" altLang="en-US" sz="2800" b="1" dirty="0">
              <a:ln w="6600">
                <a:solidFill>
                  <a:schemeClr val="accent2"/>
                </a:solidFill>
                <a:prstDash val="solid"/>
              </a:ln>
              <a:solidFill>
                <a:srgbClr val="FFFFFF"/>
              </a:solidFill>
              <a:effectLst>
                <a:outerShdw dist="38100" dir="2700000" algn="tl" rotWithShape="0">
                  <a:schemeClr val="accent2"/>
                </a:outerShdw>
              </a:effectLst>
              <a:latin typeface="微软雅黑" panose="020B0503020204020204" pitchFamily="34" charset="-122"/>
              <a:ea typeface="微软雅黑" panose="020B0503020204020204" pitchFamily="34" charset="-122"/>
            </a:endParaRPr>
          </a:p>
        </p:txBody>
      </p:sp>
      <p:sp>
        <p:nvSpPr>
          <p:cNvPr id="16" name="箭头: 左右 15">
            <a:extLst>
              <a:ext uri="{FF2B5EF4-FFF2-40B4-BE49-F238E27FC236}">
                <a16:creationId xmlns:a16="http://schemas.microsoft.com/office/drawing/2014/main" id="{FF80020E-E4CD-4A9A-ADF7-D5496FFF35EE}"/>
              </a:ext>
            </a:extLst>
          </p:cNvPr>
          <p:cNvSpPr/>
          <p:nvPr/>
        </p:nvSpPr>
        <p:spPr bwMode="auto">
          <a:xfrm>
            <a:off x="4190924" y="2658618"/>
            <a:ext cx="2087983" cy="156580"/>
          </a:xfrm>
          <a:prstGeom prst="leftRightArrow">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CN" altLang="en-US" sz="1800" b="0" i="1" u="none" strike="noStrike" cap="none" normalizeH="0" baseline="0">
              <a:ln>
                <a:noFill/>
              </a:ln>
              <a:solidFill>
                <a:schemeClr val="tx1"/>
              </a:solidFill>
              <a:effectLst/>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4F6BF48D-243E-4052-9455-3DD651DB9ECC}"/>
              </a:ext>
            </a:extLst>
          </p:cNvPr>
          <p:cNvSpPr txBox="1"/>
          <p:nvPr/>
        </p:nvSpPr>
        <p:spPr>
          <a:xfrm>
            <a:off x="6156500" y="2515869"/>
            <a:ext cx="5557609" cy="707886"/>
          </a:xfrm>
          <a:prstGeom prst="rect">
            <a:avLst/>
          </a:prstGeom>
          <a:noFill/>
        </p:spPr>
        <p:txBody>
          <a:bodyPr wrap="square">
            <a:spAutoFit/>
          </a:bodyPr>
          <a:lstStyle/>
          <a:p>
            <a:pPr algn="ctr"/>
            <a:r>
              <a:rPr lang="en-US" altLang="zh-CN" sz="2000" dirty="0">
                <a:latin typeface="微软雅黑" panose="020B0503020204020204" pitchFamily="34" charset="-122"/>
                <a:ea typeface="微软雅黑" panose="020B0503020204020204" pitchFamily="34" charset="-122"/>
              </a:rPr>
              <a:t>Supports iterative algorithm optimization for different experimental phases</a:t>
            </a:r>
            <a:endParaRPr lang="zh-CN" altLang="en-US" sz="2000" dirty="0">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a16="http://schemas.microsoft.com/office/drawing/2014/main" id="{0DB11DA1-91AA-4E01-B11A-8085ABBECD7D}"/>
              </a:ext>
            </a:extLst>
          </p:cNvPr>
          <p:cNvSpPr txBox="1"/>
          <p:nvPr/>
        </p:nvSpPr>
        <p:spPr>
          <a:xfrm>
            <a:off x="-56773" y="4385963"/>
            <a:ext cx="2024120" cy="1156855"/>
          </a:xfrm>
          <a:prstGeom prst="rect">
            <a:avLst/>
          </a:prstGeom>
          <a:noFill/>
        </p:spPr>
        <p:txBody>
          <a:bodyPr wrap="square" rtlCol="0">
            <a:spAutoFit/>
          </a:bodyPr>
          <a:lstStyle/>
          <a:p>
            <a:pPr algn="ctr">
              <a:lnSpc>
                <a:spcPct val="150000"/>
              </a:lnSpc>
            </a:pPr>
            <a:r>
              <a:rPr lang="en-US" altLang="zh-CN" sz="1600" b="1" dirty="0">
                <a:effectLst/>
                <a:latin typeface="微软雅黑" panose="020B0503020204020204" pitchFamily="34" charset="-122"/>
                <a:ea typeface="微软雅黑" panose="020B0503020204020204" pitchFamily="34" charset="-122"/>
              </a:rPr>
              <a:t>CPU/GPU- </a:t>
            </a:r>
          </a:p>
          <a:p>
            <a:pPr algn="ctr">
              <a:lnSpc>
                <a:spcPct val="150000"/>
              </a:lnSpc>
            </a:pPr>
            <a:r>
              <a:rPr lang="en-US" altLang="zh-CN" sz="1600" b="1" dirty="0">
                <a:effectLst/>
                <a:latin typeface="微软雅黑" panose="020B0503020204020204" pitchFamily="34" charset="-122"/>
                <a:ea typeface="微软雅黑" panose="020B0503020204020204" pitchFamily="34" charset="-122"/>
              </a:rPr>
              <a:t>based </a:t>
            </a:r>
          </a:p>
          <a:p>
            <a:pPr algn="ctr">
              <a:lnSpc>
                <a:spcPct val="150000"/>
              </a:lnSpc>
            </a:pPr>
            <a:r>
              <a:rPr lang="en-US" altLang="zh-CN" sz="1600" b="1" dirty="0">
                <a:effectLst/>
                <a:latin typeface="微软雅黑" panose="020B0503020204020204" pitchFamily="34" charset="-122"/>
                <a:ea typeface="微软雅黑" panose="020B0503020204020204" pitchFamily="34" charset="-122"/>
              </a:rPr>
              <a:t>processing</a:t>
            </a:r>
            <a:endParaRPr lang="en-US" altLang="zh-CN" sz="1600" dirty="0">
              <a:latin typeface="微软雅黑" panose="020B0503020204020204" pitchFamily="34" charset="-122"/>
              <a:ea typeface="微软雅黑" panose="020B0503020204020204" pitchFamily="34" charset="-122"/>
            </a:endParaRPr>
          </a:p>
        </p:txBody>
      </p:sp>
      <p:sp>
        <p:nvSpPr>
          <p:cNvPr id="22" name="左大括号 21">
            <a:extLst>
              <a:ext uri="{FF2B5EF4-FFF2-40B4-BE49-F238E27FC236}">
                <a16:creationId xmlns:a16="http://schemas.microsoft.com/office/drawing/2014/main" id="{AB257F5A-7CF0-43BD-BE1A-6D5B50FE9180}"/>
              </a:ext>
            </a:extLst>
          </p:cNvPr>
          <p:cNvSpPr/>
          <p:nvPr/>
        </p:nvSpPr>
        <p:spPr bwMode="auto">
          <a:xfrm>
            <a:off x="1665315" y="4145690"/>
            <a:ext cx="307797" cy="1855638"/>
          </a:xfrm>
          <a:prstGeom prst="leftBrace">
            <a:avLst/>
          </a:prstGeom>
          <a:solidFill>
            <a:srgbClr val="FFFFFF"/>
          </a:solidFill>
          <a:ln w="19050" cap="flat" cmpd="sng" algn="ctr">
            <a:solidFill>
              <a:schemeClr val="tx1"/>
            </a:solidFill>
            <a:prstDash val="solid"/>
            <a:round/>
            <a:headEnd type="none" w="med" len="med"/>
            <a:tailEnd type="none" w="med" len="med"/>
          </a:ln>
          <a:effectLst/>
        </p:spPr>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35" name="文本框 34">
            <a:extLst>
              <a:ext uri="{FF2B5EF4-FFF2-40B4-BE49-F238E27FC236}">
                <a16:creationId xmlns:a16="http://schemas.microsoft.com/office/drawing/2014/main" id="{4E0A8C00-463A-41FC-9F41-F7772317F078}"/>
              </a:ext>
            </a:extLst>
          </p:cNvPr>
          <p:cNvSpPr txBox="1"/>
          <p:nvPr/>
        </p:nvSpPr>
        <p:spPr>
          <a:xfrm>
            <a:off x="1967914" y="4100789"/>
            <a:ext cx="4096870" cy="2096536"/>
          </a:xfrm>
          <a:prstGeom prst="rect">
            <a:avLst/>
          </a:prstGeom>
          <a:noFill/>
        </p:spPr>
        <p:txBody>
          <a:bodyPr wrap="square">
            <a:spAutoFit/>
          </a:bodyPr>
          <a:lstStyle/>
          <a:p>
            <a:pPr marL="0" marR="0" lvl="0" indent="0" defTabSz="914400" rtl="0" eaLnBrk="0" fontAlgn="base" latinLnBrk="0" hangingPunct="0">
              <a:lnSpc>
                <a:spcPts val="3200"/>
              </a:lnSpc>
              <a:spcBef>
                <a:spcPct val="0"/>
              </a:spcBef>
              <a:spcAft>
                <a:spcPct val="0"/>
              </a:spcAft>
              <a:buClrTx/>
              <a:buSzTx/>
              <a:tabLst/>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LHC: </a:t>
            </a:r>
            <a:r>
              <a:rPr kumimoji="0" lang="en-US" altLang="zh-CN" sz="180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DNN improves signal classification accuracy </a:t>
            </a: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 </a:t>
            </a:r>
          </a:p>
          <a:p>
            <a:pPr marL="0" marR="0" lvl="0" indent="0" defTabSz="914400" rtl="0" eaLnBrk="0" fontAlgn="base" latinLnBrk="0" hangingPunct="0">
              <a:lnSpc>
                <a:spcPts val="3200"/>
              </a:lnSpc>
              <a:spcBef>
                <a:spcPct val="0"/>
              </a:spcBef>
              <a:spcAft>
                <a:spcPct val="0"/>
              </a:spcAft>
              <a:buClrTx/>
              <a:buSzTx/>
              <a:tabLst/>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ATLAS: </a:t>
            </a:r>
            <a:r>
              <a:rPr kumimoji="0" lang="en-US" altLang="zh-CN" sz="180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LSTM optimizes particle track reconstruction</a:t>
            </a:r>
          </a:p>
          <a:p>
            <a:pPr marL="0" marR="0" lvl="0" indent="0" defTabSz="914400" rtl="0" eaLnBrk="0" fontAlgn="base" latinLnBrk="0" hangingPunct="0">
              <a:lnSpc>
                <a:spcPts val="3200"/>
              </a:lnSpc>
              <a:spcBef>
                <a:spcPct val="0"/>
              </a:spcBef>
              <a:spcAft>
                <a:spcPct val="0"/>
              </a:spcAft>
              <a:buClrTx/>
              <a:buSzTx/>
              <a:tabLst/>
            </a:pPr>
            <a:r>
              <a:rPr kumimoji="0" lang="en-US" altLang="zh-CN" sz="18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a:t>
            </a:r>
          </a:p>
        </p:txBody>
      </p:sp>
      <p:sp>
        <p:nvSpPr>
          <p:cNvPr id="36" name="文本框 35">
            <a:extLst>
              <a:ext uri="{FF2B5EF4-FFF2-40B4-BE49-F238E27FC236}">
                <a16:creationId xmlns:a16="http://schemas.microsoft.com/office/drawing/2014/main" id="{86C86187-3E3B-47F6-9863-1E2F9539A2AC}"/>
              </a:ext>
            </a:extLst>
          </p:cNvPr>
          <p:cNvSpPr txBox="1"/>
          <p:nvPr/>
        </p:nvSpPr>
        <p:spPr>
          <a:xfrm>
            <a:off x="6871482" y="4748612"/>
            <a:ext cx="4867275" cy="874407"/>
          </a:xfrm>
          <a:prstGeom prst="rect">
            <a:avLst/>
          </a:prstGeom>
          <a:noFill/>
          <a:ln>
            <a:noFill/>
          </a:ln>
        </p:spPr>
        <p:txBody>
          <a:bodyPr wrap="square" rtlCol="0">
            <a:spAutoFit/>
          </a:bodyPr>
          <a:lstStyle/>
          <a:p>
            <a:pPr>
              <a:lnSpc>
                <a:spcPct val="150000"/>
              </a:lnSpc>
            </a:pPr>
            <a:r>
              <a:rPr lang="en-US" altLang="zh-CN" dirty="0">
                <a:latin typeface="微软雅黑" panose="020B0503020204020204" pitchFamily="34" charset="-122"/>
                <a:ea typeface="微软雅黑" panose="020B0503020204020204" pitchFamily="34" charset="-122"/>
              </a:rPr>
              <a:t>low latency, low power consumption</a:t>
            </a:r>
          </a:p>
          <a:p>
            <a:pPr>
              <a:lnSpc>
                <a:spcPct val="150000"/>
              </a:lnSpc>
            </a:pPr>
            <a:r>
              <a:rPr lang="en-US" altLang="zh-CN" dirty="0">
                <a:latin typeface="微软雅黑" panose="020B0503020204020204" pitchFamily="34" charset="-122"/>
                <a:ea typeface="微软雅黑" panose="020B0503020204020204" pitchFamily="34" charset="-122"/>
              </a:rPr>
              <a:t> high throughput, high flexibility</a:t>
            </a:r>
          </a:p>
        </p:txBody>
      </p:sp>
      <p:sp>
        <p:nvSpPr>
          <p:cNvPr id="23" name="文本框 22">
            <a:extLst>
              <a:ext uri="{FF2B5EF4-FFF2-40B4-BE49-F238E27FC236}">
                <a16:creationId xmlns:a16="http://schemas.microsoft.com/office/drawing/2014/main" id="{06029EDE-EA2A-4BFA-9630-54A4FE23061E}"/>
              </a:ext>
            </a:extLst>
          </p:cNvPr>
          <p:cNvSpPr txBox="1"/>
          <p:nvPr/>
        </p:nvSpPr>
        <p:spPr>
          <a:xfrm>
            <a:off x="6826664" y="3688724"/>
            <a:ext cx="4887445" cy="961289"/>
          </a:xfrm>
          <a:prstGeom prst="rect">
            <a:avLst/>
          </a:prstGeom>
          <a:noFill/>
        </p:spPr>
        <p:txBody>
          <a:bodyPr wrap="square" rtlCol="0">
            <a:spAutoFit/>
          </a:bodyPr>
          <a:lstStyle/>
          <a:p>
            <a:pPr>
              <a:lnSpc>
                <a:spcPct val="150000"/>
              </a:lnSpc>
            </a:pPr>
            <a:r>
              <a:rPr lang="en-US" altLang="zh-CN" sz="2000" b="1" dirty="0">
                <a:solidFill>
                  <a:srgbClr val="C00000"/>
                </a:solidFill>
                <a:latin typeface="微软雅黑" panose="020B0503020204020204" pitchFamily="34" charset="-122"/>
                <a:ea typeface="微软雅黑" panose="020B0503020204020204" pitchFamily="34" charset="-122"/>
              </a:rPr>
              <a:t>Nuclear‑electronics application: </a:t>
            </a:r>
            <a:r>
              <a:rPr lang="en-US" altLang="zh-CN" sz="2000" b="1" dirty="0">
                <a:latin typeface="微软雅黑" panose="020B0503020204020204" pitchFamily="34" charset="-122"/>
                <a:ea typeface="微软雅黑" panose="020B0503020204020204" pitchFamily="34" charset="-122"/>
              </a:rPr>
              <a:t>Hardware circuit implementation</a:t>
            </a:r>
            <a:endParaRPr lang="zh-CN" altLang="en-US" sz="2000" b="1" dirty="0">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06029EDE-EA2A-4BFA-9630-54A4FE23061E}"/>
              </a:ext>
            </a:extLst>
          </p:cNvPr>
          <p:cNvSpPr txBox="1"/>
          <p:nvPr/>
        </p:nvSpPr>
        <p:spPr>
          <a:xfrm>
            <a:off x="1757470" y="3644344"/>
            <a:ext cx="3686587" cy="499624"/>
          </a:xfrm>
          <a:prstGeom prst="rect">
            <a:avLst/>
          </a:prstGeom>
          <a:noFill/>
        </p:spPr>
        <p:txBody>
          <a:bodyPr wrap="none" rtlCol="0">
            <a:spAutoFit/>
          </a:bodyPr>
          <a:lstStyle/>
          <a:p>
            <a:pPr>
              <a:lnSpc>
                <a:spcPct val="150000"/>
              </a:lnSpc>
            </a:pPr>
            <a:r>
              <a:rPr lang="en-US" altLang="zh-CN" sz="2000" b="1" dirty="0">
                <a:latin typeface="微软雅黑" panose="020B0503020204020204" pitchFamily="34" charset="-122"/>
                <a:ea typeface="微软雅黑" panose="020B0503020204020204" pitchFamily="34" charset="-122"/>
              </a:rPr>
              <a:t>Software‑based algorithms</a:t>
            </a:r>
            <a:endParaRPr lang="zh-CN" altLang="en-US" sz="2000" b="1"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5810017" y="4513768"/>
            <a:ext cx="653320" cy="662554"/>
          </a:xfrm>
          <a:prstGeom prst="rect">
            <a:avLst/>
          </a:prstGeom>
          <a:noFill/>
        </p:spPr>
        <p:txBody>
          <a:bodyPr wrap="none" rtlCol="0">
            <a:spAutoFit/>
          </a:bodyPr>
          <a:lstStyle/>
          <a:p>
            <a:pPr>
              <a:lnSpc>
                <a:spcPct val="150000"/>
              </a:lnSpc>
            </a:pPr>
            <a:r>
              <a:rPr lang="en-US" altLang="zh-CN" sz="2800" b="1" dirty="0">
                <a:latin typeface="微软雅黑" panose="020B0503020204020204" pitchFamily="34" charset="-122"/>
                <a:ea typeface="微软雅黑" panose="020B0503020204020204" pitchFamily="34" charset="-122"/>
                <a:cs typeface="Calibri" panose="020F0502020204030204" pitchFamily="34" charset="0"/>
              </a:rPr>
              <a:t>VS</a:t>
            </a:r>
            <a:endParaRPr lang="zh-CN" altLang="en-US" sz="2800" b="1"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22650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8D75CA7-EEBA-489F-B873-D95D938EAEE6}"/>
              </a:ext>
            </a:extLst>
          </p:cNvPr>
          <p:cNvSpPr>
            <a:spLocks noGrp="1"/>
          </p:cNvSpPr>
          <p:nvPr>
            <p:ph type="title"/>
          </p:nvPr>
        </p:nvSpPr>
        <p:spPr/>
        <p:txBody>
          <a:bodyPr/>
          <a:lstStyle/>
          <a:p>
            <a:r>
              <a:rPr lang="en-US" altLang="zh-CN" dirty="0"/>
              <a:t>Summary and Outlook</a:t>
            </a:r>
          </a:p>
        </p:txBody>
      </p:sp>
      <p:sp>
        <p:nvSpPr>
          <p:cNvPr id="3" name="灯片编号占位符 2">
            <a:extLst>
              <a:ext uri="{FF2B5EF4-FFF2-40B4-BE49-F238E27FC236}">
                <a16:creationId xmlns:a16="http://schemas.microsoft.com/office/drawing/2014/main" id="{75F49A85-B43A-4C1E-864E-8F9D549E9578}"/>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30</a:t>
            </a:fld>
            <a:endParaRPr lang="zh-CN" altLang="en-US">
              <a:latin typeface="微软雅黑" panose="020B0503020204020204" pitchFamily="34" charset="-122"/>
              <a:ea typeface="微软雅黑" panose="020B0503020204020204" pitchFamily="34" charset="-122"/>
            </a:endParaRPr>
          </a:p>
        </p:txBody>
      </p:sp>
      <p:sp>
        <p:nvSpPr>
          <p:cNvPr id="8" name="标题 1">
            <a:extLst>
              <a:ext uri="{FF2B5EF4-FFF2-40B4-BE49-F238E27FC236}">
                <a16:creationId xmlns:a16="http://schemas.microsoft.com/office/drawing/2014/main" id="{52B96BE8-600D-4E1F-9CA3-95EBB770F859}"/>
              </a:ext>
            </a:extLst>
          </p:cNvPr>
          <p:cNvSpPr txBox="1">
            <a:spLocks/>
          </p:cNvSpPr>
          <p:nvPr/>
        </p:nvSpPr>
        <p:spPr bwMode="auto">
          <a:xfrm>
            <a:off x="10217412" y="5819374"/>
            <a:ext cx="1881212"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b="1">
                <a:solidFill>
                  <a:schemeClr val="tx1"/>
                </a:solidFill>
                <a:latin typeface="微软雅黑" panose="020B0503020204020204" pitchFamily="34" charset="-122"/>
                <a:ea typeface="微软雅黑" panose="020B0503020204020204" pitchFamily="34" charset="-122"/>
                <a:cs typeface="+mj-cs"/>
              </a:defRPr>
            </a:lvl1pPr>
            <a:lvl2pPr algn="ctr" rtl="0" eaLnBrk="1" fontAlgn="base" hangingPunct="1">
              <a:spcBef>
                <a:spcPct val="0"/>
              </a:spcBef>
              <a:spcAft>
                <a:spcPct val="0"/>
              </a:spcAft>
              <a:defRPr sz="3200" b="1">
                <a:solidFill>
                  <a:srgbClr val="FF0000"/>
                </a:solidFill>
                <a:latin typeface="Times New Roman" pitchFamily="18" charset="0"/>
              </a:defRPr>
            </a:lvl2pPr>
            <a:lvl3pPr algn="ctr" rtl="0" eaLnBrk="1" fontAlgn="base" hangingPunct="1">
              <a:spcBef>
                <a:spcPct val="0"/>
              </a:spcBef>
              <a:spcAft>
                <a:spcPct val="0"/>
              </a:spcAft>
              <a:defRPr sz="3200" b="1">
                <a:solidFill>
                  <a:srgbClr val="FF0000"/>
                </a:solidFill>
                <a:latin typeface="Times New Roman" pitchFamily="18" charset="0"/>
              </a:defRPr>
            </a:lvl3pPr>
            <a:lvl4pPr algn="ctr" rtl="0" eaLnBrk="1" fontAlgn="base" hangingPunct="1">
              <a:spcBef>
                <a:spcPct val="0"/>
              </a:spcBef>
              <a:spcAft>
                <a:spcPct val="0"/>
              </a:spcAft>
              <a:defRPr sz="3200" b="1">
                <a:solidFill>
                  <a:srgbClr val="FF0000"/>
                </a:solidFill>
                <a:latin typeface="Times New Roman" pitchFamily="18" charset="0"/>
              </a:defRPr>
            </a:lvl4pPr>
            <a:lvl5pPr algn="ctr" rtl="0" eaLnBrk="1" fontAlgn="base" hangingPunct="1">
              <a:spcBef>
                <a:spcPct val="0"/>
              </a:spcBef>
              <a:spcAft>
                <a:spcPct val="0"/>
              </a:spcAft>
              <a:defRPr sz="3200" b="1">
                <a:solidFill>
                  <a:srgbClr val="FF0000"/>
                </a:solidFill>
                <a:latin typeface="Times New Roman" pitchFamily="18" charset="0"/>
              </a:defRPr>
            </a:lvl5pPr>
            <a:lvl6pPr marL="457200" algn="ctr" rtl="0" eaLnBrk="1" fontAlgn="base" hangingPunct="1">
              <a:spcBef>
                <a:spcPct val="0"/>
              </a:spcBef>
              <a:spcAft>
                <a:spcPct val="0"/>
              </a:spcAft>
              <a:defRPr sz="4400">
                <a:solidFill>
                  <a:schemeClr val="tx2"/>
                </a:solidFill>
                <a:latin typeface="Times New Roman" pitchFamily="18" charset="0"/>
              </a:defRPr>
            </a:lvl6pPr>
            <a:lvl7pPr marL="914400" algn="ctr" rtl="0" eaLnBrk="1" fontAlgn="base" hangingPunct="1">
              <a:spcBef>
                <a:spcPct val="0"/>
              </a:spcBef>
              <a:spcAft>
                <a:spcPct val="0"/>
              </a:spcAft>
              <a:defRPr sz="4400">
                <a:solidFill>
                  <a:schemeClr val="tx2"/>
                </a:solidFill>
                <a:latin typeface="Times New Roman" pitchFamily="18" charset="0"/>
              </a:defRPr>
            </a:lvl7pPr>
            <a:lvl8pPr marL="1371600" algn="ctr" rtl="0" eaLnBrk="1" fontAlgn="base" hangingPunct="1">
              <a:spcBef>
                <a:spcPct val="0"/>
              </a:spcBef>
              <a:spcAft>
                <a:spcPct val="0"/>
              </a:spcAft>
              <a:defRPr sz="4400">
                <a:solidFill>
                  <a:schemeClr val="tx2"/>
                </a:solidFill>
                <a:latin typeface="Times New Roman" pitchFamily="18" charset="0"/>
              </a:defRPr>
            </a:lvl8pPr>
            <a:lvl9pPr marL="1828800" algn="ctr" rtl="0" eaLnBrk="1" fontAlgn="base" hangingPunct="1">
              <a:spcBef>
                <a:spcPct val="0"/>
              </a:spcBef>
              <a:spcAft>
                <a:spcPct val="0"/>
              </a:spcAft>
              <a:defRPr sz="4400">
                <a:solidFill>
                  <a:schemeClr val="tx2"/>
                </a:solidFill>
                <a:latin typeface="Times New Roman" pitchFamily="18" charset="0"/>
              </a:defRPr>
            </a:lvl9pPr>
          </a:lstStyle>
          <a:p>
            <a:r>
              <a:rPr lang="en-US" altLang="zh-CN" kern="0" dirty="0"/>
              <a:t>Thanks</a:t>
            </a:r>
            <a:r>
              <a:rPr lang="zh-CN" altLang="en-US" kern="0" dirty="0"/>
              <a:t>！</a:t>
            </a:r>
          </a:p>
        </p:txBody>
      </p:sp>
      <p:sp>
        <p:nvSpPr>
          <p:cNvPr id="9" name="内容占位符 1">
            <a:extLst>
              <a:ext uri="{FF2B5EF4-FFF2-40B4-BE49-F238E27FC236}">
                <a16:creationId xmlns:a16="http://schemas.microsoft.com/office/drawing/2014/main" id="{BE80AABC-6CEA-4843-8A84-AA9746E7F022}"/>
              </a:ext>
            </a:extLst>
          </p:cNvPr>
          <p:cNvSpPr txBox="1">
            <a:spLocks/>
          </p:cNvSpPr>
          <p:nvPr/>
        </p:nvSpPr>
        <p:spPr>
          <a:xfrm>
            <a:off x="210628" y="1147110"/>
            <a:ext cx="11629917" cy="4193633"/>
          </a:xfrm>
          <a:prstGeom prst="rect">
            <a:avLst/>
          </a:prstGeom>
        </p:spPr>
        <p:txBody>
          <a:bodyPr>
            <a:noAutofit/>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lnSpc>
                <a:spcPct val="120000"/>
              </a:lnSpc>
              <a:spcBef>
                <a:spcPts val="600"/>
              </a:spcBef>
              <a:spcAft>
                <a:spcPts val="600"/>
              </a:spcAft>
              <a:buFont typeface="Wingdings" panose="05000000000000000000" pitchFamily="2" charset="2"/>
              <a:buChar char="n"/>
            </a:pPr>
            <a:r>
              <a:rPr lang="en-US" altLang="zh-CN" sz="2000" b="0" dirty="0">
                <a:latin typeface="微软雅黑" panose="020B0503020204020204" pitchFamily="34" charset="-122"/>
                <a:ea typeface="微软雅黑" panose="020B0503020204020204" pitchFamily="34" charset="-122"/>
              </a:rPr>
              <a:t>FPGA-based machine learning implementations </a:t>
            </a:r>
            <a:r>
              <a:rPr lang="en-US" altLang="zh-CN" sz="2000" dirty="0">
                <a:latin typeface="微软雅黑" panose="020B0503020204020204" pitchFamily="34" charset="-122"/>
                <a:ea typeface="微软雅黑" panose="020B0503020204020204" pitchFamily="34" charset="-122"/>
              </a:rPr>
              <a:t>feature low latency, low power, shorter development cycles and lower costs</a:t>
            </a:r>
            <a:r>
              <a:rPr lang="en-US" altLang="zh-CN" sz="2000" b="0" dirty="0">
                <a:latin typeface="微软雅黑" panose="020B0503020204020204" pitchFamily="34" charset="-122"/>
                <a:ea typeface="微软雅黑" panose="020B0503020204020204" pitchFamily="34" charset="-122"/>
              </a:rPr>
              <a:t>.</a:t>
            </a:r>
            <a:endParaRPr lang="zh-CN" altLang="en-US" sz="2000" b="0" kern="0" dirty="0">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20000"/>
              </a:lnSpc>
              <a:spcBef>
                <a:spcPts val="600"/>
              </a:spcBef>
              <a:spcAft>
                <a:spcPts val="600"/>
              </a:spcAft>
              <a:buFont typeface="Wingdings" panose="05000000000000000000" pitchFamily="2" charset="2"/>
              <a:buChar char="n"/>
            </a:pPr>
            <a:r>
              <a:rPr lang="en-US" altLang="zh-CN" sz="2000" b="0" dirty="0">
                <a:latin typeface="微软雅黑" panose="020B0503020204020204" pitchFamily="34" charset="-122"/>
                <a:ea typeface="微软雅黑" panose="020B0503020204020204" pitchFamily="34" charset="-122"/>
              </a:rPr>
              <a:t>HLS tools greatly simplify FPGA deployment of machine learning models by converting high-level programs into digital circuits.</a:t>
            </a:r>
            <a:endParaRPr lang="en-US" altLang="zh-CN" sz="2000" b="0" kern="0" dirty="0">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20000"/>
              </a:lnSpc>
              <a:spcBef>
                <a:spcPts val="600"/>
              </a:spcBef>
              <a:spcAft>
                <a:spcPts val="600"/>
              </a:spcAft>
              <a:buFont typeface="Wingdings" panose="05000000000000000000" pitchFamily="2" charset="2"/>
              <a:buChar char="n"/>
            </a:pPr>
            <a:r>
              <a:rPr lang="en-US" altLang="zh-CN" sz="2000" b="0" dirty="0">
                <a:latin typeface="微软雅黑" panose="020B0503020204020204" pitchFamily="34" charset="-122"/>
                <a:ea typeface="微软雅黑" panose="020B0503020204020204" pitchFamily="34" charset="-122"/>
              </a:rPr>
              <a:t>Supported by NSFC, studies have explored FPGA-based neural networks </a:t>
            </a:r>
            <a:r>
              <a:rPr lang="en-US" altLang="zh-CN" sz="2000" dirty="0">
                <a:latin typeface="微软雅黑" panose="020B0503020204020204" pitchFamily="34" charset="-122"/>
                <a:ea typeface="微软雅黑" panose="020B0503020204020204" pitchFamily="34" charset="-122"/>
              </a:rPr>
              <a:t>for high-speed real-time signal processing and event identification in particle detectors, achieving promising results in the pre-research of the STCF trigger system</a:t>
            </a:r>
            <a:r>
              <a:rPr lang="en-US" altLang="zh-CN" sz="2000" b="0" dirty="0">
                <a:latin typeface="微软雅黑" panose="020B0503020204020204" pitchFamily="34" charset="-122"/>
                <a:ea typeface="微软雅黑" panose="020B0503020204020204" pitchFamily="34" charset="-122"/>
              </a:rPr>
              <a:t>.</a:t>
            </a:r>
            <a:endParaRPr lang="en-US" altLang="zh-CN" sz="2000" b="0" kern="0" dirty="0">
              <a:latin typeface="微软雅黑" panose="020B0503020204020204" pitchFamily="34" charset="-122"/>
              <a:ea typeface="微软雅黑" panose="020B0503020204020204" pitchFamily="34" charset="-122"/>
              <a:sym typeface="微软雅黑" panose="020B0503020204020204" pitchFamily="34" charset="-122"/>
            </a:endParaRPr>
          </a:p>
          <a:p>
            <a:pPr algn="just">
              <a:lnSpc>
                <a:spcPct val="120000"/>
              </a:lnSpc>
              <a:spcBef>
                <a:spcPts val="600"/>
              </a:spcBef>
              <a:spcAft>
                <a:spcPts val="600"/>
              </a:spcAft>
              <a:buFont typeface="Wingdings" panose="05000000000000000000" pitchFamily="2" charset="2"/>
              <a:buChar char="n"/>
            </a:pPr>
            <a:r>
              <a:rPr lang="en-US" altLang="zh-CN" sz="2000" b="0" dirty="0">
                <a:latin typeface="微软雅黑" panose="020B0503020204020204" pitchFamily="34" charset="-122"/>
                <a:ea typeface="微软雅黑" panose="020B0503020204020204" pitchFamily="34" charset="-122"/>
              </a:rPr>
              <a:t>Future efforts will focus on CPU‑FPGA heterogeneous acceleration for the STCF high‑level trigger.</a:t>
            </a:r>
            <a:endParaRPr lang="en-US" altLang="zh-CN" sz="2000" b="0" kern="0" dirty="0">
              <a:latin typeface="微软雅黑" panose="020B0503020204020204" pitchFamily="34" charset="-122"/>
              <a:ea typeface="微软雅黑" panose="020B0503020204020204" pitchFamily="34" charset="-122"/>
              <a:sym typeface="微软雅黑" panose="020B0503020204020204" pitchFamily="34" charset="-122"/>
            </a:endParaRPr>
          </a:p>
        </p:txBody>
      </p:sp>
    </p:spTree>
    <p:extLst>
      <p:ext uri="{BB962C8B-B14F-4D97-AF65-F5344CB8AC3E}">
        <p14:creationId xmlns:p14="http://schemas.microsoft.com/office/powerpoint/2010/main" val="878025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918E0D-18CD-46AE-9398-5D23FBF266F8}"/>
              </a:ext>
            </a:extLst>
          </p:cNvPr>
          <p:cNvSpPr>
            <a:spLocks noGrp="1"/>
          </p:cNvSpPr>
          <p:nvPr>
            <p:ph type="title"/>
          </p:nvPr>
        </p:nvSpPr>
        <p:spPr>
          <a:xfrm>
            <a:off x="595395" y="104789"/>
            <a:ext cx="10850132" cy="838200"/>
          </a:xfrm>
        </p:spPr>
        <p:txBody>
          <a:bodyPr/>
          <a:lstStyle/>
          <a:p>
            <a:r>
              <a:rPr lang="en-US" altLang="zh-CN" dirty="0"/>
              <a:t>Hardware Acceleration of Machine Learning </a:t>
            </a:r>
            <a:endParaRPr lang="zh-CN" altLang="en-US" dirty="0"/>
          </a:p>
        </p:txBody>
      </p:sp>
      <p:sp>
        <p:nvSpPr>
          <p:cNvPr id="3" name="灯片编号占位符 2">
            <a:extLst>
              <a:ext uri="{FF2B5EF4-FFF2-40B4-BE49-F238E27FC236}">
                <a16:creationId xmlns:a16="http://schemas.microsoft.com/office/drawing/2014/main" id="{7CB7C28D-2E60-4553-AB75-1D6D7491E8E6}"/>
              </a:ext>
            </a:extLst>
          </p:cNvPr>
          <p:cNvSpPr>
            <a:spLocks noGrp="1"/>
          </p:cNvSpPr>
          <p:nvPr>
            <p:ph type="sldNum" sz="quarter" idx="12"/>
          </p:nvPr>
        </p:nvSpPr>
        <p:spPr>
          <a:xfrm>
            <a:off x="9363505" y="6486440"/>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4</a:t>
            </a:fld>
            <a:endParaRPr lang="zh-CN" altLang="en-US">
              <a:latin typeface="微软雅黑" panose="020B0503020204020204" pitchFamily="34" charset="-122"/>
              <a:ea typeface="微软雅黑" panose="020B0503020204020204" pitchFamily="34" charset="-122"/>
            </a:endParaRPr>
          </a:p>
        </p:txBody>
      </p:sp>
      <p:pic>
        <p:nvPicPr>
          <p:cNvPr id="15" name="图片 14">
            <a:extLst>
              <a:ext uri="{FF2B5EF4-FFF2-40B4-BE49-F238E27FC236}">
                <a16:creationId xmlns:a16="http://schemas.microsoft.com/office/drawing/2014/main" id="{38FF7991-B883-43AD-9D57-FBA19E06A8A7}"/>
              </a:ext>
            </a:extLst>
          </p:cNvPr>
          <p:cNvPicPr>
            <a:picLocks noChangeAspect="1"/>
          </p:cNvPicPr>
          <p:nvPr/>
        </p:nvPicPr>
        <p:blipFill>
          <a:blip r:embed="rId3"/>
          <a:stretch>
            <a:fillRect/>
          </a:stretch>
        </p:blipFill>
        <p:spPr>
          <a:xfrm>
            <a:off x="1936637" y="1136786"/>
            <a:ext cx="3110550" cy="3045819"/>
          </a:xfrm>
          <a:prstGeom prst="rect">
            <a:avLst/>
          </a:prstGeom>
        </p:spPr>
      </p:pic>
      <p:grpSp>
        <p:nvGrpSpPr>
          <p:cNvPr id="4" name="组合 3">
            <a:extLst>
              <a:ext uri="{FF2B5EF4-FFF2-40B4-BE49-F238E27FC236}">
                <a16:creationId xmlns:a16="http://schemas.microsoft.com/office/drawing/2014/main" id="{99B5FE14-2C7B-4575-85F9-FBD26E583646}"/>
              </a:ext>
            </a:extLst>
          </p:cNvPr>
          <p:cNvGrpSpPr/>
          <p:nvPr/>
        </p:nvGrpSpPr>
        <p:grpSpPr>
          <a:xfrm>
            <a:off x="6020460" y="926541"/>
            <a:ext cx="2498091" cy="3286820"/>
            <a:chOff x="8449408" y="1805356"/>
            <a:chExt cx="3412392" cy="4284286"/>
          </a:xfrm>
        </p:grpSpPr>
        <p:sp>
          <p:nvSpPr>
            <p:cNvPr id="18" name="文本框 17">
              <a:extLst>
                <a:ext uri="{FF2B5EF4-FFF2-40B4-BE49-F238E27FC236}">
                  <a16:creationId xmlns:a16="http://schemas.microsoft.com/office/drawing/2014/main" id="{67C7F68E-FCA3-41BD-8AF0-C0526FDCAD68}"/>
                </a:ext>
              </a:extLst>
            </p:cNvPr>
            <p:cNvSpPr txBox="1"/>
            <p:nvPr/>
          </p:nvSpPr>
          <p:spPr>
            <a:xfrm>
              <a:off x="8449408" y="1805356"/>
              <a:ext cx="1899085" cy="1253016"/>
            </a:xfrm>
            <a:prstGeom prst="rect">
              <a:avLst/>
            </a:prstGeom>
            <a:noFill/>
          </p:spPr>
          <p:txBody>
            <a:bodyPr wrap="square" rtlCol="0">
              <a:spAutoFit/>
            </a:bodyPr>
            <a:lstStyle/>
            <a:p>
              <a:pPr>
                <a:lnSpc>
                  <a:spcPct val="150000"/>
                </a:lnSpc>
              </a:pPr>
              <a:r>
                <a:rPr lang="en-US" altLang="zh-CN" sz="2000" dirty="0" err="1">
                  <a:latin typeface="微软雅黑" panose="020B0503020204020204" pitchFamily="34" charset="-122"/>
                  <a:ea typeface="微软雅黑" panose="020B0503020204020204" pitchFamily="34" charset="-122"/>
                  <a:cs typeface="Times New Roman" panose="02020603050405020304" pitchFamily="18" charset="0"/>
                </a:rPr>
                <a:t>FastML</a:t>
              </a:r>
              <a:r>
                <a:rPr lang="en-US" altLang="zh-CN" sz="2000" dirty="0">
                  <a:latin typeface="微软雅黑" panose="020B0503020204020204" pitchFamily="34" charset="-122"/>
                  <a:ea typeface="微软雅黑" panose="020B0503020204020204" pitchFamily="34" charset="-122"/>
                  <a:cs typeface="Times New Roman" panose="02020603050405020304" pitchFamily="18" charset="0"/>
                </a:rPr>
                <a:t> Lab</a:t>
              </a:r>
              <a:endParaRPr lang="zh-CN" altLang="en-US" sz="20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9" name="图片 18">
              <a:extLst>
                <a:ext uri="{FF2B5EF4-FFF2-40B4-BE49-F238E27FC236}">
                  <a16:creationId xmlns:a16="http://schemas.microsoft.com/office/drawing/2014/main" id="{4C9EAEBD-0C58-4B31-AB4D-DE9B5BC7F4C7}"/>
                </a:ext>
              </a:extLst>
            </p:cNvPr>
            <p:cNvPicPr>
              <a:picLocks noChangeAspect="1"/>
            </p:cNvPicPr>
            <p:nvPr/>
          </p:nvPicPr>
          <p:blipFill>
            <a:blip r:embed="rId4"/>
            <a:stretch>
              <a:fillRect/>
            </a:stretch>
          </p:blipFill>
          <p:spPr>
            <a:xfrm>
              <a:off x="10389746" y="2447617"/>
              <a:ext cx="1472054" cy="672560"/>
            </a:xfrm>
            <a:prstGeom prst="rect">
              <a:avLst/>
            </a:prstGeom>
          </p:spPr>
        </p:pic>
        <p:pic>
          <p:nvPicPr>
            <p:cNvPr id="20" name="图片 19">
              <a:extLst>
                <a:ext uri="{FF2B5EF4-FFF2-40B4-BE49-F238E27FC236}">
                  <a16:creationId xmlns:a16="http://schemas.microsoft.com/office/drawing/2014/main" id="{76246B4E-608B-4181-9F8E-99AB270085C1}"/>
                </a:ext>
              </a:extLst>
            </p:cNvPr>
            <p:cNvPicPr>
              <a:picLocks noChangeAspect="1"/>
            </p:cNvPicPr>
            <p:nvPr/>
          </p:nvPicPr>
          <p:blipFill>
            <a:blip r:embed="rId5"/>
            <a:stretch>
              <a:fillRect/>
            </a:stretch>
          </p:blipFill>
          <p:spPr>
            <a:xfrm>
              <a:off x="8557593" y="2510731"/>
              <a:ext cx="1820848" cy="1795021"/>
            </a:xfrm>
            <a:prstGeom prst="rect">
              <a:avLst/>
            </a:prstGeom>
          </p:spPr>
        </p:pic>
        <p:pic>
          <p:nvPicPr>
            <p:cNvPr id="21" name="图片 20">
              <a:extLst>
                <a:ext uri="{FF2B5EF4-FFF2-40B4-BE49-F238E27FC236}">
                  <a16:creationId xmlns:a16="http://schemas.microsoft.com/office/drawing/2014/main" id="{8546A7BE-E5E3-4414-BED1-F626A80F93E7}"/>
                </a:ext>
              </a:extLst>
            </p:cNvPr>
            <p:cNvPicPr>
              <a:picLocks noChangeAspect="1"/>
            </p:cNvPicPr>
            <p:nvPr/>
          </p:nvPicPr>
          <p:blipFill>
            <a:blip r:embed="rId6"/>
            <a:stretch>
              <a:fillRect/>
            </a:stretch>
          </p:blipFill>
          <p:spPr>
            <a:xfrm>
              <a:off x="10389746" y="3099701"/>
              <a:ext cx="1472054" cy="475522"/>
            </a:xfrm>
            <a:prstGeom prst="rect">
              <a:avLst/>
            </a:prstGeom>
          </p:spPr>
        </p:pic>
        <p:pic>
          <p:nvPicPr>
            <p:cNvPr id="22" name="图片 21">
              <a:extLst>
                <a:ext uri="{FF2B5EF4-FFF2-40B4-BE49-F238E27FC236}">
                  <a16:creationId xmlns:a16="http://schemas.microsoft.com/office/drawing/2014/main" id="{BEA5D81C-21D2-4D40-ACB6-8F6D6A6BB850}"/>
                </a:ext>
              </a:extLst>
            </p:cNvPr>
            <p:cNvPicPr>
              <a:picLocks noChangeAspect="1"/>
            </p:cNvPicPr>
            <p:nvPr/>
          </p:nvPicPr>
          <p:blipFill>
            <a:blip r:embed="rId7"/>
            <a:stretch>
              <a:fillRect/>
            </a:stretch>
          </p:blipFill>
          <p:spPr>
            <a:xfrm>
              <a:off x="8557593" y="4342504"/>
              <a:ext cx="2466972" cy="1255778"/>
            </a:xfrm>
            <a:prstGeom prst="rect">
              <a:avLst/>
            </a:prstGeom>
          </p:spPr>
        </p:pic>
        <p:pic>
          <p:nvPicPr>
            <p:cNvPr id="23" name="图片 22">
              <a:extLst>
                <a:ext uri="{FF2B5EF4-FFF2-40B4-BE49-F238E27FC236}">
                  <a16:creationId xmlns:a16="http://schemas.microsoft.com/office/drawing/2014/main" id="{9B5BF223-4938-4744-9DDD-425B6BBAC0E6}"/>
                </a:ext>
              </a:extLst>
            </p:cNvPr>
            <p:cNvPicPr>
              <a:picLocks noChangeAspect="1"/>
            </p:cNvPicPr>
            <p:nvPr/>
          </p:nvPicPr>
          <p:blipFill>
            <a:blip r:embed="rId8"/>
            <a:stretch>
              <a:fillRect/>
            </a:stretch>
          </p:blipFill>
          <p:spPr>
            <a:xfrm>
              <a:off x="10455705" y="3549456"/>
              <a:ext cx="1340136" cy="758494"/>
            </a:xfrm>
            <a:prstGeom prst="rect">
              <a:avLst/>
            </a:prstGeom>
          </p:spPr>
        </p:pic>
        <p:sp>
          <p:nvSpPr>
            <p:cNvPr id="24" name="矩形 23">
              <a:extLst>
                <a:ext uri="{FF2B5EF4-FFF2-40B4-BE49-F238E27FC236}">
                  <a16:creationId xmlns:a16="http://schemas.microsoft.com/office/drawing/2014/main" id="{6011A6E3-DE67-45C2-91B8-A306211A94F5}"/>
                </a:ext>
              </a:extLst>
            </p:cNvPr>
            <p:cNvSpPr/>
            <p:nvPr/>
          </p:nvSpPr>
          <p:spPr>
            <a:xfrm>
              <a:off x="8652115" y="5685931"/>
              <a:ext cx="2637688" cy="403711"/>
            </a:xfrm>
            <a:prstGeom prst="rect">
              <a:avLst/>
            </a:prstGeom>
          </p:spPr>
          <p:txBody>
            <a:bodyPr wrap="none">
              <a:spAutoFit/>
            </a:bodyPr>
            <a:lstStyle/>
            <a:p>
              <a:r>
                <a:rPr lang="en-US" altLang="zh-CN" dirty="0" err="1">
                  <a:latin typeface="微软雅黑" panose="020B0503020204020204" pitchFamily="34" charset="-122"/>
                  <a:ea typeface="微软雅黑" panose="020B0503020204020204" pitchFamily="34" charset="-122"/>
                  <a:hlinkClick r:id="rId9"/>
                </a:rPr>
                <a:t>FastML</a:t>
              </a:r>
              <a:r>
                <a:rPr lang="en-US" altLang="zh-CN" dirty="0">
                  <a:latin typeface="微软雅黑" panose="020B0503020204020204" pitchFamily="34" charset="-122"/>
                  <a:ea typeface="微软雅黑" panose="020B0503020204020204" pitchFamily="34" charset="-122"/>
                  <a:hlinkClick r:id="rId9"/>
                </a:rPr>
                <a:t> Lab | Home</a:t>
              </a:r>
              <a:endParaRPr lang="zh-CN" altLang="en-US" dirty="0">
                <a:latin typeface="微软雅黑" panose="020B0503020204020204" pitchFamily="34" charset="-122"/>
                <a:ea typeface="微软雅黑" panose="020B0503020204020204" pitchFamily="34" charset="-122"/>
              </a:endParaRPr>
            </a:p>
          </p:txBody>
        </p:sp>
      </p:grpSp>
      <p:sp>
        <p:nvSpPr>
          <p:cNvPr id="17" name="文本框 16">
            <a:extLst>
              <a:ext uri="{FF2B5EF4-FFF2-40B4-BE49-F238E27FC236}">
                <a16:creationId xmlns:a16="http://schemas.microsoft.com/office/drawing/2014/main" id="{5F162F29-53F8-4AAB-AFE7-E9B41099B308}"/>
              </a:ext>
            </a:extLst>
          </p:cNvPr>
          <p:cNvSpPr txBox="1"/>
          <p:nvPr/>
        </p:nvSpPr>
        <p:spPr>
          <a:xfrm>
            <a:off x="167348" y="4916810"/>
            <a:ext cx="11706225" cy="1705403"/>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Overseas collaboration group </a:t>
            </a:r>
            <a:r>
              <a:rPr lang="en-US" altLang="zh-CN" b="1" dirty="0" err="1">
                <a:latin typeface="微软雅黑" panose="020B0503020204020204" pitchFamily="34" charset="-122"/>
                <a:ea typeface="微软雅黑" panose="020B0503020204020204" pitchFamily="34" charset="-122"/>
                <a:cs typeface="Times New Roman" panose="02020603050405020304" pitchFamily="18" charset="0"/>
              </a:rPr>
              <a:t>FastML</a:t>
            </a:r>
            <a:r>
              <a:rPr lang="en-US" altLang="zh-CN" b="1" dirty="0">
                <a:latin typeface="微软雅黑" panose="020B0503020204020204" pitchFamily="34" charset="-122"/>
                <a:ea typeface="微软雅黑" panose="020B0503020204020204" pitchFamily="34" charset="-122"/>
                <a:cs typeface="Times New Roman" panose="02020603050405020304" pitchFamily="18" charset="0"/>
              </a:rPr>
              <a:t> Lab </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has been established, focusing on machine‑learning algorithm acceleration for scientific applications</a:t>
            </a:r>
            <a:r>
              <a:rPr lang="en-US" altLang="zh-CN" dirty="0">
                <a:latin typeface="微软雅黑" panose="020B0503020204020204" pitchFamily="34" charset="-122"/>
                <a:ea typeface="微软雅黑" panose="020B0503020204020204" pitchFamily="34" charset="-122"/>
              </a:rPr>
              <a:t> (Initiated in 2018, continuously updated )</a:t>
            </a:r>
          </a:p>
          <a:p>
            <a:pPr marL="285750" indent="-285750">
              <a:lnSpc>
                <a:spcPct val="150000"/>
              </a:lnSpc>
              <a:buFont typeface="Wingdings" panose="05000000000000000000" pitchFamily="2" charset="2"/>
              <a:buChar char="n"/>
            </a:pP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It has delivered multiple achievements including </a:t>
            </a:r>
            <a:r>
              <a:rPr lang="en-US" altLang="zh-CN" b="1"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hls4ml</a:t>
            </a:r>
            <a:r>
              <a:rPr lang="en-US" altLang="zh-CN" dirty="0">
                <a:latin typeface="微软雅黑" panose="020B0503020204020204" pitchFamily="34" charset="-122"/>
                <a:ea typeface="微软雅黑" panose="020B0503020204020204" pitchFamily="34" charset="-122"/>
                <a:cs typeface="Times New Roman" panose="02020603050405020304" pitchFamily="18" charset="0"/>
              </a:rPr>
              <a:t>, an open‑source toolkit for algorithm acceleration.</a:t>
            </a:r>
          </a:p>
        </p:txBody>
      </p:sp>
      <p:sp>
        <p:nvSpPr>
          <p:cNvPr id="5" name="矩形 4"/>
          <p:cNvSpPr/>
          <p:nvPr/>
        </p:nvSpPr>
        <p:spPr>
          <a:xfrm>
            <a:off x="167348" y="4516700"/>
            <a:ext cx="3643946" cy="400110"/>
          </a:xfrm>
          <a:prstGeom prst="rect">
            <a:avLst/>
          </a:prstGeom>
        </p:spPr>
        <p:txBody>
          <a:bodyPr wrap="none">
            <a:spAutoFit/>
          </a:bodyPr>
          <a:lstStyle/>
          <a:p>
            <a:r>
              <a:rPr lang="en-US" altLang="zh-CN" sz="2000" b="1" dirty="0">
                <a:latin typeface="微软雅黑" panose="020B0503020204020204" pitchFamily="34" charset="-122"/>
                <a:ea typeface="微软雅黑" panose="020B0503020204020204" pitchFamily="34" charset="-122"/>
              </a:rPr>
              <a:t>High‑Level Synthesis (HLS)</a:t>
            </a:r>
            <a:endParaRPr lang="zh-CN" altLang="en-US" sz="20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6527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501282-B375-4E1F-BF0E-F94FF49DC3F0}"/>
              </a:ext>
            </a:extLst>
          </p:cNvPr>
          <p:cNvSpPr>
            <a:spLocks noGrp="1"/>
          </p:cNvSpPr>
          <p:nvPr>
            <p:ph type="title"/>
          </p:nvPr>
        </p:nvSpPr>
        <p:spPr/>
        <p:txBody>
          <a:bodyPr/>
          <a:lstStyle/>
          <a:p>
            <a:r>
              <a:rPr lang="en-US" altLang="zh-CN" dirty="0"/>
              <a:t>Contents</a:t>
            </a:r>
            <a:endParaRPr lang="zh-CN" altLang="en-US" dirty="0"/>
          </a:p>
        </p:txBody>
      </p:sp>
      <p:sp>
        <p:nvSpPr>
          <p:cNvPr id="3" name="灯片编号占位符 2">
            <a:extLst>
              <a:ext uri="{FF2B5EF4-FFF2-40B4-BE49-F238E27FC236}">
                <a16:creationId xmlns:a16="http://schemas.microsoft.com/office/drawing/2014/main" id="{325CBC01-9EAC-400F-8C41-052A86B43814}"/>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t>5</a:t>
            </a:fld>
            <a:endParaRPr lang="zh-CN" altLang="en-US"/>
          </a:p>
        </p:txBody>
      </p:sp>
      <p:sp>
        <p:nvSpPr>
          <p:cNvPr id="6" name="文本框 5">
            <a:extLst>
              <a:ext uri="{FF2B5EF4-FFF2-40B4-BE49-F238E27FC236}">
                <a16:creationId xmlns:a16="http://schemas.microsoft.com/office/drawing/2014/main" id="{B571BA34-EE3C-430C-845B-1EA1657A2BEB}"/>
              </a:ext>
            </a:extLst>
          </p:cNvPr>
          <p:cNvSpPr txBox="1"/>
          <p:nvPr/>
        </p:nvSpPr>
        <p:spPr>
          <a:xfrm>
            <a:off x="1117605" y="1672703"/>
            <a:ext cx="10483267" cy="3172472"/>
          </a:xfrm>
          <a:prstGeom prst="rect">
            <a:avLst/>
          </a:prstGeom>
          <a:noFill/>
        </p:spPr>
        <p:txBody>
          <a:bodyPr wrap="square" rtlCol="0">
            <a:spAutoFit/>
          </a:bodyPr>
          <a:lstStyle/>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Research Background </a:t>
            </a:r>
          </a:p>
          <a:p>
            <a:pPr marL="514350" indent="-514350">
              <a:lnSpc>
                <a:spcPct val="200000"/>
              </a:lnSpc>
              <a:buFont typeface="+mj-lt"/>
              <a:buAutoNum type="romanUcPeriod"/>
            </a:pPr>
            <a:r>
              <a:rPr lang="en-US" altLang="zh-CN" sz="2600" b="1" dirty="0">
                <a:solidFill>
                  <a:srgbClr val="C00000"/>
                </a:solidFill>
                <a:latin typeface="微软雅黑" panose="020B0503020204020204" pitchFamily="34" charset="-122"/>
                <a:ea typeface="微软雅黑" panose="020B0503020204020204" pitchFamily="34" charset="-122"/>
              </a:rPr>
              <a:t>Development of Machine Learning in Nuclear Electronics</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Neural Network Application in STCF Level‑1 Trigger</a:t>
            </a:r>
          </a:p>
          <a:p>
            <a:pPr marL="514350" indent="-514350">
              <a:lnSpc>
                <a:spcPct val="200000"/>
              </a:lnSpc>
              <a:buFont typeface="+mj-lt"/>
              <a:buAutoNum type="romanUcPeriod"/>
            </a:pPr>
            <a:r>
              <a:rPr lang="en-US" altLang="zh-CN" sz="2600" b="1" dirty="0">
                <a:latin typeface="微软雅黑" panose="020B0503020204020204" pitchFamily="34" charset="-122"/>
                <a:ea typeface="微软雅黑" panose="020B0503020204020204" pitchFamily="34" charset="-122"/>
              </a:rPr>
              <a:t>Summary and Outlook</a:t>
            </a:r>
          </a:p>
        </p:txBody>
      </p:sp>
    </p:spTree>
    <p:extLst>
      <p:ext uri="{BB962C8B-B14F-4D97-AF65-F5344CB8AC3E}">
        <p14:creationId xmlns:p14="http://schemas.microsoft.com/office/powerpoint/2010/main" val="531790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918E0D-18CD-46AE-9398-5D23FBF266F8}"/>
              </a:ext>
            </a:extLst>
          </p:cNvPr>
          <p:cNvSpPr>
            <a:spLocks noGrp="1"/>
          </p:cNvSpPr>
          <p:nvPr>
            <p:ph type="title"/>
          </p:nvPr>
        </p:nvSpPr>
        <p:spPr>
          <a:xfrm>
            <a:off x="-1276350" y="152400"/>
            <a:ext cx="14154150" cy="838200"/>
          </a:xfrm>
        </p:spPr>
        <p:txBody>
          <a:bodyPr/>
          <a:lstStyle/>
          <a:p>
            <a:r>
              <a:rPr lang="en-US" altLang="zh-CN" dirty="0"/>
              <a:t>Early Applications in Hardware Circuits(1993)</a:t>
            </a:r>
            <a:endParaRPr lang="zh-CN" altLang="en-US" dirty="0"/>
          </a:p>
        </p:txBody>
      </p:sp>
      <p:sp>
        <p:nvSpPr>
          <p:cNvPr id="3" name="灯片编号占位符 2">
            <a:extLst>
              <a:ext uri="{FF2B5EF4-FFF2-40B4-BE49-F238E27FC236}">
                <a16:creationId xmlns:a16="http://schemas.microsoft.com/office/drawing/2014/main" id="{7CB7C28D-2E60-4553-AB75-1D6D7491E8E6}"/>
              </a:ext>
            </a:extLst>
          </p:cNvPr>
          <p:cNvSpPr>
            <a:spLocks noGrp="1"/>
          </p:cNvSpPr>
          <p:nvPr>
            <p:ph type="sldNum" sz="quarter" idx="12"/>
          </p:nvPr>
        </p:nvSpPr>
        <p:spPr>
          <a:xfrm>
            <a:off x="9347200" y="6499965"/>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6</a:t>
            </a:fld>
            <a:endParaRPr lang="zh-CN" altLang="en-US" dirty="0">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045133A5-4BEE-4261-9DAD-4E317C2BC695}"/>
              </a:ext>
            </a:extLst>
          </p:cNvPr>
          <p:cNvSpPr txBox="1"/>
          <p:nvPr/>
        </p:nvSpPr>
        <p:spPr>
          <a:xfrm>
            <a:off x="159603" y="1210844"/>
            <a:ext cx="11872794" cy="1705403"/>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en-US" altLang="zh-CN" b="0" i="0" dirty="0">
                <a:effectLst/>
                <a:latin typeface="微软雅黑" panose="020B0503020204020204" pitchFamily="34" charset="-122"/>
                <a:ea typeface="微软雅黑" panose="020B0503020204020204" pitchFamily="34" charset="-122"/>
              </a:rPr>
              <a:t>Tetsuya Higuchi et al. </a:t>
            </a:r>
            <a:r>
              <a:rPr lang="en-US" altLang="zh-CN" i="0" dirty="0">
                <a:solidFill>
                  <a:srgbClr val="C00000"/>
                </a:solidFill>
                <a:effectLst/>
                <a:latin typeface="微软雅黑" panose="020B0503020204020204" pitchFamily="34" charset="-122"/>
                <a:ea typeface="微软雅黑" panose="020B0503020204020204" pitchFamily="34" charset="-122"/>
              </a:rPr>
              <a:t>first explored the combination of </a:t>
            </a:r>
            <a:r>
              <a:rPr lang="en-US" altLang="zh-CN" dirty="0">
                <a:solidFill>
                  <a:srgbClr val="C00000"/>
                </a:solidFill>
                <a:latin typeface="微软雅黑" panose="020B0503020204020204" pitchFamily="34" charset="-122"/>
                <a:ea typeface="微软雅黑" panose="020B0503020204020204" pitchFamily="34" charset="-122"/>
              </a:rPr>
              <a:t>m</a:t>
            </a:r>
            <a:r>
              <a:rPr lang="en-US" altLang="zh-CN" i="0" dirty="0">
                <a:solidFill>
                  <a:srgbClr val="C00000"/>
                </a:solidFill>
                <a:effectLst/>
                <a:latin typeface="微软雅黑" panose="020B0503020204020204" pitchFamily="34" charset="-122"/>
                <a:ea typeface="微软雅黑" panose="020B0503020204020204" pitchFamily="34" charset="-122"/>
              </a:rPr>
              <a:t>achine Learning  and circuit optimization to realize adaptive hardware design.</a:t>
            </a:r>
          </a:p>
          <a:p>
            <a:pPr marL="285750" indent="-285750">
              <a:lnSpc>
                <a:spcPct val="150000"/>
              </a:lnSpc>
              <a:buFont typeface="Wingdings" panose="05000000000000000000" pitchFamily="2" charset="2"/>
              <a:buChar char="n"/>
            </a:pPr>
            <a:r>
              <a:rPr lang="en-US" altLang="zh-CN" dirty="0">
                <a:latin typeface="微软雅黑" panose="020B0503020204020204" pitchFamily="34" charset="-122"/>
                <a:ea typeface="微软雅黑" panose="020B0503020204020204" pitchFamily="34" charset="-122"/>
              </a:rPr>
              <a:t>Using genetic algorithms and reconfigurable computing, hardware architectures are optimized to improve computational efficiency, laying the foundation for self‑optimizing hardware.</a:t>
            </a:r>
            <a:endParaRPr lang="zh-CN" altLang="en-US" dirty="0">
              <a:latin typeface="微软雅黑" panose="020B0503020204020204" pitchFamily="34" charset="-122"/>
              <a:ea typeface="微软雅黑" panose="020B0503020204020204" pitchFamily="34" charset="-122"/>
            </a:endParaRPr>
          </a:p>
        </p:txBody>
      </p:sp>
      <p:pic>
        <p:nvPicPr>
          <p:cNvPr id="25" name="图片 24">
            <a:extLst>
              <a:ext uri="{FF2B5EF4-FFF2-40B4-BE49-F238E27FC236}">
                <a16:creationId xmlns:a16="http://schemas.microsoft.com/office/drawing/2014/main" id="{3BADC62A-845C-4760-8AC2-CEEF7C303544}"/>
              </a:ext>
            </a:extLst>
          </p:cNvPr>
          <p:cNvPicPr>
            <a:picLocks noChangeAspect="1"/>
          </p:cNvPicPr>
          <p:nvPr/>
        </p:nvPicPr>
        <p:blipFill>
          <a:blip r:embed="rId3"/>
          <a:stretch>
            <a:fillRect/>
          </a:stretch>
        </p:blipFill>
        <p:spPr>
          <a:xfrm>
            <a:off x="1800370" y="3188166"/>
            <a:ext cx="3229663" cy="1507176"/>
          </a:xfrm>
          <a:prstGeom prst="rect">
            <a:avLst/>
          </a:prstGeom>
        </p:spPr>
      </p:pic>
      <p:pic>
        <p:nvPicPr>
          <p:cNvPr id="26" name="图片 25">
            <a:extLst>
              <a:ext uri="{FF2B5EF4-FFF2-40B4-BE49-F238E27FC236}">
                <a16:creationId xmlns:a16="http://schemas.microsoft.com/office/drawing/2014/main" id="{DAED4630-382B-4C26-BFA1-FAB5237EB214}"/>
              </a:ext>
            </a:extLst>
          </p:cNvPr>
          <p:cNvPicPr>
            <a:picLocks noChangeAspect="1"/>
          </p:cNvPicPr>
          <p:nvPr/>
        </p:nvPicPr>
        <p:blipFill>
          <a:blip r:embed="rId4"/>
          <a:stretch>
            <a:fillRect/>
          </a:stretch>
        </p:blipFill>
        <p:spPr>
          <a:xfrm>
            <a:off x="1540865" y="4695342"/>
            <a:ext cx="3748671" cy="1705404"/>
          </a:xfrm>
          <a:prstGeom prst="rect">
            <a:avLst/>
          </a:prstGeom>
        </p:spPr>
      </p:pic>
      <p:pic>
        <p:nvPicPr>
          <p:cNvPr id="27" name="图片 26">
            <a:extLst>
              <a:ext uri="{FF2B5EF4-FFF2-40B4-BE49-F238E27FC236}">
                <a16:creationId xmlns:a16="http://schemas.microsoft.com/office/drawing/2014/main" id="{B6F68E6B-FC06-4EF9-9E25-51A64A7875CA}"/>
              </a:ext>
            </a:extLst>
          </p:cNvPr>
          <p:cNvPicPr>
            <a:picLocks noChangeAspect="1"/>
          </p:cNvPicPr>
          <p:nvPr/>
        </p:nvPicPr>
        <p:blipFill>
          <a:blip r:embed="rId5"/>
          <a:stretch>
            <a:fillRect/>
          </a:stretch>
        </p:blipFill>
        <p:spPr>
          <a:xfrm>
            <a:off x="6592525" y="3527060"/>
            <a:ext cx="3499365" cy="2766165"/>
          </a:xfrm>
          <a:prstGeom prst="rect">
            <a:avLst/>
          </a:prstGeom>
        </p:spPr>
      </p:pic>
      <p:sp>
        <p:nvSpPr>
          <p:cNvPr id="4" name="矩形 3"/>
          <p:cNvSpPr/>
          <p:nvPr/>
        </p:nvSpPr>
        <p:spPr>
          <a:xfrm>
            <a:off x="7719560" y="6474511"/>
            <a:ext cx="3913640" cy="276999"/>
          </a:xfrm>
          <a:prstGeom prst="rect">
            <a:avLst/>
          </a:prstGeom>
        </p:spPr>
        <p:txBody>
          <a:bodyPr wrap="square">
            <a:spAutoFit/>
          </a:bodyPr>
          <a:lstStyle/>
          <a:p>
            <a:r>
              <a:rPr lang="zh-CN" altLang="en-US" sz="1200" dirty="0">
                <a:latin typeface="微软雅黑" panose="020B0503020204020204" pitchFamily="34" charset="-122"/>
                <a:ea typeface="微软雅黑" panose="020B0503020204020204" pitchFamily="34" charset="-122"/>
              </a:rPr>
              <a:t>https://doi.org/10.7551/mitpress/3116.003.0056</a:t>
            </a:r>
          </a:p>
        </p:txBody>
      </p:sp>
    </p:spTree>
    <p:extLst>
      <p:ext uri="{BB962C8B-B14F-4D97-AF65-F5344CB8AC3E}">
        <p14:creationId xmlns:p14="http://schemas.microsoft.com/office/powerpoint/2010/main" val="278179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C93D54-22D5-44BD-8EE8-AD12AA427A4B}"/>
              </a:ext>
            </a:extLst>
          </p:cNvPr>
          <p:cNvSpPr>
            <a:spLocks noGrp="1"/>
          </p:cNvSpPr>
          <p:nvPr>
            <p:ph type="title"/>
          </p:nvPr>
        </p:nvSpPr>
        <p:spPr>
          <a:xfrm>
            <a:off x="-1039049" y="123998"/>
            <a:ext cx="14270098" cy="838200"/>
          </a:xfrm>
        </p:spPr>
        <p:txBody>
          <a:bodyPr/>
          <a:lstStyle/>
          <a:p>
            <a:r>
              <a:rPr lang="en-US" altLang="zh-CN" dirty="0"/>
              <a:t>FPGA‑based Implementation of Neural Network</a:t>
            </a:r>
            <a:endParaRPr lang="zh-CN" altLang="en-US" dirty="0"/>
          </a:p>
        </p:txBody>
      </p:sp>
      <p:sp>
        <p:nvSpPr>
          <p:cNvPr id="3" name="灯片编号占位符 2">
            <a:extLst>
              <a:ext uri="{FF2B5EF4-FFF2-40B4-BE49-F238E27FC236}">
                <a16:creationId xmlns:a16="http://schemas.microsoft.com/office/drawing/2014/main" id="{3477427F-4F07-48BB-B2C1-B439D031447A}"/>
              </a:ext>
            </a:extLst>
          </p:cNvPr>
          <p:cNvSpPr>
            <a:spLocks noGrp="1"/>
          </p:cNvSpPr>
          <p:nvPr>
            <p:ph type="sldNum" sz="quarter" idx="12"/>
          </p:nvPr>
        </p:nvSpPr>
        <p:spPr>
          <a:xfrm>
            <a:off x="9347200" y="6519863"/>
            <a:ext cx="2844800" cy="338137"/>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7</a:t>
            </a:fld>
            <a:endParaRPr lang="zh-CN" altLang="en-US">
              <a:latin typeface="微软雅黑" panose="020B0503020204020204" pitchFamily="34" charset="-122"/>
              <a:ea typeface="微软雅黑" panose="020B0503020204020204" pitchFamily="34" charset="-122"/>
            </a:endParaRPr>
          </a:p>
        </p:txBody>
      </p:sp>
      <p:pic>
        <p:nvPicPr>
          <p:cNvPr id="13" name="图片 12">
            <a:extLst>
              <a:ext uri="{FF2B5EF4-FFF2-40B4-BE49-F238E27FC236}">
                <a16:creationId xmlns:a16="http://schemas.microsoft.com/office/drawing/2014/main" id="{2453E86C-305D-48E1-BD68-F9C58E1ABBFE}"/>
              </a:ext>
            </a:extLst>
          </p:cNvPr>
          <p:cNvPicPr>
            <a:picLocks noChangeAspect="1"/>
          </p:cNvPicPr>
          <p:nvPr/>
        </p:nvPicPr>
        <p:blipFill>
          <a:blip r:embed="rId3"/>
          <a:stretch>
            <a:fillRect/>
          </a:stretch>
        </p:blipFill>
        <p:spPr>
          <a:xfrm>
            <a:off x="393901" y="4121613"/>
            <a:ext cx="4016118" cy="1712813"/>
          </a:xfrm>
          <a:prstGeom prst="rect">
            <a:avLst/>
          </a:prstGeom>
        </p:spPr>
      </p:pic>
      <p:pic>
        <p:nvPicPr>
          <p:cNvPr id="14" name="图片 13">
            <a:extLst>
              <a:ext uri="{FF2B5EF4-FFF2-40B4-BE49-F238E27FC236}">
                <a16:creationId xmlns:a16="http://schemas.microsoft.com/office/drawing/2014/main" id="{B9CE2146-8F64-4195-B1C7-EF606C28295E}"/>
              </a:ext>
            </a:extLst>
          </p:cNvPr>
          <p:cNvPicPr>
            <a:picLocks noChangeAspect="1"/>
          </p:cNvPicPr>
          <p:nvPr/>
        </p:nvPicPr>
        <p:blipFill>
          <a:blip r:embed="rId4"/>
          <a:stretch>
            <a:fillRect/>
          </a:stretch>
        </p:blipFill>
        <p:spPr>
          <a:xfrm>
            <a:off x="7485087" y="3727828"/>
            <a:ext cx="4324299" cy="2596649"/>
          </a:xfrm>
          <a:prstGeom prst="rect">
            <a:avLst/>
          </a:prstGeom>
        </p:spPr>
      </p:pic>
      <p:pic>
        <p:nvPicPr>
          <p:cNvPr id="15" name="图片 14">
            <a:extLst>
              <a:ext uri="{FF2B5EF4-FFF2-40B4-BE49-F238E27FC236}">
                <a16:creationId xmlns:a16="http://schemas.microsoft.com/office/drawing/2014/main" id="{EFBBCA79-E964-47E8-8EFB-DC675771F23E}"/>
              </a:ext>
            </a:extLst>
          </p:cNvPr>
          <p:cNvPicPr>
            <a:picLocks noChangeAspect="1"/>
          </p:cNvPicPr>
          <p:nvPr/>
        </p:nvPicPr>
        <p:blipFill>
          <a:blip r:embed="rId5"/>
          <a:stretch>
            <a:fillRect/>
          </a:stretch>
        </p:blipFill>
        <p:spPr>
          <a:xfrm>
            <a:off x="4668469" y="4103407"/>
            <a:ext cx="2710567" cy="1763862"/>
          </a:xfrm>
          <a:prstGeom prst="rect">
            <a:avLst/>
          </a:prstGeom>
        </p:spPr>
      </p:pic>
      <p:sp>
        <p:nvSpPr>
          <p:cNvPr id="16" name="文本框 15">
            <a:extLst>
              <a:ext uri="{FF2B5EF4-FFF2-40B4-BE49-F238E27FC236}">
                <a16:creationId xmlns:a16="http://schemas.microsoft.com/office/drawing/2014/main" id="{5A58E631-7C51-4E6E-A439-707A7AABA00E}"/>
              </a:ext>
            </a:extLst>
          </p:cNvPr>
          <p:cNvSpPr txBox="1"/>
          <p:nvPr/>
        </p:nvSpPr>
        <p:spPr>
          <a:xfrm>
            <a:off x="1461173" y="6261735"/>
            <a:ext cx="9269653" cy="458908"/>
          </a:xfrm>
          <a:prstGeom prst="rect">
            <a:avLst/>
          </a:prstGeom>
          <a:noFill/>
        </p:spPr>
        <p:txBody>
          <a:bodyPr wrap="none" rtlCol="0">
            <a:spAutoFit/>
          </a:bodyPr>
          <a:lstStyle/>
          <a:p>
            <a:pPr>
              <a:lnSpc>
                <a:spcPct val="150000"/>
              </a:lnSpc>
            </a:pPr>
            <a:r>
              <a:rPr lang="en-US" altLang="zh-CN" b="1" dirty="0">
                <a:latin typeface="微软雅黑" panose="020B0503020204020204" pitchFamily="34" charset="-122"/>
                <a:ea typeface="微软雅黑" panose="020B0503020204020204" pitchFamily="34" charset="-122"/>
              </a:rPr>
              <a:t>A MLP was implemented on FPGA for fast signal processing of PET detectors.</a:t>
            </a:r>
            <a:endParaRPr lang="zh-CN" altLang="en-US" b="1" dirty="0">
              <a:latin typeface="微软雅黑" panose="020B0503020204020204" pitchFamily="34" charset="-122"/>
              <a:ea typeface="微软雅黑" panose="020B0503020204020204" pitchFamily="34" charset="-122"/>
            </a:endParaRPr>
          </a:p>
        </p:txBody>
      </p:sp>
      <p:sp>
        <p:nvSpPr>
          <p:cNvPr id="4" name="矩形 3"/>
          <p:cNvSpPr/>
          <p:nvPr/>
        </p:nvSpPr>
        <p:spPr>
          <a:xfrm>
            <a:off x="447398" y="1043845"/>
            <a:ext cx="11557306" cy="1705403"/>
          </a:xfrm>
          <a:prstGeom prst="rect">
            <a:avLst/>
          </a:prstGeom>
        </p:spPr>
        <p:txBody>
          <a:bodyPr wrap="square">
            <a:spAutoFit/>
          </a:bodyPr>
          <a:lstStyle/>
          <a:p>
            <a:pPr marL="285750" indent="-285750">
              <a:lnSpc>
                <a:spcPct val="150000"/>
              </a:lnSpc>
              <a:buFont typeface="Wingdings" panose="05000000000000000000" pitchFamily="2" charset="2"/>
              <a:buChar char="n"/>
            </a:pPr>
            <a:r>
              <a:rPr lang="en-US" altLang="zh-CN" b="1" kern="100" dirty="0">
                <a:latin typeface="微软雅黑" panose="020B0503020204020204" pitchFamily="34" charset="-122"/>
                <a:ea typeface="微软雅黑" panose="020B0503020204020204" pitchFamily="34" charset="-122"/>
              </a:rPr>
              <a:t>Neural network :</a:t>
            </a:r>
            <a:r>
              <a:rPr lang="en-US" altLang="zh-CN" kern="100" dirty="0">
                <a:latin typeface="微软雅黑" panose="020B0503020204020204" pitchFamily="34" charset="-122"/>
                <a:ea typeface="微软雅黑" panose="020B0503020204020204" pitchFamily="34" charset="-122"/>
              </a:rPr>
              <a:t>hierarchical structure and high parallelism, massive multiply‑accumulate operations</a:t>
            </a:r>
          </a:p>
          <a:p>
            <a:pPr marL="285750" indent="-285750">
              <a:lnSpc>
                <a:spcPct val="150000"/>
              </a:lnSpc>
              <a:buFont typeface="Wingdings" panose="05000000000000000000" pitchFamily="2" charset="2"/>
              <a:buChar char="n"/>
            </a:pPr>
            <a:r>
              <a:rPr lang="en-US" altLang="zh-CN" b="1" dirty="0">
                <a:latin typeface="微软雅黑" panose="020B0503020204020204" pitchFamily="34" charset="-122"/>
                <a:ea typeface="微软雅黑" panose="020B0503020204020204" pitchFamily="34" charset="-122"/>
              </a:rPr>
              <a:t>FPGA: </a:t>
            </a:r>
            <a:r>
              <a:rPr lang="en-US" altLang="zh-CN" b="1" dirty="0">
                <a:solidFill>
                  <a:srgbClr val="C00000"/>
                </a:solidFill>
                <a:latin typeface="微软雅黑" panose="020B0503020204020204" pitchFamily="34" charset="-122"/>
                <a:ea typeface="微软雅黑" panose="020B0503020204020204" pitchFamily="34" charset="-122"/>
              </a:rPr>
              <a:t>Abundant hardware multipliers, combinational logic and high‑speed I/O</a:t>
            </a:r>
          </a:p>
          <a:p>
            <a:pPr marL="285750" indent="-285750">
              <a:lnSpc>
                <a:spcPct val="150000"/>
              </a:lnSpc>
              <a:buFont typeface="Wingdings" panose="05000000000000000000" pitchFamily="2" charset="2"/>
              <a:buChar char="n"/>
            </a:pPr>
            <a:r>
              <a:rPr lang="en-US" altLang="zh-CN" dirty="0">
                <a:latin typeface="微软雅黑" panose="020B0503020204020204" pitchFamily="34" charset="-122"/>
                <a:ea typeface="微软雅黑" panose="020B0503020204020204" pitchFamily="34" charset="-122"/>
              </a:rPr>
              <a:t>Limited in scale, but </a:t>
            </a:r>
            <a:r>
              <a:rPr lang="en-US" altLang="zh-CN" b="1" dirty="0">
                <a:solidFill>
                  <a:srgbClr val="C00000"/>
                </a:solidFill>
                <a:latin typeface="微软雅黑" panose="020B0503020204020204" pitchFamily="34" charset="-122"/>
                <a:ea typeface="微软雅黑" panose="020B0503020204020204" pitchFamily="34" charset="-122"/>
              </a:rPr>
              <a:t>low‑latency (high throughput) and low power consumption </a:t>
            </a:r>
            <a:r>
              <a:rPr lang="en-US" altLang="zh-CN" dirty="0">
                <a:latin typeface="微软雅黑" panose="020B0503020204020204" pitchFamily="34" charset="-122"/>
                <a:ea typeface="微软雅黑" panose="020B0503020204020204" pitchFamily="34" charset="-122"/>
              </a:rPr>
              <a:t>compared with CPUs and GPUs.</a:t>
            </a:r>
            <a:endParaRPr lang="zh-CN" altLang="en-US" dirty="0">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AB99D356-E454-4A73-8329-A351C7CBA204}"/>
              </a:ext>
            </a:extLst>
          </p:cNvPr>
          <p:cNvSpPr txBox="1"/>
          <p:nvPr/>
        </p:nvSpPr>
        <p:spPr>
          <a:xfrm>
            <a:off x="447398" y="2829280"/>
            <a:ext cx="11557306" cy="961289"/>
          </a:xfrm>
          <a:prstGeom prst="rect">
            <a:avLst/>
          </a:prstGeom>
          <a:noFill/>
        </p:spPr>
        <p:txBody>
          <a:bodyPr wrap="square" rtlCol="0">
            <a:spAutoFit/>
          </a:bodyPr>
          <a:lstStyle/>
          <a:p>
            <a:pPr>
              <a:lnSpc>
                <a:spcPct val="150000"/>
              </a:lnSpc>
            </a:pPr>
            <a:r>
              <a:rPr lang="en-US" altLang="zh-CN" sz="2000" dirty="0">
                <a:latin typeface="微软雅黑" panose="020B0503020204020204" pitchFamily="34" charset="-122"/>
                <a:ea typeface="微软雅黑" panose="020B0503020204020204" pitchFamily="34" charset="-122"/>
                <a:cs typeface="Calibri" panose="020F0502020204030204" pitchFamily="34" charset="0"/>
              </a:rPr>
              <a:t>Early work on FPGA‑implemented neural networks from our group </a:t>
            </a:r>
            <a:r>
              <a:rPr lang="en-US" altLang="zh-CN" sz="2000" b="1" dirty="0">
                <a:latin typeface="微软雅黑" panose="020B0503020204020204" pitchFamily="34" charset="-122"/>
                <a:ea typeface="微软雅黑" panose="020B0503020204020204" pitchFamily="34" charset="-122"/>
                <a:cs typeface="Calibri" panose="020F0502020204030204" pitchFamily="34" charset="0"/>
              </a:rPr>
              <a:t>(2010)</a:t>
            </a:r>
            <a:r>
              <a:rPr lang="zh-CN" altLang="en-US" sz="20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2000" dirty="0">
              <a:latin typeface="微软雅黑" panose="020B0503020204020204" pitchFamily="34" charset="-122"/>
              <a:ea typeface="微软雅黑" panose="020B0503020204020204" pitchFamily="34" charset="-122"/>
              <a:cs typeface="Calibri" panose="020F0502020204030204" pitchFamily="34" charset="0"/>
            </a:endParaRPr>
          </a:p>
          <a:p>
            <a:pPr>
              <a:lnSpc>
                <a:spcPct val="150000"/>
              </a:lnSpc>
            </a:pPr>
            <a:r>
              <a:rPr lang="zh-CN" altLang="en-US" sz="2000" b="1" dirty="0">
                <a:latin typeface="微软雅黑" panose="020B0503020204020204" pitchFamily="34" charset="-122"/>
                <a:ea typeface="微软雅黑" panose="020B0503020204020204" pitchFamily="34" charset="-122"/>
                <a:cs typeface="Calibri" panose="020F0502020204030204" pitchFamily="34" charset="0"/>
              </a:rPr>
              <a:t>都军伟：基于神经网络定位算法的高分辨率</a:t>
            </a:r>
            <a:r>
              <a:rPr lang="en-US" altLang="zh-CN" sz="2000" b="1" dirty="0">
                <a:latin typeface="微软雅黑" panose="020B0503020204020204" pitchFamily="34" charset="-122"/>
                <a:ea typeface="微软雅黑" panose="020B0503020204020204" pitchFamily="34" charset="-122"/>
                <a:cs typeface="Calibri" panose="020F0502020204030204" pitchFamily="34" charset="0"/>
              </a:rPr>
              <a:t>PET</a:t>
            </a:r>
            <a:r>
              <a:rPr lang="zh-CN" altLang="en-US" sz="2000" b="1" dirty="0">
                <a:latin typeface="微软雅黑" panose="020B0503020204020204" pitchFamily="34" charset="-122"/>
                <a:ea typeface="微软雅黑" panose="020B0503020204020204" pitchFamily="34" charset="-122"/>
                <a:cs typeface="Calibri" panose="020F0502020204030204" pitchFamily="34" charset="0"/>
              </a:rPr>
              <a:t>探测器研究 </a:t>
            </a:r>
            <a:r>
              <a:rPr lang="zh-CN" altLang="en-US" sz="2000" dirty="0">
                <a:latin typeface="微软雅黑" panose="020B0503020204020204" pitchFamily="34" charset="-122"/>
                <a:ea typeface="微软雅黑" panose="020B0503020204020204" pitchFamily="34" charset="-122"/>
                <a:cs typeface="Calibri" panose="020F0502020204030204" pitchFamily="34" charset="0"/>
              </a:rPr>
              <a:t>（博士学位论文，导师：王永纲 教授）</a:t>
            </a:r>
            <a:endParaRPr lang="zh-CN" altLang="en-US"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7132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A63E71-EE39-4A73-9BD4-3D7BC0F4033B}"/>
              </a:ext>
            </a:extLst>
          </p:cNvPr>
          <p:cNvSpPr>
            <a:spLocks noGrp="1"/>
          </p:cNvSpPr>
          <p:nvPr>
            <p:ph type="title"/>
          </p:nvPr>
        </p:nvSpPr>
        <p:spPr>
          <a:xfrm>
            <a:off x="91472" y="151894"/>
            <a:ext cx="12062767" cy="838200"/>
          </a:xfrm>
        </p:spPr>
        <p:txBody>
          <a:bodyPr/>
          <a:lstStyle/>
          <a:p>
            <a:r>
              <a:rPr lang="en-US" altLang="zh-CN" dirty="0"/>
              <a:t>FPGA‑based MLP for JUNO Level‑1 Trigger</a:t>
            </a:r>
            <a:endParaRPr lang="zh-CN" altLang="en-US" dirty="0"/>
          </a:p>
        </p:txBody>
      </p:sp>
      <p:sp>
        <p:nvSpPr>
          <p:cNvPr id="3" name="灯片编号占位符 2">
            <a:extLst>
              <a:ext uri="{FF2B5EF4-FFF2-40B4-BE49-F238E27FC236}">
                <a16:creationId xmlns:a16="http://schemas.microsoft.com/office/drawing/2014/main" id="{400F1A47-D1DD-40EA-9B72-3B5394F0B98E}"/>
              </a:ext>
            </a:extLst>
          </p:cNvPr>
          <p:cNvSpPr>
            <a:spLocks noGrp="1"/>
          </p:cNvSpPr>
          <p:nvPr>
            <p:ph type="sldNum" sz="quarter" idx="12"/>
          </p:nvPr>
        </p:nvSpPr>
        <p:spPr>
          <a:xfrm>
            <a:off x="11429719" y="6513272"/>
            <a:ext cx="724520" cy="311811"/>
          </a:xfrm>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8</a:t>
            </a:fld>
            <a:endParaRPr lang="zh-CN" altLang="en-US">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5666BA74-7FC9-4099-BBD7-3A6E8A9CC120}"/>
              </a:ext>
            </a:extLst>
          </p:cNvPr>
          <p:cNvPicPr>
            <a:picLocks noChangeAspect="1"/>
          </p:cNvPicPr>
          <p:nvPr/>
        </p:nvPicPr>
        <p:blipFill>
          <a:blip r:embed="rId3"/>
          <a:stretch>
            <a:fillRect/>
          </a:stretch>
        </p:blipFill>
        <p:spPr>
          <a:xfrm>
            <a:off x="174768" y="1871760"/>
            <a:ext cx="3110846" cy="2318349"/>
          </a:xfrm>
          <a:prstGeom prst="rect">
            <a:avLst/>
          </a:prstGeom>
        </p:spPr>
      </p:pic>
      <p:pic>
        <p:nvPicPr>
          <p:cNvPr id="8" name="图片 7">
            <a:extLst>
              <a:ext uri="{FF2B5EF4-FFF2-40B4-BE49-F238E27FC236}">
                <a16:creationId xmlns:a16="http://schemas.microsoft.com/office/drawing/2014/main" id="{F4E2031E-AF85-4FEB-91E5-9A45941BA815}"/>
              </a:ext>
            </a:extLst>
          </p:cNvPr>
          <p:cNvPicPr>
            <a:picLocks noChangeAspect="1"/>
          </p:cNvPicPr>
          <p:nvPr/>
        </p:nvPicPr>
        <p:blipFill rotWithShape="1">
          <a:blip r:embed="rId4"/>
          <a:srcRect t="10748"/>
          <a:stretch/>
        </p:blipFill>
        <p:spPr>
          <a:xfrm>
            <a:off x="3821276" y="2341912"/>
            <a:ext cx="4603158" cy="1654981"/>
          </a:xfrm>
          <a:prstGeom prst="rect">
            <a:avLst/>
          </a:prstGeom>
        </p:spPr>
      </p:pic>
      <p:pic>
        <p:nvPicPr>
          <p:cNvPr id="9" name="图片 8">
            <a:extLst>
              <a:ext uri="{FF2B5EF4-FFF2-40B4-BE49-F238E27FC236}">
                <a16:creationId xmlns:a16="http://schemas.microsoft.com/office/drawing/2014/main" id="{C984E128-1C4E-409D-AE26-A2ADDEB510D4}"/>
              </a:ext>
            </a:extLst>
          </p:cNvPr>
          <p:cNvPicPr>
            <a:picLocks noChangeAspect="1"/>
          </p:cNvPicPr>
          <p:nvPr/>
        </p:nvPicPr>
        <p:blipFill>
          <a:blip r:embed="rId5"/>
          <a:stretch>
            <a:fillRect/>
          </a:stretch>
        </p:blipFill>
        <p:spPr>
          <a:xfrm>
            <a:off x="4696854" y="4253117"/>
            <a:ext cx="2665952" cy="1972730"/>
          </a:xfrm>
          <a:prstGeom prst="rect">
            <a:avLst/>
          </a:prstGeom>
        </p:spPr>
      </p:pic>
      <p:pic>
        <p:nvPicPr>
          <p:cNvPr id="10" name="图片 9">
            <a:extLst>
              <a:ext uri="{FF2B5EF4-FFF2-40B4-BE49-F238E27FC236}">
                <a16:creationId xmlns:a16="http://schemas.microsoft.com/office/drawing/2014/main" id="{21BE89EA-8826-4916-AC1E-1AB492530EFD}"/>
              </a:ext>
            </a:extLst>
          </p:cNvPr>
          <p:cNvPicPr>
            <a:picLocks noChangeAspect="1"/>
          </p:cNvPicPr>
          <p:nvPr/>
        </p:nvPicPr>
        <p:blipFill>
          <a:blip r:embed="rId6"/>
          <a:stretch>
            <a:fillRect/>
          </a:stretch>
        </p:blipFill>
        <p:spPr>
          <a:xfrm>
            <a:off x="2449034" y="4253117"/>
            <a:ext cx="2475336" cy="1972730"/>
          </a:xfrm>
          <a:prstGeom prst="rect">
            <a:avLst/>
          </a:prstGeom>
        </p:spPr>
      </p:pic>
      <p:pic>
        <p:nvPicPr>
          <p:cNvPr id="11" name="图片 10">
            <a:extLst>
              <a:ext uri="{FF2B5EF4-FFF2-40B4-BE49-F238E27FC236}">
                <a16:creationId xmlns:a16="http://schemas.microsoft.com/office/drawing/2014/main" id="{22281015-77E9-4299-9A51-751B7960C146}"/>
              </a:ext>
            </a:extLst>
          </p:cNvPr>
          <p:cNvPicPr>
            <a:picLocks noChangeAspect="1"/>
          </p:cNvPicPr>
          <p:nvPr/>
        </p:nvPicPr>
        <p:blipFill>
          <a:blip r:embed="rId7"/>
          <a:stretch>
            <a:fillRect/>
          </a:stretch>
        </p:blipFill>
        <p:spPr>
          <a:xfrm>
            <a:off x="8977162" y="1919983"/>
            <a:ext cx="2037604" cy="2333134"/>
          </a:xfrm>
          <a:prstGeom prst="rect">
            <a:avLst/>
          </a:prstGeom>
        </p:spPr>
      </p:pic>
      <p:pic>
        <p:nvPicPr>
          <p:cNvPr id="14" name="图片 13">
            <a:extLst>
              <a:ext uri="{FF2B5EF4-FFF2-40B4-BE49-F238E27FC236}">
                <a16:creationId xmlns:a16="http://schemas.microsoft.com/office/drawing/2014/main" id="{D5E98196-A90A-4996-B731-3F8E842ADCC6}"/>
              </a:ext>
            </a:extLst>
          </p:cNvPr>
          <p:cNvPicPr>
            <a:picLocks noChangeAspect="1"/>
          </p:cNvPicPr>
          <p:nvPr/>
        </p:nvPicPr>
        <p:blipFill>
          <a:blip r:embed="rId8"/>
          <a:stretch>
            <a:fillRect/>
          </a:stretch>
        </p:blipFill>
        <p:spPr>
          <a:xfrm>
            <a:off x="7465983" y="4216148"/>
            <a:ext cx="4553965" cy="2026213"/>
          </a:xfrm>
          <a:prstGeom prst="rect">
            <a:avLst/>
          </a:prstGeom>
        </p:spPr>
      </p:pic>
      <p:sp>
        <p:nvSpPr>
          <p:cNvPr id="17" name="矩形 16"/>
          <p:cNvSpPr/>
          <p:nvPr/>
        </p:nvSpPr>
        <p:spPr>
          <a:xfrm>
            <a:off x="7310624" y="6445102"/>
            <a:ext cx="4481355" cy="307777"/>
          </a:xfrm>
          <a:prstGeom prst="rect">
            <a:avLst/>
          </a:prstGeom>
        </p:spPr>
        <p:txBody>
          <a:bodyPr wrap="none">
            <a:spAutoFit/>
          </a:bodyPr>
          <a:lstStyle/>
          <a:p>
            <a:r>
              <a:rPr lang="zh-CN" altLang="en-US" sz="1400" dirty="0">
                <a:latin typeface="微软雅黑" panose="020B0503020204020204" pitchFamily="34" charset="-122"/>
                <a:ea typeface="微软雅黑" panose="020B0503020204020204" pitchFamily="34" charset="-122"/>
              </a:rPr>
              <a:t> IEEE TNS, Vol. 68, No. 8, </a:t>
            </a:r>
            <a:r>
              <a:rPr lang="en-US" altLang="zh-CN" sz="1400" dirty="0">
                <a:latin typeface="微软雅黑" panose="020B0503020204020204" pitchFamily="34" charset="-122"/>
                <a:ea typeface="微软雅黑" panose="020B0503020204020204" pitchFamily="34" charset="-122"/>
              </a:rPr>
              <a:t>pp: 2187 - 2193</a:t>
            </a:r>
            <a:r>
              <a:rPr lang="zh-CN" altLang="en-US" sz="1400" b="1" dirty="0">
                <a:latin typeface="微软雅黑" panose="020B0503020204020204" pitchFamily="34" charset="-122"/>
                <a:ea typeface="微软雅黑" panose="020B0503020204020204" pitchFamily="34" charset="-122"/>
              </a:rPr>
              <a:t>（2021）</a:t>
            </a:r>
          </a:p>
        </p:txBody>
      </p:sp>
      <p:sp>
        <p:nvSpPr>
          <p:cNvPr id="7" name="文本框 6">
            <a:extLst>
              <a:ext uri="{FF2B5EF4-FFF2-40B4-BE49-F238E27FC236}">
                <a16:creationId xmlns:a16="http://schemas.microsoft.com/office/drawing/2014/main" id="{192E5842-2B5C-40DA-98A9-D1518C797A47}"/>
              </a:ext>
            </a:extLst>
          </p:cNvPr>
          <p:cNvSpPr txBox="1"/>
          <p:nvPr/>
        </p:nvSpPr>
        <p:spPr>
          <a:xfrm>
            <a:off x="91472" y="954026"/>
            <a:ext cx="13012601" cy="961289"/>
          </a:xfrm>
          <a:prstGeom prst="rect">
            <a:avLst/>
          </a:prstGeom>
          <a:noFill/>
        </p:spPr>
        <p:txBody>
          <a:bodyPr wrap="square" rtlCol="0">
            <a:spAutoFit/>
          </a:bodyPr>
          <a:lstStyle/>
          <a:p>
            <a:pPr marL="342900" indent="-342900">
              <a:lnSpc>
                <a:spcPct val="150000"/>
              </a:lnSpc>
              <a:buFont typeface="Wingdings" panose="05000000000000000000" pitchFamily="2" charset="2"/>
              <a:buChar char="n"/>
            </a:pPr>
            <a:r>
              <a:rPr lang="en-US" altLang="zh-CN" sz="2000" b="1" dirty="0">
                <a:latin typeface="微软雅黑" panose="020B0503020204020204" pitchFamily="34" charset="-122"/>
                <a:ea typeface="微软雅黑" panose="020B0503020204020204" pitchFamily="34" charset="-122"/>
              </a:rPr>
              <a:t>Signal‑background classification for signal &gt;100keV from PMT dark noise events</a:t>
            </a:r>
          </a:p>
          <a:p>
            <a:pPr marL="342900" indent="-342900">
              <a:lnSpc>
                <a:spcPct val="150000"/>
              </a:lnSpc>
              <a:buFont typeface="Wingdings" panose="05000000000000000000" pitchFamily="2" charset="2"/>
              <a:buChar char="n"/>
            </a:pPr>
            <a:r>
              <a:rPr lang="en-US" altLang="zh-CN" sz="2000" b="1" dirty="0">
                <a:solidFill>
                  <a:srgbClr val="242021"/>
                </a:solidFill>
                <a:latin typeface="微软雅黑" panose="020B0503020204020204" pitchFamily="34" charset="-122"/>
                <a:ea typeface="微软雅黑" panose="020B0503020204020204" pitchFamily="34" charset="-122"/>
              </a:rPr>
              <a:t>The valid inference result shows that </a:t>
            </a:r>
            <a:r>
              <a:rPr lang="en-US" altLang="zh-CN" sz="2000" b="1" dirty="0">
                <a:solidFill>
                  <a:srgbClr val="C00000"/>
                </a:solidFill>
                <a:latin typeface="微软雅黑" panose="020B0503020204020204" pitchFamily="34" charset="-122"/>
                <a:ea typeface="微软雅黑" panose="020B0503020204020204" pitchFamily="34" charset="-122"/>
              </a:rPr>
              <a:t>the latency is 128 ns. </a:t>
            </a:r>
            <a:r>
              <a:rPr lang="en-US" altLang="zh-CN" sz="2000" b="1" dirty="0">
                <a:latin typeface="微软雅黑" panose="020B0503020204020204" pitchFamily="34" charset="-122"/>
                <a:ea typeface="微软雅黑" panose="020B0503020204020204" pitchFamily="34" charset="-122"/>
              </a:rPr>
              <a:t>(2021)</a:t>
            </a:r>
            <a:endParaRPr lang="zh-CN" altLang="en-US" sz="2000" b="1"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a16="http://schemas.microsoft.com/office/drawing/2014/main" id="{3B221075-CD64-4795-9777-36D04A1F86E2}"/>
              </a:ext>
            </a:extLst>
          </p:cNvPr>
          <p:cNvPicPr>
            <a:picLocks noChangeAspect="1"/>
          </p:cNvPicPr>
          <p:nvPr/>
        </p:nvPicPr>
        <p:blipFill>
          <a:blip r:embed="rId9"/>
          <a:stretch>
            <a:fillRect/>
          </a:stretch>
        </p:blipFill>
        <p:spPr>
          <a:xfrm>
            <a:off x="154494" y="4271857"/>
            <a:ext cx="2420576" cy="1890982"/>
          </a:xfrm>
          <a:prstGeom prst="rect">
            <a:avLst/>
          </a:prstGeom>
        </p:spPr>
      </p:pic>
    </p:spTree>
    <p:extLst>
      <p:ext uri="{BB962C8B-B14F-4D97-AF65-F5344CB8AC3E}">
        <p14:creationId xmlns:p14="http://schemas.microsoft.com/office/powerpoint/2010/main" val="3769727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848426-DA63-45CE-BE91-A7C1A857ECD0}"/>
              </a:ext>
            </a:extLst>
          </p:cNvPr>
          <p:cNvSpPr>
            <a:spLocks noGrp="1"/>
          </p:cNvSpPr>
          <p:nvPr>
            <p:ph type="title"/>
          </p:nvPr>
        </p:nvSpPr>
        <p:spPr>
          <a:xfrm>
            <a:off x="-89186" y="116333"/>
            <a:ext cx="12370372" cy="838200"/>
          </a:xfrm>
        </p:spPr>
        <p:txBody>
          <a:bodyPr/>
          <a:lstStyle/>
          <a:p>
            <a:r>
              <a:rPr lang="en-US" altLang="zh-CN" dirty="0"/>
              <a:t>Charge Parameter Extraction from Nuclear Pluses</a:t>
            </a:r>
            <a:endParaRPr lang="zh-CN" altLang="en-US" dirty="0"/>
          </a:p>
        </p:txBody>
      </p:sp>
      <p:sp>
        <p:nvSpPr>
          <p:cNvPr id="3" name="灯片编号占位符 2">
            <a:extLst>
              <a:ext uri="{FF2B5EF4-FFF2-40B4-BE49-F238E27FC236}">
                <a16:creationId xmlns:a16="http://schemas.microsoft.com/office/drawing/2014/main" id="{19106AC2-F859-4FB0-9BB2-DD180C6C2899}"/>
              </a:ext>
            </a:extLst>
          </p:cNvPr>
          <p:cNvSpPr>
            <a:spLocks noGrp="1"/>
          </p:cNvSpPr>
          <p:nvPr>
            <p:ph type="sldNum" sz="quarter" idx="12"/>
          </p:nvPr>
        </p:nvSpPr>
        <p:spPr/>
        <p:txBody>
          <a:bodyPr/>
          <a:lstStyle/>
          <a:p>
            <a:fld id="{14AA028F-72E1-4808-9DD3-2CE970B1B937}" type="slidenum">
              <a:rPr lang="zh-CN" altLang="en-US" smtClean="0">
                <a:latin typeface="微软雅黑" panose="020B0503020204020204" pitchFamily="34" charset="-122"/>
                <a:ea typeface="微软雅黑" panose="020B0503020204020204" pitchFamily="34" charset="-122"/>
              </a:rPr>
              <a:t>9</a:t>
            </a:fld>
            <a:endParaRPr lang="zh-CN" altLang="en-US">
              <a:latin typeface="微软雅黑" panose="020B0503020204020204" pitchFamily="34" charset="-122"/>
              <a:ea typeface="微软雅黑" panose="020B0503020204020204" pitchFamily="34" charset="-122"/>
            </a:endParaRPr>
          </a:p>
        </p:txBody>
      </p:sp>
      <p:sp>
        <p:nvSpPr>
          <p:cNvPr id="9" name="Rectangle 4">
            <a:extLst>
              <a:ext uri="{FF2B5EF4-FFF2-40B4-BE49-F238E27FC236}">
                <a16:creationId xmlns:a16="http://schemas.microsoft.com/office/drawing/2014/main" id="{BB2BDC25-A2EE-41E7-B149-0156B9BFC816}"/>
              </a:ext>
            </a:extLst>
          </p:cNvPr>
          <p:cNvSpPr>
            <a:spLocks noChangeArrowheads="1"/>
          </p:cNvSpPr>
          <p:nvPr/>
        </p:nvSpPr>
        <p:spPr bwMode="auto">
          <a:xfrm>
            <a:off x="146119" y="1142689"/>
            <a:ext cx="11399386" cy="1422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tabLst/>
            </a:pPr>
            <a:r>
              <a:rPr kumimoji="0" lang="en-US" altLang="zh-CN" sz="20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Couple neural networks to </a:t>
            </a:r>
            <a:r>
              <a:rPr kumimoji="0"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front-end ASICs(2022)</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tabLst/>
            </a:pPr>
            <a:r>
              <a:rPr kumimoji="0" lang="en-US" altLang="zh-CN" sz="20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Implement low-latency, low-power edge computing using lightweight MLPs</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n"/>
              <a:tabLst/>
            </a:pPr>
            <a:r>
              <a:rPr kumimoji="0" lang="en-US" altLang="zh-CN" sz="2000" b="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Efficient processing of raw detector waveforms and </a:t>
            </a:r>
            <a:r>
              <a:rPr kumimoji="0" lang="en-US"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rPr>
              <a:t>rapid charge value calculation</a:t>
            </a:r>
            <a:endParaRPr kumimoji="0" lang="zh-CN" altLang="zh-CN" sz="2000" b="1"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pic>
        <p:nvPicPr>
          <p:cNvPr id="10" name="图片 9">
            <a:extLst>
              <a:ext uri="{FF2B5EF4-FFF2-40B4-BE49-F238E27FC236}">
                <a16:creationId xmlns:a16="http://schemas.microsoft.com/office/drawing/2014/main" id="{61556B44-1F30-45E9-B679-6FD08FBFDA1C}"/>
              </a:ext>
            </a:extLst>
          </p:cNvPr>
          <p:cNvPicPr>
            <a:picLocks noChangeAspect="1"/>
          </p:cNvPicPr>
          <p:nvPr/>
        </p:nvPicPr>
        <p:blipFill>
          <a:blip r:embed="rId3"/>
          <a:stretch>
            <a:fillRect/>
          </a:stretch>
        </p:blipFill>
        <p:spPr>
          <a:xfrm>
            <a:off x="0" y="3114858"/>
            <a:ext cx="4618553" cy="995636"/>
          </a:xfrm>
          <a:prstGeom prst="rect">
            <a:avLst/>
          </a:prstGeom>
        </p:spPr>
      </p:pic>
      <p:pic>
        <p:nvPicPr>
          <p:cNvPr id="11" name="图片 10">
            <a:extLst>
              <a:ext uri="{FF2B5EF4-FFF2-40B4-BE49-F238E27FC236}">
                <a16:creationId xmlns:a16="http://schemas.microsoft.com/office/drawing/2014/main" id="{D90FCC0A-9C89-4C5C-BA69-33F5F9DD2E7C}"/>
              </a:ext>
            </a:extLst>
          </p:cNvPr>
          <p:cNvPicPr>
            <a:picLocks noChangeAspect="1"/>
          </p:cNvPicPr>
          <p:nvPr/>
        </p:nvPicPr>
        <p:blipFill>
          <a:blip r:embed="rId4"/>
          <a:stretch>
            <a:fillRect/>
          </a:stretch>
        </p:blipFill>
        <p:spPr>
          <a:xfrm>
            <a:off x="7681079" y="2882016"/>
            <a:ext cx="3864426" cy="2050810"/>
          </a:xfrm>
          <a:prstGeom prst="rect">
            <a:avLst/>
          </a:prstGeom>
        </p:spPr>
      </p:pic>
      <p:pic>
        <p:nvPicPr>
          <p:cNvPr id="12" name="图片 11">
            <a:extLst>
              <a:ext uri="{FF2B5EF4-FFF2-40B4-BE49-F238E27FC236}">
                <a16:creationId xmlns:a16="http://schemas.microsoft.com/office/drawing/2014/main" id="{9D7A07D2-866B-42A1-B6A6-61D8270D6EBA}"/>
              </a:ext>
            </a:extLst>
          </p:cNvPr>
          <p:cNvPicPr>
            <a:picLocks noChangeAspect="1"/>
          </p:cNvPicPr>
          <p:nvPr/>
        </p:nvPicPr>
        <p:blipFill>
          <a:blip r:embed="rId5"/>
          <a:stretch>
            <a:fillRect/>
          </a:stretch>
        </p:blipFill>
        <p:spPr>
          <a:xfrm>
            <a:off x="7789302" y="4932826"/>
            <a:ext cx="3476216" cy="1608652"/>
          </a:xfrm>
          <a:prstGeom prst="rect">
            <a:avLst/>
          </a:prstGeom>
        </p:spPr>
      </p:pic>
      <p:pic>
        <p:nvPicPr>
          <p:cNvPr id="13" name="图片 12">
            <a:extLst>
              <a:ext uri="{FF2B5EF4-FFF2-40B4-BE49-F238E27FC236}">
                <a16:creationId xmlns:a16="http://schemas.microsoft.com/office/drawing/2014/main" id="{E369CDDF-E68E-4366-8929-4F3E0FB118C9}"/>
              </a:ext>
            </a:extLst>
          </p:cNvPr>
          <p:cNvPicPr>
            <a:picLocks noChangeAspect="1"/>
          </p:cNvPicPr>
          <p:nvPr/>
        </p:nvPicPr>
        <p:blipFill>
          <a:blip r:embed="rId6"/>
          <a:stretch>
            <a:fillRect/>
          </a:stretch>
        </p:blipFill>
        <p:spPr>
          <a:xfrm>
            <a:off x="146119" y="4845894"/>
            <a:ext cx="4476796" cy="1205537"/>
          </a:xfrm>
          <a:prstGeom prst="rect">
            <a:avLst/>
          </a:prstGeom>
        </p:spPr>
      </p:pic>
      <p:pic>
        <p:nvPicPr>
          <p:cNvPr id="15" name="图片 14">
            <a:extLst>
              <a:ext uri="{FF2B5EF4-FFF2-40B4-BE49-F238E27FC236}">
                <a16:creationId xmlns:a16="http://schemas.microsoft.com/office/drawing/2014/main" id="{9CF488B9-6EAB-4671-BBC8-8BD555F745D9}"/>
              </a:ext>
            </a:extLst>
          </p:cNvPr>
          <p:cNvPicPr>
            <a:picLocks noChangeAspect="1"/>
          </p:cNvPicPr>
          <p:nvPr/>
        </p:nvPicPr>
        <p:blipFill>
          <a:blip r:embed="rId7"/>
          <a:stretch>
            <a:fillRect/>
          </a:stretch>
        </p:blipFill>
        <p:spPr>
          <a:xfrm>
            <a:off x="4865014" y="3010234"/>
            <a:ext cx="2682189" cy="3427990"/>
          </a:xfrm>
          <a:prstGeom prst="rect">
            <a:avLst/>
          </a:prstGeom>
        </p:spPr>
      </p:pic>
      <p:sp>
        <p:nvSpPr>
          <p:cNvPr id="17" name="文本框 16">
            <a:extLst>
              <a:ext uri="{FF2B5EF4-FFF2-40B4-BE49-F238E27FC236}">
                <a16:creationId xmlns:a16="http://schemas.microsoft.com/office/drawing/2014/main" id="{ECB0A091-FF34-4871-BD5B-292FBAF7F582}"/>
              </a:ext>
            </a:extLst>
          </p:cNvPr>
          <p:cNvSpPr txBox="1"/>
          <p:nvPr/>
        </p:nvSpPr>
        <p:spPr>
          <a:xfrm>
            <a:off x="146119" y="6304980"/>
            <a:ext cx="6096000" cy="338554"/>
          </a:xfrm>
          <a:prstGeom prst="rect">
            <a:avLst/>
          </a:prstGeom>
          <a:noFill/>
        </p:spPr>
        <p:txBody>
          <a:bodyPr wrap="square">
            <a:spAutoFit/>
          </a:bodyPr>
          <a:lstStyle/>
          <a:p>
            <a:r>
              <a:rPr lang="zh-CN" altLang="en-US" sz="1600" dirty="0">
                <a:latin typeface="微软雅黑" panose="020B0503020204020204" pitchFamily="34" charset="-122"/>
                <a:ea typeface="微软雅黑" panose="020B0503020204020204" pitchFamily="34" charset="-122"/>
              </a:rPr>
              <a:t>Sandeep Miryala.BNL, ISQED.</a:t>
            </a:r>
            <a:r>
              <a:rPr lang="zh-CN" altLang="en-US" sz="1600" b="1" dirty="0">
                <a:solidFill>
                  <a:srgbClr val="C00000"/>
                </a:solidFill>
                <a:latin typeface="微软雅黑" panose="020B0503020204020204" pitchFamily="34" charset="-122"/>
                <a:ea typeface="微软雅黑" panose="020B0503020204020204" pitchFamily="34" charset="-122"/>
              </a:rPr>
              <a:t>2022</a:t>
            </a:r>
            <a:endParaRPr lang="zh-CN" altLang="en-US" sz="1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77576180"/>
      </p:ext>
    </p:extLst>
  </p:cSld>
  <p:clrMapOvr>
    <a:masterClrMapping/>
  </p:clrMapOvr>
</p:sld>
</file>

<file path=ppt/theme/theme1.xml><?xml version="1.0" encoding="utf-8"?>
<a:theme xmlns:a="http://schemas.openxmlformats.org/drawingml/2006/main" name="中科大1-宽屏">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1" u="none" strike="noStrike" cap="none" normalizeH="0" baseline="0" smtClean="0">
            <a:ln>
              <a:noFill/>
            </a:ln>
            <a:solidFill>
              <a:schemeClr val="tx1"/>
            </a:solidFill>
            <a:effectLst/>
            <a:latin typeface="Arial" charset="0"/>
          </a:defRPr>
        </a:defPPr>
      </a:lstStyle>
    </a:spDef>
    <a:lnDef>
      <a:spPr bwMode="auto">
        <a:solidFill>
          <a:srgbClr val="FFFFFF"/>
        </a:solidFill>
        <a:ln w="19050" cap="flat" cmpd="sng" algn="ctr">
          <a:solidFill>
            <a:schemeClr val="tx1"/>
          </a:solidFill>
          <a:prstDash val="solid"/>
          <a:round/>
          <a:headEnd type="none" w="med" len="med"/>
          <a:tailEnd type="none" w="med" len="med"/>
        </a:ln>
        <a:effectLst/>
      </a:spPr>
      <a:bodyPr/>
      <a:lstStyle/>
    </a:lnDef>
    <a:txDef>
      <a:spPr>
        <a:noFill/>
      </a:spPr>
      <a:bodyPr wrap="square" rtlCol="0">
        <a:spAutoFit/>
      </a:bodyPr>
      <a:lstStyle>
        <a:defPPr>
          <a:lnSpc>
            <a:spcPct val="150000"/>
          </a:lnSpc>
          <a:defRPr sz="2000" dirty="0" smtClean="0"/>
        </a:defPPr>
      </a:lstStyle>
    </a:tx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中科大1-宽屏" id="{A518907A-4DA8-40B4-9052-F3A41C922211}" vid="{E1580EEF-A315-4F19-B612-DB3315836F7D}"/>
    </a:ext>
  </a:extLst>
</a:theme>
</file>

<file path=ppt/theme/theme2.xml><?xml version="1.0" encoding="utf-8"?>
<a:theme xmlns:a="http://schemas.openxmlformats.org/drawingml/2006/main" name="ppt模板">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中科大1-宽屏</Template>
  <TotalTime>4779</TotalTime>
  <Words>5808</Words>
  <Application>Microsoft Office PowerPoint</Application>
  <PresentationFormat>宽屏</PresentationFormat>
  <Paragraphs>366</Paragraphs>
  <Slides>30</Slides>
  <Notes>27</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30</vt:i4>
      </vt:variant>
    </vt:vector>
  </HeadingPairs>
  <TitlesOfParts>
    <vt:vector size="42" baseType="lpstr">
      <vt:lpstr>ui-sans-serif</vt:lpstr>
      <vt:lpstr>等线</vt:lpstr>
      <vt:lpstr>黑体</vt:lpstr>
      <vt:lpstr>微软雅黑</vt:lpstr>
      <vt:lpstr>Arial</vt:lpstr>
      <vt:lpstr>Calibri</vt:lpstr>
      <vt:lpstr>Calibri Light</vt:lpstr>
      <vt:lpstr>Symbol</vt:lpstr>
      <vt:lpstr>Times New Roman</vt:lpstr>
      <vt:lpstr>Wingdings</vt:lpstr>
      <vt:lpstr>中科大1-宽屏</vt:lpstr>
      <vt:lpstr>ppt模板</vt:lpstr>
      <vt:lpstr>PowerPoint 演示文稿</vt:lpstr>
      <vt:lpstr>Contents</vt:lpstr>
      <vt:lpstr>Machine Learning in Particle‑Physics</vt:lpstr>
      <vt:lpstr>Hardware Acceleration of Machine Learning </vt:lpstr>
      <vt:lpstr>Contents</vt:lpstr>
      <vt:lpstr>Early Applications in Hardware Circuits(1993)</vt:lpstr>
      <vt:lpstr>FPGA‑based Implementation of Neural Network</vt:lpstr>
      <vt:lpstr>FPGA‑based MLP for JUNO Level‑1 Trigger</vt:lpstr>
      <vt:lpstr>Charge Parameter Extraction from Nuclear Pluses</vt:lpstr>
      <vt:lpstr>Neural‑Network SoC and ANNA</vt:lpstr>
      <vt:lpstr>Research of Our Research Group</vt:lpstr>
      <vt:lpstr>α‑γ Discrimination for BaF₂ Scintillator Detector </vt:lpstr>
      <vt:lpstr>Trigger‑Algorithm for Upgraded ATLAS Muon Detector</vt:lpstr>
      <vt:lpstr>1D‑CNN‑Based n‑γ Discrimination for Scintillator Detector </vt:lpstr>
      <vt:lpstr>Waveform Processing Algorithm for TPC Detector</vt:lpstr>
      <vt:lpstr>Nuclear‑Signal Compression and Reconstruction Method</vt:lpstr>
      <vt:lpstr>Contents</vt:lpstr>
      <vt:lpstr>Super Tau‑Charm Facility (STCF)</vt:lpstr>
      <vt:lpstr>Trigger System Design</vt:lpstr>
      <vt:lpstr>Design Scheme of the STCF MDC Detector</vt:lpstr>
      <vt:lpstr>3‑D Tracking for MDC Trigger</vt:lpstr>
      <vt:lpstr>3‑D Track Reconstruction Using Neural Network</vt:lpstr>
      <vt:lpstr>FPGA Deployment of Neural‑Network</vt:lpstr>
      <vt:lpstr>Quantization‑Induced Precision Loss / Overflow</vt:lpstr>
      <vt:lpstr>Mitigate Precision Loss and Numeric Overflow</vt:lpstr>
      <vt:lpstr>Logic‑Resource Optimization</vt:lpstr>
      <vt:lpstr>Further Reduction: Per‑Parameter Bit‑Width Optimization</vt:lpstr>
      <vt:lpstr>PowerPoint 演示文稿</vt:lpstr>
      <vt:lpstr>Contents</vt:lpstr>
      <vt:lpstr>Summary and Outlook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STCF Trigger Design and R&amp;D</dc:title>
  <dc:creator>方 竹君</dc:creator>
  <cp:lastModifiedBy>Yuanfei Cheng</cp:lastModifiedBy>
  <cp:revision>1194</cp:revision>
  <dcterms:created xsi:type="dcterms:W3CDTF">2024-01-11T06:50:53Z</dcterms:created>
  <dcterms:modified xsi:type="dcterms:W3CDTF">2026-08-18T14:07:25Z</dcterms:modified>
</cp:coreProperties>
</file>