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742" r:id="rId2"/>
    <p:sldId id="1112" r:id="rId3"/>
    <p:sldId id="1091" r:id="rId4"/>
    <p:sldId id="1093" r:id="rId5"/>
    <p:sldId id="1095" r:id="rId6"/>
    <p:sldId id="1120" r:id="rId7"/>
    <p:sldId id="2330" r:id="rId8"/>
    <p:sldId id="2331" r:id="rId9"/>
    <p:sldId id="1125" r:id="rId10"/>
    <p:sldId id="2333" r:id="rId11"/>
    <p:sldId id="2332" r:id="rId12"/>
    <p:sldId id="1119" r:id="rId13"/>
    <p:sldId id="1121" r:id="rId14"/>
    <p:sldId id="1115" r:id="rId15"/>
    <p:sldId id="1113" r:id="rId16"/>
    <p:sldId id="1053" r:id="rId17"/>
    <p:sldId id="1051" r:id="rId18"/>
    <p:sldId id="1127" r:id="rId19"/>
    <p:sldId id="1060" r:id="rId20"/>
    <p:sldId id="1104" r:id="rId21"/>
    <p:sldId id="1035" r:id="rId2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000"/>
    <a:srgbClr val="FFA98B"/>
    <a:srgbClr val="85D4FF"/>
    <a:srgbClr val="FFFF99"/>
    <a:srgbClr val="FFCC00"/>
    <a:srgbClr val="FF0000"/>
    <a:srgbClr val="CDC9CA"/>
    <a:srgbClr val="D8A77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3" autoAdjust="0"/>
    <p:restoredTop sz="94350" autoAdjust="0"/>
  </p:normalViewPr>
  <p:slideViewPr>
    <p:cSldViewPr>
      <p:cViewPr varScale="1">
        <p:scale>
          <a:sx n="61" d="100"/>
          <a:sy n="61" d="100"/>
        </p:scale>
        <p:origin x="1005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3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2026-5-18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63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0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06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39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67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72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877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57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031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06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06ACF-6551-4BE0-AF74-6FF374BC3F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33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7440149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04F-8AD4-479F-AEA8-8482ADD4E909}" type="datetime1">
              <a:rPr lang="zh-CN" altLang="en-US" smtClean="0"/>
              <a:t>2026-5-18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20336" y="6356351"/>
            <a:ext cx="2844800" cy="365125"/>
          </a:xfrm>
        </p:spPr>
        <p:txBody>
          <a:bodyPr/>
          <a:lstStyle>
            <a:lvl1pPr>
              <a:defRPr sz="1400"/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29DD5169-62AA-4FF9-9A8A-C7359445FABC}" type="datetime1">
              <a:rPr lang="zh-CN" altLang="en-US" smtClean="0"/>
              <a:pPr/>
              <a:t>2026-5-18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20336" y="6356351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5EDA7-7C90-4D61-AB9A-8B453C17719B}" type="datetime1">
              <a:rPr lang="zh-CN" altLang="en-US" smtClean="0"/>
              <a:t>2026-5-18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983564" y="4509120"/>
            <a:ext cx="6458436" cy="1335750"/>
          </a:xfr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报告人：沙鹏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中国科学院高能物理研究所，</a:t>
            </a:r>
            <a:r>
              <a:rPr lang="en-US" altLang="zh-CN" sz="24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2026</a:t>
            </a:r>
            <a:r>
              <a:rPr lang="zh-CN" altLang="en-US" sz="24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年</a:t>
            </a:r>
            <a:r>
              <a:rPr lang="en-US" altLang="zh-CN" sz="24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05</a:t>
            </a:r>
            <a:r>
              <a:rPr lang="zh-CN" altLang="en-US" sz="24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18</a:t>
            </a:r>
            <a:r>
              <a:rPr lang="zh-CN" altLang="en-US" sz="24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日</a:t>
            </a:r>
          </a:p>
        </p:txBody>
      </p:sp>
      <p:sp>
        <p:nvSpPr>
          <p:cNvPr id="6" name="文本框 10"/>
          <p:cNvSpPr txBox="1"/>
          <p:nvPr/>
        </p:nvSpPr>
        <p:spPr>
          <a:xfrm>
            <a:off x="1199456" y="2204864"/>
            <a:ext cx="95718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 dirty="0">
                <a:solidFill>
                  <a:srgbClr val="C00000"/>
                </a:solidFill>
              </a:rPr>
              <a:t>课题</a:t>
            </a:r>
            <a:r>
              <a:rPr lang="en-US" altLang="zh-CN" sz="5400" b="1" dirty="0">
                <a:solidFill>
                  <a:srgbClr val="C00000"/>
                </a:solidFill>
              </a:rPr>
              <a:t>1</a:t>
            </a:r>
            <a:r>
              <a:rPr lang="zh-CN" altLang="en-US" sz="5400" b="1" dirty="0">
                <a:solidFill>
                  <a:srgbClr val="C00000"/>
                </a:solidFill>
              </a:rPr>
              <a:t>“加速器前沿技术研究”</a:t>
            </a:r>
            <a:endParaRPr lang="en-US" altLang="zh-CN" sz="5400" b="1" dirty="0">
              <a:solidFill>
                <a:srgbClr val="C00000"/>
              </a:solidFill>
            </a:endParaRPr>
          </a:p>
          <a:p>
            <a:r>
              <a:rPr lang="zh-CN" altLang="en-US" sz="5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1F968B-B209-F964-3B11-57D40EDDC262}"/>
              </a:ext>
            </a:extLst>
          </p:cNvPr>
          <p:cNvSpPr/>
          <p:nvPr/>
        </p:nvSpPr>
        <p:spPr>
          <a:xfrm>
            <a:off x="0" y="40756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 sz="2400" b="1"/>
            </a:pPr>
            <a:r>
              <a:rPr lang="zh-CN" altLang="en-US" sz="3200" dirty="0">
                <a:latin typeface="SimHei" charset="-122"/>
                <a:ea typeface="SimHei" charset="-122"/>
                <a:cs typeface="SimHei" charset="-122"/>
                <a:sym typeface="Helvetica"/>
              </a:rPr>
              <a:t>国家重点研发计划</a:t>
            </a:r>
            <a:r>
              <a:rPr lang="en-US" altLang="zh-CN" sz="3200" dirty="0">
                <a:latin typeface="SimHei" charset="-122"/>
                <a:ea typeface="SimHei" charset="-122"/>
                <a:cs typeface="SimHei" charset="-122"/>
                <a:sym typeface="Helvetica"/>
              </a:rPr>
              <a:t>—</a:t>
            </a:r>
            <a:r>
              <a:rPr lang="zh-CN" altLang="en-US" sz="3200" dirty="0">
                <a:latin typeface="SimHei" charset="-122"/>
                <a:ea typeface="SimHei" charset="-122"/>
                <a:cs typeface="SimHei" charset="-122"/>
              </a:rPr>
              <a:t>“高能量加速器关键技术研究”中期会议</a:t>
            </a:r>
          </a:p>
        </p:txBody>
      </p:sp>
    </p:spTree>
    <p:extLst>
      <p:ext uri="{BB962C8B-B14F-4D97-AF65-F5344CB8AC3E}">
        <p14:creationId xmlns:p14="http://schemas.microsoft.com/office/powerpoint/2010/main" val="280443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252808" y="1052736"/>
            <a:ext cx="11603832" cy="17281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200" dirty="0"/>
              <a:t>完成</a:t>
            </a:r>
            <a:r>
              <a:rPr lang="zh-CN" altLang="en-US" sz="2200" dirty="0" smtClean="0"/>
              <a:t>了</a:t>
            </a:r>
            <a:r>
              <a:rPr lang="en-US" altLang="zh-CN" sz="2200" dirty="0" smtClean="0"/>
              <a:t>4~8GHz</a:t>
            </a:r>
            <a:r>
              <a:rPr lang="zh-CN" altLang="en-US" sz="2200" dirty="0" smtClean="0"/>
              <a:t>超导</a:t>
            </a:r>
            <a:r>
              <a:rPr lang="zh-CN" altLang="en-US" sz="2200" dirty="0"/>
              <a:t>腔的研制和镀膜前的预处理，准备进行铌三锡镀膜实验。</a:t>
            </a:r>
            <a:endParaRPr lang="en-US" altLang="zh-CN" sz="22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200" dirty="0"/>
              <a:t>由于镀膜设备的真空系统突然出现故障（正在进行维修，零件需要进口），</a:t>
            </a:r>
            <a:r>
              <a:rPr lang="en-US" altLang="zh-CN" sz="2200" dirty="0"/>
              <a:t>4.1 GHz</a:t>
            </a:r>
            <a:r>
              <a:rPr lang="zh-CN" altLang="en-US" sz="2200" dirty="0"/>
              <a:t>超导腔的镀膜延期，估计</a:t>
            </a:r>
            <a:r>
              <a:rPr lang="en-US" altLang="zh-CN" sz="2200" dirty="0"/>
              <a:t>6</a:t>
            </a:r>
            <a:r>
              <a:rPr lang="zh-CN" altLang="en-US" sz="2200" dirty="0"/>
              <a:t>月份能够进行镀膜。</a:t>
            </a:r>
            <a:endParaRPr lang="en-US" altLang="zh-CN" sz="22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220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None/>
            </a:pPr>
            <a:endParaRPr lang="en-US" altLang="zh-CN" sz="2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dirty="0">
                <a:solidFill>
                  <a:srgbClr val="C00000"/>
                </a:solidFill>
              </a:rPr>
              <a:t>铌三锡超导腔（</a:t>
            </a:r>
            <a:r>
              <a:rPr lang="en-US" altLang="zh-CN" sz="3200" dirty="0">
                <a:solidFill>
                  <a:srgbClr val="C00000"/>
                </a:solidFill>
              </a:rPr>
              <a:t>4</a:t>
            </a:r>
            <a:r>
              <a:rPr lang="zh-CN" altLang="en-US" sz="3200" dirty="0">
                <a:solidFill>
                  <a:srgbClr val="C00000"/>
                </a:solidFill>
              </a:rPr>
              <a:t>）</a:t>
            </a:r>
            <a:endParaRPr lang="en-US" altLang="zh-CN" sz="3200" dirty="0">
              <a:solidFill>
                <a:srgbClr val="C0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10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24" y="2276872"/>
            <a:ext cx="5040560" cy="3780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4063" y="1988249"/>
            <a:ext cx="3023154" cy="403244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4507" y="5805264"/>
            <a:ext cx="426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7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/>
              <a:t>3</a:t>
            </a:r>
            <a:r>
              <a:rPr lang="zh-CN" altLang="en-US" sz="2000" dirty="0"/>
              <a:t>只</a:t>
            </a:r>
            <a:r>
              <a:rPr lang="en-US" altLang="zh-CN" sz="2000" dirty="0" smtClean="0"/>
              <a:t>4</a:t>
            </a:r>
            <a:r>
              <a:rPr lang="en-US" altLang="zh-CN" sz="2000" dirty="0" smtClean="0"/>
              <a:t>~8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GHz</a:t>
            </a:r>
            <a:r>
              <a:rPr lang="zh-CN" altLang="en-US" sz="2000" dirty="0"/>
              <a:t>超导腔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00056" y="6156296"/>
            <a:ext cx="426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7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dirty="0"/>
              <a:t>镀膜真空炉故障</a:t>
            </a:r>
          </a:p>
        </p:txBody>
      </p:sp>
    </p:spTree>
    <p:extLst>
      <p:ext uri="{BB962C8B-B14F-4D97-AF65-F5344CB8AC3E}">
        <p14:creationId xmlns:p14="http://schemas.microsoft.com/office/powerpoint/2010/main" val="309543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191344" y="1052736"/>
            <a:ext cx="11665296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200" dirty="0">
                <a:latin typeface="微软雅黑" panose="020B0503020204020204" pitchFamily="34" charset="-122"/>
                <a:cs typeface="宋体"/>
              </a:rPr>
              <a:t>在现有镀膜设备的基础上，又研发了一套全新的铌三锡超导腔镀膜系统。</a:t>
            </a:r>
            <a:endParaRPr lang="en-US" altLang="zh-CN" sz="2200" dirty="0">
              <a:latin typeface="微软雅黑" panose="020B0503020204020204" pitchFamily="34" charset="-122"/>
              <a:cs typeface="宋体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200" dirty="0">
                <a:latin typeface="微软雅黑" panose="020B0503020204020204" pitchFamily="34" charset="-122"/>
                <a:cs typeface="宋体"/>
              </a:rPr>
              <a:t>该系统已经完成出厂验收，</a:t>
            </a:r>
            <a:r>
              <a:rPr lang="en-US" altLang="zh-CN" sz="2200" dirty="0">
                <a:latin typeface="微软雅黑" panose="020B0503020204020204" pitchFamily="34" charset="-122"/>
                <a:cs typeface="宋体"/>
              </a:rPr>
              <a:t>6</a:t>
            </a:r>
            <a:r>
              <a:rPr lang="zh-CN" altLang="en-US" sz="2200" dirty="0">
                <a:latin typeface="微软雅黑" panose="020B0503020204020204" pitchFamily="34" charset="-122"/>
                <a:cs typeface="宋体"/>
              </a:rPr>
              <a:t>月份将运到怀柔</a:t>
            </a:r>
            <a:r>
              <a:rPr lang="en-US" altLang="zh-CN" sz="2200" dirty="0">
                <a:latin typeface="微软雅黑" panose="020B0503020204020204" pitchFamily="34" charset="-122"/>
                <a:cs typeface="宋体"/>
              </a:rPr>
              <a:t>PAPS</a:t>
            </a:r>
            <a:r>
              <a:rPr lang="zh-CN" altLang="en-US" sz="2200" dirty="0">
                <a:latin typeface="微软雅黑" panose="020B0503020204020204" pitchFamily="34" charset="-122"/>
                <a:cs typeface="宋体"/>
              </a:rPr>
              <a:t>平台安装调试，也将用于本项目的铌三锡镀膜研究。</a:t>
            </a:r>
            <a:endParaRPr lang="en-US" altLang="zh-CN" sz="2000" dirty="0">
              <a:latin typeface="微软雅黑" panose="020B0503020204020204" pitchFamily="34" charset="-122"/>
              <a:cs typeface="宋体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2000" dirty="0">
              <a:latin typeface="微软雅黑" panose="020B0503020204020204" pitchFamily="34" charset="-122"/>
              <a:cs typeface="宋体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None/>
            </a:pPr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dirty="0">
                <a:solidFill>
                  <a:srgbClr val="C00000"/>
                </a:solidFill>
              </a:rPr>
              <a:t>铌三锡超导腔（</a:t>
            </a:r>
            <a:r>
              <a:rPr lang="en-US" altLang="zh-CN" sz="3200" dirty="0">
                <a:solidFill>
                  <a:srgbClr val="C00000"/>
                </a:solidFill>
              </a:rPr>
              <a:t>5</a:t>
            </a:r>
            <a:r>
              <a:rPr lang="zh-CN" altLang="en-US" sz="3200" dirty="0">
                <a:solidFill>
                  <a:srgbClr val="C00000"/>
                </a:solidFill>
              </a:rPr>
              <a:t>）</a:t>
            </a:r>
            <a:endParaRPr lang="en-US" altLang="zh-CN" sz="3200" dirty="0">
              <a:solidFill>
                <a:srgbClr val="C00000"/>
              </a:solidFill>
              <a:effectLst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11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95800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新的铌三锡超导腔镀膜系统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86501E-E196-40B6-94B5-5C5C6DC2E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2402081"/>
            <a:ext cx="5192122" cy="32012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DC9A26-2279-4754-88F1-12FAAADCE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3" y="2636912"/>
            <a:ext cx="5946368" cy="29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8"/>
    </mc:Choice>
    <mc:Fallback xmlns="">
      <p:transition spd="slow" advTm="162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72285DE-2D04-4071-A4E5-CF498C2A6BA7}"/>
              </a:ext>
            </a:extLst>
          </p:cNvPr>
          <p:cNvSpPr txBox="1"/>
          <p:nvPr/>
        </p:nvSpPr>
        <p:spPr>
          <a:xfrm>
            <a:off x="0" y="120417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FeSe</a:t>
            </a:r>
            <a:r>
              <a:rPr lang="en-US" altLang="zh-CN" sz="4000" b="1" baseline="-25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0.6</a:t>
            </a:r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Te</a:t>
            </a:r>
            <a:r>
              <a:rPr lang="en-US" altLang="zh-CN" sz="4000" b="1" baseline="-25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0.4</a:t>
            </a:r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en-US" altLang="zh-CN" sz="4000" b="1" dirty="0" err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Nb</a:t>
            </a:r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en-US" altLang="zh-CN" sz="4000" b="1" dirty="0" err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MgO</a:t>
            </a:r>
            <a:endParaRPr lang="zh-CN" altLang="en-US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9DF1270C-85DB-1FDD-2BDC-E7C717D64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80728"/>
            <a:ext cx="7109506" cy="5649855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1B9B9B69-1C03-F4CA-CF66-F357146B1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65" y="1231411"/>
            <a:ext cx="1442829" cy="2112714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D51F807A-CDCE-F846-6010-365C70C2B13A}"/>
              </a:ext>
            </a:extLst>
          </p:cNvPr>
          <p:cNvSpPr txBox="1"/>
          <p:nvPr/>
        </p:nvSpPr>
        <p:spPr>
          <a:xfrm>
            <a:off x="2840778" y="1046745"/>
            <a:ext cx="67197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XRD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39C5F35-ED8E-F797-FE94-6657BFEC6171}"/>
              </a:ext>
            </a:extLst>
          </p:cNvPr>
          <p:cNvSpPr txBox="1"/>
          <p:nvPr/>
        </p:nvSpPr>
        <p:spPr>
          <a:xfrm>
            <a:off x="4656608" y="1046745"/>
            <a:ext cx="56938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i="1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R-T</a:t>
            </a:r>
            <a:endParaRPr lang="zh-CN" altLang="en-US" i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A99D8FB-857E-9683-4CE5-4858A2F14B72}"/>
              </a:ext>
            </a:extLst>
          </p:cNvPr>
          <p:cNvSpPr txBox="1"/>
          <p:nvPr/>
        </p:nvSpPr>
        <p:spPr>
          <a:xfrm>
            <a:off x="6628080" y="4997796"/>
            <a:ext cx="5950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lang="en-US" altLang="zh-CN" i="1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-T</a:t>
            </a:r>
            <a:endParaRPr lang="zh-CN" altLang="en-US" i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F3B8386-3CFE-C0DE-A4C4-2D49FE3CF3CB}"/>
              </a:ext>
            </a:extLst>
          </p:cNvPr>
          <p:cNvSpPr txBox="1"/>
          <p:nvPr/>
        </p:nvSpPr>
        <p:spPr>
          <a:xfrm>
            <a:off x="9678794" y="1416077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(FST)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~ 8.5 K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740FA4C-AC05-82ED-F0E5-142720CA64FE}"/>
              </a:ext>
            </a:extLst>
          </p:cNvPr>
          <p:cNvSpPr txBox="1"/>
          <p:nvPr/>
        </p:nvSpPr>
        <p:spPr>
          <a:xfrm>
            <a:off x="9678794" y="2000853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c(Nb)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~ 6 K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43C93D2-A830-13FD-0D10-E791C9A10CD9}"/>
              </a:ext>
            </a:extLst>
          </p:cNvPr>
          <p:cNvSpPr txBox="1"/>
          <p:nvPr/>
        </p:nvSpPr>
        <p:spPr>
          <a:xfrm>
            <a:off x="999561" y="5425493"/>
            <a:ext cx="1311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~ 56 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B077817-7BEF-CED2-25A3-B80CEBD8BA62}"/>
              </a:ext>
            </a:extLst>
          </p:cNvPr>
          <p:cNvSpPr txBox="1"/>
          <p:nvPr/>
        </p:nvSpPr>
        <p:spPr>
          <a:xfrm>
            <a:off x="7431221" y="3815451"/>
            <a:ext cx="47607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只有纯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FeSe</a:t>
            </a:r>
            <a:r>
              <a:rPr lang="en-US" altLang="zh-CN" sz="2000" baseline="-25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0.6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</a:t>
            </a:r>
            <a:r>
              <a:rPr lang="en-US" altLang="zh-CN" sz="2000" baseline="-25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0.4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(00</a:t>
            </a:r>
            <a:r>
              <a:rPr lang="en-US" altLang="zh-CN" sz="2000" i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</a:t>
            </a:r>
            <a:endParaRPr lang="en-US" altLang="zh-CN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FeSe</a:t>
            </a:r>
            <a:r>
              <a:rPr lang="en-US" altLang="zh-CN" sz="2000" baseline="-25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0.6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</a:t>
            </a:r>
            <a:r>
              <a:rPr lang="en-US" altLang="zh-CN" sz="2000" baseline="-25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0.4</a:t>
            </a:r>
            <a:r>
              <a:rPr lang="en-US" altLang="zh-CN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的临界温度在没有缓冲层</a:t>
            </a:r>
            <a:endParaRPr lang="en-US" altLang="zh-C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    </a:t>
            </a:r>
            <a:r>
              <a:rPr lang="zh-CN" alt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的情况下提高到了块材铌水平</a:t>
            </a:r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19157"/>
            <a:ext cx="12192000" cy="560716"/>
          </a:xfrm>
          <a:solidFill>
            <a:schemeClr val="bg1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FeSe</a:t>
            </a:r>
            <a:r>
              <a:rPr lang="en-US" altLang="zh-CN" sz="3600" baseline="-25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0.6</a:t>
            </a:r>
            <a:r>
              <a:rPr lang="en-US" altLang="zh-CN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Te</a:t>
            </a:r>
            <a:r>
              <a:rPr lang="en-US" altLang="zh-CN" sz="3600" baseline="-25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0.4</a:t>
            </a:r>
            <a:r>
              <a:rPr lang="en-US" altLang="zh-CN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en-US" altLang="zh-CN" sz="3600" dirty="0" err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Nb</a:t>
            </a:r>
            <a: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下临界场</a:t>
            </a:r>
            <a:r>
              <a:rPr lang="en-US" altLang="zh-CN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en-US" altLang="zh-CN" sz="3600" baseline="-25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c1</a:t>
            </a:r>
            <a: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显著提高</a:t>
            </a:r>
            <a: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36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A166F930-A3E7-25BA-C360-88D35A9217D7}"/>
              </a:ext>
            </a:extLst>
          </p:cNvPr>
          <p:cNvCxnSpPr>
            <a:cxnSpLocks/>
          </p:cNvCxnSpPr>
          <p:nvPr/>
        </p:nvCxnSpPr>
        <p:spPr>
          <a:xfrm>
            <a:off x="0" y="659059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D0D35CCA-3128-D19B-9C53-D9EFAD731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696" y="822162"/>
            <a:ext cx="6850490" cy="56712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C519A8-AAC2-5D1D-97F0-255FAFCF8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61" y="1012702"/>
            <a:ext cx="1885623" cy="248964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30C4B15-D7CF-6F39-6131-96CFC0FBC8E0}"/>
              </a:ext>
            </a:extLst>
          </p:cNvPr>
          <p:cNvSpPr/>
          <p:nvPr/>
        </p:nvSpPr>
        <p:spPr>
          <a:xfrm>
            <a:off x="847798" y="4253290"/>
            <a:ext cx="402715" cy="13313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2EE066F-2A35-A1A8-B911-DB8C487BED00}"/>
              </a:ext>
            </a:extLst>
          </p:cNvPr>
          <p:cNvSpPr/>
          <p:nvPr/>
        </p:nvSpPr>
        <p:spPr>
          <a:xfrm>
            <a:off x="1250513" y="4253290"/>
            <a:ext cx="402714" cy="13313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771212-70CE-ECF2-6555-9E1A6E7948C9}"/>
              </a:ext>
            </a:extLst>
          </p:cNvPr>
          <p:cNvSpPr/>
          <p:nvPr/>
        </p:nvSpPr>
        <p:spPr>
          <a:xfrm>
            <a:off x="1653228" y="4253290"/>
            <a:ext cx="402714" cy="1331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2EC5369-AEDE-CD21-6DF6-EB9522F380D8}"/>
              </a:ext>
            </a:extLst>
          </p:cNvPr>
          <p:cNvSpPr txBox="1"/>
          <p:nvPr/>
        </p:nvSpPr>
        <p:spPr>
          <a:xfrm rot="16200000">
            <a:off x="329355" y="4734287"/>
            <a:ext cx="140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FeSe</a:t>
            </a:r>
            <a:r>
              <a:rPr lang="en-US" altLang="zh-CN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zh-CN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zh-CN" altLang="en-US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1065465-3229-17F9-3A0D-28A9AC1780A3}"/>
              </a:ext>
            </a:extLst>
          </p:cNvPr>
          <p:cNvSpPr txBox="1"/>
          <p:nvPr/>
        </p:nvSpPr>
        <p:spPr>
          <a:xfrm rot="16200000">
            <a:off x="1188589" y="47342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endParaRPr lang="zh-CN" altLang="en-US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B66C4E2-884B-16B0-C110-9229E85A88C8}"/>
              </a:ext>
            </a:extLst>
          </p:cNvPr>
          <p:cNvSpPr txBox="1"/>
          <p:nvPr/>
        </p:nvSpPr>
        <p:spPr>
          <a:xfrm rot="16200000">
            <a:off x="1516704" y="473428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endParaRPr lang="zh-CN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91DC1EE-BEC0-86E6-F19B-E8E882585B32}"/>
              </a:ext>
            </a:extLst>
          </p:cNvPr>
          <p:cNvGrpSpPr/>
          <p:nvPr/>
        </p:nvGrpSpPr>
        <p:grpSpPr>
          <a:xfrm>
            <a:off x="558791" y="4060315"/>
            <a:ext cx="0" cy="1852489"/>
            <a:chOff x="919138" y="4188236"/>
            <a:chExt cx="0" cy="1852489"/>
          </a:xfrm>
        </p:grpSpPr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E9030016-49B1-E665-791E-D6943C6C9258}"/>
                </a:ext>
              </a:extLst>
            </p:cNvPr>
            <p:cNvCxnSpPr/>
            <p:nvPr/>
          </p:nvCxnSpPr>
          <p:spPr>
            <a:xfrm flipV="1">
              <a:off x="919138" y="5046874"/>
              <a:ext cx="0" cy="99385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D745C1A-BE19-4400-3E38-91278A9DA764}"/>
                </a:ext>
              </a:extLst>
            </p:cNvPr>
            <p:cNvCxnSpPr/>
            <p:nvPr/>
          </p:nvCxnSpPr>
          <p:spPr>
            <a:xfrm>
              <a:off x="919138" y="4188236"/>
              <a:ext cx="0" cy="1355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C08514C-7895-F4C0-2380-E801D32678C8}"/>
              </a:ext>
            </a:extLst>
          </p:cNvPr>
          <p:cNvGrpSpPr/>
          <p:nvPr/>
        </p:nvGrpSpPr>
        <p:grpSpPr>
          <a:xfrm>
            <a:off x="2254931" y="4060315"/>
            <a:ext cx="0" cy="1852489"/>
            <a:chOff x="2616068" y="4145109"/>
            <a:chExt cx="0" cy="1852489"/>
          </a:xfrm>
        </p:grpSpPr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2F3107CD-763A-E896-540F-7CEC3DF36EAA}"/>
                </a:ext>
              </a:extLst>
            </p:cNvPr>
            <p:cNvCxnSpPr/>
            <p:nvPr/>
          </p:nvCxnSpPr>
          <p:spPr>
            <a:xfrm flipV="1">
              <a:off x="2616068" y="5003747"/>
              <a:ext cx="0" cy="99385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D563E16-5E71-885E-5239-477A273AEAEF}"/>
                </a:ext>
              </a:extLst>
            </p:cNvPr>
            <p:cNvCxnSpPr/>
            <p:nvPr/>
          </p:nvCxnSpPr>
          <p:spPr>
            <a:xfrm>
              <a:off x="2616068" y="4145109"/>
              <a:ext cx="0" cy="1355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6647AA4-0ED8-0970-1759-5DBB07E8D0A0}"/>
              </a:ext>
            </a:extLst>
          </p:cNvPr>
          <p:cNvSpPr txBox="1"/>
          <p:nvPr/>
        </p:nvSpPr>
        <p:spPr>
          <a:xfrm>
            <a:off x="209891" y="572813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H</a:t>
            </a:r>
            <a:endParaRPr lang="zh-CN" altLang="en-US" i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1A3220F-1F4C-2A73-37A4-642FC44BE90D}"/>
              </a:ext>
            </a:extLst>
          </p:cNvPr>
          <p:cNvSpPr txBox="1"/>
          <p:nvPr/>
        </p:nvSpPr>
        <p:spPr>
          <a:xfrm>
            <a:off x="585796" y="1045584"/>
            <a:ext cx="95410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MPMS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8E0576-3C77-5FC1-9DF3-2E11D7258BF2}"/>
              </a:ext>
            </a:extLst>
          </p:cNvPr>
          <p:cNvSpPr txBox="1"/>
          <p:nvPr/>
        </p:nvSpPr>
        <p:spPr>
          <a:xfrm>
            <a:off x="6207095" y="1012702"/>
            <a:ext cx="6206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i="1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M-H</a:t>
            </a:r>
            <a:endParaRPr lang="zh-CN" altLang="en-US" i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ADC1413-8144-C3A3-E418-DC84A60C4C92}"/>
              </a:ext>
            </a:extLst>
          </p:cNvPr>
          <p:cNvSpPr txBox="1"/>
          <p:nvPr/>
        </p:nvSpPr>
        <p:spPr>
          <a:xfrm>
            <a:off x="9671763" y="1012702"/>
            <a:ext cx="6206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i="1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M-H</a:t>
            </a:r>
            <a:endParaRPr lang="zh-CN" altLang="en-US" i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8190FB-DEB8-2C10-2CC9-E2C3EF0C2E20}"/>
              </a:ext>
            </a:extLst>
          </p:cNvPr>
          <p:cNvSpPr txBox="1"/>
          <p:nvPr/>
        </p:nvSpPr>
        <p:spPr>
          <a:xfrm>
            <a:off x="6207095" y="3848152"/>
            <a:ext cx="6206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i="1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M-H</a:t>
            </a:r>
            <a:endParaRPr lang="zh-CN" altLang="en-US" i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1014894-E0F6-AC03-56B3-0ABA73629BC1}"/>
              </a:ext>
            </a:extLst>
          </p:cNvPr>
          <p:cNvSpPr txBox="1"/>
          <p:nvPr/>
        </p:nvSpPr>
        <p:spPr>
          <a:xfrm>
            <a:off x="9384821" y="3784027"/>
            <a:ext cx="280717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altLang="zh-CN" baseline="-25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c1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对比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endParaRPr lang="en-US" altLang="zh-CN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altLang="zh-CN" baseline="-25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c1(Nb)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(0) ~ 57 </a:t>
            </a:r>
            <a:r>
              <a:rPr lang="en-US" altLang="zh-CN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endParaRPr lang="en-US" altLang="zh-CN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altLang="zh-CN" baseline="-25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c1(FST)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(0) ~ 30 </a:t>
            </a:r>
            <a:r>
              <a:rPr lang="en-US" altLang="zh-CN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endParaRPr lang="en-US" altLang="zh-CN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altLang="zh-CN" baseline="-25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c1(FST/Nb)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(0) ~ 105 </a:t>
            </a:r>
            <a:r>
              <a:rPr lang="en-US" altLang="zh-CN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endParaRPr lang="en-US" altLang="zh-CN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A070DE0-19B5-B851-A5C5-2D28E91E9531}"/>
              </a:ext>
            </a:extLst>
          </p:cNvPr>
          <p:cNvSpPr/>
          <p:nvPr/>
        </p:nvSpPr>
        <p:spPr>
          <a:xfrm>
            <a:off x="4081909" y="1012702"/>
            <a:ext cx="538864" cy="7940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7CAECC9-3E65-5E83-2C6D-C62B8283D6FE}"/>
              </a:ext>
            </a:extLst>
          </p:cNvPr>
          <p:cNvCxnSpPr>
            <a:cxnSpLocks/>
          </p:cNvCxnSpPr>
          <p:nvPr/>
        </p:nvCxnSpPr>
        <p:spPr>
          <a:xfrm flipH="1">
            <a:off x="3474219" y="1882597"/>
            <a:ext cx="607689" cy="6301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B20B6709-DA54-7BE2-52F6-40F465EE5083}"/>
              </a:ext>
            </a:extLst>
          </p:cNvPr>
          <p:cNvSpPr txBox="1"/>
          <p:nvPr/>
        </p:nvSpPr>
        <p:spPr>
          <a:xfrm>
            <a:off x="2428590" y="2588532"/>
            <a:ext cx="18856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</a:rPr>
              <a:t>磁通涡旋进入</a:t>
            </a:r>
            <a:r>
              <a:rPr lang="en-US" altLang="zh-CN" sz="1800" dirty="0">
                <a:solidFill>
                  <a:srgbClr val="C00000"/>
                </a:solidFill>
              </a:rPr>
              <a:t>FeSe</a:t>
            </a:r>
            <a:r>
              <a:rPr lang="en-US" altLang="zh-CN" sz="1800" baseline="-25000" dirty="0">
                <a:solidFill>
                  <a:srgbClr val="C00000"/>
                </a:solidFill>
              </a:rPr>
              <a:t>0.6</a:t>
            </a:r>
            <a:r>
              <a:rPr lang="en-US" altLang="zh-CN" sz="1800" dirty="0">
                <a:solidFill>
                  <a:srgbClr val="C00000"/>
                </a:solidFill>
              </a:rPr>
              <a:t>Te</a:t>
            </a:r>
            <a:r>
              <a:rPr lang="en-US" altLang="zh-CN" sz="1800" baseline="-25000" dirty="0">
                <a:solidFill>
                  <a:srgbClr val="C00000"/>
                </a:solidFill>
              </a:rPr>
              <a:t>0.4</a:t>
            </a:r>
            <a:r>
              <a:rPr lang="en-US" altLang="zh-CN" sz="1800" dirty="0">
                <a:solidFill>
                  <a:srgbClr val="C00000"/>
                </a:solidFill>
              </a:rPr>
              <a:t>/</a:t>
            </a:r>
            <a:r>
              <a:rPr lang="en-US" altLang="zh-CN" sz="1800" dirty="0" err="1">
                <a:solidFill>
                  <a:srgbClr val="C00000"/>
                </a:solidFill>
              </a:rPr>
              <a:t>Nb</a:t>
            </a:r>
            <a:endParaRPr lang="en-US" altLang="zh-CN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6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72285DE-2D04-4071-A4E5-CF498C2A6BA7}"/>
              </a:ext>
            </a:extLst>
          </p:cNvPr>
          <p:cNvSpPr txBox="1"/>
          <p:nvPr/>
        </p:nvSpPr>
        <p:spPr>
          <a:xfrm>
            <a:off x="0" y="120417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尾场加速正电子</a:t>
            </a:r>
            <a:r>
              <a:rPr lang="zh-CN" altLang="en-US" sz="4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（详见周诗宇的专题报告）</a:t>
            </a:r>
            <a:endParaRPr lang="zh-CN" altLang="en-US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201EE31-01E5-4F82-9095-B6E8DC45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4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97F6B-4CC0-4955-979D-8708AAAA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56351"/>
            <a:ext cx="2808312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6F4702-C2F8-4FB9-9544-A6D2536A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400" dirty="0">
                <a:solidFill>
                  <a:srgbClr val="C00000"/>
                </a:solidFill>
              </a:rPr>
              <a:t>报告提纲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B920063-333E-479A-BCC8-6BA03DF487ED}"/>
              </a:ext>
            </a:extLst>
          </p:cNvPr>
          <p:cNvSpPr txBox="1">
            <a:spLocks/>
          </p:cNvSpPr>
          <p:nvPr/>
        </p:nvSpPr>
        <p:spPr>
          <a:xfrm>
            <a:off x="666713" y="1574688"/>
            <a:ext cx="10901896" cy="262225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课题简介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重要进展及成果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人员、经费、成果等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小结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87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711CB-5546-4934-B253-12E5EAF8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7DB08B-55E8-42FE-83B4-74F11F69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人才培养</a:t>
            </a:r>
            <a:endParaRPr lang="en-US" dirty="0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A5AC4556-4255-47BC-941F-501EC3555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052736"/>
            <a:ext cx="11665296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200" dirty="0" smtClean="0">
                <a:latin typeface="微软雅黑" panose="020B0503020204020204" pitchFamily="34" charset="-122"/>
                <a:cs typeface="宋体"/>
              </a:rPr>
              <a:t>课题一参加人员（职工）：沙鹏、李大章、靳松、董超、曾明、翟纪元、刘佰奇、周诗宇、刘爽。</a:t>
            </a:r>
            <a:endParaRPr lang="en-US" altLang="zh-CN" sz="2200" dirty="0" smtClean="0">
              <a:latin typeface="微软雅黑" panose="020B0503020204020204" pitchFamily="34" charset="-122"/>
              <a:cs typeface="宋体"/>
            </a:endParaRP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zh-CN" altLang="en-US" sz="1800" dirty="0" smtClean="0">
                <a:latin typeface="微软雅黑" panose="020B0503020204020204" pitchFamily="34" charset="-122"/>
                <a:cs typeface="宋体"/>
              </a:rPr>
              <a:t>周</a:t>
            </a:r>
            <a:r>
              <a:rPr lang="zh-CN" altLang="en-US" sz="1800" dirty="0">
                <a:latin typeface="微软雅黑" panose="020B0503020204020204" pitchFamily="34" charset="-122"/>
                <a:cs typeface="宋体"/>
              </a:rPr>
              <a:t>诗宇：从清华引进中科院“百人”。</a:t>
            </a:r>
            <a:endParaRPr lang="en-US" altLang="zh-CN" sz="1800" dirty="0">
              <a:latin typeface="微软雅黑" panose="020B0503020204020204" pitchFamily="34" charset="-122"/>
              <a:cs typeface="宋体"/>
            </a:endParaRP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zh-CN" altLang="en-US" sz="1800" dirty="0">
                <a:latin typeface="微软雅黑" panose="020B0503020204020204" pitchFamily="34" charset="-122"/>
                <a:cs typeface="宋体"/>
              </a:rPr>
              <a:t>刘爽：从清华引进中科院“百人”。</a:t>
            </a:r>
            <a:endParaRPr lang="en-US" altLang="zh-CN" sz="1800" dirty="0">
              <a:latin typeface="微软雅黑" panose="020B0503020204020204" pitchFamily="34" charset="-122"/>
              <a:cs typeface="宋体"/>
            </a:endParaRP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zh-CN" altLang="en-US" sz="1800" dirty="0">
                <a:latin typeface="微软雅黑" panose="020B0503020204020204" pitchFamily="34" charset="-122"/>
                <a:cs typeface="宋体"/>
              </a:rPr>
              <a:t>沙鹏、李大章、董超：入选中国科学院特聘研究岗位。</a:t>
            </a:r>
            <a:endParaRPr lang="en-US" altLang="zh-CN" sz="1800" dirty="0">
              <a:latin typeface="微软雅黑" panose="020B0503020204020204" pitchFamily="34" charset="-122"/>
              <a:cs typeface="宋体"/>
            </a:endParaRP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zh-CN" altLang="en-US" sz="1800" dirty="0" smtClean="0">
                <a:latin typeface="微软雅黑" panose="020B0503020204020204" pitchFamily="34" charset="-122"/>
                <a:cs typeface="宋体"/>
              </a:rPr>
              <a:t>叶灵西：博士</a:t>
            </a:r>
            <a:r>
              <a:rPr lang="zh-CN" altLang="en-US" sz="1800" dirty="0">
                <a:latin typeface="微软雅黑" panose="020B0503020204020204" pitchFamily="34" charset="-122"/>
                <a:cs typeface="宋体"/>
              </a:rPr>
              <a:t>毕业，获得中国科学院大学朱李月华奖学金、高能所所长奖学金优秀奖，加入重庆大学</a:t>
            </a:r>
            <a:r>
              <a:rPr lang="zh-CN" altLang="en-US" sz="1800" dirty="0" smtClean="0">
                <a:latin typeface="微软雅黑" panose="020B0503020204020204" pitchFamily="34" charset="-122"/>
                <a:cs typeface="宋体"/>
              </a:rPr>
              <a:t>工作。</a:t>
            </a:r>
            <a:endParaRPr lang="en-US" altLang="zh-CN" sz="1800" dirty="0" smtClean="0">
              <a:latin typeface="微软雅黑" panose="020B0503020204020204" pitchFamily="34" charset="-122"/>
              <a:cs typeface="宋体"/>
            </a:endParaRP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zh-CN" altLang="en-US" sz="1800" dirty="0" smtClean="0">
                <a:latin typeface="微软雅黑" panose="020B0503020204020204" pitchFamily="34" charset="-122"/>
                <a:cs typeface="宋体"/>
              </a:rPr>
              <a:t>王佳：博士</a:t>
            </a:r>
            <a:r>
              <a:rPr lang="zh-CN" altLang="en-US" sz="1800" dirty="0">
                <a:latin typeface="微软雅黑" panose="020B0503020204020204" pitchFamily="34" charset="-122"/>
                <a:cs typeface="宋体"/>
              </a:rPr>
              <a:t>毕业，</a:t>
            </a:r>
            <a:r>
              <a:rPr lang="zh-CN" altLang="en-US" sz="1800" dirty="0" smtClean="0">
                <a:latin typeface="微软雅黑" panose="020B0503020204020204" pitchFamily="34" charset="-122"/>
                <a:cs typeface="宋体"/>
              </a:rPr>
              <a:t>获</a:t>
            </a:r>
            <a:r>
              <a:rPr lang="zh-CN" altLang="en-US" sz="1800" dirty="0">
                <a:latin typeface="微软雅黑" panose="020B0503020204020204" pitchFamily="34" charset="-122"/>
                <a:cs typeface="宋体"/>
              </a:rPr>
              <a:t>高能所</a:t>
            </a:r>
            <a:r>
              <a:rPr lang="zh-CN" altLang="en-US" sz="1800" dirty="0" smtClean="0">
                <a:latin typeface="微软雅黑" panose="020B0503020204020204" pitchFamily="34" charset="-122"/>
                <a:cs typeface="宋体"/>
              </a:rPr>
              <a:t>所长</a:t>
            </a:r>
            <a:r>
              <a:rPr lang="zh-CN" altLang="en-US" sz="1800" dirty="0">
                <a:latin typeface="微软雅黑" panose="020B0503020204020204" pitchFamily="34" charset="-122"/>
                <a:cs typeface="宋体"/>
              </a:rPr>
              <a:t>奖学金优秀奖，赴上海光机所</a:t>
            </a:r>
            <a:r>
              <a:rPr lang="zh-CN" altLang="en-US" sz="1800" dirty="0" smtClean="0">
                <a:latin typeface="微软雅黑" panose="020B0503020204020204" pitchFamily="34" charset="-122"/>
                <a:cs typeface="宋体"/>
              </a:rPr>
              <a:t>做博士后。</a:t>
            </a:r>
            <a:endParaRPr lang="en-US" altLang="zh-CN" sz="1800" dirty="0">
              <a:latin typeface="微软雅黑" panose="020B0503020204020204" pitchFamily="34" charset="-122"/>
              <a:cs typeface="宋体"/>
            </a:endParaRPr>
          </a:p>
          <a:p>
            <a:pPr marL="400050" lvl="1" indent="0">
              <a:lnSpc>
                <a:spcPct val="120000"/>
              </a:lnSpc>
              <a:buClr>
                <a:srgbClr val="C00000"/>
              </a:buClr>
              <a:buNone/>
            </a:pPr>
            <a:endParaRPr lang="en-US" altLang="zh-CN" sz="1600" dirty="0">
              <a:latin typeface="微软雅黑" panose="020B0503020204020204" pitchFamily="34" charset="-122"/>
              <a:cs typeface="宋体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None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29252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E775F3-48E4-462F-8AE8-DDD07D16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B52A25-9FC4-46DD-B1A8-A940A86E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会议交流和文章发表统计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616359A-67A6-4E31-AFFE-02B8C9E7F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65017"/>
              </p:ext>
            </p:extLst>
          </p:nvPr>
        </p:nvGraphicFramePr>
        <p:xfrm>
          <a:off x="2567608" y="1628800"/>
          <a:ext cx="6552728" cy="424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897">
                  <a:extLst>
                    <a:ext uri="{9D8B030D-6E8A-4147-A177-3AD203B41FA5}">
                      <a16:colId xmlns:a16="http://schemas.microsoft.com/office/drawing/2014/main" val="535195884"/>
                    </a:ext>
                  </a:extLst>
                </a:gridCol>
                <a:gridCol w="2236098">
                  <a:extLst>
                    <a:ext uri="{9D8B030D-6E8A-4147-A177-3AD203B41FA5}">
                      <a16:colId xmlns:a16="http://schemas.microsoft.com/office/drawing/2014/main" val="3863343674"/>
                    </a:ext>
                  </a:extLst>
                </a:gridCol>
                <a:gridCol w="1800733">
                  <a:extLst>
                    <a:ext uri="{9D8B030D-6E8A-4147-A177-3AD203B41FA5}">
                      <a16:colId xmlns:a16="http://schemas.microsoft.com/office/drawing/2014/main" val="995705445"/>
                    </a:ext>
                  </a:extLst>
                </a:gridCol>
              </a:tblGrid>
              <a:tr h="531059">
                <a:tc gridSpan="2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课题一</a:t>
                      </a:r>
                      <a:endParaRPr lang="en-US" altLang="zh-CN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9210"/>
                  </a:ext>
                </a:extLst>
              </a:tr>
              <a:tr h="531059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国际会议</a:t>
                      </a:r>
                      <a:endParaRPr lang="en-US" altLang="zh-CN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大会报告</a:t>
                      </a:r>
                      <a:endParaRPr lang="en-US" altLang="zh-CN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69510"/>
                  </a:ext>
                </a:extLst>
              </a:tr>
              <a:tr h="5310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分会报告</a:t>
                      </a:r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329275"/>
                  </a:ext>
                </a:extLst>
              </a:tr>
              <a:tr h="5310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会议墙报</a:t>
                      </a:r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825799"/>
                  </a:ext>
                </a:extLst>
              </a:tr>
              <a:tr h="531059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国内会议</a:t>
                      </a:r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大会报告</a:t>
                      </a:r>
                      <a:endParaRPr lang="en-US" altLang="zh-CN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217763"/>
                  </a:ext>
                </a:extLst>
              </a:tr>
              <a:tr h="5310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分会报告</a:t>
                      </a:r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177344"/>
                  </a:ext>
                </a:extLst>
              </a:tr>
              <a:tr h="5310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会议墙报</a:t>
                      </a:r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901687"/>
                  </a:ext>
                </a:extLst>
              </a:tr>
              <a:tr h="531059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总结</a:t>
                      </a:r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rgbClr val="FFA9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</a:t>
                      </a:r>
                    </a:p>
                  </a:txBody>
                  <a:tcPr anchor="ctr">
                    <a:solidFill>
                      <a:srgbClr val="FFA9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98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022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72285DE-2D04-4071-A4E5-CF498C2A6BA7}"/>
              </a:ext>
            </a:extLst>
          </p:cNvPr>
          <p:cNvSpPr txBox="1"/>
          <p:nvPr/>
        </p:nvSpPr>
        <p:spPr>
          <a:xfrm>
            <a:off x="0" y="120417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课题一论文发表（</a:t>
            </a:r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篇）</a:t>
            </a:r>
          </a:p>
        </p:txBody>
      </p:sp>
      <p:sp>
        <p:nvSpPr>
          <p:cNvPr id="15" name="内容占位符 1"/>
          <p:cNvSpPr>
            <a:spLocks noGrp="1"/>
          </p:cNvSpPr>
          <p:nvPr>
            <p:ph idx="1"/>
          </p:nvPr>
        </p:nvSpPr>
        <p:spPr>
          <a:xfrm>
            <a:off x="0" y="2708562"/>
            <a:ext cx="5616624" cy="108012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600" dirty="0">
                <a:solidFill>
                  <a:srgbClr val="0000FF"/>
                </a:solidFill>
              </a:rPr>
              <a:t>Effect of Sn content on the performance of Nb3Sn superconducting radio-frequency cavities, Materials Letters 379 (2025) 137710</a:t>
            </a:r>
            <a:r>
              <a:rPr lang="zh-CN" altLang="en-US" sz="1600" dirty="0">
                <a:solidFill>
                  <a:srgbClr val="0000FF"/>
                </a:solidFill>
              </a:rPr>
              <a:t>。</a:t>
            </a:r>
            <a:endParaRPr lang="en-US" altLang="zh-CN" sz="16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2400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6B859BB-F9AF-42D3-912A-2E607BD3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b="38904"/>
          <a:stretch/>
        </p:blipFill>
        <p:spPr>
          <a:xfrm>
            <a:off x="6170907" y="999743"/>
            <a:ext cx="5898857" cy="1495792"/>
          </a:xfrm>
          <a:prstGeom prst="rect">
            <a:avLst/>
          </a:prstGeom>
          <a:ln w="31750">
            <a:solidFill>
              <a:srgbClr val="008000"/>
            </a:solidFill>
          </a:ln>
        </p:spPr>
      </p:pic>
      <p:sp>
        <p:nvSpPr>
          <p:cNvPr id="6" name="内容占位符 1"/>
          <p:cNvSpPr txBox="1">
            <a:spLocks/>
          </p:cNvSpPr>
          <p:nvPr/>
        </p:nvSpPr>
        <p:spPr>
          <a:xfrm>
            <a:off x="5739679" y="2495535"/>
            <a:ext cx="6250753" cy="1080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600" dirty="0">
                <a:solidFill>
                  <a:srgbClr val="008000"/>
                </a:solidFill>
              </a:rPr>
              <a:t>Thermal stability analysis of conduction cooled SRF cavities under finite cryogenic capacity with </a:t>
            </a:r>
            <a:r>
              <a:rPr lang="en-US" altLang="zh-CN" sz="1600" dirty="0" err="1">
                <a:solidFill>
                  <a:srgbClr val="008000"/>
                </a:solidFill>
              </a:rPr>
              <a:t>electrothermal</a:t>
            </a:r>
            <a:r>
              <a:rPr lang="en-US" altLang="zh-CN" sz="1600" dirty="0">
                <a:solidFill>
                  <a:srgbClr val="008000"/>
                </a:solidFill>
              </a:rPr>
              <a:t> modeling and experimental validation</a:t>
            </a:r>
            <a:r>
              <a:rPr lang="zh-CN" altLang="en-US" sz="1600" dirty="0">
                <a:solidFill>
                  <a:srgbClr val="008000"/>
                </a:solidFill>
              </a:rPr>
              <a:t>， </a:t>
            </a:r>
            <a:r>
              <a:rPr lang="en-US" altLang="zh-CN" sz="1600" dirty="0">
                <a:solidFill>
                  <a:srgbClr val="008000"/>
                </a:solidFill>
              </a:rPr>
              <a:t>Applied Thermal Engineering 300 (2026) 131328 </a:t>
            </a:r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dirty="0">
              <a:solidFill>
                <a:srgbClr val="008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2400" dirty="0">
              <a:solidFill>
                <a:srgbClr val="008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57" y="1088375"/>
            <a:ext cx="5639666" cy="1584176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8" name="内容占位符 1">
            <a:extLst>
              <a:ext uri="{FF2B5EF4-FFF2-40B4-BE49-F238E27FC236}">
                <a16:creationId xmlns:a16="http://schemas.microsoft.com/office/drawing/2014/main" id="{A6959A9F-74F2-47A8-B590-2D54679350D2}"/>
              </a:ext>
            </a:extLst>
          </p:cNvPr>
          <p:cNvSpPr txBox="1">
            <a:spLocks/>
          </p:cNvSpPr>
          <p:nvPr/>
        </p:nvSpPr>
        <p:spPr>
          <a:xfrm>
            <a:off x="0" y="5616604"/>
            <a:ext cx="6250754" cy="1080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600" dirty="0">
                <a:solidFill>
                  <a:srgbClr val="C00000"/>
                </a:solidFill>
              </a:rPr>
              <a:t>Vacuum-plasma transition effect on positron acceleration in the bubble regime plasma </a:t>
            </a:r>
            <a:r>
              <a:rPr lang="en-US" altLang="zh-CN" sz="1600" dirty="0" err="1">
                <a:solidFill>
                  <a:srgbClr val="C00000"/>
                </a:solidFill>
              </a:rPr>
              <a:t>wakefield</a:t>
            </a:r>
            <a:r>
              <a:rPr lang="en-US" altLang="zh-CN" sz="1600" dirty="0">
                <a:solidFill>
                  <a:srgbClr val="C00000"/>
                </a:solidFill>
              </a:rPr>
              <a:t> accelerators, PHYSICAL REVIEWACCELERATORS AND BEAMS 28, 031301 (2025)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A2EA6F-8664-4E39-819A-68F375705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3824695"/>
            <a:ext cx="3312368" cy="179919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CA933D-1670-4319-9F1A-B19D083D5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00" y="3600694"/>
            <a:ext cx="3312368" cy="20712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23DEB7C6-6144-4A84-BA82-A76FA69AE94B}"/>
              </a:ext>
            </a:extLst>
          </p:cNvPr>
          <p:cNvSpPr txBox="1">
            <a:spLocks/>
          </p:cNvSpPr>
          <p:nvPr/>
        </p:nvSpPr>
        <p:spPr>
          <a:xfrm>
            <a:off x="6198920" y="5716224"/>
            <a:ext cx="5585713" cy="1080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600" dirty="0">
                <a:solidFill>
                  <a:srgbClr val="7030A0"/>
                </a:solidFill>
              </a:rPr>
              <a:t>Beam Loading and Acceleration in the Blowout Regime of a Plasma Wakefield Accelerator</a:t>
            </a:r>
            <a:r>
              <a:rPr lang="zh-CN" altLang="en-US" sz="1600" dirty="0">
                <a:solidFill>
                  <a:srgbClr val="7030A0"/>
                </a:solidFill>
              </a:rPr>
              <a:t>， </a:t>
            </a:r>
            <a:r>
              <a:rPr lang="en-US" altLang="zh-CN" sz="1600" dirty="0">
                <a:solidFill>
                  <a:srgbClr val="7030A0"/>
                </a:solidFill>
              </a:rPr>
              <a:t>Research 2025;8:Article0878</a:t>
            </a:r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dirty="0">
              <a:solidFill>
                <a:srgbClr val="008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2F212-09F3-4D20-9ED9-6107B3D8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039991-F030-493F-922A-91B2290B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经费使用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977495"/>
            <a:ext cx="9073008" cy="57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8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97F6B-4CC0-4955-979D-8708AAAA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56351"/>
            <a:ext cx="2808312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6F4702-C2F8-4FB9-9544-A6D2536A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400" dirty="0">
                <a:solidFill>
                  <a:srgbClr val="C00000"/>
                </a:solidFill>
              </a:rPr>
              <a:t>报告提纲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B920063-333E-479A-BCC8-6BA03DF487ED}"/>
              </a:ext>
            </a:extLst>
          </p:cNvPr>
          <p:cNvSpPr txBox="1">
            <a:spLocks/>
          </p:cNvSpPr>
          <p:nvPr/>
        </p:nvSpPr>
        <p:spPr>
          <a:xfrm>
            <a:off x="666713" y="1574688"/>
            <a:ext cx="10901896" cy="262225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课题简介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重要进展及成果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人员、经费、成果等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小结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03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BDFE9-515C-4D4F-B153-C9081C8F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5BF87-5904-491C-B950-21268919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小结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项目牵头单位高能物理研究所出色地完成了北京正负电子对撞机、北京谱仪等，并取得一系列重大成果。…">
            <a:extLst>
              <a:ext uri="{FF2B5EF4-FFF2-40B4-BE49-F238E27FC236}">
                <a16:creationId xmlns:a16="http://schemas.microsoft.com/office/drawing/2014/main" id="{DFCC8599-CEF6-4515-9ABF-89C6BE9F4E8F}"/>
              </a:ext>
            </a:extLst>
          </p:cNvPr>
          <p:cNvSpPr txBox="1">
            <a:spLocks/>
          </p:cNvSpPr>
          <p:nvPr/>
        </p:nvSpPr>
        <p:spPr>
          <a:xfrm>
            <a:off x="354700" y="1124744"/>
            <a:ext cx="11501940" cy="38164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zh-CN" altLang="en-US" sz="2400" dirty="0"/>
              <a:t>在</a:t>
            </a:r>
            <a:r>
              <a:rPr lang="en-US" altLang="zh-CN" sz="2400" dirty="0"/>
              <a:t>4~8 GHz</a:t>
            </a:r>
            <a:r>
              <a:rPr lang="zh-CN" altLang="en-US" sz="2400" dirty="0"/>
              <a:t>超导腔上进行超导腔镀膜实验：今年内达到验收指标。</a:t>
            </a:r>
            <a:endParaRPr lang="en-US" altLang="zh-CN" sz="2400" dirty="0"/>
          </a:p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zh-CN" altLang="en-US" sz="2400" dirty="0"/>
              <a:t>等离子体尾场加速正电子方案设计</a:t>
            </a:r>
            <a:r>
              <a:rPr lang="zh-CN" altLang="en-US" sz="2400" dirty="0" smtClean="0"/>
              <a:t>：已达到验收指标，继续</a:t>
            </a:r>
            <a:r>
              <a:rPr lang="zh-CN" altLang="en-US" sz="2400" dirty="0"/>
              <a:t>优化。</a:t>
            </a:r>
            <a:endParaRPr lang="en-US" altLang="zh-CN" sz="2400" dirty="0"/>
          </a:p>
          <a:p>
            <a:pPr algn="just">
              <a:lnSpc>
                <a:spcPct val="120000"/>
              </a:lnSpc>
              <a:buClr>
                <a:srgbClr val="C00000"/>
              </a:buClr>
            </a:pP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3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BC03A7-F0B2-448A-9FE9-8F81CE80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01CCC-22CA-41C0-9869-D7DE65A4C5CA}"/>
              </a:ext>
            </a:extLst>
          </p:cNvPr>
          <p:cNvSpPr txBox="1"/>
          <p:nvPr/>
        </p:nvSpPr>
        <p:spPr>
          <a:xfrm>
            <a:off x="2108835" y="2996952"/>
            <a:ext cx="787908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zh-CN" altLang="en-US" sz="6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请各位专家批评指正！</a:t>
            </a:r>
          </a:p>
        </p:txBody>
      </p:sp>
    </p:spTree>
    <p:extLst>
      <p:ext uri="{BB962C8B-B14F-4D97-AF65-F5344CB8AC3E}">
        <p14:creationId xmlns:p14="http://schemas.microsoft.com/office/powerpoint/2010/main" val="313815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BDFE9-515C-4D4F-B153-C9081C8F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5BF87-5904-491C-B950-21268919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课题简介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项目牵头单位高能物理研究所出色地完成了北京正负电子对撞机、北京谱仪等，并取得一系列重大成果。…">
            <a:extLst>
              <a:ext uri="{FF2B5EF4-FFF2-40B4-BE49-F238E27FC236}">
                <a16:creationId xmlns:a16="http://schemas.microsoft.com/office/drawing/2014/main" id="{DFCC8599-CEF6-4515-9ABF-89C6BE9F4E8F}"/>
              </a:ext>
            </a:extLst>
          </p:cNvPr>
          <p:cNvSpPr txBox="1">
            <a:spLocks/>
          </p:cNvSpPr>
          <p:nvPr/>
        </p:nvSpPr>
        <p:spPr>
          <a:xfrm>
            <a:off x="354700" y="1124744"/>
            <a:ext cx="11501940" cy="44073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zh-CN" altLang="en-US" sz="2400" dirty="0"/>
              <a:t>课题名称：加速器前沿技术研究</a:t>
            </a:r>
            <a:endParaRPr lang="en-US" altLang="zh-CN" sz="2400" dirty="0"/>
          </a:p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zh-CN" altLang="en-US" sz="2400" dirty="0"/>
              <a:t>所属项目：高能量加速器关键技术研究</a:t>
            </a:r>
            <a:endParaRPr lang="en-US" altLang="zh-CN" sz="2400" dirty="0"/>
          </a:p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zh-CN" altLang="en-US" sz="2400" dirty="0"/>
              <a:t>课题总预算：</a:t>
            </a:r>
            <a:r>
              <a:rPr lang="en-US" altLang="zh-CN" sz="2400" dirty="0"/>
              <a:t>360</a:t>
            </a:r>
            <a:r>
              <a:rPr lang="zh-CN" altLang="en-US" sz="2400" dirty="0"/>
              <a:t>万（已拨付</a:t>
            </a:r>
            <a:r>
              <a:rPr lang="en-US" altLang="zh-CN" sz="2400" dirty="0">
                <a:solidFill>
                  <a:srgbClr val="FF0000"/>
                </a:solidFill>
              </a:rPr>
              <a:t>288</a:t>
            </a:r>
            <a:r>
              <a:rPr lang="zh-CN" altLang="en-US" sz="2400" dirty="0">
                <a:solidFill>
                  <a:srgbClr val="FF0000"/>
                </a:solidFill>
              </a:rPr>
              <a:t>万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zh-CN" altLang="en-US" sz="2400" dirty="0"/>
              <a:t>课题承担单位：中国科学院高能物理研究所</a:t>
            </a:r>
            <a:endParaRPr lang="en-US" altLang="zh-CN" sz="2400" dirty="0"/>
          </a:p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zh-CN" altLang="en-US" sz="2400" dirty="0"/>
              <a:t>课题负责人：沙鹏</a:t>
            </a:r>
            <a:endParaRPr lang="en-US" altLang="zh-CN" sz="2400" dirty="0"/>
          </a:p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zh-CN" altLang="en-US" sz="2400" dirty="0"/>
              <a:t>执行期限：</a:t>
            </a:r>
            <a:r>
              <a:rPr lang="en-US" altLang="zh-CN" sz="2400" dirty="0"/>
              <a:t>2023</a:t>
            </a:r>
            <a:r>
              <a:rPr lang="zh-CN" altLang="en-US" sz="2400" dirty="0"/>
              <a:t>年</a:t>
            </a:r>
            <a:r>
              <a:rPr lang="en-US" altLang="zh-CN" sz="2400" dirty="0"/>
              <a:t>12</a:t>
            </a:r>
            <a:r>
              <a:rPr lang="zh-CN" altLang="en-US" sz="2400" dirty="0"/>
              <a:t>月至</a:t>
            </a:r>
            <a:r>
              <a:rPr lang="en-US" altLang="zh-CN" sz="2400" dirty="0"/>
              <a:t>2028</a:t>
            </a:r>
            <a:r>
              <a:rPr lang="zh-CN" altLang="en-US" sz="2400" dirty="0"/>
              <a:t>年</a:t>
            </a:r>
            <a:r>
              <a:rPr lang="en-US" altLang="zh-CN" sz="2400" dirty="0"/>
              <a:t>11</a:t>
            </a:r>
            <a:r>
              <a:rPr lang="zh-CN" altLang="en-US" sz="2400" dirty="0"/>
              <a:t>月</a:t>
            </a:r>
            <a:endParaRPr lang="en-US" altLang="zh-CN" sz="2400" dirty="0"/>
          </a:p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zh-CN" altLang="en-US" sz="2400" dirty="0"/>
              <a:t>主要研究内容：开展下一代射频超导材料（铌三锡、铁基超导体）的研发；开展等离子体尾场加速正电子的研究。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13918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97F6B-4CC0-4955-979D-8708AAAA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56351"/>
            <a:ext cx="2808312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6F4702-C2F8-4FB9-9544-A6D2536A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400" dirty="0">
                <a:solidFill>
                  <a:srgbClr val="C00000"/>
                </a:solidFill>
              </a:rPr>
              <a:t>报告提纲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B920063-333E-479A-BCC8-6BA03DF487ED}"/>
              </a:ext>
            </a:extLst>
          </p:cNvPr>
          <p:cNvSpPr txBox="1">
            <a:spLocks/>
          </p:cNvSpPr>
          <p:nvPr/>
        </p:nvSpPr>
        <p:spPr>
          <a:xfrm>
            <a:off x="666713" y="1574688"/>
            <a:ext cx="10901896" cy="25777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课题简介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重要进展及成果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人员、经费、成果等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小结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3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BDFE9-515C-4D4F-B153-C9081C8F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5BF87-5904-491C-B950-21268919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考核指标完成情况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34874"/>
              </p:ext>
            </p:extLst>
          </p:nvPr>
        </p:nvGraphicFramePr>
        <p:xfrm>
          <a:off x="326565" y="1268760"/>
          <a:ext cx="11638572" cy="49128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64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91477968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5526645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485340441"/>
                    </a:ext>
                  </a:extLst>
                </a:gridCol>
                <a:gridCol w="126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38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预计中期时间点 </a:t>
                      </a:r>
                      <a:r>
                        <a:rPr lang="en-US" altLang="zh-CN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zh-CN" altLang="en-US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月，完成时间 </a:t>
                      </a:r>
                      <a:r>
                        <a:rPr lang="en-US" altLang="zh-CN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lang="zh-CN" altLang="en-US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CN" altLang="en-US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endParaRPr lang="zh-CN" sz="2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考核方式</a:t>
                      </a:r>
                      <a:endParaRPr lang="zh-CN" sz="2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成果</a:t>
                      </a:r>
                      <a:r>
                        <a:rPr lang="zh-CN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2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指标名称</a:t>
                      </a:r>
                      <a:endParaRPr lang="zh-CN" altLang="zh-CN" sz="2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立项时</a:t>
                      </a:r>
                      <a:r>
                        <a:rPr lang="zh-CN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指标值</a:t>
                      </a:r>
                      <a:r>
                        <a:rPr lang="en-US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状态</a:t>
                      </a:r>
                      <a:endParaRPr lang="zh-CN" sz="2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中期指标值</a:t>
                      </a:r>
                      <a:r>
                        <a:rPr lang="en-US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状态</a:t>
                      </a:r>
                      <a:endParaRPr lang="zh-CN" sz="2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完成时指标值</a:t>
                      </a:r>
                      <a:r>
                        <a:rPr lang="en-US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200" b="1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状态</a:t>
                      </a:r>
                      <a:endParaRPr lang="zh-CN" sz="2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200" b="1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本年度指标状态</a:t>
                      </a:r>
                      <a:endParaRPr lang="zh-CN" sz="2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5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铌三锡超导腔</a:t>
                      </a: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品质因数</a:t>
                      </a: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alt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5×10</a:t>
                      </a:r>
                      <a:r>
                        <a:rPr lang="en-US" altLang="zh-CN" sz="2200" kern="100" baseline="300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CN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@ 4-8 GHz</a:t>
                      </a:r>
                      <a:endParaRPr lang="zh-CN" alt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0.8-2×10</a:t>
                      </a:r>
                      <a:r>
                        <a:rPr lang="en-US" altLang="zh-CN" sz="2200" kern="100" spc="-20" baseline="300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altLang="zh-CN" sz="2200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@ 4-8 GHz</a:t>
                      </a:r>
                      <a:endParaRPr lang="zh-CN" alt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研制中，尚未进行测试</a:t>
                      </a:r>
                      <a:endParaRPr lang="zh-CN" alt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现场测试</a:t>
                      </a:r>
                      <a:endParaRPr lang="zh-CN" alt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991">
                <a:tc rowSpan="3">
                  <a:txBody>
                    <a:bodyPr/>
                    <a:lstStyle/>
                    <a:p>
                      <a:r>
                        <a:rPr lang="zh-CN" altLang="en-US" sz="2200" kern="1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等离子体尾场加速正电子的设计方案</a:t>
                      </a:r>
                      <a:endParaRPr lang="zh-CN" sz="2200" kern="100" spc="-2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能量转换效率</a:t>
                      </a: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1%</a:t>
                      </a:r>
                      <a:endParaRPr lang="zh-CN" alt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10%</a:t>
                      </a:r>
                      <a:endParaRPr lang="zh-CN" alt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30%</a:t>
                      </a: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2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优于</a:t>
                      </a:r>
                      <a:r>
                        <a:rPr lang="en-US" altLang="zh-CN" sz="22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30%</a:t>
                      </a:r>
                      <a:endParaRPr lang="zh-CN" alt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200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同行专家评议</a:t>
                      </a: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769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能散</a:t>
                      </a: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20%</a:t>
                      </a: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10%</a:t>
                      </a: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5%</a:t>
                      </a: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2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优于</a:t>
                      </a:r>
                      <a:r>
                        <a:rPr lang="en-US" altLang="zh-CN" sz="22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5%</a:t>
                      </a: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200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同行专家评议</a:t>
                      </a:r>
                      <a:endParaRPr lang="zh-CN" alt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0571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发射度增长</a:t>
                      </a: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倍</a:t>
                      </a:r>
                      <a:endParaRPr lang="zh-CN" alt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倍</a:t>
                      </a:r>
                      <a:endParaRPr lang="zh-CN" alt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50%</a:t>
                      </a:r>
                      <a:endParaRPr 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2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优于</a:t>
                      </a:r>
                      <a:r>
                        <a:rPr lang="en-US" altLang="zh-CN" sz="22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50%</a:t>
                      </a:r>
                      <a:endParaRPr lang="zh-CN" alt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200" kern="100" spc="-2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同行专家评议</a:t>
                      </a:r>
                      <a:endParaRPr lang="zh-CN" altLang="zh-CN" sz="2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36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72285DE-2D04-4071-A4E5-CF498C2A6BA7}"/>
              </a:ext>
            </a:extLst>
          </p:cNvPr>
          <p:cNvSpPr txBox="1"/>
          <p:nvPr/>
        </p:nvSpPr>
        <p:spPr>
          <a:xfrm>
            <a:off x="0" y="120417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课题总体进展</a:t>
            </a:r>
          </a:p>
        </p:txBody>
      </p:sp>
      <p:sp>
        <p:nvSpPr>
          <p:cNvPr id="15" name="内容占位符 1"/>
          <p:cNvSpPr>
            <a:spLocks noGrp="1"/>
          </p:cNvSpPr>
          <p:nvPr>
            <p:ph idx="1"/>
          </p:nvPr>
        </p:nvSpPr>
        <p:spPr>
          <a:xfrm>
            <a:off x="72008" y="1069786"/>
            <a:ext cx="11928648" cy="25752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铌三锡超导腔研究：开展了铌锡比例调控、薄膜厚度均匀性等研究，</a:t>
            </a:r>
            <a:r>
              <a:rPr lang="en-US" altLang="zh-CN" sz="2400" dirty="0"/>
              <a:t>1.3 GHz</a:t>
            </a:r>
            <a:r>
              <a:rPr lang="zh-CN" altLang="en-US" sz="2400" dirty="0"/>
              <a:t>铌三锡超导腔的测试结果（低场，</a:t>
            </a:r>
            <a:r>
              <a:rPr lang="en-US" altLang="zh-CN" sz="2400" dirty="0"/>
              <a:t>at 4.2K</a:t>
            </a:r>
            <a:r>
              <a:rPr lang="zh-CN" altLang="en-US" sz="2400" dirty="0"/>
              <a:t>）与国际先进水平相当，完成了传导冷却超导腔的实验，已获得不错的结果。</a:t>
            </a:r>
            <a:endParaRPr lang="en-US" altLang="zh-CN" sz="24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铁基超导腔研究：</a:t>
            </a:r>
            <a:r>
              <a:rPr lang="en-US" altLang="zh-CN" sz="2400" dirty="0"/>
              <a:t>FeSe</a:t>
            </a:r>
            <a:r>
              <a:rPr lang="en-US" altLang="zh-CN" sz="2400" baseline="-25000" dirty="0"/>
              <a:t>0.6</a:t>
            </a:r>
            <a:r>
              <a:rPr lang="en-US" altLang="zh-CN" sz="2400" dirty="0"/>
              <a:t>Te</a:t>
            </a:r>
            <a:r>
              <a:rPr lang="en-US" altLang="zh-CN" sz="2400" baseline="-25000" dirty="0"/>
              <a:t>0.4</a:t>
            </a:r>
            <a:r>
              <a:rPr lang="en-US" altLang="zh-CN" sz="2400" dirty="0"/>
              <a:t>/</a:t>
            </a:r>
            <a:r>
              <a:rPr lang="en-US" altLang="zh-CN" sz="2400" dirty="0" err="1"/>
              <a:t>Nb</a:t>
            </a:r>
            <a:r>
              <a:rPr lang="zh-CN" altLang="en-US" sz="2400" dirty="0"/>
              <a:t>下临界磁场 </a:t>
            </a:r>
            <a:r>
              <a:rPr lang="en-US" altLang="zh-CN" sz="2400" dirty="0"/>
              <a:t>B</a:t>
            </a:r>
            <a:r>
              <a:rPr lang="en-US" altLang="zh-CN" sz="2400" baseline="-25000" dirty="0"/>
              <a:t>c1</a:t>
            </a:r>
            <a:r>
              <a:rPr lang="zh-CN" altLang="en-US" sz="2400" dirty="0"/>
              <a:t>显著提高。</a:t>
            </a:r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kern="100" spc="-20" dirty="0">
                <a:cs typeface="Times New Roman" panose="02020603050405020304" pitchFamily="18" charset="0"/>
              </a:rPr>
              <a:t>等离子体尾场加速正电子：进展顺利，已达到中期指标。</a:t>
            </a:r>
            <a:endParaRPr lang="en-US" altLang="zh-CN" sz="2400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6B859BB-F9AF-42D3-912A-2E607BD3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7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8" y="4747401"/>
            <a:ext cx="6625293" cy="1344616"/>
          </a:xfrm>
          <a:prstGeom prst="rect">
            <a:avLst/>
          </a:prstGeom>
        </p:spPr>
      </p:pic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252808" y="1052735"/>
            <a:ext cx="5915200" cy="37768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200" dirty="0"/>
              <a:t>开展铌三锡薄膜生长的分子动力学模拟计算，采用</a:t>
            </a:r>
            <a:r>
              <a:rPr lang="en-US" altLang="zh-CN" sz="2200" dirty="0"/>
              <a:t>LAMMPS</a:t>
            </a:r>
            <a:r>
              <a:rPr lang="zh-CN" altLang="en-US" sz="2200" dirty="0"/>
              <a:t>软件，研究各种条件下（温度、粗糙度</a:t>
            </a:r>
            <a:r>
              <a:rPr lang="en-US" altLang="zh-CN" sz="2200" dirty="0"/>
              <a:t>……</a:t>
            </a:r>
            <a:r>
              <a:rPr lang="zh-CN" altLang="en-US" sz="2200" dirty="0"/>
              <a:t>），锡在铌基底上的沉积过程。</a:t>
            </a:r>
            <a:endParaRPr lang="en-US" altLang="zh-CN" sz="22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200" dirty="0" smtClean="0"/>
              <a:t>针对现有的</a:t>
            </a:r>
            <a:r>
              <a:rPr lang="zh-CN" altLang="en-US" sz="2200" dirty="0"/>
              <a:t>铌三锡镀膜真空炉，利用</a:t>
            </a:r>
            <a:r>
              <a:rPr lang="en-US" altLang="zh-CN" sz="2200" dirty="0" err="1"/>
              <a:t>Comsol</a:t>
            </a:r>
            <a:r>
              <a:rPr lang="zh-CN" altLang="en-US" sz="2200" dirty="0"/>
              <a:t>软件对铌三锡超导腔的镀膜过程进行仿真：</a:t>
            </a:r>
            <a:endParaRPr lang="en-US" altLang="zh-CN" sz="2200" dirty="0"/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zh-CN" altLang="en-US" sz="2200" dirty="0" smtClean="0"/>
              <a:t>增加了锡</a:t>
            </a:r>
            <a:r>
              <a:rPr lang="zh-CN" altLang="en-US" sz="2200" dirty="0"/>
              <a:t>蒸发源，提高锡分布的均匀性</a:t>
            </a:r>
            <a:r>
              <a:rPr lang="zh-CN" altLang="en-US" sz="2200" dirty="0" smtClean="0"/>
              <a:t>。</a:t>
            </a:r>
            <a:endParaRPr lang="en-US" altLang="zh-CN" sz="2200" dirty="0" smtClean="0"/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zh-CN" altLang="en-US" sz="2200" dirty="0"/>
              <a:t>提高</a:t>
            </a:r>
            <a:r>
              <a:rPr lang="zh-CN" altLang="en-US" sz="2200" dirty="0" smtClean="0"/>
              <a:t>了铌三锡超导腔的镀膜质量。</a:t>
            </a:r>
            <a:endParaRPr lang="en-US" altLang="zh-CN" sz="2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3200" dirty="0">
                <a:solidFill>
                  <a:srgbClr val="C00000"/>
                </a:solidFill>
                <a:effectLst/>
              </a:rPr>
              <a:t>铌三锡超导腔（</a:t>
            </a:r>
            <a:r>
              <a:rPr lang="en-US" altLang="zh-CN" sz="3200" dirty="0">
                <a:solidFill>
                  <a:srgbClr val="C00000"/>
                </a:solidFill>
                <a:effectLst/>
              </a:rPr>
              <a:t>1</a:t>
            </a:r>
            <a:r>
              <a:rPr lang="zh-CN" altLang="en-US" sz="3200" dirty="0">
                <a:solidFill>
                  <a:srgbClr val="C00000"/>
                </a:solidFill>
                <a:effectLst/>
              </a:rPr>
              <a:t>）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7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82403" y="6317086"/>
            <a:ext cx="426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7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dirty="0"/>
              <a:t>在超导腔的中心增加一个锡源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806" y="1069476"/>
            <a:ext cx="5524834" cy="3391105"/>
          </a:xfrm>
          <a:prstGeom prst="rect">
            <a:avLst/>
          </a:prstGeom>
          <a:ln w="25400">
            <a:solidFill>
              <a:srgbClr val="6B00DE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4522332"/>
            <a:ext cx="2663392" cy="179475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83432" y="6156296"/>
            <a:ext cx="4520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7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dirty="0"/>
              <a:t>锡原子在铌基底上的沉积（</a:t>
            </a:r>
            <a:r>
              <a:rPr lang="en-US" altLang="zh-CN" sz="2000" dirty="0"/>
              <a:t>1200C</a:t>
            </a:r>
            <a:r>
              <a:rPr lang="zh-CN" altLang="en-US" sz="2000" dirty="0"/>
              <a:t>）</a:t>
            </a:r>
          </a:p>
        </p:txBody>
      </p:sp>
      <p:sp>
        <p:nvSpPr>
          <p:cNvPr id="25" name="直角上箭头 24"/>
          <p:cNvSpPr/>
          <p:nvPr/>
        </p:nvSpPr>
        <p:spPr>
          <a:xfrm rot="5400000">
            <a:off x="6563155" y="4309035"/>
            <a:ext cx="1946009" cy="1152128"/>
          </a:xfrm>
          <a:prstGeom prst="bentUpArrow">
            <a:avLst>
              <a:gd name="adj1" fmla="val 13906"/>
              <a:gd name="adj2" fmla="val 25427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92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3200" dirty="0">
                <a:solidFill>
                  <a:srgbClr val="C00000"/>
                </a:solidFill>
                <a:effectLst/>
              </a:rPr>
              <a:t>铌三锡超导腔（</a:t>
            </a:r>
            <a:r>
              <a:rPr lang="en-US" altLang="zh-CN" sz="3200" dirty="0">
                <a:solidFill>
                  <a:srgbClr val="C00000"/>
                </a:solidFill>
                <a:effectLst/>
              </a:rPr>
              <a:t>2</a:t>
            </a:r>
            <a:r>
              <a:rPr lang="zh-CN" altLang="en-US" sz="3200" dirty="0">
                <a:solidFill>
                  <a:srgbClr val="C00000"/>
                </a:solidFill>
                <a:effectLst/>
              </a:rPr>
              <a:t>）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8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内容占位符 1"/>
          <p:cNvSpPr txBox="1">
            <a:spLocks/>
          </p:cNvSpPr>
          <p:nvPr/>
        </p:nvSpPr>
        <p:spPr>
          <a:xfrm>
            <a:off x="252808" y="1052736"/>
            <a:ext cx="11603832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200" dirty="0"/>
              <a:t>开展铌三锡超导腔的测试技术研究，精确定位腔壁的温度升高（</a:t>
            </a:r>
            <a:r>
              <a:rPr lang="en-US" altLang="zh-CN" sz="2200" dirty="0"/>
              <a:t>Q</a:t>
            </a:r>
            <a:r>
              <a:rPr lang="zh-CN" altLang="en-US" sz="2200" dirty="0"/>
              <a:t>值下降、甚至失超）位置</a:t>
            </a:r>
            <a:r>
              <a:rPr lang="en-US" altLang="zh-CN" sz="2200" dirty="0"/>
              <a:t>(</a:t>
            </a:r>
            <a:r>
              <a:rPr lang="zh-CN" altLang="en-US" sz="2200" dirty="0">
                <a:solidFill>
                  <a:srgbClr val="C00000"/>
                </a:solidFill>
              </a:rPr>
              <a:t>国内首次</a:t>
            </a:r>
            <a:r>
              <a:rPr lang="en-US" altLang="zh-CN" sz="2200" dirty="0"/>
              <a:t>)</a:t>
            </a:r>
            <a:r>
              <a:rPr lang="zh-CN" altLang="en-US" sz="2200" dirty="0"/>
              <a:t>，分析表面缺陷对腔性能的影响         提升铌三锡超导腔镀膜技术水平。</a:t>
            </a:r>
            <a:endParaRPr lang="en-US" altLang="zh-CN" sz="22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200" dirty="0"/>
              <a:t>在</a:t>
            </a:r>
            <a:r>
              <a:rPr lang="en-US" altLang="zh-CN" sz="2200" dirty="0"/>
              <a:t>4.2K</a:t>
            </a:r>
            <a:r>
              <a:rPr lang="zh-CN" altLang="en-US" sz="2200" dirty="0"/>
              <a:t>下，多只</a:t>
            </a:r>
            <a:r>
              <a:rPr lang="en-US" altLang="zh-CN" sz="2200" dirty="0"/>
              <a:t>1.3 GHz</a:t>
            </a:r>
            <a:r>
              <a:rPr lang="zh-CN" altLang="en-US" sz="2200" dirty="0"/>
              <a:t>铌三锡超导腔品质因数达到了</a:t>
            </a:r>
            <a:r>
              <a:rPr lang="en-US" altLang="zh-CN" sz="2200" dirty="0"/>
              <a:t>1×10</a:t>
            </a:r>
            <a:r>
              <a:rPr lang="en-US" altLang="zh-CN" sz="2200" baseline="30000" dirty="0"/>
              <a:t>10</a:t>
            </a:r>
            <a:r>
              <a:rPr lang="en-US" altLang="zh-CN" sz="2200" dirty="0"/>
              <a:t>@8MV/m</a:t>
            </a:r>
            <a:r>
              <a:rPr lang="zh-CN" altLang="en-US" sz="2200" dirty="0"/>
              <a:t>；在</a:t>
            </a:r>
            <a:r>
              <a:rPr lang="en-US" altLang="zh-CN" sz="2200" dirty="0"/>
              <a:t>2.0K</a:t>
            </a:r>
            <a:r>
              <a:rPr lang="zh-CN" altLang="en-US" sz="2200" dirty="0"/>
              <a:t>下，最高的品质因数超过了</a:t>
            </a:r>
            <a:r>
              <a:rPr lang="en-US" altLang="zh-CN" sz="2200" dirty="0"/>
              <a:t>1×10</a:t>
            </a:r>
            <a:r>
              <a:rPr lang="en-US" altLang="zh-CN" sz="2200" baseline="30000" dirty="0"/>
              <a:t>11</a:t>
            </a:r>
            <a:r>
              <a:rPr lang="en-US" altLang="zh-CN" sz="2200" dirty="0"/>
              <a:t>——</a:t>
            </a:r>
            <a:r>
              <a:rPr lang="zh-CN" altLang="en-US" sz="2200" dirty="0"/>
              <a:t>研究成果发表在</a:t>
            </a:r>
            <a:r>
              <a:rPr lang="en-US" altLang="zh-CN" sz="2200" dirty="0"/>
              <a:t>《Materials letters》</a:t>
            </a:r>
            <a:r>
              <a:rPr lang="zh-CN" altLang="en-US" sz="2200" dirty="0"/>
              <a:t>上。</a:t>
            </a:r>
            <a:endParaRPr lang="en-US" altLang="zh-CN" sz="220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None/>
            </a:pPr>
            <a:endParaRPr lang="en-US" altLang="zh-CN" sz="2200" dirty="0"/>
          </a:p>
        </p:txBody>
      </p:sp>
      <p:pic>
        <p:nvPicPr>
          <p:cNvPr id="14" name="图片 13" descr="1b1e6ca06179d05d50b06e5edbc22be7"/>
          <p:cNvPicPr/>
          <p:nvPr/>
        </p:nvPicPr>
        <p:blipFill>
          <a:blip r:embed="rId3"/>
          <a:stretch>
            <a:fillRect/>
          </a:stretch>
        </p:blipFill>
        <p:spPr>
          <a:xfrm>
            <a:off x="257954" y="3161604"/>
            <a:ext cx="2314801" cy="31348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752" y="6334305"/>
            <a:ext cx="5724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7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600" dirty="0"/>
              <a:t>铌三锡超导腔的测试（左：腔外壁的温度探头；右：腔内壁）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631473" y="3166367"/>
            <a:ext cx="2781731" cy="3144566"/>
            <a:chOff x="2594189" y="2963361"/>
            <a:chExt cx="2781731" cy="314456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" t="12198" r="925" b="5902"/>
            <a:stretch/>
          </p:blipFill>
          <p:spPr>
            <a:xfrm>
              <a:off x="2594189" y="2963361"/>
              <a:ext cx="2781731" cy="3144566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3431704" y="3799999"/>
              <a:ext cx="288032" cy="28803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359696" y="5445224"/>
              <a:ext cx="1060094" cy="603203"/>
            </a:xfrm>
            <a:prstGeom prst="ellipse">
              <a:avLst/>
            </a:prstGeom>
            <a:noFill/>
            <a:ln>
              <a:solidFill>
                <a:srgbClr val="39E6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608612" y="3159735"/>
              <a:ext cx="2255742" cy="3969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rgbClr val="0033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>
                  <a:solidFill>
                    <a:srgbClr val="FFFF00"/>
                  </a:solidFill>
                </a:rPr>
                <a:t>升温位置为铌基底，未覆盖铌三锡薄膜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711624" y="4811928"/>
              <a:ext cx="2255742" cy="3969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rgbClr val="0033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39E610"/>
                  </a:solidFill>
                </a:rPr>
                <a:t>Nb</a:t>
              </a:r>
              <a:r>
                <a:rPr lang="en-US" altLang="zh-CN" baseline="-25000" dirty="0">
                  <a:solidFill>
                    <a:srgbClr val="39E610"/>
                  </a:solidFill>
                </a:rPr>
                <a:t>3</a:t>
              </a:r>
              <a:r>
                <a:rPr lang="en-US" altLang="zh-CN" dirty="0">
                  <a:solidFill>
                    <a:srgbClr val="39E610"/>
                  </a:solidFill>
                </a:rPr>
                <a:t>Sn</a:t>
              </a:r>
              <a:r>
                <a:rPr lang="zh-CN" altLang="en-US" dirty="0">
                  <a:solidFill>
                    <a:srgbClr val="39E610"/>
                  </a:solidFill>
                </a:rPr>
                <a:t>薄膜厚度不均匀，没有升温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448" y="3134070"/>
            <a:ext cx="5535112" cy="349029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353665" y="5463564"/>
            <a:ext cx="41764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7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800" dirty="0"/>
              <a:t>1.3 GHz </a:t>
            </a:r>
            <a:r>
              <a:rPr lang="zh-CN" altLang="en-US" sz="1800" dirty="0"/>
              <a:t>铌三锡超导腔垂测结果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6168008" y="1700808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1415480" y="4221088"/>
            <a:ext cx="1981500" cy="216024"/>
          </a:xfrm>
          <a:prstGeom prst="straightConnector1">
            <a:avLst/>
          </a:prstGeom>
          <a:ln w="38100">
            <a:solidFill>
              <a:srgbClr val="FFFF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44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252808" y="1052736"/>
            <a:ext cx="11603832" cy="17281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200" dirty="0"/>
              <a:t>对</a:t>
            </a:r>
            <a:r>
              <a:rPr lang="en-US" altLang="zh-CN" sz="2200" dirty="0"/>
              <a:t>1.3 GHz</a:t>
            </a:r>
            <a:r>
              <a:rPr lang="zh-CN" altLang="en-US" sz="2200" dirty="0"/>
              <a:t>铌三锡超导腔开展了传导冷却条件下的测试研究，取得了</a:t>
            </a:r>
            <a:r>
              <a:rPr lang="en-US" altLang="zh-CN" sz="2200" dirty="0"/>
              <a:t>3.2E9@4.4MV/m</a:t>
            </a:r>
            <a:r>
              <a:rPr lang="zh-CN" altLang="en-US" sz="2200" dirty="0"/>
              <a:t>的测试结果。</a:t>
            </a:r>
            <a:endParaRPr lang="en-US" altLang="zh-CN" sz="22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2200" dirty="0"/>
              <a:t> </a:t>
            </a:r>
            <a:r>
              <a:rPr lang="zh-CN" altLang="en-US" sz="2200" dirty="0"/>
              <a:t>研究成果发表在</a:t>
            </a:r>
            <a:r>
              <a:rPr lang="en-US" altLang="zh-CN" sz="2200" dirty="0"/>
              <a:t>《Applied Thermal Engineering》</a:t>
            </a:r>
            <a:r>
              <a:rPr lang="zh-CN" altLang="en-US" sz="2400" dirty="0">
                <a:solidFill>
                  <a:srgbClr val="008000"/>
                </a:solidFill>
              </a:rPr>
              <a:t>上。</a:t>
            </a:r>
            <a:endParaRPr lang="en-US" altLang="zh-CN" sz="220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None/>
            </a:pPr>
            <a:endParaRPr lang="en-US" altLang="zh-CN" sz="2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dirty="0">
                <a:solidFill>
                  <a:srgbClr val="C00000"/>
                </a:solidFill>
              </a:rPr>
              <a:t>铌三锡超导腔（</a:t>
            </a:r>
            <a:r>
              <a:rPr lang="en-US" altLang="zh-CN" sz="3200" dirty="0">
                <a:solidFill>
                  <a:srgbClr val="C00000"/>
                </a:solidFill>
              </a:rPr>
              <a:t>3</a:t>
            </a:r>
            <a:r>
              <a:rPr lang="zh-CN" altLang="en-US" sz="3200" dirty="0">
                <a:solidFill>
                  <a:srgbClr val="C00000"/>
                </a:solidFill>
              </a:rPr>
              <a:t>）</a:t>
            </a:r>
            <a:endParaRPr lang="en-US" altLang="zh-CN" sz="3200" dirty="0">
              <a:solidFill>
                <a:srgbClr val="C0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9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08339D79-D6A7-4DED-80D9-1D9FBE05B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34867"/>
              </p:ext>
            </p:extLst>
          </p:nvPr>
        </p:nvGraphicFramePr>
        <p:xfrm>
          <a:off x="4331280" y="2636081"/>
          <a:ext cx="7648809" cy="340544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290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1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冷却方式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降温类型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最大加速梯度</a:t>
                      </a:r>
                      <a:r>
                        <a:rPr lang="en-US" altLang="zh-CN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@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</a:t>
                      </a:r>
                      <a:r>
                        <a:rPr lang="en-US" sz="18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sz="1800" b="1" i="0" u="none" strike="noStrike" baseline="-25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赤道平均温度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54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液氦浸泡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24-14K</a:t>
                      </a:r>
                      <a:r>
                        <a:rPr lang="zh-CN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慢速降温</a:t>
                      </a:r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0.05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K/min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9MV/m@2.3E9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4.2K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传导冷却</a:t>
                      </a:r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优化后结构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自然降温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5.88MV/m@1E9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54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22-14K</a:t>
                      </a:r>
                      <a:r>
                        <a:rPr lang="zh-CN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慢速降温</a:t>
                      </a:r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0.04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K/min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传导冷却</a:t>
                      </a:r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更换无磁紧固件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自然降温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4.9MV/m@2E9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3.9K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354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22-7K</a:t>
                      </a:r>
                      <a:r>
                        <a:rPr lang="zh-CN" alt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慢速降温</a:t>
                      </a:r>
                      <a:r>
                        <a:rPr lang="en-US" altLang="zh-CN" sz="18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0.04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K/min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4.4MV/m@3.2E9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3.8K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354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液氦浸泡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24-14K</a:t>
                      </a:r>
                      <a:r>
                        <a:rPr lang="zh-CN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慢速降温</a:t>
                      </a:r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0.05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K/min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4.5MV/m@8E8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4.2K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531139"/>
            <a:ext cx="2711497" cy="36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99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25014</TotalTime>
  <Words>1296</Words>
  <Application>Microsoft Office PowerPoint</Application>
  <PresentationFormat>宽屏</PresentationFormat>
  <Paragraphs>207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方正姚体</vt:lpstr>
      <vt:lpstr>SimHei</vt:lpstr>
      <vt:lpstr>SimHei</vt:lpstr>
      <vt:lpstr>宋体</vt:lpstr>
      <vt:lpstr>微软雅黑</vt:lpstr>
      <vt:lpstr>微软雅黑</vt:lpstr>
      <vt:lpstr>Arial</vt:lpstr>
      <vt:lpstr>Arial Narrow</vt:lpstr>
      <vt:lpstr>Calibri</vt:lpstr>
      <vt:lpstr>Helvetica</vt:lpstr>
      <vt:lpstr>Times New Roman</vt:lpstr>
      <vt:lpstr>Wingdings</vt:lpstr>
      <vt:lpstr>Office 主题</vt:lpstr>
      <vt:lpstr>PowerPoint 演示文稿</vt:lpstr>
      <vt:lpstr>报告提纲</vt:lpstr>
      <vt:lpstr>课题简介</vt:lpstr>
      <vt:lpstr>报告提纲</vt:lpstr>
      <vt:lpstr>考核指标完成情况</vt:lpstr>
      <vt:lpstr>PowerPoint 演示文稿</vt:lpstr>
      <vt:lpstr>铌三锡超导腔（1）</vt:lpstr>
      <vt:lpstr>铌三锡超导腔（2）</vt:lpstr>
      <vt:lpstr>铌三锡超导腔（3）</vt:lpstr>
      <vt:lpstr>铌三锡超导腔（4）</vt:lpstr>
      <vt:lpstr>铌三锡超导腔（5）</vt:lpstr>
      <vt:lpstr>PowerPoint 演示文稿</vt:lpstr>
      <vt:lpstr>FeSe0.6Te0.4/Nb下临界场 Bc1显著提高 </vt:lpstr>
      <vt:lpstr>PowerPoint 演示文稿</vt:lpstr>
      <vt:lpstr>报告提纲</vt:lpstr>
      <vt:lpstr>人才培养</vt:lpstr>
      <vt:lpstr>会议交流和文章发表统计</vt:lpstr>
      <vt:lpstr>PowerPoint 演示文稿</vt:lpstr>
      <vt:lpstr>经费使用</vt:lpstr>
      <vt:lpstr>小结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unknown</cp:lastModifiedBy>
  <cp:revision>2669</cp:revision>
  <cp:lastPrinted>2022-11-06T05:19:21Z</cp:lastPrinted>
  <dcterms:created xsi:type="dcterms:W3CDTF">2012-09-04T11:33:36Z</dcterms:created>
  <dcterms:modified xsi:type="dcterms:W3CDTF">2026-05-18T00:25:17Z</dcterms:modified>
</cp:coreProperties>
</file>