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4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FF"/>
    <a:srgbClr val="00A7FA"/>
    <a:srgbClr val="EEB500"/>
    <a:srgbClr val="FF9900"/>
    <a:srgbClr val="FFCC00"/>
    <a:srgbClr val="00A84C"/>
    <a:srgbClr val="6060CC"/>
    <a:srgbClr val="00A7DC"/>
    <a:srgbClr val="64A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94706" autoAdjust="0"/>
  </p:normalViewPr>
  <p:slideViewPr>
    <p:cSldViewPr>
      <p:cViewPr>
        <p:scale>
          <a:sx n="100" d="100"/>
          <a:sy n="100" d="100"/>
        </p:scale>
        <p:origin x="-300" y="-108"/>
      </p:cViewPr>
      <p:guideLst>
        <p:guide orient="horz" pos="2160"/>
        <p:guide pos="38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36417-7B58-450F-BECC-B036CFC9336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CAE43-ACC3-46A2-B54E-1BDE2F67173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PPT标题页模板副本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5720"/>
            <a:ext cx="12192000" cy="6863720"/>
          </a:xfrm>
          <a:prstGeom prst="rect">
            <a:avLst/>
          </a:prstGeom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75520" y="5107632"/>
            <a:ext cx="8534400" cy="98566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27381" y="1094879"/>
            <a:ext cx="11233248" cy="1470025"/>
          </a:xfrm>
        </p:spPr>
        <p:txBody>
          <a:bodyPr/>
          <a:lstStyle>
            <a:lvl1pPr algn="ctr">
              <a:defRPr sz="54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EEB500"/>
                </a:solidFill>
                <a:effectLst>
                  <a:outerShdw blurRad="50800" algn="tl" rotWithShape="0">
                    <a:srgbClr val="000000"/>
                  </a:outerShdw>
                </a:effectLst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692150"/>
            <a:ext cx="2743200" cy="54340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692150"/>
            <a:ext cx="8026400" cy="54340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692150"/>
            <a:ext cx="10972800" cy="64928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61" y="142852"/>
            <a:ext cx="11093157" cy="71438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14422"/>
            <a:ext cx="10972800" cy="4911741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E44F7D-3D11-4A16-88BF-FFE8D944595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D9A0963-0493-4DDE-9158-1C98C4AE265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PPT标题页模板副本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221" y="0"/>
            <a:ext cx="1218355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4638"/>
            <a:ext cx="10972800" cy="5000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85860"/>
            <a:ext cx="10972800" cy="484030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3" name="灯片编号占位符 5"/>
          <p:cNvSpPr txBox="1"/>
          <p:nvPr/>
        </p:nvSpPr>
        <p:spPr>
          <a:xfrm>
            <a:off x="380960" y="6597352"/>
            <a:ext cx="666755" cy="260648"/>
          </a:xfrm>
          <a:prstGeom prst="rect">
            <a:avLst/>
          </a:prstGeom>
          <a:solidFill>
            <a:schemeClr val="bg1"/>
          </a:solidFill>
        </p:spPr>
        <p:txBody>
          <a:bodyPr anchor="ctr" anchorCtr="1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0C5876-8388-41A3-8BE4-31463CEC1D15}" type="slidenum">
              <a:rPr kumimoji="0" lang="en-US" altLang="zh-CN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r>
              <a:rPr kumimoji="0" lang="en-US" altLang="zh-CN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zoom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lang="zh-CN" altLang="en-US" sz="3600" b="1" dirty="0" smtClean="0">
          <a:solidFill>
            <a:schemeClr val="bg1"/>
          </a:solidFill>
          <a:latin typeface="微软雅黑" pitchFamily="34" charset="-122"/>
          <a:ea typeface="微软雅黑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3300"/>
          </a:solidFill>
          <a:latin typeface="Arial" panose="020B0604020202090204" pitchFamily="34" charset="0"/>
          <a:ea typeface="华文新魏" pitchFamily="2" charset="-122"/>
        </a:defRPr>
      </a:lvl9pPr>
    </p:titleStyle>
    <p:bodyStyle>
      <a:lvl1pPr marL="342900" indent="-342900" algn="l" rtl="0" fontAlgn="base">
        <a:spcBef>
          <a:spcPct val="10000"/>
        </a:spcBef>
        <a:spcAft>
          <a:spcPct val="30000"/>
        </a:spcAft>
        <a:buClr>
          <a:srgbClr val="FFC000"/>
        </a:buClr>
        <a:buSzPct val="80000"/>
        <a:buFont typeface="Wingdings" panose="05000000000000000000" pitchFamily="2" charset="2"/>
        <a:buChar char="n"/>
        <a:defRPr sz="2600" b="1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B050"/>
        </a:buClr>
        <a:buSzPct val="80000"/>
        <a:buFont typeface="Wingdings" panose="05000000000000000000" pitchFamily="2" charset="2"/>
        <a:buChar char="n"/>
        <a:defRPr sz="2400" b="0">
          <a:solidFill>
            <a:schemeClr val="accent2"/>
          </a:solidFill>
          <a:latin typeface="微软雅黑" pitchFamily="34" charset="-122"/>
          <a:ea typeface="微软雅黑" pitchFamily="34" charset="-122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hyperlink" Target="https://doi.org/10.1088/1748-0221/21/02/T02001" TargetMode="External"/><Relationship Id="rId8" Type="http://schemas.openxmlformats.org/officeDocument/2006/relationships/hyperlink" Target="https://doi.org/10.1016/j.nima.2024.170182" TargetMode="External"/><Relationship Id="rId7" Type="http://schemas.openxmlformats.org/officeDocument/2006/relationships/hyperlink" Target="https://doi.org/10.1051/epjconf/202532000040" TargetMode="External"/><Relationship Id="rId6" Type="http://schemas.openxmlformats.org/officeDocument/2006/relationships/hyperlink" Target="https://doi.org/10.1016/j.nima.2025.171274" TargetMode="External"/><Relationship Id="rId5" Type="http://schemas.openxmlformats.org/officeDocument/2006/relationships/hyperlink" Target="https://doi.org/10.1088/1748-0221/19/05/P05039" TargetMode="External"/><Relationship Id="rId4" Type="http://schemas.openxmlformats.org/officeDocument/2006/relationships/hyperlink" Target="https://doi.org/10.1088/1748-0221/19/06/T06008" TargetMode="External"/><Relationship Id="rId3" Type="http://schemas.openxmlformats.org/officeDocument/2006/relationships/hyperlink" Target="https://doi.org/10.1016/j.nima.2023.168944" TargetMode="External"/><Relationship Id="rId2" Type="http://schemas.openxmlformats.org/officeDocument/2006/relationships/hyperlink" Target="https://doi.org/10.22323/1.414.0359" TargetMode="External"/><Relationship Id="rId10" Type="http://schemas.openxmlformats.org/officeDocument/2006/relationships/slideLayout" Target="../slideLayouts/slideLayout2.xml"/><Relationship Id="rId1" Type="http://schemas.openxmlformats.org/officeDocument/2006/relationships/hyperlink" Target="https://doi.org/10.3390/instruments603003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CEPC-Ref-TDR-HCAL </a:t>
            </a:r>
            <a:endParaRPr lang="en-US" altLang="zh-CN"/>
          </a:p>
        </p:txBody>
      </p:sp>
      <p:graphicFrame>
        <p:nvGraphicFramePr>
          <p:cNvPr id="0" name="表格 -1"/>
          <p:cNvGraphicFramePr/>
          <p:nvPr/>
        </p:nvGraphicFramePr>
        <p:xfrm>
          <a:off x="253365" y="1292225"/>
          <a:ext cx="11411585" cy="4867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6480"/>
                <a:gridCol w="2827655"/>
                <a:gridCol w="1372235"/>
                <a:gridCol w="1198245"/>
                <a:gridCol w="2426970"/>
              </a:tblGrid>
              <a:tr h="3289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solidFill>
                            <a:srgbClr val="000000"/>
                          </a:solidFill>
                          <a:highlight>
                            <a:srgbClr val="DAE3F3"/>
                          </a:highlight>
                          <a:latin typeface="等线" charset="0"/>
                          <a:cs typeface="等线" charset="0"/>
                        </a:rPr>
                        <a:t>Paper title</a:t>
                      </a:r>
                      <a:endParaRPr lang="en-US" altLang="zh-CN" sz="1200" b="0">
                        <a:solidFill>
                          <a:srgbClr val="000000"/>
                        </a:solidFill>
                        <a:highlight>
                          <a:srgbClr val="DAE3F3"/>
                        </a:highlight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solidFill>
                            <a:srgbClr val="000000"/>
                          </a:solidFill>
                          <a:highlight>
                            <a:srgbClr val="DAE3F3"/>
                          </a:highlight>
                          <a:latin typeface="等线" charset="0"/>
                          <a:cs typeface="等线" charset="0"/>
                        </a:rPr>
                        <a:t>main editors</a:t>
                      </a:r>
                      <a:endParaRPr lang="en-US" altLang="zh-CN" sz="1200" b="0">
                        <a:solidFill>
                          <a:srgbClr val="000000"/>
                        </a:solidFill>
                        <a:highlight>
                          <a:srgbClr val="DAE3F3"/>
                        </a:highlight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solidFill>
                            <a:srgbClr val="000000"/>
                          </a:solidFill>
                          <a:highlight>
                            <a:srgbClr val="DAE3F3"/>
                          </a:highlight>
                          <a:latin typeface="等线" charset="0"/>
                          <a:cs typeface="等线" charset="0"/>
                        </a:rPr>
                        <a:t>Proposed journal</a:t>
                      </a:r>
                      <a:endParaRPr lang="en-US" altLang="zh-CN" sz="1200" b="0">
                        <a:solidFill>
                          <a:srgbClr val="000000"/>
                        </a:solidFill>
                        <a:highlight>
                          <a:srgbClr val="DAE3F3"/>
                        </a:highlight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solidFill>
                            <a:srgbClr val="000000"/>
                          </a:solidFill>
                          <a:highlight>
                            <a:srgbClr val="DAE3F3"/>
                          </a:highlight>
                          <a:latin typeface="等线" charset="0"/>
                          <a:cs typeface="等线" charset="0"/>
                        </a:rPr>
                        <a:t>Timeline</a:t>
                      </a:r>
                      <a:endParaRPr lang="en-US" altLang="zh-CN" sz="1200" b="0">
                        <a:solidFill>
                          <a:srgbClr val="000000"/>
                        </a:solidFill>
                        <a:highlight>
                          <a:srgbClr val="DAE3F3"/>
                        </a:highlight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solidFill>
                            <a:srgbClr val="000000"/>
                          </a:solidFill>
                          <a:highlight>
                            <a:srgbClr val="DAE3F3"/>
                          </a:highlight>
                          <a:latin typeface="等线" charset="0"/>
                          <a:cs typeface="等线" charset="0"/>
                        </a:rPr>
                        <a:t>Other information</a:t>
                      </a:r>
                      <a:endParaRPr lang="en-US" altLang="zh-CN" sz="1200" b="0">
                        <a:solidFill>
                          <a:srgbClr val="000000"/>
                        </a:solidFill>
                        <a:highlight>
                          <a:srgbClr val="DAE3F3"/>
                        </a:highlight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3F3"/>
                    </a:solidFill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Development of a Novel Highly Granular Hadronic Calorimeter with Scintillating Glass Tiles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Dejing Du; Yong Liu; 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Instruments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1"/>
                        </a:rPr>
                        <a:t>https://doi.org/10.3390/instruments6030032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1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Developmentofanovelhighlygranularhadronic calorimeterwithscintillatingglasstiles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Dejing Du; Yong Liu; 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PoS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2"/>
                        </a:rPr>
                        <a:t>https://doi.org/10.22323/1.414.0359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2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GSHCAL at future 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𝑒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+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𝑒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− Higgs factories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Peng Hu; Yuexin Wang; Dejing Du; Zhehao Hua; Sen Qian; et al.,CEPC HCAL Group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； 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GS Group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NIMA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3"/>
                        </a:rPr>
                        <a:t>https://doi.org/10.1016/j.nima.2023.168944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3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Preliminary optimization study on the PFA-based GSHCALfor the CEPC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Peng Hu; Sen Qian; Hua Cai; Danping Chen; Dejing Du; et al.,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JINST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4"/>
                        </a:rPr>
                        <a:t>https://doi.org/10.1088/1748-0221/19/06/T06008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4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Muon beamtest results of high-density glass scintillator tiles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Dejing Du; Yong Liu; Hua Cai; Danping Chen; Z.H. Hua; et al.,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JINST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5"/>
                        </a:rPr>
                        <a:t>https://doi.org/10.1088/1748-0221/19/05/P05039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5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Batch testing results of GFO glass scintillators for GSHCAL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Xingcan Li; Hua Cai; Shubin Chen; Kun Ge; Zhehao Hua; et al.,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； 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GS Group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NIMA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6"/>
                        </a:rPr>
                        <a:t>https://doi.org/10.1016/j.nima.2025.171274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6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Beam test results of high-density glass scintillator tiles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DejingDu,ZhehaoHua,YongLiu,BaohuaQi,andQianSen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EPJ 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7"/>
                        </a:rPr>
                        <a:t>https://doi.org/10.1051/epjconf/202532000040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7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Light attenuation and loss in Ce3+-doped dense glass scintillator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Zhehao Hua; Dong Yang; Sen Qian; Hua Cai; Danping Chen; et al., GS Group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NIMA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8"/>
                        </a:rPr>
                        <a:t>https://doi.org/10.1016/j.nima.2024.170182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8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Performance study of Gd-Al-B-Si-Ce3+ glass scintillators using a 5GeV electron beam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Lingyue Chen;  Hua Cai; Feng Gao; Jifeng Han; Hao He; et al.CEPC HCAL Group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； 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GS Group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JINST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Published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 u="sng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等线" charset="0"/>
                          <a:cs typeface="等线" charset="0"/>
                          <a:hlinkClick r:id="rId9"/>
                        </a:rPr>
                        <a:t>https://doi.org/10.1088/1748-0221/21/02/T02001</a:t>
                      </a:r>
                      <a:endParaRPr lang="en-US" altLang="zh-CN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  <a:hlinkClick r:id="rId9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Study of Light Output Uniformity for the CEPC-GS-HCAL Scintillator Detector Cells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Heng Zhao; Sen Qian; Boxiang Yu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，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CEPC HCAL Group</a:t>
                      </a:r>
                      <a:r>
                        <a:rPr lang="zh-CN" altLang="en-US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； </a:t>
                      </a: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GS Group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JINST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Plan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Baseline design and performance studies of the glass-scintillator hadronic calorimeter for the CEPC reference detector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Hengne Li; HCAL Group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NST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000" b="0">
                          <a:solidFill>
                            <a:srgbClr val="000000"/>
                          </a:solidFill>
                          <a:latin typeface="等线" charset="0"/>
                          <a:cs typeface="等线" charset="0"/>
                        </a:rPr>
                        <a:t>Plan</a:t>
                      </a:r>
                      <a:endParaRPr lang="en-US" altLang="zh-CN" sz="1000" b="0">
                        <a:solidFill>
                          <a:srgbClr val="000000"/>
                        </a:solid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000" b="0" u="sng">
                        <a:solidFill>
                          <a:srgbClr val="0000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等线" charset="0"/>
                        <a:ea typeface="等线" charset="0"/>
                        <a:cs typeface="等线" charset="0"/>
                      </a:endParaRPr>
                    </a:p>
                  </a:txBody>
                  <a:tcPr marL="0" marR="0" marT="0" marB="0" vert="horz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rgbClr val="FFCC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9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rgbClr val="FFCC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9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2012</Words>
  <Application>WPS 演示</Application>
  <PresentationFormat>全屏显示(4:3)</PresentationFormat>
  <Paragraphs>118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方正书宋_GBK</vt:lpstr>
      <vt:lpstr>Wingdings</vt:lpstr>
      <vt:lpstr>宋体</vt:lpstr>
      <vt:lpstr>微软雅黑</vt:lpstr>
      <vt:lpstr>华文新魏</vt:lpstr>
      <vt:lpstr>汉仪旗黑KW</vt:lpstr>
      <vt:lpstr>Arial Unicode MS</vt:lpstr>
      <vt:lpstr>Calibri</vt:lpstr>
      <vt:lpstr>等线</vt:lpstr>
      <vt:lpstr>汉仪中等线KW</vt:lpstr>
      <vt:lpstr>黑体</vt:lpstr>
      <vt:lpstr>BatangChe</vt:lpstr>
      <vt:lpstr/>
      <vt:lpstr>Cambria Math</vt:lpstr>
      <vt:lpstr>宋体-简</vt:lpstr>
      <vt:lpstr>汉仪书宋二KW</vt:lpstr>
      <vt:lpstr>默认设计模板</vt:lpstr>
      <vt:lpstr>PowerPoint 演示文稿</vt:lpstr>
    </vt:vector>
  </TitlesOfParts>
  <Company>soft.netnest.com.cn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软件仓库</dc:creator>
  <cp:lastModifiedBy>qsfang</cp:lastModifiedBy>
  <cp:revision>272</cp:revision>
  <dcterms:created xsi:type="dcterms:W3CDTF">2026-05-18T02:32:07Z</dcterms:created>
  <dcterms:modified xsi:type="dcterms:W3CDTF">2026-05-18T02:32:07Z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2052-1.1.0.1454</vt:lpwstr>
  </property>
</Properties>
</file>