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907" r:id="rId2"/>
    <p:sldId id="1018" r:id="rId3"/>
    <p:sldId id="995" r:id="rId4"/>
    <p:sldId id="1019" r:id="rId5"/>
  </p:sldIdLst>
  <p:sldSz cx="12192000" cy="6858000"/>
  <p:notesSz cx="7104063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沙 鹏" initials="沙" lastIdx="1" clrIdx="0">
    <p:extLst>
      <p:ext uri="{19B8F6BF-5375-455C-9EA6-DF929625EA0E}">
        <p15:presenceInfo xmlns:p15="http://schemas.microsoft.com/office/powerpoint/2012/main" userId="b8608ec0e979a9ee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E6E6E6"/>
    <a:srgbClr val="003399"/>
    <a:srgbClr val="FFFFFF"/>
    <a:srgbClr val="0070C0"/>
    <a:srgbClr val="4D8357"/>
    <a:srgbClr val="005800"/>
    <a:srgbClr val="008400"/>
    <a:srgbClr val="FDCC6D"/>
    <a:srgbClr val="00A2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度样式 2 - 强调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2838BEF-8BB2-4498-84A7-C5851F593DF1}" styleName="中度样式 4 - 强调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3C2FFA5D-87B4-456A-9821-1D502468CF0F}" styleName="主题样式 1 - 强调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F1AB2-1976-4502-BF36-3FF5EA218861}" styleName="中度样式 4 - 强调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505E3EF-67EA-436B-97B2-0124C06EBD24}" styleName="中度样式 4 - 强调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16D9F66E-5EB9-4882-86FB-DCBF35E3C3E4}" styleName="中度样式 4 - 强调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69C7853C-536D-4A76-A0AE-DD22124D55A5}" styleName="主题样式 1 - 强调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主题样式 1 - 强调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中度样式 2 - 强调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ABFCF23-3B69-468F-B69F-88F6DE6A72F2}" styleName="中度样式 1 - 强调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B301B821-A1FF-4177-AEE7-76D212191A09}" styleName="中度样式 1 - 强调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BC89EF96-8CEA-46FF-86C4-4CE0E7609802}" styleName="浅色样式 3 - 强调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DBED569-4797-4DF1-A0F4-6AAB3CD982D8}" styleName="浅色样式 3 - 强调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1E4AEA4-8DFA-4A89-87EB-49C32662AFE0}" styleName="中度样式 2 - 强调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中度样式 2 - 强调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DA37D80-6434-44D0-A028-1B22A696006F}" styleName="浅色样式 3 - 强调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浅色样式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058" autoAdjust="0"/>
    <p:restoredTop sz="96076" autoAdjust="0"/>
  </p:normalViewPr>
  <p:slideViewPr>
    <p:cSldViewPr>
      <p:cViewPr varScale="1">
        <p:scale>
          <a:sx n="108" d="100"/>
          <a:sy n="108" d="100"/>
        </p:scale>
        <p:origin x="282" y="108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90" d="100"/>
        <a:sy n="90" d="100"/>
      </p:scale>
      <p:origin x="0" y="9182"/>
    </p:cViewPr>
  </p:sorterViewPr>
  <p:notesViewPr>
    <p:cSldViewPr>
      <p:cViewPr varScale="1">
        <p:scale>
          <a:sx n="62" d="100"/>
          <a:sy n="62" d="100"/>
        </p:scale>
        <p:origin x="3178" y="6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9E6D00-2C1C-47F1-8495-043F093F9ED6}" type="datetimeFigureOut">
              <a:rPr lang="zh-CN" altLang="en-US" smtClean="0"/>
              <a:t>2026/5/18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5A05AE-EECD-457A-A033-312F4EB81B8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386177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3992" y="0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A3E0D183-6031-4C32-B44B-14746A336CF0}" type="datetimeFigureOut">
              <a:rPr lang="zh-CN" altLang="en-US" smtClean="0"/>
              <a:pPr/>
              <a:t>2026/5/18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42875" y="768350"/>
            <a:ext cx="6818313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75" tIns="49538" rIns="99075" bIns="49538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0407" y="4861441"/>
            <a:ext cx="5683250" cy="4605576"/>
          </a:xfrm>
          <a:prstGeom prst="rect">
            <a:avLst/>
          </a:prstGeom>
        </p:spPr>
        <p:txBody>
          <a:bodyPr vert="horz" lIns="99075" tIns="49538" rIns="99075" bIns="49538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3992" y="9721106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03A1DF17-A28C-4D46-829F-D8D110C0931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194622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1DF17-A28C-4D46-829F-D8D110C09314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01384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21308" y="1718148"/>
            <a:ext cx="10363200" cy="1470025"/>
          </a:xfrm>
        </p:spPr>
        <p:txBody>
          <a:bodyPr>
            <a:noAutofit/>
          </a:bodyPr>
          <a:lstStyle>
            <a:lvl1pPr>
              <a:defRPr lang="zh-CN" altLang="en-US" sz="6600" b="1" kern="1200" dirty="0">
                <a:solidFill>
                  <a:srgbClr val="33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25400" stA="30000" endPos="30000" dist="50800" dir="5400000" sy="-100000" algn="bl" rotWithShape="0"/>
                </a:effectLst>
                <a:latin typeface="微软雅黑" pitchFamily="34" charset="-122"/>
                <a:ea typeface="微软雅黑" pitchFamily="34" charset="-122"/>
                <a:cs typeface="+mn-cs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dirty="0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A364D-C919-45E7-A57D-C4BE4049E83B}" type="datetime1">
              <a:rPr lang="zh-CN" altLang="en-US" smtClean="0"/>
              <a:t>2026/5/18</a:t>
            </a:fld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E9139-A00B-4B2A-98A6-095DC08F1345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8" name="矩形 7"/>
          <p:cNvSpPr/>
          <p:nvPr userDrawn="1"/>
        </p:nvSpPr>
        <p:spPr>
          <a:xfrm>
            <a:off x="0" y="6750024"/>
            <a:ext cx="12192000" cy="10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9" name="矩形 8"/>
          <p:cNvSpPr/>
          <p:nvPr userDrawn="1"/>
        </p:nvSpPr>
        <p:spPr>
          <a:xfrm>
            <a:off x="2476476" y="6750024"/>
            <a:ext cx="9715525" cy="108000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10" name="矩形 9"/>
          <p:cNvSpPr/>
          <p:nvPr userDrawn="1"/>
        </p:nvSpPr>
        <p:spPr>
          <a:xfrm>
            <a:off x="-1" y="0"/>
            <a:ext cx="12192000" cy="216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11" name="矩形 10"/>
          <p:cNvSpPr/>
          <p:nvPr userDrawn="1"/>
        </p:nvSpPr>
        <p:spPr>
          <a:xfrm>
            <a:off x="9239272" y="-2"/>
            <a:ext cx="2952728" cy="216000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733552" y="6356351"/>
            <a:ext cx="4738712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altLang="zh-CN"/>
              <a:t>CEPC Detector Ref-TDR Review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791791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09600" y="1285861"/>
            <a:ext cx="10972800" cy="4840303"/>
          </a:xfrm>
        </p:spPr>
        <p:txBody>
          <a:bodyPr/>
          <a:lstStyle>
            <a:lvl1pPr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Clr>
                <a:srgbClr val="FFC000"/>
              </a:buClr>
              <a:buSzPct val="80000"/>
              <a:buFont typeface="Wingdings" pitchFamily="2" charset="2"/>
              <a:buChar char="n"/>
              <a:defRPr sz="2800" b="0" baseline="0">
                <a:solidFill>
                  <a:srgbClr val="0000FF"/>
                </a:solidFill>
                <a:latin typeface="+mn-lt"/>
                <a:ea typeface="微软雅黑" pitchFamily="34" charset="-122"/>
              </a:defRPr>
            </a:lvl1pPr>
            <a:lvl2pPr>
              <a:defRPr sz="2400" baseline="0">
                <a:latin typeface="Arial" panose="020B0604020202020204" pitchFamily="34" charset="0"/>
                <a:ea typeface="微软雅黑" pitchFamily="34" charset="-122"/>
              </a:defRPr>
            </a:lvl2pPr>
            <a:lvl3pPr>
              <a:defRPr baseline="0"/>
            </a:lvl3pPr>
            <a:lvl4pPr>
              <a:defRPr baseline="0"/>
            </a:lvl4pPr>
            <a:lvl5pPr>
              <a:defRPr baseline="0"/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ED583-47F1-4C9E-913E-9C8F8159BAED}" type="datetime1">
              <a:rPr lang="zh-CN" altLang="en-US" smtClean="0"/>
              <a:t>2026/5/18</a:t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66712" y="142852"/>
            <a:ext cx="10763325" cy="725470"/>
          </a:xfrm>
        </p:spPr>
        <p:txBody>
          <a:bodyPr>
            <a:normAutofit/>
          </a:bodyPr>
          <a:lstStyle>
            <a:lvl1pPr algn="ctr">
              <a:defRPr sz="4000" b="1" baseline="0">
                <a:solidFill>
                  <a:srgbClr val="C00000"/>
                </a:solidFill>
                <a:effectLst/>
                <a:latin typeface="Arial Black" panose="020B0A04020102020204" pitchFamily="34" charset="0"/>
                <a:ea typeface="微软雅黑" pitchFamily="34" charset="-122"/>
                <a:cs typeface="Arial" panose="020B0604020202020204" pitchFamily="34" charset="0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15" name="矩形 14"/>
          <p:cNvSpPr/>
          <p:nvPr userDrawn="1"/>
        </p:nvSpPr>
        <p:spPr>
          <a:xfrm>
            <a:off x="0" y="6750024"/>
            <a:ext cx="12192000" cy="10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16" name="矩形 15"/>
          <p:cNvSpPr/>
          <p:nvPr userDrawn="1"/>
        </p:nvSpPr>
        <p:spPr>
          <a:xfrm>
            <a:off x="2476476" y="6750024"/>
            <a:ext cx="9715525" cy="108000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18" name="矩形 17"/>
          <p:cNvSpPr/>
          <p:nvPr userDrawn="1"/>
        </p:nvSpPr>
        <p:spPr>
          <a:xfrm>
            <a:off x="-1" y="937526"/>
            <a:ext cx="12192000" cy="10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23" name="矩形 22"/>
          <p:cNvSpPr/>
          <p:nvPr userDrawn="1"/>
        </p:nvSpPr>
        <p:spPr>
          <a:xfrm>
            <a:off x="0" y="0"/>
            <a:ext cx="285709" cy="91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586586" y="6386391"/>
            <a:ext cx="5040560" cy="354977"/>
          </a:xfrm>
        </p:spPr>
        <p:txBody>
          <a:bodyPr/>
          <a:lstStyle/>
          <a:p>
            <a:r>
              <a:rPr lang="en-US" altLang="zh-CN"/>
              <a:t>CEPC Detector Ref-TDR Review</a:t>
            </a:r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E9139-A00B-4B2A-98A6-095DC08F134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67FF2-22DD-4CF8-BE9E-25F2457D970D}" type="datetime1">
              <a:rPr lang="zh-CN" altLang="en-US" smtClean="0"/>
              <a:t>2026/5/18</a:t>
            </a:fld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E9139-A00B-4B2A-98A6-095DC08F1345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586586" y="6386391"/>
            <a:ext cx="5040560" cy="354977"/>
          </a:xfrm>
        </p:spPr>
        <p:txBody>
          <a:bodyPr/>
          <a:lstStyle/>
          <a:p>
            <a:r>
              <a:rPr lang="en-US" altLang="zh-CN"/>
              <a:t>CEPC Detector Ref-TDR Review</a:t>
            </a:r>
            <a:endParaRPr lang="zh-CN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97A9A-512A-4894-931E-4EFF37503AC0}" type="datetime1">
              <a:rPr lang="zh-CN" altLang="en-US" smtClean="0"/>
              <a:t>2026/5/18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zh-CN"/>
              <a:t>CEPC Detector Ref-TDR Review</a:t>
            </a:r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5E9139-A00B-4B2A-98A6-095DC08F1345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50" r:id="rId2"/>
    <p:sldLayoutId id="2147483655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64EC70-7601-42C5-B2C5-F374963E54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E9139-A00B-4B2A-98A6-095DC08F1345}" type="slidenum">
              <a:rPr lang="zh-CN" altLang="en-US" smtClean="0"/>
              <a:pPr/>
              <a:t>1</a:t>
            </a:fld>
            <a:endParaRPr lang="zh-CN" altLang="en-US"/>
          </a:p>
        </p:txBody>
      </p:sp>
      <p:sp>
        <p:nvSpPr>
          <p:cNvPr id="7" name="副标题 2">
            <a:extLst>
              <a:ext uri="{FF2B5EF4-FFF2-40B4-BE49-F238E27FC236}">
                <a16:creationId xmlns:a16="http://schemas.microsoft.com/office/drawing/2014/main" id="{FF9FFDAE-4899-4B63-8A29-991276274D05}"/>
              </a:ext>
            </a:extLst>
          </p:cNvPr>
          <p:cNvSpPr txBox="1">
            <a:spLocks/>
          </p:cNvSpPr>
          <p:nvPr/>
        </p:nvSpPr>
        <p:spPr>
          <a:xfrm>
            <a:off x="1183112" y="1104042"/>
            <a:ext cx="9793088" cy="542130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indent="-228600" algn="l">
              <a:lnSpc>
                <a:spcPct val="120000"/>
              </a:lnSpc>
              <a:spcBef>
                <a:spcPts val="1000"/>
              </a:spcBef>
              <a:buClr>
                <a:srgbClr val="C00000"/>
              </a:buClr>
              <a:buFont typeface="Arial" pitchFamily="34" charset="0"/>
              <a:buChar char="•"/>
            </a:pPr>
            <a:endParaRPr lang="en-US" altLang="zh-CN" sz="2100" b="1" dirty="0">
              <a:solidFill>
                <a:srgbClr val="C00000"/>
              </a:solidFill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graphicFrame>
        <p:nvGraphicFramePr>
          <p:cNvPr id="2" name="表格 1">
            <a:extLst>
              <a:ext uri="{FF2B5EF4-FFF2-40B4-BE49-F238E27FC236}">
                <a16:creationId xmlns:a16="http://schemas.microsoft.com/office/drawing/2014/main" id="{41C3CA5D-4BED-4068-B3F6-A6F681D8BA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8137372"/>
              </p:ext>
            </p:extLst>
          </p:nvPr>
        </p:nvGraphicFramePr>
        <p:xfrm>
          <a:off x="593256" y="260650"/>
          <a:ext cx="10972799" cy="6459254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966240">
                  <a:extLst>
                    <a:ext uri="{9D8B030D-6E8A-4147-A177-3AD203B41FA5}">
                      <a16:colId xmlns:a16="http://schemas.microsoft.com/office/drawing/2014/main" val="2959259422"/>
                    </a:ext>
                  </a:extLst>
                </a:gridCol>
                <a:gridCol w="2376264">
                  <a:extLst>
                    <a:ext uri="{9D8B030D-6E8A-4147-A177-3AD203B41FA5}">
                      <a16:colId xmlns:a16="http://schemas.microsoft.com/office/drawing/2014/main" val="986060213"/>
                    </a:ext>
                  </a:extLst>
                </a:gridCol>
                <a:gridCol w="2520280">
                  <a:extLst>
                    <a:ext uri="{9D8B030D-6E8A-4147-A177-3AD203B41FA5}">
                      <a16:colId xmlns:a16="http://schemas.microsoft.com/office/drawing/2014/main" val="293840079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3392491383"/>
                    </a:ext>
                  </a:extLst>
                </a:gridCol>
                <a:gridCol w="1351733">
                  <a:extLst>
                    <a:ext uri="{9D8B030D-6E8A-4147-A177-3AD203B41FA5}">
                      <a16:colId xmlns:a16="http://schemas.microsoft.com/office/drawing/2014/main" val="3143182080"/>
                    </a:ext>
                  </a:extLst>
                </a:gridCol>
                <a:gridCol w="1742058">
                  <a:extLst>
                    <a:ext uri="{9D8B030D-6E8A-4147-A177-3AD203B41FA5}">
                      <a16:colId xmlns:a16="http://schemas.microsoft.com/office/drawing/2014/main" val="791444024"/>
                    </a:ext>
                  </a:extLst>
                </a:gridCol>
              </a:tblGrid>
              <a:tr h="33337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TDR subgroup</a:t>
                      </a:r>
                      <a:b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</a:b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Paper title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main editors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Proposed journal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Timeline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Other information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2956729600"/>
                  </a:ext>
                </a:extLst>
              </a:tr>
              <a:tr h="82001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1. Magnet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7228" marR="7228" marT="7228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Quench Characteristics and Protection of the CEPC Detector Magnet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7228" marR="7228" marT="7228" marB="0"/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</a:pPr>
                      <a:r>
                        <a:rPr lang="en-US" sz="1400" b="0" u="none" strike="noStrike" dirty="0" err="1">
                          <a:solidFill>
                            <a:srgbClr val="000000"/>
                          </a:solidFill>
                          <a:effectLst/>
                        </a:rPr>
                        <a:t>Menglin</a:t>
                      </a:r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 Wang, Ling Zhao, Rui Kang, </a:t>
                      </a:r>
                      <a:r>
                        <a:rPr lang="en-US" sz="1400" b="0" u="none" strike="noStrike" dirty="0" err="1">
                          <a:solidFill>
                            <a:srgbClr val="000000"/>
                          </a:solidFill>
                          <a:effectLst/>
                        </a:rPr>
                        <a:t>Zhilong</a:t>
                      </a:r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 Hou, </a:t>
                      </a:r>
                      <a:r>
                        <a:rPr lang="en-US" sz="1400" b="0" u="none" strike="noStrike" dirty="0" err="1">
                          <a:solidFill>
                            <a:srgbClr val="000000"/>
                          </a:solidFill>
                          <a:effectLst/>
                        </a:rPr>
                        <a:t>Zhongxiu</a:t>
                      </a:r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 Liu, Qingyuan Li, </a:t>
                      </a:r>
                      <a:r>
                        <a:rPr lang="en-US" sz="1400" b="0" u="none" strike="noStrike" dirty="0" err="1">
                          <a:solidFill>
                            <a:srgbClr val="000000"/>
                          </a:solidFill>
                          <a:effectLst/>
                        </a:rPr>
                        <a:t>Qingjin</a:t>
                      </a:r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 Xu and Feipeng Ning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7228" marR="7228" marT="7228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IEEE TRANSACTIONS ON APPLIED SUPERCONDUCTIVITY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7228" marR="7228" marT="7228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Accepted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7228" marR="7228" marT="7228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DOI 10.1109/TASC.2026.3673668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7228" marR="7228" marT="7228" marB="0"/>
                </a:tc>
                <a:extLst>
                  <a:ext uri="{0D108BD9-81ED-4DB2-BD59-A6C34878D82A}">
                    <a16:rowId xmlns:a16="http://schemas.microsoft.com/office/drawing/2014/main" val="2628508802"/>
                  </a:ext>
                </a:extLst>
              </a:tr>
              <a:tr h="82001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2. Magnet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7228" marR="7228" marT="7228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Study on Quench Behavior of Aluminum-stabilized Stacked REBCO Tapes Cable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7228" marR="7228" marT="7228" marB="0"/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</a:pPr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Qingyuan Li, Menglin Wang, Yatian Pei, Fan Ren, Yuanlong Ding, Qingjin Xu, Wei Pi and Feipeng Ning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7228" marR="7228" marT="7228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IEEE TRANSACTIONS ON APPLIED SUPERCONDUCTIVITY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7228" marR="7228" marT="7228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Accepted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7228" marR="7228" marT="7228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DOI 10.1109/TASC.2026.3660145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7228" marR="7228" marT="7228" marB="0"/>
                </a:tc>
                <a:extLst>
                  <a:ext uri="{0D108BD9-81ED-4DB2-BD59-A6C34878D82A}">
                    <a16:rowId xmlns:a16="http://schemas.microsoft.com/office/drawing/2014/main" val="4285929363"/>
                  </a:ext>
                </a:extLst>
              </a:tr>
              <a:tr h="616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3. Magnet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7228" marR="7228" marT="7228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CEPC vs FCC: Detector magnet designs for future circular electron-positron colliders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7228" marR="7228" marT="7228" marB="0"/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</a:pPr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Feipeng Ning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7228" marR="7228" marT="7228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SUPERCONDUCTIVITY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7228" marR="7228" marT="7228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Published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7228" marR="7228" marT="7228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DOI 10.1016/j.supcon.2026.100260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7228" marR="7228" marT="7228" marB="0"/>
                </a:tc>
                <a:extLst>
                  <a:ext uri="{0D108BD9-81ED-4DB2-BD59-A6C34878D82A}">
                    <a16:rowId xmlns:a16="http://schemas.microsoft.com/office/drawing/2014/main" val="3046855564"/>
                  </a:ext>
                </a:extLst>
              </a:tr>
              <a:tr h="616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4. Magnet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7228" marR="7228" marT="7228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Cryogenic system design of CEPC detector magnet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7228" marR="7228" marT="7228" marB="0"/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</a:pPr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Keyu Zhu, Zhengze Chang, Feipeng Ning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7228" marR="7228" marT="7228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IEEE TRANSACTIONS ON APPLIED SUPERCONDUCTIVITY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7228" marR="7228" marT="7228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Draft to be ready in 2 months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7228" marR="7228" marT="7228" marB="0"/>
                </a:tc>
                <a:tc>
                  <a:txBody>
                    <a:bodyPr/>
                    <a:lstStyle/>
                    <a:p>
                      <a:pPr algn="l" fontAlgn="b"/>
                      <a:endParaRPr lang="zh-CN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7228" marR="7228" marT="7228" marB="0"/>
                </a:tc>
                <a:extLst>
                  <a:ext uri="{0D108BD9-81ED-4DB2-BD59-A6C34878D82A}">
                    <a16:rowId xmlns:a16="http://schemas.microsoft.com/office/drawing/2014/main" val="2135228902"/>
                  </a:ext>
                </a:extLst>
              </a:tr>
              <a:tr h="82001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5. Magnet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7228" marR="7228" marT="7228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Study on Mechanical Characteristics of ASTC for CEPC Detector Magnet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7228" marR="7228" marT="7228" marB="0"/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</a:pPr>
                      <a:r>
                        <a:rPr lang="en-US" sz="1400" b="0" u="none" strike="noStrike" dirty="0" err="1">
                          <a:solidFill>
                            <a:srgbClr val="000000"/>
                          </a:solidFill>
                          <a:effectLst/>
                        </a:rPr>
                        <a:t>Yatian</a:t>
                      </a:r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 Pei, </a:t>
                      </a:r>
                      <a:r>
                        <a:rPr lang="en-US" sz="1400" b="0" u="none" strike="noStrike" dirty="0" err="1">
                          <a:solidFill>
                            <a:srgbClr val="000000"/>
                          </a:solidFill>
                          <a:effectLst/>
                        </a:rPr>
                        <a:t>Yuanlong</a:t>
                      </a:r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 Ding, Qingyuan Li, </a:t>
                      </a:r>
                      <a:r>
                        <a:rPr lang="en-US" sz="1400" b="0" u="none" strike="noStrike" dirty="0" err="1">
                          <a:solidFill>
                            <a:srgbClr val="000000"/>
                          </a:solidFill>
                          <a:effectLst/>
                        </a:rPr>
                        <a:t>Menglin</a:t>
                      </a:r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r>
                        <a:rPr lang="en-US" sz="1400" b="0" u="none" strike="noStrike" dirty="0" err="1">
                          <a:solidFill>
                            <a:srgbClr val="000000"/>
                          </a:solidFill>
                          <a:effectLst/>
                        </a:rPr>
                        <a:t>Wang,Zian</a:t>
                      </a:r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 Zhu, Ling Zhao, </a:t>
                      </a:r>
                      <a:r>
                        <a:rPr lang="en-US" sz="1400" b="0" u="none" strike="noStrike" dirty="0" err="1">
                          <a:solidFill>
                            <a:srgbClr val="000000"/>
                          </a:solidFill>
                          <a:effectLst/>
                        </a:rPr>
                        <a:t>Qingjin</a:t>
                      </a:r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 Xu and Feipeng Ning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7228" marR="7228" marT="7228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IEEE TRANSACTIONS ON APPLIED SUPERCONDUCTIVITY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7228" marR="7228" marT="7228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Draft to be ready in 2 months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7228" marR="7228" marT="7228" marB="0"/>
                </a:tc>
                <a:tc>
                  <a:txBody>
                    <a:bodyPr/>
                    <a:lstStyle/>
                    <a:p>
                      <a:pPr algn="l" fontAlgn="b"/>
                      <a:endParaRPr lang="zh-CN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7228" marR="7228" marT="7228" marB="0"/>
                </a:tc>
                <a:extLst>
                  <a:ext uri="{0D108BD9-81ED-4DB2-BD59-A6C34878D82A}">
                    <a16:rowId xmlns:a16="http://schemas.microsoft.com/office/drawing/2014/main" val="2940326726"/>
                  </a:ext>
                </a:extLst>
              </a:tr>
              <a:tr h="74594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6. Magnet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7228" marR="7228" marT="7228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Research on the Dynamic Loss of ASTC Cables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7228" marR="7228" marT="7228" marB="0"/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</a:pPr>
                      <a:r>
                        <a:rPr lang="nn-NO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Yuanlong Ding, Qingyuan Li, Menglin Wang, Yatian Pei, Qingjin Xu, Wei Pi and Feipeng Ning</a:t>
                      </a:r>
                      <a:endParaRPr lang="nn-NO" sz="14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7228" marR="7228" marT="7228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IEEE TRANSACTIONS ON APPLIED SUPERCONDUCTIVITY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7228" marR="7228" marT="7228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Draft to be ready in 2 months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7228" marR="7228" marT="7228" marB="0"/>
                </a:tc>
                <a:tc>
                  <a:txBody>
                    <a:bodyPr/>
                    <a:lstStyle/>
                    <a:p>
                      <a:pPr algn="l" fontAlgn="b"/>
                      <a:endParaRPr lang="zh-CN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7228" marR="7228" marT="7228" marB="0"/>
                </a:tc>
                <a:extLst>
                  <a:ext uri="{0D108BD9-81ED-4DB2-BD59-A6C34878D82A}">
                    <a16:rowId xmlns:a16="http://schemas.microsoft.com/office/drawing/2014/main" val="428170675"/>
                  </a:ext>
                </a:extLst>
              </a:tr>
              <a:tr h="745943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b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7. Magnet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b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Study on Quench and Excitation Characteristics of Non-Insulated Coils winding by ASTC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b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Qingyuan Li, </a:t>
                      </a:r>
                      <a:r>
                        <a:rPr lang="en-US" sz="1400" b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Menglin</a:t>
                      </a:r>
                      <a:r>
                        <a:rPr lang="en-US" sz="1400" b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Wang, </a:t>
                      </a:r>
                      <a:r>
                        <a:rPr lang="en-US" sz="1400" b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Yatian</a:t>
                      </a:r>
                      <a:r>
                        <a:rPr lang="en-US" sz="1400" b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Pei, </a:t>
                      </a:r>
                      <a:r>
                        <a:rPr lang="en-US" sz="1400" b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Yuanlong</a:t>
                      </a:r>
                      <a:r>
                        <a:rPr lang="en-US" sz="1400" b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Ding, </a:t>
                      </a:r>
                      <a:r>
                        <a:rPr lang="en-US" sz="1400" b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Qingjin</a:t>
                      </a:r>
                      <a:r>
                        <a:rPr lang="en-US" sz="1400" b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Xu, Wei Pi and Feipeng Ning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b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IEEE TRANSACTIONS ON APPLIED SUPERCONDUCTIVITY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b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Draft to be ready in 1 months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zh-CN" altLang="en-US" sz="1400" b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807032689"/>
                  </a:ext>
                </a:extLst>
              </a:tr>
              <a:tr h="745943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b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8. Magnet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b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Conductor development for the CEPC detector magnet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b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Ling Zhao, Feipeng Ning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b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IEEE TRANSACTIONS ON APPLIED SUPERCONDUCTIVITY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b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Draft to be ready in 5 months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zh-CN" altLang="en-US" sz="1400" b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6779195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10262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7378"/>
    </mc:Choice>
    <mc:Fallback xmlns="">
      <p:transition spd="slow" advTm="57378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6FA1491-1AFC-4901-81B5-0D3CEDE586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CN" sz="2800" b="0" u="none" strike="noStrike" dirty="0">
                <a:solidFill>
                  <a:srgbClr val="000000"/>
                </a:solidFill>
                <a:effectLst/>
              </a:rPr>
              <a:t>Quench Characteristics and Protection of the CEPC Detector Magnet</a:t>
            </a:r>
          </a:p>
          <a:p>
            <a:pPr marL="457200" lvl="1" indent="0">
              <a:buNone/>
            </a:pPr>
            <a:r>
              <a:rPr lang="en-US" altLang="zh-CN" dirty="0">
                <a:solidFill>
                  <a:srgbClr val="0000FF"/>
                </a:solidFill>
              </a:rPr>
              <a:t>Accepted. </a:t>
            </a:r>
          </a:p>
          <a:p>
            <a:pPr lvl="1"/>
            <a:r>
              <a:rPr lang="en-US" altLang="zh-CN" dirty="0">
                <a:solidFill>
                  <a:srgbClr val="0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Add detailed quench simulation results</a:t>
            </a:r>
          </a:p>
          <a:p>
            <a:r>
              <a:rPr lang="en-US" altLang="zh-CN" b="0" u="none" strike="noStrike" dirty="0">
                <a:solidFill>
                  <a:srgbClr val="000000"/>
                </a:solidFill>
                <a:effectLst/>
              </a:rPr>
              <a:t>Conductor development for the CEPC detector magnet</a:t>
            </a:r>
            <a:endParaRPr lang="en-US" altLang="zh-CN" dirty="0">
              <a:solidFill>
                <a:srgbClr val="000000"/>
              </a:solidFill>
            </a:endParaRPr>
          </a:p>
          <a:p>
            <a:pPr marL="457200" lvl="1" indent="0">
              <a:buNone/>
            </a:pPr>
            <a:r>
              <a:rPr lang="en-US" altLang="zh-CN" sz="2400" b="0" u="none" strike="noStrike" dirty="0">
                <a:solidFill>
                  <a:srgbClr val="0000FF"/>
                </a:solidFill>
                <a:effectLst/>
              </a:rPr>
              <a:t>Draft to be ready in 5 months</a:t>
            </a:r>
          </a:p>
          <a:p>
            <a:pPr lvl="1"/>
            <a:r>
              <a:rPr lang="en-US" altLang="zh-CN" dirty="0">
                <a:solidFill>
                  <a:srgbClr val="0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The LTS conductor developing progress</a:t>
            </a:r>
          </a:p>
          <a:p>
            <a:r>
              <a:rPr lang="en-US" altLang="zh-CN" sz="2800" b="0" u="none" strike="noStrike" dirty="0">
                <a:solidFill>
                  <a:srgbClr val="000000"/>
                </a:solidFill>
                <a:effectLst/>
              </a:rPr>
              <a:t>Cryogenic system design of CEPC detector magnet</a:t>
            </a:r>
            <a:endParaRPr lang="en-US" altLang="zh-CN" sz="2800" b="0" i="0" u="none" strike="noStrike" dirty="0">
              <a:solidFill>
                <a:srgbClr val="000000"/>
              </a:solidFill>
              <a:effectLst/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pPr marL="457200" lvl="1" indent="0">
              <a:buNone/>
            </a:pPr>
            <a:r>
              <a:rPr lang="en-US" altLang="zh-CN" sz="2400" b="0" u="none" strike="noStrike" dirty="0">
                <a:solidFill>
                  <a:srgbClr val="0000FF"/>
                </a:solidFill>
                <a:effectLst/>
              </a:rPr>
              <a:t>Draft to be ready in 2 months</a:t>
            </a:r>
            <a:endParaRPr lang="en-US" altLang="zh-CN" sz="2400" b="0" i="0" u="none" strike="noStrike" dirty="0">
              <a:solidFill>
                <a:srgbClr val="0000FF"/>
              </a:solidFill>
              <a:effectLst/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pPr lvl="1"/>
            <a:r>
              <a:rPr lang="en-US" altLang="zh-CN" b="0" i="0" u="none" strike="noStrike" dirty="0">
                <a:solidFill>
                  <a:srgbClr val="000000"/>
                </a:solidFill>
                <a:effectLst/>
                <a:latin typeface="等线" panose="02010600030101010101" pitchFamily="2" charset="-122"/>
                <a:ea typeface="等线" panose="02010600030101010101" pitchFamily="2" charset="-122"/>
              </a:rPr>
              <a:t>Prepare to add details of cryogenic cooling system, structure and simulation results.</a:t>
            </a:r>
          </a:p>
          <a:p>
            <a:endParaRPr lang="zh-CN" alt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B4BED2C-444C-4DBA-9256-5547A05FD8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Baseline LTS magnet</a:t>
            </a:r>
            <a:endParaRPr lang="zh-CN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EB467E-1C4E-47BA-B556-D5D98EF6C6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E9139-A00B-4B2A-98A6-095DC08F1345}" type="slidenum">
              <a:rPr lang="zh-CN" altLang="en-US" smtClean="0"/>
              <a:pPr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412874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B9BF7E8-5AE6-4C1C-9BDF-C634C5E64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CN" sz="2800" b="0" u="none" strike="noStrike" dirty="0">
                <a:solidFill>
                  <a:srgbClr val="000000"/>
                </a:solidFill>
                <a:effectLst/>
              </a:rPr>
              <a:t>Study on Quench Behavior of Aluminum-stabilized Stacked REBCO Tapes Cable</a:t>
            </a:r>
          </a:p>
          <a:p>
            <a:pPr lvl="1"/>
            <a:r>
              <a:rPr lang="en-US" altLang="zh-CN" i="0" dirty="0">
                <a:solidFill>
                  <a:srgbClr val="0000FF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Accepted. </a:t>
            </a:r>
            <a:r>
              <a:rPr lang="en-US" altLang="zh-CN" i="0" dirty="0">
                <a:latin typeface="等线" panose="02010600030101010101" pitchFamily="2" charset="-122"/>
                <a:ea typeface="等线" panose="02010600030101010101" pitchFamily="2" charset="-122"/>
              </a:rPr>
              <a:t>Research on </a:t>
            </a:r>
            <a:r>
              <a:rPr lang="en-US" altLang="zh-CN" i="0" dirty="0">
                <a:solidFill>
                  <a:srgbClr val="0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HTS cable </a:t>
            </a:r>
            <a:r>
              <a:rPr lang="en-US" altLang="zh-CN" dirty="0">
                <a:latin typeface="等线" panose="02010600030101010101" pitchFamily="2" charset="-122"/>
                <a:ea typeface="等线" panose="02010600030101010101" pitchFamily="2" charset="-122"/>
              </a:rPr>
              <a:t>Characteristics</a:t>
            </a:r>
          </a:p>
          <a:p>
            <a:r>
              <a:rPr lang="en-US" altLang="zh-CN" sz="2800" b="0" u="none" strike="noStrike" dirty="0">
                <a:solidFill>
                  <a:srgbClr val="000000"/>
                </a:solidFill>
                <a:effectLst/>
              </a:rPr>
              <a:t>Study on Mechanical Characteristics of ASTC for CEPC Detector Magnet</a:t>
            </a:r>
          </a:p>
          <a:p>
            <a:pPr lvl="1"/>
            <a:r>
              <a:rPr lang="en-US" altLang="zh-CN" dirty="0">
                <a:solidFill>
                  <a:srgbClr val="0000FF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Draft to be ready in 2 months. </a:t>
            </a:r>
            <a:r>
              <a:rPr lang="en-US" altLang="zh-CN" i="0" dirty="0">
                <a:latin typeface="等线" panose="02010600030101010101" pitchFamily="2" charset="-122"/>
                <a:ea typeface="等线" panose="02010600030101010101" pitchFamily="2" charset="-122"/>
              </a:rPr>
              <a:t>Research on </a:t>
            </a:r>
            <a:r>
              <a:rPr lang="en-US" altLang="zh-CN" i="0" dirty="0">
                <a:solidFill>
                  <a:srgbClr val="0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HTS cable </a:t>
            </a:r>
            <a:r>
              <a:rPr lang="en-US" altLang="zh-CN" dirty="0">
                <a:latin typeface="等线" panose="02010600030101010101" pitchFamily="2" charset="-122"/>
                <a:ea typeface="等线" panose="02010600030101010101" pitchFamily="2" charset="-122"/>
              </a:rPr>
              <a:t>Characteristics</a:t>
            </a:r>
          </a:p>
          <a:p>
            <a:r>
              <a:rPr lang="en-US" altLang="zh-CN" sz="2800" b="0" u="none" strike="noStrike" kern="1200" dirty="0">
                <a:solidFill>
                  <a:srgbClr val="000000"/>
                </a:solidFill>
                <a:effectLst/>
                <a:latin typeface="+mn-lt"/>
                <a:ea typeface="+mn-ea"/>
                <a:cs typeface="+mn-cs"/>
              </a:rPr>
              <a:t>Study on Quench and Excitation Characteristics of Non-Insulated Coils winding by ASTC</a:t>
            </a:r>
          </a:p>
          <a:p>
            <a:pPr lvl="1"/>
            <a:r>
              <a:rPr lang="en-US" altLang="zh-CN" dirty="0">
                <a:solidFill>
                  <a:srgbClr val="0000FF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Draft to be ready in 1 months. </a:t>
            </a:r>
            <a:r>
              <a:rPr lang="en-US" altLang="zh-CN" i="0" dirty="0">
                <a:latin typeface="等线" panose="02010600030101010101" pitchFamily="2" charset="-122"/>
                <a:ea typeface="等线" panose="02010600030101010101" pitchFamily="2" charset="-122"/>
              </a:rPr>
              <a:t>Research on </a:t>
            </a:r>
            <a:r>
              <a:rPr lang="en-US" altLang="zh-CN" i="0" dirty="0">
                <a:solidFill>
                  <a:srgbClr val="0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HTS coil </a:t>
            </a:r>
            <a:r>
              <a:rPr lang="en-US" altLang="zh-CN" dirty="0">
                <a:latin typeface="等线" panose="02010600030101010101" pitchFamily="2" charset="-122"/>
                <a:ea typeface="等线" panose="02010600030101010101" pitchFamily="2" charset="-122"/>
              </a:rPr>
              <a:t>Characteristics</a:t>
            </a:r>
          </a:p>
          <a:p>
            <a:r>
              <a:rPr lang="en-US" altLang="zh-CN" sz="2800" b="0" u="none" strike="noStrike" dirty="0">
                <a:solidFill>
                  <a:srgbClr val="000000"/>
                </a:solidFill>
                <a:effectLst/>
              </a:rPr>
              <a:t>Research on the Dynamic Loss of ASTC Cables</a:t>
            </a:r>
          </a:p>
          <a:p>
            <a:pPr lvl="1"/>
            <a:r>
              <a:rPr lang="en-US" altLang="zh-CN" dirty="0">
                <a:solidFill>
                  <a:srgbClr val="0000FF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Draft to be ready in 2 months. </a:t>
            </a:r>
            <a:r>
              <a:rPr lang="en-US" altLang="zh-CN" i="0" dirty="0">
                <a:latin typeface="等线" panose="02010600030101010101" pitchFamily="2" charset="-122"/>
                <a:ea typeface="等线" panose="02010600030101010101" pitchFamily="2" charset="-122"/>
              </a:rPr>
              <a:t>Research on </a:t>
            </a:r>
            <a:r>
              <a:rPr lang="en-US" altLang="zh-CN" i="0" dirty="0">
                <a:solidFill>
                  <a:srgbClr val="0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HTS cable </a:t>
            </a:r>
            <a:r>
              <a:rPr lang="en-US" altLang="zh-CN" dirty="0">
                <a:latin typeface="等线" panose="02010600030101010101" pitchFamily="2" charset="-122"/>
                <a:ea typeface="等线" panose="02010600030101010101" pitchFamily="2" charset="-122"/>
              </a:rPr>
              <a:t>Characteristics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7B273B0-72A9-4DA2-9462-B8750DCE8E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3600" b="1" i="0" u="none" strike="noStrike" baseline="0" dirty="0">
                <a:latin typeface="TeXGyreTermesX-Bold"/>
              </a:rPr>
              <a:t>Alternative solutions</a:t>
            </a:r>
            <a:endParaRPr lang="zh-CN" altLang="en-US" sz="66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03DC345-25CC-4CC2-9842-82A048B1B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E9139-A00B-4B2A-98A6-095DC08F1345}" type="slidenum">
              <a:rPr lang="zh-CN" altLang="en-US" smtClean="0"/>
              <a:pPr/>
              <a:t>3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0643795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7B273B0-72A9-4DA2-9462-B8750DCE8E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3600" b="1" i="0" u="none" strike="noStrike" baseline="0" dirty="0">
                <a:latin typeface="TeXGyreTermesX-Bold"/>
              </a:rPr>
              <a:t>Backup </a:t>
            </a:r>
            <a:endParaRPr lang="zh-CN" altLang="en-US" sz="66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03DC345-25CC-4CC2-9842-82A048B1B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E9139-A00B-4B2A-98A6-095DC08F1345}" type="slidenum">
              <a:rPr lang="zh-CN" altLang="en-US" smtClean="0"/>
              <a:pPr/>
              <a:t>4</a:t>
            </a:fld>
            <a:endParaRPr lang="zh-CN" altLang="en-US" dirty="0"/>
          </a:p>
        </p:txBody>
      </p:sp>
      <p:graphicFrame>
        <p:nvGraphicFramePr>
          <p:cNvPr id="8" name="表格 7">
            <a:extLst>
              <a:ext uri="{FF2B5EF4-FFF2-40B4-BE49-F238E27FC236}">
                <a16:creationId xmlns:a16="http://schemas.microsoft.com/office/drawing/2014/main" id="{427437D3-0DBF-4CBB-9D8B-6FDF1B74E9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3939596"/>
              </p:ext>
            </p:extLst>
          </p:nvPr>
        </p:nvGraphicFramePr>
        <p:xfrm>
          <a:off x="460857" y="1700808"/>
          <a:ext cx="11175033" cy="5001805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970847">
                  <a:extLst>
                    <a:ext uri="{9D8B030D-6E8A-4147-A177-3AD203B41FA5}">
                      <a16:colId xmlns:a16="http://schemas.microsoft.com/office/drawing/2014/main" val="986060213"/>
                    </a:ext>
                  </a:extLst>
                </a:gridCol>
                <a:gridCol w="2497471">
                  <a:extLst>
                    <a:ext uri="{9D8B030D-6E8A-4147-A177-3AD203B41FA5}">
                      <a16:colId xmlns:a16="http://schemas.microsoft.com/office/drawing/2014/main" val="293840079"/>
                    </a:ext>
                  </a:extLst>
                </a:gridCol>
                <a:gridCol w="2251660">
                  <a:extLst>
                    <a:ext uri="{9D8B030D-6E8A-4147-A177-3AD203B41FA5}">
                      <a16:colId xmlns:a16="http://schemas.microsoft.com/office/drawing/2014/main" val="3392491383"/>
                    </a:ext>
                  </a:extLst>
                </a:gridCol>
                <a:gridCol w="1509575">
                  <a:extLst>
                    <a:ext uri="{9D8B030D-6E8A-4147-A177-3AD203B41FA5}">
                      <a16:colId xmlns:a16="http://schemas.microsoft.com/office/drawing/2014/main" val="3143182080"/>
                    </a:ext>
                  </a:extLst>
                </a:gridCol>
                <a:gridCol w="1945480">
                  <a:extLst>
                    <a:ext uri="{9D8B030D-6E8A-4147-A177-3AD203B41FA5}">
                      <a16:colId xmlns:a16="http://schemas.microsoft.com/office/drawing/2014/main" val="791444024"/>
                    </a:ext>
                  </a:extLst>
                </a:gridCol>
              </a:tblGrid>
              <a:tr h="33315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Paper title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Authors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Journal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Time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Other information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2956729600"/>
                  </a:ext>
                </a:extLst>
              </a:tr>
              <a:tr h="80910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Conceptual Design of CEPC Detector Magnet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228" marR="7228" marT="7228" marB="0"/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</a:pP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Menglin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 Wang, Feipeng Ning, Ling Zhao,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Yatian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 Pei,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Zian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 Zhu,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Zhongxiu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 Liu, Huan Yang,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Jin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 Zhou,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Qingjin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 Xu</a:t>
                      </a:r>
                    </a:p>
                  </a:txBody>
                  <a:tcPr marL="7228" marR="7228" marT="7228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IEEE TRANSACTIONS ON APPLIED SUPERCONDUCTIVITY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228" marR="7228" marT="7228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VOL. 33, NO. 6, SEPTEMBER 2023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228" marR="7228" marT="7228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DOI: 10.1109/TASC.2023.3275213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228" marR="7228" marT="7228" marB="0"/>
                </a:tc>
                <a:extLst>
                  <a:ext uri="{0D108BD9-81ED-4DB2-BD59-A6C34878D82A}">
                    <a16:rowId xmlns:a16="http://schemas.microsoft.com/office/drawing/2014/main" val="2628508802"/>
                  </a:ext>
                </a:extLst>
              </a:tr>
              <a:tr h="74545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Novel Aluminum-Stabilized Stacked REBCO Tape Cable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228" marR="7228" marT="7228" marB="0"/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</a:pPr>
                      <a:r>
                        <a:rPr lang="en-US" sz="1100" b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Menglin</a:t>
                      </a:r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Wang , Feipeng Ning , </a:t>
                      </a:r>
                      <a:r>
                        <a:rPr lang="en-US" sz="1100" b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Yatian</a:t>
                      </a:r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Pei, </a:t>
                      </a:r>
                      <a:r>
                        <a:rPr lang="en-US" sz="1100" b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Yaqiang</a:t>
                      </a:r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Wang , </a:t>
                      </a:r>
                      <a:r>
                        <a:rPr lang="en-US" sz="1100" b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Jingli</a:t>
                      </a:r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Cao, Ling Zhao, </a:t>
                      </a:r>
                      <a:r>
                        <a:rPr lang="en-US" sz="1100" b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Qingjin</a:t>
                      </a:r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Xu , and </a:t>
                      </a:r>
                      <a:r>
                        <a:rPr lang="en-US" sz="1100" b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Zian</a:t>
                      </a:r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Zhu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228" marR="7228" marT="7228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IEEE TRANSACTIONS ON APPLIED SUPERCONDUCTIVITY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228" marR="7228" marT="7228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VOL. 34, NO. 4, JUNE 2024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228" marR="7228" marT="7228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DOI 10.1109/TASC.2026.3660145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228" marR="7228" marT="7228" marB="0"/>
                </a:tc>
                <a:extLst>
                  <a:ext uri="{0D108BD9-81ED-4DB2-BD59-A6C34878D82A}">
                    <a16:rowId xmlns:a16="http://schemas.microsoft.com/office/drawing/2014/main" val="4285929363"/>
                  </a:ext>
                </a:extLst>
              </a:tr>
              <a:tr h="82242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Study on Normal Bending Characteristics of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Aluminium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-Stabilized Stacked HTS Tape Cable for CEPC Detector Magnet</a:t>
                      </a:r>
                    </a:p>
                  </a:txBody>
                  <a:tcPr marL="7228" marR="7228" marT="7228" marB="0"/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</a:pP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Yatian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 Pei,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Jingli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 Cao,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Menglin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 Wang,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Zian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 Zhu, Ling Zhao,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Zhongxiu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 Liu,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Zhilong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 Hou, Huan Yang,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Qingjin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 Xu, and Feipeng Ning</a:t>
                      </a:r>
                    </a:p>
                  </a:txBody>
                  <a:tcPr marL="7228" marR="7228" marT="7228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CN" sz="14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IEEE TRANSACTIONS ON APPLIED SUPERCONDUCTIVITY</a:t>
                      </a:r>
                      <a:endParaRPr lang="en-US" altLang="zh-CN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228" marR="7228" marT="7228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VOL. 34, NO. 8, NOVEMBER 2024</a:t>
                      </a:r>
                    </a:p>
                  </a:txBody>
                  <a:tcPr marL="7228" marR="7228" marT="7228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DOI: 10.1109/TASC.2024.3425373</a:t>
                      </a:r>
                    </a:p>
                  </a:txBody>
                  <a:tcPr marL="7228" marR="7228" marT="7228" marB="0"/>
                </a:tc>
                <a:extLst>
                  <a:ext uri="{0D108BD9-81ED-4DB2-BD59-A6C34878D82A}">
                    <a16:rowId xmlns:a16="http://schemas.microsoft.com/office/drawing/2014/main" val="3046855564"/>
                  </a:ext>
                </a:extLst>
              </a:tr>
              <a:tr h="6185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Development of the Aluminum Stabilized Superconductor for CEPC Detector Magnet</a:t>
                      </a:r>
                    </a:p>
                  </a:txBody>
                  <a:tcPr marL="7228" marR="7228" marT="7228" marB="0"/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Ling Zhao,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Menglin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 Wang,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Zhilong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 Hou, Feipeng Ning,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Zian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 Zhu, Yu Zhao, and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Hean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 Liao</a:t>
                      </a:r>
                    </a:p>
                  </a:txBody>
                  <a:tcPr marL="7228" marR="7228" marT="7228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IEEE TRANSACTIONS ON APPLIED SUPERCONDUCTIVITY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228" marR="7228" marT="7228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VOL. 34, NO. 5, AUGUST 2024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228" marR="7228" marT="7228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C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DOI: 10.1109/TASC.2023.3346845</a:t>
                      </a:r>
                      <a:endParaRPr lang="zh-CN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228" marR="7228" marT="7228" marB="0"/>
                </a:tc>
                <a:extLst>
                  <a:ext uri="{0D108BD9-81ED-4DB2-BD59-A6C34878D82A}">
                    <a16:rowId xmlns:a16="http://schemas.microsoft.com/office/drawing/2014/main" val="2135228902"/>
                  </a:ext>
                </a:extLst>
              </a:tr>
              <a:tr h="82242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Development of High Strength and High RRR Aluminum-Stabilizer for Superconducting Cable in CEPC Detector Magnet</a:t>
                      </a:r>
                    </a:p>
                  </a:txBody>
                  <a:tcPr marL="7228" marR="7228" marT="7228" marB="0"/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</a:pP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Menglin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 Wang,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Xinguang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 He, Feipeng Ning,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Zian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 Zhu, Yu Zhao, Wei Feng,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Hean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 Liao,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Guozhong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 He,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Xisheng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 Yuan, and Ling Zhao</a:t>
                      </a:r>
                    </a:p>
                  </a:txBody>
                  <a:tcPr marL="7228" marR="7228" marT="7228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IEEE TRANSACTIONS ON APPLIED SUPERCONDUCTIVITY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228" marR="7228" marT="7228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VOL. 33, NO. 2, MARCH 2023</a:t>
                      </a:r>
                    </a:p>
                  </a:txBody>
                  <a:tcPr marL="7228" marR="7228" marT="7228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C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DOI: 10.1109/TASC.2022.3227573</a:t>
                      </a:r>
                      <a:endParaRPr lang="zh-CN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228" marR="7228" marT="7228" marB="0"/>
                </a:tc>
                <a:extLst>
                  <a:ext uri="{0D108BD9-81ED-4DB2-BD59-A6C34878D82A}">
                    <a16:rowId xmlns:a16="http://schemas.microsoft.com/office/drawing/2014/main" val="2940326726"/>
                  </a:ext>
                </a:extLst>
              </a:tr>
              <a:tr h="74545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The Bending Performance Study of Bridge-Type Butt Joint of REBCO Tapes</a:t>
                      </a:r>
                    </a:p>
                  </a:txBody>
                  <a:tcPr marL="7228" marR="7228" marT="7228" marB="0"/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</a:pP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Jingli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 Cao ,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Menglin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 Wang ,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Yatian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 Pei, Qingyuan Li, Ling Zhao ,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Qingjin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 Xu , Min Zhang, Hui Yang and Feipeng Ning</a:t>
                      </a:r>
                    </a:p>
                  </a:txBody>
                  <a:tcPr marL="7228" marR="7228" marT="7228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IEEE TRANSACTIONS ON APPLIED SUPERCONDUCTIVITY</a:t>
                      </a:r>
                      <a:endParaRPr lang="en-US" altLang="zh-CN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228" marR="7228" marT="7228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VOL. 35, NO. 3, MAY 2025</a:t>
                      </a:r>
                    </a:p>
                  </a:txBody>
                  <a:tcPr marL="7228" marR="7228" marT="7228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C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DOI: 10.1109/TASC.2025.3546931</a:t>
                      </a:r>
                      <a:endParaRPr lang="zh-CN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228" marR="7228" marT="7228" marB="0"/>
                </a:tc>
                <a:extLst>
                  <a:ext uri="{0D108BD9-81ED-4DB2-BD59-A6C34878D82A}">
                    <a16:rowId xmlns:a16="http://schemas.microsoft.com/office/drawing/2014/main" val="1049966657"/>
                  </a:ext>
                </a:extLst>
              </a:tr>
            </a:tbl>
          </a:graphicData>
        </a:graphic>
      </p:graphicFrame>
      <p:sp>
        <p:nvSpPr>
          <p:cNvPr id="9" name="文本框 8">
            <a:extLst>
              <a:ext uri="{FF2B5EF4-FFF2-40B4-BE49-F238E27FC236}">
                <a16:creationId xmlns:a16="http://schemas.microsoft.com/office/drawing/2014/main" id="{F97FC971-787F-4A45-9335-0AE22F2AD0A4}"/>
              </a:ext>
            </a:extLst>
          </p:cNvPr>
          <p:cNvSpPr txBox="1"/>
          <p:nvPr/>
        </p:nvSpPr>
        <p:spPr>
          <a:xfrm>
            <a:off x="664739" y="1115622"/>
            <a:ext cx="68185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n"/>
            </a:pPr>
            <a:r>
              <a:rPr lang="en-US" altLang="zh-CN" sz="2400" dirty="0">
                <a:solidFill>
                  <a:srgbClr val="0000FF"/>
                </a:solidFill>
              </a:rPr>
              <a:t>Published papers related to CEPC detector magnet</a:t>
            </a:r>
            <a:endParaRPr lang="zh-CN" altLang="en-US" sz="24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0851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51474</TotalTime>
  <Words>855</Words>
  <Application>Microsoft Office PowerPoint</Application>
  <PresentationFormat>宽屏</PresentationFormat>
  <Paragraphs>110</Paragraphs>
  <Slides>4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3" baseType="lpstr">
      <vt:lpstr>TeXGyreTermesX-Bold</vt:lpstr>
      <vt:lpstr>等线</vt:lpstr>
      <vt:lpstr>微软雅黑</vt:lpstr>
      <vt:lpstr>Arial</vt:lpstr>
      <vt:lpstr>Arial Black</vt:lpstr>
      <vt:lpstr>Calibri</vt:lpstr>
      <vt:lpstr>Times New Roman</vt:lpstr>
      <vt:lpstr>Wingdings</vt:lpstr>
      <vt:lpstr>Office 主题</vt:lpstr>
      <vt:lpstr>PowerPoint 演示文稿</vt:lpstr>
      <vt:lpstr>Baseline LTS magnet</vt:lpstr>
      <vt:lpstr>Alternative solutions</vt:lpstr>
      <vt:lpstr>Backup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vivi</dc:creator>
  <cp:lastModifiedBy>Feipeng Ning</cp:lastModifiedBy>
  <cp:revision>2720</cp:revision>
  <cp:lastPrinted>2022-11-06T05:19:21Z</cp:lastPrinted>
  <dcterms:created xsi:type="dcterms:W3CDTF">2012-09-04T11:33:36Z</dcterms:created>
  <dcterms:modified xsi:type="dcterms:W3CDTF">2026-05-18T06:57:10Z</dcterms:modified>
</cp:coreProperties>
</file>