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0C365A-3BF8-402A-AEF9-43A61602F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E90D502-5A88-4433-A2AE-A4DE584B4D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804B26E-426E-4C69-B6C1-2C57AFAC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0BAA2E8-DF78-4CB7-B6C2-A085A601A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B7697F9-14FE-4321-99EB-0D30A57F8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0141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56A446-F4F4-49EC-95C0-F6C33DC4F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33B49D9-DB39-426F-B55D-F923110CF2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F43A33-AF8E-4645-BF35-86D5FC947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4075CD1-7642-4C2E-907B-30DA08B14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5F2D8C6-72F6-4D17-B0B9-D6087AB2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3858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8FC2E4B-98D1-4CF2-A55B-8289F3827F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31F4611-A310-4B1E-AB88-88D1755FC6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904925F-07CF-4B91-B85F-CD820F100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8FEF30-23C1-4244-9687-FA132BFD9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5F70E79-DB60-4933-8C81-198063DF4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667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A32344-5AFA-48FB-B2A9-50724C23F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66FEA98-B2D5-45E9-ADFF-9B8CEBF9E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86DD47A-4825-4193-A6DA-0AA2318B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7B55C0-99C1-4318-A82C-D46405410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197317-18C4-435A-B2CE-9A96EF91A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788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866E41-737D-4AEF-BF2E-08F274900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F7F8A9D-EA0C-48E3-B76D-854AE69C7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0BFAA7B-F6E9-4F67-BA7B-CE50D12D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2C371F0-5DC5-4F67-8BE6-7D2C42A82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F5ECD4-F219-4299-B61E-489C33156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620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9121B0-8294-4B3D-BFAB-2B0234E49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5D3FD7-E372-4FC2-BB6B-2EE608538A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1961BCB-E0AD-48AE-ACDB-089A1F72BD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53F2563-D025-47A3-B63B-971F7A176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786A348-FB57-4E9B-81F2-928CC2443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7E6CAC1-90C9-4B65-BCBD-DA95012F2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8161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37C78D-356D-425F-BCEA-25EAA6044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FE365C1-FBC0-4DB9-83F3-C9161976B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6ED84B1-93D7-476F-85C5-666558ACE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CC27957-5817-424A-A742-06A4BE510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F6EBC24-F515-40E2-8CFC-7B8D53BE9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F0D5D48-EBAE-42D9-80AB-9FCB2B37C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72C21D8-7387-4C2B-8817-1C069359C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76F9680-6893-48FF-9918-F16529913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06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052F82-A3D4-4038-8BAE-B717519EA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E49BDF0-76EB-4BB5-B706-6EFCEC1D4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F9055FE-B7EF-4256-8213-19BE74327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C688F6C-52BA-41AA-BF85-4EEAD263D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5958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F34A27E-1E8F-4FDB-A09A-9D5F64F19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E10EA32-2912-4255-A1D4-1AF0C2BB2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97F7F02-0276-4BAF-87BA-E8B80BF65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7441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46B494-644B-4675-BCC9-8E169BD5A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D0510D-1E67-43C1-A437-72ED07EE1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AB3E18-B916-4BDA-B747-57A35D8B9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36F4D00-F185-4B76-A86F-703F92C2E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680BC4B-F759-4436-A1E5-E14C7E389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66A2D08-9382-4758-A21F-4006CEE3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8949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AC3B49-E023-44D0-A8F2-B280C26A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779119E-B986-45CD-9C81-34A8615EE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C10793F-43CE-4D0C-B6BC-811D80755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A1A7C41-2A7C-4B0E-81D2-9D7296F07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B6E0B83-A74A-4C5A-A4C1-82E2C863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A7E0DE9-B7CF-4890-B391-7C09A8121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175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35901F3-848B-48EF-B497-238850862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9B19A44-935D-4422-93AD-6AA52142E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2169A75-9BE7-4AE1-AD4D-E6ED8B5DFC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C787-12C3-4C59-A3F0-7F278CBBD64E}" type="datetimeFigureOut">
              <a:rPr lang="zh-CN" altLang="en-US" smtClean="0"/>
              <a:t>2026/5/19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EE57FDB-5083-44AB-8CAD-19E96750F2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14D8F1-D6CE-4EF9-BDE3-2A74D942C9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260B2-0939-40B1-8D72-A3CF2C3EB8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4251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75E192C-2436-4FF8-A81D-A47D362FC436}"/>
              </a:ext>
            </a:extLst>
          </p:cNvPr>
          <p:cNvSpPr txBox="1"/>
          <p:nvPr/>
        </p:nvSpPr>
        <p:spPr>
          <a:xfrm>
            <a:off x="1104900" y="1843950"/>
            <a:ext cx="1016317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Publication status and planning on CEPC Mechanics</a:t>
            </a:r>
          </a:p>
          <a:p>
            <a:pPr algn="ctr"/>
            <a:endParaRPr lang="en-US" altLang="zh-CN" sz="36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altLang="zh-CN" sz="32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Xiaoyan Ma for the mechanical group</a:t>
            </a:r>
          </a:p>
          <a:p>
            <a:pPr algn="ctr"/>
            <a:endParaRPr lang="en-US" altLang="zh-CN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zh-CN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CEPC physics and Detector Plenary Meeting</a:t>
            </a:r>
          </a:p>
          <a:p>
            <a:pPr algn="ctr"/>
            <a:r>
              <a:rPr lang="en-US" altLang="zh-CN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 20, 2026</a:t>
            </a:r>
            <a:endParaRPr lang="zh-CN" altLang="en-US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562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4">
            <a:extLst>
              <a:ext uri="{FF2B5EF4-FFF2-40B4-BE49-F238E27FC236}">
                <a16:creationId xmlns:a16="http://schemas.microsoft.com/office/drawing/2014/main" id="{60678032-CFBC-46E1-A169-1C66297AD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403186"/>
              </p:ext>
            </p:extLst>
          </p:nvPr>
        </p:nvGraphicFramePr>
        <p:xfrm>
          <a:off x="256579" y="45720"/>
          <a:ext cx="11678842" cy="676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4096">
                  <a:extLst>
                    <a:ext uri="{9D8B030D-6E8A-4147-A177-3AD203B41FA5}">
                      <a16:colId xmlns:a16="http://schemas.microsoft.com/office/drawing/2014/main" val="3910749630"/>
                    </a:ext>
                  </a:extLst>
                </a:gridCol>
                <a:gridCol w="1681163">
                  <a:extLst>
                    <a:ext uri="{9D8B030D-6E8A-4147-A177-3AD203B41FA5}">
                      <a16:colId xmlns:a16="http://schemas.microsoft.com/office/drawing/2014/main" val="109500727"/>
                    </a:ext>
                  </a:extLst>
                </a:gridCol>
                <a:gridCol w="1914525">
                  <a:extLst>
                    <a:ext uri="{9D8B030D-6E8A-4147-A177-3AD203B41FA5}">
                      <a16:colId xmlns:a16="http://schemas.microsoft.com/office/drawing/2014/main" val="3791715671"/>
                    </a:ext>
                  </a:extLst>
                </a:gridCol>
                <a:gridCol w="1919287">
                  <a:extLst>
                    <a:ext uri="{9D8B030D-6E8A-4147-A177-3AD203B41FA5}">
                      <a16:colId xmlns:a16="http://schemas.microsoft.com/office/drawing/2014/main" val="801300108"/>
                    </a:ext>
                  </a:extLst>
                </a:gridCol>
                <a:gridCol w="1019771">
                  <a:extLst>
                    <a:ext uri="{9D8B030D-6E8A-4147-A177-3AD203B41FA5}">
                      <a16:colId xmlns:a16="http://schemas.microsoft.com/office/drawing/2014/main" val="21691772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Paper title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Main editors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Proposed journal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Timeline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Related Sub. D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9493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Mechanical properties analysis and structural optimization of CEPC detector barrel iron yoke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Shi, Y., Xia, S., Ji, Q. et al.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RDTM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Published, 2025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Yoke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109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optimal design of structural stiffness for the CEPC vertex detector supports based on a multi-objective genetic algorithm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Shi, Y., Xia, S., Ji, Q. et al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RDTM</a:t>
                      </a:r>
                    </a:p>
                    <a:p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Published, 2025</a:t>
                      </a:r>
                    </a:p>
                    <a:p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VTX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799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Study on Normal Bending Characteristics of Aluminum-Stabilized Stacked HTS Tape Cable for CEPC Detector Magnet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Pei Y, Cao J, Wang M, et al.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IEEE Transactions on Applied Superconductivity</a:t>
                      </a:r>
                    </a:p>
                  </a:txBody>
                  <a:tcPr marL="3175" marR="3175" marT="317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Published in 2024</a:t>
                      </a:r>
                    </a:p>
                    <a:p>
                      <a:pPr marL="0" algn="l" defTabSz="914400" rtl="0" eaLnBrk="1" fontAlgn="b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algn="l" defTabSz="914400" rtl="0" eaLnBrk="1" fontAlgn="b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3175" marR="3175" marT="317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Magnet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922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Structural optimization and mechanical properties analysis of the inter-supporting barrel yoke for the CEPC detector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Xia Shang et al.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RSI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Submitted, </a:t>
                      </a: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2026.1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Under review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3175" marR="3175" marT="317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Yoke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515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Rapid prediction of mechanical response of CEPC detector barrel yoke based on machine learning surrogate model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Xia Shang et al.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Draft completed, submitted soon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Yoke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431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Study on Mechanical Characteristics of Aluminum-stabilized Stacked REBCO Tape Cable for CEPC Detector Magnet 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Yatian Pei et al.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IEEE~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 to submit  by this month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Magnet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3224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Mechanical Design and Heat Dissipation Research of Hadron Calorimeter Detector Based on Glass Scintillator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Yatian Pei et al.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RDTM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 to submit this July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HCAL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4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598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4">
            <a:extLst>
              <a:ext uri="{FF2B5EF4-FFF2-40B4-BE49-F238E27FC236}">
                <a16:creationId xmlns:a16="http://schemas.microsoft.com/office/drawing/2014/main" id="{60678032-CFBC-46E1-A169-1C66297AD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722624"/>
              </p:ext>
            </p:extLst>
          </p:nvPr>
        </p:nvGraphicFramePr>
        <p:xfrm>
          <a:off x="256579" y="45720"/>
          <a:ext cx="11678842" cy="4300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3109">
                  <a:extLst>
                    <a:ext uri="{9D8B030D-6E8A-4147-A177-3AD203B41FA5}">
                      <a16:colId xmlns:a16="http://schemas.microsoft.com/office/drawing/2014/main" val="3910749630"/>
                    </a:ext>
                  </a:extLst>
                </a:gridCol>
                <a:gridCol w="2191346">
                  <a:extLst>
                    <a:ext uri="{9D8B030D-6E8A-4147-A177-3AD203B41FA5}">
                      <a16:colId xmlns:a16="http://schemas.microsoft.com/office/drawing/2014/main" val="109500727"/>
                    </a:ext>
                  </a:extLst>
                </a:gridCol>
                <a:gridCol w="1571029">
                  <a:extLst>
                    <a:ext uri="{9D8B030D-6E8A-4147-A177-3AD203B41FA5}">
                      <a16:colId xmlns:a16="http://schemas.microsoft.com/office/drawing/2014/main" val="3791715671"/>
                    </a:ext>
                  </a:extLst>
                </a:gridCol>
                <a:gridCol w="1909762">
                  <a:extLst>
                    <a:ext uri="{9D8B030D-6E8A-4147-A177-3AD203B41FA5}">
                      <a16:colId xmlns:a16="http://schemas.microsoft.com/office/drawing/2014/main" val="801300108"/>
                    </a:ext>
                  </a:extLst>
                </a:gridCol>
                <a:gridCol w="1143596">
                  <a:extLst>
                    <a:ext uri="{9D8B030D-6E8A-4147-A177-3AD203B41FA5}">
                      <a16:colId xmlns:a16="http://schemas.microsoft.com/office/drawing/2014/main" val="21691772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Paper title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Main editors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Proposed journal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Timeline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Related Sub. D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9493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Design and Simulation of the Support Structure for the CEPC Drift Chamber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Qian Xiaohui. et al.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TBD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Plan to submit by end of this year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Drift Chamber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109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Simulation, Fabrication, and Testing of the ITK Ultra-Light Carbon Fiber Structure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Qian Xiaohui. et al.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TBD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Plan to submit by end of this year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ITK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799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Finite Element Analysis and Optimization on Carbon Fiber Composite Main Supporting Structure of CEPC ECAL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Hou </a:t>
                      </a:r>
                      <a:r>
                        <a:rPr lang="en-US" altLang="zh-CN" sz="1800" kern="1200" dirty="0" err="1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Shaojing</a:t>
                      </a: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et al.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TBD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Plan to submit by end of this year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ECAL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110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Air cooling test of the CEPC Vertex detector thermal model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Fu </a:t>
                      </a:r>
                      <a:r>
                        <a:rPr lang="en-US" altLang="zh-CN" sz="1800" kern="1200" dirty="0" err="1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Jinyu</a:t>
                      </a: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et al.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TBD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3175" marR="3175" marT="317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VTX</a:t>
                      </a:r>
                      <a:endParaRPr lang="zh-CN" alt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9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Structure design and thermal performance study of CEPC beam pipe 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Jian Wang, </a:t>
                      </a:r>
                      <a:r>
                        <a:rPr lang="en-US" altLang="zh-CN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Xiaohui</a:t>
                      </a:r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Qian, et al.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</a:p>
                    <a:p>
                      <a:endParaRPr lang="en-US" altLang="zh-CN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altLang="zh-CN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175" marR="3175" marT="317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2027</a:t>
                      </a:r>
                    </a:p>
                    <a:p>
                      <a:pPr marL="0" algn="l" defTabSz="914400" rtl="0" eaLnBrk="1" fontAlgn="b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algn="l" defTabSz="914400" rtl="0" eaLnBrk="1" fontAlgn="b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3175" marR="3175" marT="317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Beam pipe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431582"/>
                  </a:ext>
                </a:extLst>
              </a:tr>
            </a:tbl>
          </a:graphicData>
        </a:graphic>
      </p:graphicFrame>
      <p:sp>
        <p:nvSpPr>
          <p:cNvPr id="4" name="文本框 3">
            <a:extLst>
              <a:ext uri="{FF2B5EF4-FFF2-40B4-BE49-F238E27FC236}">
                <a16:creationId xmlns:a16="http://schemas.microsoft.com/office/drawing/2014/main" id="{C5277328-87DB-4F76-82BA-9C53179C0B76}"/>
              </a:ext>
            </a:extLst>
          </p:cNvPr>
          <p:cNvSpPr txBox="1"/>
          <p:nvPr/>
        </p:nvSpPr>
        <p:spPr>
          <a:xfrm>
            <a:off x="333375" y="4514851"/>
            <a:ext cx="10096500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Structural </a:t>
            </a:r>
            <a:r>
              <a:rPr lang="en-US" altLang="zh-CN" b="1" dirty="0">
                <a:solidFill>
                  <a:srgbClr val="0F1115"/>
                </a:solidFill>
                <a:latin typeface="quote-cjk-patch"/>
              </a:rPr>
              <a:t>o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ptimization design for each sub-detector: Submission planned this Year</a:t>
            </a:r>
            <a:b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</a:br>
            <a:r>
              <a:rPr lang="en-US" altLang="zh-CN" b="0" i="1" dirty="0">
                <a:solidFill>
                  <a:srgbClr val="0F1115"/>
                </a:solidFill>
                <a:effectLst/>
                <a:latin typeface="quote-cjk-patch"/>
              </a:rPr>
              <a:t>TPC &amp; Beam pipe – possible completion and journal submission next year after more checks and tests.</a:t>
            </a:r>
            <a:endParaRPr lang="en-US" altLang="zh-CN" dirty="0">
              <a:solidFill>
                <a:srgbClr val="0F1115"/>
              </a:solidFill>
              <a:latin typeface="quote-cjk-patch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Cooling-related </a:t>
            </a:r>
            <a:r>
              <a:rPr lang="en-US" altLang="zh-CN" b="1" dirty="0">
                <a:solidFill>
                  <a:srgbClr val="0F1115"/>
                </a:solidFill>
                <a:latin typeface="quote-cjk-patch"/>
              </a:rPr>
              <a:t>t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est </a:t>
            </a:r>
            <a:r>
              <a:rPr lang="en-US" altLang="zh-CN" b="1" dirty="0">
                <a:solidFill>
                  <a:srgbClr val="0F1115"/>
                </a:solidFill>
                <a:latin typeface="quote-cjk-patch"/>
              </a:rPr>
              <a:t>r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esults: Planned submission </a:t>
            </a:r>
            <a:r>
              <a:rPr lang="en-US" altLang="zh-CN" b="1" dirty="0">
                <a:solidFill>
                  <a:srgbClr val="0F1115"/>
                </a:solidFill>
                <a:latin typeface="quote-cjk-patch"/>
              </a:rPr>
              <a:t>n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ext </a:t>
            </a:r>
            <a:r>
              <a:rPr lang="en-US" altLang="zh-CN" b="1" dirty="0">
                <a:solidFill>
                  <a:srgbClr val="0F1115"/>
                </a:solidFill>
                <a:latin typeface="quote-cjk-patch"/>
              </a:rPr>
              <a:t>y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ear</a:t>
            </a:r>
            <a:endParaRPr lang="en-US" altLang="zh-CN" dirty="0">
              <a:solidFill>
                <a:srgbClr val="0F1115"/>
              </a:solidFill>
              <a:latin typeface="quote-cjk-patch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Some research work </a:t>
            </a:r>
            <a:r>
              <a:rPr lang="en-US" altLang="zh-CN" b="1" dirty="0">
                <a:solidFill>
                  <a:srgbClr val="0F1115"/>
                </a:solidFill>
                <a:latin typeface="quote-cjk-patch"/>
              </a:rPr>
              <a:t>m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ay create more than </a:t>
            </a:r>
            <a:r>
              <a:rPr lang="en-US" altLang="zh-CN" b="1" dirty="0">
                <a:solidFill>
                  <a:srgbClr val="0F1115"/>
                </a:solidFill>
                <a:latin typeface="quote-cjk-patch"/>
              </a:rPr>
              <a:t>o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ne </a:t>
            </a:r>
            <a:r>
              <a:rPr lang="en-US" altLang="zh-CN" b="1" dirty="0">
                <a:solidFill>
                  <a:srgbClr val="0F1115"/>
                </a:solidFill>
                <a:latin typeface="quote-cjk-patch"/>
              </a:rPr>
              <a:t>p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aper</a:t>
            </a:r>
            <a:endParaRPr lang="en-US" altLang="zh-CN" dirty="0">
              <a:solidFill>
                <a:srgbClr val="0F1115"/>
              </a:solidFill>
              <a:latin typeface="quote-cjk-patch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Target: SCI / EI Journals/RDTM</a:t>
            </a:r>
            <a:endParaRPr lang="en-US" altLang="zh-CN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3094128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445</Words>
  <Application>Microsoft Office PowerPoint</Application>
  <PresentationFormat>宽屏</PresentationFormat>
  <Paragraphs>82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quote-cjk-patch</vt:lpstr>
      <vt:lpstr>等线</vt:lpstr>
      <vt:lpstr>等线 Light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xy ma</dc:creator>
  <cp:lastModifiedBy>xy ma</cp:lastModifiedBy>
  <cp:revision>15</cp:revision>
  <dcterms:created xsi:type="dcterms:W3CDTF">2026-05-18T13:13:03Z</dcterms:created>
  <dcterms:modified xsi:type="dcterms:W3CDTF">2026-05-19T14:28:24Z</dcterms:modified>
</cp:coreProperties>
</file>