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953" r:id="rId2"/>
    <p:sldId id="256" r:id="rId3"/>
    <p:sldId id="257" r:id="rId4"/>
    <p:sldId id="954" r:id="rId5"/>
    <p:sldId id="1008" r:id="rId6"/>
  </p:sldIdLst>
  <p:sldSz cx="12192000" cy="6858000"/>
  <p:notesSz cx="7104063" cy="1023461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沙 鹏" initials="沙" lastIdx="1" clrIdx="0">
    <p:extLst>
      <p:ext uri="{19B8F6BF-5375-455C-9EA6-DF929625EA0E}">
        <p15:presenceInfo xmlns:p15="http://schemas.microsoft.com/office/powerpoint/2012/main" userId="b8608ec0e979a9e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FFFFFF"/>
    <a:srgbClr val="003399"/>
    <a:srgbClr val="E6E6E6"/>
    <a:srgbClr val="0070C0"/>
    <a:srgbClr val="4D8357"/>
    <a:srgbClr val="005800"/>
    <a:srgbClr val="008400"/>
    <a:srgbClr val="FDCC6D"/>
    <a:srgbClr val="00A2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3C2FFA5D-87B4-456A-9821-1D502468CF0F}" styleName="主题样式 1 - 强调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中度样式 4 - 强调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中度样式 4 - 强调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7853C-536D-4A76-A0AE-DD22124D55A5}" styleName="主题样式 1 - 强调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主题样式 1 - 强调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中度样式 1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中度样式 1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度样式 2 - 强调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DA37D80-6434-44D0-A028-1B22A696006F}" styleName="浅色样式 3 - 强调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07" autoAdjust="0"/>
    <p:restoredTop sz="90644" autoAdjust="0"/>
  </p:normalViewPr>
  <p:slideViewPr>
    <p:cSldViewPr>
      <p:cViewPr varScale="1">
        <p:scale>
          <a:sx n="104" d="100"/>
          <a:sy n="104" d="100"/>
        </p:scale>
        <p:origin x="976" y="200"/>
      </p:cViewPr>
      <p:guideLst>
        <p:guide orient="horz" pos="2160"/>
        <p:guide pos="3840"/>
      </p:guideLst>
    </p:cSldViewPr>
  </p:slideViewPr>
  <p:notesTextViewPr>
    <p:cViewPr>
      <p:scale>
        <a:sx n="3" d="2"/>
        <a:sy n="3" d="2"/>
      </p:scale>
      <p:origin x="0" y="0"/>
    </p:cViewPr>
  </p:notesTextViewPr>
  <p:sorterViewPr>
    <p:cViewPr>
      <p:scale>
        <a:sx n="90" d="100"/>
        <a:sy n="90" d="100"/>
      </p:scale>
      <p:origin x="0" y="9182"/>
    </p:cViewPr>
  </p:sorterViewPr>
  <p:notesViewPr>
    <p:cSldViewPr>
      <p:cViewPr varScale="1">
        <p:scale>
          <a:sx n="62" d="100"/>
          <a:sy n="62" d="100"/>
        </p:scale>
        <p:origin x="3178"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Date Placeholder 2"/>
          <p:cNvSpPr>
            <a:spLocks noGrp="1"/>
          </p:cNvSpPr>
          <p:nvPr>
            <p:ph type="dt" sz="quarter" idx="1"/>
          </p:nvPr>
        </p:nvSpPr>
        <p:spPr>
          <a:xfrm>
            <a:off x="4024313" y="0"/>
            <a:ext cx="3078162" cy="512763"/>
          </a:xfrm>
          <a:prstGeom prst="rect">
            <a:avLst/>
          </a:prstGeom>
        </p:spPr>
        <p:txBody>
          <a:bodyPr vert="horz" lIns="91440" tIns="45720" rIns="91440" bIns="45720" rtlCol="0"/>
          <a:lstStyle>
            <a:lvl1pPr algn="r">
              <a:defRPr sz="1200"/>
            </a:lvl1pPr>
          </a:lstStyle>
          <a:p>
            <a:fld id="{7F9E6D00-2C1C-47F1-8495-043F093F9ED6}" type="datetimeFigureOut">
              <a:rPr lang="zh-CN" altLang="en-US" smtClean="0"/>
              <a:t>2026/6/3</a:t>
            </a:fld>
            <a:endParaRPr lang="zh-CN" altLang="en-US"/>
          </a:p>
        </p:txBody>
      </p:sp>
      <p:sp>
        <p:nvSpPr>
          <p:cNvPr id="4" name="Footer Placeholder 3"/>
          <p:cNvSpPr>
            <a:spLocks noGrp="1"/>
          </p:cNvSpPr>
          <p:nvPr>
            <p:ph type="ftr" sz="quarter" idx="2"/>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5" name="Slide Number Placeholder 4"/>
          <p:cNvSpPr>
            <a:spLocks noGrp="1"/>
          </p:cNvSpPr>
          <p:nvPr>
            <p:ph type="sldNum" sz="quarter" idx="3"/>
          </p:nvPr>
        </p:nvSpPr>
        <p:spPr>
          <a:xfrm>
            <a:off x="4024313" y="9721850"/>
            <a:ext cx="3078162" cy="512763"/>
          </a:xfrm>
          <a:prstGeom prst="rect">
            <a:avLst/>
          </a:prstGeom>
        </p:spPr>
        <p:txBody>
          <a:bodyPr vert="horz" lIns="91440" tIns="45720" rIns="91440" bIns="45720" rtlCol="0" anchor="b"/>
          <a:lstStyle>
            <a:lvl1pPr algn="r">
              <a:defRPr sz="1200"/>
            </a:lvl1pPr>
          </a:lstStyle>
          <a:p>
            <a:fld id="{EB5A05AE-EECD-457A-A033-312F4EB81B8B}" type="slidenum">
              <a:rPr lang="zh-CN" altLang="en-US" smtClean="0"/>
              <a:t>‹#›</a:t>
            </a:fld>
            <a:endParaRPr lang="zh-CN" altLang="en-US"/>
          </a:p>
        </p:txBody>
      </p:sp>
    </p:spTree>
    <p:extLst>
      <p:ext uri="{BB962C8B-B14F-4D97-AF65-F5344CB8AC3E}">
        <p14:creationId xmlns:p14="http://schemas.microsoft.com/office/powerpoint/2010/main" val="16386177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427" cy="511731"/>
          </a:xfrm>
          <a:prstGeom prst="rect">
            <a:avLst/>
          </a:prstGeom>
        </p:spPr>
        <p:txBody>
          <a:bodyPr vert="horz" lIns="99075" tIns="49538" rIns="99075" bIns="49538" rtlCol="0"/>
          <a:lstStyle>
            <a:lvl1pPr algn="l">
              <a:defRPr sz="1300"/>
            </a:lvl1pPr>
          </a:lstStyle>
          <a:p>
            <a:endParaRPr lang="zh-CN" altLang="en-US"/>
          </a:p>
        </p:txBody>
      </p:sp>
      <p:sp>
        <p:nvSpPr>
          <p:cNvPr id="3" name="日期占位符 2"/>
          <p:cNvSpPr>
            <a:spLocks noGrp="1"/>
          </p:cNvSpPr>
          <p:nvPr>
            <p:ph type="dt" idx="1"/>
          </p:nvPr>
        </p:nvSpPr>
        <p:spPr>
          <a:xfrm>
            <a:off x="4023992" y="0"/>
            <a:ext cx="3078427" cy="511731"/>
          </a:xfrm>
          <a:prstGeom prst="rect">
            <a:avLst/>
          </a:prstGeom>
        </p:spPr>
        <p:txBody>
          <a:bodyPr vert="horz" lIns="99075" tIns="49538" rIns="99075" bIns="49538" rtlCol="0"/>
          <a:lstStyle>
            <a:lvl1pPr algn="r">
              <a:defRPr sz="1300"/>
            </a:lvl1pPr>
          </a:lstStyle>
          <a:p>
            <a:fld id="{A3E0D183-6031-4C32-B44B-14746A336CF0}" type="datetimeFigureOut">
              <a:rPr lang="zh-CN" altLang="en-US" smtClean="0"/>
              <a:pPr/>
              <a:t>2026/6/3</a:t>
            </a:fld>
            <a:endParaRPr lang="zh-CN" altLang="en-US"/>
          </a:p>
        </p:txBody>
      </p:sp>
      <p:sp>
        <p:nvSpPr>
          <p:cNvPr id="4" name="幻灯片图像占位符 3"/>
          <p:cNvSpPr>
            <a:spLocks noGrp="1" noRot="1" noChangeAspect="1"/>
          </p:cNvSpPr>
          <p:nvPr>
            <p:ph type="sldImg" idx="2"/>
          </p:nvPr>
        </p:nvSpPr>
        <p:spPr>
          <a:xfrm>
            <a:off x="142875" y="768350"/>
            <a:ext cx="6818313" cy="3836988"/>
          </a:xfrm>
          <a:prstGeom prst="rect">
            <a:avLst/>
          </a:prstGeom>
          <a:noFill/>
          <a:ln w="12700">
            <a:solidFill>
              <a:prstClr val="black"/>
            </a:solidFill>
          </a:ln>
        </p:spPr>
        <p:txBody>
          <a:bodyPr vert="horz" lIns="99075" tIns="49538" rIns="99075" bIns="49538" rtlCol="0" anchor="ctr"/>
          <a:lstStyle/>
          <a:p>
            <a:endParaRPr lang="zh-CN" altLang="en-US"/>
          </a:p>
        </p:txBody>
      </p:sp>
      <p:sp>
        <p:nvSpPr>
          <p:cNvPr id="5" name="备注占位符 4"/>
          <p:cNvSpPr>
            <a:spLocks noGrp="1"/>
          </p:cNvSpPr>
          <p:nvPr>
            <p:ph type="body" sz="quarter" idx="3"/>
          </p:nvPr>
        </p:nvSpPr>
        <p:spPr>
          <a:xfrm>
            <a:off x="710407" y="4861441"/>
            <a:ext cx="5683250" cy="4605576"/>
          </a:xfrm>
          <a:prstGeom prst="rect">
            <a:avLst/>
          </a:prstGeom>
        </p:spPr>
        <p:txBody>
          <a:bodyPr vert="horz" lIns="99075" tIns="49538" rIns="99075" bIns="49538"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9721106"/>
            <a:ext cx="3078427" cy="511731"/>
          </a:xfrm>
          <a:prstGeom prst="rect">
            <a:avLst/>
          </a:prstGeom>
        </p:spPr>
        <p:txBody>
          <a:bodyPr vert="horz" lIns="99075" tIns="49538" rIns="99075" bIns="49538" rtlCol="0" anchor="b"/>
          <a:lstStyle>
            <a:lvl1pPr algn="l">
              <a:defRPr sz="1300"/>
            </a:lvl1pPr>
          </a:lstStyle>
          <a:p>
            <a:endParaRPr lang="zh-CN" altLang="en-US"/>
          </a:p>
        </p:txBody>
      </p:sp>
      <p:sp>
        <p:nvSpPr>
          <p:cNvPr id="7" name="灯片编号占位符 6"/>
          <p:cNvSpPr>
            <a:spLocks noGrp="1"/>
          </p:cNvSpPr>
          <p:nvPr>
            <p:ph type="sldNum" sz="quarter" idx="5"/>
          </p:nvPr>
        </p:nvSpPr>
        <p:spPr>
          <a:xfrm>
            <a:off x="4023992" y="9721106"/>
            <a:ext cx="3078427" cy="511731"/>
          </a:xfrm>
          <a:prstGeom prst="rect">
            <a:avLst/>
          </a:prstGeom>
        </p:spPr>
        <p:txBody>
          <a:bodyPr vert="horz" lIns="99075" tIns="49538" rIns="99075" bIns="49538" rtlCol="0" anchor="b"/>
          <a:lstStyle>
            <a:lvl1pPr algn="r">
              <a:defRPr sz="1300"/>
            </a:lvl1pPr>
          </a:lstStyle>
          <a:p>
            <a:fld id="{03A1DF17-A28C-4D46-829F-D8D110C09314}" type="slidenum">
              <a:rPr lang="zh-CN" altLang="en-US" smtClean="0"/>
              <a:pPr/>
              <a:t>‹#›</a:t>
            </a:fld>
            <a:endParaRPr lang="zh-CN" altLang="en-US"/>
          </a:p>
        </p:txBody>
      </p:sp>
    </p:spTree>
    <p:extLst>
      <p:ext uri="{BB962C8B-B14F-4D97-AF65-F5344CB8AC3E}">
        <p14:creationId xmlns:p14="http://schemas.microsoft.com/office/powerpoint/2010/main" val="2919462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A1DF17-A28C-4D46-829F-D8D110C09314}" type="slidenum">
              <a:rPr lang="zh-CN" altLang="en-US" smtClean="0"/>
              <a:pPr/>
              <a:t>1</a:t>
            </a:fld>
            <a:endParaRPr lang="zh-CN" altLang="en-US"/>
          </a:p>
        </p:txBody>
      </p:sp>
    </p:spTree>
    <p:extLst>
      <p:ext uri="{BB962C8B-B14F-4D97-AF65-F5344CB8AC3E}">
        <p14:creationId xmlns:p14="http://schemas.microsoft.com/office/powerpoint/2010/main" val="3823730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idx="5"/>
          </p:nvPr>
        </p:nvSpPr>
        <p:spPr/>
        <p:txBody>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idx="5"/>
          </p:nvPr>
        </p:nvSpPr>
        <p:spPr/>
        <p:txBody>
          <a:bodyPr/>
          <a:lstStyle/>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idx="5"/>
          </p:nvPr>
        </p:nvSpPr>
        <p:spPr/>
        <p:txBody>
          <a:bodyPr/>
          <a:lstStyle/>
          <a:p>
            <a:endParaRPr/>
          </a:p>
        </p:txBody>
      </p:sp>
    </p:spTree>
    <p:extLst>
      <p:ext uri="{BB962C8B-B14F-4D97-AF65-F5344CB8AC3E}">
        <p14:creationId xmlns:p14="http://schemas.microsoft.com/office/powerpoint/2010/main" val="2594007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21308" y="1718148"/>
            <a:ext cx="10363200" cy="1470025"/>
          </a:xfrm>
        </p:spPr>
        <p:txBody>
          <a:bodyPr>
            <a:noAutofit/>
          </a:bodyPr>
          <a:lstStyle>
            <a:lvl1pPr>
              <a:defRPr lang="zh-CN" altLang="en-US" sz="6600" b="1" kern="1200" dirty="0">
                <a:solidFill>
                  <a:srgbClr val="3366FF"/>
                </a:solidFill>
                <a:effectLst>
                  <a:outerShdw blurRad="38100" dist="38100" dir="2700000" algn="tl">
                    <a:srgbClr val="000000">
                      <a:alpha val="43137"/>
                    </a:srgbClr>
                  </a:outerShdw>
                  <a:reflection blurRad="25400" stA="30000" endPos="30000" dist="50800" dir="5400000" sy="-100000" algn="bl" rotWithShape="0"/>
                </a:effectLst>
                <a:latin typeface="微软雅黑" pitchFamily="34" charset="-122"/>
                <a:ea typeface="微软雅黑" pitchFamily="34" charset="-122"/>
                <a:cs typeface="+mn-cs"/>
              </a:defRPr>
            </a:lvl1pPr>
          </a:lstStyle>
          <a:p>
            <a:r>
              <a:rPr lang="zh-CN" altLang="en-US" dirty="0"/>
              <a:t>单击此处编辑母版标题样式</a:t>
            </a:r>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dirty="0"/>
              <a:t>单击此处编辑母版副标题样式</a:t>
            </a:r>
          </a:p>
        </p:txBody>
      </p:sp>
      <p:sp>
        <p:nvSpPr>
          <p:cNvPr id="4" name="日期占位符 3"/>
          <p:cNvSpPr>
            <a:spLocks noGrp="1"/>
          </p:cNvSpPr>
          <p:nvPr>
            <p:ph type="dt" sz="half" idx="10"/>
          </p:nvPr>
        </p:nvSpPr>
        <p:spPr/>
        <p:txBody>
          <a:bodyPr/>
          <a:lstStyle/>
          <a:p>
            <a:fld id="{862A364D-C919-45E7-A57D-C4BE4049E83B}" type="datetime1">
              <a:rPr lang="zh-CN" altLang="en-US" smtClean="0"/>
              <a:t>2026/6/3</a:t>
            </a:fld>
            <a:endParaRPr lang="zh-CN" altLang="en-US"/>
          </a:p>
        </p:txBody>
      </p:sp>
      <p:sp>
        <p:nvSpPr>
          <p:cNvPr id="6" name="灯片编号占位符 5"/>
          <p:cNvSpPr>
            <a:spLocks noGrp="1"/>
          </p:cNvSpPr>
          <p:nvPr>
            <p:ph type="sldNum" sz="quarter" idx="12"/>
          </p:nvPr>
        </p:nvSpPr>
        <p:spPr/>
        <p:txBody>
          <a:bodyPr/>
          <a:lstStyle/>
          <a:p>
            <a:fld id="{F15E9139-A00B-4B2A-98A6-095DC08F1345}" type="slidenum">
              <a:rPr lang="zh-CN" altLang="en-US" smtClean="0"/>
              <a:pPr/>
              <a:t>‹#›</a:t>
            </a:fld>
            <a:endParaRPr lang="zh-CN" altLang="en-US"/>
          </a:p>
        </p:txBody>
      </p:sp>
      <p:sp>
        <p:nvSpPr>
          <p:cNvPr id="8" name="矩形 7"/>
          <p:cNvSpPr/>
          <p:nvPr userDrawn="1"/>
        </p:nvSpPr>
        <p:spPr>
          <a:xfrm>
            <a:off x="0" y="6750024"/>
            <a:ext cx="12192000" cy="10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9" name="矩形 8"/>
          <p:cNvSpPr/>
          <p:nvPr userDrawn="1"/>
        </p:nvSpPr>
        <p:spPr>
          <a:xfrm>
            <a:off x="2476476" y="6750024"/>
            <a:ext cx="9715525" cy="108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0" name="矩形 9"/>
          <p:cNvSpPr/>
          <p:nvPr userDrawn="1"/>
        </p:nvSpPr>
        <p:spPr>
          <a:xfrm>
            <a:off x="-1" y="0"/>
            <a:ext cx="12192000" cy="216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1" name="矩形 10"/>
          <p:cNvSpPr/>
          <p:nvPr userDrawn="1"/>
        </p:nvSpPr>
        <p:spPr>
          <a:xfrm>
            <a:off x="9239272" y="-2"/>
            <a:ext cx="2952728" cy="216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5" name="页脚占位符 4"/>
          <p:cNvSpPr>
            <a:spLocks noGrp="1"/>
          </p:cNvSpPr>
          <p:nvPr>
            <p:ph type="ftr" sz="quarter" idx="11"/>
          </p:nvPr>
        </p:nvSpPr>
        <p:spPr>
          <a:xfrm>
            <a:off x="3733552" y="6356351"/>
            <a:ext cx="4738712" cy="365125"/>
          </a:xfrm>
        </p:spPr>
        <p:txBody>
          <a:bodyPr/>
          <a:lstStyle>
            <a:lvl1pPr>
              <a:defRPr>
                <a:solidFill>
                  <a:schemeClr val="tx1"/>
                </a:solidFill>
              </a:defRPr>
            </a:lvl1pPr>
          </a:lstStyle>
          <a:p>
            <a:r>
              <a:rPr lang="en-US" altLang="zh-CN"/>
              <a:t>CEPC Detector Ref-TDR Review</a:t>
            </a:r>
            <a:endParaRPr lang="zh-CN" altLang="en-US" dirty="0"/>
          </a:p>
        </p:txBody>
      </p:sp>
    </p:spTree>
    <p:extLst>
      <p:ext uri="{BB962C8B-B14F-4D97-AF65-F5344CB8AC3E}">
        <p14:creationId xmlns:p14="http://schemas.microsoft.com/office/powerpoint/2010/main" val="1791791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a:xfrm>
            <a:off x="609600" y="1285861"/>
            <a:ext cx="10972800" cy="4840303"/>
          </a:xfrm>
        </p:spPr>
        <p:txBody>
          <a:bodyPr/>
          <a:lstStyle>
            <a:lvl1pPr>
              <a:lnSpc>
                <a:spcPct val="110000"/>
              </a:lnSpc>
              <a:spcBef>
                <a:spcPts val="0"/>
              </a:spcBef>
              <a:spcAft>
                <a:spcPts val="1000"/>
              </a:spcAft>
              <a:buClr>
                <a:srgbClr val="FFC000"/>
              </a:buClr>
              <a:buSzPct val="80000"/>
              <a:buFont typeface="Wingdings" pitchFamily="2" charset="2"/>
              <a:buChar char="n"/>
              <a:defRPr sz="2800" b="0" baseline="0">
                <a:solidFill>
                  <a:srgbClr val="0000FF"/>
                </a:solidFill>
                <a:latin typeface="+mn-lt"/>
                <a:ea typeface="微软雅黑" pitchFamily="34" charset="-122"/>
              </a:defRPr>
            </a:lvl1pPr>
            <a:lvl2pPr>
              <a:defRPr sz="2400" baseline="0">
                <a:latin typeface="Arial" panose="020B0604020202020204" pitchFamily="34" charset="0"/>
                <a:ea typeface="微软雅黑" pitchFamily="34" charset="-122"/>
              </a:defRPr>
            </a:lvl2pPr>
            <a:lvl3pPr>
              <a:defRPr baseline="0"/>
            </a:lvl3pPr>
            <a:lvl4pPr>
              <a:defRPr baseline="0"/>
            </a:lvl4pPr>
            <a:lvl5pPr>
              <a:defRPr baseline="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p:txBody>
          <a:bodyPr/>
          <a:lstStyle/>
          <a:p>
            <a:fld id="{9E3ED583-47F1-4C9E-913E-9C8F8159BAED}" type="datetime1">
              <a:rPr lang="zh-CN" altLang="en-US" smtClean="0"/>
              <a:t>2026/6/3</a:t>
            </a:fld>
            <a:endParaRPr lang="zh-CN" altLang="en-US"/>
          </a:p>
        </p:txBody>
      </p:sp>
      <p:sp>
        <p:nvSpPr>
          <p:cNvPr id="2" name="标题 1"/>
          <p:cNvSpPr>
            <a:spLocks noGrp="1"/>
          </p:cNvSpPr>
          <p:nvPr>
            <p:ph type="title" hasCustomPrompt="1"/>
          </p:nvPr>
        </p:nvSpPr>
        <p:spPr>
          <a:xfrm>
            <a:off x="666712" y="142852"/>
            <a:ext cx="10763325" cy="725470"/>
          </a:xfrm>
        </p:spPr>
        <p:txBody>
          <a:bodyPr>
            <a:normAutofit/>
          </a:bodyPr>
          <a:lstStyle>
            <a:lvl1pPr algn="ctr">
              <a:defRPr sz="4000" b="1" baseline="0">
                <a:solidFill>
                  <a:srgbClr val="C00000"/>
                </a:solidFill>
                <a:effectLst/>
                <a:latin typeface="Arial Black" panose="020B0A04020102020204" pitchFamily="34" charset="0"/>
                <a:ea typeface="微软雅黑" pitchFamily="34" charset="-122"/>
                <a:cs typeface="Arial" panose="020B0604020202020204" pitchFamily="34" charset="0"/>
              </a:defRPr>
            </a:lvl1pPr>
          </a:lstStyle>
          <a:p>
            <a:r>
              <a:rPr lang="zh-CN" altLang="en-US" dirty="0"/>
              <a:t>单击此处编辑母版标题样式</a:t>
            </a:r>
          </a:p>
        </p:txBody>
      </p:sp>
      <p:sp>
        <p:nvSpPr>
          <p:cNvPr id="15" name="矩形 14"/>
          <p:cNvSpPr/>
          <p:nvPr userDrawn="1"/>
        </p:nvSpPr>
        <p:spPr>
          <a:xfrm>
            <a:off x="0" y="6750024"/>
            <a:ext cx="12192000" cy="10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6" name="矩形 15"/>
          <p:cNvSpPr/>
          <p:nvPr userDrawn="1"/>
        </p:nvSpPr>
        <p:spPr>
          <a:xfrm>
            <a:off x="2476476" y="6750024"/>
            <a:ext cx="9715525" cy="108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8" name="矩形 17"/>
          <p:cNvSpPr/>
          <p:nvPr userDrawn="1"/>
        </p:nvSpPr>
        <p:spPr>
          <a:xfrm>
            <a:off x="-1" y="937526"/>
            <a:ext cx="12192000" cy="10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23" name="矩形 22"/>
          <p:cNvSpPr/>
          <p:nvPr userDrawn="1"/>
        </p:nvSpPr>
        <p:spPr>
          <a:xfrm>
            <a:off x="0" y="0"/>
            <a:ext cx="285709" cy="91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5" name="页脚占位符 4"/>
          <p:cNvSpPr>
            <a:spLocks noGrp="1"/>
          </p:cNvSpPr>
          <p:nvPr>
            <p:ph type="ftr" sz="quarter" idx="11"/>
          </p:nvPr>
        </p:nvSpPr>
        <p:spPr>
          <a:xfrm>
            <a:off x="3586586" y="6386391"/>
            <a:ext cx="5040560" cy="354977"/>
          </a:xfrm>
        </p:spPr>
        <p:txBody>
          <a:bodyPr/>
          <a:lstStyle/>
          <a:p>
            <a:r>
              <a:rPr lang="en-US" altLang="zh-CN"/>
              <a:t>CEPC Detector Ref-TDR Review</a:t>
            </a:r>
            <a:endParaRPr lang="zh-CN" altLang="en-US" dirty="0"/>
          </a:p>
        </p:txBody>
      </p:sp>
      <p:sp>
        <p:nvSpPr>
          <p:cNvPr id="6" name="灯片编号占位符 5"/>
          <p:cNvSpPr>
            <a:spLocks noGrp="1"/>
          </p:cNvSpPr>
          <p:nvPr>
            <p:ph type="sldNum" sz="quarter" idx="12"/>
          </p:nvPr>
        </p:nvSpPr>
        <p:spPr/>
        <p:txBody>
          <a:bodyPr/>
          <a:lstStyle/>
          <a:p>
            <a:fld id="{F15E9139-A00B-4B2A-98A6-095DC08F1345}"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0F67FF2-22DD-4CF8-BE9E-25F2457D970D}" type="datetime1">
              <a:rPr lang="zh-CN" altLang="en-US" smtClean="0"/>
              <a:t>2026/6/3</a:t>
            </a:fld>
            <a:endParaRPr lang="zh-CN" altLang="en-US"/>
          </a:p>
        </p:txBody>
      </p:sp>
      <p:sp>
        <p:nvSpPr>
          <p:cNvPr id="4" name="灯片编号占位符 3"/>
          <p:cNvSpPr>
            <a:spLocks noGrp="1"/>
          </p:cNvSpPr>
          <p:nvPr>
            <p:ph type="sldNum" sz="quarter" idx="12"/>
          </p:nvPr>
        </p:nvSpPr>
        <p:spPr/>
        <p:txBody>
          <a:bodyPr/>
          <a:lstStyle/>
          <a:p>
            <a:fld id="{F15E9139-A00B-4B2A-98A6-095DC08F1345}" type="slidenum">
              <a:rPr lang="zh-CN" altLang="en-US" smtClean="0"/>
              <a:pPr/>
              <a:t>‹#›</a:t>
            </a:fld>
            <a:endParaRPr lang="zh-CN" altLang="en-US"/>
          </a:p>
        </p:txBody>
      </p:sp>
      <p:sp>
        <p:nvSpPr>
          <p:cNvPr id="6" name="页脚占位符 4"/>
          <p:cNvSpPr>
            <a:spLocks noGrp="1"/>
          </p:cNvSpPr>
          <p:nvPr>
            <p:ph type="ftr" sz="quarter" idx="11"/>
          </p:nvPr>
        </p:nvSpPr>
        <p:spPr>
          <a:xfrm>
            <a:off x="3586586" y="6386391"/>
            <a:ext cx="5040560" cy="354977"/>
          </a:xfrm>
        </p:spPr>
        <p:txBody>
          <a:bodyPr/>
          <a:lstStyle/>
          <a:p>
            <a:r>
              <a:rPr lang="en-US" altLang="zh-CN"/>
              <a:t>CEPC Detector Ref-TDR Review</a:t>
            </a:r>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a:t>Click to edit Master subtitle style</a:t>
            </a:r>
            <a:endParaRPr lang="zh-CN" altLang="en-US"/>
          </a:p>
        </p:txBody>
      </p:sp>
      <p:sp>
        <p:nvSpPr>
          <p:cNvPr id="4" name="Date Placeholder 3"/>
          <p:cNvSpPr>
            <a:spLocks noGrp="1"/>
          </p:cNvSpPr>
          <p:nvPr>
            <p:ph type="dt" sz="half" idx="10"/>
          </p:nvPr>
        </p:nvSpPr>
        <p:spPr/>
        <p:txBody>
          <a:bodyPr/>
          <a:lstStyle/>
          <a:p>
            <a:fld id="{7E5C1474-FB53-481B-9A68-D9081559E308}" type="datetime1">
              <a:rPr lang="zh-CN" altLang="en-US" smtClean="0"/>
              <a:t>2026/6/3</a:t>
            </a:fld>
            <a:endParaRPr lang="zh-CN" altLang="en-US"/>
          </a:p>
        </p:txBody>
      </p:sp>
      <p:sp>
        <p:nvSpPr>
          <p:cNvPr id="5" name="Footer Placeholder 4"/>
          <p:cNvSpPr>
            <a:spLocks noGrp="1"/>
          </p:cNvSpPr>
          <p:nvPr>
            <p:ph type="ftr" sz="quarter" idx="11"/>
          </p:nvPr>
        </p:nvSpPr>
        <p:spPr/>
        <p:txBody>
          <a:bodyPr/>
          <a:lstStyle/>
          <a:p>
            <a:r>
              <a:rPr lang="en-US" altLang="zh-CN"/>
              <a:t>CEPC Detector Ref-TDR Review</a:t>
            </a:r>
            <a:endParaRPr lang="zh-CN" altLang="en-US"/>
          </a:p>
        </p:txBody>
      </p:sp>
      <p:sp>
        <p:nvSpPr>
          <p:cNvPr id="6" name="Slide Number Placeholder 5"/>
          <p:cNvSpPr>
            <a:spLocks noGrp="1"/>
          </p:cNvSpPr>
          <p:nvPr>
            <p:ph type="sldNum" sz="quarter" idx="12"/>
          </p:nvPr>
        </p:nvSpPr>
        <p:spPr/>
        <p:txBody>
          <a:bodyPr/>
          <a:lstStyle/>
          <a:p>
            <a:fld id="{27F552FA-C358-4F70-9CE8-3E41459FCE36}" type="slidenum">
              <a:rPr lang="zh-CN" altLang="en-US" smtClean="0"/>
              <a:t>‹#›</a:t>
            </a:fld>
            <a:endParaRPr lang="zh-CN" altLang="en-US"/>
          </a:p>
        </p:txBody>
      </p:sp>
      <p:sp>
        <p:nvSpPr>
          <p:cNvPr id="7" name="Title 6"/>
          <p:cNvSpPr>
            <a:spLocks noGrp="1"/>
          </p:cNvSpPr>
          <p:nvPr>
            <p:ph type="title"/>
          </p:nvPr>
        </p:nvSpPr>
        <p:spPr/>
        <p:txBody>
          <a:bodyPr/>
          <a:lstStyle/>
          <a:p>
            <a:r>
              <a:rPr lang="en-US" altLang="zh-CN"/>
              <a:t>Click to edit Master title style</a:t>
            </a:r>
            <a:endParaRPr lang="zh-CN" altLang="en-US"/>
          </a:p>
        </p:txBody>
      </p:sp>
    </p:spTree>
    <p:extLst>
      <p:ext uri="{BB962C8B-B14F-4D97-AF65-F5344CB8AC3E}">
        <p14:creationId xmlns:p14="http://schemas.microsoft.com/office/powerpoint/2010/main" val="689675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01658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F97A9A-512A-4894-931E-4EFF37503AC0}" type="datetime1">
              <a:rPr lang="zh-CN" altLang="en-US" smtClean="0"/>
              <a:t>2026/6/3</a:t>
            </a:fld>
            <a:endParaRPr lang="zh-CN" altLang="en-US"/>
          </a:p>
        </p:txBody>
      </p:sp>
      <p:sp>
        <p:nvSpPr>
          <p:cNvPr id="5" name="页脚占位符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ltLang="zh-CN"/>
              <a:t>CEPC Detector Ref-TDR Review</a:t>
            </a:r>
            <a:endParaRPr lang="zh-CN" altLang="en-US" dirty="0"/>
          </a:p>
        </p:txBody>
      </p:sp>
      <p:sp>
        <p:nvSpPr>
          <p:cNvPr id="6" name="灯片编号占位符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5E9139-A00B-4B2A-98A6-095DC08F1345}" type="slidenum">
              <a:rPr lang="zh-CN" altLang="en-US" smtClean="0"/>
              <a:pPr/>
              <a:t>‹#›</a:t>
            </a:fld>
            <a:endParaRPr lang="zh-CN" altLang="en-US" dirty="0"/>
          </a:p>
        </p:txBody>
      </p:sp>
    </p:spTree>
  </p:cSld>
  <p:clrMap bg1="lt1" tx1="dk1" bg2="lt2" tx2="dk2" accent1="accent1" accent2="accent2" accent3="accent3" accent4="accent4" accent5="accent5" accent6="accent6" hlink="hlink" folHlink="folHlink"/>
  <p:sldLayoutIdLst>
    <p:sldLayoutId id="2147483673" r:id="rId1"/>
    <p:sldLayoutId id="2147483650" r:id="rId2"/>
    <p:sldLayoutId id="2147483655" r:id="rId3"/>
    <p:sldLayoutId id="2147483674" r:id="rId4"/>
    <p:sldLayoutId id="2147483675" r:id="rId5"/>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3" descr="8d5d924e275b0c7f58feed1244176003"/>
          <p:cNvPicPr>
            <a:picLocks noChangeAspect="1"/>
          </p:cNvPicPr>
          <p:nvPr/>
        </p:nvPicPr>
        <p:blipFill rotWithShape="1">
          <a:blip r:embed="rId3"/>
          <a:srcRect t="28679" b="6192"/>
          <a:stretch/>
        </p:blipFill>
        <p:spPr>
          <a:xfrm>
            <a:off x="635" y="0"/>
            <a:ext cx="12191365" cy="2118283"/>
          </a:xfrm>
          <a:prstGeom prst="rect">
            <a:avLst/>
          </a:prstGeom>
        </p:spPr>
      </p:pic>
      <p:sp>
        <p:nvSpPr>
          <p:cNvPr id="6" name="标题 3"/>
          <p:cNvSpPr txBox="1">
            <a:spLocks/>
          </p:cNvSpPr>
          <p:nvPr/>
        </p:nvSpPr>
        <p:spPr>
          <a:xfrm>
            <a:off x="1692720" y="2860228"/>
            <a:ext cx="8627534" cy="1326319"/>
          </a:xfrm>
          <a:prstGeom prst="rect">
            <a:avLst/>
          </a:prstGeom>
        </p:spPr>
        <p:txBody>
          <a:bodyPr vert="horz" lIns="68580" tIns="34290" rIns="68580" bIns="34290" rtlCol="0" anchor="ctr">
            <a:noAutofit/>
          </a:bodyPr>
          <a:lstStyle>
            <a:lvl1pPr algn="ctr" defTabSz="914354" rtl="0" eaLnBrk="1" latinLnBrk="0" hangingPunct="1">
              <a:lnSpc>
                <a:spcPct val="90000"/>
              </a:lnSpc>
              <a:spcBef>
                <a:spcPct val="0"/>
              </a:spcBef>
              <a:buNone/>
              <a:defRPr sz="4000" b="1" kern="1200">
                <a:solidFill>
                  <a:schemeClr val="accent1"/>
                </a:solidFill>
                <a:latin typeface="+mj-lt"/>
                <a:ea typeface="+mj-ea"/>
                <a:cs typeface="+mj-cs"/>
              </a:defRPr>
            </a:lvl1pPr>
          </a:lstStyle>
          <a:p>
            <a:r>
              <a:rPr lang="en-US" altLang="zh-CN" sz="6000" dirty="0">
                <a:solidFill>
                  <a:srgbClr val="C00000"/>
                </a:solidFill>
              </a:rPr>
              <a:t>CEPC vertex Detector</a:t>
            </a:r>
            <a:br>
              <a:rPr lang="en-US" altLang="zh-CN" sz="6000" dirty="0">
                <a:solidFill>
                  <a:srgbClr val="C00000"/>
                </a:solidFill>
              </a:rPr>
            </a:br>
            <a:endParaRPr lang="zh-CN" altLang="en-US" sz="6000" dirty="0">
              <a:solidFill>
                <a:srgbClr val="C00000"/>
              </a:solidFill>
            </a:endParaRPr>
          </a:p>
        </p:txBody>
      </p:sp>
      <p:sp>
        <p:nvSpPr>
          <p:cNvPr id="7" name="文本框 7">
            <a:extLst>
              <a:ext uri="{FF2B5EF4-FFF2-40B4-BE49-F238E27FC236}">
                <a16:creationId xmlns:a16="http://schemas.microsoft.com/office/drawing/2014/main" id="{785816F2-AEF2-4FFE-A0DA-84B4490709A4}"/>
              </a:ext>
            </a:extLst>
          </p:cNvPr>
          <p:cNvSpPr txBox="1"/>
          <p:nvPr/>
        </p:nvSpPr>
        <p:spPr>
          <a:xfrm>
            <a:off x="1002006" y="3880713"/>
            <a:ext cx="10603055" cy="954107"/>
          </a:xfrm>
          <a:prstGeom prst="rect">
            <a:avLst/>
          </a:prstGeom>
          <a:noFill/>
        </p:spPr>
        <p:txBody>
          <a:bodyPr wrap="square" rtlCol="0">
            <a:spAutoFit/>
          </a:bodyPr>
          <a:lstStyle/>
          <a:p>
            <a:pPr algn="ctr"/>
            <a:r>
              <a:rPr lang="en-US" altLang="zh-CN" sz="2800" dirty="0">
                <a:latin typeface="Times New Roman" panose="02020603050405020304" pitchFamily="18" charset="0"/>
                <a:ea typeface="微软雅黑" panose="020B0503020204020204" pitchFamily="34" charset="-122"/>
              </a:rPr>
              <a:t>Zhijun</a:t>
            </a:r>
            <a:r>
              <a:rPr lang="zh-CN" altLang="en-US" sz="2800" dirty="0">
                <a:latin typeface="Times New Roman" panose="02020603050405020304" pitchFamily="18" charset="0"/>
                <a:ea typeface="微软雅黑" panose="020B0503020204020204" pitchFamily="34" charset="-122"/>
              </a:rPr>
              <a:t> </a:t>
            </a:r>
            <a:r>
              <a:rPr lang="en-US" altLang="zh-CN" sz="2800" dirty="0">
                <a:latin typeface="Times New Roman" panose="02020603050405020304" pitchFamily="18" charset="0"/>
                <a:ea typeface="微软雅黑" panose="020B0503020204020204" pitchFamily="34" charset="-122"/>
              </a:rPr>
              <a:t>Liang</a:t>
            </a:r>
          </a:p>
          <a:p>
            <a:pPr algn="ctr"/>
            <a:r>
              <a:rPr lang="zh-CN" altLang="en-US" sz="2800" dirty="0">
                <a:latin typeface="Times New Roman" panose="02020603050405020304" pitchFamily="18" charset="0"/>
                <a:ea typeface="微软雅黑" panose="020B0503020204020204" pitchFamily="34" charset="-122"/>
              </a:rPr>
              <a:t> </a:t>
            </a:r>
            <a:endParaRPr lang="en-US" altLang="zh-CN" sz="2800" dirty="0">
              <a:latin typeface="Times New Roman" panose="02020603050405020304" pitchFamily="18" charset="0"/>
              <a:ea typeface="微软雅黑" panose="020B0503020204020204" pitchFamily="34" charset="-122"/>
            </a:endParaRPr>
          </a:p>
        </p:txBody>
      </p:sp>
      <p:sp>
        <p:nvSpPr>
          <p:cNvPr id="9" name="TextBox 8"/>
          <p:cNvSpPr txBox="1"/>
          <p:nvPr/>
        </p:nvSpPr>
        <p:spPr>
          <a:xfrm>
            <a:off x="635" y="6457890"/>
            <a:ext cx="12191365" cy="369332"/>
          </a:xfrm>
          <a:prstGeom prst="rect">
            <a:avLst/>
          </a:prstGeom>
          <a:solidFill>
            <a:schemeClr val="accent1"/>
          </a:solidFill>
        </p:spPr>
        <p:txBody>
          <a:bodyPr wrap="square" rtlCol="0">
            <a:spAutoFit/>
          </a:bodyPr>
          <a:lstStyle/>
          <a:p>
            <a:pPr algn="ctr"/>
            <a:endParaRPr lang="zh-CN" altLang="en-US" dirty="0">
              <a:solidFill>
                <a:schemeClr val="bg1"/>
              </a:solidFill>
            </a:endParaRPr>
          </a:p>
        </p:txBody>
      </p:sp>
      <p:pic>
        <p:nvPicPr>
          <p:cNvPr id="10" name="Picture 2" descr="C:\Users\Administrator\Desktop\11112.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342" y="35979"/>
            <a:ext cx="1548428" cy="912600"/>
          </a:xfrm>
          <a:prstGeom prst="rect">
            <a:avLst/>
          </a:prstGeom>
          <a:noFill/>
          <a:extLst>
            <a:ext uri="{909E8E84-426E-40DD-AFC4-6F175D3DCCD1}">
              <a14:hiddenFill xmlns:a14="http://schemas.microsoft.com/office/drawing/2010/main">
                <a:solidFill>
                  <a:srgbClr val="FFFFFF"/>
                </a:solidFill>
              </a14:hiddenFill>
            </a:ext>
          </a:extLst>
        </p:spPr>
      </p:pic>
      <p:pic>
        <p:nvPicPr>
          <p:cNvPr id="11" name="图片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46363" y="5398314"/>
            <a:ext cx="3552825" cy="672912"/>
          </a:xfrm>
          <a:prstGeom prst="rect">
            <a:avLst/>
          </a:prstGeom>
        </p:spPr>
      </p:pic>
      <p:sp>
        <p:nvSpPr>
          <p:cNvPr id="12" name="Slide Number Placeholder 11"/>
          <p:cNvSpPr>
            <a:spLocks noGrp="1"/>
          </p:cNvSpPr>
          <p:nvPr>
            <p:ph type="sldNum" sz="quarter" idx="12"/>
          </p:nvPr>
        </p:nvSpPr>
        <p:spPr/>
        <p:txBody>
          <a:bodyPr/>
          <a:lstStyle/>
          <a:p>
            <a:fld id="{27F552FA-C358-4F70-9CE8-3E41459FCE36}" type="slidenum">
              <a:rPr lang="zh-CN" altLang="en-US" smtClean="0"/>
              <a:t>1</a:t>
            </a:fld>
            <a:endParaRPr lang="zh-CN" altLang="en-US" dirty="0"/>
          </a:p>
        </p:txBody>
      </p:sp>
    </p:spTree>
    <p:extLst>
      <p:ext uri="{BB962C8B-B14F-4D97-AF65-F5344CB8AC3E}">
        <p14:creationId xmlns:p14="http://schemas.microsoft.com/office/powerpoint/2010/main" val="1692391731"/>
      </p:ext>
    </p:extLst>
  </p:cSld>
  <p:clrMapOvr>
    <a:masterClrMapping/>
  </p:clrMapOvr>
  <mc:AlternateContent xmlns:mc="http://schemas.openxmlformats.org/markup-compatibility/2006" xmlns:p14="http://schemas.microsoft.com/office/powerpoint/2010/main">
    <mc:Choice Requires="p14">
      <p:transition spd="slow" p14:dur="2000" advTm="8556"/>
    </mc:Choice>
    <mc:Fallback xmlns="">
      <p:transition spd="slow" advTm="8556"/>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9C3E3F33-E607-4191-BD78-023F33B4A684}"/>
              </a:ext>
            </a:extLst>
          </p:cNvPr>
          <p:cNvSpPr>
            <a:spLocks noGrp="1"/>
          </p:cNvSpPr>
          <p:nvPr/>
        </p:nvSpPr>
        <p:spPr>
          <a:xfrm>
            <a:off x="0" y="0"/>
            <a:ext cx="12192000" cy="152400"/>
          </a:xfrm>
          <a:prstGeom prst="rect">
            <a:avLst/>
          </a:prstGeom>
          <a:solidFill>
            <a:srgbClr val="F28C28"/>
          </a:solidFill>
          <a:ln w="0">
            <a:solidFill>
              <a:srgbClr val="000000">
                <a:alpha val="0"/>
              </a:srgbClr>
            </a:solidFill>
            <a:prstDash val="solid"/>
          </a:ln>
        </p:spPr>
      </p:sp>
      <p:sp>
        <p:nvSpPr>
          <p:cNvPr id="2" name="Rectangle 1">
            <a:extLst>
              <a:ext uri="{FF2B5EF4-FFF2-40B4-BE49-F238E27FC236}">
                <a16:creationId xmlns:a16="http://schemas.microsoft.com/office/drawing/2014/main" id="{B4700F2A-E302-4F66-8B82-AF0925647A67}"/>
              </a:ext>
            </a:extLst>
          </p:cNvPr>
          <p:cNvSpPr>
            <a:spLocks noGrp="1"/>
          </p:cNvSpPr>
          <p:nvPr/>
        </p:nvSpPr>
        <p:spPr>
          <a:xfrm>
            <a:off x="0" y="152400"/>
            <a:ext cx="12192000" cy="800100"/>
          </a:xfrm>
          <a:prstGeom prst="rect">
            <a:avLst/>
          </a:prstGeom>
          <a:solidFill>
            <a:srgbClr val="143D68"/>
          </a:solidFill>
          <a:ln w="0">
            <a:solidFill>
              <a:srgbClr val="000000">
                <a:alpha val="0"/>
              </a:srgbClr>
            </a:solidFill>
            <a:prstDash val="solid"/>
          </a:ln>
        </p:spPr>
      </p:sp>
      <p:sp>
        <p:nvSpPr>
          <p:cNvPr id="3" name="Rectangle 2">
            <a:extLst>
              <a:ext uri="{FF2B5EF4-FFF2-40B4-BE49-F238E27FC236}">
                <a16:creationId xmlns:a16="http://schemas.microsoft.com/office/drawing/2014/main" id="{AE82D960-BA63-4A06-AF1D-635149BF6DAF}"/>
              </a:ext>
            </a:extLst>
          </p:cNvPr>
          <p:cNvSpPr>
            <a:spLocks noGrp="1"/>
          </p:cNvSpPr>
          <p:nvPr/>
        </p:nvSpPr>
        <p:spPr>
          <a:xfrm>
            <a:off x="0" y="952500"/>
            <a:ext cx="12192000" cy="57150"/>
          </a:xfrm>
          <a:prstGeom prst="rect">
            <a:avLst/>
          </a:prstGeom>
          <a:solidFill>
            <a:srgbClr val="F28C28"/>
          </a:solidFill>
          <a:ln w="0">
            <a:solidFill>
              <a:srgbClr val="000000">
                <a:alpha val="0"/>
              </a:srgbClr>
            </a:solidFill>
            <a:prstDash val="solid"/>
          </a:ln>
        </p:spPr>
      </p:sp>
      <p:sp>
        <p:nvSpPr>
          <p:cNvPr id="4" name="Rectangle 3">
            <a:extLst>
              <a:ext uri="{FF2B5EF4-FFF2-40B4-BE49-F238E27FC236}">
                <a16:creationId xmlns:a16="http://schemas.microsoft.com/office/drawing/2014/main" id="{B80C9C0A-BC2C-409F-89BB-7F7BA6E3C3EB}"/>
              </a:ext>
            </a:extLst>
          </p:cNvPr>
          <p:cNvSpPr>
            <a:spLocks noGrp="1"/>
          </p:cNvSpPr>
          <p:nvPr/>
        </p:nvSpPr>
        <p:spPr>
          <a:xfrm>
            <a:off x="419100" y="295275"/>
            <a:ext cx="9906000" cy="514350"/>
          </a:xfrm>
          <a:prstGeom prst="rect">
            <a:avLst/>
          </a:prstGeom>
          <a:solidFill>
            <a:srgbClr val="000000">
              <a:alpha val="0"/>
            </a:srgbClr>
          </a:solidFill>
          <a:ln w="0">
            <a:solidFill>
              <a:srgbClr val="000000">
                <a:alpha val="0"/>
              </a:srgbClr>
            </a:solidFill>
            <a:prstDash val="solid"/>
          </a:ln>
        </p:spPr>
        <p:txBody>
          <a:bodyPr wrap="square" lIns="0" tIns="0" rIns="0" bIns="0" anchor="t">
            <a:normAutofit/>
          </a:bodyPr>
          <a:lstStyle/>
          <a:p>
            <a:pPr algn="l">
              <a:lnSpc>
                <a:spcPct val="105000"/>
              </a:lnSpc>
              <a:buNone/>
              <a:defRPr sz="2175" b="1">
                <a:solidFill>
                  <a:srgbClr val="FFFFFF"/>
                </a:solidFill>
                <a:latin typeface="Aptos Display"/>
                <a:ea typeface="Aptos Display"/>
                <a:cs typeface="Aptos Display"/>
              </a:defRPr>
            </a:pPr>
            <a:r>
              <a:rPr sz="2175" b="1">
                <a:solidFill>
                  <a:srgbClr val="FFFFFF"/>
                </a:solidFill>
                <a:latin typeface="Aptos Display"/>
                <a:ea typeface="Aptos Display"/>
                <a:cs typeface="Aptos Display"/>
              </a:rPr>
              <a:t>CEPC Vertex: Schedule to Address IDRC Recommendations (2026-2027)</a:t>
            </a:r>
          </a:p>
        </p:txBody>
      </p:sp>
      <p:sp>
        <p:nvSpPr>
          <p:cNvPr id="5" name="Rectangle 4">
            <a:extLst>
              <a:ext uri="{FF2B5EF4-FFF2-40B4-BE49-F238E27FC236}">
                <a16:creationId xmlns:a16="http://schemas.microsoft.com/office/drawing/2014/main" id="{929EEE57-1F13-4F60-AA7D-C25E63EAA494}"/>
              </a:ext>
            </a:extLst>
          </p:cNvPr>
          <p:cNvSpPr>
            <a:spLocks noGrp="1"/>
          </p:cNvSpPr>
          <p:nvPr/>
        </p:nvSpPr>
        <p:spPr>
          <a:xfrm>
            <a:off x="10382250" y="400050"/>
            <a:ext cx="1257300" cy="285750"/>
          </a:xfrm>
          <a:prstGeom prst="rect">
            <a:avLst/>
          </a:prstGeom>
          <a:solidFill>
            <a:srgbClr val="EAF2FB"/>
          </a:solidFill>
          <a:ln w="0">
            <a:solidFill>
              <a:srgbClr val="000000">
                <a:alpha val="0"/>
              </a:srgbClr>
            </a:solidFill>
            <a:prstDash val="solid"/>
          </a:ln>
        </p:spPr>
        <p:txBody>
          <a:bodyPr wrap="square" lIns="38100" tIns="38100" rIns="38100" bIns="38100" anchor="ctr">
            <a:normAutofit/>
          </a:bodyPr>
          <a:lstStyle/>
          <a:p>
            <a:pPr algn="ctr">
              <a:lnSpc>
                <a:spcPct val="105000"/>
              </a:lnSpc>
              <a:buNone/>
              <a:defRPr sz="1125" b="1">
                <a:solidFill>
                  <a:srgbClr val="143D68"/>
                </a:solidFill>
                <a:latin typeface="Aptos"/>
                <a:ea typeface="Aptos"/>
                <a:cs typeface="Aptos"/>
              </a:defRPr>
            </a:pPr>
            <a:r>
              <a:rPr sz="1125" b="1">
                <a:solidFill>
                  <a:srgbClr val="143D68"/>
                </a:solidFill>
                <a:latin typeface="Aptos"/>
                <a:ea typeface="Aptos"/>
                <a:cs typeface="Aptos"/>
              </a:rPr>
              <a:t>Editable PPT</a:t>
            </a:r>
          </a:p>
        </p:txBody>
      </p:sp>
      <p:sp>
        <p:nvSpPr>
          <p:cNvPr id="6" name="Rectangle 5">
            <a:extLst>
              <a:ext uri="{FF2B5EF4-FFF2-40B4-BE49-F238E27FC236}">
                <a16:creationId xmlns:a16="http://schemas.microsoft.com/office/drawing/2014/main" id="{00839684-7BF3-4D73-ABA9-D8480180C06B}"/>
              </a:ext>
            </a:extLst>
          </p:cNvPr>
          <p:cNvSpPr>
            <a:spLocks noGrp="1"/>
          </p:cNvSpPr>
          <p:nvPr/>
        </p:nvSpPr>
        <p:spPr>
          <a:xfrm>
            <a:off x="419100" y="1181100"/>
            <a:ext cx="781050" cy="457200"/>
          </a:xfrm>
          <a:prstGeom prst="rect">
            <a:avLst/>
          </a:prstGeom>
          <a:solidFill>
            <a:srgbClr val="1F5F9F"/>
          </a:solidFill>
          <a:ln w="11430">
            <a:solidFill>
              <a:srgbClr val="C8D3DF"/>
            </a:solidFill>
            <a:prstDash val="solid"/>
          </a:ln>
        </p:spPr>
      </p:sp>
      <p:sp>
        <p:nvSpPr>
          <p:cNvPr id="7" name="Rectangle 6">
            <a:extLst>
              <a:ext uri="{FF2B5EF4-FFF2-40B4-BE49-F238E27FC236}">
                <a16:creationId xmlns:a16="http://schemas.microsoft.com/office/drawing/2014/main" id="{0D186E46-2E5F-48D6-9784-09FF8A3FAE88}"/>
              </a:ext>
            </a:extLst>
          </p:cNvPr>
          <p:cNvSpPr>
            <a:spLocks noGrp="1"/>
          </p:cNvSpPr>
          <p:nvPr/>
        </p:nvSpPr>
        <p:spPr>
          <a:xfrm>
            <a:off x="419100" y="1181100"/>
            <a:ext cx="781050" cy="457200"/>
          </a:xfrm>
          <a:prstGeom prst="rect">
            <a:avLst/>
          </a:prstGeom>
          <a:solidFill>
            <a:srgbClr val="000000">
              <a:alpha val="0"/>
            </a:srgbClr>
          </a:solidFill>
          <a:ln w="0">
            <a:solidFill>
              <a:srgbClr val="000000">
                <a:alpha val="0"/>
              </a:srgbClr>
            </a:solidFill>
            <a:prstDash val="solid"/>
          </a:ln>
        </p:spPr>
        <p:txBody>
          <a:bodyPr wrap="square" lIns="104775" tIns="85725" rIns="104775" bIns="85725" anchor="t">
            <a:normAutofit/>
          </a:bodyPr>
          <a:lstStyle/>
          <a:p>
            <a:pPr algn="ctr">
              <a:lnSpc>
                <a:spcPct val="105000"/>
              </a:lnSpc>
              <a:buNone/>
              <a:defRPr sz="1350" b="1">
                <a:solidFill>
                  <a:srgbClr val="FFFFFF"/>
                </a:solidFill>
                <a:latin typeface="Aptos"/>
                <a:ea typeface="Aptos"/>
                <a:cs typeface="Aptos"/>
              </a:defRPr>
            </a:pPr>
            <a:r>
              <a:rPr sz="1350" b="1">
                <a:solidFill>
                  <a:srgbClr val="FFFFFF"/>
                </a:solidFill>
                <a:latin typeface="Aptos"/>
                <a:ea typeface="Aptos"/>
                <a:cs typeface="Aptos"/>
              </a:rPr>
              <a:t>Year</a:t>
            </a:r>
          </a:p>
        </p:txBody>
      </p:sp>
      <p:sp>
        <p:nvSpPr>
          <p:cNvPr id="8" name="Rectangle 7">
            <a:extLst>
              <a:ext uri="{FF2B5EF4-FFF2-40B4-BE49-F238E27FC236}">
                <a16:creationId xmlns:a16="http://schemas.microsoft.com/office/drawing/2014/main" id="{7D206B8A-7EA8-4E40-9134-58B2443771E3}"/>
              </a:ext>
            </a:extLst>
          </p:cNvPr>
          <p:cNvSpPr>
            <a:spLocks noGrp="1"/>
          </p:cNvSpPr>
          <p:nvPr/>
        </p:nvSpPr>
        <p:spPr>
          <a:xfrm>
            <a:off x="1200150" y="1181100"/>
            <a:ext cx="4171950" cy="457200"/>
          </a:xfrm>
          <a:prstGeom prst="rect">
            <a:avLst/>
          </a:prstGeom>
          <a:solidFill>
            <a:srgbClr val="1F5F9F"/>
          </a:solidFill>
          <a:ln w="11430">
            <a:solidFill>
              <a:srgbClr val="C8D3DF"/>
            </a:solidFill>
            <a:prstDash val="solid"/>
          </a:ln>
        </p:spPr>
      </p:sp>
      <p:sp>
        <p:nvSpPr>
          <p:cNvPr id="9" name="Rectangle 8">
            <a:extLst>
              <a:ext uri="{FF2B5EF4-FFF2-40B4-BE49-F238E27FC236}">
                <a16:creationId xmlns:a16="http://schemas.microsoft.com/office/drawing/2014/main" id="{6080C851-2022-44BA-92BB-F8DEC71A8FCC}"/>
              </a:ext>
            </a:extLst>
          </p:cNvPr>
          <p:cNvSpPr>
            <a:spLocks noGrp="1"/>
          </p:cNvSpPr>
          <p:nvPr/>
        </p:nvSpPr>
        <p:spPr>
          <a:xfrm>
            <a:off x="1200150" y="1181100"/>
            <a:ext cx="4171950" cy="457200"/>
          </a:xfrm>
          <a:prstGeom prst="rect">
            <a:avLst/>
          </a:prstGeom>
          <a:solidFill>
            <a:srgbClr val="000000">
              <a:alpha val="0"/>
            </a:srgbClr>
          </a:solidFill>
          <a:ln w="0">
            <a:solidFill>
              <a:srgbClr val="000000">
                <a:alpha val="0"/>
              </a:srgbClr>
            </a:solidFill>
            <a:prstDash val="solid"/>
          </a:ln>
        </p:spPr>
        <p:txBody>
          <a:bodyPr wrap="square" lIns="104775" tIns="85725" rIns="104775" bIns="85725" anchor="t">
            <a:normAutofit/>
          </a:bodyPr>
          <a:lstStyle/>
          <a:p>
            <a:pPr algn="l">
              <a:lnSpc>
                <a:spcPct val="105000"/>
              </a:lnSpc>
              <a:buNone/>
              <a:defRPr sz="1238" b="1">
                <a:solidFill>
                  <a:srgbClr val="FFFFFF"/>
                </a:solidFill>
                <a:latin typeface="Aptos"/>
                <a:ea typeface="Aptos"/>
                <a:cs typeface="Aptos"/>
              </a:defRPr>
            </a:pPr>
            <a:r>
              <a:rPr sz="1238" b="1">
                <a:solidFill>
                  <a:srgbClr val="FFFFFF"/>
                </a:solidFill>
                <a:latin typeface="Aptos"/>
                <a:ea typeface="Aptos"/>
                <a:cs typeface="Aptos"/>
              </a:rPr>
              <a:t>Main goals</a:t>
            </a:r>
          </a:p>
        </p:txBody>
      </p:sp>
      <p:sp>
        <p:nvSpPr>
          <p:cNvPr id="10" name="Rectangle 9">
            <a:extLst>
              <a:ext uri="{FF2B5EF4-FFF2-40B4-BE49-F238E27FC236}">
                <a16:creationId xmlns:a16="http://schemas.microsoft.com/office/drawing/2014/main" id="{86081184-8722-4329-8B1B-922B524F107E}"/>
              </a:ext>
            </a:extLst>
          </p:cNvPr>
          <p:cNvSpPr>
            <a:spLocks noGrp="1"/>
          </p:cNvSpPr>
          <p:nvPr/>
        </p:nvSpPr>
        <p:spPr>
          <a:xfrm>
            <a:off x="5372100" y="1181100"/>
            <a:ext cx="3028950" cy="457200"/>
          </a:xfrm>
          <a:prstGeom prst="rect">
            <a:avLst/>
          </a:prstGeom>
          <a:solidFill>
            <a:srgbClr val="1F5F9F"/>
          </a:solidFill>
          <a:ln w="11430">
            <a:solidFill>
              <a:srgbClr val="C8D3DF"/>
            </a:solidFill>
            <a:prstDash val="solid"/>
          </a:ln>
        </p:spPr>
      </p:sp>
      <p:sp>
        <p:nvSpPr>
          <p:cNvPr id="11" name="Rectangle 10">
            <a:extLst>
              <a:ext uri="{FF2B5EF4-FFF2-40B4-BE49-F238E27FC236}">
                <a16:creationId xmlns:a16="http://schemas.microsoft.com/office/drawing/2014/main" id="{7794755C-FF6D-4D08-8C29-8CB32CD5089D}"/>
              </a:ext>
            </a:extLst>
          </p:cNvPr>
          <p:cNvSpPr>
            <a:spLocks noGrp="1"/>
          </p:cNvSpPr>
          <p:nvPr/>
        </p:nvSpPr>
        <p:spPr>
          <a:xfrm>
            <a:off x="5372100" y="1181100"/>
            <a:ext cx="3028950" cy="457200"/>
          </a:xfrm>
          <a:prstGeom prst="rect">
            <a:avLst/>
          </a:prstGeom>
          <a:solidFill>
            <a:srgbClr val="000000">
              <a:alpha val="0"/>
            </a:srgbClr>
          </a:solidFill>
          <a:ln w="0">
            <a:solidFill>
              <a:srgbClr val="000000">
                <a:alpha val="0"/>
              </a:srgbClr>
            </a:solidFill>
            <a:prstDash val="solid"/>
          </a:ln>
        </p:spPr>
        <p:txBody>
          <a:bodyPr wrap="square" lIns="104775" tIns="85725" rIns="104775" bIns="85725" anchor="t">
            <a:normAutofit/>
          </a:bodyPr>
          <a:lstStyle/>
          <a:p>
            <a:pPr algn="l">
              <a:lnSpc>
                <a:spcPct val="105000"/>
              </a:lnSpc>
              <a:buNone/>
              <a:defRPr sz="1238" b="1">
                <a:solidFill>
                  <a:srgbClr val="FFFFFF"/>
                </a:solidFill>
                <a:latin typeface="Aptos"/>
                <a:ea typeface="Aptos"/>
                <a:cs typeface="Aptos"/>
              </a:defRPr>
            </a:pPr>
            <a:r>
              <a:rPr sz="1238" b="1">
                <a:solidFill>
                  <a:srgbClr val="FFFFFF"/>
                </a:solidFill>
                <a:latin typeface="Aptos"/>
                <a:ea typeface="Aptos"/>
                <a:cs typeface="Aptos"/>
              </a:rPr>
              <a:t>IDRC recommendation addressed</a:t>
            </a:r>
          </a:p>
        </p:txBody>
      </p:sp>
      <p:sp>
        <p:nvSpPr>
          <p:cNvPr id="12" name="Rectangle 11">
            <a:extLst>
              <a:ext uri="{FF2B5EF4-FFF2-40B4-BE49-F238E27FC236}">
                <a16:creationId xmlns:a16="http://schemas.microsoft.com/office/drawing/2014/main" id="{51B74D82-E378-486B-BFED-BA4C66F038B2}"/>
              </a:ext>
            </a:extLst>
          </p:cNvPr>
          <p:cNvSpPr>
            <a:spLocks noGrp="1"/>
          </p:cNvSpPr>
          <p:nvPr/>
        </p:nvSpPr>
        <p:spPr>
          <a:xfrm>
            <a:off x="8401050" y="1181100"/>
            <a:ext cx="3371850" cy="457200"/>
          </a:xfrm>
          <a:prstGeom prst="rect">
            <a:avLst/>
          </a:prstGeom>
          <a:solidFill>
            <a:srgbClr val="1F5F9F"/>
          </a:solidFill>
          <a:ln w="11430">
            <a:solidFill>
              <a:srgbClr val="C8D3DF"/>
            </a:solidFill>
            <a:prstDash val="solid"/>
          </a:ln>
        </p:spPr>
      </p:sp>
      <p:sp>
        <p:nvSpPr>
          <p:cNvPr id="13" name="Rectangle 12">
            <a:extLst>
              <a:ext uri="{FF2B5EF4-FFF2-40B4-BE49-F238E27FC236}">
                <a16:creationId xmlns:a16="http://schemas.microsoft.com/office/drawing/2014/main" id="{CD868DFF-1B92-4C27-96B7-E4395104217B}"/>
              </a:ext>
            </a:extLst>
          </p:cNvPr>
          <p:cNvSpPr>
            <a:spLocks noGrp="1"/>
          </p:cNvSpPr>
          <p:nvPr/>
        </p:nvSpPr>
        <p:spPr>
          <a:xfrm>
            <a:off x="8401050" y="1181100"/>
            <a:ext cx="3371850" cy="457200"/>
          </a:xfrm>
          <a:prstGeom prst="rect">
            <a:avLst/>
          </a:prstGeom>
          <a:solidFill>
            <a:srgbClr val="000000">
              <a:alpha val="0"/>
            </a:srgbClr>
          </a:solidFill>
          <a:ln w="0">
            <a:solidFill>
              <a:srgbClr val="000000">
                <a:alpha val="0"/>
              </a:srgbClr>
            </a:solidFill>
            <a:prstDash val="solid"/>
          </a:ln>
        </p:spPr>
        <p:txBody>
          <a:bodyPr wrap="square" lIns="104775" tIns="85725" rIns="104775" bIns="85725" anchor="t">
            <a:normAutofit/>
          </a:bodyPr>
          <a:lstStyle/>
          <a:p>
            <a:pPr algn="l">
              <a:lnSpc>
                <a:spcPct val="105000"/>
              </a:lnSpc>
              <a:buNone/>
              <a:defRPr sz="1238" b="1">
                <a:solidFill>
                  <a:srgbClr val="FFFFFF"/>
                </a:solidFill>
                <a:latin typeface="Aptos"/>
                <a:ea typeface="Aptos"/>
                <a:cs typeface="Aptos"/>
              </a:defRPr>
            </a:pPr>
            <a:r>
              <a:rPr sz="1238" b="1">
                <a:solidFill>
                  <a:srgbClr val="FFFFFF"/>
                </a:solidFill>
                <a:latin typeface="Aptos"/>
                <a:ea typeface="Aptos"/>
                <a:cs typeface="Aptos"/>
              </a:rPr>
              <a:t>Deliverables / milestones</a:t>
            </a:r>
          </a:p>
        </p:txBody>
      </p:sp>
      <p:sp>
        <p:nvSpPr>
          <p:cNvPr id="14" name="Rectangle 13">
            <a:extLst>
              <a:ext uri="{FF2B5EF4-FFF2-40B4-BE49-F238E27FC236}">
                <a16:creationId xmlns:a16="http://schemas.microsoft.com/office/drawing/2014/main" id="{9D901242-8CBA-49A6-8388-0EAF06C6242F}"/>
              </a:ext>
            </a:extLst>
          </p:cNvPr>
          <p:cNvSpPr>
            <a:spLocks noGrp="1"/>
          </p:cNvSpPr>
          <p:nvPr/>
        </p:nvSpPr>
        <p:spPr>
          <a:xfrm>
            <a:off x="419100" y="1638300"/>
            <a:ext cx="781050" cy="2305050"/>
          </a:xfrm>
          <a:prstGeom prst="rect">
            <a:avLst/>
          </a:prstGeom>
          <a:solidFill>
            <a:srgbClr val="FFFFFF"/>
          </a:solidFill>
          <a:ln w="11430">
            <a:solidFill>
              <a:srgbClr val="C8D3DF"/>
            </a:solidFill>
            <a:prstDash val="solid"/>
          </a:ln>
        </p:spPr>
      </p:sp>
      <p:sp>
        <p:nvSpPr>
          <p:cNvPr id="15" name="Rectangle 14">
            <a:extLst>
              <a:ext uri="{FF2B5EF4-FFF2-40B4-BE49-F238E27FC236}">
                <a16:creationId xmlns:a16="http://schemas.microsoft.com/office/drawing/2014/main" id="{F7C2B807-AA9B-475E-99B1-FB14664474EC}"/>
              </a:ext>
            </a:extLst>
          </p:cNvPr>
          <p:cNvSpPr>
            <a:spLocks noGrp="1"/>
          </p:cNvSpPr>
          <p:nvPr/>
        </p:nvSpPr>
        <p:spPr>
          <a:xfrm>
            <a:off x="419100" y="1638300"/>
            <a:ext cx="781050" cy="2305050"/>
          </a:xfrm>
          <a:prstGeom prst="rect">
            <a:avLst/>
          </a:prstGeom>
          <a:solidFill>
            <a:srgbClr val="000000">
              <a:alpha val="0"/>
            </a:srgbClr>
          </a:solidFill>
          <a:ln w="0">
            <a:solidFill>
              <a:srgbClr val="000000">
                <a:alpha val="0"/>
              </a:srgbClr>
            </a:solidFill>
            <a:prstDash val="solid"/>
          </a:ln>
        </p:spPr>
        <p:txBody>
          <a:bodyPr wrap="square" lIns="104775" tIns="85725" rIns="104775" bIns="85725" anchor="t">
            <a:normAutofit/>
          </a:bodyPr>
          <a:lstStyle/>
          <a:p>
            <a:pPr algn="ctr">
              <a:lnSpc>
                <a:spcPct val="105000"/>
              </a:lnSpc>
              <a:buNone/>
              <a:defRPr sz="1725" b="1">
                <a:solidFill>
                  <a:srgbClr val="1F2933"/>
                </a:solidFill>
                <a:latin typeface="Aptos"/>
                <a:ea typeface="Aptos"/>
                <a:cs typeface="Aptos"/>
              </a:defRPr>
            </a:pPr>
            <a:r>
              <a:rPr sz="1725" b="1">
                <a:solidFill>
                  <a:srgbClr val="1F2933"/>
                </a:solidFill>
                <a:latin typeface="Aptos"/>
                <a:ea typeface="Aptos"/>
                <a:cs typeface="Aptos"/>
              </a:rPr>
              <a:t>2026</a:t>
            </a:r>
          </a:p>
        </p:txBody>
      </p:sp>
      <p:sp>
        <p:nvSpPr>
          <p:cNvPr id="16" name="Rectangle 15">
            <a:extLst>
              <a:ext uri="{FF2B5EF4-FFF2-40B4-BE49-F238E27FC236}">
                <a16:creationId xmlns:a16="http://schemas.microsoft.com/office/drawing/2014/main" id="{0F89A3C4-DD92-4E29-AD56-F3BC15AE6503}"/>
              </a:ext>
            </a:extLst>
          </p:cNvPr>
          <p:cNvSpPr>
            <a:spLocks noGrp="1"/>
          </p:cNvSpPr>
          <p:nvPr/>
        </p:nvSpPr>
        <p:spPr>
          <a:xfrm>
            <a:off x="1200150" y="1638300"/>
            <a:ext cx="4171950" cy="2305050"/>
          </a:xfrm>
          <a:prstGeom prst="rect">
            <a:avLst/>
          </a:prstGeom>
          <a:solidFill>
            <a:srgbClr val="FFFFFF"/>
          </a:solidFill>
          <a:ln w="11430">
            <a:solidFill>
              <a:srgbClr val="C8D3DF"/>
            </a:solidFill>
            <a:prstDash val="solid"/>
          </a:ln>
        </p:spPr>
      </p:sp>
      <p:sp>
        <p:nvSpPr>
          <p:cNvPr id="17" name="Rectangle 16">
            <a:extLst>
              <a:ext uri="{FF2B5EF4-FFF2-40B4-BE49-F238E27FC236}">
                <a16:creationId xmlns:a16="http://schemas.microsoft.com/office/drawing/2014/main" id="{FC1037EB-97CB-4C6D-AB24-317D7FC70BE2}"/>
              </a:ext>
            </a:extLst>
          </p:cNvPr>
          <p:cNvSpPr>
            <a:spLocks noGrp="1"/>
          </p:cNvSpPr>
          <p:nvPr/>
        </p:nvSpPr>
        <p:spPr>
          <a:xfrm>
            <a:off x="1200150" y="1638300"/>
            <a:ext cx="4171950" cy="2305050"/>
          </a:xfrm>
          <a:prstGeom prst="rect">
            <a:avLst/>
          </a:prstGeom>
          <a:solidFill>
            <a:srgbClr val="000000">
              <a:alpha val="0"/>
            </a:srgbClr>
          </a:solidFill>
          <a:ln w="0">
            <a:solidFill>
              <a:srgbClr val="000000">
                <a:alpha val="0"/>
              </a:srgbClr>
            </a:solidFill>
            <a:prstDash val="solid"/>
          </a:ln>
        </p:spPr>
        <p:txBody>
          <a:bodyPr wrap="square" lIns="104775" tIns="85725" rIns="104775" bIns="85725" anchor="t">
            <a:noAutofit/>
          </a:bodyPr>
          <a:lstStyle/>
          <a:p>
            <a:pPr algn="l">
              <a:lnSpc>
                <a:spcPct val="105000"/>
              </a:lnSpc>
              <a:buNone/>
              <a:defRPr sz="1365" b="0">
                <a:solidFill>
                  <a:srgbClr val="1F2933"/>
                </a:solidFill>
                <a:latin typeface="Aptos"/>
                <a:ea typeface="Aptos"/>
                <a:cs typeface="Aptos"/>
              </a:defRPr>
            </a:pPr>
            <a:r>
              <a:rPr sz="2000" b="0" dirty="0">
                <a:solidFill>
                  <a:srgbClr val="1F2933"/>
                </a:solidFill>
                <a:latin typeface="Aptos"/>
                <a:ea typeface="Aptos"/>
                <a:cs typeface="Aptos"/>
              </a:rPr>
              <a:t>Finalize the SK </a:t>
            </a:r>
            <a:r>
              <a:rPr sz="2000" b="0" dirty="0" err="1">
                <a:solidFill>
                  <a:srgbClr val="1F2933"/>
                </a:solidFill>
                <a:latin typeface="Aptos"/>
                <a:ea typeface="Aptos"/>
                <a:cs typeface="Aptos"/>
              </a:rPr>
              <a:t>hynix</a:t>
            </a:r>
            <a:r>
              <a:rPr sz="2000" b="0" dirty="0">
                <a:solidFill>
                  <a:srgbClr val="1F2933"/>
                </a:solidFill>
                <a:latin typeface="Aptos"/>
                <a:ea typeface="Aptos"/>
                <a:cs typeface="Aptos"/>
              </a:rPr>
              <a:t> HL 90L CIS sensor strategy; define stitching scheme, readout partitioning, epi-layer and resistivity options; start dummy-wafer mechanical studies; build first cooling/thermal mock-up platform; define laser-alignment demonstrator concept.</a:t>
            </a:r>
          </a:p>
        </p:txBody>
      </p:sp>
      <p:sp>
        <p:nvSpPr>
          <p:cNvPr id="18" name="Rectangle 17">
            <a:extLst>
              <a:ext uri="{FF2B5EF4-FFF2-40B4-BE49-F238E27FC236}">
                <a16:creationId xmlns:a16="http://schemas.microsoft.com/office/drawing/2014/main" id="{9757CF6E-03A2-4198-9CF5-3ADEB8CAEE40}"/>
              </a:ext>
            </a:extLst>
          </p:cNvPr>
          <p:cNvSpPr>
            <a:spLocks noGrp="1"/>
          </p:cNvSpPr>
          <p:nvPr/>
        </p:nvSpPr>
        <p:spPr>
          <a:xfrm>
            <a:off x="5372100" y="1638300"/>
            <a:ext cx="3028950" cy="2305050"/>
          </a:xfrm>
          <a:prstGeom prst="rect">
            <a:avLst/>
          </a:prstGeom>
          <a:solidFill>
            <a:srgbClr val="FFFFFF"/>
          </a:solidFill>
          <a:ln w="11430">
            <a:solidFill>
              <a:srgbClr val="C8D3DF"/>
            </a:solidFill>
            <a:prstDash val="solid"/>
          </a:ln>
        </p:spPr>
      </p:sp>
      <p:sp>
        <p:nvSpPr>
          <p:cNvPr id="19" name="Rectangle 18">
            <a:extLst>
              <a:ext uri="{FF2B5EF4-FFF2-40B4-BE49-F238E27FC236}">
                <a16:creationId xmlns:a16="http://schemas.microsoft.com/office/drawing/2014/main" id="{BCE0B355-F02B-442D-A867-799AC58F54EF}"/>
              </a:ext>
            </a:extLst>
          </p:cNvPr>
          <p:cNvSpPr>
            <a:spLocks noGrp="1"/>
          </p:cNvSpPr>
          <p:nvPr/>
        </p:nvSpPr>
        <p:spPr>
          <a:xfrm>
            <a:off x="5372100" y="1638300"/>
            <a:ext cx="3028950" cy="2305050"/>
          </a:xfrm>
          <a:prstGeom prst="rect">
            <a:avLst/>
          </a:prstGeom>
          <a:solidFill>
            <a:srgbClr val="000000">
              <a:alpha val="0"/>
            </a:srgbClr>
          </a:solidFill>
          <a:ln w="0">
            <a:solidFill>
              <a:srgbClr val="000000">
                <a:alpha val="0"/>
              </a:srgbClr>
            </a:solidFill>
            <a:prstDash val="solid"/>
          </a:ln>
        </p:spPr>
        <p:txBody>
          <a:bodyPr wrap="square" lIns="104775" tIns="85725" rIns="104775" bIns="85725" anchor="t">
            <a:normAutofit/>
          </a:bodyPr>
          <a:lstStyle/>
          <a:p>
            <a:pPr algn="l">
              <a:lnSpc>
                <a:spcPct val="105000"/>
              </a:lnSpc>
              <a:buNone/>
              <a:defRPr sz="1365" b="0">
                <a:solidFill>
                  <a:srgbClr val="1F2933"/>
                </a:solidFill>
                <a:latin typeface="Aptos"/>
                <a:ea typeface="Aptos"/>
                <a:cs typeface="Aptos"/>
              </a:defRPr>
            </a:pPr>
            <a:r>
              <a:rPr sz="2000" b="0" dirty="0">
                <a:solidFill>
                  <a:srgbClr val="1F2933"/>
                </a:solidFill>
                <a:latin typeface="Aptos"/>
                <a:ea typeface="Aptos"/>
                <a:cs typeface="Aptos"/>
              </a:rPr>
              <a:t>Technology update after TDR; realistic sensor properties; cooling validation; laser alignment.</a:t>
            </a:r>
          </a:p>
        </p:txBody>
      </p:sp>
      <p:sp>
        <p:nvSpPr>
          <p:cNvPr id="20" name="Rectangle 19">
            <a:extLst>
              <a:ext uri="{FF2B5EF4-FFF2-40B4-BE49-F238E27FC236}">
                <a16:creationId xmlns:a16="http://schemas.microsoft.com/office/drawing/2014/main" id="{36634338-0C87-48CC-A387-F6463ACA68A7}"/>
              </a:ext>
            </a:extLst>
          </p:cNvPr>
          <p:cNvSpPr>
            <a:spLocks noGrp="1"/>
          </p:cNvSpPr>
          <p:nvPr/>
        </p:nvSpPr>
        <p:spPr>
          <a:xfrm>
            <a:off x="8401050" y="1638300"/>
            <a:ext cx="3371850" cy="2305050"/>
          </a:xfrm>
          <a:prstGeom prst="rect">
            <a:avLst/>
          </a:prstGeom>
          <a:solidFill>
            <a:srgbClr val="FFFFFF"/>
          </a:solidFill>
          <a:ln w="11430">
            <a:solidFill>
              <a:srgbClr val="C8D3DF"/>
            </a:solidFill>
            <a:prstDash val="solid"/>
          </a:ln>
        </p:spPr>
      </p:sp>
      <p:sp>
        <p:nvSpPr>
          <p:cNvPr id="21" name="Rectangle 20">
            <a:extLst>
              <a:ext uri="{FF2B5EF4-FFF2-40B4-BE49-F238E27FC236}">
                <a16:creationId xmlns:a16="http://schemas.microsoft.com/office/drawing/2014/main" id="{E13F56A9-E1BE-42AC-AED0-2AAB701120BD}"/>
              </a:ext>
            </a:extLst>
          </p:cNvPr>
          <p:cNvSpPr>
            <a:spLocks noGrp="1"/>
          </p:cNvSpPr>
          <p:nvPr/>
        </p:nvSpPr>
        <p:spPr>
          <a:xfrm>
            <a:off x="8401050" y="1638300"/>
            <a:ext cx="3371850" cy="2305050"/>
          </a:xfrm>
          <a:prstGeom prst="rect">
            <a:avLst/>
          </a:prstGeom>
          <a:solidFill>
            <a:srgbClr val="000000">
              <a:alpha val="0"/>
            </a:srgbClr>
          </a:solidFill>
          <a:ln w="0">
            <a:solidFill>
              <a:srgbClr val="000000">
                <a:alpha val="0"/>
              </a:srgbClr>
            </a:solidFill>
            <a:prstDash val="solid"/>
          </a:ln>
        </p:spPr>
        <p:txBody>
          <a:bodyPr wrap="square" lIns="104775" tIns="85725" rIns="104775" bIns="85725" anchor="t">
            <a:noAutofit/>
          </a:bodyPr>
          <a:lstStyle/>
          <a:p>
            <a:pPr algn="l">
              <a:lnSpc>
                <a:spcPct val="105000"/>
              </a:lnSpc>
              <a:buNone/>
              <a:defRPr sz="1365" b="0">
                <a:solidFill>
                  <a:srgbClr val="1F2933"/>
                </a:solidFill>
                <a:latin typeface="Aptos"/>
                <a:ea typeface="Aptos"/>
                <a:cs typeface="Aptos"/>
              </a:defRPr>
            </a:pPr>
            <a:r>
              <a:rPr sz="2000" b="0" dirty="0">
                <a:solidFill>
                  <a:srgbClr val="1F2933"/>
                </a:solidFill>
                <a:latin typeface="Aptos"/>
                <a:ea typeface="Aptos"/>
                <a:cs typeface="Aptos"/>
              </a:rPr>
              <a:t>HL 90L CIS first-generation design strategy; stitching layout definition; dummy-wafer prototype plan; initial cooling/thermal test platform; laser-alignment demonstrator design.</a:t>
            </a:r>
          </a:p>
        </p:txBody>
      </p:sp>
      <p:sp>
        <p:nvSpPr>
          <p:cNvPr id="22" name="Rectangle 21">
            <a:extLst>
              <a:ext uri="{FF2B5EF4-FFF2-40B4-BE49-F238E27FC236}">
                <a16:creationId xmlns:a16="http://schemas.microsoft.com/office/drawing/2014/main" id="{563DAABA-D1B0-45A8-AE08-A45DF54E7D57}"/>
              </a:ext>
            </a:extLst>
          </p:cNvPr>
          <p:cNvSpPr>
            <a:spLocks noGrp="1"/>
          </p:cNvSpPr>
          <p:nvPr/>
        </p:nvSpPr>
        <p:spPr>
          <a:xfrm>
            <a:off x="419100" y="3943350"/>
            <a:ext cx="781050" cy="2305050"/>
          </a:xfrm>
          <a:prstGeom prst="rect">
            <a:avLst/>
          </a:prstGeom>
          <a:solidFill>
            <a:srgbClr val="F7F9FC"/>
          </a:solidFill>
          <a:ln w="11430">
            <a:solidFill>
              <a:srgbClr val="C8D3DF"/>
            </a:solidFill>
            <a:prstDash val="solid"/>
          </a:ln>
        </p:spPr>
      </p:sp>
      <p:sp>
        <p:nvSpPr>
          <p:cNvPr id="23" name="Rectangle 22">
            <a:extLst>
              <a:ext uri="{FF2B5EF4-FFF2-40B4-BE49-F238E27FC236}">
                <a16:creationId xmlns:a16="http://schemas.microsoft.com/office/drawing/2014/main" id="{6AD1E097-B042-4AD5-80B1-2BF890EE9130}"/>
              </a:ext>
            </a:extLst>
          </p:cNvPr>
          <p:cNvSpPr>
            <a:spLocks noGrp="1"/>
          </p:cNvSpPr>
          <p:nvPr/>
        </p:nvSpPr>
        <p:spPr>
          <a:xfrm>
            <a:off x="419100" y="3943350"/>
            <a:ext cx="781050" cy="2305050"/>
          </a:xfrm>
          <a:prstGeom prst="rect">
            <a:avLst/>
          </a:prstGeom>
          <a:solidFill>
            <a:srgbClr val="000000">
              <a:alpha val="0"/>
            </a:srgbClr>
          </a:solidFill>
          <a:ln w="0">
            <a:solidFill>
              <a:srgbClr val="000000">
                <a:alpha val="0"/>
              </a:srgbClr>
            </a:solidFill>
            <a:prstDash val="solid"/>
          </a:ln>
        </p:spPr>
        <p:txBody>
          <a:bodyPr wrap="square" lIns="104775" tIns="85725" rIns="104775" bIns="85725" anchor="t">
            <a:normAutofit/>
          </a:bodyPr>
          <a:lstStyle/>
          <a:p>
            <a:pPr algn="ctr">
              <a:lnSpc>
                <a:spcPct val="105000"/>
              </a:lnSpc>
              <a:buNone/>
              <a:defRPr sz="1725" b="1">
                <a:solidFill>
                  <a:srgbClr val="1F2933"/>
                </a:solidFill>
                <a:latin typeface="Aptos"/>
                <a:ea typeface="Aptos"/>
                <a:cs typeface="Aptos"/>
              </a:defRPr>
            </a:pPr>
            <a:r>
              <a:rPr sz="1725" b="1">
                <a:solidFill>
                  <a:srgbClr val="1F2933"/>
                </a:solidFill>
                <a:latin typeface="Aptos"/>
                <a:ea typeface="Aptos"/>
                <a:cs typeface="Aptos"/>
              </a:rPr>
              <a:t>2027</a:t>
            </a:r>
          </a:p>
        </p:txBody>
      </p:sp>
      <p:sp>
        <p:nvSpPr>
          <p:cNvPr id="24" name="Rectangle 23">
            <a:extLst>
              <a:ext uri="{FF2B5EF4-FFF2-40B4-BE49-F238E27FC236}">
                <a16:creationId xmlns:a16="http://schemas.microsoft.com/office/drawing/2014/main" id="{BFCD8C33-FE1A-4E89-B186-2540F6622E92}"/>
              </a:ext>
            </a:extLst>
          </p:cNvPr>
          <p:cNvSpPr>
            <a:spLocks noGrp="1"/>
          </p:cNvSpPr>
          <p:nvPr/>
        </p:nvSpPr>
        <p:spPr>
          <a:xfrm>
            <a:off x="1200150" y="3943350"/>
            <a:ext cx="4171950" cy="2305050"/>
          </a:xfrm>
          <a:prstGeom prst="rect">
            <a:avLst/>
          </a:prstGeom>
          <a:solidFill>
            <a:srgbClr val="F7F9FC"/>
          </a:solidFill>
          <a:ln w="11430">
            <a:solidFill>
              <a:srgbClr val="C8D3DF"/>
            </a:solidFill>
            <a:prstDash val="solid"/>
          </a:ln>
        </p:spPr>
      </p:sp>
      <p:sp>
        <p:nvSpPr>
          <p:cNvPr id="25" name="Rectangle 24">
            <a:extLst>
              <a:ext uri="{FF2B5EF4-FFF2-40B4-BE49-F238E27FC236}">
                <a16:creationId xmlns:a16="http://schemas.microsoft.com/office/drawing/2014/main" id="{ED2E288D-7444-460F-BD72-DEEB8774E787}"/>
              </a:ext>
            </a:extLst>
          </p:cNvPr>
          <p:cNvSpPr>
            <a:spLocks noGrp="1"/>
          </p:cNvSpPr>
          <p:nvPr/>
        </p:nvSpPr>
        <p:spPr>
          <a:xfrm>
            <a:off x="1200150" y="3943350"/>
            <a:ext cx="4171950" cy="2305050"/>
          </a:xfrm>
          <a:prstGeom prst="rect">
            <a:avLst/>
          </a:prstGeom>
          <a:solidFill>
            <a:srgbClr val="000000">
              <a:alpha val="0"/>
            </a:srgbClr>
          </a:solidFill>
          <a:ln w="0">
            <a:solidFill>
              <a:srgbClr val="000000">
                <a:alpha val="0"/>
              </a:srgbClr>
            </a:solidFill>
            <a:prstDash val="solid"/>
          </a:ln>
        </p:spPr>
        <p:txBody>
          <a:bodyPr wrap="square" lIns="104775" tIns="85725" rIns="104775" bIns="85725" anchor="t">
            <a:normAutofit/>
          </a:bodyPr>
          <a:lstStyle/>
          <a:p>
            <a:pPr algn="l">
              <a:lnSpc>
                <a:spcPct val="105000"/>
              </a:lnSpc>
              <a:buNone/>
              <a:defRPr sz="1365" b="0">
                <a:solidFill>
                  <a:srgbClr val="1F2933"/>
                </a:solidFill>
                <a:latin typeface="Aptos"/>
                <a:ea typeface="Aptos"/>
                <a:cs typeface="Aptos"/>
              </a:defRPr>
            </a:pPr>
            <a:r>
              <a:rPr sz="2000" b="0" dirty="0">
                <a:solidFill>
                  <a:srgbClr val="1F2933"/>
                </a:solidFill>
                <a:latin typeface="Aptos"/>
                <a:ea typeface="Aptos"/>
                <a:cs typeface="Aptos"/>
              </a:rPr>
              <a:t>Submit first HL 90L CIS prototype tape-out; perform basic sensor-function tests; develop low-mass ladder, readout board, DAQ, cabling, and RSU routing prototypes.</a:t>
            </a:r>
          </a:p>
        </p:txBody>
      </p:sp>
      <p:sp>
        <p:nvSpPr>
          <p:cNvPr id="26" name="Rectangle 25">
            <a:extLst>
              <a:ext uri="{FF2B5EF4-FFF2-40B4-BE49-F238E27FC236}">
                <a16:creationId xmlns:a16="http://schemas.microsoft.com/office/drawing/2014/main" id="{601C6A72-BCDD-4201-B5D3-510E0816689A}"/>
              </a:ext>
            </a:extLst>
          </p:cNvPr>
          <p:cNvSpPr>
            <a:spLocks noGrp="1"/>
          </p:cNvSpPr>
          <p:nvPr/>
        </p:nvSpPr>
        <p:spPr>
          <a:xfrm>
            <a:off x="5372100" y="3943350"/>
            <a:ext cx="3028950" cy="2305050"/>
          </a:xfrm>
          <a:prstGeom prst="rect">
            <a:avLst/>
          </a:prstGeom>
          <a:solidFill>
            <a:srgbClr val="F7F9FC"/>
          </a:solidFill>
          <a:ln w="11430">
            <a:solidFill>
              <a:srgbClr val="C8D3DF"/>
            </a:solidFill>
            <a:prstDash val="solid"/>
          </a:ln>
        </p:spPr>
      </p:sp>
      <p:sp>
        <p:nvSpPr>
          <p:cNvPr id="27" name="Rectangle 26">
            <a:extLst>
              <a:ext uri="{FF2B5EF4-FFF2-40B4-BE49-F238E27FC236}">
                <a16:creationId xmlns:a16="http://schemas.microsoft.com/office/drawing/2014/main" id="{99EEBC34-DA62-43B1-BC2C-1BCAB5F84920}"/>
              </a:ext>
            </a:extLst>
          </p:cNvPr>
          <p:cNvSpPr>
            <a:spLocks noGrp="1"/>
          </p:cNvSpPr>
          <p:nvPr/>
        </p:nvSpPr>
        <p:spPr>
          <a:xfrm>
            <a:off x="5372100" y="3943350"/>
            <a:ext cx="3028950" cy="2305050"/>
          </a:xfrm>
          <a:prstGeom prst="rect">
            <a:avLst/>
          </a:prstGeom>
          <a:solidFill>
            <a:srgbClr val="000000">
              <a:alpha val="0"/>
            </a:srgbClr>
          </a:solidFill>
          <a:ln w="0">
            <a:solidFill>
              <a:srgbClr val="000000">
                <a:alpha val="0"/>
              </a:srgbClr>
            </a:solidFill>
            <a:prstDash val="solid"/>
          </a:ln>
        </p:spPr>
        <p:txBody>
          <a:bodyPr wrap="square" lIns="104775" tIns="85725" rIns="104775" bIns="85725" anchor="t">
            <a:normAutofit/>
          </a:bodyPr>
          <a:lstStyle/>
          <a:p>
            <a:pPr algn="l">
              <a:lnSpc>
                <a:spcPct val="105000"/>
              </a:lnSpc>
              <a:buNone/>
              <a:defRPr sz="1365" b="0">
                <a:solidFill>
                  <a:srgbClr val="1F2933"/>
                </a:solidFill>
                <a:latin typeface="Aptos"/>
                <a:ea typeface="Aptos"/>
                <a:cs typeface="Aptos"/>
              </a:defRPr>
            </a:pPr>
            <a:r>
              <a:rPr sz="2000" b="0" dirty="0">
                <a:solidFill>
                  <a:srgbClr val="1F2933"/>
                </a:solidFill>
                <a:latin typeface="Aptos"/>
                <a:ea typeface="Aptos"/>
                <a:cs typeface="Aptos"/>
              </a:rPr>
              <a:t>Sensor prototype validation; RSU power/data routing; low-mass ladder development.</a:t>
            </a:r>
          </a:p>
        </p:txBody>
      </p:sp>
      <p:sp>
        <p:nvSpPr>
          <p:cNvPr id="28" name="Rectangle 27">
            <a:extLst>
              <a:ext uri="{FF2B5EF4-FFF2-40B4-BE49-F238E27FC236}">
                <a16:creationId xmlns:a16="http://schemas.microsoft.com/office/drawing/2014/main" id="{029F07FF-127F-4C52-964D-4DBC28E26D6E}"/>
              </a:ext>
            </a:extLst>
          </p:cNvPr>
          <p:cNvSpPr>
            <a:spLocks noGrp="1"/>
          </p:cNvSpPr>
          <p:nvPr/>
        </p:nvSpPr>
        <p:spPr>
          <a:xfrm>
            <a:off x="8401050" y="3943350"/>
            <a:ext cx="3371850" cy="2305050"/>
          </a:xfrm>
          <a:prstGeom prst="rect">
            <a:avLst/>
          </a:prstGeom>
          <a:solidFill>
            <a:srgbClr val="F7F9FC"/>
          </a:solidFill>
          <a:ln w="11430">
            <a:solidFill>
              <a:srgbClr val="C8D3DF"/>
            </a:solidFill>
            <a:prstDash val="solid"/>
          </a:ln>
        </p:spPr>
      </p:sp>
      <p:sp>
        <p:nvSpPr>
          <p:cNvPr id="29" name="Rectangle 28">
            <a:extLst>
              <a:ext uri="{FF2B5EF4-FFF2-40B4-BE49-F238E27FC236}">
                <a16:creationId xmlns:a16="http://schemas.microsoft.com/office/drawing/2014/main" id="{1EE2ADBE-768A-46DD-A625-1EB90503CEFF}"/>
              </a:ext>
            </a:extLst>
          </p:cNvPr>
          <p:cNvSpPr>
            <a:spLocks noGrp="1"/>
          </p:cNvSpPr>
          <p:nvPr/>
        </p:nvSpPr>
        <p:spPr>
          <a:xfrm>
            <a:off x="8401050" y="3943350"/>
            <a:ext cx="3371850" cy="2305050"/>
          </a:xfrm>
          <a:prstGeom prst="rect">
            <a:avLst/>
          </a:prstGeom>
          <a:solidFill>
            <a:srgbClr val="000000">
              <a:alpha val="0"/>
            </a:srgbClr>
          </a:solidFill>
          <a:ln w="0">
            <a:solidFill>
              <a:srgbClr val="000000">
                <a:alpha val="0"/>
              </a:srgbClr>
            </a:solidFill>
            <a:prstDash val="solid"/>
          </a:ln>
        </p:spPr>
        <p:txBody>
          <a:bodyPr wrap="square" lIns="104775" tIns="85725" rIns="104775" bIns="85725" anchor="t">
            <a:normAutofit/>
          </a:bodyPr>
          <a:lstStyle/>
          <a:p>
            <a:pPr algn="l">
              <a:lnSpc>
                <a:spcPct val="105000"/>
              </a:lnSpc>
              <a:buNone/>
              <a:defRPr sz="1365" b="0">
                <a:solidFill>
                  <a:srgbClr val="1F2933"/>
                </a:solidFill>
                <a:latin typeface="Aptos"/>
                <a:ea typeface="Aptos"/>
                <a:cs typeface="Aptos"/>
              </a:defRPr>
            </a:pPr>
            <a:r>
              <a:rPr sz="2000" b="0" dirty="0">
                <a:solidFill>
                  <a:srgbClr val="1F2933"/>
                </a:solidFill>
                <a:latin typeface="Aptos"/>
                <a:ea typeface="Aptos"/>
                <a:cs typeface="Aptos"/>
              </a:rPr>
              <a:t>First HL 90L CIS prototype tape-out; sensor basic test report; ladder/readout/DAQ prototype; preliminary cabling and RSU routing scheme.</a:t>
            </a:r>
          </a:p>
        </p:txBody>
      </p:sp>
      <p:sp>
        <p:nvSpPr>
          <p:cNvPr id="30" name="Rectangle 29">
            <a:extLst>
              <a:ext uri="{FF2B5EF4-FFF2-40B4-BE49-F238E27FC236}">
                <a16:creationId xmlns:a16="http://schemas.microsoft.com/office/drawing/2014/main" id="{F8AE548E-F67D-44AF-8953-D3262D3F9DCD}"/>
              </a:ext>
            </a:extLst>
          </p:cNvPr>
          <p:cNvSpPr>
            <a:spLocks noGrp="1"/>
          </p:cNvSpPr>
          <p:nvPr/>
        </p:nvSpPr>
        <p:spPr>
          <a:xfrm>
            <a:off x="419100" y="6515100"/>
            <a:ext cx="11239500" cy="209550"/>
          </a:xfrm>
          <a:prstGeom prst="rect">
            <a:avLst/>
          </a:prstGeom>
          <a:solidFill>
            <a:srgbClr val="000000">
              <a:alpha val="0"/>
            </a:srgbClr>
          </a:solidFill>
          <a:ln w="0">
            <a:solidFill>
              <a:srgbClr val="000000">
                <a:alpha val="0"/>
              </a:srgbClr>
            </a:solidFill>
            <a:prstDash val="solid"/>
          </a:ln>
        </p:spPr>
        <p:txBody>
          <a:bodyPr wrap="square" lIns="0" tIns="0" rIns="0" bIns="0" anchor="t">
            <a:normAutofit/>
          </a:bodyPr>
          <a:lstStyle/>
          <a:p>
            <a:pPr algn="l">
              <a:lnSpc>
                <a:spcPct val="105000"/>
              </a:lnSpc>
              <a:buNone/>
              <a:defRPr sz="863" b="0">
                <a:solidFill>
                  <a:srgbClr val="526173"/>
                </a:solidFill>
                <a:latin typeface="Aptos"/>
                <a:ea typeface="Aptos"/>
                <a:cs typeface="Aptos"/>
              </a:defRPr>
            </a:pPr>
            <a:r>
              <a:rPr sz="863" b="0">
                <a:solidFill>
                  <a:srgbClr val="526173"/>
                </a:solidFill>
                <a:latin typeface="Aptos"/>
                <a:ea typeface="Aptos"/>
                <a:cs typeface="Aptos"/>
              </a:rPr>
              <a:t>Source basis: 2022 BOE / IDRC vertex prototype structure, updated with current HL 90L CIS route and IDRC follow-up items.</a:t>
            </a:r>
          </a:p>
        </p:txBody>
      </p:sp>
    </p:spTree>
    <p:extLst>
      <p:ext uri="{BB962C8B-B14F-4D97-AF65-F5344CB8AC3E}">
        <p14:creationId xmlns:p14="http://schemas.microsoft.com/office/powerpoint/2010/main" val="1832506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E29A810B-485B-4920-A279-22455C72DE93}"/>
              </a:ext>
            </a:extLst>
          </p:cNvPr>
          <p:cNvSpPr>
            <a:spLocks noGrp="1"/>
          </p:cNvSpPr>
          <p:nvPr/>
        </p:nvSpPr>
        <p:spPr>
          <a:xfrm>
            <a:off x="0" y="0"/>
            <a:ext cx="12192000" cy="152400"/>
          </a:xfrm>
          <a:prstGeom prst="rect">
            <a:avLst/>
          </a:prstGeom>
          <a:solidFill>
            <a:srgbClr val="F28C28"/>
          </a:solidFill>
          <a:ln w="0">
            <a:solidFill>
              <a:srgbClr val="000000">
                <a:alpha val="0"/>
              </a:srgbClr>
            </a:solidFill>
            <a:prstDash val="solid"/>
          </a:ln>
        </p:spPr>
      </p:sp>
      <p:sp>
        <p:nvSpPr>
          <p:cNvPr id="2" name="Rectangle 1">
            <a:extLst>
              <a:ext uri="{FF2B5EF4-FFF2-40B4-BE49-F238E27FC236}">
                <a16:creationId xmlns:a16="http://schemas.microsoft.com/office/drawing/2014/main" id="{997FE941-D113-44F0-AA50-A8E853E7BBDE}"/>
              </a:ext>
            </a:extLst>
          </p:cNvPr>
          <p:cNvSpPr>
            <a:spLocks noGrp="1"/>
          </p:cNvSpPr>
          <p:nvPr/>
        </p:nvSpPr>
        <p:spPr>
          <a:xfrm>
            <a:off x="0" y="152400"/>
            <a:ext cx="12192000" cy="800100"/>
          </a:xfrm>
          <a:prstGeom prst="rect">
            <a:avLst/>
          </a:prstGeom>
          <a:solidFill>
            <a:srgbClr val="143D68"/>
          </a:solidFill>
          <a:ln w="0">
            <a:solidFill>
              <a:srgbClr val="000000">
                <a:alpha val="0"/>
              </a:srgbClr>
            </a:solidFill>
            <a:prstDash val="solid"/>
          </a:ln>
        </p:spPr>
      </p:sp>
      <p:sp>
        <p:nvSpPr>
          <p:cNvPr id="3" name="Rectangle 2">
            <a:extLst>
              <a:ext uri="{FF2B5EF4-FFF2-40B4-BE49-F238E27FC236}">
                <a16:creationId xmlns:a16="http://schemas.microsoft.com/office/drawing/2014/main" id="{260F9A64-A561-4751-A438-23D610A5AFE6}"/>
              </a:ext>
            </a:extLst>
          </p:cNvPr>
          <p:cNvSpPr>
            <a:spLocks noGrp="1"/>
          </p:cNvSpPr>
          <p:nvPr/>
        </p:nvSpPr>
        <p:spPr>
          <a:xfrm>
            <a:off x="0" y="952500"/>
            <a:ext cx="12192000" cy="57150"/>
          </a:xfrm>
          <a:prstGeom prst="rect">
            <a:avLst/>
          </a:prstGeom>
          <a:solidFill>
            <a:srgbClr val="F28C28"/>
          </a:solidFill>
          <a:ln w="0">
            <a:solidFill>
              <a:srgbClr val="000000">
                <a:alpha val="0"/>
              </a:srgbClr>
            </a:solidFill>
            <a:prstDash val="solid"/>
          </a:ln>
        </p:spPr>
      </p:sp>
      <p:sp>
        <p:nvSpPr>
          <p:cNvPr id="4" name="Rectangle 3">
            <a:extLst>
              <a:ext uri="{FF2B5EF4-FFF2-40B4-BE49-F238E27FC236}">
                <a16:creationId xmlns:a16="http://schemas.microsoft.com/office/drawing/2014/main" id="{F82B6D97-BEDB-4132-8102-C5A423036FF6}"/>
              </a:ext>
            </a:extLst>
          </p:cNvPr>
          <p:cNvSpPr>
            <a:spLocks noGrp="1"/>
          </p:cNvSpPr>
          <p:nvPr/>
        </p:nvSpPr>
        <p:spPr>
          <a:xfrm>
            <a:off x="419100" y="295275"/>
            <a:ext cx="9906000" cy="514350"/>
          </a:xfrm>
          <a:prstGeom prst="rect">
            <a:avLst/>
          </a:prstGeom>
          <a:solidFill>
            <a:srgbClr val="000000">
              <a:alpha val="0"/>
            </a:srgbClr>
          </a:solidFill>
          <a:ln w="0">
            <a:solidFill>
              <a:srgbClr val="000000">
                <a:alpha val="0"/>
              </a:srgbClr>
            </a:solidFill>
            <a:prstDash val="solid"/>
          </a:ln>
        </p:spPr>
        <p:txBody>
          <a:bodyPr wrap="square" lIns="0" tIns="0" rIns="0" bIns="0" anchor="t">
            <a:normAutofit/>
          </a:bodyPr>
          <a:lstStyle/>
          <a:p>
            <a:pPr algn="l">
              <a:lnSpc>
                <a:spcPct val="104000"/>
              </a:lnSpc>
              <a:buNone/>
              <a:defRPr sz="2175" b="1">
                <a:solidFill>
                  <a:srgbClr val="FFFFFF"/>
                </a:solidFill>
                <a:latin typeface="Aptos Display"/>
                <a:ea typeface="Aptos Display"/>
                <a:cs typeface="Aptos Display"/>
              </a:defRPr>
            </a:pPr>
            <a:r>
              <a:rPr sz="2175" b="1">
                <a:solidFill>
                  <a:srgbClr val="FFFFFF"/>
                </a:solidFill>
                <a:latin typeface="Aptos Display"/>
                <a:ea typeface="Aptos Display"/>
                <a:cs typeface="Aptos Display"/>
              </a:rPr>
              <a:t>CEPC Vertex: Schedule to Address IDRC Recommendations (2028-2030)</a:t>
            </a:r>
          </a:p>
        </p:txBody>
      </p:sp>
      <p:sp>
        <p:nvSpPr>
          <p:cNvPr id="5" name="Rectangle 4">
            <a:extLst>
              <a:ext uri="{FF2B5EF4-FFF2-40B4-BE49-F238E27FC236}">
                <a16:creationId xmlns:a16="http://schemas.microsoft.com/office/drawing/2014/main" id="{07517E63-E6B1-4439-AD61-40ED8C913D75}"/>
              </a:ext>
            </a:extLst>
          </p:cNvPr>
          <p:cNvSpPr>
            <a:spLocks noGrp="1"/>
          </p:cNvSpPr>
          <p:nvPr/>
        </p:nvSpPr>
        <p:spPr>
          <a:xfrm>
            <a:off x="10382250" y="400050"/>
            <a:ext cx="1257300" cy="285750"/>
          </a:xfrm>
          <a:prstGeom prst="rect">
            <a:avLst/>
          </a:prstGeom>
          <a:solidFill>
            <a:srgbClr val="EAF2FB"/>
          </a:solidFill>
          <a:ln w="0">
            <a:solidFill>
              <a:srgbClr val="000000">
                <a:alpha val="0"/>
              </a:srgbClr>
            </a:solidFill>
            <a:prstDash val="solid"/>
          </a:ln>
        </p:spPr>
        <p:txBody>
          <a:bodyPr wrap="square" lIns="38100" tIns="38100" rIns="38100" bIns="38100" anchor="ctr">
            <a:normAutofit/>
          </a:bodyPr>
          <a:lstStyle/>
          <a:p>
            <a:pPr algn="ctr">
              <a:lnSpc>
                <a:spcPct val="104000"/>
              </a:lnSpc>
              <a:buNone/>
              <a:defRPr sz="1125" b="1">
                <a:solidFill>
                  <a:srgbClr val="143D68"/>
                </a:solidFill>
                <a:latin typeface="Aptos"/>
                <a:ea typeface="Aptos"/>
                <a:cs typeface="Aptos"/>
              </a:defRPr>
            </a:pPr>
            <a:r>
              <a:rPr sz="1125" b="1">
                <a:solidFill>
                  <a:srgbClr val="143D68"/>
                </a:solidFill>
                <a:latin typeface="Aptos"/>
                <a:ea typeface="Aptos"/>
                <a:cs typeface="Aptos"/>
              </a:rPr>
              <a:t>Editable PPT</a:t>
            </a:r>
          </a:p>
        </p:txBody>
      </p:sp>
      <p:sp>
        <p:nvSpPr>
          <p:cNvPr id="6" name="Rectangle 5">
            <a:extLst>
              <a:ext uri="{FF2B5EF4-FFF2-40B4-BE49-F238E27FC236}">
                <a16:creationId xmlns:a16="http://schemas.microsoft.com/office/drawing/2014/main" id="{FAA662C8-747D-4DFB-9570-17F4986F9306}"/>
              </a:ext>
            </a:extLst>
          </p:cNvPr>
          <p:cNvSpPr>
            <a:spLocks noGrp="1"/>
          </p:cNvSpPr>
          <p:nvPr/>
        </p:nvSpPr>
        <p:spPr>
          <a:xfrm>
            <a:off x="419100" y="1181100"/>
            <a:ext cx="781050" cy="457200"/>
          </a:xfrm>
          <a:prstGeom prst="rect">
            <a:avLst/>
          </a:prstGeom>
          <a:solidFill>
            <a:srgbClr val="1F5F9F"/>
          </a:solidFill>
          <a:ln w="11430">
            <a:solidFill>
              <a:srgbClr val="C8D3DF"/>
            </a:solidFill>
            <a:prstDash val="solid"/>
          </a:ln>
        </p:spPr>
      </p:sp>
      <p:sp>
        <p:nvSpPr>
          <p:cNvPr id="7" name="Rectangle 6">
            <a:extLst>
              <a:ext uri="{FF2B5EF4-FFF2-40B4-BE49-F238E27FC236}">
                <a16:creationId xmlns:a16="http://schemas.microsoft.com/office/drawing/2014/main" id="{72626957-3841-470C-8C5D-C87D4A211327}"/>
              </a:ext>
            </a:extLst>
          </p:cNvPr>
          <p:cNvSpPr>
            <a:spLocks noGrp="1"/>
          </p:cNvSpPr>
          <p:nvPr/>
        </p:nvSpPr>
        <p:spPr>
          <a:xfrm>
            <a:off x="419100" y="1181100"/>
            <a:ext cx="781050" cy="457200"/>
          </a:xfrm>
          <a:prstGeom prst="rect">
            <a:avLst/>
          </a:prstGeom>
          <a:solidFill>
            <a:srgbClr val="000000">
              <a:alpha val="0"/>
            </a:srgbClr>
          </a:solidFill>
          <a:ln w="0">
            <a:solidFill>
              <a:srgbClr val="000000">
                <a:alpha val="0"/>
              </a:srgbClr>
            </a:solidFill>
            <a:prstDash val="solid"/>
          </a:ln>
        </p:spPr>
        <p:txBody>
          <a:bodyPr wrap="square" lIns="95250" tIns="76200" rIns="95250" bIns="76200" anchor="t">
            <a:normAutofit/>
          </a:bodyPr>
          <a:lstStyle/>
          <a:p>
            <a:pPr algn="ctr">
              <a:lnSpc>
                <a:spcPct val="104000"/>
              </a:lnSpc>
              <a:buNone/>
              <a:defRPr sz="1350" b="1">
                <a:solidFill>
                  <a:srgbClr val="FFFFFF"/>
                </a:solidFill>
                <a:latin typeface="Aptos"/>
                <a:ea typeface="Aptos"/>
                <a:cs typeface="Aptos"/>
              </a:defRPr>
            </a:pPr>
            <a:r>
              <a:rPr sz="1350" b="1">
                <a:solidFill>
                  <a:srgbClr val="FFFFFF"/>
                </a:solidFill>
                <a:latin typeface="Aptos"/>
                <a:ea typeface="Aptos"/>
                <a:cs typeface="Aptos"/>
              </a:rPr>
              <a:t>Year</a:t>
            </a:r>
          </a:p>
        </p:txBody>
      </p:sp>
      <p:sp>
        <p:nvSpPr>
          <p:cNvPr id="8" name="Rectangle 7">
            <a:extLst>
              <a:ext uri="{FF2B5EF4-FFF2-40B4-BE49-F238E27FC236}">
                <a16:creationId xmlns:a16="http://schemas.microsoft.com/office/drawing/2014/main" id="{E3CDC59A-EBEF-4B9A-A887-69577897864C}"/>
              </a:ext>
            </a:extLst>
          </p:cNvPr>
          <p:cNvSpPr>
            <a:spLocks noGrp="1"/>
          </p:cNvSpPr>
          <p:nvPr/>
        </p:nvSpPr>
        <p:spPr>
          <a:xfrm>
            <a:off x="1200150" y="1181100"/>
            <a:ext cx="4171950" cy="457200"/>
          </a:xfrm>
          <a:prstGeom prst="rect">
            <a:avLst/>
          </a:prstGeom>
          <a:solidFill>
            <a:srgbClr val="1F5F9F"/>
          </a:solidFill>
          <a:ln w="11430">
            <a:solidFill>
              <a:srgbClr val="C8D3DF"/>
            </a:solidFill>
            <a:prstDash val="solid"/>
          </a:ln>
        </p:spPr>
      </p:sp>
      <p:sp>
        <p:nvSpPr>
          <p:cNvPr id="9" name="Rectangle 8">
            <a:extLst>
              <a:ext uri="{FF2B5EF4-FFF2-40B4-BE49-F238E27FC236}">
                <a16:creationId xmlns:a16="http://schemas.microsoft.com/office/drawing/2014/main" id="{9D6BC74F-30E4-46B5-8EDF-E9BBF31376D2}"/>
              </a:ext>
            </a:extLst>
          </p:cNvPr>
          <p:cNvSpPr>
            <a:spLocks noGrp="1"/>
          </p:cNvSpPr>
          <p:nvPr/>
        </p:nvSpPr>
        <p:spPr>
          <a:xfrm>
            <a:off x="1200150" y="1181100"/>
            <a:ext cx="4171950" cy="457200"/>
          </a:xfrm>
          <a:prstGeom prst="rect">
            <a:avLst/>
          </a:prstGeom>
          <a:solidFill>
            <a:srgbClr val="000000">
              <a:alpha val="0"/>
            </a:srgbClr>
          </a:solidFill>
          <a:ln w="0">
            <a:solidFill>
              <a:srgbClr val="000000">
                <a:alpha val="0"/>
              </a:srgbClr>
            </a:solidFill>
            <a:prstDash val="solid"/>
          </a:ln>
        </p:spPr>
        <p:txBody>
          <a:bodyPr wrap="square" lIns="95250" tIns="76200" rIns="95250" bIns="76200" anchor="t">
            <a:normAutofit/>
          </a:bodyPr>
          <a:lstStyle/>
          <a:p>
            <a:pPr algn="l">
              <a:lnSpc>
                <a:spcPct val="104000"/>
              </a:lnSpc>
              <a:buNone/>
              <a:defRPr sz="1238" b="1">
                <a:solidFill>
                  <a:srgbClr val="FFFFFF"/>
                </a:solidFill>
                <a:latin typeface="Aptos"/>
                <a:ea typeface="Aptos"/>
                <a:cs typeface="Aptos"/>
              </a:defRPr>
            </a:pPr>
            <a:r>
              <a:rPr sz="1238" b="1">
                <a:solidFill>
                  <a:srgbClr val="FFFFFF"/>
                </a:solidFill>
                <a:latin typeface="Aptos"/>
                <a:ea typeface="Aptos"/>
                <a:cs typeface="Aptos"/>
              </a:rPr>
              <a:t>Main goals</a:t>
            </a:r>
          </a:p>
        </p:txBody>
      </p:sp>
      <p:sp>
        <p:nvSpPr>
          <p:cNvPr id="10" name="Rectangle 9">
            <a:extLst>
              <a:ext uri="{FF2B5EF4-FFF2-40B4-BE49-F238E27FC236}">
                <a16:creationId xmlns:a16="http://schemas.microsoft.com/office/drawing/2014/main" id="{DCB14465-8BC9-4FAA-9B08-E78F75E11135}"/>
              </a:ext>
            </a:extLst>
          </p:cNvPr>
          <p:cNvSpPr>
            <a:spLocks noGrp="1"/>
          </p:cNvSpPr>
          <p:nvPr/>
        </p:nvSpPr>
        <p:spPr>
          <a:xfrm>
            <a:off x="5372100" y="1181100"/>
            <a:ext cx="3028950" cy="457200"/>
          </a:xfrm>
          <a:prstGeom prst="rect">
            <a:avLst/>
          </a:prstGeom>
          <a:solidFill>
            <a:srgbClr val="1F5F9F"/>
          </a:solidFill>
          <a:ln w="11430">
            <a:solidFill>
              <a:srgbClr val="C8D3DF"/>
            </a:solidFill>
            <a:prstDash val="solid"/>
          </a:ln>
        </p:spPr>
      </p:sp>
      <p:sp>
        <p:nvSpPr>
          <p:cNvPr id="11" name="Rectangle 10">
            <a:extLst>
              <a:ext uri="{FF2B5EF4-FFF2-40B4-BE49-F238E27FC236}">
                <a16:creationId xmlns:a16="http://schemas.microsoft.com/office/drawing/2014/main" id="{3218871A-423D-4807-9B25-2934009FBA6D}"/>
              </a:ext>
            </a:extLst>
          </p:cNvPr>
          <p:cNvSpPr>
            <a:spLocks noGrp="1"/>
          </p:cNvSpPr>
          <p:nvPr/>
        </p:nvSpPr>
        <p:spPr>
          <a:xfrm>
            <a:off x="5372100" y="1181100"/>
            <a:ext cx="3028950" cy="457200"/>
          </a:xfrm>
          <a:prstGeom prst="rect">
            <a:avLst/>
          </a:prstGeom>
          <a:solidFill>
            <a:srgbClr val="000000">
              <a:alpha val="0"/>
            </a:srgbClr>
          </a:solidFill>
          <a:ln w="0">
            <a:solidFill>
              <a:srgbClr val="000000">
                <a:alpha val="0"/>
              </a:srgbClr>
            </a:solidFill>
            <a:prstDash val="solid"/>
          </a:ln>
        </p:spPr>
        <p:txBody>
          <a:bodyPr wrap="square" lIns="95250" tIns="76200" rIns="95250" bIns="76200" anchor="t">
            <a:normAutofit/>
          </a:bodyPr>
          <a:lstStyle/>
          <a:p>
            <a:pPr algn="l">
              <a:lnSpc>
                <a:spcPct val="104000"/>
              </a:lnSpc>
              <a:buNone/>
              <a:defRPr sz="1238" b="1">
                <a:solidFill>
                  <a:srgbClr val="FFFFFF"/>
                </a:solidFill>
                <a:latin typeface="Aptos"/>
                <a:ea typeface="Aptos"/>
                <a:cs typeface="Aptos"/>
              </a:defRPr>
            </a:pPr>
            <a:r>
              <a:rPr sz="1238" b="1">
                <a:solidFill>
                  <a:srgbClr val="FFFFFF"/>
                </a:solidFill>
                <a:latin typeface="Aptos"/>
                <a:ea typeface="Aptos"/>
                <a:cs typeface="Aptos"/>
              </a:rPr>
              <a:t>IDRC recommendation addressed</a:t>
            </a:r>
          </a:p>
        </p:txBody>
      </p:sp>
      <p:sp>
        <p:nvSpPr>
          <p:cNvPr id="12" name="Rectangle 11">
            <a:extLst>
              <a:ext uri="{FF2B5EF4-FFF2-40B4-BE49-F238E27FC236}">
                <a16:creationId xmlns:a16="http://schemas.microsoft.com/office/drawing/2014/main" id="{0A6C1DCA-CF6B-4DFB-B129-52ED035283FA}"/>
              </a:ext>
            </a:extLst>
          </p:cNvPr>
          <p:cNvSpPr>
            <a:spLocks noGrp="1"/>
          </p:cNvSpPr>
          <p:nvPr/>
        </p:nvSpPr>
        <p:spPr>
          <a:xfrm>
            <a:off x="8401050" y="1181100"/>
            <a:ext cx="3371850" cy="457200"/>
          </a:xfrm>
          <a:prstGeom prst="rect">
            <a:avLst/>
          </a:prstGeom>
          <a:solidFill>
            <a:srgbClr val="1F5F9F"/>
          </a:solidFill>
          <a:ln w="11430">
            <a:solidFill>
              <a:srgbClr val="C8D3DF"/>
            </a:solidFill>
            <a:prstDash val="solid"/>
          </a:ln>
        </p:spPr>
      </p:sp>
      <p:sp>
        <p:nvSpPr>
          <p:cNvPr id="13" name="Rectangle 12">
            <a:extLst>
              <a:ext uri="{FF2B5EF4-FFF2-40B4-BE49-F238E27FC236}">
                <a16:creationId xmlns:a16="http://schemas.microsoft.com/office/drawing/2014/main" id="{4FD4DDDD-F557-43E7-A776-B93C7EBCC236}"/>
              </a:ext>
            </a:extLst>
          </p:cNvPr>
          <p:cNvSpPr>
            <a:spLocks noGrp="1"/>
          </p:cNvSpPr>
          <p:nvPr/>
        </p:nvSpPr>
        <p:spPr>
          <a:xfrm>
            <a:off x="8401050" y="1181100"/>
            <a:ext cx="3371850" cy="457200"/>
          </a:xfrm>
          <a:prstGeom prst="rect">
            <a:avLst/>
          </a:prstGeom>
          <a:solidFill>
            <a:srgbClr val="000000">
              <a:alpha val="0"/>
            </a:srgbClr>
          </a:solidFill>
          <a:ln w="0">
            <a:solidFill>
              <a:srgbClr val="000000">
                <a:alpha val="0"/>
              </a:srgbClr>
            </a:solidFill>
            <a:prstDash val="solid"/>
          </a:ln>
        </p:spPr>
        <p:txBody>
          <a:bodyPr wrap="square" lIns="95250" tIns="76200" rIns="95250" bIns="76200" anchor="t">
            <a:normAutofit/>
          </a:bodyPr>
          <a:lstStyle/>
          <a:p>
            <a:pPr algn="l">
              <a:lnSpc>
                <a:spcPct val="104000"/>
              </a:lnSpc>
              <a:buNone/>
              <a:defRPr sz="1238" b="1">
                <a:solidFill>
                  <a:srgbClr val="FFFFFF"/>
                </a:solidFill>
                <a:latin typeface="Aptos"/>
                <a:ea typeface="Aptos"/>
                <a:cs typeface="Aptos"/>
              </a:defRPr>
            </a:pPr>
            <a:r>
              <a:rPr sz="1238" b="1">
                <a:solidFill>
                  <a:srgbClr val="FFFFFF"/>
                </a:solidFill>
                <a:latin typeface="Aptos"/>
                <a:ea typeface="Aptos"/>
                <a:cs typeface="Aptos"/>
              </a:rPr>
              <a:t>Deliverables / milestones</a:t>
            </a:r>
          </a:p>
        </p:txBody>
      </p:sp>
      <p:sp>
        <p:nvSpPr>
          <p:cNvPr id="14" name="Rectangle 13">
            <a:extLst>
              <a:ext uri="{FF2B5EF4-FFF2-40B4-BE49-F238E27FC236}">
                <a16:creationId xmlns:a16="http://schemas.microsoft.com/office/drawing/2014/main" id="{B3CC9814-A026-447B-8EB6-23E680BE52B9}"/>
              </a:ext>
            </a:extLst>
          </p:cNvPr>
          <p:cNvSpPr>
            <a:spLocks noGrp="1"/>
          </p:cNvSpPr>
          <p:nvPr/>
        </p:nvSpPr>
        <p:spPr>
          <a:xfrm>
            <a:off x="419100" y="1638300"/>
            <a:ext cx="781050" cy="1533525"/>
          </a:xfrm>
          <a:prstGeom prst="rect">
            <a:avLst/>
          </a:prstGeom>
          <a:solidFill>
            <a:srgbClr val="FFFFFF"/>
          </a:solidFill>
          <a:ln w="11430">
            <a:solidFill>
              <a:srgbClr val="C8D3DF"/>
            </a:solidFill>
            <a:prstDash val="solid"/>
          </a:ln>
        </p:spPr>
      </p:sp>
      <p:sp>
        <p:nvSpPr>
          <p:cNvPr id="15" name="Rectangle 14">
            <a:extLst>
              <a:ext uri="{FF2B5EF4-FFF2-40B4-BE49-F238E27FC236}">
                <a16:creationId xmlns:a16="http://schemas.microsoft.com/office/drawing/2014/main" id="{CA801909-DBEA-48F4-A77E-8FC3F82C1A4F}"/>
              </a:ext>
            </a:extLst>
          </p:cNvPr>
          <p:cNvSpPr>
            <a:spLocks noGrp="1"/>
          </p:cNvSpPr>
          <p:nvPr/>
        </p:nvSpPr>
        <p:spPr>
          <a:xfrm>
            <a:off x="419100" y="1638300"/>
            <a:ext cx="781050" cy="1533525"/>
          </a:xfrm>
          <a:prstGeom prst="rect">
            <a:avLst/>
          </a:prstGeom>
          <a:solidFill>
            <a:srgbClr val="000000">
              <a:alpha val="0"/>
            </a:srgbClr>
          </a:solidFill>
          <a:ln w="0">
            <a:solidFill>
              <a:srgbClr val="000000">
                <a:alpha val="0"/>
              </a:srgbClr>
            </a:solidFill>
            <a:prstDash val="solid"/>
          </a:ln>
        </p:spPr>
        <p:txBody>
          <a:bodyPr wrap="square" lIns="95250" tIns="76200" rIns="95250" bIns="76200" anchor="t">
            <a:normAutofit/>
          </a:bodyPr>
          <a:lstStyle/>
          <a:p>
            <a:pPr algn="ctr">
              <a:lnSpc>
                <a:spcPct val="104000"/>
              </a:lnSpc>
              <a:buNone/>
              <a:defRPr sz="1650" b="1">
                <a:solidFill>
                  <a:srgbClr val="1F2933"/>
                </a:solidFill>
                <a:latin typeface="Aptos"/>
                <a:ea typeface="Aptos"/>
                <a:cs typeface="Aptos"/>
              </a:defRPr>
            </a:pPr>
            <a:r>
              <a:rPr sz="1650" b="1">
                <a:solidFill>
                  <a:srgbClr val="1F2933"/>
                </a:solidFill>
                <a:latin typeface="Aptos"/>
                <a:ea typeface="Aptos"/>
                <a:cs typeface="Aptos"/>
              </a:rPr>
              <a:t>2028</a:t>
            </a:r>
          </a:p>
        </p:txBody>
      </p:sp>
      <p:sp>
        <p:nvSpPr>
          <p:cNvPr id="16" name="Rectangle 15">
            <a:extLst>
              <a:ext uri="{FF2B5EF4-FFF2-40B4-BE49-F238E27FC236}">
                <a16:creationId xmlns:a16="http://schemas.microsoft.com/office/drawing/2014/main" id="{EEEB5B83-F693-4E88-96E2-07749B8B97F0}"/>
              </a:ext>
            </a:extLst>
          </p:cNvPr>
          <p:cNvSpPr>
            <a:spLocks noGrp="1"/>
          </p:cNvSpPr>
          <p:nvPr/>
        </p:nvSpPr>
        <p:spPr>
          <a:xfrm>
            <a:off x="1200150" y="1638300"/>
            <a:ext cx="4171950" cy="1533525"/>
          </a:xfrm>
          <a:prstGeom prst="rect">
            <a:avLst/>
          </a:prstGeom>
          <a:solidFill>
            <a:srgbClr val="FFFFFF"/>
          </a:solidFill>
          <a:ln w="11430">
            <a:solidFill>
              <a:srgbClr val="C8D3DF"/>
            </a:solidFill>
            <a:prstDash val="solid"/>
          </a:ln>
        </p:spPr>
      </p:sp>
      <p:sp>
        <p:nvSpPr>
          <p:cNvPr id="17" name="Rectangle 16">
            <a:extLst>
              <a:ext uri="{FF2B5EF4-FFF2-40B4-BE49-F238E27FC236}">
                <a16:creationId xmlns:a16="http://schemas.microsoft.com/office/drawing/2014/main" id="{D1FC6701-62DC-4FB5-B700-9D5BC1FDE49D}"/>
              </a:ext>
            </a:extLst>
          </p:cNvPr>
          <p:cNvSpPr>
            <a:spLocks noGrp="1"/>
          </p:cNvSpPr>
          <p:nvPr/>
        </p:nvSpPr>
        <p:spPr>
          <a:xfrm>
            <a:off x="1200150" y="1576387"/>
            <a:ext cx="4171950" cy="1533525"/>
          </a:xfrm>
          <a:prstGeom prst="rect">
            <a:avLst/>
          </a:prstGeom>
          <a:solidFill>
            <a:srgbClr val="000000">
              <a:alpha val="0"/>
            </a:srgbClr>
          </a:solidFill>
          <a:ln w="0">
            <a:solidFill>
              <a:srgbClr val="000000">
                <a:alpha val="0"/>
              </a:srgbClr>
            </a:solidFill>
            <a:prstDash val="solid"/>
          </a:ln>
        </p:spPr>
        <p:txBody>
          <a:bodyPr wrap="square" lIns="95250" tIns="76200" rIns="95250" bIns="76200" anchor="t">
            <a:noAutofit/>
          </a:bodyPr>
          <a:lstStyle/>
          <a:p>
            <a:pPr algn="l">
              <a:lnSpc>
                <a:spcPct val="104000"/>
              </a:lnSpc>
              <a:buNone/>
              <a:defRPr sz="1080" b="0">
                <a:solidFill>
                  <a:srgbClr val="1F2933"/>
                </a:solidFill>
                <a:latin typeface="Aptos"/>
                <a:ea typeface="Aptos"/>
                <a:cs typeface="Aptos"/>
              </a:defRPr>
            </a:pPr>
            <a:r>
              <a:rPr sz="1600" dirty="0">
                <a:solidFill>
                  <a:srgbClr val="1F2933"/>
                </a:solidFill>
                <a:latin typeface="Aptos"/>
              </a:rPr>
              <a:t>Perform beam and irradiation tests of first-generation sensor; validate radiation tolerance; prepare next sensor-design iteration; integrate sensor, ladder, readout, cooling, and alignment into detector-unit prototypes.</a:t>
            </a:r>
          </a:p>
        </p:txBody>
      </p:sp>
      <p:sp>
        <p:nvSpPr>
          <p:cNvPr id="18" name="Rectangle 17">
            <a:extLst>
              <a:ext uri="{FF2B5EF4-FFF2-40B4-BE49-F238E27FC236}">
                <a16:creationId xmlns:a16="http://schemas.microsoft.com/office/drawing/2014/main" id="{E6FD6C40-6C53-4DEA-A0D5-14A7D8FC7FCB}"/>
              </a:ext>
            </a:extLst>
          </p:cNvPr>
          <p:cNvSpPr>
            <a:spLocks noGrp="1"/>
          </p:cNvSpPr>
          <p:nvPr/>
        </p:nvSpPr>
        <p:spPr>
          <a:xfrm>
            <a:off x="5372100" y="1638300"/>
            <a:ext cx="3028950" cy="1533525"/>
          </a:xfrm>
          <a:prstGeom prst="rect">
            <a:avLst/>
          </a:prstGeom>
          <a:solidFill>
            <a:srgbClr val="FFFFFF"/>
          </a:solidFill>
          <a:ln w="11430">
            <a:solidFill>
              <a:srgbClr val="C8D3DF"/>
            </a:solidFill>
            <a:prstDash val="solid"/>
          </a:ln>
        </p:spPr>
      </p:sp>
      <p:sp>
        <p:nvSpPr>
          <p:cNvPr id="19" name="Rectangle 18">
            <a:extLst>
              <a:ext uri="{FF2B5EF4-FFF2-40B4-BE49-F238E27FC236}">
                <a16:creationId xmlns:a16="http://schemas.microsoft.com/office/drawing/2014/main" id="{D0F59BE4-26DC-4BD8-A6EF-21D5C78691E0}"/>
              </a:ext>
            </a:extLst>
          </p:cNvPr>
          <p:cNvSpPr>
            <a:spLocks noGrp="1"/>
          </p:cNvSpPr>
          <p:nvPr/>
        </p:nvSpPr>
        <p:spPr>
          <a:xfrm>
            <a:off x="5372100" y="1638300"/>
            <a:ext cx="3028950" cy="1533525"/>
          </a:xfrm>
          <a:prstGeom prst="rect">
            <a:avLst/>
          </a:prstGeom>
          <a:solidFill>
            <a:srgbClr val="000000">
              <a:alpha val="0"/>
            </a:srgbClr>
          </a:solidFill>
          <a:ln w="0">
            <a:solidFill>
              <a:srgbClr val="000000">
                <a:alpha val="0"/>
              </a:srgbClr>
            </a:solidFill>
            <a:prstDash val="solid"/>
          </a:ln>
        </p:spPr>
        <p:txBody>
          <a:bodyPr wrap="square" lIns="95250" tIns="76200" rIns="95250" bIns="76200" anchor="t">
            <a:normAutofit/>
          </a:bodyPr>
          <a:lstStyle/>
          <a:p>
            <a:pPr algn="l">
              <a:lnSpc>
                <a:spcPct val="104000"/>
              </a:lnSpc>
              <a:buNone/>
              <a:defRPr sz="1080" b="0">
                <a:solidFill>
                  <a:srgbClr val="1F2933"/>
                </a:solidFill>
                <a:latin typeface="Aptos"/>
                <a:ea typeface="Aptos"/>
                <a:cs typeface="Aptos"/>
              </a:defRPr>
            </a:pPr>
            <a:r>
              <a:rPr sz="1600" b="0" dirty="0">
                <a:solidFill>
                  <a:srgbClr val="1F2933"/>
                </a:solidFill>
                <a:latin typeface="Aptos"/>
                <a:ea typeface="Aptos"/>
                <a:cs typeface="Aptos"/>
              </a:rPr>
              <a:t>Radiation tolerance at about 2 x 10^14 </a:t>
            </a:r>
            <a:r>
              <a:rPr sz="1600" b="0" dirty="0" err="1">
                <a:solidFill>
                  <a:srgbClr val="1F2933"/>
                </a:solidFill>
                <a:latin typeface="Aptos"/>
                <a:ea typeface="Aptos"/>
                <a:cs typeface="Aptos"/>
              </a:rPr>
              <a:t>neq</a:t>
            </a:r>
            <a:r>
              <a:rPr sz="1600" b="0" dirty="0">
                <a:solidFill>
                  <a:srgbClr val="1F2933"/>
                </a:solidFill>
                <a:latin typeface="Aptos"/>
                <a:ea typeface="Aptos"/>
                <a:cs typeface="Aptos"/>
              </a:rPr>
              <a:t>/cm^2; realistic detector-unit demonstrator; cooling and alignment validation.</a:t>
            </a:r>
          </a:p>
        </p:txBody>
      </p:sp>
      <p:sp>
        <p:nvSpPr>
          <p:cNvPr id="20" name="Rectangle 19">
            <a:extLst>
              <a:ext uri="{FF2B5EF4-FFF2-40B4-BE49-F238E27FC236}">
                <a16:creationId xmlns:a16="http://schemas.microsoft.com/office/drawing/2014/main" id="{CE54AFA6-2E02-4F9A-BE54-281FB70E94D7}"/>
              </a:ext>
            </a:extLst>
          </p:cNvPr>
          <p:cNvSpPr>
            <a:spLocks noGrp="1"/>
          </p:cNvSpPr>
          <p:nvPr/>
        </p:nvSpPr>
        <p:spPr>
          <a:xfrm>
            <a:off x="8401050" y="1638300"/>
            <a:ext cx="3371850" cy="1533525"/>
          </a:xfrm>
          <a:prstGeom prst="rect">
            <a:avLst/>
          </a:prstGeom>
          <a:solidFill>
            <a:srgbClr val="FFFFFF"/>
          </a:solidFill>
          <a:ln w="11430">
            <a:solidFill>
              <a:srgbClr val="C8D3DF"/>
            </a:solidFill>
            <a:prstDash val="solid"/>
          </a:ln>
        </p:spPr>
      </p:sp>
      <p:sp>
        <p:nvSpPr>
          <p:cNvPr id="21" name="Rectangle 20">
            <a:extLst>
              <a:ext uri="{FF2B5EF4-FFF2-40B4-BE49-F238E27FC236}">
                <a16:creationId xmlns:a16="http://schemas.microsoft.com/office/drawing/2014/main" id="{C3545235-7CCF-426B-BE98-BCA0C46711F5}"/>
              </a:ext>
            </a:extLst>
          </p:cNvPr>
          <p:cNvSpPr>
            <a:spLocks noGrp="1"/>
          </p:cNvSpPr>
          <p:nvPr/>
        </p:nvSpPr>
        <p:spPr>
          <a:xfrm>
            <a:off x="8401050" y="1638300"/>
            <a:ext cx="3371850" cy="1533525"/>
          </a:xfrm>
          <a:prstGeom prst="rect">
            <a:avLst/>
          </a:prstGeom>
          <a:solidFill>
            <a:srgbClr val="000000">
              <a:alpha val="0"/>
            </a:srgbClr>
          </a:solidFill>
          <a:ln w="0">
            <a:solidFill>
              <a:srgbClr val="000000">
                <a:alpha val="0"/>
              </a:srgbClr>
            </a:solidFill>
            <a:prstDash val="solid"/>
          </a:ln>
        </p:spPr>
        <p:txBody>
          <a:bodyPr wrap="square" lIns="95250" tIns="76200" rIns="95250" bIns="76200" anchor="t">
            <a:normAutofit/>
          </a:bodyPr>
          <a:lstStyle/>
          <a:p>
            <a:pPr algn="l">
              <a:lnSpc>
                <a:spcPct val="104000"/>
              </a:lnSpc>
              <a:buNone/>
              <a:defRPr sz="1080" b="0">
                <a:solidFill>
                  <a:srgbClr val="1F2933"/>
                </a:solidFill>
                <a:latin typeface="Aptos"/>
                <a:ea typeface="Aptos"/>
                <a:cs typeface="Aptos"/>
              </a:defRPr>
            </a:pPr>
            <a:r>
              <a:rPr sz="1600" b="0" dirty="0">
                <a:solidFill>
                  <a:srgbClr val="1F2933"/>
                </a:solidFill>
                <a:latin typeface="Aptos"/>
                <a:ea typeface="Aptos"/>
                <a:cs typeface="Aptos"/>
              </a:rPr>
              <a:t>Beam-test report; irradiation-test report; second design iteration plan; detector-unit prototype with cooling/readout/alignment elements.</a:t>
            </a:r>
          </a:p>
        </p:txBody>
      </p:sp>
      <p:sp>
        <p:nvSpPr>
          <p:cNvPr id="22" name="Rectangle 21">
            <a:extLst>
              <a:ext uri="{FF2B5EF4-FFF2-40B4-BE49-F238E27FC236}">
                <a16:creationId xmlns:a16="http://schemas.microsoft.com/office/drawing/2014/main" id="{A949DC90-1DDD-4B7E-87D9-14CE43F90867}"/>
              </a:ext>
            </a:extLst>
          </p:cNvPr>
          <p:cNvSpPr>
            <a:spLocks noGrp="1"/>
          </p:cNvSpPr>
          <p:nvPr/>
        </p:nvSpPr>
        <p:spPr>
          <a:xfrm>
            <a:off x="419100" y="3171825"/>
            <a:ext cx="781050" cy="1533525"/>
          </a:xfrm>
          <a:prstGeom prst="rect">
            <a:avLst/>
          </a:prstGeom>
          <a:solidFill>
            <a:srgbClr val="F7F9FC"/>
          </a:solidFill>
          <a:ln w="11430">
            <a:solidFill>
              <a:srgbClr val="C8D3DF"/>
            </a:solidFill>
            <a:prstDash val="solid"/>
          </a:ln>
        </p:spPr>
      </p:sp>
      <p:sp>
        <p:nvSpPr>
          <p:cNvPr id="23" name="Rectangle 22">
            <a:extLst>
              <a:ext uri="{FF2B5EF4-FFF2-40B4-BE49-F238E27FC236}">
                <a16:creationId xmlns:a16="http://schemas.microsoft.com/office/drawing/2014/main" id="{53FB8D8F-14D1-484A-967B-647E18D0878E}"/>
              </a:ext>
            </a:extLst>
          </p:cNvPr>
          <p:cNvSpPr>
            <a:spLocks noGrp="1"/>
          </p:cNvSpPr>
          <p:nvPr/>
        </p:nvSpPr>
        <p:spPr>
          <a:xfrm>
            <a:off x="419100" y="3171825"/>
            <a:ext cx="781050" cy="1533525"/>
          </a:xfrm>
          <a:prstGeom prst="rect">
            <a:avLst/>
          </a:prstGeom>
          <a:solidFill>
            <a:srgbClr val="000000">
              <a:alpha val="0"/>
            </a:srgbClr>
          </a:solidFill>
          <a:ln w="0">
            <a:solidFill>
              <a:srgbClr val="000000">
                <a:alpha val="0"/>
              </a:srgbClr>
            </a:solidFill>
            <a:prstDash val="solid"/>
          </a:ln>
        </p:spPr>
        <p:txBody>
          <a:bodyPr wrap="square" lIns="95250" tIns="76200" rIns="95250" bIns="76200" anchor="t">
            <a:normAutofit/>
          </a:bodyPr>
          <a:lstStyle/>
          <a:p>
            <a:pPr algn="ctr">
              <a:lnSpc>
                <a:spcPct val="104000"/>
              </a:lnSpc>
              <a:buNone/>
              <a:defRPr sz="1650" b="1">
                <a:solidFill>
                  <a:srgbClr val="1F2933"/>
                </a:solidFill>
                <a:latin typeface="Aptos"/>
                <a:ea typeface="Aptos"/>
                <a:cs typeface="Aptos"/>
              </a:defRPr>
            </a:pPr>
            <a:r>
              <a:rPr sz="1650" b="1">
                <a:solidFill>
                  <a:srgbClr val="1F2933"/>
                </a:solidFill>
                <a:latin typeface="Aptos"/>
                <a:ea typeface="Aptos"/>
                <a:cs typeface="Aptos"/>
              </a:rPr>
              <a:t>2029</a:t>
            </a:r>
          </a:p>
        </p:txBody>
      </p:sp>
      <p:sp>
        <p:nvSpPr>
          <p:cNvPr id="24" name="Rectangle 23">
            <a:extLst>
              <a:ext uri="{FF2B5EF4-FFF2-40B4-BE49-F238E27FC236}">
                <a16:creationId xmlns:a16="http://schemas.microsoft.com/office/drawing/2014/main" id="{D44CE649-071C-4047-A90E-24D42B4661CD}"/>
              </a:ext>
            </a:extLst>
          </p:cNvPr>
          <p:cNvSpPr>
            <a:spLocks noGrp="1"/>
          </p:cNvSpPr>
          <p:nvPr/>
        </p:nvSpPr>
        <p:spPr>
          <a:xfrm>
            <a:off x="1200150" y="3171825"/>
            <a:ext cx="4171950" cy="1533525"/>
          </a:xfrm>
          <a:prstGeom prst="rect">
            <a:avLst/>
          </a:prstGeom>
          <a:solidFill>
            <a:srgbClr val="F7F9FC"/>
          </a:solidFill>
          <a:ln w="11430">
            <a:solidFill>
              <a:srgbClr val="C8D3DF"/>
            </a:solidFill>
            <a:prstDash val="solid"/>
          </a:ln>
        </p:spPr>
      </p:sp>
      <p:sp>
        <p:nvSpPr>
          <p:cNvPr id="25" name="Rectangle 24">
            <a:extLst>
              <a:ext uri="{FF2B5EF4-FFF2-40B4-BE49-F238E27FC236}">
                <a16:creationId xmlns:a16="http://schemas.microsoft.com/office/drawing/2014/main" id="{0C40F17A-F989-4074-946B-6F04EFDE1DB3}"/>
              </a:ext>
            </a:extLst>
          </p:cNvPr>
          <p:cNvSpPr>
            <a:spLocks noGrp="1"/>
          </p:cNvSpPr>
          <p:nvPr/>
        </p:nvSpPr>
        <p:spPr>
          <a:xfrm>
            <a:off x="1200150" y="3171825"/>
            <a:ext cx="4171950" cy="1533525"/>
          </a:xfrm>
          <a:prstGeom prst="rect">
            <a:avLst/>
          </a:prstGeom>
          <a:solidFill>
            <a:srgbClr val="000000">
              <a:alpha val="0"/>
            </a:srgbClr>
          </a:solidFill>
          <a:ln w="0">
            <a:solidFill>
              <a:srgbClr val="000000">
                <a:alpha val="0"/>
              </a:srgbClr>
            </a:solidFill>
            <a:prstDash val="solid"/>
          </a:ln>
        </p:spPr>
        <p:txBody>
          <a:bodyPr wrap="square" lIns="95250" tIns="76200" rIns="95250" bIns="76200" anchor="t">
            <a:noAutofit/>
          </a:bodyPr>
          <a:lstStyle/>
          <a:p>
            <a:pPr algn="l">
              <a:lnSpc>
                <a:spcPct val="104000"/>
              </a:lnSpc>
              <a:buNone/>
              <a:defRPr sz="1080" b="0">
                <a:solidFill>
                  <a:srgbClr val="1F2933"/>
                </a:solidFill>
                <a:latin typeface="Aptos"/>
                <a:ea typeface="Aptos"/>
                <a:cs typeface="Aptos"/>
              </a:defRPr>
            </a:pPr>
            <a:r>
              <a:rPr sz="1600" b="0" dirty="0">
                <a:solidFill>
                  <a:srgbClr val="1F2933"/>
                </a:solidFill>
                <a:latin typeface="Aptos"/>
                <a:ea typeface="Aptos"/>
                <a:cs typeface="Aptos"/>
              </a:rPr>
              <a:t>Conduct system-level tests combining sensor, readout, cooling, cabling, shielding, and mechanical support; validate RSU shielding and electromagnetic-pickup mitigation; perform stability and integration tests.</a:t>
            </a:r>
          </a:p>
        </p:txBody>
      </p:sp>
      <p:sp>
        <p:nvSpPr>
          <p:cNvPr id="26" name="Rectangle 25">
            <a:extLst>
              <a:ext uri="{FF2B5EF4-FFF2-40B4-BE49-F238E27FC236}">
                <a16:creationId xmlns:a16="http://schemas.microsoft.com/office/drawing/2014/main" id="{2BAD2896-CEE4-41A6-9685-D3F0F6FA1A2C}"/>
              </a:ext>
            </a:extLst>
          </p:cNvPr>
          <p:cNvSpPr>
            <a:spLocks noGrp="1"/>
          </p:cNvSpPr>
          <p:nvPr/>
        </p:nvSpPr>
        <p:spPr>
          <a:xfrm>
            <a:off x="5372100" y="3171825"/>
            <a:ext cx="3028950" cy="1533525"/>
          </a:xfrm>
          <a:prstGeom prst="rect">
            <a:avLst/>
          </a:prstGeom>
          <a:solidFill>
            <a:srgbClr val="F7F9FC"/>
          </a:solidFill>
          <a:ln w="11430">
            <a:solidFill>
              <a:srgbClr val="C8D3DF"/>
            </a:solidFill>
            <a:prstDash val="solid"/>
          </a:ln>
        </p:spPr>
      </p:sp>
      <p:sp>
        <p:nvSpPr>
          <p:cNvPr id="27" name="Rectangle 26">
            <a:extLst>
              <a:ext uri="{FF2B5EF4-FFF2-40B4-BE49-F238E27FC236}">
                <a16:creationId xmlns:a16="http://schemas.microsoft.com/office/drawing/2014/main" id="{576F185A-7001-4E8A-A7FF-C066EE1F496F}"/>
              </a:ext>
            </a:extLst>
          </p:cNvPr>
          <p:cNvSpPr>
            <a:spLocks noGrp="1"/>
          </p:cNvSpPr>
          <p:nvPr/>
        </p:nvSpPr>
        <p:spPr>
          <a:xfrm>
            <a:off x="5372100" y="3171825"/>
            <a:ext cx="3028950" cy="1533525"/>
          </a:xfrm>
          <a:prstGeom prst="rect">
            <a:avLst/>
          </a:prstGeom>
          <a:solidFill>
            <a:srgbClr val="000000">
              <a:alpha val="0"/>
            </a:srgbClr>
          </a:solidFill>
          <a:ln w="0">
            <a:solidFill>
              <a:srgbClr val="000000">
                <a:alpha val="0"/>
              </a:srgbClr>
            </a:solidFill>
            <a:prstDash val="solid"/>
          </a:ln>
        </p:spPr>
        <p:txBody>
          <a:bodyPr wrap="square" lIns="95250" tIns="76200" rIns="95250" bIns="76200" anchor="t">
            <a:normAutofit/>
          </a:bodyPr>
          <a:lstStyle/>
          <a:p>
            <a:pPr algn="l">
              <a:lnSpc>
                <a:spcPct val="104000"/>
              </a:lnSpc>
              <a:buNone/>
              <a:defRPr sz="1080" b="0">
                <a:solidFill>
                  <a:srgbClr val="1F2933"/>
                </a:solidFill>
                <a:latin typeface="Aptos"/>
                <a:ea typeface="Aptos"/>
                <a:cs typeface="Aptos"/>
              </a:defRPr>
            </a:pPr>
            <a:r>
              <a:rPr sz="1600" b="0" dirty="0">
                <a:solidFill>
                  <a:srgbClr val="1F2933"/>
                </a:solidFill>
                <a:latin typeface="Aptos"/>
                <a:ea typeface="Aptos"/>
                <a:cs typeface="Aptos"/>
              </a:rPr>
              <a:t>Power/data shielding; electromagnetic pickup; system-level integration.</a:t>
            </a:r>
          </a:p>
        </p:txBody>
      </p:sp>
      <p:sp>
        <p:nvSpPr>
          <p:cNvPr id="28" name="Rectangle 27">
            <a:extLst>
              <a:ext uri="{FF2B5EF4-FFF2-40B4-BE49-F238E27FC236}">
                <a16:creationId xmlns:a16="http://schemas.microsoft.com/office/drawing/2014/main" id="{ABC13A53-7F5F-4B9C-8794-4690C2F8DC33}"/>
              </a:ext>
            </a:extLst>
          </p:cNvPr>
          <p:cNvSpPr>
            <a:spLocks noGrp="1"/>
          </p:cNvSpPr>
          <p:nvPr/>
        </p:nvSpPr>
        <p:spPr>
          <a:xfrm>
            <a:off x="8401050" y="3171825"/>
            <a:ext cx="3371850" cy="1533525"/>
          </a:xfrm>
          <a:prstGeom prst="rect">
            <a:avLst/>
          </a:prstGeom>
          <a:solidFill>
            <a:srgbClr val="F7F9FC"/>
          </a:solidFill>
          <a:ln w="11430">
            <a:solidFill>
              <a:srgbClr val="C8D3DF"/>
            </a:solidFill>
            <a:prstDash val="solid"/>
          </a:ln>
        </p:spPr>
      </p:sp>
      <p:sp>
        <p:nvSpPr>
          <p:cNvPr id="29" name="Rectangle 28">
            <a:extLst>
              <a:ext uri="{FF2B5EF4-FFF2-40B4-BE49-F238E27FC236}">
                <a16:creationId xmlns:a16="http://schemas.microsoft.com/office/drawing/2014/main" id="{1B04CE8A-9676-4674-9438-9E46B602A040}"/>
              </a:ext>
            </a:extLst>
          </p:cNvPr>
          <p:cNvSpPr>
            <a:spLocks noGrp="1"/>
          </p:cNvSpPr>
          <p:nvPr/>
        </p:nvSpPr>
        <p:spPr>
          <a:xfrm>
            <a:off x="8401050" y="3171825"/>
            <a:ext cx="3371850" cy="1533525"/>
          </a:xfrm>
          <a:prstGeom prst="rect">
            <a:avLst/>
          </a:prstGeom>
          <a:solidFill>
            <a:srgbClr val="000000">
              <a:alpha val="0"/>
            </a:srgbClr>
          </a:solidFill>
          <a:ln w="0">
            <a:solidFill>
              <a:srgbClr val="000000">
                <a:alpha val="0"/>
              </a:srgbClr>
            </a:solidFill>
            <a:prstDash val="solid"/>
          </a:ln>
        </p:spPr>
        <p:txBody>
          <a:bodyPr wrap="square" lIns="95250" tIns="76200" rIns="95250" bIns="76200" anchor="t">
            <a:normAutofit/>
          </a:bodyPr>
          <a:lstStyle/>
          <a:p>
            <a:pPr algn="l">
              <a:lnSpc>
                <a:spcPct val="104000"/>
              </a:lnSpc>
              <a:buNone/>
              <a:defRPr sz="1080" b="0">
                <a:solidFill>
                  <a:srgbClr val="1F2933"/>
                </a:solidFill>
                <a:latin typeface="Aptos"/>
                <a:ea typeface="Aptos"/>
                <a:cs typeface="Aptos"/>
              </a:defRPr>
            </a:pPr>
            <a:r>
              <a:rPr sz="1600" b="0" dirty="0">
                <a:solidFill>
                  <a:srgbClr val="1F2933"/>
                </a:solidFill>
                <a:latin typeface="Aptos"/>
                <a:ea typeface="Aptos"/>
                <a:cs typeface="Aptos"/>
              </a:rPr>
              <a:t>System integration test report; RSU shielding validation; stability-test results; updated full-scale VTX prototype design.</a:t>
            </a:r>
          </a:p>
        </p:txBody>
      </p:sp>
      <p:sp>
        <p:nvSpPr>
          <p:cNvPr id="30" name="Rectangle 29">
            <a:extLst>
              <a:ext uri="{FF2B5EF4-FFF2-40B4-BE49-F238E27FC236}">
                <a16:creationId xmlns:a16="http://schemas.microsoft.com/office/drawing/2014/main" id="{566429B4-73ED-477A-B37F-75B97EFFD21B}"/>
              </a:ext>
            </a:extLst>
          </p:cNvPr>
          <p:cNvSpPr>
            <a:spLocks noGrp="1"/>
          </p:cNvSpPr>
          <p:nvPr/>
        </p:nvSpPr>
        <p:spPr>
          <a:xfrm>
            <a:off x="419100" y="4705350"/>
            <a:ext cx="781050" cy="1533525"/>
          </a:xfrm>
          <a:prstGeom prst="rect">
            <a:avLst/>
          </a:prstGeom>
          <a:solidFill>
            <a:srgbClr val="FFFFFF"/>
          </a:solidFill>
          <a:ln w="11430">
            <a:solidFill>
              <a:srgbClr val="C8D3DF"/>
            </a:solidFill>
            <a:prstDash val="solid"/>
          </a:ln>
        </p:spPr>
      </p:sp>
      <p:sp>
        <p:nvSpPr>
          <p:cNvPr id="31" name="Rectangle 30">
            <a:extLst>
              <a:ext uri="{FF2B5EF4-FFF2-40B4-BE49-F238E27FC236}">
                <a16:creationId xmlns:a16="http://schemas.microsoft.com/office/drawing/2014/main" id="{6C9EE8AD-6A66-46B8-854A-F21AC73600C9}"/>
              </a:ext>
            </a:extLst>
          </p:cNvPr>
          <p:cNvSpPr>
            <a:spLocks noGrp="1"/>
          </p:cNvSpPr>
          <p:nvPr/>
        </p:nvSpPr>
        <p:spPr>
          <a:xfrm>
            <a:off x="419100" y="4705350"/>
            <a:ext cx="781050" cy="1533525"/>
          </a:xfrm>
          <a:prstGeom prst="rect">
            <a:avLst/>
          </a:prstGeom>
          <a:solidFill>
            <a:srgbClr val="000000">
              <a:alpha val="0"/>
            </a:srgbClr>
          </a:solidFill>
          <a:ln w="0">
            <a:solidFill>
              <a:srgbClr val="000000">
                <a:alpha val="0"/>
              </a:srgbClr>
            </a:solidFill>
            <a:prstDash val="solid"/>
          </a:ln>
        </p:spPr>
        <p:txBody>
          <a:bodyPr wrap="square" lIns="95250" tIns="76200" rIns="95250" bIns="76200" anchor="t">
            <a:normAutofit/>
          </a:bodyPr>
          <a:lstStyle/>
          <a:p>
            <a:pPr algn="ctr">
              <a:lnSpc>
                <a:spcPct val="104000"/>
              </a:lnSpc>
              <a:buNone/>
              <a:defRPr sz="1650" b="1">
                <a:solidFill>
                  <a:srgbClr val="1F2933"/>
                </a:solidFill>
                <a:latin typeface="Aptos"/>
                <a:ea typeface="Aptos"/>
                <a:cs typeface="Aptos"/>
              </a:defRPr>
            </a:pPr>
            <a:r>
              <a:rPr sz="1650" b="1">
                <a:solidFill>
                  <a:srgbClr val="1F2933"/>
                </a:solidFill>
                <a:latin typeface="Aptos"/>
                <a:ea typeface="Aptos"/>
                <a:cs typeface="Aptos"/>
              </a:rPr>
              <a:t>2030</a:t>
            </a:r>
          </a:p>
        </p:txBody>
      </p:sp>
      <p:sp>
        <p:nvSpPr>
          <p:cNvPr id="32" name="Rectangle 31">
            <a:extLst>
              <a:ext uri="{FF2B5EF4-FFF2-40B4-BE49-F238E27FC236}">
                <a16:creationId xmlns:a16="http://schemas.microsoft.com/office/drawing/2014/main" id="{F5A6F64C-E921-4FF6-A698-BB2AE9DEF1E8}"/>
              </a:ext>
            </a:extLst>
          </p:cNvPr>
          <p:cNvSpPr>
            <a:spLocks noGrp="1"/>
          </p:cNvSpPr>
          <p:nvPr/>
        </p:nvSpPr>
        <p:spPr>
          <a:xfrm>
            <a:off x="1200150" y="4705350"/>
            <a:ext cx="4171950" cy="1533525"/>
          </a:xfrm>
          <a:prstGeom prst="rect">
            <a:avLst/>
          </a:prstGeom>
          <a:solidFill>
            <a:srgbClr val="FFFFFF"/>
          </a:solidFill>
          <a:ln w="11430">
            <a:solidFill>
              <a:srgbClr val="C8D3DF"/>
            </a:solidFill>
            <a:prstDash val="solid"/>
          </a:ln>
        </p:spPr>
      </p:sp>
      <p:sp>
        <p:nvSpPr>
          <p:cNvPr id="33" name="Rectangle 32">
            <a:extLst>
              <a:ext uri="{FF2B5EF4-FFF2-40B4-BE49-F238E27FC236}">
                <a16:creationId xmlns:a16="http://schemas.microsoft.com/office/drawing/2014/main" id="{C87C5358-68C1-4316-91C9-92D3C6721868}"/>
              </a:ext>
            </a:extLst>
          </p:cNvPr>
          <p:cNvSpPr>
            <a:spLocks noGrp="1"/>
          </p:cNvSpPr>
          <p:nvPr/>
        </p:nvSpPr>
        <p:spPr>
          <a:xfrm>
            <a:off x="1200150" y="4705350"/>
            <a:ext cx="4171950" cy="1533525"/>
          </a:xfrm>
          <a:prstGeom prst="rect">
            <a:avLst/>
          </a:prstGeom>
          <a:solidFill>
            <a:srgbClr val="000000">
              <a:alpha val="0"/>
            </a:srgbClr>
          </a:solidFill>
          <a:ln w="0">
            <a:solidFill>
              <a:srgbClr val="000000">
                <a:alpha val="0"/>
              </a:srgbClr>
            </a:solidFill>
            <a:prstDash val="solid"/>
          </a:ln>
        </p:spPr>
        <p:txBody>
          <a:bodyPr wrap="square" lIns="95250" tIns="76200" rIns="95250" bIns="76200" anchor="t">
            <a:noAutofit/>
          </a:bodyPr>
          <a:lstStyle/>
          <a:p>
            <a:pPr algn="l">
              <a:lnSpc>
                <a:spcPct val="104000"/>
              </a:lnSpc>
              <a:buNone/>
              <a:defRPr sz="1080" b="0">
                <a:solidFill>
                  <a:srgbClr val="1F2933"/>
                </a:solidFill>
                <a:latin typeface="Aptos"/>
                <a:ea typeface="Aptos"/>
                <a:cs typeface="Aptos"/>
              </a:defRPr>
            </a:pPr>
            <a:r>
              <a:rPr sz="1600" b="0" dirty="0">
                <a:solidFill>
                  <a:srgbClr val="1F2933"/>
                </a:solidFill>
                <a:latin typeface="Aptos"/>
                <a:ea typeface="Aptos"/>
                <a:cs typeface="Aptos"/>
              </a:rPr>
              <a:t>Complete full-scale VTX prototype; demonstrate realistic sensor performance, laser alignment, validated cooling with non-uniform heat dissipation, controlled routing/shielding, radiation tolerance, and full detector integration.</a:t>
            </a:r>
          </a:p>
        </p:txBody>
      </p:sp>
      <p:sp>
        <p:nvSpPr>
          <p:cNvPr id="34" name="Rectangle 33">
            <a:extLst>
              <a:ext uri="{FF2B5EF4-FFF2-40B4-BE49-F238E27FC236}">
                <a16:creationId xmlns:a16="http://schemas.microsoft.com/office/drawing/2014/main" id="{9FF4B1C8-7373-47F2-9A6F-6420BED7133C}"/>
              </a:ext>
            </a:extLst>
          </p:cNvPr>
          <p:cNvSpPr>
            <a:spLocks noGrp="1"/>
          </p:cNvSpPr>
          <p:nvPr/>
        </p:nvSpPr>
        <p:spPr>
          <a:xfrm>
            <a:off x="5372100" y="4705350"/>
            <a:ext cx="3028950" cy="1533525"/>
          </a:xfrm>
          <a:prstGeom prst="rect">
            <a:avLst/>
          </a:prstGeom>
          <a:solidFill>
            <a:srgbClr val="FFFFFF"/>
          </a:solidFill>
          <a:ln w="11430">
            <a:solidFill>
              <a:srgbClr val="C8D3DF"/>
            </a:solidFill>
            <a:prstDash val="solid"/>
          </a:ln>
        </p:spPr>
      </p:sp>
      <p:sp>
        <p:nvSpPr>
          <p:cNvPr id="35" name="Rectangle 34">
            <a:extLst>
              <a:ext uri="{FF2B5EF4-FFF2-40B4-BE49-F238E27FC236}">
                <a16:creationId xmlns:a16="http://schemas.microsoft.com/office/drawing/2014/main" id="{18FD7F15-1E14-4FFB-AE62-EC82F180E668}"/>
              </a:ext>
            </a:extLst>
          </p:cNvPr>
          <p:cNvSpPr>
            <a:spLocks noGrp="1"/>
          </p:cNvSpPr>
          <p:nvPr/>
        </p:nvSpPr>
        <p:spPr>
          <a:xfrm>
            <a:off x="5372100" y="4705350"/>
            <a:ext cx="3028950" cy="1533525"/>
          </a:xfrm>
          <a:prstGeom prst="rect">
            <a:avLst/>
          </a:prstGeom>
          <a:solidFill>
            <a:srgbClr val="000000">
              <a:alpha val="0"/>
            </a:srgbClr>
          </a:solidFill>
          <a:ln w="0">
            <a:solidFill>
              <a:srgbClr val="000000">
                <a:alpha val="0"/>
              </a:srgbClr>
            </a:solidFill>
            <a:prstDash val="solid"/>
          </a:ln>
        </p:spPr>
        <p:txBody>
          <a:bodyPr wrap="square" lIns="95250" tIns="76200" rIns="95250" bIns="76200" anchor="t">
            <a:normAutofit/>
          </a:bodyPr>
          <a:lstStyle/>
          <a:p>
            <a:pPr algn="l">
              <a:lnSpc>
                <a:spcPct val="104000"/>
              </a:lnSpc>
              <a:buNone/>
              <a:defRPr sz="1080" b="0">
                <a:solidFill>
                  <a:srgbClr val="1F2933"/>
                </a:solidFill>
                <a:latin typeface="Aptos"/>
                <a:ea typeface="Aptos"/>
                <a:cs typeface="Aptos"/>
              </a:defRPr>
            </a:pPr>
            <a:r>
              <a:rPr sz="1600" b="0" dirty="0">
                <a:solidFill>
                  <a:srgbClr val="1F2933"/>
                </a:solidFill>
                <a:latin typeface="Aptos"/>
                <a:ea typeface="Aptos"/>
                <a:cs typeface="Aptos"/>
              </a:rPr>
              <a:t>Full response to IDRC recommendations; full-scale demonstrator with realistic sensor, mechanics, cooling, alignment, and readout.</a:t>
            </a:r>
          </a:p>
        </p:txBody>
      </p:sp>
      <p:sp>
        <p:nvSpPr>
          <p:cNvPr id="36" name="Rectangle 35">
            <a:extLst>
              <a:ext uri="{FF2B5EF4-FFF2-40B4-BE49-F238E27FC236}">
                <a16:creationId xmlns:a16="http://schemas.microsoft.com/office/drawing/2014/main" id="{EB8EE5D0-795C-4671-BCFE-DB29DED49AB2}"/>
              </a:ext>
            </a:extLst>
          </p:cNvPr>
          <p:cNvSpPr>
            <a:spLocks noGrp="1"/>
          </p:cNvSpPr>
          <p:nvPr/>
        </p:nvSpPr>
        <p:spPr>
          <a:xfrm>
            <a:off x="8401050" y="4705350"/>
            <a:ext cx="3371850" cy="1533525"/>
          </a:xfrm>
          <a:prstGeom prst="rect">
            <a:avLst/>
          </a:prstGeom>
          <a:solidFill>
            <a:srgbClr val="FFFFFF"/>
          </a:solidFill>
          <a:ln w="11430">
            <a:solidFill>
              <a:srgbClr val="C8D3DF"/>
            </a:solidFill>
            <a:prstDash val="solid"/>
          </a:ln>
        </p:spPr>
      </p:sp>
      <p:sp>
        <p:nvSpPr>
          <p:cNvPr id="37" name="Rectangle 36">
            <a:extLst>
              <a:ext uri="{FF2B5EF4-FFF2-40B4-BE49-F238E27FC236}">
                <a16:creationId xmlns:a16="http://schemas.microsoft.com/office/drawing/2014/main" id="{127B220D-D80B-4100-8EF9-CF82AB9EEE37}"/>
              </a:ext>
            </a:extLst>
          </p:cNvPr>
          <p:cNvSpPr>
            <a:spLocks noGrp="1"/>
          </p:cNvSpPr>
          <p:nvPr/>
        </p:nvSpPr>
        <p:spPr>
          <a:xfrm>
            <a:off x="8401050" y="4705350"/>
            <a:ext cx="3371850" cy="1533525"/>
          </a:xfrm>
          <a:prstGeom prst="rect">
            <a:avLst/>
          </a:prstGeom>
          <a:solidFill>
            <a:srgbClr val="000000">
              <a:alpha val="0"/>
            </a:srgbClr>
          </a:solidFill>
          <a:ln w="0">
            <a:solidFill>
              <a:srgbClr val="000000">
                <a:alpha val="0"/>
              </a:srgbClr>
            </a:solidFill>
            <a:prstDash val="solid"/>
          </a:ln>
        </p:spPr>
        <p:txBody>
          <a:bodyPr wrap="square" lIns="95250" tIns="76200" rIns="95250" bIns="76200" anchor="t">
            <a:normAutofit/>
          </a:bodyPr>
          <a:lstStyle/>
          <a:p>
            <a:pPr algn="l">
              <a:lnSpc>
                <a:spcPct val="104000"/>
              </a:lnSpc>
              <a:buNone/>
              <a:defRPr sz="1080" b="0">
                <a:solidFill>
                  <a:srgbClr val="1F2933"/>
                </a:solidFill>
                <a:latin typeface="Aptos"/>
                <a:ea typeface="Aptos"/>
                <a:cs typeface="Aptos"/>
              </a:defRPr>
            </a:pPr>
            <a:r>
              <a:rPr sz="1600" b="0" dirty="0">
                <a:solidFill>
                  <a:srgbClr val="1F2933"/>
                </a:solidFill>
                <a:latin typeface="Aptos"/>
                <a:ea typeface="Aptos"/>
                <a:cs typeface="Aptos"/>
              </a:rPr>
              <a:t>Full-scale VTX prototype; final validation data package; technical summary and next-stage implementation plan.</a:t>
            </a:r>
          </a:p>
        </p:txBody>
      </p:sp>
      <p:sp>
        <p:nvSpPr>
          <p:cNvPr id="38" name="Rectangle 37">
            <a:extLst>
              <a:ext uri="{FF2B5EF4-FFF2-40B4-BE49-F238E27FC236}">
                <a16:creationId xmlns:a16="http://schemas.microsoft.com/office/drawing/2014/main" id="{5CB3431C-DFCD-40FA-A560-DCD95799DBEB}"/>
              </a:ext>
            </a:extLst>
          </p:cNvPr>
          <p:cNvSpPr>
            <a:spLocks noGrp="1"/>
          </p:cNvSpPr>
          <p:nvPr/>
        </p:nvSpPr>
        <p:spPr>
          <a:xfrm>
            <a:off x="419100" y="6515100"/>
            <a:ext cx="11239500" cy="209550"/>
          </a:xfrm>
          <a:prstGeom prst="rect">
            <a:avLst/>
          </a:prstGeom>
          <a:solidFill>
            <a:srgbClr val="000000">
              <a:alpha val="0"/>
            </a:srgbClr>
          </a:solidFill>
          <a:ln w="0">
            <a:solidFill>
              <a:srgbClr val="000000">
                <a:alpha val="0"/>
              </a:srgbClr>
            </a:solidFill>
            <a:prstDash val="solid"/>
          </a:ln>
        </p:spPr>
        <p:txBody>
          <a:bodyPr wrap="square" lIns="0" tIns="0" rIns="0" bIns="0" anchor="t">
            <a:normAutofit/>
          </a:bodyPr>
          <a:lstStyle/>
          <a:p>
            <a:pPr algn="l">
              <a:lnSpc>
                <a:spcPct val="104000"/>
              </a:lnSpc>
              <a:buNone/>
              <a:defRPr sz="863" b="0">
                <a:solidFill>
                  <a:srgbClr val="526173"/>
                </a:solidFill>
                <a:latin typeface="Aptos"/>
                <a:ea typeface="Aptos"/>
                <a:cs typeface="Aptos"/>
              </a:defRPr>
            </a:pPr>
            <a:r>
              <a:rPr sz="863" b="0">
                <a:solidFill>
                  <a:srgbClr val="526173"/>
                </a:solidFill>
                <a:latin typeface="Aptos"/>
                <a:ea typeface="Aptos"/>
                <a:cs typeface="Aptos"/>
              </a:rPr>
              <a:t>Goal: complete an integrated response to the IDRC recommendations with realistic sensor, mechanics, cooling, alignment, routing and system validation.</a:t>
            </a:r>
          </a:p>
        </p:txBody>
      </p:sp>
    </p:spTree>
    <p:extLst>
      <p:ext uri="{BB962C8B-B14F-4D97-AF65-F5344CB8AC3E}">
        <p14:creationId xmlns:p14="http://schemas.microsoft.com/office/powerpoint/2010/main" val="1245508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id="{0C437A1D-DD09-47DF-B05A-ABD5700D5ABF}"/>
              </a:ext>
            </a:extLst>
          </p:cNvPr>
          <p:cNvSpPr>
            <a:spLocks noGrp="1"/>
          </p:cNvSpPr>
          <p:nvPr/>
        </p:nvSpPr>
        <p:spPr>
          <a:xfrm>
            <a:off x="0" y="0"/>
            <a:ext cx="12192000" cy="6858000"/>
          </a:xfrm>
          <a:prstGeom prst="rect">
            <a:avLst/>
          </a:prstGeom>
          <a:solidFill>
            <a:srgbClr val="FFFFFF"/>
          </a:solidFill>
          <a:ln w="0">
            <a:solidFill>
              <a:srgbClr val="FFFFFF">
                <a:alpha val="0"/>
              </a:srgbClr>
            </a:solidFill>
            <a:prstDash val="solid"/>
          </a:ln>
        </p:spPr>
      </p:sp>
      <p:sp>
        <p:nvSpPr>
          <p:cNvPr id="2" name="Oval 1">
            <a:extLst>
              <a:ext uri="{FF2B5EF4-FFF2-40B4-BE49-F238E27FC236}">
                <a16:creationId xmlns:a16="http://schemas.microsoft.com/office/drawing/2014/main" id="{AC546339-9264-4D94-9E80-6961E9E410AE}"/>
              </a:ext>
            </a:extLst>
          </p:cNvPr>
          <p:cNvSpPr>
            <a:spLocks noGrp="1"/>
          </p:cNvSpPr>
          <p:nvPr/>
        </p:nvSpPr>
        <p:spPr>
          <a:xfrm>
            <a:off x="152400" y="152400"/>
            <a:ext cx="1257300" cy="723900"/>
          </a:xfrm>
          <a:prstGeom prst="ellipse">
            <a:avLst/>
          </a:prstGeom>
          <a:solidFill>
            <a:srgbClr val="78AEE9"/>
          </a:solidFill>
          <a:ln w="11430">
            <a:solidFill>
              <a:srgbClr val="BFD9F7"/>
            </a:solidFill>
            <a:prstDash val="solid"/>
          </a:ln>
        </p:spPr>
      </p:sp>
      <p:sp>
        <p:nvSpPr>
          <p:cNvPr id="3" name="Oval 2">
            <a:extLst>
              <a:ext uri="{FF2B5EF4-FFF2-40B4-BE49-F238E27FC236}">
                <a16:creationId xmlns:a16="http://schemas.microsoft.com/office/drawing/2014/main" id="{C9D65E66-833C-4652-A1A0-41082B4B1595}"/>
              </a:ext>
            </a:extLst>
          </p:cNvPr>
          <p:cNvSpPr>
            <a:spLocks noGrp="1"/>
          </p:cNvSpPr>
          <p:nvPr/>
        </p:nvSpPr>
        <p:spPr>
          <a:xfrm>
            <a:off x="228600" y="190500"/>
            <a:ext cx="1104900" cy="628650"/>
          </a:xfrm>
          <a:prstGeom prst="ellipse">
            <a:avLst/>
          </a:prstGeom>
          <a:solidFill>
            <a:srgbClr val="8BBCEE"/>
          </a:solidFill>
          <a:ln w="9525">
            <a:solidFill>
              <a:srgbClr val="6FA6E4"/>
            </a:solidFill>
            <a:prstDash val="solid"/>
          </a:ln>
        </p:spPr>
      </p:sp>
      <p:sp>
        <p:nvSpPr>
          <p:cNvPr id="4" name="Oval 3">
            <a:extLst>
              <a:ext uri="{FF2B5EF4-FFF2-40B4-BE49-F238E27FC236}">
                <a16:creationId xmlns:a16="http://schemas.microsoft.com/office/drawing/2014/main" id="{12A49642-D72C-4B4B-AFDE-8BE9DB7E5E1F}"/>
              </a:ext>
            </a:extLst>
          </p:cNvPr>
          <p:cNvSpPr>
            <a:spLocks noGrp="1"/>
          </p:cNvSpPr>
          <p:nvPr/>
        </p:nvSpPr>
        <p:spPr>
          <a:xfrm>
            <a:off x="285750" y="228600"/>
            <a:ext cx="952500" cy="190500"/>
          </a:xfrm>
          <a:prstGeom prst="ellipse">
            <a:avLst/>
          </a:prstGeom>
          <a:solidFill>
            <a:srgbClr val="BFD9F7"/>
          </a:solidFill>
          <a:ln w="0">
            <a:solidFill>
              <a:srgbClr val="FFFFFF">
                <a:alpha val="0"/>
              </a:srgbClr>
            </a:solidFill>
            <a:prstDash val="solid"/>
          </a:ln>
        </p:spPr>
      </p:sp>
      <p:sp>
        <p:nvSpPr>
          <p:cNvPr id="5" name="Rectangle 4">
            <a:extLst>
              <a:ext uri="{FF2B5EF4-FFF2-40B4-BE49-F238E27FC236}">
                <a16:creationId xmlns:a16="http://schemas.microsoft.com/office/drawing/2014/main" id="{8AE9A02B-56F7-43D9-B7D7-E020933EC13C}"/>
              </a:ext>
            </a:extLst>
          </p:cNvPr>
          <p:cNvSpPr>
            <a:spLocks noGrp="1"/>
          </p:cNvSpPr>
          <p:nvPr/>
        </p:nvSpPr>
        <p:spPr>
          <a:xfrm>
            <a:off x="323850" y="295275"/>
            <a:ext cx="781050" cy="323850"/>
          </a:xfrm>
          <a:prstGeom prst="rect">
            <a:avLst/>
          </a:prstGeom>
          <a:solidFill>
            <a:srgbClr val="FFFFFF">
              <a:alpha val="0"/>
            </a:srgbClr>
          </a:solidFill>
          <a:ln w="0">
            <a:solidFill>
              <a:srgbClr val="FFFFFF">
                <a:alpha val="0"/>
              </a:srgbClr>
            </a:solidFill>
            <a:prstDash val="solid"/>
          </a:ln>
        </p:spPr>
        <p:txBody>
          <a:bodyPr wrap="none" lIns="0" tIns="0" rIns="0" bIns="0" anchor="t">
            <a:normAutofit/>
          </a:bodyPr>
          <a:lstStyle/>
          <a:p>
            <a:pPr algn="l">
              <a:lnSpc>
                <a:spcPct val="100000"/>
              </a:lnSpc>
              <a:buNone/>
              <a:defRPr sz="2025" b="1">
                <a:solidFill>
                  <a:srgbClr val="FFFFFF"/>
                </a:solidFill>
                <a:latin typeface="Georgia"/>
                <a:ea typeface="Georgia"/>
                <a:cs typeface="Georgia"/>
              </a:defRPr>
            </a:pPr>
            <a:r>
              <a:rPr sz="2025" b="1" i="1">
                <a:solidFill>
                  <a:srgbClr val="FFFFFF"/>
                </a:solidFill>
                <a:latin typeface="Georgia"/>
                <a:ea typeface="Georgia"/>
                <a:cs typeface="Georgia"/>
              </a:rPr>
              <a:t>CEPC</a:t>
            </a:r>
          </a:p>
        </p:txBody>
      </p:sp>
      <p:sp>
        <p:nvSpPr>
          <p:cNvPr id="6" name="Rectangle 5">
            <a:extLst>
              <a:ext uri="{FF2B5EF4-FFF2-40B4-BE49-F238E27FC236}">
                <a16:creationId xmlns:a16="http://schemas.microsoft.com/office/drawing/2014/main" id="{D8E051E8-818E-44F2-8CDE-FED8C0090EE9}"/>
              </a:ext>
            </a:extLst>
          </p:cNvPr>
          <p:cNvSpPr>
            <a:spLocks noGrp="1"/>
          </p:cNvSpPr>
          <p:nvPr/>
        </p:nvSpPr>
        <p:spPr>
          <a:xfrm>
            <a:off x="1123950" y="171450"/>
            <a:ext cx="238125" cy="514350"/>
          </a:xfrm>
          <a:prstGeom prst="rect">
            <a:avLst/>
          </a:prstGeom>
          <a:solidFill>
            <a:srgbClr val="FFFFFF">
              <a:alpha val="0"/>
            </a:srgbClr>
          </a:solidFill>
          <a:ln w="0">
            <a:solidFill>
              <a:srgbClr val="FFFFFF">
                <a:alpha val="0"/>
              </a:srgbClr>
            </a:solidFill>
            <a:prstDash val="solid"/>
          </a:ln>
        </p:spPr>
        <p:txBody>
          <a:bodyPr wrap="square" lIns="0" tIns="0" rIns="0" bIns="0" anchor="t">
            <a:normAutofit fontScale="95661" lnSpcReduction="10000"/>
          </a:bodyPr>
          <a:lstStyle/>
          <a:p>
            <a:pPr algn="l">
              <a:lnSpc>
                <a:spcPct val="100000"/>
              </a:lnSpc>
              <a:buNone/>
              <a:defRPr sz="3525" b="1">
                <a:solidFill>
                  <a:srgbClr val="F26A00"/>
                </a:solidFill>
                <a:latin typeface="Arial"/>
                <a:ea typeface="Arial"/>
                <a:cs typeface="Arial"/>
              </a:defRPr>
            </a:pPr>
            <a:r>
              <a:rPr sz="3525" b="1" i="1">
                <a:solidFill>
                  <a:srgbClr val="F26A00"/>
                </a:solidFill>
                <a:latin typeface="Arial"/>
                <a:ea typeface="Arial"/>
                <a:cs typeface="Arial"/>
              </a:rPr>
              <a:t>e</a:t>
            </a:r>
          </a:p>
        </p:txBody>
      </p:sp>
      <p:sp>
        <p:nvSpPr>
          <p:cNvPr id="7" name="Rectangle 6">
            <a:extLst>
              <a:ext uri="{FF2B5EF4-FFF2-40B4-BE49-F238E27FC236}">
                <a16:creationId xmlns:a16="http://schemas.microsoft.com/office/drawing/2014/main" id="{EBA16497-3939-447C-9316-199D03D90BA4}"/>
              </a:ext>
            </a:extLst>
          </p:cNvPr>
          <p:cNvSpPr>
            <a:spLocks noGrp="1"/>
          </p:cNvSpPr>
          <p:nvPr/>
        </p:nvSpPr>
        <p:spPr>
          <a:xfrm>
            <a:off x="1733550" y="247650"/>
            <a:ext cx="10191750" cy="5524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3000" b="1">
                <a:solidFill>
                  <a:srgbClr val="082D70"/>
                </a:solidFill>
                <a:latin typeface="Arial"/>
                <a:ea typeface="Arial"/>
                <a:cs typeface="Arial"/>
              </a:defRPr>
            </a:pPr>
            <a:r>
              <a:rPr sz="3000" b="1">
                <a:solidFill>
                  <a:srgbClr val="082D70"/>
                </a:solidFill>
                <a:latin typeface="Arial"/>
                <a:ea typeface="Arial"/>
                <a:cs typeface="Arial"/>
              </a:rPr>
              <a:t>CEPC Vertex: BOE Sub-items and Current Updates</a:t>
            </a:r>
          </a:p>
        </p:txBody>
      </p:sp>
      <p:sp>
        <p:nvSpPr>
          <p:cNvPr id="8" name="Rectangle 7">
            <a:extLst>
              <a:ext uri="{FF2B5EF4-FFF2-40B4-BE49-F238E27FC236}">
                <a16:creationId xmlns:a16="http://schemas.microsoft.com/office/drawing/2014/main" id="{AE804B46-061D-475F-ABCF-19F5E5B8F30D}"/>
              </a:ext>
            </a:extLst>
          </p:cNvPr>
          <p:cNvSpPr>
            <a:spLocks noGrp="1"/>
          </p:cNvSpPr>
          <p:nvPr/>
        </p:nvSpPr>
        <p:spPr>
          <a:xfrm>
            <a:off x="0" y="962025"/>
            <a:ext cx="10763250" cy="57150"/>
          </a:xfrm>
          <a:prstGeom prst="rect">
            <a:avLst/>
          </a:prstGeom>
          <a:solidFill>
            <a:srgbClr val="1C4B9B"/>
          </a:solidFill>
          <a:ln w="0">
            <a:solidFill>
              <a:srgbClr val="FFFFFF">
                <a:alpha val="0"/>
              </a:srgbClr>
            </a:solidFill>
            <a:prstDash val="solid"/>
          </a:ln>
        </p:spPr>
      </p:sp>
      <p:sp>
        <p:nvSpPr>
          <p:cNvPr id="9" name="Rectangle 8">
            <a:extLst>
              <a:ext uri="{FF2B5EF4-FFF2-40B4-BE49-F238E27FC236}">
                <a16:creationId xmlns:a16="http://schemas.microsoft.com/office/drawing/2014/main" id="{4D0C7985-191D-4918-8BD5-5C541FA5547E}"/>
              </a:ext>
            </a:extLst>
          </p:cNvPr>
          <p:cNvSpPr>
            <a:spLocks noGrp="1"/>
          </p:cNvSpPr>
          <p:nvPr/>
        </p:nvSpPr>
        <p:spPr>
          <a:xfrm>
            <a:off x="10763250" y="962025"/>
            <a:ext cx="1428750" cy="57150"/>
          </a:xfrm>
          <a:prstGeom prst="rect">
            <a:avLst/>
          </a:prstGeom>
          <a:solidFill>
            <a:srgbClr val="F26A00"/>
          </a:solidFill>
          <a:ln w="0">
            <a:solidFill>
              <a:srgbClr val="FFFFFF">
                <a:alpha val="0"/>
              </a:srgbClr>
            </a:solidFill>
            <a:prstDash val="solid"/>
          </a:ln>
        </p:spPr>
      </p:sp>
      <p:sp>
        <p:nvSpPr>
          <p:cNvPr id="10" name="Rectangle 9">
            <a:extLst>
              <a:ext uri="{FF2B5EF4-FFF2-40B4-BE49-F238E27FC236}">
                <a16:creationId xmlns:a16="http://schemas.microsoft.com/office/drawing/2014/main" id="{E6D3313B-5A2B-4D18-AE1E-7B2DA14729EA}"/>
              </a:ext>
            </a:extLst>
          </p:cNvPr>
          <p:cNvSpPr>
            <a:spLocks noGrp="1"/>
          </p:cNvSpPr>
          <p:nvPr/>
        </p:nvSpPr>
        <p:spPr>
          <a:xfrm>
            <a:off x="266700" y="1238250"/>
            <a:ext cx="5143500" cy="514350"/>
          </a:xfrm>
          <a:prstGeom prst="rect">
            <a:avLst/>
          </a:prstGeom>
          <a:solidFill>
            <a:srgbClr val="004F9E"/>
          </a:solidFill>
          <a:ln w="11430">
            <a:solidFill>
              <a:srgbClr val="CDD8EA"/>
            </a:solidFill>
            <a:prstDash val="solid"/>
          </a:ln>
        </p:spPr>
      </p:sp>
      <p:sp>
        <p:nvSpPr>
          <p:cNvPr id="11" name="Rectangle 10">
            <a:extLst>
              <a:ext uri="{FF2B5EF4-FFF2-40B4-BE49-F238E27FC236}">
                <a16:creationId xmlns:a16="http://schemas.microsoft.com/office/drawing/2014/main" id="{771BAC09-DB18-4621-93AE-D160E637B46F}"/>
              </a:ext>
            </a:extLst>
          </p:cNvPr>
          <p:cNvSpPr>
            <a:spLocks noGrp="1"/>
          </p:cNvSpPr>
          <p:nvPr/>
        </p:nvSpPr>
        <p:spPr>
          <a:xfrm>
            <a:off x="5410200" y="1238250"/>
            <a:ext cx="6477000" cy="514350"/>
          </a:xfrm>
          <a:prstGeom prst="rect">
            <a:avLst/>
          </a:prstGeom>
          <a:solidFill>
            <a:srgbClr val="004F9E"/>
          </a:solidFill>
          <a:ln w="11430">
            <a:solidFill>
              <a:srgbClr val="CDD8EA"/>
            </a:solidFill>
            <a:prstDash val="solid"/>
          </a:ln>
        </p:spPr>
      </p:sp>
      <p:sp>
        <p:nvSpPr>
          <p:cNvPr id="12" name="Rectangle 11">
            <a:extLst>
              <a:ext uri="{FF2B5EF4-FFF2-40B4-BE49-F238E27FC236}">
                <a16:creationId xmlns:a16="http://schemas.microsoft.com/office/drawing/2014/main" id="{9BACD6A4-B387-42CD-A806-F37304096A7B}"/>
              </a:ext>
            </a:extLst>
          </p:cNvPr>
          <p:cNvSpPr>
            <a:spLocks noGrp="1"/>
          </p:cNvSpPr>
          <p:nvPr/>
        </p:nvSpPr>
        <p:spPr>
          <a:xfrm>
            <a:off x="266700" y="1304925"/>
            <a:ext cx="5143500" cy="400050"/>
          </a:xfrm>
          <a:prstGeom prst="rect">
            <a:avLst/>
          </a:prstGeom>
          <a:solidFill>
            <a:srgbClr val="FFFFFF">
              <a:alpha val="0"/>
            </a:srgbClr>
          </a:solidFill>
          <a:ln w="0">
            <a:solidFill>
              <a:srgbClr val="FFFFFF">
                <a:alpha val="0"/>
              </a:srgbClr>
            </a:solidFill>
            <a:prstDash val="solid"/>
          </a:ln>
        </p:spPr>
        <p:txBody>
          <a:bodyPr wrap="square" lIns="0" tIns="0" rIns="0" bIns="0" anchor="ctr">
            <a:normAutofit/>
          </a:bodyPr>
          <a:lstStyle/>
          <a:p>
            <a:pPr algn="ctr">
              <a:lnSpc>
                <a:spcPct val="100000"/>
              </a:lnSpc>
              <a:buNone/>
              <a:defRPr sz="2025" b="1">
                <a:solidFill>
                  <a:srgbClr val="FFFFFF"/>
                </a:solidFill>
                <a:latin typeface="Arial"/>
                <a:ea typeface="Arial"/>
                <a:cs typeface="Arial"/>
              </a:defRPr>
            </a:pPr>
            <a:r>
              <a:rPr sz="2025" b="1">
                <a:solidFill>
                  <a:srgbClr val="FFFFFF"/>
                </a:solidFill>
                <a:latin typeface="Arial"/>
                <a:ea typeface="Arial"/>
                <a:cs typeface="Arial"/>
              </a:rPr>
              <a:t>Original BOE / IDRC 2022</a:t>
            </a:r>
          </a:p>
        </p:txBody>
      </p:sp>
      <p:sp>
        <p:nvSpPr>
          <p:cNvPr id="13" name="Rectangle 12">
            <a:extLst>
              <a:ext uri="{FF2B5EF4-FFF2-40B4-BE49-F238E27FC236}">
                <a16:creationId xmlns:a16="http://schemas.microsoft.com/office/drawing/2014/main" id="{5160BA4B-F0FB-468F-952D-57E98DF5ACCE}"/>
              </a:ext>
            </a:extLst>
          </p:cNvPr>
          <p:cNvSpPr>
            <a:spLocks noGrp="1"/>
          </p:cNvSpPr>
          <p:nvPr/>
        </p:nvSpPr>
        <p:spPr>
          <a:xfrm>
            <a:off x="5410200" y="1304925"/>
            <a:ext cx="6477000" cy="400050"/>
          </a:xfrm>
          <a:prstGeom prst="rect">
            <a:avLst/>
          </a:prstGeom>
          <a:solidFill>
            <a:srgbClr val="FFFFFF">
              <a:alpha val="0"/>
            </a:srgbClr>
          </a:solidFill>
          <a:ln w="0">
            <a:solidFill>
              <a:srgbClr val="FFFFFF">
                <a:alpha val="0"/>
              </a:srgbClr>
            </a:solidFill>
            <a:prstDash val="solid"/>
          </a:ln>
        </p:spPr>
        <p:txBody>
          <a:bodyPr wrap="square" lIns="0" tIns="0" rIns="0" bIns="0" anchor="ctr">
            <a:normAutofit/>
          </a:bodyPr>
          <a:lstStyle/>
          <a:p>
            <a:pPr algn="ctr">
              <a:lnSpc>
                <a:spcPct val="100000"/>
              </a:lnSpc>
              <a:buNone/>
              <a:defRPr sz="2025" b="1">
                <a:solidFill>
                  <a:srgbClr val="FFFFFF"/>
                </a:solidFill>
                <a:latin typeface="Arial"/>
                <a:ea typeface="Arial"/>
                <a:cs typeface="Arial"/>
              </a:defRPr>
            </a:pPr>
            <a:r>
              <a:rPr sz="2025" b="1">
                <a:solidFill>
                  <a:srgbClr val="FFFFFF"/>
                </a:solidFill>
                <a:latin typeface="Arial"/>
                <a:ea typeface="Arial"/>
                <a:cs typeface="Arial"/>
              </a:rPr>
              <a:t>Updated Project Scope</a:t>
            </a:r>
          </a:p>
        </p:txBody>
      </p:sp>
      <p:sp>
        <p:nvSpPr>
          <p:cNvPr id="14" name="Rectangle 13">
            <a:extLst>
              <a:ext uri="{FF2B5EF4-FFF2-40B4-BE49-F238E27FC236}">
                <a16:creationId xmlns:a16="http://schemas.microsoft.com/office/drawing/2014/main" id="{3DF2C245-20A8-43C6-96CA-5890761DB14F}"/>
              </a:ext>
            </a:extLst>
          </p:cNvPr>
          <p:cNvSpPr>
            <a:spLocks noGrp="1"/>
          </p:cNvSpPr>
          <p:nvPr/>
        </p:nvSpPr>
        <p:spPr>
          <a:xfrm>
            <a:off x="266700" y="1752600"/>
            <a:ext cx="5143500" cy="609600"/>
          </a:xfrm>
          <a:prstGeom prst="rect">
            <a:avLst/>
          </a:prstGeom>
          <a:solidFill>
            <a:srgbClr val="FFFFFF"/>
          </a:solidFill>
          <a:ln w="11430">
            <a:solidFill>
              <a:srgbClr val="CDD8EA"/>
            </a:solidFill>
            <a:prstDash val="solid"/>
          </a:ln>
        </p:spPr>
      </p:sp>
      <p:sp>
        <p:nvSpPr>
          <p:cNvPr id="15" name="Rectangle 14">
            <a:extLst>
              <a:ext uri="{FF2B5EF4-FFF2-40B4-BE49-F238E27FC236}">
                <a16:creationId xmlns:a16="http://schemas.microsoft.com/office/drawing/2014/main" id="{A3FD54B3-5746-4FCC-A698-751667267992}"/>
              </a:ext>
            </a:extLst>
          </p:cNvPr>
          <p:cNvSpPr>
            <a:spLocks noGrp="1"/>
          </p:cNvSpPr>
          <p:nvPr/>
        </p:nvSpPr>
        <p:spPr>
          <a:xfrm>
            <a:off x="5410200" y="1752600"/>
            <a:ext cx="6477000" cy="609600"/>
          </a:xfrm>
          <a:prstGeom prst="rect">
            <a:avLst/>
          </a:prstGeom>
          <a:solidFill>
            <a:srgbClr val="FFFFFF"/>
          </a:solidFill>
          <a:ln w="11430">
            <a:solidFill>
              <a:srgbClr val="CDD8EA"/>
            </a:solidFill>
            <a:prstDash val="solid"/>
          </a:ln>
        </p:spPr>
      </p:sp>
      <p:sp>
        <p:nvSpPr>
          <p:cNvPr id="16" name="Rectangle 15">
            <a:extLst>
              <a:ext uri="{FF2B5EF4-FFF2-40B4-BE49-F238E27FC236}">
                <a16:creationId xmlns:a16="http://schemas.microsoft.com/office/drawing/2014/main" id="{8D5CFAC0-218D-4AB9-B7CC-A78A5DEE4882}"/>
              </a:ext>
            </a:extLst>
          </p:cNvPr>
          <p:cNvSpPr>
            <a:spLocks noGrp="1"/>
          </p:cNvSpPr>
          <p:nvPr/>
        </p:nvSpPr>
        <p:spPr>
          <a:xfrm>
            <a:off x="457200" y="1895475"/>
            <a:ext cx="590550" cy="3238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1950" b="1">
                <a:solidFill>
                  <a:srgbClr val="0059AF"/>
                </a:solidFill>
                <a:latin typeface="Arial"/>
                <a:ea typeface="Arial"/>
                <a:cs typeface="Arial"/>
              </a:defRPr>
            </a:pPr>
            <a:r>
              <a:rPr sz="1950" b="1">
                <a:solidFill>
                  <a:srgbClr val="0059AF"/>
                </a:solidFill>
                <a:latin typeface="Arial"/>
                <a:ea typeface="Arial"/>
                <a:cs typeface="Arial"/>
              </a:rPr>
              <a:t>1)</a:t>
            </a:r>
          </a:p>
        </p:txBody>
      </p:sp>
      <p:sp>
        <p:nvSpPr>
          <p:cNvPr id="17" name="Rectangle 16">
            <a:extLst>
              <a:ext uri="{FF2B5EF4-FFF2-40B4-BE49-F238E27FC236}">
                <a16:creationId xmlns:a16="http://schemas.microsoft.com/office/drawing/2014/main" id="{B94E006B-CABD-4BFA-9F1B-00CB1D0FBE93}"/>
              </a:ext>
            </a:extLst>
          </p:cNvPr>
          <p:cNvSpPr>
            <a:spLocks noGrp="1"/>
          </p:cNvSpPr>
          <p:nvPr/>
        </p:nvSpPr>
        <p:spPr>
          <a:xfrm>
            <a:off x="1314450" y="1876425"/>
            <a:ext cx="3905250" cy="3619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1905" b="1">
                <a:solidFill>
                  <a:srgbClr val="0B0B0B"/>
                </a:solidFill>
                <a:latin typeface="Arial"/>
                <a:ea typeface="Arial"/>
                <a:cs typeface="Arial"/>
              </a:defRPr>
            </a:pPr>
            <a:r>
              <a:rPr sz="1905" b="1">
                <a:solidFill>
                  <a:srgbClr val="0B0B0B"/>
                </a:solidFill>
                <a:latin typeface="Arial"/>
                <a:ea typeface="Arial"/>
                <a:cs typeface="Arial"/>
              </a:rPr>
              <a:t>Pixel sensor R&amp;D</a:t>
            </a:r>
          </a:p>
        </p:txBody>
      </p:sp>
      <p:sp>
        <p:nvSpPr>
          <p:cNvPr id="18" name="Rectangle 17">
            <a:extLst>
              <a:ext uri="{FF2B5EF4-FFF2-40B4-BE49-F238E27FC236}">
                <a16:creationId xmlns:a16="http://schemas.microsoft.com/office/drawing/2014/main" id="{BC88814A-846A-496C-B6F4-C2A02FB8D082}"/>
              </a:ext>
            </a:extLst>
          </p:cNvPr>
          <p:cNvSpPr>
            <a:spLocks noGrp="1"/>
          </p:cNvSpPr>
          <p:nvPr/>
        </p:nvSpPr>
        <p:spPr>
          <a:xfrm>
            <a:off x="5619750" y="1876425"/>
            <a:ext cx="6115050" cy="3619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1830" b="0">
                <a:solidFill>
                  <a:srgbClr val="0B0B0B"/>
                </a:solidFill>
                <a:latin typeface="Arial"/>
                <a:ea typeface="Arial"/>
                <a:cs typeface="Arial"/>
              </a:defRPr>
            </a:pPr>
            <a:r>
              <a:rPr sz="1830" b="0">
                <a:solidFill>
                  <a:srgbClr val="0B0B0B"/>
                </a:solidFill>
                <a:latin typeface="Arial"/>
                <a:ea typeface="Arial"/>
                <a:cs typeface="Arial"/>
              </a:rPr>
              <a:t>SK hynix HL 90L CIS stitched MAPS</a:t>
            </a:r>
          </a:p>
        </p:txBody>
      </p:sp>
      <p:sp>
        <p:nvSpPr>
          <p:cNvPr id="19" name="Rectangle 18">
            <a:extLst>
              <a:ext uri="{FF2B5EF4-FFF2-40B4-BE49-F238E27FC236}">
                <a16:creationId xmlns:a16="http://schemas.microsoft.com/office/drawing/2014/main" id="{71E66805-E4BE-408C-BD6E-92B8295C48E7}"/>
              </a:ext>
            </a:extLst>
          </p:cNvPr>
          <p:cNvSpPr>
            <a:spLocks noGrp="1"/>
          </p:cNvSpPr>
          <p:nvPr/>
        </p:nvSpPr>
        <p:spPr>
          <a:xfrm>
            <a:off x="266700" y="2362200"/>
            <a:ext cx="5143500" cy="609600"/>
          </a:xfrm>
          <a:prstGeom prst="rect">
            <a:avLst/>
          </a:prstGeom>
          <a:solidFill>
            <a:srgbClr val="FFFFFF"/>
          </a:solidFill>
          <a:ln w="11430">
            <a:solidFill>
              <a:srgbClr val="CDD8EA"/>
            </a:solidFill>
            <a:prstDash val="solid"/>
          </a:ln>
        </p:spPr>
      </p:sp>
      <p:sp>
        <p:nvSpPr>
          <p:cNvPr id="20" name="Rectangle 19">
            <a:extLst>
              <a:ext uri="{FF2B5EF4-FFF2-40B4-BE49-F238E27FC236}">
                <a16:creationId xmlns:a16="http://schemas.microsoft.com/office/drawing/2014/main" id="{214BF951-E3CB-47FD-AE1C-76779F9DC1DF}"/>
              </a:ext>
            </a:extLst>
          </p:cNvPr>
          <p:cNvSpPr>
            <a:spLocks noGrp="1"/>
          </p:cNvSpPr>
          <p:nvPr/>
        </p:nvSpPr>
        <p:spPr>
          <a:xfrm>
            <a:off x="5410200" y="2362200"/>
            <a:ext cx="6477000" cy="609600"/>
          </a:xfrm>
          <a:prstGeom prst="rect">
            <a:avLst/>
          </a:prstGeom>
          <a:solidFill>
            <a:srgbClr val="FFFFFF"/>
          </a:solidFill>
          <a:ln w="11430">
            <a:solidFill>
              <a:srgbClr val="CDD8EA"/>
            </a:solidFill>
            <a:prstDash val="solid"/>
          </a:ln>
        </p:spPr>
      </p:sp>
      <p:sp>
        <p:nvSpPr>
          <p:cNvPr id="21" name="Rectangle 20">
            <a:extLst>
              <a:ext uri="{FF2B5EF4-FFF2-40B4-BE49-F238E27FC236}">
                <a16:creationId xmlns:a16="http://schemas.microsoft.com/office/drawing/2014/main" id="{F4E2FFB7-0372-43A4-BC37-A92D51031B95}"/>
              </a:ext>
            </a:extLst>
          </p:cNvPr>
          <p:cNvSpPr>
            <a:spLocks noGrp="1"/>
          </p:cNvSpPr>
          <p:nvPr/>
        </p:nvSpPr>
        <p:spPr>
          <a:xfrm>
            <a:off x="457200" y="2505075"/>
            <a:ext cx="590550" cy="3238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1950" b="1">
                <a:solidFill>
                  <a:srgbClr val="0059AF"/>
                </a:solidFill>
                <a:latin typeface="Arial"/>
                <a:ea typeface="Arial"/>
                <a:cs typeface="Arial"/>
              </a:defRPr>
            </a:pPr>
            <a:r>
              <a:rPr sz="1950" b="1">
                <a:solidFill>
                  <a:srgbClr val="0059AF"/>
                </a:solidFill>
                <a:latin typeface="Arial"/>
                <a:ea typeface="Arial"/>
                <a:cs typeface="Arial"/>
              </a:rPr>
              <a:t>2)</a:t>
            </a:r>
          </a:p>
        </p:txBody>
      </p:sp>
      <p:sp>
        <p:nvSpPr>
          <p:cNvPr id="22" name="Rectangle 21">
            <a:extLst>
              <a:ext uri="{FF2B5EF4-FFF2-40B4-BE49-F238E27FC236}">
                <a16:creationId xmlns:a16="http://schemas.microsoft.com/office/drawing/2014/main" id="{975D3E9F-DB25-48BD-88A4-9E6DD33A3B46}"/>
              </a:ext>
            </a:extLst>
          </p:cNvPr>
          <p:cNvSpPr>
            <a:spLocks noGrp="1"/>
          </p:cNvSpPr>
          <p:nvPr/>
        </p:nvSpPr>
        <p:spPr>
          <a:xfrm>
            <a:off x="1314450" y="2486025"/>
            <a:ext cx="3905250" cy="3619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1905" b="1">
                <a:solidFill>
                  <a:srgbClr val="0B0B0B"/>
                </a:solidFill>
                <a:latin typeface="Arial"/>
                <a:ea typeface="Arial"/>
                <a:cs typeface="Arial"/>
              </a:defRPr>
            </a:pPr>
            <a:r>
              <a:rPr sz="1905" b="1">
                <a:solidFill>
                  <a:srgbClr val="0B0B0B"/>
                </a:solidFill>
                <a:latin typeface="Arial"/>
                <a:ea typeface="Arial"/>
                <a:cs typeface="Arial"/>
              </a:rPr>
              <a:t>Full-size CMOS sensor</a:t>
            </a:r>
          </a:p>
        </p:txBody>
      </p:sp>
      <p:sp>
        <p:nvSpPr>
          <p:cNvPr id="23" name="Rectangle 22">
            <a:extLst>
              <a:ext uri="{FF2B5EF4-FFF2-40B4-BE49-F238E27FC236}">
                <a16:creationId xmlns:a16="http://schemas.microsoft.com/office/drawing/2014/main" id="{6D3F1AD3-5624-48A1-BCE0-E5BE0D3A3B7E}"/>
              </a:ext>
            </a:extLst>
          </p:cNvPr>
          <p:cNvSpPr>
            <a:spLocks noGrp="1"/>
          </p:cNvSpPr>
          <p:nvPr/>
        </p:nvSpPr>
        <p:spPr>
          <a:xfrm>
            <a:off x="5619750" y="2486025"/>
            <a:ext cx="6115050" cy="3619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1830" b="0">
                <a:solidFill>
                  <a:srgbClr val="0B0B0B"/>
                </a:solidFill>
                <a:latin typeface="Arial"/>
                <a:ea typeface="Arial"/>
                <a:cs typeface="Arial"/>
              </a:defRPr>
            </a:pPr>
            <a:r>
              <a:rPr sz="1830" b="0">
                <a:solidFill>
                  <a:srgbClr val="0B0B0B"/>
                </a:solidFill>
                <a:latin typeface="Arial"/>
                <a:ea typeface="Arial"/>
                <a:cs typeface="Arial"/>
              </a:rPr>
              <a:t>large-area stitched CIS sensor prototype</a:t>
            </a:r>
          </a:p>
        </p:txBody>
      </p:sp>
      <p:sp>
        <p:nvSpPr>
          <p:cNvPr id="24" name="Rectangle 23">
            <a:extLst>
              <a:ext uri="{FF2B5EF4-FFF2-40B4-BE49-F238E27FC236}">
                <a16:creationId xmlns:a16="http://schemas.microsoft.com/office/drawing/2014/main" id="{F26B6B12-CAB3-4DA8-BECF-A9DE1CB7CE3E}"/>
              </a:ext>
            </a:extLst>
          </p:cNvPr>
          <p:cNvSpPr>
            <a:spLocks noGrp="1"/>
          </p:cNvSpPr>
          <p:nvPr/>
        </p:nvSpPr>
        <p:spPr>
          <a:xfrm>
            <a:off x="266700" y="2971800"/>
            <a:ext cx="5143500" cy="609600"/>
          </a:xfrm>
          <a:prstGeom prst="rect">
            <a:avLst/>
          </a:prstGeom>
          <a:solidFill>
            <a:srgbClr val="FFFFFF"/>
          </a:solidFill>
          <a:ln w="11430">
            <a:solidFill>
              <a:srgbClr val="CDD8EA"/>
            </a:solidFill>
            <a:prstDash val="solid"/>
          </a:ln>
        </p:spPr>
      </p:sp>
      <p:sp>
        <p:nvSpPr>
          <p:cNvPr id="25" name="Rectangle 24">
            <a:extLst>
              <a:ext uri="{FF2B5EF4-FFF2-40B4-BE49-F238E27FC236}">
                <a16:creationId xmlns:a16="http://schemas.microsoft.com/office/drawing/2014/main" id="{F04742AB-5696-4C7E-8363-0DC14320A66C}"/>
              </a:ext>
            </a:extLst>
          </p:cNvPr>
          <p:cNvSpPr>
            <a:spLocks noGrp="1"/>
          </p:cNvSpPr>
          <p:nvPr/>
        </p:nvSpPr>
        <p:spPr>
          <a:xfrm>
            <a:off x="5410200" y="2971800"/>
            <a:ext cx="6477000" cy="609600"/>
          </a:xfrm>
          <a:prstGeom prst="rect">
            <a:avLst/>
          </a:prstGeom>
          <a:solidFill>
            <a:srgbClr val="FFFFFF"/>
          </a:solidFill>
          <a:ln w="11430">
            <a:solidFill>
              <a:srgbClr val="CDD8EA"/>
            </a:solidFill>
            <a:prstDash val="solid"/>
          </a:ln>
        </p:spPr>
      </p:sp>
      <p:sp>
        <p:nvSpPr>
          <p:cNvPr id="26" name="Rectangle 25">
            <a:extLst>
              <a:ext uri="{FF2B5EF4-FFF2-40B4-BE49-F238E27FC236}">
                <a16:creationId xmlns:a16="http://schemas.microsoft.com/office/drawing/2014/main" id="{D0D4DAFC-1F85-4677-819B-9E0C126516F9}"/>
              </a:ext>
            </a:extLst>
          </p:cNvPr>
          <p:cNvSpPr>
            <a:spLocks noGrp="1"/>
          </p:cNvSpPr>
          <p:nvPr/>
        </p:nvSpPr>
        <p:spPr>
          <a:xfrm>
            <a:off x="457200" y="3114675"/>
            <a:ext cx="590550" cy="3238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1950" b="1">
                <a:solidFill>
                  <a:srgbClr val="0059AF"/>
                </a:solidFill>
                <a:latin typeface="Arial"/>
                <a:ea typeface="Arial"/>
                <a:cs typeface="Arial"/>
              </a:defRPr>
            </a:pPr>
            <a:r>
              <a:rPr sz="1950" b="1">
                <a:solidFill>
                  <a:srgbClr val="0059AF"/>
                </a:solidFill>
                <a:latin typeface="Arial"/>
                <a:ea typeface="Arial"/>
                <a:cs typeface="Arial"/>
              </a:rPr>
              <a:t>3)</a:t>
            </a:r>
          </a:p>
        </p:txBody>
      </p:sp>
      <p:sp>
        <p:nvSpPr>
          <p:cNvPr id="27" name="Rectangle 26">
            <a:extLst>
              <a:ext uri="{FF2B5EF4-FFF2-40B4-BE49-F238E27FC236}">
                <a16:creationId xmlns:a16="http://schemas.microsoft.com/office/drawing/2014/main" id="{BCE19E06-38A7-46DE-A43E-74B904AD20E3}"/>
              </a:ext>
            </a:extLst>
          </p:cNvPr>
          <p:cNvSpPr>
            <a:spLocks noGrp="1"/>
          </p:cNvSpPr>
          <p:nvPr/>
        </p:nvSpPr>
        <p:spPr>
          <a:xfrm>
            <a:off x="1314450" y="3095625"/>
            <a:ext cx="3905250" cy="3619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1905" b="1">
                <a:solidFill>
                  <a:srgbClr val="0B0B0B"/>
                </a:solidFill>
                <a:latin typeface="Arial"/>
                <a:ea typeface="Arial"/>
                <a:cs typeface="Arial"/>
              </a:defRPr>
            </a:pPr>
            <a:r>
              <a:rPr sz="1905" b="1">
                <a:solidFill>
                  <a:srgbClr val="0B0B0B"/>
                </a:solidFill>
                <a:latin typeface="Arial"/>
                <a:ea typeface="Arial"/>
                <a:cs typeface="Arial"/>
              </a:rPr>
              <a:t>Low-mass ladder</a:t>
            </a:r>
          </a:p>
        </p:txBody>
      </p:sp>
      <p:sp>
        <p:nvSpPr>
          <p:cNvPr id="28" name="Rectangle 27">
            <a:extLst>
              <a:ext uri="{FF2B5EF4-FFF2-40B4-BE49-F238E27FC236}">
                <a16:creationId xmlns:a16="http://schemas.microsoft.com/office/drawing/2014/main" id="{A8C16065-6D1C-438F-B025-AAFC0CD9E80B}"/>
              </a:ext>
            </a:extLst>
          </p:cNvPr>
          <p:cNvSpPr>
            <a:spLocks noGrp="1"/>
          </p:cNvSpPr>
          <p:nvPr/>
        </p:nvSpPr>
        <p:spPr>
          <a:xfrm>
            <a:off x="5619750" y="3095625"/>
            <a:ext cx="6115050" cy="3619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1830" b="0">
                <a:solidFill>
                  <a:srgbClr val="0B0B0B"/>
                </a:solidFill>
                <a:latin typeface="Arial"/>
                <a:ea typeface="Arial"/>
                <a:cs typeface="Arial"/>
              </a:defRPr>
            </a:pPr>
            <a:r>
              <a:rPr sz="1830" b="0">
                <a:solidFill>
                  <a:srgbClr val="0B0B0B"/>
                </a:solidFill>
                <a:latin typeface="Arial"/>
                <a:ea typeface="Arial"/>
                <a:cs typeface="Arial"/>
              </a:rPr>
              <a:t>ultra-thin support and dummy-wafer studies</a:t>
            </a:r>
          </a:p>
        </p:txBody>
      </p:sp>
      <p:sp>
        <p:nvSpPr>
          <p:cNvPr id="29" name="Rectangle 28">
            <a:extLst>
              <a:ext uri="{FF2B5EF4-FFF2-40B4-BE49-F238E27FC236}">
                <a16:creationId xmlns:a16="http://schemas.microsoft.com/office/drawing/2014/main" id="{99772AE6-B8DA-44CC-A4E3-7008308A37A6}"/>
              </a:ext>
            </a:extLst>
          </p:cNvPr>
          <p:cNvSpPr>
            <a:spLocks noGrp="1"/>
          </p:cNvSpPr>
          <p:nvPr/>
        </p:nvSpPr>
        <p:spPr>
          <a:xfrm>
            <a:off x="266700" y="3581400"/>
            <a:ext cx="5143500" cy="609600"/>
          </a:xfrm>
          <a:prstGeom prst="rect">
            <a:avLst/>
          </a:prstGeom>
          <a:solidFill>
            <a:srgbClr val="FFFFFF"/>
          </a:solidFill>
          <a:ln w="11430">
            <a:solidFill>
              <a:srgbClr val="CDD8EA"/>
            </a:solidFill>
            <a:prstDash val="solid"/>
          </a:ln>
        </p:spPr>
      </p:sp>
      <p:sp>
        <p:nvSpPr>
          <p:cNvPr id="30" name="Rectangle 29">
            <a:extLst>
              <a:ext uri="{FF2B5EF4-FFF2-40B4-BE49-F238E27FC236}">
                <a16:creationId xmlns:a16="http://schemas.microsoft.com/office/drawing/2014/main" id="{CF285505-E085-438A-A309-8A0BB5CA7EC0}"/>
              </a:ext>
            </a:extLst>
          </p:cNvPr>
          <p:cNvSpPr>
            <a:spLocks noGrp="1"/>
          </p:cNvSpPr>
          <p:nvPr/>
        </p:nvSpPr>
        <p:spPr>
          <a:xfrm>
            <a:off x="5410200" y="3581400"/>
            <a:ext cx="6477000" cy="609600"/>
          </a:xfrm>
          <a:prstGeom prst="rect">
            <a:avLst/>
          </a:prstGeom>
          <a:solidFill>
            <a:srgbClr val="FFFFFF"/>
          </a:solidFill>
          <a:ln w="11430">
            <a:solidFill>
              <a:srgbClr val="CDD8EA"/>
            </a:solidFill>
            <a:prstDash val="solid"/>
          </a:ln>
        </p:spPr>
      </p:sp>
      <p:sp>
        <p:nvSpPr>
          <p:cNvPr id="31" name="Rectangle 30">
            <a:extLst>
              <a:ext uri="{FF2B5EF4-FFF2-40B4-BE49-F238E27FC236}">
                <a16:creationId xmlns:a16="http://schemas.microsoft.com/office/drawing/2014/main" id="{628B0DE1-2082-43F1-BE0B-32ED4A278C92}"/>
              </a:ext>
            </a:extLst>
          </p:cNvPr>
          <p:cNvSpPr>
            <a:spLocks noGrp="1"/>
          </p:cNvSpPr>
          <p:nvPr/>
        </p:nvSpPr>
        <p:spPr>
          <a:xfrm>
            <a:off x="457200" y="3724275"/>
            <a:ext cx="590550" cy="3238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1950" b="1">
                <a:solidFill>
                  <a:srgbClr val="0059AF"/>
                </a:solidFill>
                <a:latin typeface="Arial"/>
                <a:ea typeface="Arial"/>
                <a:cs typeface="Arial"/>
              </a:defRPr>
            </a:pPr>
            <a:r>
              <a:rPr sz="1950" b="1">
                <a:solidFill>
                  <a:srgbClr val="0059AF"/>
                </a:solidFill>
                <a:latin typeface="Arial"/>
                <a:ea typeface="Arial"/>
                <a:cs typeface="Arial"/>
              </a:rPr>
              <a:t>4)</a:t>
            </a:r>
          </a:p>
        </p:txBody>
      </p:sp>
      <p:sp>
        <p:nvSpPr>
          <p:cNvPr id="32" name="Rectangle 31">
            <a:extLst>
              <a:ext uri="{FF2B5EF4-FFF2-40B4-BE49-F238E27FC236}">
                <a16:creationId xmlns:a16="http://schemas.microsoft.com/office/drawing/2014/main" id="{FE19AA9A-1A17-4C30-8F62-60C1A1B34D11}"/>
              </a:ext>
            </a:extLst>
          </p:cNvPr>
          <p:cNvSpPr>
            <a:spLocks noGrp="1"/>
          </p:cNvSpPr>
          <p:nvPr/>
        </p:nvSpPr>
        <p:spPr>
          <a:xfrm>
            <a:off x="1314450" y="3705225"/>
            <a:ext cx="3905250" cy="3619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1905" b="1">
                <a:solidFill>
                  <a:srgbClr val="0B0B0B"/>
                </a:solidFill>
                <a:latin typeface="Arial"/>
                <a:ea typeface="Arial"/>
                <a:cs typeface="Arial"/>
              </a:defRPr>
            </a:pPr>
            <a:r>
              <a:rPr sz="1905" b="1">
                <a:solidFill>
                  <a:srgbClr val="0B0B0B"/>
                </a:solidFill>
                <a:latin typeface="Arial"/>
                <a:ea typeface="Arial"/>
                <a:cs typeface="Arial"/>
              </a:rPr>
              <a:t>Readout electronics and DAQ</a:t>
            </a:r>
          </a:p>
        </p:txBody>
      </p:sp>
      <p:sp>
        <p:nvSpPr>
          <p:cNvPr id="33" name="Rectangle 32">
            <a:extLst>
              <a:ext uri="{FF2B5EF4-FFF2-40B4-BE49-F238E27FC236}">
                <a16:creationId xmlns:a16="http://schemas.microsoft.com/office/drawing/2014/main" id="{BAB9A1EB-AE95-48BF-AB19-4A51E05F1A11}"/>
              </a:ext>
            </a:extLst>
          </p:cNvPr>
          <p:cNvSpPr>
            <a:spLocks noGrp="1"/>
          </p:cNvSpPr>
          <p:nvPr/>
        </p:nvSpPr>
        <p:spPr>
          <a:xfrm>
            <a:off x="5619750" y="3705225"/>
            <a:ext cx="6115050" cy="3619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1830" b="0">
                <a:solidFill>
                  <a:srgbClr val="0B0B0B"/>
                </a:solidFill>
                <a:latin typeface="Arial"/>
                <a:ea typeface="Arial"/>
                <a:cs typeface="Arial"/>
              </a:defRPr>
            </a:pPr>
            <a:r>
              <a:rPr sz="1830" b="0">
                <a:solidFill>
                  <a:srgbClr val="0B0B0B"/>
                </a:solidFill>
                <a:latin typeface="Arial"/>
                <a:ea typeface="Arial"/>
                <a:cs typeface="Arial"/>
              </a:rPr>
              <a:t>HL 90L readout, cabling, RSU routing</a:t>
            </a:r>
          </a:p>
        </p:txBody>
      </p:sp>
      <p:sp>
        <p:nvSpPr>
          <p:cNvPr id="34" name="Rectangle 33">
            <a:extLst>
              <a:ext uri="{FF2B5EF4-FFF2-40B4-BE49-F238E27FC236}">
                <a16:creationId xmlns:a16="http://schemas.microsoft.com/office/drawing/2014/main" id="{D66087E6-D4B6-4F7B-9CBF-3CEBF1EC15F6}"/>
              </a:ext>
            </a:extLst>
          </p:cNvPr>
          <p:cNvSpPr>
            <a:spLocks noGrp="1"/>
          </p:cNvSpPr>
          <p:nvPr/>
        </p:nvSpPr>
        <p:spPr>
          <a:xfrm>
            <a:off x="266700" y="4191000"/>
            <a:ext cx="5143500" cy="609600"/>
          </a:xfrm>
          <a:prstGeom prst="rect">
            <a:avLst/>
          </a:prstGeom>
          <a:solidFill>
            <a:srgbClr val="FFFFFF"/>
          </a:solidFill>
          <a:ln w="11430">
            <a:solidFill>
              <a:srgbClr val="CDD8EA"/>
            </a:solidFill>
            <a:prstDash val="solid"/>
          </a:ln>
        </p:spPr>
      </p:sp>
      <p:sp>
        <p:nvSpPr>
          <p:cNvPr id="35" name="Rectangle 34">
            <a:extLst>
              <a:ext uri="{FF2B5EF4-FFF2-40B4-BE49-F238E27FC236}">
                <a16:creationId xmlns:a16="http://schemas.microsoft.com/office/drawing/2014/main" id="{B44F9786-0C4D-4562-8E8F-5F79452F2481}"/>
              </a:ext>
            </a:extLst>
          </p:cNvPr>
          <p:cNvSpPr>
            <a:spLocks noGrp="1"/>
          </p:cNvSpPr>
          <p:nvPr/>
        </p:nvSpPr>
        <p:spPr>
          <a:xfrm>
            <a:off x="5410200" y="4191000"/>
            <a:ext cx="6477000" cy="609600"/>
          </a:xfrm>
          <a:prstGeom prst="rect">
            <a:avLst/>
          </a:prstGeom>
          <a:solidFill>
            <a:srgbClr val="FFFFFF"/>
          </a:solidFill>
          <a:ln w="11430">
            <a:solidFill>
              <a:srgbClr val="CDD8EA"/>
            </a:solidFill>
            <a:prstDash val="solid"/>
          </a:ln>
        </p:spPr>
      </p:sp>
      <p:sp>
        <p:nvSpPr>
          <p:cNvPr id="36" name="Rectangle 35">
            <a:extLst>
              <a:ext uri="{FF2B5EF4-FFF2-40B4-BE49-F238E27FC236}">
                <a16:creationId xmlns:a16="http://schemas.microsoft.com/office/drawing/2014/main" id="{732251F9-0BC7-4836-B22E-A5EC32B7D95F}"/>
              </a:ext>
            </a:extLst>
          </p:cNvPr>
          <p:cNvSpPr>
            <a:spLocks noGrp="1"/>
          </p:cNvSpPr>
          <p:nvPr/>
        </p:nvSpPr>
        <p:spPr>
          <a:xfrm>
            <a:off x="457200" y="4333875"/>
            <a:ext cx="590550" cy="3238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1950" b="1">
                <a:solidFill>
                  <a:srgbClr val="0059AF"/>
                </a:solidFill>
                <a:latin typeface="Arial"/>
                <a:ea typeface="Arial"/>
                <a:cs typeface="Arial"/>
              </a:defRPr>
            </a:pPr>
            <a:r>
              <a:rPr sz="1950" b="1">
                <a:solidFill>
                  <a:srgbClr val="0059AF"/>
                </a:solidFill>
                <a:latin typeface="Arial"/>
                <a:ea typeface="Arial"/>
                <a:cs typeface="Arial"/>
              </a:rPr>
              <a:t>5)</a:t>
            </a:r>
          </a:p>
        </p:txBody>
      </p:sp>
      <p:sp>
        <p:nvSpPr>
          <p:cNvPr id="37" name="Rectangle 36">
            <a:extLst>
              <a:ext uri="{FF2B5EF4-FFF2-40B4-BE49-F238E27FC236}">
                <a16:creationId xmlns:a16="http://schemas.microsoft.com/office/drawing/2014/main" id="{DEA2266B-C1D7-47D3-A1A7-7C490BF4E918}"/>
              </a:ext>
            </a:extLst>
          </p:cNvPr>
          <p:cNvSpPr>
            <a:spLocks noGrp="1"/>
          </p:cNvSpPr>
          <p:nvPr/>
        </p:nvSpPr>
        <p:spPr>
          <a:xfrm>
            <a:off x="1314450" y="4314825"/>
            <a:ext cx="3905250" cy="3619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1905" b="1">
                <a:solidFill>
                  <a:srgbClr val="0B0B0B"/>
                </a:solidFill>
                <a:latin typeface="Arial"/>
                <a:ea typeface="Arial"/>
                <a:cs typeface="Arial"/>
              </a:defRPr>
            </a:pPr>
            <a:r>
              <a:rPr sz="1905" b="1">
                <a:solidFill>
                  <a:srgbClr val="0B0B0B"/>
                </a:solidFill>
                <a:latin typeface="Arial"/>
                <a:ea typeface="Arial"/>
                <a:cs typeface="Arial"/>
              </a:rPr>
              <a:t>Detector layout optimization</a:t>
            </a:r>
          </a:p>
        </p:txBody>
      </p:sp>
      <p:sp>
        <p:nvSpPr>
          <p:cNvPr id="38" name="Rectangle 37">
            <a:extLst>
              <a:ext uri="{FF2B5EF4-FFF2-40B4-BE49-F238E27FC236}">
                <a16:creationId xmlns:a16="http://schemas.microsoft.com/office/drawing/2014/main" id="{F85CD02D-BA06-4589-A192-DA6B98A34547}"/>
              </a:ext>
            </a:extLst>
          </p:cNvPr>
          <p:cNvSpPr>
            <a:spLocks noGrp="1"/>
          </p:cNvSpPr>
          <p:nvPr/>
        </p:nvSpPr>
        <p:spPr>
          <a:xfrm>
            <a:off x="5619750" y="4314825"/>
            <a:ext cx="6115050" cy="3619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1830" b="0">
                <a:solidFill>
                  <a:srgbClr val="0B0B0B"/>
                </a:solidFill>
                <a:latin typeface="Arial"/>
                <a:ea typeface="Arial"/>
                <a:cs typeface="Arial"/>
              </a:defRPr>
            </a:pPr>
            <a:r>
              <a:rPr sz="1830" b="0">
                <a:solidFill>
                  <a:srgbClr val="0B0B0B"/>
                </a:solidFill>
                <a:latin typeface="Arial"/>
                <a:ea typeface="Arial"/>
                <a:cs typeface="Arial"/>
              </a:rPr>
              <a:t>sensor size, services, material budget, MDI constraints</a:t>
            </a:r>
          </a:p>
        </p:txBody>
      </p:sp>
      <p:sp>
        <p:nvSpPr>
          <p:cNvPr id="39" name="Rectangle 38">
            <a:extLst>
              <a:ext uri="{FF2B5EF4-FFF2-40B4-BE49-F238E27FC236}">
                <a16:creationId xmlns:a16="http://schemas.microsoft.com/office/drawing/2014/main" id="{A00A743D-FFA6-4E1B-BE3B-BBE49EC7ED65}"/>
              </a:ext>
            </a:extLst>
          </p:cNvPr>
          <p:cNvSpPr>
            <a:spLocks noGrp="1"/>
          </p:cNvSpPr>
          <p:nvPr/>
        </p:nvSpPr>
        <p:spPr>
          <a:xfrm>
            <a:off x="266700" y="4800600"/>
            <a:ext cx="5143500" cy="609600"/>
          </a:xfrm>
          <a:prstGeom prst="rect">
            <a:avLst/>
          </a:prstGeom>
          <a:solidFill>
            <a:srgbClr val="FFFFFF"/>
          </a:solidFill>
          <a:ln w="11430">
            <a:solidFill>
              <a:srgbClr val="CDD8EA"/>
            </a:solidFill>
            <a:prstDash val="solid"/>
          </a:ln>
        </p:spPr>
      </p:sp>
      <p:sp>
        <p:nvSpPr>
          <p:cNvPr id="40" name="Rectangle 39">
            <a:extLst>
              <a:ext uri="{FF2B5EF4-FFF2-40B4-BE49-F238E27FC236}">
                <a16:creationId xmlns:a16="http://schemas.microsoft.com/office/drawing/2014/main" id="{7250CBCB-8AA8-4ED2-A3FA-7DB227E1C811}"/>
              </a:ext>
            </a:extLst>
          </p:cNvPr>
          <p:cNvSpPr>
            <a:spLocks noGrp="1"/>
          </p:cNvSpPr>
          <p:nvPr/>
        </p:nvSpPr>
        <p:spPr>
          <a:xfrm>
            <a:off x="5410200" y="4800600"/>
            <a:ext cx="6477000" cy="609600"/>
          </a:xfrm>
          <a:prstGeom prst="rect">
            <a:avLst/>
          </a:prstGeom>
          <a:solidFill>
            <a:srgbClr val="FFFFFF"/>
          </a:solidFill>
          <a:ln w="11430">
            <a:solidFill>
              <a:srgbClr val="CDD8EA"/>
            </a:solidFill>
            <a:prstDash val="solid"/>
          </a:ln>
        </p:spPr>
      </p:sp>
      <p:sp>
        <p:nvSpPr>
          <p:cNvPr id="41" name="Rectangle 40">
            <a:extLst>
              <a:ext uri="{FF2B5EF4-FFF2-40B4-BE49-F238E27FC236}">
                <a16:creationId xmlns:a16="http://schemas.microsoft.com/office/drawing/2014/main" id="{0F0CB861-FEB6-4694-BC8D-5DEF31091E85}"/>
              </a:ext>
            </a:extLst>
          </p:cNvPr>
          <p:cNvSpPr>
            <a:spLocks noGrp="1"/>
          </p:cNvSpPr>
          <p:nvPr/>
        </p:nvSpPr>
        <p:spPr>
          <a:xfrm>
            <a:off x="457200" y="4943475"/>
            <a:ext cx="590550" cy="3238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1950" b="1">
                <a:solidFill>
                  <a:srgbClr val="0059AF"/>
                </a:solidFill>
                <a:latin typeface="Arial"/>
                <a:ea typeface="Arial"/>
                <a:cs typeface="Arial"/>
              </a:defRPr>
            </a:pPr>
            <a:r>
              <a:rPr sz="1950" b="1">
                <a:solidFill>
                  <a:srgbClr val="0059AF"/>
                </a:solidFill>
                <a:latin typeface="Arial"/>
                <a:ea typeface="Arial"/>
                <a:cs typeface="Arial"/>
              </a:rPr>
              <a:t>6)</a:t>
            </a:r>
          </a:p>
        </p:txBody>
      </p:sp>
      <p:sp>
        <p:nvSpPr>
          <p:cNvPr id="42" name="Rectangle 41">
            <a:extLst>
              <a:ext uri="{FF2B5EF4-FFF2-40B4-BE49-F238E27FC236}">
                <a16:creationId xmlns:a16="http://schemas.microsoft.com/office/drawing/2014/main" id="{33AF73D4-A844-4B22-BF97-1899A1DB09C1}"/>
              </a:ext>
            </a:extLst>
          </p:cNvPr>
          <p:cNvSpPr>
            <a:spLocks noGrp="1"/>
          </p:cNvSpPr>
          <p:nvPr/>
        </p:nvSpPr>
        <p:spPr>
          <a:xfrm>
            <a:off x="1314450" y="4924425"/>
            <a:ext cx="3905250" cy="3619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1905" b="1">
                <a:solidFill>
                  <a:srgbClr val="0B0B0B"/>
                </a:solidFill>
                <a:latin typeface="Arial"/>
                <a:ea typeface="Arial"/>
                <a:cs typeface="Arial"/>
              </a:defRPr>
            </a:pPr>
            <a:r>
              <a:rPr sz="1905" b="1">
                <a:solidFill>
                  <a:srgbClr val="0B0B0B"/>
                </a:solidFill>
                <a:latin typeface="Arial"/>
                <a:ea typeface="Arial"/>
                <a:cs typeface="Arial"/>
              </a:rPr>
              <a:t>Mechanical structure</a:t>
            </a:r>
          </a:p>
        </p:txBody>
      </p:sp>
      <p:sp>
        <p:nvSpPr>
          <p:cNvPr id="43" name="Rectangle 42">
            <a:extLst>
              <a:ext uri="{FF2B5EF4-FFF2-40B4-BE49-F238E27FC236}">
                <a16:creationId xmlns:a16="http://schemas.microsoft.com/office/drawing/2014/main" id="{A9E89CD6-DAD0-445F-9279-D2325079BD1B}"/>
              </a:ext>
            </a:extLst>
          </p:cNvPr>
          <p:cNvSpPr>
            <a:spLocks noGrp="1"/>
          </p:cNvSpPr>
          <p:nvPr/>
        </p:nvSpPr>
        <p:spPr>
          <a:xfrm>
            <a:off x="5619750" y="4924425"/>
            <a:ext cx="6115050" cy="3619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1830" b="0">
                <a:solidFill>
                  <a:srgbClr val="0B0B0B"/>
                </a:solidFill>
                <a:latin typeface="Arial"/>
                <a:ea typeface="Arial"/>
                <a:cs typeface="Arial"/>
              </a:defRPr>
            </a:pPr>
            <a:r>
              <a:rPr sz="1830" b="0">
                <a:solidFill>
                  <a:srgbClr val="0B0B0B"/>
                </a:solidFill>
                <a:latin typeface="Arial"/>
                <a:ea typeface="Arial"/>
                <a:cs typeface="Arial"/>
              </a:rPr>
              <a:t>cooling, deformation, laser-alignment compatibility</a:t>
            </a:r>
          </a:p>
        </p:txBody>
      </p:sp>
      <p:sp>
        <p:nvSpPr>
          <p:cNvPr id="44" name="Rectangle 43">
            <a:extLst>
              <a:ext uri="{FF2B5EF4-FFF2-40B4-BE49-F238E27FC236}">
                <a16:creationId xmlns:a16="http://schemas.microsoft.com/office/drawing/2014/main" id="{307099D1-F862-4B4E-A4CC-434005BC4F64}"/>
              </a:ext>
            </a:extLst>
          </p:cNvPr>
          <p:cNvSpPr>
            <a:spLocks noGrp="1"/>
          </p:cNvSpPr>
          <p:nvPr/>
        </p:nvSpPr>
        <p:spPr>
          <a:xfrm>
            <a:off x="266700" y="5410200"/>
            <a:ext cx="5143500" cy="609600"/>
          </a:xfrm>
          <a:prstGeom prst="rect">
            <a:avLst/>
          </a:prstGeom>
          <a:solidFill>
            <a:srgbClr val="FFFFFF"/>
          </a:solidFill>
          <a:ln w="11430">
            <a:solidFill>
              <a:srgbClr val="CDD8EA"/>
            </a:solidFill>
            <a:prstDash val="solid"/>
          </a:ln>
        </p:spPr>
      </p:sp>
      <p:sp>
        <p:nvSpPr>
          <p:cNvPr id="45" name="Rectangle 44">
            <a:extLst>
              <a:ext uri="{FF2B5EF4-FFF2-40B4-BE49-F238E27FC236}">
                <a16:creationId xmlns:a16="http://schemas.microsoft.com/office/drawing/2014/main" id="{B1A255E3-D124-4309-8A85-F5E698347D28}"/>
              </a:ext>
            </a:extLst>
          </p:cNvPr>
          <p:cNvSpPr>
            <a:spLocks noGrp="1"/>
          </p:cNvSpPr>
          <p:nvPr/>
        </p:nvSpPr>
        <p:spPr>
          <a:xfrm>
            <a:off x="5410200" y="5410200"/>
            <a:ext cx="6477000" cy="609600"/>
          </a:xfrm>
          <a:prstGeom prst="rect">
            <a:avLst/>
          </a:prstGeom>
          <a:solidFill>
            <a:srgbClr val="FFFFFF"/>
          </a:solidFill>
          <a:ln w="11430">
            <a:solidFill>
              <a:srgbClr val="CDD8EA"/>
            </a:solidFill>
            <a:prstDash val="solid"/>
          </a:ln>
        </p:spPr>
      </p:sp>
      <p:sp>
        <p:nvSpPr>
          <p:cNvPr id="46" name="Rectangle 45">
            <a:extLst>
              <a:ext uri="{FF2B5EF4-FFF2-40B4-BE49-F238E27FC236}">
                <a16:creationId xmlns:a16="http://schemas.microsoft.com/office/drawing/2014/main" id="{F9393A74-F02C-40D8-ADD7-BA9D10D52EAA}"/>
              </a:ext>
            </a:extLst>
          </p:cNvPr>
          <p:cNvSpPr>
            <a:spLocks noGrp="1"/>
          </p:cNvSpPr>
          <p:nvPr/>
        </p:nvSpPr>
        <p:spPr>
          <a:xfrm>
            <a:off x="457200" y="5553075"/>
            <a:ext cx="590550" cy="3238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1950" b="1">
                <a:solidFill>
                  <a:srgbClr val="0059AF"/>
                </a:solidFill>
                <a:latin typeface="Arial"/>
                <a:ea typeface="Arial"/>
                <a:cs typeface="Arial"/>
              </a:defRPr>
            </a:pPr>
            <a:r>
              <a:rPr sz="1950" b="1">
                <a:solidFill>
                  <a:srgbClr val="0059AF"/>
                </a:solidFill>
                <a:latin typeface="Arial"/>
                <a:ea typeface="Arial"/>
                <a:cs typeface="Arial"/>
              </a:rPr>
              <a:t>7)</a:t>
            </a:r>
          </a:p>
        </p:txBody>
      </p:sp>
      <p:sp>
        <p:nvSpPr>
          <p:cNvPr id="47" name="Rectangle 46">
            <a:extLst>
              <a:ext uri="{FF2B5EF4-FFF2-40B4-BE49-F238E27FC236}">
                <a16:creationId xmlns:a16="http://schemas.microsoft.com/office/drawing/2014/main" id="{42B00C51-F51C-4D96-B7E4-D795367A090C}"/>
              </a:ext>
            </a:extLst>
          </p:cNvPr>
          <p:cNvSpPr>
            <a:spLocks noGrp="1"/>
          </p:cNvSpPr>
          <p:nvPr/>
        </p:nvSpPr>
        <p:spPr>
          <a:xfrm>
            <a:off x="1314450" y="5534025"/>
            <a:ext cx="3905250" cy="3619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1905" b="1">
                <a:solidFill>
                  <a:srgbClr val="0B0B0B"/>
                </a:solidFill>
                <a:latin typeface="Arial"/>
                <a:ea typeface="Arial"/>
                <a:cs typeface="Arial"/>
              </a:defRPr>
            </a:pPr>
            <a:r>
              <a:rPr sz="1905" b="1">
                <a:solidFill>
                  <a:srgbClr val="0B0B0B"/>
                </a:solidFill>
                <a:latin typeface="Arial"/>
                <a:ea typeface="Arial"/>
                <a:cs typeface="Arial"/>
              </a:rPr>
              <a:t>Detector integration and test</a:t>
            </a:r>
          </a:p>
        </p:txBody>
      </p:sp>
      <p:sp>
        <p:nvSpPr>
          <p:cNvPr id="48" name="Rectangle 47">
            <a:extLst>
              <a:ext uri="{FF2B5EF4-FFF2-40B4-BE49-F238E27FC236}">
                <a16:creationId xmlns:a16="http://schemas.microsoft.com/office/drawing/2014/main" id="{CD59E5DC-4FE3-4799-B4C9-92B9268D4277}"/>
              </a:ext>
            </a:extLst>
          </p:cNvPr>
          <p:cNvSpPr>
            <a:spLocks noGrp="1"/>
          </p:cNvSpPr>
          <p:nvPr/>
        </p:nvSpPr>
        <p:spPr>
          <a:xfrm>
            <a:off x="5619750" y="5534025"/>
            <a:ext cx="6115050" cy="3619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1740" b="0">
                <a:solidFill>
                  <a:srgbClr val="0B0B0B"/>
                </a:solidFill>
                <a:latin typeface="Arial"/>
                <a:ea typeface="Arial"/>
                <a:cs typeface="Arial"/>
              </a:defRPr>
            </a:pPr>
            <a:r>
              <a:rPr sz="1740" b="0">
                <a:solidFill>
                  <a:srgbClr val="0B0B0B"/>
                </a:solidFill>
                <a:latin typeface="Arial"/>
                <a:ea typeface="Arial"/>
                <a:cs typeface="Arial"/>
              </a:rPr>
              <a:t>full VTX prototype, beam, irradiation, cooling, alignment tests</a:t>
            </a:r>
          </a:p>
        </p:txBody>
      </p:sp>
      <p:sp>
        <p:nvSpPr>
          <p:cNvPr id="49" name="Rounded Rectangle 48">
            <a:extLst>
              <a:ext uri="{FF2B5EF4-FFF2-40B4-BE49-F238E27FC236}">
                <a16:creationId xmlns:a16="http://schemas.microsoft.com/office/drawing/2014/main" id="{F170EED6-A8CB-49C9-9AC5-9C89C98C326A}"/>
              </a:ext>
            </a:extLst>
          </p:cNvPr>
          <p:cNvSpPr>
            <a:spLocks noGrp="1"/>
          </p:cNvSpPr>
          <p:nvPr/>
        </p:nvSpPr>
        <p:spPr>
          <a:xfrm>
            <a:off x="266700" y="6210300"/>
            <a:ext cx="11620500" cy="523875"/>
          </a:xfrm>
          <a:prstGeom prst="roundRect">
            <a:avLst>
              <a:gd name="adj" fmla="val 14545"/>
            </a:avLst>
          </a:prstGeom>
          <a:solidFill>
            <a:srgbClr val="FFFFFF"/>
          </a:solidFill>
          <a:ln w="17145">
            <a:solidFill>
              <a:srgbClr val="F26A00"/>
            </a:solidFill>
            <a:prstDash val="solid"/>
          </a:ln>
        </p:spPr>
      </p:sp>
      <p:sp>
        <p:nvSpPr>
          <p:cNvPr id="50" name="Rounded Rectangle 49">
            <a:extLst>
              <a:ext uri="{FF2B5EF4-FFF2-40B4-BE49-F238E27FC236}">
                <a16:creationId xmlns:a16="http://schemas.microsoft.com/office/drawing/2014/main" id="{A7AA671B-EB57-4820-A3C6-9A89AA8BEF8C}"/>
              </a:ext>
            </a:extLst>
          </p:cNvPr>
          <p:cNvSpPr>
            <a:spLocks noGrp="1"/>
          </p:cNvSpPr>
          <p:nvPr/>
        </p:nvSpPr>
        <p:spPr>
          <a:xfrm>
            <a:off x="400050" y="6305550"/>
            <a:ext cx="342900" cy="342900"/>
          </a:xfrm>
          <a:prstGeom prst="roundRect">
            <a:avLst>
              <a:gd name="adj" fmla="val 22222"/>
            </a:avLst>
          </a:prstGeom>
          <a:solidFill>
            <a:srgbClr val="F26A00"/>
          </a:solidFill>
          <a:ln w="9525">
            <a:solidFill>
              <a:srgbClr val="F26A00"/>
            </a:solidFill>
            <a:prstDash val="solid"/>
          </a:ln>
        </p:spPr>
      </p:sp>
      <p:sp>
        <p:nvSpPr>
          <p:cNvPr id="51" name="Straight Connector 50">
            <a:extLst>
              <a:ext uri="{FF2B5EF4-FFF2-40B4-BE49-F238E27FC236}">
                <a16:creationId xmlns:a16="http://schemas.microsoft.com/office/drawing/2014/main" id="{CD0C5D31-0DAB-468E-8DEA-B3443EBE9DB9}"/>
              </a:ext>
            </a:extLst>
          </p:cNvPr>
          <p:cNvSpPr>
            <a:spLocks noGrp="1"/>
          </p:cNvSpPr>
          <p:nvPr/>
        </p:nvSpPr>
        <p:spPr>
          <a:xfrm>
            <a:off x="485775" y="6477000"/>
            <a:ext cx="180975" cy="0"/>
          </a:xfrm>
          <a:prstGeom prst="line">
            <a:avLst/>
          </a:prstGeom>
          <a:ln w="41910">
            <a:solidFill>
              <a:srgbClr val="FFFFFF"/>
            </a:solidFill>
            <a:prstDash val="solid"/>
          </a:ln>
        </p:spPr>
      </p:sp>
      <p:sp>
        <p:nvSpPr>
          <p:cNvPr id="52" name="Straight Connector 51">
            <a:extLst>
              <a:ext uri="{FF2B5EF4-FFF2-40B4-BE49-F238E27FC236}">
                <a16:creationId xmlns:a16="http://schemas.microsoft.com/office/drawing/2014/main" id="{534324AE-905C-4728-9706-B2F95004C924}"/>
              </a:ext>
            </a:extLst>
          </p:cNvPr>
          <p:cNvSpPr>
            <a:spLocks noGrp="1"/>
          </p:cNvSpPr>
          <p:nvPr/>
        </p:nvSpPr>
        <p:spPr>
          <a:xfrm>
            <a:off x="590550" y="6381750"/>
            <a:ext cx="85725" cy="95250"/>
          </a:xfrm>
          <a:prstGeom prst="line">
            <a:avLst/>
          </a:prstGeom>
          <a:ln w="41910">
            <a:solidFill>
              <a:srgbClr val="FFFFFF"/>
            </a:solidFill>
            <a:prstDash val="solid"/>
          </a:ln>
        </p:spPr>
      </p:sp>
      <p:sp>
        <p:nvSpPr>
          <p:cNvPr id="53" name="Straight Connector 52">
            <a:extLst>
              <a:ext uri="{FF2B5EF4-FFF2-40B4-BE49-F238E27FC236}">
                <a16:creationId xmlns:a16="http://schemas.microsoft.com/office/drawing/2014/main" id="{D99E1D8D-7142-4546-93E0-E17FF8D24157}"/>
              </a:ext>
            </a:extLst>
          </p:cNvPr>
          <p:cNvSpPr>
            <a:spLocks noGrp="1"/>
          </p:cNvSpPr>
          <p:nvPr/>
        </p:nvSpPr>
        <p:spPr>
          <a:xfrm>
            <a:off x="590550" y="6572250"/>
            <a:ext cx="85725" cy="0"/>
          </a:xfrm>
          <a:prstGeom prst="line">
            <a:avLst/>
          </a:prstGeom>
          <a:ln w="41910">
            <a:solidFill>
              <a:srgbClr val="FFFFFF"/>
            </a:solidFill>
            <a:prstDash val="solid"/>
          </a:ln>
        </p:spPr>
      </p:sp>
      <p:sp>
        <p:nvSpPr>
          <p:cNvPr id="54" name="Rectangle 53">
            <a:extLst>
              <a:ext uri="{FF2B5EF4-FFF2-40B4-BE49-F238E27FC236}">
                <a16:creationId xmlns:a16="http://schemas.microsoft.com/office/drawing/2014/main" id="{45D99522-BB9A-4324-ADE0-0971BA468E48}"/>
              </a:ext>
            </a:extLst>
          </p:cNvPr>
          <p:cNvSpPr>
            <a:spLocks noGrp="1"/>
          </p:cNvSpPr>
          <p:nvPr/>
        </p:nvSpPr>
        <p:spPr>
          <a:xfrm>
            <a:off x="933450" y="6362700"/>
            <a:ext cx="2857500" cy="2476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1545" b="1">
                <a:solidFill>
                  <a:srgbClr val="F26A00"/>
                </a:solidFill>
                <a:latin typeface="Arial"/>
                <a:ea typeface="Arial"/>
                <a:cs typeface="Arial"/>
              </a:defRPr>
            </a:pPr>
            <a:r>
              <a:rPr sz="1545" b="1">
                <a:solidFill>
                  <a:srgbClr val="F26A00"/>
                </a:solidFill>
                <a:latin typeface="Arial"/>
                <a:ea typeface="Arial"/>
                <a:cs typeface="Arial"/>
              </a:rPr>
              <a:t>Main update since TDR:</a:t>
            </a:r>
          </a:p>
        </p:txBody>
      </p:sp>
      <p:sp>
        <p:nvSpPr>
          <p:cNvPr id="55" name="Rectangle 54">
            <a:extLst>
              <a:ext uri="{FF2B5EF4-FFF2-40B4-BE49-F238E27FC236}">
                <a16:creationId xmlns:a16="http://schemas.microsoft.com/office/drawing/2014/main" id="{327A3410-C2A0-4FE9-A112-D4734F3E3D22}"/>
              </a:ext>
            </a:extLst>
          </p:cNvPr>
          <p:cNvSpPr>
            <a:spLocks noGrp="1"/>
          </p:cNvSpPr>
          <p:nvPr/>
        </p:nvSpPr>
        <p:spPr>
          <a:xfrm>
            <a:off x="3800475" y="6362700"/>
            <a:ext cx="7858125" cy="247650"/>
          </a:xfrm>
          <a:prstGeom prst="rect">
            <a:avLst/>
          </a:prstGeom>
          <a:solidFill>
            <a:srgbClr val="FFFFFF">
              <a:alpha val="0"/>
            </a:srgbClr>
          </a:solidFill>
          <a:ln w="0">
            <a:solidFill>
              <a:srgbClr val="FFFFFF">
                <a:alpha val="0"/>
              </a:srgbClr>
            </a:solidFill>
            <a:prstDash val="solid"/>
          </a:ln>
        </p:spPr>
        <p:txBody>
          <a:bodyPr wrap="square" lIns="0" tIns="0" rIns="0" bIns="0" anchor="t">
            <a:normAutofit/>
          </a:bodyPr>
          <a:lstStyle/>
          <a:p>
            <a:pPr algn="l">
              <a:lnSpc>
                <a:spcPct val="100000"/>
              </a:lnSpc>
              <a:buNone/>
              <a:defRPr sz="1545" b="1">
                <a:solidFill>
                  <a:srgbClr val="0B0B0B"/>
                </a:solidFill>
                <a:latin typeface="Arial"/>
                <a:ea typeface="Arial"/>
                <a:cs typeface="Arial"/>
              </a:defRPr>
            </a:pPr>
            <a:r>
              <a:rPr sz="1545" b="1">
                <a:solidFill>
                  <a:srgbClr val="0B0B0B"/>
                </a:solidFill>
                <a:latin typeface="Arial"/>
                <a:ea typeface="Arial"/>
                <a:cs typeface="Arial"/>
              </a:rPr>
              <a:t>technology route changed to SK hynix HL 90L CIS with stitching feasibility.</a:t>
            </a:r>
          </a:p>
        </p:txBody>
      </p:sp>
    </p:spTree>
    <p:extLst>
      <p:ext uri="{BB962C8B-B14F-4D97-AF65-F5344CB8AC3E}">
        <p14:creationId xmlns:p14="http://schemas.microsoft.com/office/powerpoint/2010/main" val="3391602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00145B3-8AF8-F045-8904-A2E3932F534A}"/>
              </a:ext>
            </a:extLst>
          </p:cNvPr>
          <p:cNvSpPr>
            <a:spLocks noGrp="1"/>
          </p:cNvSpPr>
          <p:nvPr>
            <p:ph idx="1"/>
          </p:nvPr>
        </p:nvSpPr>
        <p:spPr>
          <a:xfrm>
            <a:off x="0" y="1196753"/>
            <a:ext cx="11784632" cy="5159598"/>
          </a:xfrm>
        </p:spPr>
        <p:txBody>
          <a:bodyPr>
            <a:normAutofit/>
          </a:bodyPr>
          <a:lstStyle/>
          <a:p>
            <a:pPr marL="342900" lvl="0" indent="-342900" algn="just">
              <a:lnSpc>
                <a:spcPct val="115000"/>
              </a:lnSpc>
              <a:buFont typeface="Symbol" pitchFamily="2" charset="2"/>
              <a:buChar char=""/>
            </a:pPr>
            <a:r>
              <a:rPr lang="en-GB" sz="2000" dirty="0">
                <a:solidFill>
                  <a:srgbClr val="000000"/>
                </a:solidFill>
                <a:effectLst/>
                <a:latin typeface="Times New Roman" panose="02020603050405020304" pitchFamily="18" charset="0"/>
                <a:ea typeface="Times New Roman" panose="02020603050405020304" pitchFamily="18" charset="0"/>
              </a:rPr>
              <a:t>The committee commends the inclusion of a laser alignment system, which will enable continuous monitoring of mechanical deformations of the vertex detector. It is recommended to construct an early demonstrator that incorporates this feature and reflects the realistic properties of the sensors.</a:t>
            </a:r>
            <a:r>
              <a:rPr lang="zh-CN" altLang="en-US" sz="2000" dirty="0">
                <a:solidFill>
                  <a:srgbClr val="000000"/>
                </a:solidFill>
                <a:latin typeface="Times New Roman" panose="02020603050405020304" pitchFamily="18" charset="0"/>
                <a:ea typeface="Times New Roman" panose="02020603050405020304" pitchFamily="18" charset="0"/>
              </a:rPr>
              <a:t> </a:t>
            </a:r>
            <a:r>
              <a:rPr lang="en-US" altLang="zh-CN" sz="2000" dirty="0">
                <a:solidFill>
                  <a:srgbClr val="FF0000"/>
                </a:solidFill>
                <a:latin typeface="Times New Roman" panose="02020603050405020304" pitchFamily="18" charset="0"/>
                <a:ea typeface="Times New Roman" panose="02020603050405020304" pitchFamily="18" charset="0"/>
                <a:sym typeface="Wingdings" pitchFamily="2" charset="2"/>
              </a:rPr>
              <a:t></a:t>
            </a:r>
            <a:r>
              <a:rPr lang="zh-CN" altLang="en-US" sz="2000" dirty="0">
                <a:solidFill>
                  <a:srgbClr val="FF0000"/>
                </a:solidFill>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latin typeface="Times New Roman" panose="02020603050405020304" pitchFamily="18" charset="0"/>
                <a:ea typeface="Times New Roman" panose="02020603050405020304" pitchFamily="18" charset="0"/>
                <a:sym typeface="Wingdings" pitchFamily="2" charset="2"/>
              </a:rPr>
              <a:t>need</a:t>
            </a:r>
            <a:r>
              <a:rPr lang="zh-CN" altLang="en-US" sz="2000" dirty="0">
                <a:solidFill>
                  <a:srgbClr val="FF0000"/>
                </a:solidFill>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latin typeface="Times New Roman" panose="02020603050405020304" pitchFamily="18" charset="0"/>
                <a:ea typeface="Times New Roman" panose="02020603050405020304" pitchFamily="18" charset="0"/>
                <a:sym typeface="Wingdings" pitchFamily="2" charset="2"/>
              </a:rPr>
              <a:t>large</a:t>
            </a:r>
            <a:r>
              <a:rPr lang="zh-CN" altLang="en-US" sz="2000" dirty="0">
                <a:solidFill>
                  <a:srgbClr val="FF0000"/>
                </a:solidFill>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latin typeface="Times New Roman" panose="02020603050405020304" pitchFamily="18" charset="0"/>
                <a:ea typeface="Times New Roman" panose="02020603050405020304" pitchFamily="18" charset="0"/>
                <a:sym typeface="Wingdings" pitchFamily="2" charset="2"/>
              </a:rPr>
              <a:t>detector</a:t>
            </a:r>
            <a:r>
              <a:rPr lang="zh-CN" altLang="en-US" sz="2000" dirty="0">
                <a:solidFill>
                  <a:srgbClr val="FF0000"/>
                </a:solidFill>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latin typeface="Times New Roman" panose="02020603050405020304" pitchFamily="18" charset="0"/>
                <a:ea typeface="Times New Roman" panose="02020603050405020304" pitchFamily="18" charset="0"/>
                <a:sym typeface="Wingdings" pitchFamily="2" charset="2"/>
              </a:rPr>
              <a:t>system</a:t>
            </a:r>
            <a:r>
              <a:rPr lang="zh-CN" altLang="en-US" sz="2000" dirty="0">
                <a:solidFill>
                  <a:srgbClr val="FF0000"/>
                </a:solidFill>
                <a:latin typeface="Times New Roman" panose="02020603050405020304" pitchFamily="18" charset="0"/>
                <a:ea typeface="Times New Roman" panose="02020603050405020304" pitchFamily="18" charset="0"/>
                <a:sym typeface="Wingdings" pitchFamily="2" charset="2"/>
              </a:rPr>
              <a:t> </a:t>
            </a:r>
            <a:endParaRPr lang="en-CN" sz="1600" dirty="0">
              <a:solidFill>
                <a:srgbClr val="FF0000"/>
              </a:solidFill>
              <a:effectLst/>
              <a:latin typeface="Times New Roman" panose="02020603050405020304" pitchFamily="18" charset="0"/>
              <a:ea typeface="Times New Roman" panose="02020603050405020304" pitchFamily="18" charset="0"/>
            </a:endParaRPr>
          </a:p>
          <a:p>
            <a:pPr marL="342900" lvl="0" indent="-342900" algn="just">
              <a:lnSpc>
                <a:spcPct val="115000"/>
              </a:lnSpc>
              <a:buFont typeface="Symbol" pitchFamily="2" charset="2"/>
              <a:buChar char=""/>
            </a:pPr>
            <a:r>
              <a:rPr lang="en-GB" sz="2000" dirty="0">
                <a:solidFill>
                  <a:srgbClr val="000000"/>
                </a:solidFill>
                <a:effectLst/>
                <a:latin typeface="Times New Roman" panose="02020603050405020304" pitchFamily="18" charset="0"/>
                <a:ea typeface="Times New Roman" panose="02020603050405020304" pitchFamily="18" charset="0"/>
              </a:rPr>
              <a:t>The calculations for cooling performance (required flow rate and pressure drop) should be revisited, taking into account the non-uniform nature of heat dissipation. Building a detailed and realistic thermal mock-up will be essential.</a:t>
            </a:r>
            <a:r>
              <a:rPr lang="zh-CN" altLang="en-US" sz="2000" dirty="0">
                <a:solidFill>
                  <a:srgbClr val="000000"/>
                </a:solidFill>
                <a:effectLst/>
                <a:latin typeface="Times New Roman" panose="02020603050405020304" pitchFamily="18" charset="0"/>
                <a:ea typeface="Times New Roman" panose="02020603050405020304" pitchFamily="18" charset="0"/>
              </a:rPr>
              <a:t> </a:t>
            </a:r>
            <a:r>
              <a:rPr lang="en-US" altLang="zh-CN" sz="2000" dirty="0">
                <a:solidFill>
                  <a:srgbClr val="FF0000"/>
                </a:solidFill>
                <a:latin typeface="Times New Roman" panose="02020603050405020304" pitchFamily="18" charset="0"/>
                <a:ea typeface="Times New Roman" panose="02020603050405020304" pitchFamily="18" charset="0"/>
                <a:sym typeface="Wingdings" pitchFamily="2" charset="2"/>
              </a:rPr>
              <a:t></a:t>
            </a:r>
            <a:r>
              <a:rPr lang="zh-CN" altLang="en-US" sz="2000" dirty="0">
                <a:solidFill>
                  <a:srgbClr val="FF0000"/>
                </a:solidFill>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latin typeface="Times New Roman" panose="02020603050405020304" pitchFamily="18" charset="0"/>
                <a:ea typeface="Times New Roman" panose="02020603050405020304" pitchFamily="18" charset="0"/>
                <a:sym typeface="Wingdings" pitchFamily="2" charset="2"/>
              </a:rPr>
              <a:t>need</a:t>
            </a:r>
            <a:r>
              <a:rPr lang="zh-CN" altLang="en-US" sz="2000" dirty="0">
                <a:solidFill>
                  <a:srgbClr val="FF0000"/>
                </a:solidFill>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latin typeface="Times New Roman" panose="02020603050405020304" pitchFamily="18" charset="0"/>
                <a:ea typeface="Times New Roman" panose="02020603050405020304" pitchFamily="18" charset="0"/>
                <a:sym typeface="Wingdings" pitchFamily="2" charset="2"/>
              </a:rPr>
              <a:t>to</a:t>
            </a:r>
            <a:r>
              <a:rPr lang="zh-CN" altLang="en-US" sz="2000" dirty="0">
                <a:solidFill>
                  <a:srgbClr val="FF0000"/>
                </a:solidFill>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latin typeface="Times New Roman" panose="02020603050405020304" pitchFamily="18" charset="0"/>
                <a:ea typeface="Times New Roman" panose="02020603050405020304" pitchFamily="18" charset="0"/>
                <a:sym typeface="Wingdings" pitchFamily="2" charset="2"/>
              </a:rPr>
              <a:t>develop</a:t>
            </a:r>
            <a:r>
              <a:rPr lang="zh-CN" altLang="en-US" sz="2000" dirty="0">
                <a:solidFill>
                  <a:srgbClr val="FF0000"/>
                </a:solidFill>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latin typeface="Times New Roman" panose="02020603050405020304" pitchFamily="18" charset="0"/>
                <a:ea typeface="Times New Roman" panose="02020603050405020304" pitchFamily="18" charset="0"/>
                <a:sym typeface="Wingdings" pitchFamily="2" charset="2"/>
              </a:rPr>
              <a:t>thermal</a:t>
            </a:r>
            <a:r>
              <a:rPr lang="zh-CN" altLang="en-US" sz="2000" dirty="0">
                <a:solidFill>
                  <a:srgbClr val="FF0000"/>
                </a:solidFill>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latin typeface="Times New Roman" panose="02020603050405020304" pitchFamily="18" charset="0"/>
                <a:ea typeface="Times New Roman" panose="02020603050405020304" pitchFamily="18" charset="0"/>
                <a:sym typeface="Wingdings" pitchFamily="2" charset="2"/>
              </a:rPr>
              <a:t>detector</a:t>
            </a:r>
            <a:r>
              <a:rPr lang="zh-CN" altLang="en-US" sz="2000" dirty="0">
                <a:solidFill>
                  <a:srgbClr val="FF0000"/>
                </a:solidFill>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latin typeface="Times New Roman" panose="02020603050405020304" pitchFamily="18" charset="0"/>
                <a:ea typeface="Times New Roman" panose="02020603050405020304" pitchFamily="18" charset="0"/>
                <a:sym typeface="Wingdings" pitchFamily="2" charset="2"/>
              </a:rPr>
              <a:t>system</a:t>
            </a:r>
            <a:r>
              <a:rPr lang="zh-CN" altLang="en-US" sz="2000" dirty="0">
                <a:solidFill>
                  <a:srgbClr val="FF0000"/>
                </a:solidFill>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latin typeface="Times New Roman" panose="02020603050405020304" pitchFamily="18" charset="0"/>
                <a:ea typeface="Times New Roman" panose="02020603050405020304" pitchFamily="18" charset="0"/>
                <a:sym typeface="Wingdings" pitchFamily="2" charset="2"/>
              </a:rPr>
              <a:t>to</a:t>
            </a:r>
            <a:r>
              <a:rPr lang="zh-CN" altLang="en-US" sz="2000" dirty="0">
                <a:solidFill>
                  <a:srgbClr val="FF0000"/>
                </a:solidFill>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latin typeface="Times New Roman" panose="02020603050405020304" pitchFamily="18" charset="0"/>
                <a:ea typeface="Times New Roman" panose="02020603050405020304" pitchFamily="18" charset="0"/>
                <a:sym typeface="Wingdings" pitchFamily="2" charset="2"/>
              </a:rPr>
              <a:t>validate</a:t>
            </a:r>
            <a:r>
              <a:rPr lang="zh-CN" altLang="en-US" sz="2000" dirty="0">
                <a:solidFill>
                  <a:srgbClr val="FF0000"/>
                </a:solidFill>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latin typeface="Times New Roman" panose="02020603050405020304" pitchFamily="18" charset="0"/>
                <a:ea typeface="Times New Roman" panose="02020603050405020304" pitchFamily="18" charset="0"/>
                <a:sym typeface="Wingdings" pitchFamily="2" charset="2"/>
              </a:rPr>
              <a:t>the</a:t>
            </a:r>
            <a:r>
              <a:rPr lang="zh-CN" altLang="en-US" sz="2000" dirty="0">
                <a:solidFill>
                  <a:srgbClr val="FF0000"/>
                </a:solidFill>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latin typeface="Times New Roman" panose="02020603050405020304" pitchFamily="18" charset="0"/>
                <a:ea typeface="Times New Roman" panose="02020603050405020304" pitchFamily="18" charset="0"/>
                <a:sym typeface="Wingdings" pitchFamily="2" charset="2"/>
              </a:rPr>
              <a:t>cooling</a:t>
            </a:r>
            <a:r>
              <a:rPr lang="zh-CN" altLang="en-US" sz="2000" dirty="0">
                <a:solidFill>
                  <a:srgbClr val="FF0000"/>
                </a:solidFill>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latin typeface="Times New Roman" panose="02020603050405020304" pitchFamily="18" charset="0"/>
                <a:ea typeface="Times New Roman" panose="02020603050405020304" pitchFamily="18" charset="0"/>
                <a:sym typeface="Wingdings" pitchFamily="2" charset="2"/>
              </a:rPr>
              <a:t>performance</a:t>
            </a:r>
            <a:r>
              <a:rPr lang="zh-CN" altLang="en-US" sz="2000" dirty="0">
                <a:solidFill>
                  <a:srgbClr val="FF0000"/>
                </a:solidFill>
                <a:latin typeface="Times New Roman" panose="02020603050405020304" pitchFamily="18" charset="0"/>
                <a:ea typeface="Times New Roman" panose="02020603050405020304" pitchFamily="18" charset="0"/>
                <a:sym typeface="Wingdings" pitchFamily="2" charset="2"/>
              </a:rPr>
              <a:t> </a:t>
            </a:r>
            <a:endParaRPr lang="en-CN" sz="2000" dirty="0">
              <a:effectLst/>
              <a:latin typeface="Times New Roman" panose="02020603050405020304" pitchFamily="18" charset="0"/>
              <a:ea typeface="Times New Roman" panose="02020603050405020304" pitchFamily="18" charset="0"/>
            </a:endParaRPr>
          </a:p>
          <a:p>
            <a:pPr marL="342900" lvl="0" indent="-342900" algn="just">
              <a:lnSpc>
                <a:spcPct val="115000"/>
              </a:lnSpc>
              <a:buFont typeface="Symbol" pitchFamily="2" charset="2"/>
              <a:buChar char=""/>
            </a:pPr>
            <a:r>
              <a:rPr lang="en-GB" sz="2000" dirty="0">
                <a:solidFill>
                  <a:srgbClr val="000000"/>
                </a:solidFill>
                <a:effectLst/>
                <a:latin typeface="Times New Roman" panose="02020603050405020304" pitchFamily="18" charset="0"/>
                <a:ea typeface="Times New Roman" panose="02020603050405020304" pitchFamily="18" charset="0"/>
              </a:rPr>
              <a:t>The design of power and data lines across the Readout Support Units (RSUs) must ensure sufficient shielding to minimize electromagnetic pickup.</a:t>
            </a:r>
            <a:r>
              <a:rPr lang="zh-CN" altLang="en-US" sz="2000" dirty="0">
                <a:solidFill>
                  <a:srgbClr val="000000"/>
                </a:solidFill>
                <a:effectLst/>
                <a:latin typeface="Times New Roman" panose="02020603050405020304" pitchFamily="18" charset="0"/>
                <a:ea typeface="Times New Roman" panose="02020603050405020304" pitchFamily="18" charset="0"/>
              </a:rPr>
              <a:t> </a:t>
            </a:r>
            <a:r>
              <a:rPr lang="en-US" altLang="zh-CN" sz="2000" dirty="0">
                <a:solidFill>
                  <a:srgbClr val="000000"/>
                </a:solidFill>
                <a:effectLst/>
                <a:latin typeface="Times New Roman" panose="02020603050405020304" pitchFamily="18" charset="0"/>
                <a:ea typeface="Times New Roman" panose="02020603050405020304" pitchFamily="18" charset="0"/>
                <a:sym typeface="Wingdings" pitchFamily="2" charset="2"/>
              </a:rPr>
              <a:t></a:t>
            </a:r>
            <a:r>
              <a:rPr lang="zh-CN" altLang="en-US" sz="2000" dirty="0">
                <a:solidFill>
                  <a:srgbClr val="000000"/>
                </a:solidFill>
                <a:effectLst/>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effectLst/>
                <a:latin typeface="Times New Roman" panose="02020603050405020304" pitchFamily="18" charset="0"/>
                <a:ea typeface="Times New Roman" panose="02020603050405020304" pitchFamily="18" charset="0"/>
                <a:sym typeface="Wingdings" pitchFamily="2" charset="2"/>
              </a:rPr>
              <a:t>need</a:t>
            </a:r>
            <a:r>
              <a:rPr lang="zh-CN" altLang="en-US" sz="2000" dirty="0">
                <a:solidFill>
                  <a:srgbClr val="FF0000"/>
                </a:solidFill>
                <a:effectLst/>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effectLst/>
                <a:latin typeface="Times New Roman" panose="02020603050405020304" pitchFamily="18" charset="0"/>
                <a:ea typeface="Times New Roman" panose="02020603050405020304" pitchFamily="18" charset="0"/>
                <a:sym typeface="Wingdings" pitchFamily="2" charset="2"/>
              </a:rPr>
              <a:t>almost</a:t>
            </a:r>
            <a:r>
              <a:rPr lang="zh-CN" altLang="en-US" sz="2000" dirty="0">
                <a:solidFill>
                  <a:srgbClr val="FF0000"/>
                </a:solidFill>
                <a:effectLst/>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effectLst/>
                <a:latin typeface="Times New Roman" panose="02020603050405020304" pitchFamily="18" charset="0"/>
                <a:ea typeface="Times New Roman" panose="02020603050405020304" pitchFamily="18" charset="0"/>
                <a:sym typeface="Wingdings" pitchFamily="2" charset="2"/>
              </a:rPr>
              <a:t>final</a:t>
            </a:r>
            <a:r>
              <a:rPr lang="zh-CN" altLang="en-US" sz="2000" dirty="0">
                <a:solidFill>
                  <a:srgbClr val="FF0000"/>
                </a:solidFill>
                <a:effectLst/>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latin typeface="Times New Roman" panose="02020603050405020304" pitchFamily="18" charset="0"/>
                <a:ea typeface="Times New Roman" panose="02020603050405020304" pitchFamily="18" charset="0"/>
                <a:sym typeface="Wingdings" pitchFamily="2" charset="2"/>
              </a:rPr>
              <a:t>stitching</a:t>
            </a:r>
            <a:r>
              <a:rPr lang="zh-CN" altLang="en-US" sz="2000" dirty="0">
                <a:solidFill>
                  <a:srgbClr val="FF0000"/>
                </a:solidFill>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latin typeface="Times New Roman" panose="02020603050405020304" pitchFamily="18" charset="0"/>
                <a:ea typeface="Times New Roman" panose="02020603050405020304" pitchFamily="18" charset="0"/>
                <a:sym typeface="Wingdings" pitchFamily="2" charset="2"/>
              </a:rPr>
              <a:t>design</a:t>
            </a:r>
            <a:r>
              <a:rPr lang="zh-CN" altLang="en-US" sz="2000" dirty="0">
                <a:solidFill>
                  <a:srgbClr val="FF0000"/>
                </a:solidFill>
                <a:latin typeface="Times New Roman" panose="02020603050405020304" pitchFamily="18" charset="0"/>
                <a:ea typeface="Times New Roman" panose="02020603050405020304" pitchFamily="18" charset="0"/>
                <a:sym typeface="Wingdings" pitchFamily="2" charset="2"/>
              </a:rPr>
              <a:t> </a:t>
            </a:r>
            <a:endParaRPr lang="en-CN" sz="2000" dirty="0">
              <a:solidFill>
                <a:srgbClr val="FF0000"/>
              </a:solidFill>
              <a:effectLst/>
              <a:latin typeface="Times New Roman" panose="02020603050405020304" pitchFamily="18" charset="0"/>
              <a:ea typeface="Times New Roman" panose="02020603050405020304" pitchFamily="18" charset="0"/>
            </a:endParaRPr>
          </a:p>
          <a:p>
            <a:pPr marL="342900" lvl="0" indent="-342900" algn="just">
              <a:lnSpc>
                <a:spcPct val="115000"/>
              </a:lnSpc>
              <a:buFont typeface="Symbol" pitchFamily="2" charset="2"/>
              <a:buChar char=""/>
            </a:pPr>
            <a:r>
              <a:rPr lang="en-GB" sz="2000" dirty="0">
                <a:solidFill>
                  <a:srgbClr val="000000"/>
                </a:solidFill>
                <a:effectLst/>
                <a:latin typeface="Times New Roman" panose="02020603050405020304" pitchFamily="18" charset="0"/>
                <a:ea typeface="Times New Roman" panose="02020603050405020304" pitchFamily="18" charset="0"/>
              </a:rPr>
              <a:t>Finally, the expected radiation fluence of approximately 2 × 10¹⁴ </a:t>
            </a:r>
            <a:r>
              <a:rPr lang="en-GB" sz="2000" dirty="0" err="1">
                <a:solidFill>
                  <a:srgbClr val="000000"/>
                </a:solidFill>
                <a:effectLst/>
                <a:latin typeface="Times New Roman" panose="02020603050405020304" pitchFamily="18" charset="0"/>
                <a:ea typeface="Times New Roman" panose="02020603050405020304" pitchFamily="18" charset="0"/>
              </a:rPr>
              <a:t>nₑ</a:t>
            </a:r>
            <a:r>
              <a:rPr lang="en-GB" sz="2000" baseline="-25000" dirty="0" err="1">
                <a:solidFill>
                  <a:srgbClr val="000000"/>
                </a:solidFill>
                <a:effectLst/>
                <a:latin typeface="Times New Roman" panose="02020603050405020304" pitchFamily="18" charset="0"/>
                <a:ea typeface="Times New Roman" panose="02020603050405020304" pitchFamily="18" charset="0"/>
              </a:rPr>
              <a:t>q</a:t>
            </a:r>
            <a:r>
              <a:rPr lang="en-GB" sz="2000" dirty="0">
                <a:solidFill>
                  <a:srgbClr val="000000"/>
                </a:solidFill>
                <a:effectLst/>
                <a:latin typeface="Times New Roman" panose="02020603050405020304" pitchFamily="18" charset="0"/>
                <a:ea typeface="Times New Roman" panose="02020603050405020304" pitchFamily="18" charset="0"/>
              </a:rPr>
              <a:t>/cm² is significant for unbiased substrates relying on diffusion charge collection and could strongly impact operation. Since the ITS-3 project faces nearly an order of magnitude lower requirement, dedicated irradiation studies should be undertaken without delay. If substrate biasing proves necessary, the power-service design—particularly at the front-end boards—will need to be adapted accordingly.</a:t>
            </a:r>
            <a:r>
              <a:rPr lang="zh-CN" altLang="en-US" sz="2000" dirty="0">
                <a:solidFill>
                  <a:srgbClr val="000000"/>
                </a:solidFill>
                <a:effectLst/>
                <a:latin typeface="Times New Roman" panose="02020603050405020304" pitchFamily="18" charset="0"/>
                <a:ea typeface="Times New Roman" panose="02020603050405020304" pitchFamily="18" charset="0"/>
              </a:rPr>
              <a:t> </a:t>
            </a:r>
            <a:r>
              <a:rPr lang="en-US" altLang="zh-CN" sz="2000" dirty="0">
                <a:solidFill>
                  <a:srgbClr val="000000"/>
                </a:solidFill>
                <a:effectLst/>
                <a:latin typeface="Times New Roman" panose="02020603050405020304" pitchFamily="18" charset="0"/>
                <a:ea typeface="Times New Roman" panose="02020603050405020304" pitchFamily="18" charset="0"/>
                <a:sym typeface="Wingdings" pitchFamily="2" charset="2"/>
              </a:rPr>
              <a:t></a:t>
            </a:r>
            <a:r>
              <a:rPr lang="zh-CN" altLang="en-US" sz="2000" dirty="0">
                <a:solidFill>
                  <a:srgbClr val="000000"/>
                </a:solidFill>
                <a:effectLst/>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effectLst/>
                <a:latin typeface="Times New Roman" panose="02020603050405020304" pitchFamily="18" charset="0"/>
                <a:ea typeface="Times New Roman" panose="02020603050405020304" pitchFamily="18" charset="0"/>
                <a:sym typeface="Wingdings" pitchFamily="2" charset="2"/>
              </a:rPr>
              <a:t>this</a:t>
            </a:r>
            <a:r>
              <a:rPr lang="zh-CN" altLang="en-US" sz="2000" dirty="0">
                <a:solidFill>
                  <a:srgbClr val="FF0000"/>
                </a:solidFill>
                <a:effectLst/>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effectLst/>
                <a:latin typeface="Times New Roman" panose="02020603050405020304" pitchFamily="18" charset="0"/>
                <a:ea typeface="Times New Roman" panose="02020603050405020304" pitchFamily="18" charset="0"/>
                <a:sym typeface="Wingdings" pitchFamily="2" charset="2"/>
              </a:rPr>
              <a:t>have</a:t>
            </a:r>
            <a:r>
              <a:rPr lang="zh-CN" altLang="en-US" sz="2000" dirty="0">
                <a:solidFill>
                  <a:srgbClr val="FF0000"/>
                </a:solidFill>
                <a:effectLst/>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effectLst/>
                <a:latin typeface="Times New Roman" panose="02020603050405020304" pitchFamily="18" charset="0"/>
                <a:ea typeface="Times New Roman" panose="02020603050405020304" pitchFamily="18" charset="0"/>
                <a:sym typeface="Wingdings" pitchFamily="2" charset="2"/>
              </a:rPr>
              <a:t>been</a:t>
            </a:r>
            <a:r>
              <a:rPr lang="zh-CN" altLang="en-US" sz="2000" dirty="0">
                <a:solidFill>
                  <a:srgbClr val="FF0000"/>
                </a:solidFill>
                <a:effectLst/>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effectLst/>
                <a:latin typeface="Times New Roman" panose="02020603050405020304" pitchFamily="18" charset="0"/>
                <a:ea typeface="Times New Roman" panose="02020603050405020304" pitchFamily="18" charset="0"/>
                <a:sym typeface="Wingdings" pitchFamily="2" charset="2"/>
              </a:rPr>
              <a:t>validated</a:t>
            </a:r>
            <a:r>
              <a:rPr lang="zh-CN" altLang="en-US" sz="2000" dirty="0">
                <a:solidFill>
                  <a:srgbClr val="FF0000"/>
                </a:solidFill>
                <a:effectLst/>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effectLst/>
                <a:latin typeface="Times New Roman" panose="02020603050405020304" pitchFamily="18" charset="0"/>
                <a:ea typeface="Times New Roman" panose="02020603050405020304" pitchFamily="18" charset="0"/>
                <a:sym typeface="Wingdings" pitchFamily="2" charset="2"/>
              </a:rPr>
              <a:t>with</a:t>
            </a:r>
            <a:r>
              <a:rPr lang="zh-CN" altLang="en-US" sz="2000" dirty="0">
                <a:solidFill>
                  <a:srgbClr val="FF0000"/>
                </a:solidFill>
                <a:effectLst/>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effectLst/>
                <a:latin typeface="Times New Roman" panose="02020603050405020304" pitchFamily="18" charset="0"/>
                <a:ea typeface="Times New Roman" panose="02020603050405020304" pitchFamily="18" charset="0"/>
                <a:sym typeface="Wingdings" pitchFamily="2" charset="2"/>
              </a:rPr>
              <a:t>TJ180</a:t>
            </a:r>
            <a:r>
              <a:rPr lang="zh-CN" altLang="en-US" sz="2000" dirty="0">
                <a:solidFill>
                  <a:srgbClr val="FF0000"/>
                </a:solidFill>
                <a:effectLst/>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latin typeface="Times New Roman" panose="02020603050405020304" pitchFamily="18" charset="0"/>
                <a:ea typeface="Times New Roman" panose="02020603050405020304" pitchFamily="18" charset="0"/>
                <a:sym typeface="Wingdings" pitchFamily="2" charset="2"/>
              </a:rPr>
              <a:t>CIS</a:t>
            </a:r>
            <a:r>
              <a:rPr lang="zh-CN" altLang="en-US" sz="2000" dirty="0">
                <a:solidFill>
                  <a:srgbClr val="FF0000"/>
                </a:solidFill>
                <a:latin typeface="Times New Roman" panose="02020603050405020304" pitchFamily="18" charset="0"/>
                <a:ea typeface="Times New Roman" panose="02020603050405020304" pitchFamily="18" charset="0"/>
                <a:sym typeface="Wingdings" pitchFamily="2" charset="2"/>
              </a:rPr>
              <a:t> </a:t>
            </a:r>
            <a:r>
              <a:rPr lang="en-US" altLang="zh-CN" sz="2000" dirty="0">
                <a:solidFill>
                  <a:srgbClr val="FF0000"/>
                </a:solidFill>
                <a:latin typeface="Times New Roman" panose="02020603050405020304" pitchFamily="18" charset="0"/>
                <a:ea typeface="Times New Roman" panose="02020603050405020304" pitchFamily="18" charset="0"/>
                <a:sym typeface="Wingdings" pitchFamily="2" charset="2"/>
              </a:rPr>
              <a:t>technology</a:t>
            </a:r>
            <a:r>
              <a:rPr lang="zh-CN" altLang="en-US" sz="2000" dirty="0">
                <a:solidFill>
                  <a:srgbClr val="FF0000"/>
                </a:solidFill>
                <a:latin typeface="Times New Roman" panose="02020603050405020304" pitchFamily="18" charset="0"/>
                <a:ea typeface="Times New Roman" panose="02020603050405020304" pitchFamily="18" charset="0"/>
                <a:sym typeface="Wingdings" pitchFamily="2" charset="2"/>
              </a:rPr>
              <a:t> </a:t>
            </a:r>
            <a:endParaRPr lang="en-CN" sz="2000" dirty="0">
              <a:effectLst/>
              <a:latin typeface="Times New Roman" panose="02020603050405020304" pitchFamily="18" charset="0"/>
              <a:ea typeface="Times New Roman" panose="02020603050405020304" pitchFamily="18" charset="0"/>
            </a:endParaRPr>
          </a:p>
          <a:p>
            <a:endParaRPr lang="en-CN" dirty="0"/>
          </a:p>
        </p:txBody>
      </p:sp>
      <p:sp>
        <p:nvSpPr>
          <p:cNvPr id="3" name="Title 2">
            <a:extLst>
              <a:ext uri="{FF2B5EF4-FFF2-40B4-BE49-F238E27FC236}">
                <a16:creationId xmlns:a16="http://schemas.microsoft.com/office/drawing/2014/main" id="{18611A81-834C-C246-AE93-96ADF9D501EE}"/>
              </a:ext>
            </a:extLst>
          </p:cNvPr>
          <p:cNvSpPr>
            <a:spLocks noGrp="1"/>
          </p:cNvSpPr>
          <p:nvPr>
            <p:ph type="title"/>
          </p:nvPr>
        </p:nvSpPr>
        <p:spPr/>
        <p:txBody>
          <a:bodyPr>
            <a:normAutofit fontScale="90000"/>
          </a:bodyPr>
          <a:lstStyle/>
          <a:p>
            <a:r>
              <a:rPr lang="en-US" altLang="zh-CN" dirty="0"/>
              <a:t>Backup</a:t>
            </a:r>
            <a:r>
              <a:rPr lang="zh-CN" altLang="en-US" dirty="0"/>
              <a:t> </a:t>
            </a:r>
            <a:r>
              <a:rPr lang="en-US" altLang="zh-CN" dirty="0"/>
              <a:t>:Reminder</a:t>
            </a:r>
            <a:r>
              <a:rPr lang="zh-CN" altLang="en-US" dirty="0"/>
              <a:t> </a:t>
            </a:r>
            <a:r>
              <a:rPr lang="en-US" altLang="zh-CN" dirty="0"/>
              <a:t>of</a:t>
            </a:r>
            <a:r>
              <a:rPr lang="zh-CN" altLang="en-US" dirty="0"/>
              <a:t> </a:t>
            </a:r>
            <a:r>
              <a:rPr lang="en-CN" dirty="0"/>
              <a:t>IDRC</a:t>
            </a:r>
            <a:r>
              <a:rPr lang="zh-CN" altLang="en-US" dirty="0"/>
              <a:t> </a:t>
            </a:r>
            <a:r>
              <a:rPr lang="en-US" altLang="zh-CN" dirty="0"/>
              <a:t>review</a:t>
            </a:r>
            <a:r>
              <a:rPr lang="zh-CN" altLang="en-US" dirty="0"/>
              <a:t> </a:t>
            </a:r>
            <a:r>
              <a:rPr lang="en-US" altLang="zh-CN" dirty="0" err="1"/>
              <a:t>recomandation</a:t>
            </a:r>
            <a:r>
              <a:rPr lang="zh-CN" altLang="en-US" dirty="0"/>
              <a:t>  </a:t>
            </a:r>
            <a:endParaRPr lang="en-CN" dirty="0"/>
          </a:p>
        </p:txBody>
      </p:sp>
      <p:sp>
        <p:nvSpPr>
          <p:cNvPr id="4" name="Slide Number Placeholder 3">
            <a:extLst>
              <a:ext uri="{FF2B5EF4-FFF2-40B4-BE49-F238E27FC236}">
                <a16:creationId xmlns:a16="http://schemas.microsoft.com/office/drawing/2014/main" id="{CDD21859-7D4A-EC4E-81F3-05CD6FBDF6DB}"/>
              </a:ext>
            </a:extLst>
          </p:cNvPr>
          <p:cNvSpPr>
            <a:spLocks noGrp="1"/>
          </p:cNvSpPr>
          <p:nvPr>
            <p:ph type="sldNum" sz="quarter" idx="12"/>
          </p:nvPr>
        </p:nvSpPr>
        <p:spPr/>
        <p:txBody>
          <a:bodyPr/>
          <a:lstStyle/>
          <a:p>
            <a:fld id="{F15E9139-A00B-4B2A-98A6-095DC08F1345}" type="slidenum">
              <a:rPr lang="zh-CN" altLang="en-US" smtClean="0"/>
              <a:t>5</a:t>
            </a:fld>
            <a:endParaRPr lang="zh-CN" altLang="en-US"/>
          </a:p>
        </p:txBody>
      </p:sp>
    </p:spTree>
    <p:extLst>
      <p:ext uri="{BB962C8B-B14F-4D97-AF65-F5344CB8AC3E}">
        <p14:creationId xmlns:p14="http://schemas.microsoft.com/office/powerpoint/2010/main" val="3309619780"/>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46129</TotalTime>
  <Words>813</Words>
  <Application>Microsoft Macintosh PowerPoint</Application>
  <PresentationFormat>Widescreen</PresentationFormat>
  <Paragraphs>73</Paragraphs>
  <Slides>5</Slides>
  <Notes>4</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5</vt:i4>
      </vt:variant>
    </vt:vector>
  </HeadingPairs>
  <TitlesOfParts>
    <vt:vector size="17" baseType="lpstr">
      <vt:lpstr>等线</vt:lpstr>
      <vt:lpstr>微软雅黑</vt:lpstr>
      <vt:lpstr>Aptos</vt:lpstr>
      <vt:lpstr>Aptos Display</vt:lpstr>
      <vt:lpstr>Arial</vt:lpstr>
      <vt:lpstr>Arial Black</vt:lpstr>
      <vt:lpstr>Calibri</vt:lpstr>
      <vt:lpstr>Georgia</vt:lpstr>
      <vt:lpstr>Symbol</vt:lpstr>
      <vt:lpstr>Times New Roman</vt:lpstr>
      <vt:lpstr>Wingdings</vt:lpstr>
      <vt:lpstr>Office 主题</vt:lpstr>
      <vt:lpstr>PowerPoint Presentation</vt:lpstr>
      <vt:lpstr>PowerPoint Presentation</vt:lpstr>
      <vt:lpstr>PowerPoint Presentation</vt:lpstr>
      <vt:lpstr>PowerPoint Presentation</vt:lpstr>
      <vt:lpstr>Backup :Reminder of IDRC review recomandation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vivi</dc:creator>
  <cp:lastModifiedBy>Microsoft Office User</cp:lastModifiedBy>
  <cp:revision>2204</cp:revision>
  <cp:lastPrinted>2022-11-06T05:19:21Z</cp:lastPrinted>
  <dcterms:created xsi:type="dcterms:W3CDTF">2012-09-04T11:33:36Z</dcterms:created>
  <dcterms:modified xsi:type="dcterms:W3CDTF">2026-06-03T06:47:48Z</dcterms:modified>
</cp:coreProperties>
</file>