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9083" r:id="rId2"/>
    <p:sldId id="39184" r:id="rId3"/>
    <p:sldId id="39183" r:id="rId4"/>
    <p:sldId id="39185" r:id="rId5"/>
    <p:sldId id="39150" r:id="rId6"/>
    <p:sldId id="39182" r:id="rId7"/>
    <p:sldId id="39169" r:id="rId8"/>
    <p:sldId id="39175" r:id="rId9"/>
    <p:sldId id="3917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st" id="{3FA1B27B-5C78-4EA6-BB0A-7CF5F8C15511}">
          <p14:sldIdLst>
            <p14:sldId id="39083"/>
            <p14:sldId id="39184"/>
            <p14:sldId id="39183"/>
            <p14:sldId id="39185"/>
            <p14:sldId id="39150"/>
            <p14:sldId id="39182"/>
            <p14:sldId id="39169"/>
            <p14:sldId id="39175"/>
            <p14:sldId id="391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2" autoAdjust="0"/>
    <p:restoredTop sz="95345" autoAdjust="0"/>
  </p:normalViewPr>
  <p:slideViewPr>
    <p:cSldViewPr snapToGrid="0">
      <p:cViewPr varScale="1">
        <p:scale>
          <a:sx n="89" d="100"/>
          <a:sy n="89" d="100"/>
        </p:scale>
        <p:origin x="60" y="1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4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D63CE-490F-47E4-AAB4-BEEE1E3E39C8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E8C5-9FA8-468B-B33F-A58E8D69A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1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765442" y="6483183"/>
            <a:ext cx="2700000" cy="316800"/>
          </a:xfrm>
          <a:prstGeom prst="rect">
            <a:avLst/>
          </a:prstGeom>
        </p:spPr>
        <p:txBody>
          <a:bodyPr/>
          <a:lstStyle/>
          <a:p>
            <a:fld id="{EACD5D42-081B-487D-81A0-0AF949048A1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5682" y="648318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50680" y="6483183"/>
            <a:ext cx="2700000" cy="316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>
                <a:solidFill>
                  <a:srgbClr val="626D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 rot="10800000">
            <a:off x="-635" y="1271"/>
            <a:ext cx="12192635" cy="745490"/>
          </a:xfrm>
          <a:prstGeom prst="rect">
            <a:avLst/>
          </a:prstGeom>
          <a:gradFill>
            <a:gsLst>
              <a:gs pos="100000">
                <a:srgbClr val="053C80"/>
              </a:gs>
              <a:gs pos="100000">
                <a:srgbClr val="0E265A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635" y="746761"/>
            <a:ext cx="12192000" cy="78105"/>
          </a:xfrm>
          <a:prstGeom prst="rect">
            <a:avLst/>
          </a:prstGeom>
          <a:solidFill>
            <a:srgbClr val="BC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545306" y="1089094"/>
            <a:ext cx="10972800" cy="4840303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2800" b="1" baseline="0">
                <a:solidFill>
                  <a:schemeClr val="tx1"/>
                </a:solidFill>
                <a:latin typeface="微软雅黑" pitchFamily="34" charset="-122"/>
                <a:ea typeface="微软雅黑" panose="020B0503020204020204" pitchFamily="34" charset="-12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baseline="0">
                <a:solidFill>
                  <a:schemeClr val="accent6"/>
                </a:solidFill>
                <a:latin typeface="微软雅黑" pitchFamily="34" charset="-122"/>
                <a:ea typeface="微软雅黑" panose="020B0503020204020204" pitchFamily="34" charset="-122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tx2"/>
                </a:solidFill>
                <a:latin typeface="微软雅黑" pitchFamily="34" charset="-122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latin typeface="微软雅黑" pitchFamily="34" charset="-122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latin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0854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28183" y="6497377"/>
            <a:ext cx="2700000" cy="316800"/>
          </a:xfrm>
          <a:prstGeom prst="rect">
            <a:avLst/>
          </a:prstGeom>
        </p:spPr>
        <p:txBody>
          <a:bodyPr/>
          <a:lstStyle/>
          <a:p>
            <a:fld id="{ECCB48BE-7A42-49E2-9F74-D98CD3B8051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5682" y="648318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50680" y="6483183"/>
            <a:ext cx="2700000" cy="316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>
                <a:solidFill>
                  <a:srgbClr val="626D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388143" y="1074792"/>
            <a:ext cx="10972800" cy="4840303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2800" b="1" baseline="0">
                <a:solidFill>
                  <a:schemeClr val="tx1"/>
                </a:solidFill>
                <a:latin typeface="微软雅黑" pitchFamily="34" charset="-122"/>
                <a:ea typeface="微软雅黑" panose="020B0503020204020204" pitchFamily="34" charset="-12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baseline="0">
                <a:solidFill>
                  <a:schemeClr val="accent6"/>
                </a:solidFill>
                <a:latin typeface="微软雅黑" pitchFamily="34" charset="-122"/>
                <a:ea typeface="微软雅黑" panose="020B0503020204020204" pitchFamily="34" charset="-122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tx2"/>
                </a:solidFill>
                <a:latin typeface="微软雅黑" pitchFamily="34" charset="-122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latin typeface="微软雅黑" pitchFamily="34" charset="-122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latin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430CD10-1410-49C3-AB63-B95B92C3173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10800000">
            <a:off x="-635" y="1271"/>
            <a:ext cx="12192635" cy="745490"/>
          </a:xfrm>
          <a:prstGeom prst="rect">
            <a:avLst/>
          </a:prstGeom>
          <a:gradFill>
            <a:gsLst>
              <a:gs pos="100000">
                <a:srgbClr val="053C80"/>
              </a:gs>
              <a:gs pos="100000">
                <a:srgbClr val="0E265A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50D0425-9EB8-414A-B99F-157F3725032B}"/>
              </a:ext>
            </a:extLst>
          </p:cNvPr>
          <p:cNvSpPr/>
          <p:nvPr userDrawn="1"/>
        </p:nvSpPr>
        <p:spPr>
          <a:xfrm>
            <a:off x="635" y="746761"/>
            <a:ext cx="12192000" cy="78105"/>
          </a:xfrm>
          <a:prstGeom prst="rect">
            <a:avLst/>
          </a:prstGeom>
          <a:solidFill>
            <a:srgbClr val="BC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4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89CF-EF33-4CA6-B391-02F33833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6EFB7-F3BC-4218-A2ED-E33E4DDE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2" y="6376194"/>
            <a:ext cx="2743200" cy="365125"/>
          </a:xfrm>
          <a:prstGeom prst="rect">
            <a:avLst/>
          </a:prstGeom>
        </p:spPr>
        <p:txBody>
          <a:bodyPr/>
          <a:lstStyle/>
          <a:p>
            <a:fld id="{BC4A7004-0E65-4FAD-BBC0-AE651CB4D9C5}" type="datetime1">
              <a:rPr lang="zh-CN" altLang="en-US" smtClean="0"/>
              <a:t>2026/6/3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34D15-EEA5-4397-AA61-9C8A0585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1AAE4-C216-4813-945E-8525EDAE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9E128-AAB9-4FDF-A798-92A277CF7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4923"/>
          </a:xfrm>
        </p:spPr>
        <p:txBody>
          <a:bodyPr>
            <a:normAutofit/>
          </a:bodyPr>
          <a:lstStyle>
            <a:lvl1pPr algn="ctr">
              <a:defRPr sz="3600" baseline="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07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5" r:id="rId3"/>
    <p:sldLayoutId id="2147483658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650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image" Target="../media/image730.png"/><Relationship Id="rId5" Type="http://schemas.openxmlformats.org/officeDocument/2006/relationships/image" Target="../media/image670.png"/><Relationship Id="rId10" Type="http://schemas.openxmlformats.org/officeDocument/2006/relationships/image" Target="../media/image9.png"/><Relationship Id="rId4" Type="http://schemas.openxmlformats.org/officeDocument/2006/relationships/image" Target="../media/image660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770.png"/><Relationship Id="rId11" Type="http://schemas.openxmlformats.org/officeDocument/2006/relationships/image" Target="../media/image14.png"/><Relationship Id="rId5" Type="http://schemas.openxmlformats.org/officeDocument/2006/relationships/image" Target="../media/image760.png"/><Relationship Id="rId10" Type="http://schemas.openxmlformats.org/officeDocument/2006/relationships/image" Target="../media/image13.png"/><Relationship Id="rId4" Type="http://schemas.openxmlformats.org/officeDocument/2006/relationships/image" Target="../media/image750.png"/><Relationship Id="rId9" Type="http://schemas.openxmlformats.org/officeDocument/2006/relationships/image" Target="../media/image8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02E60FC-9FC7-421E-BC76-673B58E6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0237"/>
            <a:ext cx="12192000" cy="1221581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HCAL next Plan</a:t>
            </a:r>
            <a:endParaRPr lang="zh-CN" altLang="en-US" sz="4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F7BE244-6F7E-499E-B448-D2CA4AB0DCA0}"/>
              </a:ext>
            </a:extLst>
          </p:cNvPr>
          <p:cNvSpPr txBox="1"/>
          <p:nvPr/>
        </p:nvSpPr>
        <p:spPr>
          <a:xfrm>
            <a:off x="1598379" y="3884401"/>
            <a:ext cx="9409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Yuekun Heng </a:t>
            </a:r>
          </a:p>
          <a:p>
            <a:pPr algn="ctr"/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On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behalf of HCAL team</a:t>
            </a:r>
          </a:p>
          <a:p>
            <a:pPr algn="ctr"/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June 3</a:t>
            </a:r>
            <a:r>
              <a:rPr lang="en-US" altLang="zh-CN" b="1" baseline="30000" dirty="0">
                <a:latin typeface="微软雅黑" pitchFamily="34" charset="-122"/>
                <a:ea typeface="微软雅黑" pitchFamily="34" charset="-122"/>
              </a:rPr>
              <a:t>rd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0603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A87C7A-72E1-4573-A22B-0810E32B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D30486-ACCE-41F0-92BF-B2F396A6E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028"/>
            <a:ext cx="12192000" cy="62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7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2050DC-4D5D-439E-ADAA-83E09B93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2A7E37-8F2B-4B16-B013-41D6BCEB0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969"/>
            <a:ext cx="12192000" cy="64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9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A6CAB-88A8-44C7-9596-BE6696F5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Recommendations and replying in Dec. 2025</a:t>
            </a:r>
            <a:endParaRPr lang="zh-CN" altLang="en-US" sz="3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D27DC2A-7E7D-4969-BA05-E63EADD53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171" y="2300287"/>
            <a:ext cx="6016953" cy="32626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F5CA93-94B8-4E10-91C1-5B4B4D915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7" y="2300287"/>
            <a:ext cx="6016953" cy="32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0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554E0D-F026-4560-AFC8-38EC4EB10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28" y="878681"/>
            <a:ext cx="11575291" cy="592130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 Optimization of design in</a:t>
            </a:r>
            <a:r>
              <a:rPr lang="zh-CN" altLang="en-US" dirty="0"/>
              <a:t> </a:t>
            </a:r>
            <a:r>
              <a:rPr lang="en-US" altLang="zh-CN" dirty="0"/>
              <a:t>2026, continuing iterative refinement.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Homogeneous ECAL and HCAL:  E and H shower, SiPM, FEE, ME, cooling, etc.  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Optimization of longitudinal and transverse granularity: with considerations including </a:t>
            </a:r>
            <a:r>
              <a:rPr lang="en-US" altLang="zh-CN" dirty="0" err="1"/>
              <a:t>Δθ</a:t>
            </a:r>
            <a:r>
              <a:rPr lang="en-US" altLang="zh-CN" dirty="0"/>
              <a:t>(η)×</a:t>
            </a:r>
            <a:r>
              <a:rPr lang="en-US" altLang="zh-CN" dirty="0" err="1"/>
              <a:t>Δφ</a:t>
            </a:r>
            <a:r>
              <a:rPr lang="en-US" altLang="zh-CN" dirty="0"/>
              <a:t>, shower separation, cost and other constraints.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Optimization of sampling fraction</a:t>
            </a:r>
            <a:r>
              <a:rPr lang="zh-CN" altLang="en-US" dirty="0"/>
              <a:t>：</a:t>
            </a:r>
            <a:r>
              <a:rPr lang="en-US" altLang="zh-CN" dirty="0"/>
              <a:t>shower separation, energy </a:t>
            </a:r>
            <a:r>
              <a:rPr lang="en-US" altLang="zh-CN" dirty="0" err="1"/>
              <a:t>reso</a:t>
            </a:r>
            <a:r>
              <a:rPr lang="en-US" altLang="zh-CN" dirty="0"/>
              <a:t>., e/h, etc.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Update requirements on GS, SiPM, FEE, ME, Cooling, CAL, etc.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GS R&amp;D more 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Besides density and light yield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Achieve attenuation length &gt;10 cm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Improved response uniformity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Peak emission wavelength:</a:t>
            </a:r>
            <a:r>
              <a:rPr lang="zh-CN" altLang="en-US" dirty="0"/>
              <a:t> </a:t>
            </a:r>
            <a:r>
              <a:rPr lang="en-US" altLang="zh-CN" dirty="0"/>
              <a:t>red-shifted some if feasible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Parts, module and prototype tests in 2026, 2027 and 2028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GS and SiPM tests: establish the baseline for QA/QC procedures in 2026 and 2027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Light collection and guide R&amp;D in 2026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Module tests: CR tests for MIP and source tests in 2027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Prototype construction and tests: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2027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2028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funds</a:t>
            </a:r>
          </a:p>
          <a:p>
            <a:pPr lvl="2">
              <a:lnSpc>
                <a:spcPct val="120000"/>
              </a:lnSpc>
            </a:pPr>
            <a:r>
              <a:rPr lang="en-US" altLang="zh-CN" dirty="0"/>
              <a:t>Construction: GS/SiPM/ME/FEE/DAQ/CAL </a:t>
            </a:r>
          </a:p>
          <a:p>
            <a:pPr lvl="2">
              <a:lnSpc>
                <a:spcPct val="120000"/>
              </a:lnSpc>
            </a:pPr>
            <a:r>
              <a:rPr lang="en-US" altLang="zh-CN" dirty="0"/>
              <a:t>Tests: CR, e, p,</a:t>
            </a:r>
            <a:r>
              <a:rPr lang="el-GR" altLang="zh-CN" dirty="0"/>
              <a:t> π</a:t>
            </a:r>
            <a:r>
              <a:rPr lang="el-GR" altLang="zh-CN" baseline="30000" dirty="0"/>
              <a:t>±</a:t>
            </a:r>
            <a:r>
              <a:rPr lang="en-US" altLang="zh-CN" dirty="0"/>
              <a:t> ,n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Engineering designs  in 2027, 2028, maybe to 2029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Iterate alongside design optimization, including barrel and endcap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Integrate GS tiles, SiPM, FEE, CAL, ME and Cooling subsystems, including interfacing with sibling subdetectors.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Give the QA/QC plan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baseline="30000" dirty="0"/>
          </a:p>
          <a:p>
            <a:pPr lvl="2">
              <a:lnSpc>
                <a:spcPct val="120000"/>
              </a:lnSpc>
            </a:pPr>
            <a:endParaRPr lang="en-US" altLang="zh-CN" dirty="0"/>
          </a:p>
          <a:p>
            <a:pPr lvl="1">
              <a:lnSpc>
                <a:spcPct val="120000"/>
              </a:lnSpc>
            </a:pPr>
            <a:endParaRPr lang="en-US" altLang="zh-CN" dirty="0"/>
          </a:p>
          <a:p>
            <a:pPr lvl="1">
              <a:lnSpc>
                <a:spcPct val="120000"/>
              </a:lnSpc>
            </a:pPr>
            <a:endParaRPr lang="en-US" altLang="zh-CN" dirty="0"/>
          </a:p>
          <a:p>
            <a:pPr lvl="1">
              <a:lnSpc>
                <a:spcPct val="120000"/>
              </a:lnSpc>
            </a:pPr>
            <a:endParaRPr lang="en-US" altLang="zh-CN" dirty="0"/>
          </a:p>
          <a:p>
            <a:pPr lvl="1">
              <a:lnSpc>
                <a:spcPct val="120000"/>
              </a:lnSpc>
            </a:pPr>
            <a:endParaRPr lang="en-US" altLang="zh-CN" dirty="0"/>
          </a:p>
          <a:p>
            <a:pPr lvl="1">
              <a:lnSpc>
                <a:spcPct val="120000"/>
              </a:lnSpc>
            </a:pP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pPr lvl="2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B0DAACF-A2AD-40E8-B6BC-9B1FC71C33C5}"/>
              </a:ext>
            </a:extLst>
          </p:cNvPr>
          <p:cNvSpPr/>
          <p:nvPr/>
        </p:nvSpPr>
        <p:spPr>
          <a:xfrm>
            <a:off x="311908" y="58017"/>
            <a:ext cx="11575291" cy="70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4000" b="1" spc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Updates on HCAL plan </a:t>
            </a:r>
            <a:endParaRPr lang="zh-CN" altLang="en-US" sz="4000" b="1" spc="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6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0DF0D0-660C-47CB-A735-C0D9C7CF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294" y="2486025"/>
            <a:ext cx="12192000" cy="744923"/>
          </a:xfrm>
        </p:spPr>
        <p:txBody>
          <a:bodyPr/>
          <a:lstStyle/>
          <a:p>
            <a:r>
              <a:rPr lang="en-US" altLang="zh-CN" dirty="0"/>
              <a:t>Backup and some updates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24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8D28F5CC-4366-4C39-924E-1C4D2F453A7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0800000">
            <a:off x="-635" y="1271"/>
            <a:ext cx="12192635" cy="745490"/>
          </a:xfrm>
          <a:prstGeom prst="rect">
            <a:avLst/>
          </a:prstGeom>
          <a:gradFill>
            <a:gsLst>
              <a:gs pos="100000">
                <a:srgbClr val="053C80"/>
              </a:gs>
              <a:gs pos="100000">
                <a:srgbClr val="0E265A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5927BA5-E9D6-4C59-1E1D-A01F43DB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Layer settings of HCAL  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7D6BA63-7638-3B4B-E002-0E84BFF85F1E}"/>
              </a:ext>
            </a:extLst>
          </p:cNvPr>
          <p:cNvSpPr/>
          <p:nvPr/>
        </p:nvSpPr>
        <p:spPr>
          <a:xfrm>
            <a:off x="2888195" y="1685483"/>
            <a:ext cx="1800000" cy="7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1F2AD31-0ADC-1960-622D-72D03866A1BD}"/>
              </a:ext>
            </a:extLst>
          </p:cNvPr>
          <p:cNvSpPr/>
          <p:nvPr/>
        </p:nvSpPr>
        <p:spPr>
          <a:xfrm>
            <a:off x="2888195" y="2247643"/>
            <a:ext cx="1800000" cy="7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7ED3573-DB37-87F1-65D0-86A6F6517FE6}"/>
              </a:ext>
            </a:extLst>
          </p:cNvPr>
          <p:cNvSpPr/>
          <p:nvPr/>
        </p:nvSpPr>
        <p:spPr>
          <a:xfrm>
            <a:off x="2888195" y="1880443"/>
            <a:ext cx="1800000" cy="367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AE79576-E208-A594-38CC-09D8872C00D3}"/>
              </a:ext>
            </a:extLst>
          </p:cNvPr>
          <p:cNvSpPr/>
          <p:nvPr/>
        </p:nvSpPr>
        <p:spPr>
          <a:xfrm>
            <a:off x="2888195" y="1757483"/>
            <a:ext cx="1800000" cy="1116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B06C335-14E5-F5D3-D7E4-88D5740F1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55" y="730719"/>
            <a:ext cx="2566370" cy="2558732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9F62B8F4-747D-9D47-ECDA-815FC8508539}"/>
              </a:ext>
            </a:extLst>
          </p:cNvPr>
          <p:cNvSpPr/>
          <p:nvPr/>
        </p:nvSpPr>
        <p:spPr>
          <a:xfrm>
            <a:off x="2079377" y="1800593"/>
            <a:ext cx="135611" cy="10461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14E7517-B0EF-7B16-6CC5-044F32BA61D3}"/>
              </a:ext>
            </a:extLst>
          </p:cNvPr>
          <p:cNvCxnSpPr>
            <a:cxnSpLocks/>
          </p:cNvCxnSpPr>
          <p:nvPr/>
        </p:nvCxnSpPr>
        <p:spPr>
          <a:xfrm flipV="1">
            <a:off x="1430164" y="2952675"/>
            <a:ext cx="0" cy="3706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5851504-9312-3D8A-7F99-A853904F56AA}"/>
              </a:ext>
            </a:extLst>
          </p:cNvPr>
          <p:cNvSpPr txBox="1"/>
          <p:nvPr/>
        </p:nvSpPr>
        <p:spPr>
          <a:xfrm>
            <a:off x="342639" y="3233951"/>
            <a:ext cx="217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Incident particle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A380315-F060-A929-41B5-8FF16259A115}"/>
              </a:ext>
            </a:extLst>
          </p:cNvPr>
          <p:cNvCxnSpPr>
            <a:stCxn id="9" idx="0"/>
          </p:cNvCxnSpPr>
          <p:nvPr/>
        </p:nvCxnSpPr>
        <p:spPr>
          <a:xfrm flipV="1">
            <a:off x="2147183" y="1685483"/>
            <a:ext cx="705872" cy="1151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2102A2A-69E7-036A-0E5F-D24F6770579E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147183" y="1905207"/>
            <a:ext cx="680472" cy="7272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A7B2A5E8-8209-0F26-FA9C-4AD8085BA9B9}"/>
              </a:ext>
            </a:extLst>
          </p:cNvPr>
          <p:cNvSpPr/>
          <p:nvPr/>
        </p:nvSpPr>
        <p:spPr>
          <a:xfrm>
            <a:off x="2888195" y="2319643"/>
            <a:ext cx="1800000" cy="35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D28FAD4-FAE3-B291-16B6-AF0A3635CCB1}"/>
              </a:ext>
            </a:extLst>
          </p:cNvPr>
          <p:cNvSpPr txBox="1"/>
          <p:nvPr/>
        </p:nvSpPr>
        <p:spPr>
          <a:xfrm>
            <a:off x="4835250" y="1537359"/>
            <a:ext cx="62700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Steel (2mm) (cassette)</a:t>
            </a:r>
          </a:p>
          <a:p>
            <a:r>
              <a:rPr lang="en-US" altLang="zh-CN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PCB (3.1mm)</a:t>
            </a:r>
          </a:p>
          <a:p>
            <a:r>
              <a:rPr lang="en-US" altLang="zh-CN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GS (10mm) + ESR (2*0.065mm) + air (0.07mm) = 10.2mm</a:t>
            </a: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Steel (2mm) (cassette)</a:t>
            </a:r>
          </a:p>
          <a:p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Steel (9.9mm) (Absorber)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64037D5-DA87-45D7-29A5-AF04721A7B4A}"/>
              </a:ext>
            </a:extLst>
          </p:cNvPr>
          <p:cNvSpPr txBox="1"/>
          <p:nvPr/>
        </p:nvSpPr>
        <p:spPr>
          <a:xfrm>
            <a:off x="2945076" y="897902"/>
            <a:ext cx="514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CEPCSW current settings, </a:t>
            </a:r>
          </a:p>
          <a:p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30% sampling fraction, using in ref-TDR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7FEF673-9820-54BC-362C-282946E372ED}"/>
              </a:ext>
            </a:extLst>
          </p:cNvPr>
          <p:cNvSpPr txBox="1"/>
          <p:nvPr/>
        </p:nvSpPr>
        <p:spPr>
          <a:xfrm>
            <a:off x="105835" y="3716698"/>
            <a:ext cx="3031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 sampling fraction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FBA11D7-E9C9-3DA8-58D6-4628BE82BA28}"/>
              </a:ext>
            </a:extLst>
          </p:cNvPr>
          <p:cNvSpPr/>
          <p:nvPr/>
        </p:nvSpPr>
        <p:spPr>
          <a:xfrm>
            <a:off x="105835" y="4223412"/>
            <a:ext cx="1800000" cy="22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B86529B-8FD0-6AE8-0936-62F89692ECB3}"/>
              </a:ext>
            </a:extLst>
          </p:cNvPr>
          <p:cNvSpPr/>
          <p:nvPr/>
        </p:nvSpPr>
        <p:spPr>
          <a:xfrm>
            <a:off x="105835" y="5251253"/>
            <a:ext cx="1800000" cy="22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AA17D05-D797-A946-1F55-AD6C9253FC64}"/>
              </a:ext>
            </a:extLst>
          </p:cNvPr>
          <p:cNvSpPr/>
          <p:nvPr/>
        </p:nvSpPr>
        <p:spPr>
          <a:xfrm>
            <a:off x="105835" y="4584866"/>
            <a:ext cx="1800000" cy="655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4209C98-034F-D581-9596-8927B35D2D01}"/>
              </a:ext>
            </a:extLst>
          </p:cNvPr>
          <p:cNvSpPr/>
          <p:nvPr/>
        </p:nvSpPr>
        <p:spPr>
          <a:xfrm>
            <a:off x="105835" y="4462079"/>
            <a:ext cx="1800000" cy="1116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C88918A-3A6F-9606-4C92-D31DBA046E1D}"/>
              </a:ext>
            </a:extLst>
          </p:cNvPr>
          <p:cNvSpPr txBox="1"/>
          <p:nvPr/>
        </p:nvSpPr>
        <p:spPr>
          <a:xfrm>
            <a:off x="1905835" y="4073098"/>
            <a:ext cx="26153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Steel (6.25mm) </a:t>
            </a:r>
          </a:p>
          <a:p>
            <a:r>
              <a:rPr lang="en-US" altLang="zh-CN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PCB (3.1mm)</a:t>
            </a:r>
          </a:p>
          <a:p>
            <a:r>
              <a:rPr lang="en-US" altLang="zh-CN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GS (18.2mm) + </a:t>
            </a:r>
          </a:p>
          <a:p>
            <a:r>
              <a:rPr lang="en-US" altLang="zh-CN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ESR (2*0.065mm) + </a:t>
            </a:r>
          </a:p>
          <a:p>
            <a:r>
              <a:rPr lang="en-US" altLang="zh-CN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 (0.07mm) = </a:t>
            </a:r>
          </a:p>
          <a:p>
            <a:r>
              <a:rPr lang="en-US" altLang="zh-CN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18.4mm</a:t>
            </a: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Steel (6.25mm)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03AC457-9BF0-95DB-49B8-8973986ECDB1}"/>
              </a:ext>
            </a:extLst>
          </p:cNvPr>
          <p:cNvSpPr txBox="1"/>
          <p:nvPr/>
        </p:nvSpPr>
        <p:spPr>
          <a:xfrm>
            <a:off x="4101665" y="3720293"/>
            <a:ext cx="3031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70% sampling fraction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9C30E65-8D09-9042-4F26-EE09494B5B2E}"/>
              </a:ext>
            </a:extLst>
          </p:cNvPr>
          <p:cNvSpPr/>
          <p:nvPr/>
        </p:nvSpPr>
        <p:spPr>
          <a:xfrm>
            <a:off x="4195235" y="4222911"/>
            <a:ext cx="1800000" cy="133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E873788-F767-6764-F684-BBF5256EE805}"/>
              </a:ext>
            </a:extLst>
          </p:cNvPr>
          <p:cNvSpPr/>
          <p:nvPr/>
        </p:nvSpPr>
        <p:spPr>
          <a:xfrm>
            <a:off x="4195235" y="5410479"/>
            <a:ext cx="1800000" cy="133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32C272C-CD8B-F19A-1032-B3A9B5355E21}"/>
              </a:ext>
            </a:extLst>
          </p:cNvPr>
          <p:cNvSpPr/>
          <p:nvPr/>
        </p:nvSpPr>
        <p:spPr>
          <a:xfrm>
            <a:off x="4195235" y="4484223"/>
            <a:ext cx="1800000" cy="91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045F70E-B36B-97E2-06B0-9A7F5A90485D}"/>
              </a:ext>
            </a:extLst>
          </p:cNvPr>
          <p:cNvSpPr/>
          <p:nvPr/>
        </p:nvSpPr>
        <p:spPr>
          <a:xfrm>
            <a:off x="4195235" y="4364367"/>
            <a:ext cx="1800000" cy="1116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4E9D0E2-ED8E-6F69-05DC-9CDE076E5330}"/>
              </a:ext>
            </a:extLst>
          </p:cNvPr>
          <p:cNvSpPr txBox="1"/>
          <p:nvPr/>
        </p:nvSpPr>
        <p:spPr>
          <a:xfrm>
            <a:off x="5940203" y="4098853"/>
            <a:ext cx="26153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Steel (3.65mm) </a:t>
            </a:r>
          </a:p>
          <a:p>
            <a:r>
              <a:rPr lang="en-US" altLang="zh-CN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PCB (3.1mm)</a:t>
            </a:r>
          </a:p>
          <a:p>
            <a:r>
              <a:rPr lang="en-US" altLang="zh-CN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GS (25.5mm) + </a:t>
            </a:r>
          </a:p>
          <a:p>
            <a:r>
              <a:rPr lang="en-US" altLang="zh-CN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ESR (2*0.065mm) + </a:t>
            </a:r>
          </a:p>
          <a:p>
            <a:r>
              <a:rPr lang="en-US" altLang="zh-CN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 (0.07mm) = </a:t>
            </a:r>
          </a:p>
          <a:p>
            <a:r>
              <a:rPr lang="en-US" altLang="zh-CN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25.7mm</a:t>
            </a: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Steel (3.65mm)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EDAD3AA-C84C-5DFD-4B37-B5AD014E3E80}"/>
              </a:ext>
            </a:extLst>
          </p:cNvPr>
          <p:cNvSpPr txBox="1"/>
          <p:nvPr/>
        </p:nvSpPr>
        <p:spPr>
          <a:xfrm>
            <a:off x="8161431" y="3720293"/>
            <a:ext cx="3031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90% sampling fraction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140164F-DBD5-0A07-57D6-C8A42170AF15}"/>
              </a:ext>
            </a:extLst>
          </p:cNvPr>
          <p:cNvSpPr/>
          <p:nvPr/>
        </p:nvSpPr>
        <p:spPr>
          <a:xfrm>
            <a:off x="8255001" y="4222911"/>
            <a:ext cx="1800000" cy="3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F648F9A-4680-B6A8-6762-36085609E283}"/>
              </a:ext>
            </a:extLst>
          </p:cNvPr>
          <p:cNvSpPr/>
          <p:nvPr/>
        </p:nvSpPr>
        <p:spPr>
          <a:xfrm>
            <a:off x="8255001" y="5584469"/>
            <a:ext cx="1800000" cy="3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5D886DD-990A-A36F-A3AA-2A024F304F40}"/>
              </a:ext>
            </a:extLst>
          </p:cNvPr>
          <p:cNvSpPr/>
          <p:nvPr/>
        </p:nvSpPr>
        <p:spPr>
          <a:xfrm>
            <a:off x="8255001" y="4390970"/>
            <a:ext cx="1800000" cy="11808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359FCAF-D084-144B-A592-961C6EB820C8}"/>
              </a:ext>
            </a:extLst>
          </p:cNvPr>
          <p:cNvSpPr/>
          <p:nvPr/>
        </p:nvSpPr>
        <p:spPr>
          <a:xfrm>
            <a:off x="8255001" y="4266671"/>
            <a:ext cx="1800000" cy="1116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52E7B60-E3DC-3A47-BFC3-1AD1BF6FA9D1}"/>
              </a:ext>
            </a:extLst>
          </p:cNvPr>
          <p:cNvSpPr txBox="1"/>
          <p:nvPr/>
        </p:nvSpPr>
        <p:spPr>
          <a:xfrm>
            <a:off x="9999969" y="4098853"/>
            <a:ext cx="26153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Steel (1.1mm) </a:t>
            </a:r>
          </a:p>
          <a:p>
            <a:r>
              <a:rPr lang="en-US" altLang="zh-CN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PCB (3.1mm)</a:t>
            </a:r>
          </a:p>
          <a:p>
            <a:r>
              <a:rPr lang="en-US" altLang="zh-CN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GS (32.8mm) + </a:t>
            </a:r>
          </a:p>
          <a:p>
            <a:r>
              <a:rPr lang="en-US" altLang="zh-CN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ESR (2*0.065mm) + </a:t>
            </a:r>
          </a:p>
          <a:p>
            <a:r>
              <a:rPr lang="en-US" altLang="zh-CN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 (0.07mm) = </a:t>
            </a:r>
          </a:p>
          <a:p>
            <a:r>
              <a:rPr lang="en-US" altLang="zh-CN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33.0mm</a:t>
            </a: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Steel (1.1mm)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19973B4-F1A8-4910-AD11-B56456139CD6}"/>
              </a:ext>
            </a:extLst>
          </p:cNvPr>
          <p:cNvSpPr/>
          <p:nvPr/>
        </p:nvSpPr>
        <p:spPr>
          <a:xfrm>
            <a:off x="0" y="692358"/>
            <a:ext cx="12192000" cy="78105"/>
          </a:xfrm>
          <a:prstGeom prst="rect">
            <a:avLst/>
          </a:prstGeom>
          <a:solidFill>
            <a:srgbClr val="BC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1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837AEBB9-4DA1-4BE0-8D72-C9152437F6C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0800000">
            <a:off x="-635" y="1271"/>
            <a:ext cx="12192635" cy="745490"/>
          </a:xfrm>
          <a:prstGeom prst="rect">
            <a:avLst/>
          </a:prstGeom>
          <a:gradFill>
            <a:gsLst>
              <a:gs pos="100000">
                <a:srgbClr val="053C80"/>
              </a:gs>
              <a:gs pos="100000">
                <a:srgbClr val="0E265A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8A35DB1-C040-2702-B5D3-E4C0E713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Hadronic &amp; EM Energy Resolution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F2EFB1-7767-0D59-1D4C-94AE6E2E2F9A}"/>
                  </a:ext>
                </a:extLst>
              </p:cNvPr>
              <p:cNvSpPr txBox="1"/>
              <p:nvPr/>
            </p:nvSpPr>
            <p:spPr>
              <a:xfrm>
                <a:off x="8221559" y="1066134"/>
                <a:ext cx="3056731" cy="120032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Simulation </a:t>
                </a:r>
                <a:r>
                  <a:rPr lang="en-US" altLang="zh-CN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condisitons</a:t>
                </a:r>
                <a:endParaRPr lang="en-US" altLang="zh-CN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Only HCAL,</a:t>
                </a:r>
                <a:r>
                  <a:rPr lang="zh-CN" alt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Fix thickness 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Scan sampling fraction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F2EFB1-7767-0D59-1D4C-94AE6E2E2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559" y="1066134"/>
                <a:ext cx="3056731" cy="1200329"/>
              </a:xfrm>
              <a:prstGeom prst="rect">
                <a:avLst/>
              </a:prstGeom>
              <a:blipFill>
                <a:blip r:embed="rId3"/>
                <a:stretch>
                  <a:fillRect l="-1397" t="-3046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8430987-0277-6A29-CB5B-BE43F4F57959}"/>
                  </a:ext>
                </a:extLst>
              </p:cNvPr>
              <p:cNvSpPr txBox="1"/>
              <p:nvPr/>
            </p:nvSpPr>
            <p:spPr>
              <a:xfrm>
                <a:off x="990781" y="3725848"/>
                <a:ext cx="22250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Incident particle: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𝛾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8430987-0277-6A29-CB5B-BE43F4F57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81" y="3725848"/>
                <a:ext cx="2225046" cy="369332"/>
              </a:xfrm>
              <a:prstGeom prst="rect">
                <a:avLst/>
              </a:prstGeom>
              <a:blipFill>
                <a:blip r:embed="rId4"/>
                <a:stretch>
                  <a:fillRect l="-246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00C4F472-4EF4-877D-C3AD-FCF2C3770F43}"/>
              </a:ext>
            </a:extLst>
          </p:cNvPr>
          <p:cNvSpPr txBox="1"/>
          <p:nvPr/>
        </p:nvSpPr>
        <p:spPr>
          <a:xfrm>
            <a:off x="443206" y="3444923"/>
            <a:ext cx="3025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resolution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BA033A-DB28-E472-48C5-0ADEF06BE999}"/>
              </a:ext>
            </a:extLst>
          </p:cNvPr>
          <p:cNvSpPr txBox="1"/>
          <p:nvPr/>
        </p:nvSpPr>
        <p:spPr>
          <a:xfrm>
            <a:off x="4268796" y="3480582"/>
            <a:ext cx="3025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Hadronic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2AE7B5D-4003-4BA7-0778-3C07B9F26FCF}"/>
                  </a:ext>
                </a:extLst>
              </p:cNvPr>
              <p:cNvSpPr txBox="1"/>
              <p:nvPr/>
            </p:nvSpPr>
            <p:spPr>
              <a:xfrm>
                <a:off x="4760425" y="3725848"/>
                <a:ext cx="21834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Incident particle: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2AE7B5D-4003-4BA7-0778-3C07B9F26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425" y="3725848"/>
                <a:ext cx="2183486" cy="369332"/>
              </a:xfrm>
              <a:prstGeom prst="rect">
                <a:avLst/>
              </a:prstGeom>
              <a:blipFill>
                <a:blip r:embed="rId5"/>
                <a:stretch>
                  <a:fillRect l="-251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F3DD9A21-5B3A-5BAB-41B2-82B68A065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54" y="744923"/>
            <a:ext cx="3615254" cy="2700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64812AA-D7CE-81AB-EBAC-17E3E7DB8F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6639" y="744923"/>
            <a:ext cx="3615254" cy="27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A796081-FCC7-6BCF-8356-1F87ECA47451}"/>
                  </a:ext>
                </a:extLst>
              </p:cNvPr>
              <p:cNvSpPr txBox="1"/>
              <p:nvPr/>
            </p:nvSpPr>
            <p:spPr>
              <a:xfrm>
                <a:off x="2927241" y="6569033"/>
                <a:ext cx="21834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80 GeV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A796081-FCC7-6BCF-8356-1F87ECA47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241" y="6569033"/>
                <a:ext cx="2183486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图片 39">
            <a:extLst>
              <a:ext uri="{FF2B5EF4-FFF2-40B4-BE49-F238E27FC236}">
                <a16:creationId xmlns:a16="http://schemas.microsoft.com/office/drawing/2014/main" id="{5F7E8BA1-5443-E534-9CB9-D3BCA047FF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8984" y="4125092"/>
            <a:ext cx="3374237" cy="252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F7EDC7-D6F2-3575-C259-11A087FA34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054" y="4170667"/>
            <a:ext cx="3257930" cy="24496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F45288-CE73-4EC1-B72D-CC8B67A7A26F}"/>
              </a:ext>
            </a:extLst>
          </p:cNvPr>
          <p:cNvSpPr/>
          <p:nvPr/>
        </p:nvSpPr>
        <p:spPr>
          <a:xfrm>
            <a:off x="-635" y="675958"/>
            <a:ext cx="12192000" cy="78105"/>
          </a:xfrm>
          <a:prstGeom prst="rect">
            <a:avLst/>
          </a:prstGeom>
          <a:solidFill>
            <a:srgbClr val="BC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A6CCDF0-2243-4345-9615-E780E25BB73F}"/>
                  </a:ext>
                </a:extLst>
              </p:cNvPr>
              <p:cNvSpPr txBox="1"/>
              <p:nvPr/>
            </p:nvSpPr>
            <p:spPr>
              <a:xfrm>
                <a:off x="7878478" y="4043364"/>
                <a:ext cx="3870135" cy="240065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simulation under ideal conditions means the best performances</a:t>
                </a:r>
                <a:r>
                  <a:rPr lang="zh-CN" alt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and next need to be more realistic</a:t>
                </a:r>
                <a:endPara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 B field (low energy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can reach HCAL)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Showers at center of module (minimize impact of gaps between modules)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 digitization: GS, light trans., PE conv., FEE,  noise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A6CCDF0-2243-4345-9615-E780E25BB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78" y="4043364"/>
                <a:ext cx="3870135" cy="2400657"/>
              </a:xfrm>
              <a:prstGeom prst="rect">
                <a:avLst/>
              </a:prstGeom>
              <a:blipFill>
                <a:blip r:embed="rId11"/>
                <a:stretch>
                  <a:fillRect l="-630" t="-1269" b="-22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29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3170161-2D66-4B9F-A64A-47B29A4E85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0800000">
            <a:off x="-635" y="1271"/>
            <a:ext cx="12192635" cy="745490"/>
          </a:xfrm>
          <a:prstGeom prst="rect">
            <a:avLst/>
          </a:prstGeom>
          <a:gradFill>
            <a:gsLst>
              <a:gs pos="100000">
                <a:srgbClr val="053C80"/>
              </a:gs>
              <a:gs pos="100000">
                <a:srgbClr val="0E265A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45B586A-EFEF-F5C2-3116-E017BFEE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Software Compensation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9" name="图片 8" descr="图示&#10;&#10;AI 生成的内容可能不正确。">
            <a:extLst>
              <a:ext uri="{FF2B5EF4-FFF2-40B4-BE49-F238E27FC236}">
                <a16:creationId xmlns:a16="http://schemas.microsoft.com/office/drawing/2014/main" id="{B6554B7C-8932-00E6-4416-A63273FDF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63" y="744923"/>
            <a:ext cx="4100696" cy="1438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567040-F7FF-A716-EF31-723CD3325F56}"/>
                  </a:ext>
                </a:extLst>
              </p:cNvPr>
              <p:cNvSpPr txBox="1"/>
              <p:nvPr/>
            </p:nvSpPr>
            <p:spPr>
              <a:xfrm>
                <a:off x="7581073" y="798231"/>
                <a:ext cx="461092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Detector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response for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EM component 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typically higher than for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NON-EM component, 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i.e.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zh-CN" alt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&gt; 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567040-F7FF-A716-EF31-723CD3325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073" y="798231"/>
                <a:ext cx="4610927" cy="923330"/>
              </a:xfrm>
              <a:prstGeom prst="rect">
                <a:avLst/>
              </a:prstGeom>
              <a:blipFill>
                <a:blip r:embed="rId4"/>
                <a:stretch>
                  <a:fillRect l="-1190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DFD8DB4-A014-20BB-31B6-9FDC42443267}"/>
                  </a:ext>
                </a:extLst>
              </p:cNvPr>
              <p:cNvSpPr txBox="1"/>
              <p:nvPr/>
            </p:nvSpPr>
            <p:spPr>
              <a:xfrm>
                <a:off x="7581073" y="1876662"/>
                <a:ext cx="445254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Software Compensation: compensate EM and Non-EM component with different factor: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DFD8DB4-A014-20BB-31B6-9FDC42443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073" y="1876662"/>
                <a:ext cx="4452547" cy="923330"/>
              </a:xfrm>
              <a:prstGeom prst="rect">
                <a:avLst/>
              </a:prstGeom>
              <a:blipFill>
                <a:blip r:embed="rId5"/>
                <a:stretch>
                  <a:fillRect l="-1233" t="-3974" r="-17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0FE1B48-A6C4-CC80-51B4-04977DAE6A6D}"/>
                  </a:ext>
                </a:extLst>
              </p:cNvPr>
              <p:cNvSpPr txBox="1"/>
              <p:nvPr/>
            </p:nvSpPr>
            <p:spPr>
              <a:xfrm>
                <a:off x="50235" y="2298357"/>
                <a:ext cx="467886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Hadronic shower is composed of EM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component and Non-EM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component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0FE1B48-A6C4-CC80-51B4-04977DAE6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5" y="2298357"/>
                <a:ext cx="4678865" cy="646331"/>
              </a:xfrm>
              <a:prstGeom prst="rect">
                <a:avLst/>
              </a:prstGeom>
              <a:blipFill>
                <a:blip r:embed="rId6"/>
                <a:stretch>
                  <a:fillRect l="-1042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69080D63-2DE6-949D-5CED-B4E108FB12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4168" y="798231"/>
            <a:ext cx="2288696" cy="234418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43F7DE6-7C6E-7A04-2DBC-D4FE8239E3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7877" y="3391636"/>
            <a:ext cx="3296911" cy="2462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F73A329-74ED-E89A-4818-2D58A94FCF42}"/>
                  </a:ext>
                </a:extLst>
              </p:cNvPr>
              <p:cNvSpPr txBox="1"/>
              <p:nvPr/>
            </p:nvSpPr>
            <p:spPr>
              <a:xfrm>
                <a:off x="9434788" y="3672627"/>
                <a:ext cx="2794888" cy="1585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Under </a:t>
                </a:r>
                <a:r>
                  <a:rPr lang="en-US" altLang="zh-CN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ideal conditions </a:t>
                </a:r>
                <a:r>
                  <a:rPr lang="en-US" altLang="zh-CN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with a </a:t>
                </a:r>
                <a:r>
                  <a:rPr lang="en-US" altLang="zh-CN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90% </a:t>
                </a:r>
                <a:r>
                  <a:rPr lang="en-US" altLang="zh-CN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sampling fraction, the upper limit of hadron energy resolution: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𝐸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6.1%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⊕0.9%</m:t>
                      </m:r>
                    </m:oMath>
                  </m:oMathPara>
                </a14:m>
                <a:endParaRPr lang="en-US" altLang="zh-CN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F73A329-74ED-E89A-4818-2D58A94FC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788" y="3672627"/>
                <a:ext cx="2794888" cy="1585883"/>
              </a:xfrm>
              <a:prstGeom prst="rect">
                <a:avLst/>
              </a:prstGeom>
              <a:blipFill>
                <a:blip r:embed="rId9"/>
                <a:stretch>
                  <a:fillRect l="-1310" t="-1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0405F60B-5E73-480A-2E6D-FCD128246D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18" y="3611593"/>
            <a:ext cx="3002391" cy="224229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149918B-2893-C597-E478-6B7DA4C367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3209" y="3611593"/>
            <a:ext cx="2914051" cy="217631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01E130A-A3C6-4DBE-BF7D-693601732D84}"/>
              </a:ext>
            </a:extLst>
          </p:cNvPr>
          <p:cNvSpPr/>
          <p:nvPr/>
        </p:nvSpPr>
        <p:spPr>
          <a:xfrm>
            <a:off x="0" y="674754"/>
            <a:ext cx="12192000" cy="78105"/>
          </a:xfrm>
          <a:prstGeom prst="rect">
            <a:avLst/>
          </a:prstGeom>
          <a:solidFill>
            <a:srgbClr val="BC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E19EE84-9D13-4714-8F79-2444298EBC7D}"/>
              </a:ext>
            </a:extLst>
          </p:cNvPr>
          <p:cNvSpPr txBox="1"/>
          <p:nvPr/>
        </p:nvSpPr>
        <p:spPr>
          <a:xfrm>
            <a:off x="1512298" y="5889020"/>
            <a:ext cx="7210221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software compensation based on truth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 one depends on reconstruction and the shower separation power.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to do including more real simulation and reconstruction.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2532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16549</TotalTime>
  <Words>633</Words>
  <Application>Microsoft Office PowerPoint</Application>
  <PresentationFormat>宽屏</PresentationFormat>
  <Paragraphs>96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微软雅黑</vt:lpstr>
      <vt:lpstr>Arial</vt:lpstr>
      <vt:lpstr>Calibri</vt:lpstr>
      <vt:lpstr>Cambria Math</vt:lpstr>
      <vt:lpstr>Wingdings</vt:lpstr>
      <vt:lpstr>Office Theme</vt:lpstr>
      <vt:lpstr>HCAL next Plan</vt:lpstr>
      <vt:lpstr>PowerPoint 演示文稿</vt:lpstr>
      <vt:lpstr>PowerPoint 演示文稿</vt:lpstr>
      <vt:lpstr>Recommendations and replying in Dec. 2025</vt:lpstr>
      <vt:lpstr>PowerPoint 演示文稿</vt:lpstr>
      <vt:lpstr>Backup and some updates </vt:lpstr>
      <vt:lpstr>Layer settings of HCAL    </vt:lpstr>
      <vt:lpstr>Hadronic &amp; EM Energy Resolution</vt:lpstr>
      <vt:lpstr>Software Compensation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Detector Interface</dc:title>
  <dc:creator>Zhaoru Zhang</dc:creator>
  <cp:lastModifiedBy>Yuekun</cp:lastModifiedBy>
  <cp:revision>525</cp:revision>
  <dcterms:created xsi:type="dcterms:W3CDTF">2025-07-18T05:11:27Z</dcterms:created>
  <dcterms:modified xsi:type="dcterms:W3CDTF">2026-06-03T03:35:49Z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2052-0.0.0.0</vt:lpwstr>
  </property>
</Properties>
</file>