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07" r:id="rId1"/>
  </p:sldMasterIdLst>
  <p:notesMasterIdLst>
    <p:notesMasterId r:id="rId5"/>
  </p:notesMasterIdLst>
  <p:handoutMasterIdLst>
    <p:handoutMasterId r:id="rId6"/>
  </p:handoutMasterIdLst>
  <p:sldIdLst>
    <p:sldId id="6589" r:id="rId2"/>
    <p:sldId id="6590" r:id="rId3"/>
    <p:sldId id="6588" r:id="rId4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9E9FF"/>
    <a:srgbClr val="E9E9E9"/>
    <a:srgbClr val="E9FFE9"/>
    <a:srgbClr val="CCFFCC"/>
    <a:srgbClr val="F4FFFF"/>
    <a:srgbClr val="F4F4FF"/>
    <a:srgbClr val="381850"/>
    <a:srgbClr val="FFFFE9"/>
    <a:srgbClr val="FFF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06" autoAdjust="0"/>
    <p:restoredTop sz="95621" autoAdjust="0"/>
  </p:normalViewPr>
  <p:slideViewPr>
    <p:cSldViewPr>
      <p:cViewPr varScale="1">
        <p:scale>
          <a:sx n="99" d="100"/>
          <a:sy n="99" d="100"/>
        </p:scale>
        <p:origin x="45" y="12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1864"/>
    </p:cViewPr>
  </p:sorterViewPr>
  <p:notesViewPr>
    <p:cSldViewPr>
      <p:cViewPr varScale="1">
        <p:scale>
          <a:sx n="56" d="100"/>
          <a:sy n="56" d="100"/>
        </p:scale>
        <p:origin x="1642" y="3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45" cy="465743"/>
          </a:xfrm>
          <a:prstGeom prst="rect">
            <a:avLst/>
          </a:prstGeom>
        </p:spPr>
        <p:txBody>
          <a:bodyPr vert="horz" lIns="92291" tIns="46145" rIns="92291" bIns="46145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5743"/>
          </a:xfrm>
          <a:prstGeom prst="rect">
            <a:avLst/>
          </a:prstGeom>
        </p:spPr>
        <p:txBody>
          <a:bodyPr vert="horz" lIns="92291" tIns="46145" rIns="92291" bIns="46145" rtlCol="0"/>
          <a:lstStyle>
            <a:lvl1pPr algn="r">
              <a:defRPr sz="1300"/>
            </a:lvl1pPr>
          </a:lstStyle>
          <a:p>
            <a:pPr>
              <a:defRPr/>
            </a:pPr>
            <a:fld id="{65810EF4-E412-4073-80D7-B4986CE26BF0}" type="datetimeFigureOut">
              <a:rPr lang="en-US"/>
              <a:pPr>
                <a:defRPr/>
              </a:pPr>
              <a:t>6/3/2026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121"/>
            <a:ext cx="3038145" cy="465743"/>
          </a:xfrm>
          <a:prstGeom prst="rect">
            <a:avLst/>
          </a:prstGeom>
        </p:spPr>
        <p:txBody>
          <a:bodyPr vert="horz" lIns="92291" tIns="46145" rIns="92291" bIns="46145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29121"/>
            <a:ext cx="3038145" cy="465743"/>
          </a:xfrm>
          <a:prstGeom prst="rect">
            <a:avLst/>
          </a:prstGeom>
        </p:spPr>
        <p:txBody>
          <a:bodyPr vert="horz" lIns="92291" tIns="46145" rIns="92291" bIns="46145" rtlCol="0" anchor="b"/>
          <a:lstStyle>
            <a:lvl1pPr algn="r">
              <a:defRPr sz="1300"/>
            </a:lvl1pPr>
          </a:lstStyle>
          <a:p>
            <a:pPr>
              <a:defRPr/>
            </a:pPr>
            <a:fld id="{BF64FAC0-20A1-415F-B412-2341C1B00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634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9" tIns="46575" rIns="93149" bIns="46575" numCol="1" anchor="t" anchorCtr="0" compatLnSpc="1">
            <a:prstTxWarp prst="textNoShape">
              <a:avLst/>
            </a:prstTxWarp>
          </a:bodyPr>
          <a:lstStyle>
            <a:lvl1pPr defTabSz="932517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4" y="1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9" tIns="46575" rIns="93149" bIns="46575" numCol="1" anchor="t" anchorCtr="0" compatLnSpc="1">
            <a:prstTxWarp prst="textNoShape">
              <a:avLst/>
            </a:prstTxWarp>
          </a:bodyPr>
          <a:lstStyle>
            <a:lvl1pPr algn="r" defTabSz="932517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7988" y="698500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5" y="4416099"/>
            <a:ext cx="5607711" cy="418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9" tIns="46575" rIns="93149" bIns="465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59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9" tIns="46575" rIns="93149" bIns="46575" numCol="1" anchor="b" anchorCtr="0" compatLnSpc="1">
            <a:prstTxWarp prst="textNoShape">
              <a:avLst/>
            </a:prstTxWarp>
          </a:bodyPr>
          <a:lstStyle>
            <a:lvl1pPr defTabSz="932517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4" y="8830659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9" tIns="46575" rIns="93149" bIns="46575" numCol="1" anchor="b" anchorCtr="0" compatLnSpc="1">
            <a:prstTxWarp prst="textNoShape">
              <a:avLst/>
            </a:prstTxWarp>
          </a:bodyPr>
          <a:lstStyle>
            <a:lvl1pPr algn="r" defTabSz="932517" eaLnBrk="1" hangingPunct="1">
              <a:defRPr sz="1300"/>
            </a:lvl1pPr>
          </a:lstStyle>
          <a:p>
            <a:pPr>
              <a:defRPr/>
            </a:pPr>
            <a:fld id="{18D8EA30-D9F8-4089-B297-A519555E7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540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309580" y="2015581"/>
            <a:ext cx="1596912" cy="769441"/>
          </a:xfrm>
          <a:prstGeom prst="rect">
            <a:avLst/>
          </a:prstGeom>
          <a:solidFill>
            <a:srgbClr val="C4D8FF">
              <a:alpha val="50000"/>
            </a:srgbClr>
          </a:solidFill>
        </p:spPr>
        <p:txBody>
          <a:bodyPr wrap="none">
            <a:spAutoFit/>
          </a:bodyPr>
          <a:lstStyle>
            <a:lvl1pPr>
              <a:defRPr sz="4400">
                <a:solidFill>
                  <a:srgbClr val="800000"/>
                </a:solidFill>
              </a:defRPr>
            </a:lvl1pPr>
          </a:lstStyle>
          <a:p>
            <a:r>
              <a:rPr lang="en-US" dirty="0"/>
              <a:t>CEPC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140035" y="3765550"/>
            <a:ext cx="1952779" cy="40011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buFont typeface="Wingdings" pitchFamily="2" charset="2"/>
              <a:buNone/>
              <a:defRPr sz="2000">
                <a:latin typeface="Arial" charset="0"/>
              </a:defRPr>
            </a:lvl1pPr>
          </a:lstStyle>
          <a:p>
            <a:r>
              <a:rPr lang="en-US" dirty="0" err="1"/>
              <a:t>Jianchun</a:t>
            </a:r>
            <a:r>
              <a:rPr lang="en-US"/>
              <a:t> Wang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588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0"/>
            <a:ext cx="10543032" cy="548640"/>
          </a:xfrm>
          <a:prstGeom prst="rect">
            <a:avLst/>
          </a:prstGeom>
          <a:solidFill>
            <a:srgbClr val="B3C9F5"/>
          </a:solidFill>
        </p:spPr>
        <p:txBody>
          <a:bodyPr anchor="ctr" anchorCtr="1">
            <a:noAutofit/>
          </a:bodyPr>
          <a:lstStyle>
            <a:lvl1pPr>
              <a:defRPr sz="3600" b="1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00800"/>
            <a:ext cx="1463040" cy="365760"/>
          </a:xfrm>
        </p:spPr>
        <p:txBody>
          <a:bodyPr/>
          <a:lstStyle>
            <a:lvl1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607040" y="6400800"/>
            <a:ext cx="975360" cy="365760"/>
          </a:xfrm>
        </p:spPr>
        <p:txBody>
          <a:bodyPr/>
          <a:lstStyle>
            <a:lvl1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09EFEB5A-342B-4E09-AFBA-47D825DD63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9192" y="728963"/>
            <a:ext cx="10543032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3" name="Picture 2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19192" cy="5461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8905" y="0"/>
            <a:ext cx="823095" cy="54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341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00801"/>
            <a:ext cx="172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07040" y="6400800"/>
            <a:ext cx="97536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EEF2DDE-7144-4E13-9970-338AFA75E6A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rgbClr val="3F3FFF"/>
              </a:gs>
              <a:gs pos="100000">
                <a:srgbClr val="BFB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CEPC Style</a:t>
            </a:r>
          </a:p>
        </p:txBody>
      </p:sp>
    </p:spTree>
    <p:extLst>
      <p:ext uri="{BB962C8B-B14F-4D97-AF65-F5344CB8AC3E}">
        <p14:creationId xmlns:p14="http://schemas.microsoft.com/office/powerpoint/2010/main" val="916603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v"/>
        <a:defRPr sz="18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87388" indent="-344488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030288" indent="-342900" algn="l" rtl="0" eaLnBrk="0" fontAlgn="base" hangingPunct="0">
        <a:spcBef>
          <a:spcPts val="6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1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201737" indent="-1714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75000"/>
        <a:buFont typeface="Arial" panose="020B0604020202020204" pitchFamily="34" charset="0"/>
        <a:buChar char="•"/>
        <a:defRPr sz="12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297113" indent="-46831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12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16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16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16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05E60-04F9-00FB-5355-1CB72E9D9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C2F6E-3D13-61E3-9FC7-4F19DDCBB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096BA4-647E-9DEC-19AF-372D28ADF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FEB5A-342B-4E09-AFBA-47D825DD63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055D1F4-AFB6-3963-1EC5-83214FB65633}"/>
              </a:ext>
            </a:extLst>
          </p:cNvPr>
          <p:cNvSpPr txBox="1"/>
          <p:nvPr/>
        </p:nvSpPr>
        <p:spPr>
          <a:xfrm>
            <a:off x="762000" y="648396"/>
            <a:ext cx="10543032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FF"/>
                </a:solidFill>
              </a:rPr>
              <a:t>CEPC Detector Magnet System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000FF"/>
                </a:solidFill>
                <a:latin typeface="+mn-ea"/>
              </a:rPr>
              <a:t>The Full-size cable development. </a:t>
            </a: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We are finding the balance between over-extrusion with the old mold and the gap in the new one.</a:t>
            </a:r>
          </a:p>
          <a:p>
            <a:pPr marL="285750" indent="-285750" defTabSz="68580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FF"/>
                </a:solidFill>
                <a:latin typeface="-apple-system"/>
                <a:ea typeface="宋体" panose="02010600030101010101" pitchFamily="2" charset="-122"/>
              </a:rPr>
              <a:t>Continuously improving the process, such as core wire preheating, size adjustment and mold optimization.</a:t>
            </a:r>
            <a:endParaRPr lang="zh-CN" altLang="en-US" dirty="0">
              <a:solidFill>
                <a:srgbClr val="0000FF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0014EF2-80A6-45C2-97FD-DC80898CE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40" y="5130996"/>
            <a:ext cx="2448916" cy="133268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9DC70FA-C59D-4B41-A09E-B64940DDB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9542" y="5137305"/>
            <a:ext cx="2157426" cy="1560228"/>
          </a:xfrm>
          <a:prstGeom prst="rect">
            <a:avLst/>
          </a:prstGeom>
        </p:spPr>
      </p:pic>
      <p:sp>
        <p:nvSpPr>
          <p:cNvPr id="7" name="文本框 7">
            <a:extLst>
              <a:ext uri="{FF2B5EF4-FFF2-40B4-BE49-F238E27FC236}">
                <a16:creationId xmlns:a16="http://schemas.microsoft.com/office/drawing/2014/main" id="{F0DDDE85-B15F-4100-847A-E3420B6D8EEF}"/>
              </a:ext>
            </a:extLst>
          </p:cNvPr>
          <p:cNvSpPr txBox="1"/>
          <p:nvPr/>
        </p:nvSpPr>
        <p:spPr>
          <a:xfrm>
            <a:off x="3892330" y="6379734"/>
            <a:ext cx="989273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en-US" altLang="zh-CN" b="1" dirty="0">
                <a:solidFill>
                  <a:srgbClr val="FFFF00"/>
                </a:solidFill>
                <a:latin typeface="Calibri"/>
                <a:ea typeface="宋体" panose="02010600030101010101" pitchFamily="2" charset="-122"/>
              </a:rPr>
              <a:t>2026-1-09</a:t>
            </a:r>
            <a:endParaRPr lang="zh-CN" altLang="en-US" dirty="0">
              <a:solidFill>
                <a:srgbClr val="FFFF00"/>
              </a:solidFill>
              <a:latin typeface="Calibri"/>
              <a:ea typeface="宋体" panose="02010600030101010101" pitchFamily="2" charset="-122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C9F9B056-0C6B-4780-B2D4-5386DE0352A6}"/>
              </a:ext>
            </a:extLst>
          </p:cNvPr>
          <p:cNvGrpSpPr/>
          <p:nvPr/>
        </p:nvGrpSpPr>
        <p:grpSpPr>
          <a:xfrm>
            <a:off x="5172188" y="4900422"/>
            <a:ext cx="2514583" cy="1850898"/>
            <a:chOff x="7824192" y="3029270"/>
            <a:chExt cx="3748830" cy="3361926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09B58A25-E63E-48BB-ACFF-853E51EDD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24192" y="3029270"/>
              <a:ext cx="3240488" cy="3361926"/>
            </a:xfrm>
            <a:prstGeom prst="rect">
              <a:avLst/>
            </a:prstGeom>
          </p:spPr>
        </p:pic>
        <p:sp>
          <p:nvSpPr>
            <p:cNvPr id="17" name="文本框 10">
              <a:extLst>
                <a:ext uri="{FF2B5EF4-FFF2-40B4-BE49-F238E27FC236}">
                  <a16:creationId xmlns:a16="http://schemas.microsoft.com/office/drawing/2014/main" id="{40253DCE-D3BC-413B-9C9F-C539507DDF54}"/>
                </a:ext>
              </a:extLst>
            </p:cNvPr>
            <p:cNvSpPr txBox="1"/>
            <p:nvPr/>
          </p:nvSpPr>
          <p:spPr>
            <a:xfrm>
              <a:off x="9595005" y="4216370"/>
              <a:ext cx="1812409" cy="5450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9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91" algn="l" defTabSz="6859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983" algn="l" defTabSz="6859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974" algn="l" defTabSz="6859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966" algn="l" defTabSz="6859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957" algn="l" defTabSz="6859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949" algn="l" defTabSz="6859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940" algn="l" defTabSz="6859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932" algn="l" defTabSz="6859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/>
              <a:r>
                <a:rPr lang="en-US" altLang="zh-CN" b="1" dirty="0">
                  <a:solidFill>
                    <a:srgbClr val="FFFF00"/>
                  </a:solidFill>
                  <a:latin typeface="Calibri"/>
                  <a:ea typeface="宋体" panose="02010600030101010101" pitchFamily="2" charset="-122"/>
                </a:rPr>
                <a:t>2026-1-04</a:t>
              </a:r>
              <a:endParaRPr lang="zh-CN" altLang="en-US" dirty="0">
                <a:solidFill>
                  <a:srgbClr val="FFFF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0AA3CB84-F617-4490-BF46-FC6274CAE947}"/>
                </a:ext>
              </a:extLst>
            </p:cNvPr>
            <p:cNvSpPr txBox="1"/>
            <p:nvPr/>
          </p:nvSpPr>
          <p:spPr>
            <a:xfrm>
              <a:off x="9595005" y="5666758"/>
              <a:ext cx="1978017" cy="5450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/>
              <a:r>
                <a:rPr lang="en-US" altLang="zh-CN" sz="1350" b="1" dirty="0">
                  <a:solidFill>
                    <a:srgbClr val="FFFF00"/>
                  </a:solidFill>
                  <a:latin typeface="Calibri"/>
                  <a:ea typeface="宋体" panose="02010600030101010101" pitchFamily="2" charset="-122"/>
                </a:rPr>
                <a:t>2025-12-13</a:t>
              </a:r>
              <a:endParaRPr lang="zh-CN" altLang="en-US" sz="1350" dirty="0">
                <a:solidFill>
                  <a:srgbClr val="FFFF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9" name="文本框 12">
              <a:extLst>
                <a:ext uri="{FF2B5EF4-FFF2-40B4-BE49-F238E27FC236}">
                  <a16:creationId xmlns:a16="http://schemas.microsoft.com/office/drawing/2014/main" id="{E968E475-C75C-4988-9418-1ECA2CA4B6FC}"/>
                </a:ext>
              </a:extLst>
            </p:cNvPr>
            <p:cNvSpPr txBox="1"/>
            <p:nvPr/>
          </p:nvSpPr>
          <p:spPr>
            <a:xfrm>
              <a:off x="7824192" y="5619092"/>
              <a:ext cx="110756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6859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91" algn="l" defTabSz="6859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983" algn="l" defTabSz="6859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974" algn="l" defTabSz="6859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966" algn="l" defTabSz="6859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957" algn="l" defTabSz="6859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949" algn="l" defTabSz="6859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940" algn="l" defTabSz="6859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932" algn="l" defTabSz="6859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/>
              <a:r>
                <a:rPr lang="en-US" altLang="zh-CN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Old mold</a:t>
              </a:r>
              <a:endParaRPr lang="zh-CN" altLang="en-US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0" name="文本框 13">
              <a:extLst>
                <a:ext uri="{FF2B5EF4-FFF2-40B4-BE49-F238E27FC236}">
                  <a16:creationId xmlns:a16="http://schemas.microsoft.com/office/drawing/2014/main" id="{6225D229-F3E0-4E8F-B752-B19909B97FC6}"/>
                </a:ext>
              </a:extLst>
            </p:cNvPr>
            <p:cNvSpPr txBox="1"/>
            <p:nvPr/>
          </p:nvSpPr>
          <p:spPr>
            <a:xfrm>
              <a:off x="7824192" y="4361322"/>
              <a:ext cx="1206912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6859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91" algn="l" defTabSz="6859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983" algn="l" defTabSz="6859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974" algn="l" defTabSz="6859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966" algn="l" defTabSz="6859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957" algn="l" defTabSz="6859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949" algn="l" defTabSz="6859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940" algn="l" defTabSz="6859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932" algn="l" defTabSz="6859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/>
              <a:r>
                <a:rPr lang="en-US" altLang="zh-CN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New mold</a:t>
              </a:r>
              <a:endParaRPr lang="zh-CN" altLang="en-US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10" name="文本框 14">
            <a:extLst>
              <a:ext uri="{FF2B5EF4-FFF2-40B4-BE49-F238E27FC236}">
                <a16:creationId xmlns:a16="http://schemas.microsoft.com/office/drawing/2014/main" id="{E67C01EB-103B-4EA4-A573-701DA006FAEC}"/>
              </a:ext>
            </a:extLst>
          </p:cNvPr>
          <p:cNvSpPr txBox="1"/>
          <p:nvPr/>
        </p:nvSpPr>
        <p:spPr>
          <a:xfrm>
            <a:off x="2858607" y="6379734"/>
            <a:ext cx="827255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en-US" altLang="zh-CN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Old mold</a:t>
            </a:r>
            <a:endParaRPr lang="zh-CN" altLang="en-US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5" name="文本框 17">
            <a:extLst>
              <a:ext uri="{FF2B5EF4-FFF2-40B4-BE49-F238E27FC236}">
                <a16:creationId xmlns:a16="http://schemas.microsoft.com/office/drawing/2014/main" id="{BD7360A6-E111-4A61-8A16-F47D0B191A97}"/>
              </a:ext>
            </a:extLst>
          </p:cNvPr>
          <p:cNvSpPr txBox="1"/>
          <p:nvPr/>
        </p:nvSpPr>
        <p:spPr>
          <a:xfrm>
            <a:off x="1636592" y="6197818"/>
            <a:ext cx="1019138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en-US" altLang="zh-CN" b="1" dirty="0">
                <a:solidFill>
                  <a:srgbClr val="FFFF00"/>
                </a:solidFill>
                <a:latin typeface="Calibri"/>
                <a:ea typeface="宋体" panose="02010600030101010101" pitchFamily="2" charset="-122"/>
              </a:rPr>
              <a:t>2025-11-22</a:t>
            </a:r>
            <a:endParaRPr lang="zh-CN" altLang="en-US" dirty="0">
              <a:solidFill>
                <a:srgbClr val="FFFF00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8B3AAEA1-DBAE-A4DF-D6EE-C23E4BCC69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7" y="2354153"/>
            <a:ext cx="1920588" cy="225991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42C0A10-54F2-A1AA-12F1-7EE3F4C40572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655730" y="2421546"/>
            <a:ext cx="5695647" cy="2137270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5B73B55A-4C42-921C-8CB2-D828F1EDF4D8}"/>
              </a:ext>
            </a:extLst>
          </p:cNvPr>
          <p:cNvSpPr txBox="1"/>
          <p:nvPr/>
        </p:nvSpPr>
        <p:spPr>
          <a:xfrm>
            <a:off x="590690" y="4627895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Box type conductor</a:t>
            </a:r>
            <a:endParaRPr lang="zh-CN" altLang="en-US" dirty="0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FA7F4C5C-7364-0086-FBA0-28C6992A44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410798"/>
            <a:ext cx="1709817" cy="213727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5703B586-695C-BFC5-052B-743E7C65EB3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5" t="29295" r="4738" b="14355"/>
          <a:stretch>
            <a:fillRect/>
          </a:stretch>
        </p:blipFill>
        <p:spPr>
          <a:xfrm>
            <a:off x="7415316" y="4583206"/>
            <a:ext cx="1617412" cy="1412491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BE96A6B1-4F3C-6EAE-4ED6-7318C539A06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6" r="-1816"/>
          <a:stretch>
            <a:fillRect/>
          </a:stretch>
        </p:blipFill>
        <p:spPr>
          <a:xfrm>
            <a:off x="9088579" y="4574115"/>
            <a:ext cx="1090418" cy="1377338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B7518DB5-C236-94D6-26E3-8458D00F1A93}"/>
              </a:ext>
            </a:extLst>
          </p:cNvPr>
          <p:cNvSpPr txBox="1"/>
          <p:nvPr/>
        </p:nvSpPr>
        <p:spPr>
          <a:xfrm flipH="1">
            <a:off x="7298455" y="5917419"/>
            <a:ext cx="31370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Improvement: Mold design updated.</a:t>
            </a:r>
          </a:p>
          <a:p>
            <a:r>
              <a:rPr lang="en-US" altLang="zh-CN" sz="1400" dirty="0"/>
              <a:t>Upper/lower cladding improved;</a:t>
            </a:r>
          </a:p>
          <a:p>
            <a:r>
              <a:rPr lang="en-US" altLang="zh-CN" sz="1400" dirty="0"/>
              <a:t>Core breakage reoccurred;</a:t>
            </a:r>
          </a:p>
          <a:p>
            <a:r>
              <a:rPr lang="en-US" altLang="zh-CN" sz="1400" dirty="0"/>
              <a:t>2026.3</a:t>
            </a:r>
            <a:endParaRPr lang="zh-CN" altLang="en-US" sz="1400" dirty="0"/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C2A7F9ED-98F4-109E-2A7D-415C1DE5C5E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t="36433" r="44263"/>
          <a:stretch>
            <a:fillRect/>
          </a:stretch>
        </p:blipFill>
        <p:spPr>
          <a:xfrm>
            <a:off x="10575387" y="2937675"/>
            <a:ext cx="1001933" cy="2428487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625B47B9-9EB5-89CA-8CE9-E0BC6DBE4DFD}"/>
              </a:ext>
            </a:extLst>
          </p:cNvPr>
          <p:cNvSpPr txBox="1"/>
          <p:nvPr/>
        </p:nvSpPr>
        <p:spPr>
          <a:xfrm flipH="1">
            <a:off x="10193418" y="5400287"/>
            <a:ext cx="2047329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Improvement: mold</a:t>
            </a:r>
          </a:p>
          <a:p>
            <a:r>
              <a:rPr lang="en-US" altLang="zh-CN" sz="1400" dirty="0"/>
              <a:t>replaced;</a:t>
            </a:r>
          </a:p>
          <a:p>
            <a:r>
              <a:rPr lang="en-US" altLang="zh-CN" sz="1400" dirty="0"/>
              <a:t>Continuous production achievable (6m);</a:t>
            </a:r>
          </a:p>
          <a:p>
            <a:r>
              <a:rPr lang="en-US" altLang="zh-CN" sz="1400" dirty="0"/>
              <a:t>Surface voids occurred.</a:t>
            </a:r>
          </a:p>
          <a:p>
            <a:r>
              <a:rPr lang="en-US" altLang="zh-CN" sz="1400" dirty="0"/>
              <a:t>2026.4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232783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7661C7-C85B-5A48-F734-D97364799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Current status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E2497F0-5443-5F18-DBC7-63EF24C67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FEB5A-342B-4E09-AFBA-47D825DD63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F50EB45-4A27-8EBF-6882-D9425B88C239}"/>
              </a:ext>
            </a:extLst>
          </p:cNvPr>
          <p:cNvSpPr txBox="1">
            <a:spLocks/>
          </p:cNvSpPr>
          <p:nvPr/>
        </p:nvSpPr>
        <p:spPr bwMode="auto">
          <a:xfrm>
            <a:off x="822960" y="914400"/>
            <a:ext cx="8370930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7388" indent="-34448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30288" indent="-3429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o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01737" indent="-1714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297113" indent="-468313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7543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1600">
                <a:solidFill>
                  <a:schemeClr val="tx1"/>
                </a:solidFill>
                <a:latin typeface="+mn-lt"/>
              </a:defRPr>
            </a:lvl6pPr>
            <a:lvl7pPr marL="32115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1600">
                <a:solidFill>
                  <a:schemeClr val="tx1"/>
                </a:solidFill>
                <a:latin typeface="+mn-lt"/>
              </a:defRPr>
            </a:lvl7pPr>
            <a:lvl8pPr marL="36687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1600">
                <a:solidFill>
                  <a:schemeClr val="tx1"/>
                </a:solidFill>
                <a:latin typeface="+mn-lt"/>
              </a:defRPr>
            </a:lvl8pPr>
            <a:lvl9pPr marL="41259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sz="2400" kern="0" dirty="0"/>
              <a:t>Full size Box-type Super-conductor sample was developing.</a:t>
            </a:r>
            <a:endParaRPr lang="en-US" altLang="zh-CN" sz="2400" b="1" kern="0" dirty="0">
              <a:solidFill>
                <a:srgbClr val="FF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C91939F-B4EF-DCA7-C8E1-BFC2C575D729}"/>
              </a:ext>
            </a:extLst>
          </p:cNvPr>
          <p:cNvSpPr txBox="1"/>
          <p:nvPr/>
        </p:nvSpPr>
        <p:spPr>
          <a:xfrm>
            <a:off x="768071" y="1382078"/>
            <a:ext cx="8147329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57175" indent="-257175" defTabSz="685800">
              <a:buFont typeface="+mj-lt"/>
              <a:buAutoNum type="arabicPeriod"/>
            </a:pPr>
            <a:r>
              <a:rPr lang="en-US" altLang="zh-CN" sz="24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The first co-extrusion aluminum-coated cable 16 × 30 mm</a:t>
            </a:r>
            <a:r>
              <a:rPr lang="en-US" altLang="zh-CN" sz="2400" baseline="300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2</a:t>
            </a:r>
            <a:endParaRPr lang="en-US" altLang="zh-CN" sz="240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0D159F1-95F1-FA44-0B5F-4C7E8C4612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003" y="1928671"/>
            <a:ext cx="2861356" cy="381514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F29D8C2-047B-C565-68F3-700AF666FB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494" y="1928671"/>
            <a:ext cx="2860238" cy="381514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105D46B6-279F-2446-5E9D-AE3EAD8BFFA8}"/>
              </a:ext>
            </a:extLst>
          </p:cNvPr>
          <p:cNvSpPr txBox="1"/>
          <p:nvPr/>
        </p:nvSpPr>
        <p:spPr>
          <a:xfrm>
            <a:off x="650131" y="4953000"/>
            <a:ext cx="44904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We have a mature first aluminum coating processing technology. Recently produced a 45-meter-long cable in 55 minutes, with a production speed of 0.9-1 m/min.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001B066-BE4E-B11C-CDD6-1697C4882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1868969"/>
            <a:ext cx="3035925" cy="251334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0847230-41AC-58F6-754F-B35EC1EED9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4325972"/>
            <a:ext cx="3472173" cy="62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96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75954-A224-44ED-BD77-B0EBBEE81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8E8684-3D52-4578-B9FF-9FB5ABB91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FEB5A-342B-4E09-AFBA-47D825DD63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A6DEB08-BBCF-40F3-B47F-AEA1C1C9E992}"/>
              </a:ext>
            </a:extLst>
          </p:cNvPr>
          <p:cNvSpPr txBox="1"/>
          <p:nvPr/>
        </p:nvSpPr>
        <p:spPr>
          <a:xfrm>
            <a:off x="762000" y="648396"/>
            <a:ext cx="10603992" cy="309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FF"/>
                </a:solidFill>
              </a:rPr>
              <a:t>CEPC Detector Magnet System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000FF"/>
                </a:solidFill>
                <a:latin typeface="+mn-ea"/>
              </a:rPr>
              <a:t>The Full-size cable development. </a:t>
            </a:r>
          </a:p>
          <a:p>
            <a:r>
              <a:rPr lang="en-US" altLang="zh-CN" dirty="0">
                <a:latin typeface="+mn-ea"/>
              </a:rPr>
              <a:t>We have produced the full-size short-sample (5~10 meters) cable development, and also need to do: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FF"/>
                </a:solidFill>
                <a:latin typeface="+mn-ea"/>
              </a:rPr>
              <a:t>Research on performance optimization;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zh-CN" dirty="0">
                <a:latin typeface="+mn-ea"/>
              </a:rPr>
              <a:t>Overall performance testing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zh-CN" dirty="0">
                <a:latin typeface="+mn-ea"/>
              </a:rPr>
              <a:t>Research on Performance Degradation Mechanism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zh-CN" dirty="0">
                <a:latin typeface="+mn-ea"/>
              </a:rPr>
              <a:t>Optimize cable processing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FF"/>
                </a:solidFill>
                <a:latin typeface="+mn-ea"/>
              </a:rPr>
              <a:t>Development of Hundred-Meter-Level Long Cables.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zh-CN" dirty="0">
                <a:latin typeface="+mn-ea"/>
              </a:rPr>
              <a:t>Research on Process Consistency of Long Cable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81BCA48-CFD5-449B-406F-EEB9B4BA8124}"/>
              </a:ext>
            </a:extLst>
          </p:cNvPr>
          <p:cNvSpPr txBox="1"/>
          <p:nvPr/>
        </p:nvSpPr>
        <p:spPr>
          <a:xfrm>
            <a:off x="838200" y="4191000"/>
            <a:ext cx="10287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00FF"/>
                </a:solidFill>
              </a:rPr>
              <a:t>R&amp;D on</a:t>
            </a:r>
            <a:r>
              <a:rPr lang="zh-CN" altLang="en-US" sz="2000" dirty="0">
                <a:solidFill>
                  <a:srgbClr val="0000FF"/>
                </a:solidFill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High Temperature Superconducting (HTS)</a:t>
            </a:r>
            <a:r>
              <a:rPr lang="zh-CN" altLang="en-US" sz="2000" dirty="0">
                <a:solidFill>
                  <a:srgbClr val="0000FF"/>
                </a:solidFill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Aluminum stabilized Stacked REBCO Tape Conductor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Quench Detecting and Protecting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Performance test.</a:t>
            </a:r>
          </a:p>
        </p:txBody>
      </p:sp>
    </p:spTree>
    <p:extLst>
      <p:ext uri="{BB962C8B-B14F-4D97-AF65-F5344CB8AC3E}">
        <p14:creationId xmlns:p14="http://schemas.microsoft.com/office/powerpoint/2010/main" val="184011417"/>
      </p:ext>
    </p:extLst>
  </p:cSld>
  <p:clrMapOvr>
    <a:masterClrMapping/>
  </p:clrMapOvr>
</p:sld>
</file>

<file path=ppt/theme/theme1.xml><?xml version="1.0" encoding="utf-8"?>
<a:theme xmlns:a="http://schemas.openxmlformats.org/drawingml/2006/main" name="3_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vert="horz" wrap="none" lIns="45720" tIns="45720" rIns="4572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/>
      <a:lstStyle/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94699</TotalTime>
  <Words>229</Words>
  <Application>Microsoft Office PowerPoint</Application>
  <PresentationFormat>宽屏</PresentationFormat>
  <Paragraphs>43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0" baseType="lpstr">
      <vt:lpstr>-apple-system</vt:lpstr>
      <vt:lpstr>Arial</vt:lpstr>
      <vt:lpstr>Calibri</vt:lpstr>
      <vt:lpstr>Times New Roman</vt:lpstr>
      <vt:lpstr>Verdana</vt:lpstr>
      <vt:lpstr>Wingdings</vt:lpstr>
      <vt:lpstr>3_Quadrant</vt:lpstr>
      <vt:lpstr>Current status</vt:lpstr>
      <vt:lpstr>Current status</vt:lpstr>
      <vt:lpstr>Plan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jwang</dc:creator>
  <cp:lastModifiedBy>Feipeng Ning</cp:lastModifiedBy>
  <cp:revision>9017</cp:revision>
  <cp:lastPrinted>2016-12-15T13:37:35Z</cp:lastPrinted>
  <dcterms:created xsi:type="dcterms:W3CDTF">1601-01-01T00:00:00Z</dcterms:created>
  <dcterms:modified xsi:type="dcterms:W3CDTF">2026-06-03T07:39:54Z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