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9001" r:id="rId2"/>
    <p:sldId id="39040" r:id="rId3"/>
    <p:sldId id="39037" r:id="rId4"/>
    <p:sldId id="39039" r:id="rId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A249"/>
    <a:srgbClr val="FFFFFF"/>
    <a:srgbClr val="003399"/>
    <a:srgbClr val="E6E6E6"/>
    <a:srgbClr val="0070C0"/>
    <a:srgbClr val="4D8357"/>
    <a:srgbClr val="005800"/>
    <a:srgbClr val="008400"/>
    <a:srgbClr val="FDC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3" autoAdjust="0"/>
    <p:restoredTop sz="90707" autoAdjust="0"/>
  </p:normalViewPr>
  <p:slideViewPr>
    <p:cSldViewPr>
      <p:cViewPr varScale="1">
        <p:scale>
          <a:sx n="70" d="100"/>
          <a:sy n="70" d="100"/>
        </p:scale>
        <p:origin x="392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62" d="100"/>
          <a:sy n="62" d="100"/>
        </p:scale>
        <p:origin x="3178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3730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A364D-C919-45E7-A57D-C4BE4049E83B}" type="datetime1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D583-47F1-4C9E-913E-9C8F8159BAED}" type="datetime1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ctr">
              <a:defRPr sz="4000" b="1" baseline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微软雅黑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67FF2-22DD-4CF8-BE9E-25F2457D970D}" type="datetime1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C1474-FB53-481B-9A68-D9081559E308}" type="datetime1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Detector Ref-TDR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97A9A-512A-4894-931E-4EFF37503AC0}" type="datetime1">
              <a:rPr lang="zh-CN" altLang="en-US" smtClean="0"/>
              <a:t>2026/6/2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3" descr="8d5d924e275b0c7f58feed1244176003"/>
          <p:cNvPicPr>
            <a:picLocks noChangeAspect="1"/>
          </p:cNvPicPr>
          <p:nvPr/>
        </p:nvPicPr>
        <p:blipFill rotWithShape="1">
          <a:blip r:embed="rId3"/>
          <a:srcRect t="28679" b="6192"/>
          <a:stretch/>
        </p:blipFill>
        <p:spPr>
          <a:xfrm>
            <a:off x="635" y="0"/>
            <a:ext cx="12191365" cy="2118283"/>
          </a:xfrm>
          <a:prstGeom prst="rect">
            <a:avLst/>
          </a:prstGeom>
        </p:spPr>
      </p:pic>
      <p:sp>
        <p:nvSpPr>
          <p:cNvPr id="6" name="标题 3"/>
          <p:cNvSpPr txBox="1">
            <a:spLocks/>
          </p:cNvSpPr>
          <p:nvPr/>
        </p:nvSpPr>
        <p:spPr>
          <a:xfrm>
            <a:off x="1692720" y="2860228"/>
            <a:ext cx="8627534" cy="1326319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6000" dirty="0">
                <a:solidFill>
                  <a:srgbClr val="C00000"/>
                </a:solidFill>
              </a:rPr>
              <a:t>Plan of the Electronic System </a:t>
            </a:r>
            <a:endParaRPr lang="zh-CN" altLang="en-US" sz="6000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1878136" y="4242209"/>
            <a:ext cx="8435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Wei </a:t>
            </a:r>
            <a:r>
              <a:rPr lang="en-US" altLang="zh-CN" sz="2800" dirty="0" err="1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Wei</a:t>
            </a:r>
            <a:endParaRPr lang="en-US" altLang="zh-CN" sz="28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en-US" altLang="zh-CN" sz="2800" dirty="0">
                <a:latin typeface="Arial" panose="020B0604020202020204" pitchFamily="34" charset="0"/>
                <a:ea typeface="宋体" charset="-122"/>
                <a:cs typeface="Arial" panose="020B0604020202020204" pitchFamily="34" charset="0"/>
              </a:rPr>
              <a:t>On behalf of the CEPC Electronics study team</a:t>
            </a:r>
          </a:p>
          <a:p>
            <a:pPr algn="ctr"/>
            <a:endParaRPr lang="en-US" altLang="zh-CN" sz="280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June. 3</a:t>
            </a:r>
            <a:r>
              <a:rPr lang="en-US" altLang="zh-CN" baseline="30000" dirty="0">
                <a:solidFill>
                  <a:schemeClr val="bg1"/>
                </a:solidFill>
              </a:rPr>
              <a:t>rd</a:t>
            </a:r>
            <a:r>
              <a:rPr lang="en-US" altLang="zh-CN" dirty="0">
                <a:solidFill>
                  <a:schemeClr val="bg1"/>
                </a:solidFill>
              </a:rPr>
              <a:t>, 2026, CEPC Detector and Physics Plenary Meeting</a:t>
            </a:r>
            <a:endParaRPr lang="zh-CN" altLang="en-US" dirty="0">
              <a:solidFill>
                <a:schemeClr val="bg1"/>
              </a:solidFill>
            </a:endParaRP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图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363" y="5398314"/>
            <a:ext cx="3552825" cy="672912"/>
          </a:xfrm>
          <a:prstGeom prst="rect">
            <a:avLst/>
          </a:prstGeom>
        </p:spPr>
      </p:pic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6309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73AE2E48-EC09-4841-A19B-7D63BA030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472607"/>
          </a:xfrm>
        </p:spPr>
        <p:txBody>
          <a:bodyPr>
            <a:normAutofit/>
          </a:bodyPr>
          <a:lstStyle/>
          <a:p>
            <a:pPr marL="0" indent="0" algn="l">
              <a:lnSpc>
                <a:spcPct val="130000"/>
              </a:lnSpc>
              <a:spcAft>
                <a:spcPts val="0"/>
              </a:spcAft>
              <a:defRPr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altLang="zh-CN" sz="14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Key Achievements &amp; Recognition</a:t>
            </a:r>
            <a:endParaRPr lang="en-US" altLang="zh-CN" sz="1400" dirty="0">
              <a:solidFill>
                <a:schemeClr val="tx1"/>
              </a:solidFill>
            </a:endParaRP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Structural </a:t>
            </a:r>
            <a:r>
              <a:rPr lang="en-US" altLang="zh-CN" sz="1200" b="1" i="0" u="none" strike="noStrik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Breakthrough:</a:t>
            </a:r>
            <a:r>
              <a:rPr lang="en-US" altLang="zh-CN" sz="1200" b="0" i="0" u="none" strike="noStrik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Successfully</a:t>
            </a: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adopted a data streaming readout architecture. ASIC design, data rate handling, and safety margin implementation are all well managed.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Technological </a:t>
            </a:r>
            <a:r>
              <a:rPr lang="en-US" altLang="zh-CN" sz="1200" b="1" i="0" u="none" strike="noStrik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Maturity:</a:t>
            </a:r>
            <a:r>
              <a:rPr lang="en-US" altLang="zh-CN" sz="1200" b="0" i="0" u="none" strike="noStrik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Key</a:t>
            </a: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ASIC modules have been successfully prototyped, demonstrating the team's strength and efficiency.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Comprehensive </a:t>
            </a:r>
            <a:r>
              <a:rPr lang="en-US" altLang="zh-CN" sz="1200" b="1" i="0" u="none" strike="noStrik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System:</a:t>
            </a:r>
            <a:r>
              <a:rPr lang="en-US" altLang="zh-CN" sz="1200" b="0" i="0" u="none" strike="noStrik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electronics system description was recognized by the review committee as comprehensive and complete, laying a solid foundation for the project.</a:t>
            </a:r>
          </a:p>
          <a:p>
            <a:pPr marL="0" indent="0" algn="l">
              <a:lnSpc>
                <a:spcPct val="130000"/>
              </a:lnSpc>
              <a:spcAft>
                <a:spcPts val="0"/>
              </a:spcAft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altLang="zh-CN" sz="14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Recommendation Response &amp; Actions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Responsibility &amp; Verification</a:t>
            </a:r>
          </a:p>
          <a:p>
            <a:pPr marL="965200" indent="-457200" algn="l">
              <a:lnSpc>
                <a:spcPct val="130000"/>
              </a:lnSpc>
              <a:spcAft>
                <a:spcPts val="0"/>
              </a:spcAft>
              <a:buClr>
                <a:srgbClr val="404040"/>
              </a:buClr>
              <a:buFont typeface="Wingdings" panose="05000000000000000000" pitchFamily="2" charset="2"/>
              <a:buChar char="ü"/>
            </a:pP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Clear leaders have been assigned for all key ASICs.</a:t>
            </a:r>
          </a:p>
          <a:p>
            <a:pPr marL="965200" indent="-457200" algn="l">
              <a:lnSpc>
                <a:spcPct val="130000"/>
              </a:lnSpc>
              <a:spcAft>
                <a:spcPts val="0"/>
              </a:spcAft>
              <a:buClr>
                <a:srgbClr val="404040"/>
              </a:buClr>
              <a:buFont typeface="Wingdings" panose="05000000000000000000" pitchFamily="2" charset="2"/>
              <a:buChar char="ü"/>
            </a:pP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Independent verification is being implemented. More resources for verification will be considered to be find from the university for testing.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Risk &amp; Supply Chain Management</a:t>
            </a:r>
          </a:p>
          <a:p>
            <a:pPr marL="965200" indent="-457200" algn="l">
              <a:lnSpc>
                <a:spcPct val="130000"/>
              </a:lnSpc>
              <a:spcAft>
                <a:spcPts val="0"/>
              </a:spcAft>
              <a:buClr>
                <a:srgbClr val="404040"/>
              </a:buClr>
              <a:buFont typeface="Wingdings" panose="05000000000000000000" pitchFamily="2" charset="2"/>
              <a:buChar char="ü"/>
            </a:pP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Backup resources for key components (like FPGAs) are in place to mitigate supply chain risks.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System &amp; Parallel Development</a:t>
            </a:r>
          </a:p>
          <a:p>
            <a:pPr marL="965200" indent="-457200" algn="l">
              <a:lnSpc>
                <a:spcPct val="130000"/>
              </a:lnSpc>
              <a:spcAft>
                <a:spcPts val="0"/>
              </a:spcAft>
              <a:buClr>
                <a:srgbClr val="404040"/>
              </a:buClr>
              <a:buFont typeface="Wingdings" panose="05000000000000000000" pitchFamily="2" charset="2"/>
              <a:buChar char="ü"/>
            </a:pP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 verified common backplane prototype exists and will be optimized for future sub-detector R&amp;D.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Documentation Improvement</a:t>
            </a:r>
          </a:p>
          <a:p>
            <a:pPr marL="965200" indent="-457200" algn="l">
              <a:lnSpc>
                <a:spcPct val="130000"/>
              </a:lnSpc>
              <a:spcAft>
                <a:spcPts val="0"/>
              </a:spcAft>
              <a:buClr>
                <a:srgbClr val="404040"/>
              </a:buClr>
              <a:buFont typeface="Wingdings" panose="05000000000000000000" pitchFamily="2" charset="2"/>
              <a:buChar char="ü"/>
            </a:pP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The ASIC overview in the Ref-TDR has been restored and improved with a detailed table for better readability.</a:t>
            </a:r>
          </a:p>
          <a:p>
            <a:pPr marL="0" indent="0" algn="l">
              <a:lnSpc>
                <a:spcPct val="130000"/>
              </a:lnSpc>
              <a:spcAft>
                <a:spcPts val="0"/>
              </a:spcAft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altLang="zh-CN" sz="14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Core Future Work Directions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Power Optimization: </a:t>
            </a: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Optimize power consumption at every design stage, ensuring all power usage is justified by performance requirements to improve energy efficiency.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Parallel Testing Strategy: </a:t>
            </a: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Use "sister chips" to start detector testing in parallel with chip development, accelerating the R&amp;D verification cycle.</a:t>
            </a:r>
          </a:p>
          <a:p>
            <a:pPr marL="711200" indent="-457200" algn="l">
              <a:lnSpc>
                <a:spcPct val="130000"/>
              </a:lnSpc>
              <a:spcAft>
                <a:spcPts val="0"/>
              </a:spcAft>
              <a:buClr>
                <a:srgbClr val="1F2329"/>
              </a:buClr>
              <a:buFont typeface="Wingdings" panose="05000000000000000000" pitchFamily="2" charset="2"/>
              <a:buChar char="Ø"/>
            </a:pPr>
            <a:r>
              <a:rPr lang="en-US" altLang="zh-CN" sz="1200" b="1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Prototype Iteration: </a:t>
            </a:r>
            <a:r>
              <a:rPr lang="en-US" altLang="zh-CN" sz="1200" b="0" i="0" u="none" strike="noStrik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Proceed with system development to meet the needs of each sub-detector, creating a flexible and scalable hardware verification platform.</a:t>
            </a:r>
            <a:endParaRPr lang="en-US" altLang="zh-CN" sz="1200" dirty="0">
              <a:solidFill>
                <a:schemeClr val="tx1"/>
              </a:solidFill>
            </a:endParaRP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6019C714-52B6-469A-879F-18DC4429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Feedback from IDRC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90C83B1-7F17-4415-B40C-4E3C0BE09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5740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73AE2E48-EC09-4841-A19B-7D63BA03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The</a:t>
            </a:r>
            <a:r>
              <a:rPr lang="zh-CN" altLang="en-US" dirty="0"/>
              <a:t>“</a:t>
            </a:r>
            <a:r>
              <a:rPr lang="en-US" altLang="zh-CN" dirty="0"/>
              <a:t>new</a:t>
            </a:r>
            <a:r>
              <a:rPr lang="zh-CN" altLang="en-US" dirty="0"/>
              <a:t>”</a:t>
            </a:r>
            <a:r>
              <a:rPr lang="en-US" altLang="zh-CN" dirty="0"/>
              <a:t>chips</a:t>
            </a:r>
            <a:r>
              <a:rPr lang="zh-CN" altLang="en-US" dirty="0"/>
              <a:t>：</a:t>
            </a:r>
            <a:r>
              <a:rPr lang="en-US" altLang="zh-CN" dirty="0"/>
              <a:t> </a:t>
            </a:r>
          </a:p>
          <a:p>
            <a:pPr lvl="1"/>
            <a:r>
              <a:rPr lang="en-US" altLang="zh-CN" dirty="0" err="1"/>
              <a:t>Tapeout</a:t>
            </a:r>
            <a:r>
              <a:rPr lang="en-US" altLang="zh-CN" dirty="0"/>
              <a:t> with 2 MPWs</a:t>
            </a:r>
            <a:r>
              <a:rPr lang="zh-CN" altLang="en-US" dirty="0"/>
              <a:t>（</a:t>
            </a:r>
            <a:r>
              <a:rPr lang="en-US" altLang="zh-CN" dirty="0"/>
              <a:t>V0, V1), with channel functionality in current ver.</a:t>
            </a:r>
          </a:p>
          <a:p>
            <a:pPr lvl="1"/>
            <a:r>
              <a:rPr lang="en-US" altLang="zh-CN" dirty="0"/>
              <a:t>Following exactly the TDR schedule for the development, no modification</a:t>
            </a:r>
          </a:p>
          <a:p>
            <a:pPr lvl="2"/>
            <a:r>
              <a:rPr lang="en-US" altLang="zh-CN" dirty="0"/>
              <a:t>LATRIC(OTK)</a:t>
            </a:r>
          </a:p>
          <a:p>
            <a:pPr lvl="2"/>
            <a:r>
              <a:rPr lang="en-US" altLang="zh-CN" dirty="0"/>
              <a:t>SIPAC(</a:t>
            </a:r>
            <a:r>
              <a:rPr lang="en-US" altLang="zh-CN" dirty="0" err="1"/>
              <a:t>SiPM</a:t>
            </a:r>
            <a:r>
              <a:rPr lang="en-US" altLang="zh-CN" dirty="0"/>
              <a:t>)</a:t>
            </a:r>
          </a:p>
          <a:p>
            <a:pPr lvl="1"/>
            <a:r>
              <a:rPr lang="en-US" altLang="zh-CN" dirty="0" err="1"/>
              <a:t>Tapeout</a:t>
            </a:r>
            <a:r>
              <a:rPr lang="en-US" altLang="zh-CN" dirty="0"/>
              <a:t> with 1 MPW, another in manufacture, bugs understood </a:t>
            </a:r>
          </a:p>
          <a:p>
            <a:pPr lvl="2"/>
            <a:r>
              <a:rPr lang="en-US" altLang="zh-CN" dirty="0"/>
              <a:t>PAL (DC-DC convertor)</a:t>
            </a:r>
          </a:p>
          <a:p>
            <a:pPr lvl="1"/>
            <a:r>
              <a:rPr lang="en-US" altLang="zh-CN" dirty="0"/>
              <a:t>Main chip in design, to be </a:t>
            </a:r>
            <a:r>
              <a:rPr lang="en-US" altLang="zh-CN" dirty="0" err="1"/>
              <a:t>tapeout</a:t>
            </a:r>
            <a:r>
              <a:rPr lang="en-US" altLang="zh-CN" dirty="0"/>
              <a:t> in July, delayed due to complexity </a:t>
            </a:r>
          </a:p>
          <a:p>
            <a:pPr lvl="2"/>
            <a:r>
              <a:rPr lang="en-US" altLang="zh-CN" dirty="0"/>
              <a:t>FEDI (Data Interface)</a:t>
            </a:r>
          </a:p>
          <a:p>
            <a:pPr lvl="2"/>
            <a:r>
              <a:rPr lang="en-US" altLang="zh-CN" dirty="0"/>
              <a:t>FEDA (Data Aggregation) and OAT (Opto- module) prototype version </a:t>
            </a:r>
            <a:r>
              <a:rPr lang="en-US" altLang="zh-CN" dirty="0" err="1"/>
              <a:t>tapeout</a:t>
            </a:r>
            <a:r>
              <a:rPr lang="en-US" altLang="zh-CN" dirty="0"/>
              <a:t>, to be tested  </a:t>
            </a:r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6019C714-52B6-469A-879F-18DC4429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Plan updates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90C83B1-7F17-4415-B40C-4E3C0BE09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013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F29FF94-8E29-434F-8E20-BF4D71D0BA38}"/>
              </a:ext>
            </a:extLst>
          </p:cNvPr>
          <p:cNvSpPr/>
          <p:nvPr/>
        </p:nvSpPr>
        <p:spPr>
          <a:xfrm>
            <a:off x="1986264" y="1184919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>
                <a:solidFill>
                  <a:schemeClr val="tx1"/>
                </a:solidFill>
              </a:rPr>
              <a:t>GaN</a:t>
            </a:r>
            <a:r>
              <a:rPr lang="en-US" altLang="zh-CN" sz="1200" dirty="0">
                <a:solidFill>
                  <a:schemeClr val="tx1"/>
                </a:solidFill>
              </a:rPr>
              <a:t> Selection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A08B86F-AB05-4D9F-821A-54EA8667B2F8}"/>
              </a:ext>
            </a:extLst>
          </p:cNvPr>
          <p:cNvSpPr/>
          <p:nvPr/>
        </p:nvSpPr>
        <p:spPr>
          <a:xfrm>
            <a:off x="5885256" y="1110510"/>
            <a:ext cx="1645623" cy="5808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PAL </a:t>
            </a:r>
            <a:r>
              <a:rPr lang="en-US" altLang="zh-CN" sz="1200" dirty="0" err="1">
                <a:solidFill>
                  <a:schemeClr val="tx1"/>
                </a:solidFill>
              </a:rPr>
              <a:t>func</a:t>
            </a:r>
            <a:r>
              <a:rPr lang="en-US" altLang="zh-CN" sz="1200" dirty="0">
                <a:solidFill>
                  <a:schemeClr val="tx1"/>
                </a:solidFill>
              </a:rPr>
              <a:t> module  prototype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F52B0C9-71FD-407E-A448-AA1854FC4F77}"/>
              </a:ext>
            </a:extLst>
          </p:cNvPr>
          <p:cNvSpPr/>
          <p:nvPr/>
        </p:nvSpPr>
        <p:spPr>
          <a:xfrm>
            <a:off x="7427998" y="992412"/>
            <a:ext cx="1475658" cy="817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Module on detector test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5A2623B8-B2DE-4F11-9986-8F839C3CC501}"/>
              </a:ext>
            </a:extLst>
          </p:cNvPr>
          <p:cNvCxnSpPr>
            <a:cxnSpLocks/>
          </p:cNvCxnSpPr>
          <p:nvPr/>
        </p:nvCxnSpPr>
        <p:spPr>
          <a:xfrm>
            <a:off x="1847528" y="945379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23C96583-7662-4310-8B7D-676CE05F2020}"/>
              </a:ext>
            </a:extLst>
          </p:cNvPr>
          <p:cNvSpPr/>
          <p:nvPr/>
        </p:nvSpPr>
        <p:spPr>
          <a:xfrm>
            <a:off x="1986264" y="87337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2024.11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9039BC8-7164-47ED-8F0A-E58DD490CBF8}"/>
              </a:ext>
            </a:extLst>
          </p:cNvPr>
          <p:cNvSpPr/>
          <p:nvPr/>
        </p:nvSpPr>
        <p:spPr>
          <a:xfrm>
            <a:off x="5996242" y="87337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2026.12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E40E002B-E9AC-42A3-B665-6CB5A1AC5183}"/>
              </a:ext>
            </a:extLst>
          </p:cNvPr>
          <p:cNvSpPr/>
          <p:nvPr/>
        </p:nvSpPr>
        <p:spPr>
          <a:xfrm>
            <a:off x="7431366" y="87337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58AF9B5-BE00-4CA5-8B5D-E6273FA46368}"/>
              </a:ext>
            </a:extLst>
          </p:cNvPr>
          <p:cNvSpPr/>
          <p:nvPr/>
        </p:nvSpPr>
        <p:spPr>
          <a:xfrm>
            <a:off x="145608" y="1161403"/>
            <a:ext cx="14793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Power &amp; DC-DC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(PAL)</a:t>
            </a:r>
          </a:p>
          <a:p>
            <a:pPr algn="ctr"/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0FE19101-C432-4752-9AAA-3C4B6CC0DFAC}"/>
              </a:ext>
            </a:extLst>
          </p:cNvPr>
          <p:cNvSpPr/>
          <p:nvPr/>
        </p:nvSpPr>
        <p:spPr>
          <a:xfrm>
            <a:off x="10292007" y="1184919"/>
            <a:ext cx="179492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Rad-</a:t>
            </a:r>
            <a:r>
              <a:rPr lang="en-US" altLang="zh-CN" sz="1200" dirty="0" err="1">
                <a:solidFill>
                  <a:schemeClr val="tx1"/>
                </a:solidFill>
              </a:rPr>
              <a:t>tol</a:t>
            </a:r>
            <a:r>
              <a:rPr lang="en-US" altLang="zh-CN" sz="1200" dirty="0">
                <a:solidFill>
                  <a:schemeClr val="tx1"/>
                </a:solidFill>
              </a:rPr>
              <a:t> &amp; Mag proof PAL prototype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D6C2D04-ECDE-48AD-91F6-EDF7BCD94E58}"/>
              </a:ext>
            </a:extLst>
          </p:cNvPr>
          <p:cNvSpPr/>
          <p:nvPr/>
        </p:nvSpPr>
        <p:spPr>
          <a:xfrm>
            <a:off x="10478172" y="87337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2029.12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4DEDB1D-50AD-4850-86AC-A8D45B3C087D}"/>
              </a:ext>
            </a:extLst>
          </p:cNvPr>
          <p:cNvSpPr/>
          <p:nvPr/>
        </p:nvSpPr>
        <p:spPr>
          <a:xfrm>
            <a:off x="1986264" y="188148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Protocol define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3592C403-5D5F-4E88-A1FD-F282EE1DB922}"/>
              </a:ext>
            </a:extLst>
          </p:cNvPr>
          <p:cNvSpPr/>
          <p:nvPr/>
        </p:nvSpPr>
        <p:spPr>
          <a:xfrm>
            <a:off x="4755712" y="188148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1</a:t>
            </a:r>
            <a:r>
              <a:rPr lang="en-US" altLang="zh-CN" sz="1200" baseline="30000" dirty="0">
                <a:solidFill>
                  <a:schemeClr val="tx1"/>
                </a:solidFill>
              </a:rPr>
              <a:t>st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r>
              <a:rPr lang="en-US" altLang="zh-CN" sz="1200" dirty="0" err="1">
                <a:solidFill>
                  <a:schemeClr val="tx1"/>
                </a:solidFill>
              </a:rPr>
              <a:t>tapeout</a:t>
            </a:r>
            <a:endParaRPr lang="en-US" altLang="zh-CN" sz="1200" dirty="0">
              <a:solidFill>
                <a:schemeClr val="tx1"/>
              </a:solidFill>
            </a:endParaRPr>
          </a:p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Chip set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215959D6-DB41-40E4-9444-2F4DCEEE69C1}"/>
              </a:ext>
            </a:extLst>
          </p:cNvPr>
          <p:cNvSpPr/>
          <p:nvPr/>
        </p:nvSpPr>
        <p:spPr>
          <a:xfrm>
            <a:off x="10321501" y="1881483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Rad-</a:t>
            </a:r>
            <a:r>
              <a:rPr lang="en-US" altLang="zh-CN" sz="1200" dirty="0" err="1">
                <a:solidFill>
                  <a:schemeClr val="tx1"/>
                </a:solidFill>
              </a:rPr>
              <a:t>tol</a:t>
            </a:r>
            <a:r>
              <a:rPr lang="en-US" altLang="zh-CN" sz="1200" dirty="0">
                <a:solidFill>
                  <a:schemeClr val="tx1"/>
                </a:solidFill>
              </a:rPr>
              <a:t> FEDI </a:t>
            </a:r>
            <a:r>
              <a:rPr lang="en-US" altLang="zh-CN" sz="1200" dirty="0" err="1">
                <a:solidFill>
                  <a:schemeClr val="tx1"/>
                </a:solidFill>
              </a:rPr>
              <a:t>DataLink</a:t>
            </a:r>
            <a:r>
              <a:rPr lang="en-US" altLang="zh-CN" sz="1200" dirty="0">
                <a:solidFill>
                  <a:schemeClr val="tx1"/>
                </a:solidFill>
              </a:rPr>
              <a:t> prototype 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76D90261-B2E4-4D81-8978-6A9FF73D8CB3}"/>
              </a:ext>
            </a:extLst>
          </p:cNvPr>
          <p:cNvCxnSpPr>
            <a:cxnSpLocks/>
          </p:cNvCxnSpPr>
          <p:nvPr/>
        </p:nvCxnSpPr>
        <p:spPr>
          <a:xfrm>
            <a:off x="1847528" y="1665459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2455C1C7-432D-4A36-A125-11AEE07DEA5D}"/>
              </a:ext>
            </a:extLst>
          </p:cNvPr>
          <p:cNvSpPr/>
          <p:nvPr/>
        </p:nvSpPr>
        <p:spPr>
          <a:xfrm>
            <a:off x="1975439" y="15934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2024.10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A12EC5B-EB35-4CEB-A1C6-839E19F851C8}"/>
              </a:ext>
            </a:extLst>
          </p:cNvPr>
          <p:cNvSpPr/>
          <p:nvPr/>
        </p:nvSpPr>
        <p:spPr>
          <a:xfrm>
            <a:off x="4727848" y="15934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2025.10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A2972B88-68BD-4743-9928-3E9ACB6F85F9}"/>
              </a:ext>
            </a:extLst>
          </p:cNvPr>
          <p:cNvSpPr/>
          <p:nvPr/>
        </p:nvSpPr>
        <p:spPr>
          <a:xfrm>
            <a:off x="10501002" y="15934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2029.12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0F4D3542-AC4C-44CA-AF4D-4007DBEFE6BD}"/>
              </a:ext>
            </a:extLst>
          </p:cNvPr>
          <p:cNvSpPr/>
          <p:nvPr/>
        </p:nvSpPr>
        <p:spPr>
          <a:xfrm>
            <a:off x="-33910" y="1800746"/>
            <a:ext cx="182395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Data Link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(FEDA, FEDI &amp; OAT)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2BB527F4-4B33-4A84-AB45-A7AF8288F350}"/>
              </a:ext>
            </a:extLst>
          </p:cNvPr>
          <p:cNvSpPr/>
          <p:nvPr/>
        </p:nvSpPr>
        <p:spPr>
          <a:xfrm>
            <a:off x="127523" y="206042"/>
            <a:ext cx="1528375" cy="10658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rgbClr val="0000FF"/>
                </a:solidFill>
              </a:rPr>
              <a:t>Overall Electronics system </a:t>
            </a:r>
            <a:endParaRPr lang="zh-CN" altLang="en-US" sz="1400" dirty="0">
              <a:solidFill>
                <a:srgbClr val="0000FF"/>
              </a:solidFill>
            </a:endParaRPr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B3DDC2A3-EA54-4DA0-9968-C11627D7DF00}"/>
              </a:ext>
            </a:extLst>
          </p:cNvPr>
          <p:cNvCxnSpPr>
            <a:cxnSpLocks/>
          </p:cNvCxnSpPr>
          <p:nvPr/>
        </p:nvCxnSpPr>
        <p:spPr>
          <a:xfrm>
            <a:off x="1847528" y="682899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23AF459F-1ED4-4332-835E-CFDBCCE6F889}"/>
              </a:ext>
            </a:extLst>
          </p:cNvPr>
          <p:cNvSpPr/>
          <p:nvPr/>
        </p:nvSpPr>
        <p:spPr>
          <a:xfrm>
            <a:off x="1934613" y="142161"/>
            <a:ext cx="1528376" cy="8207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rgbClr val="C00000"/>
                </a:solidFill>
              </a:rPr>
              <a:t>Elec TDR Draft1</a:t>
            </a:r>
            <a:endParaRPr lang="zh-CN" altLang="en-US" sz="1200" dirty="0">
              <a:solidFill>
                <a:srgbClr val="C00000"/>
              </a:solidFill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EB3A29C-F9D7-44D0-B124-9FF08512B490}"/>
              </a:ext>
            </a:extLst>
          </p:cNvPr>
          <p:cNvSpPr/>
          <p:nvPr/>
        </p:nvSpPr>
        <p:spPr>
          <a:xfrm>
            <a:off x="1964511" y="61089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rgbClr val="C00000"/>
                </a:solidFill>
              </a:rPr>
              <a:t>2024.12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5C1BBB46-68B0-47C0-98FC-3F28F37B9989}"/>
              </a:ext>
            </a:extLst>
          </p:cNvPr>
          <p:cNvSpPr/>
          <p:nvPr/>
        </p:nvSpPr>
        <p:spPr>
          <a:xfrm>
            <a:off x="7458872" y="61089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rgbClr val="C00000"/>
                </a:solidFill>
              </a:rPr>
              <a:t>2027.12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cxnSp>
        <p:nvCxnSpPr>
          <p:cNvPr id="43" name="直接箭头连接符 42">
            <a:extLst>
              <a:ext uri="{FF2B5EF4-FFF2-40B4-BE49-F238E27FC236}">
                <a16:creationId xmlns:a16="http://schemas.microsoft.com/office/drawing/2014/main" id="{6FF4C854-7A1D-44C6-878F-3A38AFABDCA7}"/>
              </a:ext>
            </a:extLst>
          </p:cNvPr>
          <p:cNvCxnSpPr>
            <a:cxnSpLocks/>
          </p:cNvCxnSpPr>
          <p:nvPr/>
        </p:nvCxnSpPr>
        <p:spPr>
          <a:xfrm>
            <a:off x="1814241" y="2313531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>
            <a:extLst>
              <a:ext uri="{FF2B5EF4-FFF2-40B4-BE49-F238E27FC236}">
                <a16:creationId xmlns:a16="http://schemas.microsoft.com/office/drawing/2014/main" id="{06CF7D22-4331-4CF4-871F-511883628DD6}"/>
              </a:ext>
            </a:extLst>
          </p:cNvPr>
          <p:cNvSpPr/>
          <p:nvPr/>
        </p:nvSpPr>
        <p:spPr>
          <a:xfrm>
            <a:off x="40653" y="2754872"/>
            <a:ext cx="1656175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VTX STCH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(</a:t>
            </a:r>
            <a:r>
              <a:rPr lang="en-US" altLang="zh-CN" sz="1400" dirty="0" err="1">
                <a:solidFill>
                  <a:schemeClr val="tx1"/>
                </a:solidFill>
              </a:rPr>
              <a:t>Taichu</a:t>
            </a:r>
            <a:r>
              <a:rPr lang="en-US" altLang="zh-CN" sz="1400" dirty="0">
                <a:solidFill>
                  <a:schemeClr val="tx1"/>
                </a:solidFill>
              </a:rPr>
              <a:t>-Stitching)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70106691-CE65-45B0-8802-8F4D58236FDE}"/>
              </a:ext>
            </a:extLst>
          </p:cNvPr>
          <p:cNvSpPr/>
          <p:nvPr/>
        </p:nvSpPr>
        <p:spPr>
          <a:xfrm>
            <a:off x="1894308" y="2803128"/>
            <a:ext cx="1459447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Preliminary scheme for Stitching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2B025AE7-E0C1-435A-976C-F1E778B48008}"/>
              </a:ext>
            </a:extLst>
          </p:cNvPr>
          <p:cNvSpPr/>
          <p:nvPr/>
        </p:nvSpPr>
        <p:spPr>
          <a:xfrm>
            <a:off x="5837638" y="3046402"/>
            <a:ext cx="1656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TJ65 single chip design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57F6270B-97E2-41F9-9762-63DB67B49C5E}"/>
              </a:ext>
            </a:extLst>
          </p:cNvPr>
          <p:cNvSpPr/>
          <p:nvPr/>
        </p:nvSpPr>
        <p:spPr>
          <a:xfrm>
            <a:off x="10282775" y="2762609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TJ65 wafer-level</a:t>
            </a:r>
          </a:p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Stitching detector prototype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FC0033F-92A9-427D-A1B3-6B77376D5481}"/>
              </a:ext>
            </a:extLst>
          </p:cNvPr>
          <p:cNvSpPr/>
          <p:nvPr/>
        </p:nvSpPr>
        <p:spPr>
          <a:xfrm>
            <a:off x="1937316" y="22415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2024.12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BAB69E71-E4D8-4C7D-A406-5E8D643549F1}"/>
              </a:ext>
            </a:extLst>
          </p:cNvPr>
          <p:cNvSpPr/>
          <p:nvPr/>
        </p:nvSpPr>
        <p:spPr>
          <a:xfrm>
            <a:off x="5932723" y="22415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2026.12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13CBF15E-C256-4E71-933A-B770CE61E954}"/>
              </a:ext>
            </a:extLst>
          </p:cNvPr>
          <p:cNvSpPr/>
          <p:nvPr/>
        </p:nvSpPr>
        <p:spPr>
          <a:xfrm>
            <a:off x="10462879" y="22415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2029.12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182E8433-4A89-4CAF-B486-254C593EAB78}"/>
              </a:ext>
            </a:extLst>
          </p:cNvPr>
          <p:cNvSpPr/>
          <p:nvPr/>
        </p:nvSpPr>
        <p:spPr>
          <a:xfrm>
            <a:off x="4794576" y="368168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Prototype  </a:t>
            </a:r>
            <a:r>
              <a:rPr lang="en-US" altLang="zh-CN" sz="1200" dirty="0" err="1">
                <a:solidFill>
                  <a:schemeClr val="tx1"/>
                </a:solidFill>
              </a:rPr>
              <a:t>beamtest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53" name="矩形 52">
            <a:extLst>
              <a:ext uri="{FF2B5EF4-FFF2-40B4-BE49-F238E27FC236}">
                <a16:creationId xmlns:a16="http://schemas.microsoft.com/office/drawing/2014/main" id="{92917EE0-C3B8-4E8A-A76A-2A5796F13BCF}"/>
              </a:ext>
            </a:extLst>
          </p:cNvPr>
          <p:cNvSpPr/>
          <p:nvPr/>
        </p:nvSpPr>
        <p:spPr>
          <a:xfrm>
            <a:off x="10239492" y="3681683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Chip Finalization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EC1E4E31-BC3A-4372-9717-AD66B1E39FE6}"/>
              </a:ext>
            </a:extLst>
          </p:cNvPr>
          <p:cNvSpPr/>
          <p:nvPr/>
        </p:nvSpPr>
        <p:spPr>
          <a:xfrm>
            <a:off x="4774348" y="33936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2025.6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402ADF49-86ED-49BE-80BF-BC6D03D35C5A}"/>
              </a:ext>
            </a:extLst>
          </p:cNvPr>
          <p:cNvSpPr/>
          <p:nvPr/>
        </p:nvSpPr>
        <p:spPr>
          <a:xfrm>
            <a:off x="10418993" y="33936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2029.12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A29F5738-769C-461C-97D6-79F53ADA6452}"/>
              </a:ext>
            </a:extLst>
          </p:cNvPr>
          <p:cNvSpPr/>
          <p:nvPr/>
        </p:nvSpPr>
        <p:spPr>
          <a:xfrm>
            <a:off x="1772229" y="4787355"/>
            <a:ext cx="16828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Preliminary scheme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CD43DEB6-3F61-45B7-B7BC-6AF4C6CB3B12}"/>
              </a:ext>
            </a:extLst>
          </p:cNvPr>
          <p:cNvSpPr/>
          <p:nvPr/>
        </p:nvSpPr>
        <p:spPr>
          <a:xfrm>
            <a:off x="7493814" y="4571331"/>
            <a:ext cx="145762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AC-LGAD detector co-test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2DBB7717-0AAE-416F-8C89-718077D18C84}"/>
              </a:ext>
            </a:extLst>
          </p:cNvPr>
          <p:cNvSpPr/>
          <p:nvPr/>
        </p:nvSpPr>
        <p:spPr>
          <a:xfrm>
            <a:off x="10190443" y="4538984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Chip Finalization &amp; detector co-test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id="{826EB871-9AB2-4CC5-BE75-7C62B5CEC8A2}"/>
              </a:ext>
            </a:extLst>
          </p:cNvPr>
          <p:cNvSpPr/>
          <p:nvPr/>
        </p:nvSpPr>
        <p:spPr>
          <a:xfrm>
            <a:off x="1878239" y="406727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2024.12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id="{20F92B07-0539-492E-8EF5-80682AA75BEA}"/>
              </a:ext>
            </a:extLst>
          </p:cNvPr>
          <p:cNvSpPr/>
          <p:nvPr/>
        </p:nvSpPr>
        <p:spPr>
          <a:xfrm>
            <a:off x="7517502" y="406727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2027.10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A9AC46E5-1F9D-448A-A13E-16B83209687C}"/>
              </a:ext>
            </a:extLst>
          </p:cNvPr>
          <p:cNvSpPr/>
          <p:nvPr/>
        </p:nvSpPr>
        <p:spPr>
          <a:xfrm>
            <a:off x="10403802" y="406727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2029.12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78A653CC-48C0-4503-AA3D-290701D0D33E}"/>
              </a:ext>
            </a:extLst>
          </p:cNvPr>
          <p:cNvSpPr/>
          <p:nvPr/>
        </p:nvSpPr>
        <p:spPr>
          <a:xfrm>
            <a:off x="3327077" y="5651451"/>
            <a:ext cx="147277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Spec finalization &amp; device selection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B993642A-9024-4B14-8362-8961726CB326}"/>
              </a:ext>
            </a:extLst>
          </p:cNvPr>
          <p:cNvSpPr/>
          <p:nvPr/>
        </p:nvSpPr>
        <p:spPr>
          <a:xfrm>
            <a:off x="8178957" y="5634653"/>
            <a:ext cx="15174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HCAL module prototype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51B0228D-95AB-4DA3-886B-661C57F56267}"/>
              </a:ext>
            </a:extLst>
          </p:cNvPr>
          <p:cNvSpPr/>
          <p:nvPr/>
        </p:nvSpPr>
        <p:spPr>
          <a:xfrm>
            <a:off x="3316253" y="5171280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8C19EE22-94E9-4B6B-9764-C422865F6FC8}"/>
              </a:ext>
            </a:extLst>
          </p:cNvPr>
          <p:cNvSpPr/>
          <p:nvPr/>
        </p:nvSpPr>
        <p:spPr>
          <a:xfrm>
            <a:off x="8215554" y="5203228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9CDE6C5C-93B4-4959-ABD2-462259761704}"/>
              </a:ext>
            </a:extLst>
          </p:cNvPr>
          <p:cNvSpPr/>
          <p:nvPr/>
        </p:nvSpPr>
        <p:spPr>
          <a:xfrm>
            <a:off x="10379902" y="5181360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196DF2BF-50E1-44D9-9632-1312ECDF064A}"/>
              </a:ext>
            </a:extLst>
          </p:cNvPr>
          <p:cNvSpPr/>
          <p:nvPr/>
        </p:nvSpPr>
        <p:spPr>
          <a:xfrm>
            <a:off x="24508" y="5219403"/>
            <a:ext cx="1747721" cy="730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ECAL/HCAL/Muon</a:t>
            </a:r>
          </a:p>
          <a:p>
            <a:pPr algn="ctr"/>
            <a:r>
              <a:rPr lang="en-US" altLang="zh-CN" sz="1400" dirty="0" err="1">
                <a:solidFill>
                  <a:schemeClr val="tx1"/>
                </a:solidFill>
              </a:rPr>
              <a:t>SiPM</a:t>
            </a:r>
            <a:r>
              <a:rPr lang="en-US" altLang="zh-CN" sz="1400" dirty="0">
                <a:solidFill>
                  <a:schemeClr val="tx1"/>
                </a:solidFill>
              </a:rPr>
              <a:t> ASIC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(SIPAC)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70" name="直接箭头连接符 69">
            <a:extLst>
              <a:ext uri="{FF2B5EF4-FFF2-40B4-BE49-F238E27FC236}">
                <a16:creationId xmlns:a16="http://schemas.microsoft.com/office/drawing/2014/main" id="{6BE27450-7FFB-4CFE-B90C-BA3A49C38DB1}"/>
              </a:ext>
            </a:extLst>
          </p:cNvPr>
          <p:cNvCxnSpPr>
            <a:cxnSpLocks/>
          </p:cNvCxnSpPr>
          <p:nvPr/>
        </p:nvCxnSpPr>
        <p:spPr>
          <a:xfrm>
            <a:off x="1773925" y="3489379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箭头连接符 70">
            <a:extLst>
              <a:ext uri="{FF2B5EF4-FFF2-40B4-BE49-F238E27FC236}">
                <a16:creationId xmlns:a16="http://schemas.microsoft.com/office/drawing/2014/main" id="{0B8A5525-B3B2-4DF7-8359-2024AA018C4C}"/>
              </a:ext>
            </a:extLst>
          </p:cNvPr>
          <p:cNvCxnSpPr>
            <a:cxnSpLocks/>
          </p:cNvCxnSpPr>
          <p:nvPr/>
        </p:nvCxnSpPr>
        <p:spPr>
          <a:xfrm>
            <a:off x="1773925" y="4113731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箭头连接符 71">
            <a:extLst>
              <a:ext uri="{FF2B5EF4-FFF2-40B4-BE49-F238E27FC236}">
                <a16:creationId xmlns:a16="http://schemas.microsoft.com/office/drawing/2014/main" id="{E2D69B0C-5966-4F1C-BA49-3B533B135BA3}"/>
              </a:ext>
            </a:extLst>
          </p:cNvPr>
          <p:cNvCxnSpPr>
            <a:cxnSpLocks/>
          </p:cNvCxnSpPr>
          <p:nvPr/>
        </p:nvCxnSpPr>
        <p:spPr>
          <a:xfrm>
            <a:off x="1773925" y="5200198"/>
            <a:ext cx="10153128" cy="0"/>
          </a:xfrm>
          <a:prstGeom prst="straightConnector1">
            <a:avLst/>
          </a:prstGeom>
          <a:ln>
            <a:solidFill>
              <a:srgbClr val="0000FF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矩形 72">
            <a:extLst>
              <a:ext uri="{FF2B5EF4-FFF2-40B4-BE49-F238E27FC236}">
                <a16:creationId xmlns:a16="http://schemas.microsoft.com/office/drawing/2014/main" id="{1CCE89B4-9909-4EEE-9755-8BEC7CDEA03B}"/>
              </a:ext>
            </a:extLst>
          </p:cNvPr>
          <p:cNvSpPr/>
          <p:nvPr/>
        </p:nvSpPr>
        <p:spPr>
          <a:xfrm>
            <a:off x="188210" y="4311403"/>
            <a:ext cx="1459447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OTK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 AC-LGAD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(LATRIC)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4D6BEFF2-E697-46C1-BC9C-8DDE64D24A35}"/>
              </a:ext>
            </a:extLst>
          </p:cNvPr>
          <p:cNvSpPr/>
          <p:nvPr/>
        </p:nvSpPr>
        <p:spPr>
          <a:xfrm>
            <a:off x="231218" y="360386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PIX TPC</a:t>
            </a:r>
          </a:p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(TEPIX)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F73A4AB1-6DB2-44F9-977A-EAC759403520}"/>
              </a:ext>
            </a:extLst>
          </p:cNvPr>
          <p:cNvSpPr/>
          <p:nvPr/>
        </p:nvSpPr>
        <p:spPr>
          <a:xfrm>
            <a:off x="10418993" y="61089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rgbClr val="C00000"/>
                </a:solidFill>
              </a:rPr>
              <a:t>2029.12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9B448ED3-A840-4ED2-938E-B03DCE71BEE0}"/>
              </a:ext>
            </a:extLst>
          </p:cNvPr>
          <p:cNvSpPr/>
          <p:nvPr/>
        </p:nvSpPr>
        <p:spPr>
          <a:xfrm>
            <a:off x="9048328" y="108930"/>
            <a:ext cx="1512168" cy="7621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rgbClr val="C00000"/>
                </a:solidFill>
              </a:rPr>
              <a:t>Towards final CEPC detectors</a:t>
            </a:r>
            <a:endParaRPr lang="zh-CN" altLang="en-US" sz="1200" dirty="0">
              <a:solidFill>
                <a:srgbClr val="C00000"/>
              </a:solidFill>
            </a:endParaRP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425A6ACA-64EE-46DA-A257-89765E673522}"/>
              </a:ext>
            </a:extLst>
          </p:cNvPr>
          <p:cNvSpPr/>
          <p:nvPr/>
        </p:nvSpPr>
        <p:spPr>
          <a:xfrm>
            <a:off x="7480627" y="260648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rgbClr val="C00000"/>
                </a:solidFill>
              </a:rPr>
              <a:t>Final Design Review 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84A559A4-B581-4BE8-A70C-B03DA1F0D0CA}"/>
              </a:ext>
            </a:extLst>
          </p:cNvPr>
          <p:cNvSpPr/>
          <p:nvPr/>
        </p:nvSpPr>
        <p:spPr>
          <a:xfrm>
            <a:off x="10483208" y="250851"/>
            <a:ext cx="153015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rgbClr val="C00000"/>
                </a:solidFill>
              </a:rPr>
              <a:t>Production Readiness Review </a:t>
            </a:r>
            <a:endParaRPr lang="zh-CN" altLang="en-US" sz="1400" dirty="0">
              <a:solidFill>
                <a:srgbClr val="C00000"/>
              </a:solidFill>
            </a:endParaRPr>
          </a:p>
        </p:txBody>
      </p:sp>
      <p:sp>
        <p:nvSpPr>
          <p:cNvPr id="79" name="矩形 78">
            <a:extLst>
              <a:ext uri="{FF2B5EF4-FFF2-40B4-BE49-F238E27FC236}">
                <a16:creationId xmlns:a16="http://schemas.microsoft.com/office/drawing/2014/main" id="{5C4DD217-4202-4192-8CD6-466FA8AA4CD6}"/>
              </a:ext>
            </a:extLst>
          </p:cNvPr>
          <p:cNvSpPr/>
          <p:nvPr/>
        </p:nvSpPr>
        <p:spPr>
          <a:xfrm>
            <a:off x="3408148" y="87337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:a16="http://schemas.microsoft.com/office/drawing/2014/main" id="{0E839FCD-F923-4705-983F-5B9F4E3BA210}"/>
              </a:ext>
            </a:extLst>
          </p:cNvPr>
          <p:cNvSpPr/>
          <p:nvPr/>
        </p:nvSpPr>
        <p:spPr>
          <a:xfrm>
            <a:off x="3166585" y="1110510"/>
            <a:ext cx="1794920" cy="5808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DC-DC Controller schematic design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81" name="矩形 80">
            <a:extLst>
              <a:ext uri="{FF2B5EF4-FFF2-40B4-BE49-F238E27FC236}">
                <a16:creationId xmlns:a16="http://schemas.microsoft.com/office/drawing/2014/main" id="{3CF54396-1C72-4A98-86C1-9827FB7F14C3}"/>
              </a:ext>
            </a:extLst>
          </p:cNvPr>
          <p:cNvSpPr/>
          <p:nvPr/>
        </p:nvSpPr>
        <p:spPr>
          <a:xfrm>
            <a:off x="8890629" y="87337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2028.12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590B145A-D8F5-4D61-86B2-022DC3503B10}"/>
              </a:ext>
            </a:extLst>
          </p:cNvPr>
          <p:cNvSpPr/>
          <p:nvPr/>
        </p:nvSpPr>
        <p:spPr>
          <a:xfrm>
            <a:off x="8857572" y="992412"/>
            <a:ext cx="1475658" cy="8170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Rad enhancement &amp; Inductor design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E14462C7-2271-4AB0-BDE0-A54BD3D5C8DF}"/>
              </a:ext>
            </a:extLst>
          </p:cNvPr>
          <p:cNvSpPr/>
          <p:nvPr/>
        </p:nvSpPr>
        <p:spPr>
          <a:xfrm>
            <a:off x="5964816" y="15934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2026.12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4" name="矩形 83">
            <a:extLst>
              <a:ext uri="{FF2B5EF4-FFF2-40B4-BE49-F238E27FC236}">
                <a16:creationId xmlns:a16="http://schemas.microsoft.com/office/drawing/2014/main" id="{2F7C877F-FF79-4B42-84F4-57F0C4732D5C}"/>
              </a:ext>
            </a:extLst>
          </p:cNvPr>
          <p:cNvSpPr/>
          <p:nvPr/>
        </p:nvSpPr>
        <p:spPr>
          <a:xfrm>
            <a:off x="6009691" y="188148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FEDI &amp; OAT </a:t>
            </a:r>
            <a:r>
              <a:rPr lang="en-US" altLang="zh-CN" sz="1200" dirty="0" err="1">
                <a:solidFill>
                  <a:schemeClr val="tx1"/>
                </a:solidFill>
              </a:rPr>
              <a:t>func</a:t>
            </a:r>
            <a:r>
              <a:rPr lang="en-US" altLang="zh-CN" sz="1200" dirty="0">
                <a:solidFill>
                  <a:schemeClr val="tx1"/>
                </a:solidFill>
              </a:rPr>
              <a:t> prototype 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id="{526D272D-9DA3-4947-92FF-1F0718A06D14}"/>
              </a:ext>
            </a:extLst>
          </p:cNvPr>
          <p:cNvSpPr/>
          <p:nvPr/>
        </p:nvSpPr>
        <p:spPr>
          <a:xfrm>
            <a:off x="7410987" y="15934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B61096B1-81B3-414E-A09A-DF59968C5709}"/>
              </a:ext>
            </a:extLst>
          </p:cNvPr>
          <p:cNvSpPr/>
          <p:nvPr/>
        </p:nvSpPr>
        <p:spPr>
          <a:xfrm>
            <a:off x="7455862" y="188148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FEDI &amp; OAT  on detector test 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AB1004AB-EEA6-4EB7-A20C-D2845CDCDD8C}"/>
              </a:ext>
            </a:extLst>
          </p:cNvPr>
          <p:cNvSpPr/>
          <p:nvPr/>
        </p:nvSpPr>
        <p:spPr>
          <a:xfrm>
            <a:off x="8693046" y="1865308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Rad enhancement &amp; FEDA development 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F38F8326-9402-4F20-BEE7-7204D2DCE023}"/>
              </a:ext>
            </a:extLst>
          </p:cNvPr>
          <p:cNvSpPr/>
          <p:nvPr/>
        </p:nvSpPr>
        <p:spPr>
          <a:xfrm>
            <a:off x="8872547" y="1577276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2028.12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18FF2F74-A484-4FE8-8966-8588AFDD1362}"/>
              </a:ext>
            </a:extLst>
          </p:cNvPr>
          <p:cNvSpPr/>
          <p:nvPr/>
        </p:nvSpPr>
        <p:spPr>
          <a:xfrm>
            <a:off x="3191213" y="2601563"/>
            <a:ext cx="1656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Taichu-stitching-180 development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2B4ACC3F-7A28-42EB-B4E4-C6DECBD859C7}"/>
              </a:ext>
            </a:extLst>
          </p:cNvPr>
          <p:cNvSpPr/>
          <p:nvPr/>
        </p:nvSpPr>
        <p:spPr>
          <a:xfrm>
            <a:off x="3373755" y="22415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FC079BA4-C356-4339-91A5-9583AECDDC99}"/>
              </a:ext>
            </a:extLst>
          </p:cNvPr>
          <p:cNvSpPr/>
          <p:nvPr/>
        </p:nvSpPr>
        <p:spPr>
          <a:xfrm>
            <a:off x="4650660" y="2611027"/>
            <a:ext cx="1656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1</a:t>
            </a:r>
            <a:r>
              <a:rPr lang="en-US" altLang="zh-CN" sz="1200" baseline="30000" dirty="0">
                <a:solidFill>
                  <a:schemeClr val="tx1"/>
                </a:solidFill>
              </a:rPr>
              <a:t>st</a:t>
            </a:r>
            <a:r>
              <a:rPr lang="en-US" altLang="zh-CN" sz="1200" dirty="0">
                <a:solidFill>
                  <a:schemeClr val="tx1"/>
                </a:solidFill>
              </a:rPr>
              <a:t> design of wafer-level stitch onTJ180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C90CC069-AAC1-49F1-A8F9-64C2A0293EF4}"/>
              </a:ext>
            </a:extLst>
          </p:cNvPr>
          <p:cNvSpPr/>
          <p:nvPr/>
        </p:nvSpPr>
        <p:spPr>
          <a:xfrm>
            <a:off x="4715064" y="22415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54E07014-D4AA-4124-98E2-167964BDE0B9}"/>
              </a:ext>
            </a:extLst>
          </p:cNvPr>
          <p:cNvSpPr/>
          <p:nvPr/>
        </p:nvSpPr>
        <p:spPr>
          <a:xfrm>
            <a:off x="7283898" y="3032246"/>
            <a:ext cx="1656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TJ65 single chip prototype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94" name="矩形 93">
            <a:extLst>
              <a:ext uri="{FF2B5EF4-FFF2-40B4-BE49-F238E27FC236}">
                <a16:creationId xmlns:a16="http://schemas.microsoft.com/office/drawing/2014/main" id="{EFC24821-EF3D-4106-9042-49F93377FB79}"/>
              </a:ext>
            </a:extLst>
          </p:cNvPr>
          <p:cNvSpPr/>
          <p:nvPr/>
        </p:nvSpPr>
        <p:spPr>
          <a:xfrm>
            <a:off x="7392170" y="22415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95" name="矩形 94">
            <a:extLst>
              <a:ext uri="{FF2B5EF4-FFF2-40B4-BE49-F238E27FC236}">
                <a16:creationId xmlns:a16="http://schemas.microsoft.com/office/drawing/2014/main" id="{EE862670-719B-40A5-BA2C-30478353CEF6}"/>
              </a:ext>
            </a:extLst>
          </p:cNvPr>
          <p:cNvSpPr/>
          <p:nvPr/>
        </p:nvSpPr>
        <p:spPr>
          <a:xfrm>
            <a:off x="7275474" y="2598684"/>
            <a:ext cx="1656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wafer-level stitching mechanical prototype 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85F7D823-2C31-4FEB-B452-41DD77A34254}"/>
              </a:ext>
            </a:extLst>
          </p:cNvPr>
          <p:cNvCxnSpPr>
            <a:cxnSpLocks/>
          </p:cNvCxnSpPr>
          <p:nvPr/>
        </p:nvCxnSpPr>
        <p:spPr>
          <a:xfrm>
            <a:off x="6168008" y="2884736"/>
            <a:ext cx="1008112" cy="4859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90416E93-DDEC-47FC-A890-1F113DBCB5A9}"/>
              </a:ext>
            </a:extLst>
          </p:cNvPr>
          <p:cNvCxnSpPr/>
          <p:nvPr/>
        </p:nvCxnSpPr>
        <p:spPr>
          <a:xfrm>
            <a:off x="7176120" y="3321643"/>
            <a:ext cx="382098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箭头连接符 95">
            <a:extLst>
              <a:ext uri="{FF2B5EF4-FFF2-40B4-BE49-F238E27FC236}">
                <a16:creationId xmlns:a16="http://schemas.microsoft.com/office/drawing/2014/main" id="{B5ABE7BD-C146-476D-80C6-7B9869A04330}"/>
              </a:ext>
            </a:extLst>
          </p:cNvPr>
          <p:cNvCxnSpPr>
            <a:endCxn id="47" idx="1"/>
          </p:cNvCxnSpPr>
          <p:nvPr/>
        </p:nvCxnSpPr>
        <p:spPr>
          <a:xfrm>
            <a:off x="8829294" y="2753290"/>
            <a:ext cx="1453481" cy="225343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接箭头连接符 97">
            <a:extLst>
              <a:ext uri="{FF2B5EF4-FFF2-40B4-BE49-F238E27FC236}">
                <a16:creationId xmlns:a16="http://schemas.microsoft.com/office/drawing/2014/main" id="{447FC411-B271-4D97-9A35-EA5D2EB269C5}"/>
              </a:ext>
            </a:extLst>
          </p:cNvPr>
          <p:cNvCxnSpPr>
            <a:endCxn id="47" idx="1"/>
          </p:cNvCxnSpPr>
          <p:nvPr/>
        </p:nvCxnSpPr>
        <p:spPr>
          <a:xfrm flipV="1">
            <a:off x="8804798" y="2978633"/>
            <a:ext cx="1477977" cy="346478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箭头连接符 101">
            <a:extLst>
              <a:ext uri="{FF2B5EF4-FFF2-40B4-BE49-F238E27FC236}">
                <a16:creationId xmlns:a16="http://schemas.microsoft.com/office/drawing/2014/main" id="{8C452228-73D5-4F4E-8A0B-990425BA0E3C}"/>
              </a:ext>
            </a:extLst>
          </p:cNvPr>
          <p:cNvCxnSpPr>
            <a:cxnSpLocks/>
          </p:cNvCxnSpPr>
          <p:nvPr/>
        </p:nvCxnSpPr>
        <p:spPr>
          <a:xfrm>
            <a:off x="4511824" y="2889595"/>
            <a:ext cx="229206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矩形 102">
            <a:extLst>
              <a:ext uri="{FF2B5EF4-FFF2-40B4-BE49-F238E27FC236}">
                <a16:creationId xmlns:a16="http://schemas.microsoft.com/office/drawing/2014/main" id="{3E70AE45-8695-4665-9285-64BB20183E0F}"/>
              </a:ext>
            </a:extLst>
          </p:cNvPr>
          <p:cNvSpPr/>
          <p:nvPr/>
        </p:nvSpPr>
        <p:spPr>
          <a:xfrm>
            <a:off x="7294206" y="3681683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Optimized Prototype  </a:t>
            </a:r>
            <a:r>
              <a:rPr lang="en-US" altLang="zh-CN" sz="1200" dirty="0" err="1">
                <a:solidFill>
                  <a:schemeClr val="tx1"/>
                </a:solidFill>
              </a:rPr>
              <a:t>beamtest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04" name="矩形 103">
            <a:extLst>
              <a:ext uri="{FF2B5EF4-FFF2-40B4-BE49-F238E27FC236}">
                <a16:creationId xmlns:a16="http://schemas.microsoft.com/office/drawing/2014/main" id="{A1720FB9-3214-4D55-8A16-D380A0DA0F62}"/>
              </a:ext>
            </a:extLst>
          </p:cNvPr>
          <p:cNvSpPr/>
          <p:nvPr/>
        </p:nvSpPr>
        <p:spPr>
          <a:xfrm>
            <a:off x="7410987" y="33936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2027.12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id="{A40B22CF-4E2F-4064-A558-2C4C8BC696F8}"/>
              </a:ext>
            </a:extLst>
          </p:cNvPr>
          <p:cNvSpPr/>
          <p:nvPr/>
        </p:nvSpPr>
        <p:spPr>
          <a:xfrm>
            <a:off x="5997605" y="33936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2026.12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06" name="矩形 105">
            <a:extLst>
              <a:ext uri="{FF2B5EF4-FFF2-40B4-BE49-F238E27FC236}">
                <a16:creationId xmlns:a16="http://schemas.microsoft.com/office/drawing/2014/main" id="{0AAEE0EB-A833-48C4-BA15-F97C140EC6EB}"/>
              </a:ext>
            </a:extLst>
          </p:cNvPr>
          <p:cNvSpPr/>
          <p:nvPr/>
        </p:nvSpPr>
        <p:spPr>
          <a:xfrm>
            <a:off x="6028311" y="368168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Chip </a:t>
            </a:r>
            <a:r>
              <a:rPr lang="en-US" altLang="zh-CN" sz="1200" dirty="0" err="1">
                <a:solidFill>
                  <a:schemeClr val="tx1"/>
                </a:solidFill>
              </a:rPr>
              <a:t>optim</a:t>
            </a:r>
            <a:r>
              <a:rPr lang="en-US" altLang="zh-CN" sz="1200" dirty="0">
                <a:solidFill>
                  <a:schemeClr val="tx1"/>
                </a:solidFill>
              </a:rPr>
              <a:t> for optimized TPC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07" name="矩形 106">
            <a:extLst>
              <a:ext uri="{FF2B5EF4-FFF2-40B4-BE49-F238E27FC236}">
                <a16:creationId xmlns:a16="http://schemas.microsoft.com/office/drawing/2014/main" id="{9ED713BD-94B4-4C09-B602-CCAC8818E4D7}"/>
              </a:ext>
            </a:extLst>
          </p:cNvPr>
          <p:cNvSpPr/>
          <p:nvPr/>
        </p:nvSpPr>
        <p:spPr>
          <a:xfrm>
            <a:off x="4764539" y="406727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08" name="矩形 107">
            <a:extLst>
              <a:ext uri="{FF2B5EF4-FFF2-40B4-BE49-F238E27FC236}">
                <a16:creationId xmlns:a16="http://schemas.microsoft.com/office/drawing/2014/main" id="{8D5DF0B6-2184-4B96-8575-B13B0DAD1838}"/>
              </a:ext>
            </a:extLst>
          </p:cNvPr>
          <p:cNvSpPr/>
          <p:nvPr/>
        </p:nvSpPr>
        <p:spPr>
          <a:xfrm>
            <a:off x="4619471" y="4388906"/>
            <a:ext cx="16828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FPMROC prototype test (for FASTPMT)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10" name="直接箭头连接符 109">
            <a:extLst>
              <a:ext uri="{FF2B5EF4-FFF2-40B4-BE49-F238E27FC236}">
                <a16:creationId xmlns:a16="http://schemas.microsoft.com/office/drawing/2014/main" id="{5759AAF6-6B2B-43F4-A208-1DB6E5F1754D}"/>
              </a:ext>
            </a:extLst>
          </p:cNvPr>
          <p:cNvCxnSpPr>
            <a:stCxn id="77" idx="3"/>
          </p:cNvCxnSpPr>
          <p:nvPr/>
        </p:nvCxnSpPr>
        <p:spPr>
          <a:xfrm>
            <a:off x="8854059" y="476672"/>
            <a:ext cx="338285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接箭头连接符 110">
            <a:extLst>
              <a:ext uri="{FF2B5EF4-FFF2-40B4-BE49-F238E27FC236}">
                <a16:creationId xmlns:a16="http://schemas.microsoft.com/office/drawing/2014/main" id="{E259C773-A71F-414B-A03D-BFCDAC932270}"/>
              </a:ext>
            </a:extLst>
          </p:cNvPr>
          <p:cNvCxnSpPr/>
          <p:nvPr/>
        </p:nvCxnSpPr>
        <p:spPr>
          <a:xfrm>
            <a:off x="10324132" y="476546"/>
            <a:ext cx="338285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矩形 112">
            <a:extLst>
              <a:ext uri="{FF2B5EF4-FFF2-40B4-BE49-F238E27FC236}">
                <a16:creationId xmlns:a16="http://schemas.microsoft.com/office/drawing/2014/main" id="{49B84179-11D0-4C32-BC6C-06879FCA1D70}"/>
              </a:ext>
            </a:extLst>
          </p:cNvPr>
          <p:cNvSpPr/>
          <p:nvPr/>
        </p:nvSpPr>
        <p:spPr>
          <a:xfrm>
            <a:off x="4583832" y="4778841"/>
            <a:ext cx="170344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OTK detector optimization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15" name="矩形 114">
            <a:extLst>
              <a:ext uri="{FF2B5EF4-FFF2-40B4-BE49-F238E27FC236}">
                <a16:creationId xmlns:a16="http://schemas.microsoft.com/office/drawing/2014/main" id="{B7685A9E-CF1D-4D04-AD68-E58E5C37262A}"/>
              </a:ext>
            </a:extLst>
          </p:cNvPr>
          <p:cNvSpPr/>
          <p:nvPr/>
        </p:nvSpPr>
        <p:spPr>
          <a:xfrm>
            <a:off x="6167800" y="406727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2026.6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16" name="矩形 115">
            <a:extLst>
              <a:ext uri="{FF2B5EF4-FFF2-40B4-BE49-F238E27FC236}">
                <a16:creationId xmlns:a16="http://schemas.microsoft.com/office/drawing/2014/main" id="{CC435125-5B03-418D-B9D0-6974D7CB1E13}"/>
              </a:ext>
            </a:extLst>
          </p:cNvPr>
          <p:cNvSpPr/>
          <p:nvPr/>
        </p:nvSpPr>
        <p:spPr>
          <a:xfrm>
            <a:off x="6152957" y="4771172"/>
            <a:ext cx="138320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ASIC-128chn</a:t>
            </a:r>
          </a:p>
          <a:p>
            <a:pPr algn="ctr"/>
            <a:r>
              <a:rPr lang="en-US" altLang="zh-CN" sz="1200" dirty="0" err="1">
                <a:solidFill>
                  <a:schemeClr val="tx1"/>
                </a:solidFill>
              </a:rPr>
              <a:t>tapeout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17" name="直接箭头连接符 116">
            <a:extLst>
              <a:ext uri="{FF2B5EF4-FFF2-40B4-BE49-F238E27FC236}">
                <a16:creationId xmlns:a16="http://schemas.microsoft.com/office/drawing/2014/main" id="{1E9BB8C0-3B52-411A-A272-25C4AA5EE66F}"/>
              </a:ext>
            </a:extLst>
          </p:cNvPr>
          <p:cNvCxnSpPr>
            <a:cxnSpLocks/>
          </p:cNvCxnSpPr>
          <p:nvPr/>
        </p:nvCxnSpPr>
        <p:spPr>
          <a:xfrm>
            <a:off x="6330136" y="4621591"/>
            <a:ext cx="1125726" cy="119308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接箭头连接符 117">
            <a:extLst>
              <a:ext uri="{FF2B5EF4-FFF2-40B4-BE49-F238E27FC236}">
                <a16:creationId xmlns:a16="http://schemas.microsoft.com/office/drawing/2014/main" id="{73632CCE-AAC5-4D58-BDDF-D1FACB1176B8}"/>
              </a:ext>
            </a:extLst>
          </p:cNvPr>
          <p:cNvCxnSpPr/>
          <p:nvPr/>
        </p:nvCxnSpPr>
        <p:spPr>
          <a:xfrm>
            <a:off x="5929926" y="4976545"/>
            <a:ext cx="382098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矩形 121">
            <a:extLst>
              <a:ext uri="{FF2B5EF4-FFF2-40B4-BE49-F238E27FC236}">
                <a16:creationId xmlns:a16="http://schemas.microsoft.com/office/drawing/2014/main" id="{35472B04-47C2-46A4-9C0B-599B719C1853}"/>
              </a:ext>
            </a:extLst>
          </p:cNvPr>
          <p:cNvSpPr/>
          <p:nvPr/>
        </p:nvSpPr>
        <p:spPr>
          <a:xfrm>
            <a:off x="5398366" y="5164432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23" name="矩形 122">
            <a:extLst>
              <a:ext uri="{FF2B5EF4-FFF2-40B4-BE49-F238E27FC236}">
                <a16:creationId xmlns:a16="http://schemas.microsoft.com/office/drawing/2014/main" id="{E503DC73-4CC0-422E-A675-534FF52EA930}"/>
              </a:ext>
            </a:extLst>
          </p:cNvPr>
          <p:cNvSpPr/>
          <p:nvPr/>
        </p:nvSpPr>
        <p:spPr>
          <a:xfrm>
            <a:off x="5307996" y="5795467"/>
            <a:ext cx="15174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1</a:t>
            </a:r>
            <a:r>
              <a:rPr lang="en-US" altLang="zh-CN" sz="1200" baseline="30000" dirty="0">
                <a:solidFill>
                  <a:schemeClr val="tx1"/>
                </a:solidFill>
              </a:rPr>
              <a:t>st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r>
              <a:rPr lang="en-US" altLang="zh-CN" sz="1200" dirty="0" err="1">
                <a:solidFill>
                  <a:schemeClr val="tx1"/>
                </a:solidFill>
              </a:rPr>
              <a:t>SiPM</a:t>
            </a:r>
            <a:r>
              <a:rPr lang="en-US" altLang="zh-CN" sz="1200" dirty="0">
                <a:solidFill>
                  <a:schemeClr val="tx1"/>
                </a:solidFill>
              </a:rPr>
              <a:t> ASIC</a:t>
            </a:r>
          </a:p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 test</a:t>
            </a:r>
          </a:p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24" name="矩形 123">
            <a:extLst>
              <a:ext uri="{FF2B5EF4-FFF2-40B4-BE49-F238E27FC236}">
                <a16:creationId xmlns:a16="http://schemas.microsoft.com/office/drawing/2014/main" id="{72182039-1397-4A46-924F-1E2CDDBD2F23}"/>
              </a:ext>
            </a:extLst>
          </p:cNvPr>
          <p:cNvSpPr/>
          <p:nvPr/>
        </p:nvSpPr>
        <p:spPr>
          <a:xfrm>
            <a:off x="6779814" y="5198567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2026.12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25" name="矩形 124">
            <a:extLst>
              <a:ext uri="{FF2B5EF4-FFF2-40B4-BE49-F238E27FC236}">
                <a16:creationId xmlns:a16="http://schemas.microsoft.com/office/drawing/2014/main" id="{B7506B14-05F0-45AE-A060-8B9052E73684}"/>
              </a:ext>
            </a:extLst>
          </p:cNvPr>
          <p:cNvSpPr/>
          <p:nvPr/>
        </p:nvSpPr>
        <p:spPr>
          <a:xfrm>
            <a:off x="6721261" y="5480009"/>
            <a:ext cx="15174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Existing chip based modification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26" name="矩形 125">
            <a:extLst>
              <a:ext uri="{FF2B5EF4-FFF2-40B4-BE49-F238E27FC236}">
                <a16:creationId xmlns:a16="http://schemas.microsoft.com/office/drawing/2014/main" id="{A7FA606C-7764-468A-8B53-D9BC403F4F17}"/>
              </a:ext>
            </a:extLst>
          </p:cNvPr>
          <p:cNvSpPr/>
          <p:nvPr/>
        </p:nvSpPr>
        <p:spPr>
          <a:xfrm>
            <a:off x="6721260" y="5877272"/>
            <a:ext cx="15174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err="1">
                <a:solidFill>
                  <a:schemeClr val="tx1"/>
                </a:solidFill>
              </a:rPr>
              <a:t>SiPM</a:t>
            </a:r>
            <a:r>
              <a:rPr lang="en-US" altLang="zh-CN" sz="1200" dirty="0">
                <a:solidFill>
                  <a:schemeClr val="tx1"/>
                </a:solidFill>
              </a:rPr>
              <a:t> ASIC optimization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28" name="直接箭头连接符 127">
            <a:extLst>
              <a:ext uri="{FF2B5EF4-FFF2-40B4-BE49-F238E27FC236}">
                <a16:creationId xmlns:a16="http://schemas.microsoft.com/office/drawing/2014/main" id="{46A41D01-DB73-4C76-B92A-E69BC423C068}"/>
              </a:ext>
            </a:extLst>
          </p:cNvPr>
          <p:cNvCxnSpPr/>
          <p:nvPr/>
        </p:nvCxnSpPr>
        <p:spPr>
          <a:xfrm flipV="1">
            <a:off x="6494974" y="5768331"/>
            <a:ext cx="449992" cy="170433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接箭头连接符 129">
            <a:extLst>
              <a:ext uri="{FF2B5EF4-FFF2-40B4-BE49-F238E27FC236}">
                <a16:creationId xmlns:a16="http://schemas.microsoft.com/office/drawing/2014/main" id="{2B6EB983-E9D8-470D-A20F-950F8EF67B99}"/>
              </a:ext>
            </a:extLst>
          </p:cNvPr>
          <p:cNvCxnSpPr>
            <a:cxnSpLocks/>
          </p:cNvCxnSpPr>
          <p:nvPr/>
        </p:nvCxnSpPr>
        <p:spPr>
          <a:xfrm>
            <a:off x="6494973" y="5938764"/>
            <a:ext cx="449993" cy="213341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矩形 132">
            <a:extLst>
              <a:ext uri="{FF2B5EF4-FFF2-40B4-BE49-F238E27FC236}">
                <a16:creationId xmlns:a16="http://schemas.microsoft.com/office/drawing/2014/main" id="{A9033271-48E5-4B16-B17B-370BB48C474E}"/>
              </a:ext>
            </a:extLst>
          </p:cNvPr>
          <p:cNvSpPr/>
          <p:nvPr/>
        </p:nvSpPr>
        <p:spPr>
          <a:xfrm>
            <a:off x="10208410" y="5651123"/>
            <a:ext cx="164586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Chip Finalization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35" name="直接箭头连接符 134">
            <a:extLst>
              <a:ext uri="{FF2B5EF4-FFF2-40B4-BE49-F238E27FC236}">
                <a16:creationId xmlns:a16="http://schemas.microsoft.com/office/drawing/2014/main" id="{1B9E1BBF-DEFF-4A0F-A554-00FF660472B3}"/>
              </a:ext>
            </a:extLst>
          </p:cNvPr>
          <p:cNvCxnSpPr/>
          <p:nvPr/>
        </p:nvCxnSpPr>
        <p:spPr>
          <a:xfrm>
            <a:off x="7941234" y="5696033"/>
            <a:ext cx="468286" cy="154644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接箭头连接符 136">
            <a:extLst>
              <a:ext uri="{FF2B5EF4-FFF2-40B4-BE49-F238E27FC236}">
                <a16:creationId xmlns:a16="http://schemas.microsoft.com/office/drawing/2014/main" id="{91DA91ED-6070-4051-AAEA-A1E43DBF62B5}"/>
              </a:ext>
            </a:extLst>
          </p:cNvPr>
          <p:cNvCxnSpPr/>
          <p:nvPr/>
        </p:nvCxnSpPr>
        <p:spPr>
          <a:xfrm flipV="1">
            <a:off x="7963491" y="5848089"/>
            <a:ext cx="501500" cy="327553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接箭头连接符 138">
            <a:extLst>
              <a:ext uri="{FF2B5EF4-FFF2-40B4-BE49-F238E27FC236}">
                <a16:creationId xmlns:a16="http://schemas.microsoft.com/office/drawing/2014/main" id="{20136073-2A7C-430D-8FCA-05AF84CD8FF4}"/>
              </a:ext>
            </a:extLst>
          </p:cNvPr>
          <p:cNvCxnSpPr>
            <a:cxnSpLocks/>
          </p:cNvCxnSpPr>
          <p:nvPr/>
        </p:nvCxnSpPr>
        <p:spPr>
          <a:xfrm>
            <a:off x="7963491" y="6175642"/>
            <a:ext cx="2440311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文本框 140">
            <a:extLst>
              <a:ext uri="{FF2B5EF4-FFF2-40B4-BE49-F238E27FC236}">
                <a16:creationId xmlns:a16="http://schemas.microsoft.com/office/drawing/2014/main" id="{00F7AB47-C1F4-42AB-B346-06C18E767569}"/>
              </a:ext>
            </a:extLst>
          </p:cNvPr>
          <p:cNvSpPr txBox="1"/>
          <p:nvPr/>
        </p:nvSpPr>
        <p:spPr>
          <a:xfrm>
            <a:off x="6545467" y="5990913"/>
            <a:ext cx="4007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/>
                </a:solidFill>
              </a:rPr>
              <a:t>Y</a:t>
            </a:r>
            <a:endParaRPr lang="zh-CN" altLang="en-US" sz="1400" dirty="0"/>
          </a:p>
        </p:txBody>
      </p:sp>
      <p:sp>
        <p:nvSpPr>
          <p:cNvPr id="142" name="文本框 141">
            <a:extLst>
              <a:ext uri="{FF2B5EF4-FFF2-40B4-BE49-F238E27FC236}">
                <a16:creationId xmlns:a16="http://schemas.microsoft.com/office/drawing/2014/main" id="{71E9EF00-EE3F-4B79-984F-C113FE21405F}"/>
              </a:ext>
            </a:extLst>
          </p:cNvPr>
          <p:cNvSpPr txBox="1"/>
          <p:nvPr/>
        </p:nvSpPr>
        <p:spPr>
          <a:xfrm>
            <a:off x="6571330" y="5630875"/>
            <a:ext cx="4007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/>
                </a:solidFill>
              </a:rPr>
              <a:t>N</a:t>
            </a:r>
            <a:endParaRPr lang="zh-CN" altLang="en-US" sz="1400" dirty="0"/>
          </a:p>
        </p:txBody>
      </p:sp>
      <p:sp>
        <p:nvSpPr>
          <p:cNvPr id="143" name="矩形 142">
            <a:extLst>
              <a:ext uri="{FF2B5EF4-FFF2-40B4-BE49-F238E27FC236}">
                <a16:creationId xmlns:a16="http://schemas.microsoft.com/office/drawing/2014/main" id="{BFDEE239-8497-4284-A384-EC4F47B47169}"/>
              </a:ext>
            </a:extLst>
          </p:cNvPr>
          <p:cNvSpPr/>
          <p:nvPr/>
        </p:nvSpPr>
        <p:spPr>
          <a:xfrm>
            <a:off x="4611873" y="3060881"/>
            <a:ext cx="1656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TJ65 design kit finalization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44" name="直接箭头连接符 143">
            <a:extLst>
              <a:ext uri="{FF2B5EF4-FFF2-40B4-BE49-F238E27FC236}">
                <a16:creationId xmlns:a16="http://schemas.microsoft.com/office/drawing/2014/main" id="{B27970E9-2944-4266-BA2F-7EB0E2EEA8EF}"/>
              </a:ext>
            </a:extLst>
          </p:cNvPr>
          <p:cNvCxnSpPr/>
          <p:nvPr/>
        </p:nvCxnSpPr>
        <p:spPr>
          <a:xfrm>
            <a:off x="5864650" y="3363336"/>
            <a:ext cx="382098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矩形 126">
            <a:extLst>
              <a:ext uri="{FF2B5EF4-FFF2-40B4-BE49-F238E27FC236}">
                <a16:creationId xmlns:a16="http://schemas.microsoft.com/office/drawing/2014/main" id="{C0BC9F71-D3A9-4244-8FB6-7C078FBDACF6}"/>
              </a:ext>
            </a:extLst>
          </p:cNvPr>
          <p:cNvSpPr/>
          <p:nvPr/>
        </p:nvSpPr>
        <p:spPr>
          <a:xfrm>
            <a:off x="3354416" y="190703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Scheme define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29" name="矩形 128">
            <a:extLst>
              <a:ext uri="{FF2B5EF4-FFF2-40B4-BE49-F238E27FC236}">
                <a16:creationId xmlns:a16="http://schemas.microsoft.com/office/drawing/2014/main" id="{121BB1D4-9277-48F4-A7DE-6E1617C5E5BA}"/>
              </a:ext>
            </a:extLst>
          </p:cNvPr>
          <p:cNvSpPr/>
          <p:nvPr/>
        </p:nvSpPr>
        <p:spPr>
          <a:xfrm>
            <a:off x="3326552" y="161900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2025.1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34" name="矩形 133">
            <a:extLst>
              <a:ext uri="{FF2B5EF4-FFF2-40B4-BE49-F238E27FC236}">
                <a16:creationId xmlns:a16="http://schemas.microsoft.com/office/drawing/2014/main" id="{051B4CA0-A28A-47A8-9B1F-73D935C8012D}"/>
              </a:ext>
            </a:extLst>
          </p:cNvPr>
          <p:cNvSpPr/>
          <p:nvPr/>
        </p:nvSpPr>
        <p:spPr>
          <a:xfrm>
            <a:off x="4755712" y="118695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1</a:t>
            </a:r>
            <a:r>
              <a:rPr lang="en-US" altLang="zh-CN" sz="1200" baseline="30000" dirty="0">
                <a:solidFill>
                  <a:schemeClr val="tx1"/>
                </a:solidFill>
              </a:rPr>
              <a:t>st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r>
              <a:rPr lang="en-US" altLang="zh-CN" sz="1200" dirty="0" err="1">
                <a:solidFill>
                  <a:schemeClr val="tx1"/>
                </a:solidFill>
              </a:rPr>
              <a:t>tapeout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36" name="矩形 135">
            <a:extLst>
              <a:ext uri="{FF2B5EF4-FFF2-40B4-BE49-F238E27FC236}">
                <a16:creationId xmlns:a16="http://schemas.microsoft.com/office/drawing/2014/main" id="{54EF5F5B-5255-412D-A893-7585B40258B9}"/>
              </a:ext>
            </a:extLst>
          </p:cNvPr>
          <p:cNvSpPr/>
          <p:nvPr/>
        </p:nvSpPr>
        <p:spPr>
          <a:xfrm>
            <a:off x="4727848" y="898923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2025.4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38" name="矩形 137">
            <a:extLst>
              <a:ext uri="{FF2B5EF4-FFF2-40B4-BE49-F238E27FC236}">
                <a16:creationId xmlns:a16="http://schemas.microsoft.com/office/drawing/2014/main" id="{B709D432-95B2-4D94-A985-910A2CDEB561}"/>
              </a:ext>
            </a:extLst>
          </p:cNvPr>
          <p:cNvSpPr/>
          <p:nvPr/>
        </p:nvSpPr>
        <p:spPr>
          <a:xfrm>
            <a:off x="4434846" y="5651451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1</a:t>
            </a:r>
            <a:r>
              <a:rPr lang="en-US" altLang="zh-CN" sz="1200" baseline="30000" dirty="0">
                <a:solidFill>
                  <a:schemeClr val="tx1"/>
                </a:solidFill>
              </a:rPr>
              <a:t>st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r>
              <a:rPr lang="en-US" altLang="zh-CN" sz="1200" dirty="0" err="1">
                <a:solidFill>
                  <a:schemeClr val="tx1"/>
                </a:solidFill>
              </a:rPr>
              <a:t>tapeout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40" name="矩形 139">
            <a:extLst>
              <a:ext uri="{FF2B5EF4-FFF2-40B4-BE49-F238E27FC236}">
                <a16:creationId xmlns:a16="http://schemas.microsoft.com/office/drawing/2014/main" id="{A2502E97-778C-4ED9-9B84-46DCE54D56D4}"/>
              </a:ext>
            </a:extLst>
          </p:cNvPr>
          <p:cNvSpPr/>
          <p:nvPr/>
        </p:nvSpPr>
        <p:spPr>
          <a:xfrm>
            <a:off x="4406982" y="5173932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2025.4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31" name="矩形 130">
            <a:extLst>
              <a:ext uri="{FF2B5EF4-FFF2-40B4-BE49-F238E27FC236}">
                <a16:creationId xmlns:a16="http://schemas.microsoft.com/office/drawing/2014/main" id="{E8F29802-1CEC-41D2-98B8-85567863EA22}"/>
              </a:ext>
            </a:extLst>
          </p:cNvPr>
          <p:cNvSpPr/>
          <p:nvPr/>
        </p:nvSpPr>
        <p:spPr>
          <a:xfrm>
            <a:off x="3387560" y="478735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1</a:t>
            </a:r>
            <a:r>
              <a:rPr lang="en-US" altLang="zh-CN" sz="1200" baseline="30000" dirty="0">
                <a:solidFill>
                  <a:schemeClr val="tx1"/>
                </a:solidFill>
              </a:rPr>
              <a:t>st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r>
              <a:rPr lang="en-US" altLang="zh-CN" sz="1200" dirty="0" err="1">
                <a:solidFill>
                  <a:schemeClr val="tx1"/>
                </a:solidFill>
              </a:rPr>
              <a:t>tapeout</a:t>
            </a:r>
            <a:r>
              <a:rPr lang="en-US" altLang="zh-CN" sz="1200" dirty="0">
                <a:solidFill>
                  <a:schemeClr val="tx1"/>
                </a:solidFill>
              </a:rPr>
              <a:t> 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sp>
        <p:nvSpPr>
          <p:cNvPr id="132" name="矩形 131">
            <a:extLst>
              <a:ext uri="{FF2B5EF4-FFF2-40B4-BE49-F238E27FC236}">
                <a16:creationId xmlns:a16="http://schemas.microsoft.com/office/drawing/2014/main" id="{83EC040A-CEBD-4D7F-ADF7-FF0ED5793BCF}"/>
              </a:ext>
            </a:extLst>
          </p:cNvPr>
          <p:cNvSpPr/>
          <p:nvPr/>
        </p:nvSpPr>
        <p:spPr>
          <a:xfrm>
            <a:off x="3359696" y="4067275"/>
            <a:ext cx="137343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>
                <a:solidFill>
                  <a:schemeClr val="tx1"/>
                </a:solidFill>
              </a:rPr>
              <a:t>2025.4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145" name="矩形 144">
            <a:extLst>
              <a:ext uri="{FF2B5EF4-FFF2-40B4-BE49-F238E27FC236}">
                <a16:creationId xmlns:a16="http://schemas.microsoft.com/office/drawing/2014/main" id="{5A11F271-CB13-41B4-BC94-FA01F864B8BD}"/>
              </a:ext>
            </a:extLst>
          </p:cNvPr>
          <p:cNvSpPr/>
          <p:nvPr/>
        </p:nvSpPr>
        <p:spPr>
          <a:xfrm>
            <a:off x="1631504" y="4427315"/>
            <a:ext cx="1682843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solidFill>
                  <a:schemeClr val="tx1"/>
                </a:solidFill>
              </a:rPr>
              <a:t>FPMROC chip test (for FASTPMT)</a:t>
            </a:r>
            <a:endParaRPr lang="zh-CN" altLang="en-US" sz="1200" dirty="0">
              <a:solidFill>
                <a:schemeClr val="tx1"/>
              </a:solidFill>
            </a:endParaRPr>
          </a:p>
        </p:txBody>
      </p:sp>
      <p:cxnSp>
        <p:nvCxnSpPr>
          <p:cNvPr id="146" name="直接箭头连接符 145">
            <a:extLst>
              <a:ext uri="{FF2B5EF4-FFF2-40B4-BE49-F238E27FC236}">
                <a16:creationId xmlns:a16="http://schemas.microsoft.com/office/drawing/2014/main" id="{8145D94F-39BB-4DEC-B0C4-33EAFC97E80C}"/>
              </a:ext>
            </a:extLst>
          </p:cNvPr>
          <p:cNvCxnSpPr>
            <a:cxnSpLocks/>
          </p:cNvCxnSpPr>
          <p:nvPr/>
        </p:nvCxnSpPr>
        <p:spPr>
          <a:xfrm>
            <a:off x="3503712" y="4638480"/>
            <a:ext cx="930815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直接箭头连接符 147">
            <a:extLst>
              <a:ext uri="{FF2B5EF4-FFF2-40B4-BE49-F238E27FC236}">
                <a16:creationId xmlns:a16="http://schemas.microsoft.com/office/drawing/2014/main" id="{E0CD6315-8C9E-4E5D-B848-824534F5ED08}"/>
              </a:ext>
            </a:extLst>
          </p:cNvPr>
          <p:cNvCxnSpPr/>
          <p:nvPr/>
        </p:nvCxnSpPr>
        <p:spPr>
          <a:xfrm>
            <a:off x="3337638" y="5003379"/>
            <a:ext cx="382098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直接箭头连接符 148">
            <a:extLst>
              <a:ext uri="{FF2B5EF4-FFF2-40B4-BE49-F238E27FC236}">
                <a16:creationId xmlns:a16="http://schemas.microsoft.com/office/drawing/2014/main" id="{4F135FC8-6E9F-4108-834C-699DF91E3892}"/>
              </a:ext>
            </a:extLst>
          </p:cNvPr>
          <p:cNvCxnSpPr/>
          <p:nvPr/>
        </p:nvCxnSpPr>
        <p:spPr>
          <a:xfrm>
            <a:off x="4511824" y="5003379"/>
            <a:ext cx="382098" cy="0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直接箭头连接符 150">
            <a:extLst>
              <a:ext uri="{FF2B5EF4-FFF2-40B4-BE49-F238E27FC236}">
                <a16:creationId xmlns:a16="http://schemas.microsoft.com/office/drawing/2014/main" id="{0FD3E7EE-14C0-43B7-B74A-FA7D1F956F39}"/>
              </a:ext>
            </a:extLst>
          </p:cNvPr>
          <p:cNvCxnSpPr>
            <a:cxnSpLocks/>
          </p:cNvCxnSpPr>
          <p:nvPr/>
        </p:nvCxnSpPr>
        <p:spPr>
          <a:xfrm flipV="1">
            <a:off x="7298078" y="4859363"/>
            <a:ext cx="260140" cy="144016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直接箭头连接符 151">
            <a:extLst>
              <a:ext uri="{FF2B5EF4-FFF2-40B4-BE49-F238E27FC236}">
                <a16:creationId xmlns:a16="http://schemas.microsoft.com/office/drawing/2014/main" id="{18FB590B-CD87-42FA-A939-8EB5F0B0D884}"/>
              </a:ext>
            </a:extLst>
          </p:cNvPr>
          <p:cNvCxnSpPr>
            <a:cxnSpLocks/>
          </p:cNvCxnSpPr>
          <p:nvPr/>
        </p:nvCxnSpPr>
        <p:spPr>
          <a:xfrm>
            <a:off x="8957936" y="4713350"/>
            <a:ext cx="1008112" cy="4859"/>
          </a:xfrm>
          <a:prstGeom prst="straightConnector1">
            <a:avLst/>
          </a:prstGeom>
          <a:ln w="25400" cmpd="sng">
            <a:solidFill>
              <a:schemeClr val="accent3">
                <a:lumMod val="85000"/>
              </a:schemeClr>
            </a:solidFill>
            <a:tailEnd type="triangl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691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49814</TotalTime>
  <Words>647</Words>
  <Application>Microsoft Office PowerPoint</Application>
  <PresentationFormat>宽屏</PresentationFormat>
  <Paragraphs>144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等线</vt:lpstr>
      <vt:lpstr>微软雅黑</vt:lpstr>
      <vt:lpstr>Arial</vt:lpstr>
      <vt:lpstr>Arial Black</vt:lpstr>
      <vt:lpstr>Calibri</vt:lpstr>
      <vt:lpstr>Wingdings</vt:lpstr>
      <vt:lpstr>Office 主题</vt:lpstr>
      <vt:lpstr>PowerPoint 演示文稿</vt:lpstr>
      <vt:lpstr>Feedback from IDRC</vt:lpstr>
      <vt:lpstr>Plan updates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anuwei</cp:lastModifiedBy>
  <cp:revision>2380</cp:revision>
  <cp:lastPrinted>2022-11-06T05:19:21Z</cp:lastPrinted>
  <dcterms:created xsi:type="dcterms:W3CDTF">2012-09-04T11:33:36Z</dcterms:created>
  <dcterms:modified xsi:type="dcterms:W3CDTF">2026-06-02T13:15:10Z</dcterms:modified>
</cp:coreProperties>
</file>