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111" r:id="rId2"/>
    <p:sldId id="1110" r:id="rId3"/>
    <p:sldId id="1108" r:id="rId4"/>
    <p:sldId id="1109" r:id="rId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  <p:cmAuthor id="2" name="lifei" initials="l" lastIdx="1" clrIdx="1">
    <p:extLst>
      <p:ext uri="{19B8F6BF-5375-455C-9EA6-DF929625EA0E}">
        <p15:presenceInfo xmlns:p15="http://schemas.microsoft.com/office/powerpoint/2012/main" userId="life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6E6E6"/>
    <a:srgbClr val="005800"/>
    <a:srgbClr val="FFFFFF"/>
    <a:srgbClr val="003399"/>
    <a:srgbClr val="0070C0"/>
    <a:srgbClr val="4D8357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3" autoAdjust="0"/>
    <p:restoredTop sz="90144" autoAdjust="0"/>
  </p:normalViewPr>
  <p:slideViewPr>
    <p:cSldViewPr>
      <p:cViewPr>
        <p:scale>
          <a:sx n="78" d="100"/>
          <a:sy n="78" d="100"/>
        </p:scale>
        <p:origin x="258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62" d="100"/>
          <a:sy n="62" d="100"/>
        </p:scale>
        <p:origin x="3178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95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364D-C919-45E7-A57D-C4BE4049E83B}" type="datetime1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D583-47F1-4C9E-913E-9C8F8159BAED}" type="datetime1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ctr">
              <a:defRPr sz="4000" b="1" baseline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3407072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7FF2-22DD-4CF8-BE9E-25F2457D970D}" type="datetime1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7A9A-512A-4894-931E-4EFF37503AC0}" type="datetime1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ABC50723-3A85-44AD-B7DC-199A8BCDB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376" y="1698624"/>
            <a:ext cx="10935332" cy="1470025"/>
          </a:xfrm>
        </p:spPr>
        <p:txBody>
          <a:bodyPr/>
          <a:lstStyle/>
          <a:p>
            <a:r>
              <a:rPr lang="en-US" altLang="zh-CN" dirty="0"/>
              <a:t>TDAQ R&amp;D Working Plan</a:t>
            </a:r>
            <a:endParaRPr lang="zh-CN" altLang="en-US" dirty="0"/>
          </a:p>
        </p:txBody>
      </p:sp>
      <p:sp>
        <p:nvSpPr>
          <p:cNvPr id="6" name="副标题 5">
            <a:extLst>
              <a:ext uri="{FF2B5EF4-FFF2-40B4-BE49-F238E27FC236}">
                <a16:creationId xmlns:a16="http://schemas.microsoft.com/office/drawing/2014/main" id="{B6113B1D-68B2-4AEE-925C-0D8B1109F7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Fei Li</a:t>
            </a:r>
          </a:p>
          <a:p>
            <a:r>
              <a:rPr lang="en-US" altLang="zh-CN" dirty="0"/>
              <a:t>IHEP</a:t>
            </a:r>
          </a:p>
          <a:p>
            <a:r>
              <a:rPr lang="en-US" altLang="zh-CN" dirty="0"/>
              <a:t>2026.6.3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54622C9-0BDC-48D6-A254-C4F6E592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936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DD07774D-9071-4FFA-908A-5936ECD28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Build a small-scale system to validate the TDAQ design in TDR</a:t>
            </a:r>
          </a:p>
          <a:p>
            <a:pPr lvl="1"/>
            <a:r>
              <a:rPr lang="en-US" altLang="zh-CN" dirty="0"/>
              <a:t>Trigger electronics prototype development</a:t>
            </a:r>
          </a:p>
          <a:p>
            <a:pPr lvl="1"/>
            <a:r>
              <a:rPr lang="en-US" altLang="zh-CN" dirty="0"/>
              <a:t>Typical algorithms @FPGA</a:t>
            </a:r>
          </a:p>
          <a:p>
            <a:r>
              <a:rPr lang="en-US" altLang="zh-CN" dirty="0"/>
              <a:t>Research into new technologies and methods</a:t>
            </a:r>
          </a:p>
          <a:p>
            <a:pPr lvl="1"/>
            <a:r>
              <a:rPr lang="en-US" altLang="zh-CN" dirty="0"/>
              <a:t>GPU acceleration</a:t>
            </a:r>
          </a:p>
          <a:p>
            <a:pPr lvl="1"/>
            <a:r>
              <a:rPr lang="en-US" altLang="zh-CN" dirty="0"/>
              <a:t>ML algorithms </a:t>
            </a:r>
          </a:p>
          <a:p>
            <a:pPr lvl="1"/>
            <a:r>
              <a:rPr lang="en-US" altLang="zh-CN" dirty="0"/>
              <a:t>AI Application</a:t>
            </a:r>
            <a:endParaRPr lang="zh-CN" altLang="en-US" dirty="0"/>
          </a:p>
          <a:p>
            <a:r>
              <a:rPr lang="en-US" altLang="zh-CN" dirty="0"/>
              <a:t>Study on High-luminosity Z-mode TDAQ solution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FBEA0E28-A593-4391-8656-093EBCB87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Overall Project Objectives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C3B51FB-BF98-49B7-AF4D-FDDF491EE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9661ACB-F491-4834-BC73-4C5A2BB7831E}"/>
              </a:ext>
            </a:extLst>
          </p:cNvPr>
          <p:cNvSpPr/>
          <p:nvPr/>
        </p:nvSpPr>
        <p:spPr>
          <a:xfrm>
            <a:off x="983432" y="5203252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highlight>
                  <a:srgbClr val="FFFF00"/>
                </a:highlight>
              </a:rPr>
              <a:t>CEPC relationship: Validation of key technologies</a:t>
            </a:r>
          </a:p>
        </p:txBody>
      </p:sp>
    </p:spTree>
    <p:extLst>
      <p:ext uri="{BB962C8B-B14F-4D97-AF65-F5344CB8AC3E}">
        <p14:creationId xmlns:p14="http://schemas.microsoft.com/office/powerpoint/2010/main" val="45059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8FA8D6FE-102B-4DAE-8142-8D4B03FD9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285861"/>
            <a:ext cx="11232182" cy="5429287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Simulation and Study of Trigger Algorithms </a:t>
            </a:r>
          </a:p>
          <a:p>
            <a:pPr lvl="1"/>
            <a:r>
              <a:rPr lang="en-US" altLang="zh-CN" sz="2000" dirty="0"/>
              <a:t>Conduct in-depth simulations of detector-specific trigger algorithms,</a:t>
            </a:r>
          </a:p>
          <a:p>
            <a:pPr lvl="1"/>
            <a:r>
              <a:rPr lang="en-US" altLang="zh-CN" sz="2000" dirty="0"/>
              <a:t>Assess system throughput and real-time processing performance,</a:t>
            </a:r>
          </a:p>
          <a:p>
            <a:pPr lvl="1"/>
            <a:r>
              <a:rPr lang="en-US" altLang="zh-CN" sz="2000" dirty="0"/>
              <a:t>Further ML and AI algorithms.</a:t>
            </a:r>
          </a:p>
          <a:p>
            <a:r>
              <a:rPr lang="en-US" altLang="zh-CN" sz="2400" dirty="0"/>
              <a:t>High-Speed Data Transmission Technology for Trigger Electronics </a:t>
            </a:r>
          </a:p>
          <a:p>
            <a:pPr lvl="1"/>
            <a:r>
              <a:rPr lang="en-US" altLang="zh-CN" sz="2000" dirty="0"/>
              <a:t>Develop high-speed data transmission interfaces operating at line rate 16-25 Gbps, </a:t>
            </a:r>
          </a:p>
          <a:p>
            <a:pPr lvl="1"/>
            <a:r>
              <a:rPr lang="en-US" altLang="zh-CN" sz="2000" dirty="0"/>
              <a:t>Deliver parallel computing resources optimized for trigger processing,</a:t>
            </a:r>
          </a:p>
          <a:p>
            <a:pPr lvl="1"/>
            <a:r>
              <a:rPr lang="en-US" altLang="zh-CN" sz="2000" dirty="0"/>
              <a:t>FPGA-based RDMA readout protocol.</a:t>
            </a:r>
          </a:p>
          <a:p>
            <a:r>
              <a:rPr lang="en-US" altLang="zh-CN" sz="2400" dirty="0"/>
              <a:t>Distributed High-Bandwidth Parallel Computing Solutions </a:t>
            </a:r>
          </a:p>
          <a:p>
            <a:pPr lvl="1"/>
            <a:r>
              <a:rPr lang="en-US" altLang="zh-CN" sz="2000" dirty="0"/>
              <a:t>Distributed computing frameworks with terabit-per-second data transmission capabilities, </a:t>
            </a:r>
          </a:p>
          <a:p>
            <a:pPr lvl="1"/>
            <a:r>
              <a:rPr lang="en-US" altLang="zh-CN" sz="2000" dirty="0"/>
              <a:t>Heterogeneous parallel processing architectures. </a:t>
            </a:r>
            <a:endParaRPr lang="zh-CN" altLang="en-US" sz="2000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D3F5F880-17D1-4FB9-87B5-3ADF5AFA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/>
          <a:p>
            <a:r>
              <a:rPr lang="en-US" altLang="zh-CN" dirty="0"/>
              <a:t>Sub-project description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1EFAE6F-59A6-42BF-96CD-32459386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00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A52709B0-293E-4F4D-BFAF-3C84E7459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5239483"/>
          </a:xfrm>
        </p:spPr>
        <p:txBody>
          <a:bodyPr>
            <a:normAutofit/>
          </a:bodyPr>
          <a:lstStyle/>
          <a:p>
            <a:r>
              <a:rPr lang="en-US" altLang="zh-CN" dirty="0"/>
              <a:t> Project schedule and manpower, no other real institution join yet</a:t>
            </a:r>
          </a:p>
          <a:p>
            <a:pPr lvl="1"/>
            <a:r>
              <a:rPr lang="en-US" altLang="zh-CN" dirty="0"/>
              <a:t>Hardware/FPGA: 2026 first version/2027</a:t>
            </a:r>
            <a:r>
              <a:rPr lang="zh-CN" altLang="en-US" dirty="0"/>
              <a:t> </a:t>
            </a:r>
            <a:r>
              <a:rPr lang="en-US" altLang="zh-CN" dirty="0"/>
              <a:t>second version/2028 small-system</a:t>
            </a:r>
          </a:p>
          <a:p>
            <a:pPr lvl="2"/>
            <a:r>
              <a:rPr lang="en-US" altLang="zh-CN" dirty="0" err="1"/>
              <a:t>Jingzhou</a:t>
            </a:r>
            <a:r>
              <a:rPr lang="en-US" altLang="zh-CN" dirty="0"/>
              <a:t> Zhao,  1 PHD student(-2028)</a:t>
            </a:r>
          </a:p>
          <a:p>
            <a:pPr lvl="2"/>
            <a:r>
              <a:rPr lang="en-US" altLang="zh-CN" dirty="0"/>
              <a:t>Sheng Dong/</a:t>
            </a:r>
            <a:r>
              <a:rPr lang="en-US" altLang="zh-CN" dirty="0" err="1"/>
              <a:t>Hongyu</a:t>
            </a:r>
            <a:r>
              <a:rPr lang="en-US" altLang="zh-CN" dirty="0"/>
              <a:t> Zhang, 1 PHD student (-2027)</a:t>
            </a:r>
          </a:p>
          <a:p>
            <a:pPr lvl="1"/>
            <a:r>
              <a:rPr lang="en-US" altLang="zh-CN" dirty="0" err="1"/>
              <a:t>Alogorithm</a:t>
            </a:r>
            <a:r>
              <a:rPr lang="en-US" altLang="zh-CN" dirty="0"/>
              <a:t>/Software 2026-2027</a:t>
            </a:r>
          </a:p>
          <a:p>
            <a:pPr lvl="2"/>
            <a:r>
              <a:rPr lang="en-US" altLang="zh-CN" dirty="0"/>
              <a:t>Fei Li/</a:t>
            </a:r>
            <a:r>
              <a:rPr lang="en-US" altLang="zh-CN" dirty="0" err="1"/>
              <a:t>Xiaolu</a:t>
            </a:r>
            <a:r>
              <a:rPr lang="en-US" altLang="zh-CN" dirty="0"/>
              <a:t> Ji/</a:t>
            </a:r>
            <a:r>
              <a:rPr lang="en-US" altLang="zh-CN" dirty="0" err="1"/>
              <a:t>Boping</a:t>
            </a:r>
            <a:r>
              <a:rPr lang="en-US" altLang="zh-CN" dirty="0"/>
              <a:t> Chen, 1 PHD student(-2027)/1 Master student(-2028)</a:t>
            </a:r>
          </a:p>
          <a:p>
            <a:r>
              <a:rPr lang="en-US" altLang="zh-CN" dirty="0"/>
              <a:t> Funding availability</a:t>
            </a:r>
          </a:p>
          <a:p>
            <a:pPr lvl="1"/>
            <a:r>
              <a:rPr lang="en-US" altLang="zh-CN" dirty="0"/>
              <a:t>IHEP Innovative project: software, 200k/600k</a:t>
            </a:r>
            <a:r>
              <a:rPr lang="zh-CN" altLang="en-US" dirty="0"/>
              <a:t>￥</a:t>
            </a:r>
            <a:r>
              <a:rPr lang="en-US" altLang="zh-CN" dirty="0"/>
              <a:t>, 2024-2026</a:t>
            </a:r>
          </a:p>
          <a:p>
            <a:pPr lvl="1"/>
            <a:r>
              <a:rPr lang="en-US" altLang="zh-CN" dirty="0"/>
              <a:t>NSFC Youth Fund C: RDMA, 300k</a:t>
            </a:r>
            <a:r>
              <a:rPr lang="zh-CN" altLang="en-US" dirty="0"/>
              <a:t>￥</a:t>
            </a:r>
            <a:r>
              <a:rPr lang="en-US" altLang="zh-CN" dirty="0"/>
              <a:t>,2026-2028</a:t>
            </a:r>
          </a:p>
          <a:p>
            <a:pPr lvl="1"/>
            <a:r>
              <a:rPr lang="en-US" altLang="zh-CN" dirty="0"/>
              <a:t>IHEP Innovative project: simulation/algorithms, 200k</a:t>
            </a:r>
            <a:r>
              <a:rPr lang="zh-CN" altLang="en-US" dirty="0"/>
              <a:t>￥</a:t>
            </a:r>
            <a:r>
              <a:rPr lang="en-US" altLang="zh-CN" dirty="0"/>
              <a:t>, 2026-2028(not yet)</a:t>
            </a:r>
          </a:p>
          <a:p>
            <a:pPr lvl="1"/>
            <a:r>
              <a:rPr lang="en-US" altLang="zh-CN" dirty="0"/>
              <a:t>New application: 3M</a:t>
            </a:r>
            <a:r>
              <a:rPr lang="zh-CN" altLang="en-US" dirty="0"/>
              <a:t>￥</a:t>
            </a:r>
            <a:r>
              <a:rPr lang="en-US" altLang="zh-CN" dirty="0"/>
              <a:t>, 2026-2030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7EA98D4E-4CB8-499C-91F2-B34CBEE20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Current status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CB093EC-282D-4878-9926-806CE74E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33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83736</TotalTime>
  <Words>267</Words>
  <Application>Microsoft Office PowerPoint</Application>
  <PresentationFormat>宽屏</PresentationFormat>
  <Paragraphs>43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微软雅黑</vt:lpstr>
      <vt:lpstr>Arial</vt:lpstr>
      <vt:lpstr>Arial Black</vt:lpstr>
      <vt:lpstr>Calibri</vt:lpstr>
      <vt:lpstr>Wingdings</vt:lpstr>
      <vt:lpstr>Office 主题</vt:lpstr>
      <vt:lpstr>TDAQ R&amp;D Working Plan</vt:lpstr>
      <vt:lpstr>Overall Project Objectives</vt:lpstr>
      <vt:lpstr>Sub-project description</vt:lpstr>
      <vt:lpstr>Current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Fei Li</cp:lastModifiedBy>
  <cp:revision>4136</cp:revision>
  <cp:lastPrinted>2022-11-06T05:19:21Z</cp:lastPrinted>
  <dcterms:created xsi:type="dcterms:W3CDTF">2012-09-04T11:33:36Z</dcterms:created>
  <dcterms:modified xsi:type="dcterms:W3CDTF">2026-06-03T08:02:48Z</dcterms:modified>
</cp:coreProperties>
</file>