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288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89FA6A3-DF10-B48E-6F5C-F5B4C54D68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C28A659-97C5-6718-0CE5-AD7AB3111D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C1E193D-C4DE-AFDC-E766-94BE5E3D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FBE0-FA08-4197-8C4B-B94CB72D03A2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34B06DB-4391-AB24-B3A5-52237956F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922EEA2-1AAD-00C6-B7BD-5AD0C2774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170AD-9618-4729-BAA1-B4CEBAB60C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8701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687D72-0E2A-EA44-D9DB-93D0A106B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F5D3908-86E0-EFB0-55DF-D7EF5960C0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DA32CA3-0350-B175-6A67-6B2F133A5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FBE0-FA08-4197-8C4B-B94CB72D03A2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E726DB0-EB2D-95C5-98A7-D079DB8BA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4D0F57E-F788-66F6-3FBF-849C1ECE0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170AD-9618-4729-BAA1-B4CEBAB60C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2847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AFB13D34-3868-756B-35D1-A209B5C6DB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3E49D49-40B5-258C-4E36-C8A4ACE20D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7EFD148-B955-1292-7CAA-42DCA1210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FBE0-FA08-4197-8C4B-B94CB72D03A2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606D18F-B778-0D9A-104D-FC16FFDC9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86D0971-E68A-D02D-EF88-DCCEAFE52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170AD-9618-4729-BAA1-B4CEBAB60C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5294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8BD28E-1B6C-1460-5F03-F2F51B6BE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9FFE130-DF95-1B86-776F-0FBCC4445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A9E2BC5-ABFC-7A9D-43E3-CF44D2605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FBE0-FA08-4197-8C4B-B94CB72D03A2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E2FD313-6670-3CEA-3D60-461BF8C8F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45DA91B-1CFA-45E6-D628-37A1AEE4C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170AD-9618-4729-BAA1-B4CEBAB60C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9635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568941-26AE-D23B-767E-11CF825ED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23A96C7-166B-20A6-88FE-6BB244080B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872A909-80BE-D11C-169A-7386B2EC0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FBE0-FA08-4197-8C4B-B94CB72D03A2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B454ED3-191B-9A96-84D1-39729A381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898D0BC-F01B-D49A-B55B-5C76AEE45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170AD-9618-4729-BAA1-B4CEBAB60C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7957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8F33402-8521-B04D-4DD3-AA91EC30D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012CC75-9430-9305-70D3-51CC463563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123FBAC-3135-D444-F885-6F26AC4376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D1BDD5E-4443-DC81-79A7-93EFB6355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FBE0-FA08-4197-8C4B-B94CB72D03A2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FE4A808-1910-AD91-03D5-6F834E56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3D5174E-B1B6-B1AC-5881-AAFA48263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170AD-9618-4729-BAA1-B4CEBAB60C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8647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AA88D30-8C5F-18D8-0340-6DABD85E6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BAB8A63-E52B-8FE8-ACFD-A154412EE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9EE11B2-F6D3-17BF-04B5-D620A91402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71C7C56-716A-DFE1-C40F-C18C39131D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15D67B1D-C929-D521-569E-07B6FEA177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DCEDF24-A651-3B90-E40A-2522BEDB2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FBE0-FA08-4197-8C4B-B94CB72D03A2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2632617-2FAB-4199-5C87-F48FA1928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0A914EF-0FA6-84C9-F4AB-551908E94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170AD-9618-4729-BAA1-B4CEBAB60C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8025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F151C97-3469-6D62-6D85-EBBEA28F8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9D252F4-4B96-F6D1-8C3E-360B2B176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FBE0-FA08-4197-8C4B-B94CB72D03A2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8D0A4D7-684D-A8F0-C028-9B113B0E7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E3F90BB4-D27E-AC4B-FEB6-64B4236CB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170AD-9618-4729-BAA1-B4CEBAB60C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1189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F69B521-7DAD-D36E-45DE-495188ED9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FBE0-FA08-4197-8C4B-B94CB72D03A2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1E52350-87E0-1ABC-635E-05C704F32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D21D619-6CEF-1C3D-1509-359E56352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170AD-9618-4729-BAA1-B4CEBAB60C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4637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896AC83-9F83-BA4E-A87C-63BDEC3D7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B60721F-4A60-5BFD-50C8-289F76AC59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F353A82-9253-A96A-E0A6-58CD2582E2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AB7C65D-B383-1A50-4653-715C8CDE4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FBE0-FA08-4197-8C4B-B94CB72D03A2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C70AD3A-7E74-C1F7-EC18-658A5128B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4AB5835-0AD5-F41A-5F38-001311A3A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170AD-9618-4729-BAA1-B4CEBAB60C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7414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33BAE40-D725-B3F0-CF43-759B60618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AB028B5A-7663-12CA-3804-B1678EC8C6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38E5D57-83D2-07CD-BBA9-AB0D07A045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A332D43-F8C5-757D-306C-9332A5413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9FBE0-FA08-4197-8C4B-B94CB72D03A2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C0F5515-4470-56AF-489C-C057F2C1A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3A07112-4D47-FB3E-28C9-2DAF04A92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170AD-9618-4729-BAA1-B4CEBAB60C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3270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F186607-AE1E-685A-246D-775764B99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556A334-4311-A49F-70A9-01B0ABF73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F19DE1B-5C06-FF24-ACBF-5BE69BE47A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9FBE0-FA08-4197-8C4B-B94CB72D03A2}" type="datetimeFigureOut">
              <a:rPr lang="zh-CN" altLang="en-US" smtClean="0"/>
              <a:t>2026/6/3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5ADF72E-AA5A-0234-5720-EEC906666E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F6A0141-B616-8557-458D-26F7B1A013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170AD-9618-4729-BAA1-B4CEBAB60C8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5459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0F69688-EBCE-9735-167C-CC4AB0C9C2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Mechanics and integration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1B63FD3-534C-DD27-A28F-1C1FC14ED2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42449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193E1-EFB9-4A92-A175-6839A2A1DE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50B17974-12DE-622C-3DE7-C2F4E114FE02}"/>
              </a:ext>
            </a:extLst>
          </p:cNvPr>
          <p:cNvSpPr txBox="1"/>
          <p:nvPr/>
        </p:nvSpPr>
        <p:spPr>
          <a:xfrm>
            <a:off x="293715" y="475960"/>
            <a:ext cx="11260975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b="1" dirty="0"/>
              <a:t>CO2 cooling system: (IDRC)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00B050"/>
                </a:solidFill>
              </a:rPr>
              <a:t>Progress: Several talks about cooling system at the mechanical weekly meeting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Cooling system preliminary design for CEPC: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Critical component design and test: 2027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Small prototype to verify function of system: 2027~2028</a:t>
            </a:r>
          </a:p>
          <a:p>
            <a:r>
              <a:rPr lang="en-US" altLang="zh-CN" b="1" dirty="0"/>
              <a:t>Beam pipe: (DRD8)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00B050"/>
                </a:solidFill>
              </a:rPr>
              <a:t>Progress: Simulation about aluminum beam pipe is being done, result show almost no difference with Be pipe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Aluminum beam pipe prototype design: 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Prototype manufacturing and cooling test: 2027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Be pipe manufacturing and welding: 2026~2028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Research on Be Corrosion and Surface Anti-corrosion Coating: 2027~2028</a:t>
            </a:r>
          </a:p>
          <a:p>
            <a:r>
              <a:rPr lang="en-US" altLang="zh-CN" b="1" dirty="0"/>
              <a:t>Vertex cooling: (IDRC)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00B050"/>
                </a:solidFill>
              </a:rPr>
              <a:t>Progress: Flat model is designed and under fabricated, air plant is purchased and assembled in the lab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Prototype test(flat model and single layer): 2026~2027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Muti-layer model prototype cooling: 2027</a:t>
            </a:r>
          </a:p>
          <a:p>
            <a:r>
              <a:rPr lang="en-US" altLang="zh-CN" b="1" dirty="0"/>
              <a:t>Cooling plate research </a:t>
            </a:r>
            <a:r>
              <a:rPr lang="en-US" altLang="zh-CN" dirty="0"/>
              <a:t>(Capillary titanium tubes or stainless steel tubes for research) </a:t>
            </a:r>
            <a:r>
              <a:rPr lang="en-US" altLang="zh-CN" b="1" dirty="0"/>
              <a:t>: (IDRC)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Could be use in TPC,</a:t>
            </a:r>
            <a:r>
              <a:rPr lang="zh-CN" altLang="en-US" dirty="0"/>
              <a:t> </a:t>
            </a:r>
            <a:r>
              <a:rPr lang="en-US" altLang="zh-CN" dirty="0"/>
              <a:t>ITK,</a:t>
            </a:r>
            <a:r>
              <a:rPr lang="zh-CN" altLang="en-US" dirty="0"/>
              <a:t> </a:t>
            </a:r>
            <a:r>
              <a:rPr lang="en-US" altLang="zh-CN" dirty="0"/>
              <a:t>HCAL</a:t>
            </a:r>
            <a:r>
              <a:rPr lang="zh-CN" altLang="en-US" dirty="0"/>
              <a:t> </a:t>
            </a:r>
            <a:r>
              <a:rPr lang="en-US" altLang="zh-CN" dirty="0"/>
              <a:t>and</a:t>
            </a:r>
            <a:r>
              <a:rPr lang="zh-CN" altLang="en-US" dirty="0"/>
              <a:t> </a:t>
            </a:r>
            <a:r>
              <a:rPr lang="en-US" altLang="zh-CN" dirty="0"/>
              <a:t>so</a:t>
            </a:r>
            <a:r>
              <a:rPr lang="zh-CN" altLang="en-US" dirty="0"/>
              <a:t> </a:t>
            </a:r>
            <a:r>
              <a:rPr lang="en-US" altLang="zh-CN" dirty="0"/>
              <a:t>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00B050"/>
                </a:solidFill>
              </a:rPr>
              <a:t>Progress: mold is under design, candidate powders to increasing thermal conductivity: Boron nitride(BN), aluminum nitride(</a:t>
            </a:r>
            <a:r>
              <a:rPr lang="en-US" altLang="zh-CN" dirty="0" err="1">
                <a:solidFill>
                  <a:srgbClr val="00B050"/>
                </a:solidFill>
              </a:rPr>
              <a:t>AlN</a:t>
            </a:r>
            <a:r>
              <a:rPr lang="en-US" altLang="zh-CN" dirty="0">
                <a:solidFill>
                  <a:srgbClr val="00B050"/>
                </a:solidFill>
              </a:rPr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Mold design, manufacturing and preliminary test: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Process optimization to increasing thermal conductivity </a:t>
            </a:r>
            <a:endParaRPr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F5185F23-C968-F4DE-355A-6FB5ACBC3150}"/>
              </a:ext>
            </a:extLst>
          </p:cNvPr>
          <p:cNvSpPr txBox="1"/>
          <p:nvPr/>
        </p:nvSpPr>
        <p:spPr>
          <a:xfrm>
            <a:off x="2870661" y="0"/>
            <a:ext cx="50541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 dirty="0"/>
              <a:t>Status and planning </a:t>
            </a:r>
            <a:endParaRPr lang="zh-CN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6224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F9C1B-54A8-B9D3-3C92-E03021F79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3C7B6110-6ADB-61B9-AA67-7B62A4657727}"/>
              </a:ext>
            </a:extLst>
          </p:cNvPr>
          <p:cNvSpPr txBox="1"/>
          <p:nvPr/>
        </p:nvSpPr>
        <p:spPr>
          <a:xfrm>
            <a:off x="437802" y="354677"/>
            <a:ext cx="10884131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/>
              <a:t>Robot inspection: (DRD8)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00B050"/>
                </a:solidFill>
              </a:rPr>
              <a:t>Progress: positioning sensor has been purchased and test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Further test: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Investigation about different robots: 2027~2028</a:t>
            </a:r>
            <a:endParaRPr lang="en-US" altLang="zh-CN" b="1" dirty="0"/>
          </a:p>
          <a:p>
            <a:r>
              <a:rPr lang="en-US" altLang="zh-CN" b="1" dirty="0"/>
              <a:t>AI-assisted design (Structure parameter design according to computer learning)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00B050"/>
                </a:solidFill>
              </a:rPr>
              <a:t>Progress: Yoke structure design: Parameter optimization by providing AI some FEA results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Beam pipe structure design: 2026~2027</a:t>
            </a:r>
            <a:endParaRPr lang="en-US" altLang="zh-CN" b="1" dirty="0"/>
          </a:p>
          <a:p>
            <a:r>
              <a:rPr lang="en-US" altLang="zh-CN" b="1" dirty="0"/>
              <a:t>Service study</a:t>
            </a:r>
            <a:r>
              <a:rPr lang="zh-CN" altLang="en-US" b="1" dirty="0">
                <a:sym typeface="Wingdings" panose="05000000000000000000" pitchFamily="2" charset="2"/>
              </a:rPr>
              <a:t>：</a:t>
            </a:r>
            <a:r>
              <a:rPr lang="en-US" altLang="zh-CN" b="1" dirty="0">
                <a:sym typeface="Wingdings" panose="05000000000000000000" pitchFamily="2" charset="2"/>
              </a:rPr>
              <a:t>(IDRC)</a:t>
            </a:r>
            <a:endParaRPr lang="en-US" altLang="zh-CN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Routing prototype test(if necessary and enough funding)</a:t>
            </a:r>
          </a:p>
          <a:p>
            <a:endParaRPr lang="en-US" altLang="zh-CN" b="1" dirty="0"/>
          </a:p>
          <a:p>
            <a:endParaRPr lang="en-US" altLang="zh-CN" b="1" dirty="0"/>
          </a:p>
          <a:p>
            <a:r>
              <a:rPr lang="en-US" altLang="zh-CN" b="1" dirty="0"/>
              <a:t>Installation related</a:t>
            </a:r>
            <a:r>
              <a:rPr lang="zh-CN" altLang="en-US" b="1" dirty="0"/>
              <a:t>：</a:t>
            </a:r>
            <a:r>
              <a:rPr lang="en-US" altLang="zh-CN" b="1" dirty="0"/>
              <a:t>2026~2030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Continue optimize the installation scheme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Design the tooling the fixture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Layout of underground EH and auxiliary hall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Surface assembly building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Survey , alignment, monitoring</a:t>
            </a:r>
            <a:endParaRPr lang="en-US" altLang="zh-CN" b="1" dirty="0"/>
          </a:p>
          <a:p>
            <a:r>
              <a:rPr lang="en-US" altLang="zh-CN" b="1" dirty="0"/>
              <a:t>Sub-detector structure design: 2026~2030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Keep on designing according to each sub-detector requirement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00B050"/>
                </a:solidFill>
              </a:rPr>
              <a:t>HCAL new structure design, Consideration of ITK supporting</a:t>
            </a:r>
            <a:r>
              <a:rPr lang="zh-CN" altLang="en-US" dirty="0">
                <a:solidFill>
                  <a:srgbClr val="00B050"/>
                </a:solidFill>
              </a:rPr>
              <a:t>。。。</a:t>
            </a:r>
            <a:endParaRPr lang="en-US" altLang="zh-CN" dirty="0">
              <a:solidFill>
                <a:srgbClr val="00B050"/>
              </a:solidFill>
            </a:endParaRPr>
          </a:p>
          <a:p>
            <a:endParaRPr lang="en-US" altLang="zh-CN" b="1" dirty="0"/>
          </a:p>
        </p:txBody>
      </p:sp>
    </p:spTree>
    <p:extLst>
      <p:ext uri="{BB962C8B-B14F-4D97-AF65-F5344CB8AC3E}">
        <p14:creationId xmlns:p14="http://schemas.microsoft.com/office/powerpoint/2010/main" val="2702476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BD049D-F202-907E-C168-6484D6556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65B350-D19E-0C65-7B22-3D314FE458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F87A285-A787-61C0-6A78-EA9EB2D94C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D4DB53B9-4F0D-3F0F-B945-C0CCB54FFA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7632"/>
            <a:ext cx="12103331" cy="6702735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7BD3B9-4826-5244-756A-331930DEDD6F}"/>
              </a:ext>
            </a:extLst>
          </p:cNvPr>
          <p:cNvSpPr txBox="1"/>
          <p:nvPr/>
        </p:nvSpPr>
        <p:spPr>
          <a:xfrm>
            <a:off x="8772698" y="345852"/>
            <a:ext cx="3042458" cy="369332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zh-CN" altLang="en-US" b="1" dirty="0"/>
              <a:t> CEPC day on December 18 </a:t>
            </a:r>
          </a:p>
        </p:txBody>
      </p:sp>
    </p:spTree>
    <p:extLst>
      <p:ext uri="{BB962C8B-B14F-4D97-AF65-F5344CB8AC3E}">
        <p14:creationId xmlns:p14="http://schemas.microsoft.com/office/powerpoint/2010/main" val="408548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347</Words>
  <Application>Microsoft Office PowerPoint</Application>
  <PresentationFormat>宽屏</PresentationFormat>
  <Paragraphs>43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等线</vt:lpstr>
      <vt:lpstr>等线 Light</vt:lpstr>
      <vt:lpstr>Arial</vt:lpstr>
      <vt:lpstr>Wingdings</vt:lpstr>
      <vt:lpstr>Office 主题​​</vt:lpstr>
      <vt:lpstr>Mechanics and integration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xiaohui qian</dc:creator>
  <cp:lastModifiedBy>xiaohui qian</cp:lastModifiedBy>
  <cp:revision>20</cp:revision>
  <dcterms:created xsi:type="dcterms:W3CDTF">2026-06-03T01:27:13Z</dcterms:created>
  <dcterms:modified xsi:type="dcterms:W3CDTF">2026-06-03T07:58:48Z</dcterms:modified>
</cp:coreProperties>
</file>