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974" r:id="rId2"/>
    <p:sldId id="972" r:id="rId3"/>
    <p:sldId id="973" r:id="rId4"/>
    <p:sldId id="975" r:id="rId5"/>
    <p:sldId id="976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PC" id="{C723AA79-7608-491F-9F8E-A4EC5CF5B110}">
          <p14:sldIdLst>
            <p14:sldId id="974"/>
            <p14:sldId id="972"/>
            <p14:sldId id="973"/>
            <p14:sldId id="975"/>
            <p14:sldId id="97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58" autoAdjust="0"/>
    <p:restoredTop sz="95373" autoAdjust="0"/>
  </p:normalViewPr>
  <p:slideViewPr>
    <p:cSldViewPr snapToGrid="0">
      <p:cViewPr varScale="1">
        <p:scale>
          <a:sx n="109" d="100"/>
          <a:sy n="109" d="100"/>
        </p:scale>
        <p:origin x="492" y="96"/>
      </p:cViewPr>
      <p:guideLst/>
    </p:cSldViewPr>
  </p:slideViewPr>
  <p:outlineViewPr>
    <p:cViewPr>
      <p:scale>
        <a:sx n="33" d="100"/>
        <a:sy n="33" d="100"/>
      </p:scale>
      <p:origin x="0" y="-87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AD63CE-490F-47E4-AAB4-BEEE1E3E39C8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7AE8C5-9FA8-468B-B33F-A58E8D69A43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3202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AE8C5-9FA8-468B-B33F-A58E8D69A43E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0327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AE8C5-9FA8-468B-B33F-A58E8D69A43E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2291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1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/>
          <a:p>
            <a:fld id="{862A364D-C919-45E7-A57D-C4BE4049E83B}" type="datetime1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15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6" name="矩形 7"/>
          <p:cNvSpPr/>
          <p:nvPr userDrawn="1"/>
        </p:nvSpPr>
        <p:spPr>
          <a:xfrm>
            <a:off x="0" y="6750024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7" name="矩形 8"/>
          <p:cNvSpPr/>
          <p:nvPr userDrawn="1"/>
        </p:nvSpPr>
        <p:spPr>
          <a:xfrm>
            <a:off x="2476476" y="6750024"/>
            <a:ext cx="9715525" cy="108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8" name="矩形 9"/>
          <p:cNvSpPr/>
          <p:nvPr userDrawn="1"/>
        </p:nvSpPr>
        <p:spPr>
          <a:xfrm>
            <a:off x="-1" y="0"/>
            <a:ext cx="12192000" cy="216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9" name="矩形 10"/>
          <p:cNvSpPr/>
          <p:nvPr userDrawn="1"/>
        </p:nvSpPr>
        <p:spPr>
          <a:xfrm>
            <a:off x="9239272" y="-2"/>
            <a:ext cx="2952728" cy="216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20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733552" y="6356351"/>
            <a:ext cx="473871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altLang="zh-CN"/>
              <a:t>CEPC Detector Ref-TDR Review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A02FA-3565-479D-BDE5-3B4BF0B05CFF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1C47-8FDE-4777-807B-5B569B5E3EF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17"/>
          <p:cNvSpPr/>
          <p:nvPr userDrawn="1"/>
        </p:nvSpPr>
        <p:spPr>
          <a:xfrm>
            <a:off x="-1" y="937526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8" name="矩形 22"/>
          <p:cNvSpPr/>
          <p:nvPr userDrawn="1"/>
        </p:nvSpPr>
        <p:spPr>
          <a:xfrm>
            <a:off x="0" y="0"/>
            <a:ext cx="285709" cy="91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0" name="标题 1"/>
          <p:cNvSpPr>
            <a:spLocks noGrp="1"/>
          </p:cNvSpPr>
          <p:nvPr>
            <p:ph type="title"/>
          </p:nvPr>
        </p:nvSpPr>
        <p:spPr>
          <a:xfrm>
            <a:off x="666712" y="142852"/>
            <a:ext cx="10763325" cy="725470"/>
          </a:xfrm>
        </p:spPr>
        <p:txBody>
          <a:bodyPr>
            <a:normAutofit/>
          </a:bodyPr>
          <a:lstStyle>
            <a:lvl1pPr algn="l">
              <a:defRPr sz="4000" b="1" baseline="0">
                <a:solidFill>
                  <a:srgbClr val="C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1" name="内容占位符 2"/>
          <p:cNvSpPr>
            <a:spLocks noGrp="1"/>
          </p:cNvSpPr>
          <p:nvPr>
            <p:ph idx="13"/>
          </p:nvPr>
        </p:nvSpPr>
        <p:spPr>
          <a:xfrm>
            <a:off x="609600" y="1285861"/>
            <a:ext cx="10972800" cy="4840303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FC000"/>
              </a:buClr>
              <a:buSzPct val="80000"/>
              <a:buFont typeface="Wingdings" panose="05000000000000000000" pitchFamily="2" charset="2"/>
              <a:buChar char="n"/>
              <a:defRPr sz="2800" b="0" baseline="0">
                <a:solidFill>
                  <a:srgbClr val="0000FF"/>
                </a:solidFill>
                <a:latin typeface="+mn-lt"/>
                <a:ea typeface="微软雅黑" panose="020B0503020204020204" pitchFamily="34" charset="-122"/>
              </a:defRPr>
            </a:lvl1pPr>
            <a:lvl2pPr>
              <a:defRPr sz="2400" baseline="0"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2" name="日期占位符 3"/>
          <p:cNvSpPr txBox="1"/>
          <p:nvPr userDrawn="1"/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E3ED583-47F1-4C9E-913E-9C8F8159BAED}" type="datetime1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13" name="矩形 14"/>
          <p:cNvSpPr/>
          <p:nvPr userDrawn="1"/>
        </p:nvSpPr>
        <p:spPr>
          <a:xfrm>
            <a:off x="0" y="6750024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4" name="矩形 15"/>
          <p:cNvSpPr/>
          <p:nvPr userDrawn="1"/>
        </p:nvSpPr>
        <p:spPr>
          <a:xfrm>
            <a:off x="2476476" y="6750024"/>
            <a:ext cx="9715525" cy="108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5" name="页脚占位符 4"/>
          <p:cNvSpPr txBox="1"/>
          <p:nvPr userDrawn="1"/>
        </p:nvSpPr>
        <p:spPr>
          <a:xfrm>
            <a:off x="3586586" y="6386391"/>
            <a:ext cx="5040560" cy="3549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  <p:sp>
        <p:nvSpPr>
          <p:cNvPr id="16" name="灯片编号占位符 5"/>
          <p:cNvSpPr txBox="1"/>
          <p:nvPr userDrawn="1"/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5E9139-A00B-4B2A-98A6-095DC08F134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3EE2761E-5B05-425D-A558-51461DC85CB5}" type="slidenum">
              <a:r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A02FA-3565-479D-BDE5-3B4BF0B05CFF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01C47-8FDE-4777-807B-5B569B5E3EF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0012" y="1181099"/>
            <a:ext cx="11706225" cy="1104901"/>
          </a:xfrm>
        </p:spPr>
        <p:txBody>
          <a:bodyPr>
            <a:normAutofit/>
          </a:bodyPr>
          <a:lstStyle/>
          <a:p>
            <a:r>
              <a:rPr lang="en-US" altLang="zh-CN" sz="4800" dirty="0"/>
              <a:t>      TPC/DC R&amp;D status and planning</a:t>
            </a:r>
            <a:endParaRPr lang="zh-CN" altLang="en-US" sz="4800" dirty="0"/>
          </a:p>
        </p:txBody>
      </p:sp>
      <p:sp>
        <p:nvSpPr>
          <p:cNvPr id="3" name="文本框 2"/>
          <p:cNvSpPr txBox="1"/>
          <p:nvPr/>
        </p:nvSpPr>
        <p:spPr>
          <a:xfrm>
            <a:off x="3667125" y="3379529"/>
            <a:ext cx="495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 err="1"/>
              <a:t>Mingyi</a:t>
            </a:r>
            <a:r>
              <a:rPr lang="en-US" altLang="zh-CN" sz="2400" b="1" dirty="0"/>
              <a:t> Dong </a:t>
            </a:r>
          </a:p>
          <a:p>
            <a:pPr algn="ctr"/>
            <a:r>
              <a:rPr lang="en-US" altLang="zh-CN" sz="2400" b="1" dirty="0"/>
              <a:t>On behalf of the working group</a:t>
            </a:r>
            <a:endParaRPr lang="zh-CN" altLang="en-US" sz="2400" b="1" dirty="0"/>
          </a:p>
        </p:txBody>
      </p:sp>
      <p:sp>
        <p:nvSpPr>
          <p:cNvPr id="4" name="文本框 3"/>
          <p:cNvSpPr txBox="1"/>
          <p:nvPr/>
        </p:nvSpPr>
        <p:spPr>
          <a:xfrm>
            <a:off x="4248150" y="5304055"/>
            <a:ext cx="3790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/>
              <a:t>June 10</a:t>
            </a:r>
            <a:r>
              <a:rPr lang="zh-CN" altLang="en-US" sz="2400" b="1" dirty="0"/>
              <a:t>， </a:t>
            </a:r>
            <a:r>
              <a:rPr lang="en-US" altLang="zh-CN" sz="2400" b="1" dirty="0"/>
              <a:t>2026</a:t>
            </a:r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27773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99" y="15335"/>
            <a:ext cx="10963276" cy="850368"/>
          </a:xfrm>
        </p:spPr>
        <p:txBody>
          <a:bodyPr>
            <a:normAutofit fontScale="90000"/>
          </a:bodyPr>
          <a:lstStyle/>
          <a:p>
            <a:pPr marR="0" rtl="0"/>
            <a:r>
              <a:rPr lang="en-US" altLang="zh-CN" b="0" i="0" u="none" strike="noStrike" baseline="0" dirty="0">
                <a:latin typeface="Arial Black" panose="020B0A04020102020204" pitchFamily="34" charset="0"/>
                <a:ea typeface="等线" panose="02010600030101010101" pitchFamily="2" charset="-122"/>
              </a:rPr>
              <a:t>Reminder: IDRC recommendations for TPC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9843" y="1154740"/>
            <a:ext cx="11525794" cy="4855536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000" dirty="0">
                <a:solidFill>
                  <a:srgbClr val="0000FF"/>
                </a:solidFill>
                <a:latin typeface="Arial" panose="020B0604020202020204" pitchFamily="34" charset="0"/>
                <a:ea typeface="宋体" pitchFamily="2" charset="-122"/>
              </a:rPr>
              <a:t>Reassess the choice of 500 × 500 μm² pad size in combination with the T2K gas mixture, as this configuration appears suboptimal for </a:t>
            </a:r>
            <a:r>
              <a:rPr lang="en-US" altLang="zh-CN" sz="2000" dirty="0" err="1">
                <a:solidFill>
                  <a:srgbClr val="0000FF"/>
                </a:solidFill>
                <a:latin typeface="Arial" panose="020B0604020202020204" pitchFamily="34" charset="0"/>
                <a:ea typeface="宋体" pitchFamily="2" charset="-122"/>
              </a:rPr>
              <a:t>dE</a:t>
            </a:r>
            <a:r>
              <a:rPr lang="en-US" altLang="zh-CN" sz="2000" dirty="0">
                <a:solidFill>
                  <a:srgbClr val="0000FF"/>
                </a:solidFill>
                <a:latin typeface="Arial" panose="020B0604020202020204" pitchFamily="34" charset="0"/>
                <a:ea typeface="宋体" pitchFamily="2" charset="-122"/>
              </a:rPr>
              <a:t>/dx-based particle identification.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000" dirty="0">
                <a:solidFill>
                  <a:srgbClr val="0000FF"/>
                </a:solidFill>
                <a:latin typeface="Arial" panose="020B0604020202020204" pitchFamily="34" charset="0"/>
                <a:ea typeface="宋体" pitchFamily="2" charset="-122"/>
              </a:rPr>
              <a:t>Extend the beam-induced background studies, incorporating recent improvements in simulation and mitigation methods to refine background estimates and design margins.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000" dirty="0">
                <a:solidFill>
                  <a:srgbClr val="0000FF"/>
                </a:solidFill>
                <a:latin typeface="Arial" panose="020B0604020202020204" pitchFamily="34" charset="0"/>
                <a:ea typeface="宋体" pitchFamily="2" charset="-122"/>
              </a:rPr>
              <a:t>Conduct more detailed investigations of space-charge distortions, ensuring that correction strategies are validated for all expected running conditions.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000" dirty="0">
                <a:solidFill>
                  <a:srgbClr val="0000FF"/>
                </a:solidFill>
                <a:latin typeface="Arial" panose="020B0604020202020204" pitchFamily="34" charset="0"/>
                <a:ea typeface="宋体" pitchFamily="2" charset="-122"/>
              </a:rPr>
              <a:t>Prototype ion backflow suppression techniques, independently of the selected solution (e.g., double mesh or graphene filter), to verify feasibility and performance.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000" dirty="0">
                <a:solidFill>
                  <a:srgbClr val="0000FF"/>
                </a:solidFill>
                <a:latin typeface="Arial" panose="020B0604020202020204" pitchFamily="34" charset="0"/>
                <a:ea typeface="宋体" pitchFamily="2" charset="-122"/>
              </a:rPr>
              <a:t>Demonstrate experimentally the effectiveness of spark-protection measures for the readout electronics.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000" dirty="0">
                <a:solidFill>
                  <a:srgbClr val="0000FF"/>
                </a:solidFill>
                <a:latin typeface="Arial" panose="020B0604020202020204" pitchFamily="34" charset="0"/>
                <a:ea typeface="宋体" pitchFamily="2" charset="-122"/>
              </a:rPr>
              <a:t>Evaluate CO₂ cooling as a potential alternative to water, taking advantage of its dielectric properties and ability to maintain constant-temperature heat removal without electrical risk.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149" y="0"/>
            <a:ext cx="10515600" cy="888468"/>
          </a:xfrm>
        </p:spPr>
        <p:txBody>
          <a:bodyPr/>
          <a:lstStyle/>
          <a:p>
            <a:pPr marR="0" rtl="0"/>
            <a:r>
              <a:rPr lang="en-US" altLang="zh-CN" b="0" i="0" u="none" strike="noStrike" baseline="0" dirty="0">
                <a:latin typeface="Arial Black" panose="020B0A04020102020204" pitchFamily="34" charset="0"/>
                <a:ea typeface="等线" panose="02010600030101010101" pitchFamily="2" charset="-122"/>
              </a:rPr>
              <a:t>TPC R&amp;D</a:t>
            </a:r>
            <a:r>
              <a:rPr lang="en-US" altLang="zh-CN" b="0" i="0" u="none" strike="noStrike" dirty="0">
                <a:latin typeface="Arial Black" panose="020B0A04020102020204" pitchFamily="34" charset="0"/>
                <a:ea typeface="等线" panose="02010600030101010101" pitchFamily="2" charset="-122"/>
              </a:rPr>
              <a:t> </a:t>
            </a:r>
            <a:r>
              <a:rPr lang="en-US" altLang="zh-CN" b="0" i="0" u="none" strike="noStrike" baseline="0" dirty="0">
                <a:latin typeface="Arial Black" panose="020B0A04020102020204" pitchFamily="34" charset="0"/>
                <a:ea typeface="等线" panose="02010600030101010101" pitchFamily="2" charset="-122"/>
              </a:rPr>
              <a:t>Planning and Status</a:t>
            </a: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523072"/>
              </p:ext>
            </p:extLst>
          </p:nvPr>
        </p:nvGraphicFramePr>
        <p:xfrm>
          <a:off x="295274" y="1052151"/>
          <a:ext cx="11603476" cy="5647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14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6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45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5350">
                <a:tc>
                  <a:txBody>
                    <a:bodyPr/>
                    <a:lstStyle/>
                    <a:p>
                      <a:r>
                        <a:rPr lang="en-US" altLang="zh-CN" sz="1800" dirty="0"/>
                        <a:t>Item</a:t>
                      </a:r>
                      <a:endParaRPr lang="zh-CN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dirty="0"/>
                        <a:t>execution time</a:t>
                      </a:r>
                      <a:endParaRPr lang="zh-CN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b="1" dirty="0">
                          <a:solidFill>
                            <a:schemeClr val="tx1"/>
                          </a:solidFill>
                        </a:rPr>
                        <a:t>Status</a:t>
                      </a:r>
                      <a:r>
                        <a:rPr lang="en-US" altLang="zh-CN" sz="1800" dirty="0"/>
                        <a:t> and</a:t>
                      </a:r>
                      <a:r>
                        <a:rPr lang="en-US" altLang="zh-CN" sz="1800" baseline="0" dirty="0"/>
                        <a:t> </a:t>
                      </a:r>
                      <a:r>
                        <a:rPr lang="en-US" altLang="zh-CN" sz="1800" b="1" baseline="0" dirty="0">
                          <a:solidFill>
                            <a:srgbClr val="C00000"/>
                          </a:solidFill>
                        </a:rPr>
                        <a:t>planning</a:t>
                      </a:r>
                      <a:endParaRPr lang="zh-CN" altLang="en-US" sz="1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1861"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1. Test and</a:t>
                      </a:r>
                      <a:r>
                        <a:rPr lang="en-US" altLang="zh-CN" sz="18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validation of  readout</a:t>
                      </a:r>
                      <a:r>
                        <a:rPr lang="en-US" altLang="zh-CN" sz="18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modules (double mesh </a:t>
                      </a:r>
                      <a:r>
                        <a:rPr lang="en-US" altLang="zh-CN" sz="1800" b="0" baseline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Micromegas</a:t>
                      </a:r>
                      <a:r>
                        <a:rPr lang="en-US" altLang="zh-CN" sz="18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+ high granularity pads) 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2026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(1) Finished</a:t>
                      </a:r>
                      <a:r>
                        <a:rPr lang="en-US" altLang="zh-CN" sz="18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prototyping and testing of single-mesh Micromegas</a:t>
                      </a:r>
                    </a:p>
                    <a:p>
                      <a:r>
                        <a:rPr lang="en-US" altLang="zh-CN" sz="1800" b="0" dirty="0"/>
                        <a:t>(2) The integration of readout module is almost finished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CN" sz="1800" b="0" dirty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(1) Finish readout module assembly and</a:t>
                      </a:r>
                      <a:r>
                        <a:rPr lang="en-US" altLang="zh-CN" sz="1800" b="0" baseline="0" dirty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 preliminary tests</a:t>
                      </a:r>
                      <a:endParaRPr lang="en-US" altLang="zh-CN" sz="1800" b="0" dirty="0">
                        <a:solidFill>
                          <a:srgbClr val="C00000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lang="en-US" altLang="zh-CN" sz="1800" b="0" dirty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(2) Perform beam test of readout modules</a:t>
                      </a:r>
                      <a:endParaRPr lang="zh-CN" altLang="en-US" sz="1800" b="0" dirty="0">
                        <a:solidFill>
                          <a:srgbClr val="C00000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1861"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2. Readout ASIC optimization (including spark-protection measures )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2026-2029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(1)Discussed with </a:t>
                      </a:r>
                      <a:r>
                        <a:rPr lang="en-US" altLang="zh-CN" sz="1800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Zhi</a:t>
                      </a:r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Deng, we will firstly focus on the testing of current ASIC</a:t>
                      </a:r>
                      <a:r>
                        <a:rPr lang="en-US" altLang="zh-CN" sz="18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version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(2)Recovered the</a:t>
                      </a:r>
                      <a:r>
                        <a:rPr lang="en-US" altLang="zh-CN" sz="18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readout testing system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baseline="0" dirty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(1) Joint test of the readout ASIC and detector module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baseline="0" dirty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(2) New version design of readout ASIC</a:t>
                      </a:r>
                      <a:r>
                        <a:rPr lang="zh-CN" altLang="en-US" sz="1800" b="0" baseline="0" dirty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zh-CN" sz="1800" b="0" baseline="0" dirty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based on the test results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baseline="0" dirty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(3) Investigation of other readout schemes</a:t>
                      </a:r>
                      <a:endParaRPr lang="en-US" altLang="zh-CN" sz="1800" b="0" dirty="0">
                        <a:solidFill>
                          <a:srgbClr val="C00000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14885"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3. Prototype ion backflow suppression techniques, independently of the selected solution (e.g., double mesh or </a:t>
                      </a:r>
                      <a:r>
                        <a:rPr lang="en-US" altLang="zh-CN" sz="1800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graphene</a:t>
                      </a:r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filter), to verify feasibility and performance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double mesh : 2026-2027</a:t>
                      </a:r>
                    </a:p>
                    <a:p>
                      <a:r>
                        <a:rPr lang="en-US" altLang="zh-CN" sz="1800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Graphene</a:t>
                      </a:r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2026-2029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b="0" dirty="0"/>
                        <a:t>(1)Performed simulation of IBF suppression with </a:t>
                      </a:r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double mesh</a:t>
                      </a:r>
                      <a:r>
                        <a:rPr lang="en-US" altLang="zh-CN" sz="1800" b="0" dirty="0"/>
                        <a:t>. </a:t>
                      </a:r>
                      <a:r>
                        <a:rPr lang="en-US" altLang="zh-CN" sz="1800" b="0" dirty="0">
                          <a:latin typeface="+mn-ea"/>
                        </a:rPr>
                        <a:t>Further simulation study is needed</a:t>
                      </a:r>
                      <a:r>
                        <a:rPr lang="en-US" altLang="zh-CN" sz="1800" b="0" dirty="0"/>
                        <a:t>.</a:t>
                      </a:r>
                    </a:p>
                    <a:p>
                      <a:r>
                        <a:rPr lang="en-US" altLang="zh-CN" sz="1800" b="0" dirty="0">
                          <a:solidFill>
                            <a:srgbClr val="C00000"/>
                          </a:solidFill>
                        </a:rPr>
                        <a:t>(1)Testing</a:t>
                      </a:r>
                      <a:r>
                        <a:rPr lang="en-US" altLang="zh-CN" sz="1800" b="0" baseline="0" dirty="0">
                          <a:solidFill>
                            <a:srgbClr val="C00000"/>
                          </a:solidFill>
                        </a:rPr>
                        <a:t> of </a:t>
                      </a:r>
                      <a:r>
                        <a:rPr lang="en-US" altLang="zh-CN" sz="1800" b="0" dirty="0">
                          <a:solidFill>
                            <a:srgbClr val="C00000"/>
                          </a:solidFill>
                        </a:rPr>
                        <a:t>IBF suppression with </a:t>
                      </a:r>
                      <a:r>
                        <a:rPr lang="en-US" altLang="zh-CN" sz="1800" b="0" dirty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double mesh</a:t>
                      </a:r>
                      <a:endParaRPr lang="en-US" altLang="zh-CN" sz="1800" b="0" dirty="0"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lang="en-US" altLang="zh-CN" sz="1800" b="0" dirty="0">
                          <a:solidFill>
                            <a:srgbClr val="C00000"/>
                          </a:solidFill>
                        </a:rPr>
                        <a:t>(2)Preparing for </a:t>
                      </a:r>
                      <a:r>
                        <a:rPr lang="en-US" altLang="zh-CN" sz="1800" b="0" dirty="0" err="1">
                          <a:solidFill>
                            <a:srgbClr val="C00000"/>
                          </a:solidFill>
                        </a:rPr>
                        <a:t>graphene</a:t>
                      </a:r>
                      <a:r>
                        <a:rPr lang="en-US" altLang="zh-CN" sz="1800" b="0" dirty="0">
                          <a:solidFill>
                            <a:srgbClr val="C00000"/>
                          </a:solidFill>
                        </a:rPr>
                        <a:t> testing in corporation with Shandong university</a:t>
                      </a:r>
                      <a:endParaRPr lang="zh-CN" altLang="en-US" sz="1800" b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547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390487" y="133327"/>
            <a:ext cx="8944013" cy="725470"/>
          </a:xfrm>
        </p:spPr>
        <p:txBody>
          <a:bodyPr>
            <a:normAutofit/>
          </a:bodyPr>
          <a:lstStyle/>
          <a:p>
            <a:r>
              <a:rPr lang="en-US" altLang="zh-CN" b="0" dirty="0">
                <a:latin typeface="Arial Black" panose="020B0A04020102020204" pitchFamily="34" charset="0"/>
                <a:ea typeface="等线" panose="02010600030101010101" pitchFamily="2" charset="-122"/>
              </a:rPr>
              <a:t>TPC R&amp;D planning and Status</a:t>
            </a:r>
            <a:endParaRPr lang="zh-CN" altLang="en-US" b="0" dirty="0">
              <a:latin typeface="Arial Black" panose="020B0A04020102020204" pitchFamily="34" charset="0"/>
              <a:ea typeface="等线" panose="02010600030101010101" pitchFamily="2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705460"/>
              </p:ext>
            </p:extLst>
          </p:nvPr>
        </p:nvGraphicFramePr>
        <p:xfrm>
          <a:off x="219112" y="1042626"/>
          <a:ext cx="11649038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9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1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38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0225">
                <a:tc>
                  <a:txBody>
                    <a:bodyPr/>
                    <a:lstStyle/>
                    <a:p>
                      <a:r>
                        <a:rPr lang="en-US" altLang="zh-CN" sz="1800" dirty="0"/>
                        <a:t>Item</a:t>
                      </a:r>
                      <a:endParaRPr lang="zh-CN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dirty="0"/>
                        <a:t>execution time</a:t>
                      </a:r>
                      <a:endParaRPr lang="zh-CN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b="1" dirty="0">
                          <a:solidFill>
                            <a:schemeClr val="tx1"/>
                          </a:solidFill>
                        </a:rPr>
                        <a:t>Status</a:t>
                      </a:r>
                      <a:r>
                        <a:rPr lang="en-US" altLang="zh-CN" sz="1800" dirty="0"/>
                        <a:t> and</a:t>
                      </a:r>
                      <a:r>
                        <a:rPr lang="en-US" altLang="zh-CN" sz="1800" baseline="0" dirty="0"/>
                        <a:t> </a:t>
                      </a:r>
                      <a:r>
                        <a:rPr lang="en-US" altLang="zh-CN" sz="1800" b="1" baseline="0" dirty="0">
                          <a:solidFill>
                            <a:srgbClr val="C00000"/>
                          </a:solidFill>
                        </a:rPr>
                        <a:t>planning</a:t>
                      </a:r>
                      <a:endParaRPr lang="zh-CN" altLang="en-US" sz="1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539"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4. Pad size optimization in combination with the optimized gas mixture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2026-2029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dirty="0"/>
                        <a:t>(1)Simulation studies has been done to optimize the pad size. Truncated mean shows the optimal pad size is likely in the rage of 200-400 </a:t>
                      </a:r>
                      <a:r>
                        <a:rPr lang="el-GR" altLang="zh-CN" sz="1800" b="0" dirty="0"/>
                        <a:t>μ</a:t>
                      </a:r>
                      <a:r>
                        <a:rPr lang="en-US" altLang="zh-CN" sz="1800" b="0" dirty="0"/>
                        <a:t>m, deep learning gives much higher SP with smaller pad size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Both"/>
                        <a:tabLst/>
                        <a:defRPr/>
                      </a:pPr>
                      <a:r>
                        <a:rPr lang="en-US" altLang="zh-CN" sz="1800" b="0" dirty="0">
                          <a:solidFill>
                            <a:srgbClr val="C00000"/>
                          </a:solidFill>
                        </a:rPr>
                        <a:t>Performance tests</a:t>
                      </a:r>
                      <a:r>
                        <a:rPr lang="en-US" altLang="zh-CN" sz="1800" b="0" baseline="0" dirty="0">
                          <a:solidFill>
                            <a:srgbClr val="C00000"/>
                          </a:solidFill>
                        </a:rPr>
                        <a:t> of the modules with different pad sizes based on the simulation results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Both"/>
                        <a:tabLst/>
                        <a:defRPr/>
                      </a:pPr>
                      <a:r>
                        <a:rPr lang="en-US" altLang="zh-CN" sz="1800" b="0" baseline="0" dirty="0">
                          <a:solidFill>
                            <a:srgbClr val="C00000"/>
                          </a:solidFill>
                        </a:rPr>
                        <a:t>Gas mixture test and optimization </a:t>
                      </a:r>
                      <a:endParaRPr lang="en-US" altLang="zh-CN" sz="1800" b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539"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5. Further studies of beam-induced background (together with </a:t>
                      </a:r>
                      <a:r>
                        <a:rPr lang="en-US" altLang="zh-CN" sz="1800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Haoyu</a:t>
                      </a:r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2026-2030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(1) Minor updates</a:t>
                      </a:r>
                      <a:endParaRPr lang="en-US" altLang="zh-CN" sz="1800" b="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lang="en-US" altLang="zh-CN" sz="1800" b="0" baseline="0" dirty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(1) Continue to study </a:t>
                      </a:r>
                      <a:r>
                        <a:rPr lang="en-US" altLang="zh-CN" sz="1800" b="0" dirty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beam-induced background and impact on the TPC (both Higgs and high </a:t>
                      </a:r>
                      <a:r>
                        <a:rPr lang="en-US" altLang="zh-CN" sz="1800" b="0" dirty="0" err="1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lumi</a:t>
                      </a:r>
                      <a:r>
                        <a:rPr lang="en-US" altLang="zh-CN" sz="1800" b="0" dirty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. Z)</a:t>
                      </a:r>
                      <a:endParaRPr lang="zh-CN" altLang="en-US" sz="1800" b="0" dirty="0">
                        <a:solidFill>
                          <a:srgbClr val="C00000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0561"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6. More detailed investigations of space-charge distortions.</a:t>
                      </a:r>
                      <a:r>
                        <a:rPr lang="en-US" altLang="zh-CN" sz="18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</a:t>
                      </a:r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Calibration </a:t>
                      </a:r>
                      <a:r>
                        <a:rPr lang="en-US" altLang="zh-CN" sz="18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and </a:t>
                      </a:r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correction strategy studies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2026-2030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(1) Started investigation of </a:t>
                      </a:r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calibration </a:t>
                      </a:r>
                      <a:r>
                        <a:rPr lang="en-US" altLang="zh-CN" sz="18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and </a:t>
                      </a:r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correction strategy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dirty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(1) Continue to study</a:t>
                      </a:r>
                      <a:r>
                        <a:rPr lang="en-US" altLang="zh-CN" sz="1800" b="0" baseline="0" dirty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zh-CN" sz="1800" b="0" dirty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space-charge distortions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dirty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(2) Investigate</a:t>
                      </a:r>
                      <a:r>
                        <a:rPr lang="en-US" altLang="zh-CN" sz="1800" b="0" baseline="0" dirty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 c</a:t>
                      </a:r>
                      <a:r>
                        <a:rPr lang="en-US" altLang="zh-CN" sz="1800" b="0" dirty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alibration </a:t>
                      </a:r>
                      <a:r>
                        <a:rPr lang="en-US" altLang="zh-CN" sz="1800" b="0" baseline="0" dirty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and </a:t>
                      </a:r>
                      <a:r>
                        <a:rPr lang="en-US" altLang="zh-CN" sz="1800" b="0" dirty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correction strategy </a:t>
                      </a:r>
                      <a:endParaRPr lang="zh-CN" altLang="en-US" sz="1800" b="0" dirty="0">
                        <a:solidFill>
                          <a:srgbClr val="C00000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0393"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7. Evaluate CO₂ cooling as a potential alternative to water, preliminary</a:t>
                      </a:r>
                      <a:r>
                        <a:rPr lang="en-US" altLang="zh-CN" sz="18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design and FEA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2026-2027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(1)Discussed</a:t>
                      </a:r>
                      <a:r>
                        <a:rPr lang="en-US" altLang="zh-CN" sz="18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with mechanics experts, the study  of </a:t>
                      </a:r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CO₂ will performed together with tracker</a:t>
                      </a:r>
                      <a:r>
                        <a:rPr lang="en-US" altLang="zh-CN" sz="18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system. </a:t>
                      </a:r>
                    </a:p>
                    <a:p>
                      <a:r>
                        <a:rPr lang="en-US" altLang="zh-CN" sz="1800" b="0" baseline="0" dirty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(1) </a:t>
                      </a:r>
                      <a:r>
                        <a:rPr lang="en-US" altLang="zh-CN" sz="1800" b="0" kern="1200" baseline="0" dirty="0">
                          <a:solidFill>
                            <a:srgbClr val="C00000"/>
                          </a:solidFill>
                          <a:latin typeface="+mn-ea"/>
                          <a:ea typeface="+mn-ea"/>
                          <a:cs typeface="+mn-cs"/>
                        </a:rPr>
                        <a:t>Perform thermodynamic FEA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kern="1200" baseline="0" dirty="0">
                          <a:solidFill>
                            <a:srgbClr val="C00000"/>
                          </a:solidFill>
                          <a:latin typeface="+mn-ea"/>
                          <a:ea typeface="+mn-ea"/>
                          <a:cs typeface="+mn-cs"/>
                        </a:rPr>
                        <a:t>(2) Propose a detailed design based on FEA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4778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0" dirty="0">
                <a:latin typeface="Arial Black" panose="020B0A04020102020204" pitchFamily="34" charset="0"/>
                <a:ea typeface="等线" panose="02010600030101010101" pitchFamily="2" charset="-122"/>
              </a:rPr>
              <a:t>DC R&amp;D planning and Status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idx="13"/>
          </p:nvPr>
        </p:nvSpPr>
        <p:spPr>
          <a:xfrm>
            <a:off x="733387" y="1371586"/>
            <a:ext cx="10972800" cy="4840303"/>
          </a:xfrm>
        </p:spPr>
        <p:txBody>
          <a:bodyPr/>
          <a:lstStyle/>
          <a:p>
            <a:r>
              <a:rPr lang="en-US" altLang="zh-CN" kern="0" dirty="0"/>
              <a:t>2026:</a:t>
            </a:r>
          </a:p>
          <a:p>
            <a:pPr lvl="1"/>
            <a:r>
              <a:rPr lang="en-US" altLang="zh-CN" kern="0" dirty="0"/>
              <a:t>Join the test beam at CERN  (Just completed)</a:t>
            </a:r>
          </a:p>
          <a:p>
            <a:pPr lvl="1"/>
            <a:r>
              <a:rPr lang="en-US" altLang="zh-CN" kern="0" dirty="0"/>
              <a:t>Cluster counting analysis combined with tracking</a:t>
            </a:r>
          </a:p>
          <a:p>
            <a:pPr lvl="1"/>
            <a:r>
              <a:rPr lang="en-US" altLang="zh-CN" kern="0" dirty="0"/>
              <a:t>Study of </a:t>
            </a:r>
            <a:r>
              <a:rPr lang="en-US" altLang="zh-CN" dirty="0"/>
              <a:t>reconstruction with</a:t>
            </a:r>
            <a:r>
              <a:rPr lang="zh-CN" altLang="en-US" dirty="0"/>
              <a:t> </a:t>
            </a:r>
            <a:r>
              <a:rPr lang="en-US" altLang="zh-CN" dirty="0"/>
              <a:t>Deep</a:t>
            </a:r>
            <a:r>
              <a:rPr lang="zh-CN" altLang="en-US" dirty="0"/>
              <a:t> </a:t>
            </a:r>
            <a:r>
              <a:rPr lang="en-US" altLang="zh-CN" dirty="0"/>
              <a:t>Learning</a:t>
            </a:r>
            <a:r>
              <a:rPr lang="en-US" altLang="zh-CN" kern="0" dirty="0"/>
              <a:t> </a:t>
            </a:r>
          </a:p>
          <a:p>
            <a:pPr lvl="1"/>
            <a:r>
              <a:rPr lang="en-US" altLang="zh-CN" kern="0" dirty="0"/>
              <a:t>Optimization of the readout electronics parameters based on the test results</a:t>
            </a:r>
          </a:p>
          <a:p>
            <a:pPr lvl="1"/>
            <a:endParaRPr lang="en-US" altLang="zh-CN" kern="0" dirty="0"/>
          </a:p>
          <a:p>
            <a:r>
              <a:rPr lang="en-US" altLang="zh-CN" kern="0" dirty="0"/>
              <a:t>2027:</a:t>
            </a:r>
          </a:p>
          <a:p>
            <a:pPr lvl="1"/>
            <a:r>
              <a:rPr lang="en-US" altLang="zh-CN" kern="0" dirty="0"/>
              <a:t>Beam test  at BSRF or HEPS</a:t>
            </a:r>
          </a:p>
          <a:p>
            <a:pPr lvl="1"/>
            <a:endParaRPr lang="en-US" altLang="zh-CN" kern="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46614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8369</TotalTime>
  <Words>660</Words>
  <Application>Microsoft Office PowerPoint</Application>
  <PresentationFormat>宽屏</PresentationFormat>
  <Paragraphs>68</Paragraphs>
  <Slides>5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等线</vt:lpstr>
      <vt:lpstr>宋体</vt:lpstr>
      <vt:lpstr>微软雅黑</vt:lpstr>
      <vt:lpstr>Arial</vt:lpstr>
      <vt:lpstr>Arial Black</vt:lpstr>
      <vt:lpstr>Wingdings</vt:lpstr>
      <vt:lpstr>Office Theme</vt:lpstr>
      <vt:lpstr>      TPC/DC R&amp;D status and planning</vt:lpstr>
      <vt:lpstr>Reminder: IDRC recommendations for TPC</vt:lpstr>
      <vt:lpstr>TPC R&amp;D Planning and Status</vt:lpstr>
      <vt:lpstr>TPC R&amp;D planning and Status</vt:lpstr>
      <vt:lpstr>DC R&amp;D planning and Status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Detector Interface</dc:title>
  <dc:creator>Zhaoru Zhang</dc:creator>
  <cp:lastModifiedBy>B424</cp:lastModifiedBy>
  <cp:revision>143</cp:revision>
  <dcterms:created xsi:type="dcterms:W3CDTF">2025-07-18T05:11:27Z</dcterms:created>
  <dcterms:modified xsi:type="dcterms:W3CDTF">2026-06-10T06:42:16Z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/>
  </property>
  <property fmtid="{D5CDD505-2E9C-101B-9397-08002B2CF9AE}" pid="3" name="KSOProductBuildVer">
    <vt:lpwstr>2052-0.0.0.0</vt:lpwstr>
  </property>
</Properties>
</file>