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3" r:id="rId4"/>
    <p:sldId id="268" r:id="rId5"/>
    <p:sldId id="257" r:id="rId7"/>
    <p:sldId id="264" r:id="rId8"/>
    <p:sldId id="272" r:id="rId9"/>
    <p:sldId id="270" r:id="rId10"/>
    <p:sldId id="271" r:id="rId11"/>
    <p:sldId id="262" r:id="rId12"/>
    <p:sldId id="275" r:id="rId13"/>
    <p:sldId id="273" r:id="rId14"/>
    <p:sldId id="27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>
        <p:scale>
          <a:sx n="82" d="100"/>
          <a:sy n="82" d="100"/>
        </p:scale>
        <p:origin x="72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DC9C4-A04C-4271-BCFB-A375E3DEBE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A172-A33E-40D0-A206-A4ACC77216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这张PPT展示了我们铝稳定体超导电缆研发项目的关键时间轴。项目自2024年12月启动以来，我们按计划完成了多项重要工作。从最初的合同签订和工艺摸索，到2025年上半年完成关键的电缆绞制和包覆实验准备。目前，二次包覆实验正在持续进行中，而一次包覆工艺已于去年9月成型，并成功制作出十米级样缆。整个项目进展顺利，接下来我们将继续推进后续工作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819-1440-4004-9C8B-C6D0CB1C16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469-9E0C-4C85-A2C6-7418BB828D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819-1440-4004-9C8B-C6D0CB1C16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469-9E0C-4C85-A2C6-7418BB828D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819-1440-4004-9C8B-C6D0CB1C16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469-9E0C-4C85-A2C6-7418BB828D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819-1440-4004-9C8B-C6D0CB1C16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469-9E0C-4C85-A2C6-7418BB828D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819-1440-4004-9C8B-C6D0CB1C16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469-9E0C-4C85-A2C6-7418BB828D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819-1440-4004-9C8B-C6D0CB1C16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469-9E0C-4C85-A2C6-7418BB828D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819-1440-4004-9C8B-C6D0CB1C16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469-9E0C-4C85-A2C6-7418BB828D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819-1440-4004-9C8B-C6D0CB1C16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469-9E0C-4C85-A2C6-7418BB828D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819-1440-4004-9C8B-C6D0CB1C16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469-9E0C-4C85-A2C6-7418BB828D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819-1440-4004-9C8B-C6D0CB1C16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469-9E0C-4C85-A2C6-7418BB828D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819-1440-4004-9C8B-C6D0CB1C16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6469-9E0C-4C85-A2C6-7418BB828D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BC819-1440-4004-9C8B-C6D0CB1C16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6469-9E0C-4C85-A2C6-7418BB828D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7.jpeg"/><Relationship Id="rId11" Type="http://schemas.openxmlformats.org/officeDocument/2006/relationships/image" Target="../media/image36.jpeg"/><Relationship Id="rId10" Type="http://schemas.openxmlformats.org/officeDocument/2006/relationships/image" Target="../media/image35.jpeg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mailto:current@4.2K&#65292;5T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8.jpeg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tags" Target="../tags/tag1.xml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9" Type="http://schemas.openxmlformats.org/officeDocument/2006/relationships/themeOverride" Target="../theme/themeOverride1.xml"/><Relationship Id="rId18" Type="http://schemas.openxmlformats.org/officeDocument/2006/relationships/image" Target="../media/image13.png"/><Relationship Id="rId17" Type="http://schemas.openxmlformats.org/officeDocument/2006/relationships/image" Target="../media/image12.jpeg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tags" Target="../tags/tag7.xml"/><Relationship Id="rId13" Type="http://schemas.openxmlformats.org/officeDocument/2006/relationships/image" Target="../media/image11.png"/><Relationship Id="rId12" Type="http://schemas.openxmlformats.org/officeDocument/2006/relationships/tags" Target="../tags/tag6.xml"/><Relationship Id="rId11" Type="http://schemas.openxmlformats.org/officeDocument/2006/relationships/image" Target="../media/image10.jpeg"/><Relationship Id="rId10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7.jpeg"/><Relationship Id="rId11" Type="http://schemas.openxmlformats.org/officeDocument/2006/relationships/image" Target="../media/image36.jpeg"/><Relationship Id="rId10" Type="http://schemas.openxmlformats.org/officeDocument/2006/relationships/image" Target="../media/image35.jpe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5067" y="1122363"/>
            <a:ext cx="108204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Development Progress of Aluminum Stabilizer Superconductor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64733" y="4211638"/>
            <a:ext cx="9144000" cy="1655762"/>
          </a:xfrm>
        </p:spPr>
        <p:txBody>
          <a:bodyPr/>
          <a:lstStyle/>
          <a:p>
            <a:r>
              <a:rPr lang="en-US" altLang="zh-CN" dirty="0" smtClean="0"/>
              <a:t>Ling Zhao</a:t>
            </a:r>
            <a:endParaRPr lang="en-US" altLang="zh-CN" dirty="0" smtClean="0"/>
          </a:p>
          <a:p>
            <a:r>
              <a:rPr lang="en-US" altLang="zh-CN" dirty="0" smtClean="0"/>
              <a:t>On behalf of the magnet team</a:t>
            </a:r>
            <a:endParaRPr lang="en-US" altLang="zh-CN" dirty="0" smtClean="0"/>
          </a:p>
          <a:p>
            <a:r>
              <a:rPr lang="en-US" altLang="zh-CN" dirty="0" smtClean="0"/>
              <a:t>2026.5.20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2167" y="333114"/>
            <a:ext cx="7677315" cy="99125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sz="4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R&amp;D of Box-type Conductor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1182" y="6407697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77" y="1193505"/>
            <a:ext cx="1284967" cy="17132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3" y="1193505"/>
            <a:ext cx="1538955" cy="17132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49" y="1193505"/>
            <a:ext cx="1007739" cy="17915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4145" y="2904490"/>
            <a:ext cx="29032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Split mold: continuous production, incomplete upper/lower cladding, excessive flash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2025.10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3185160" y="3014345"/>
            <a:ext cx="179895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Improvement: Milled insert thickness by 2mm → still incomplete cladding on upper/lower surfaces2025.11</a:t>
            </a:r>
            <a:r>
              <a:rPr lang="zh-CN" altLang="en-US" sz="1400" dirty="0"/>
              <a:t>；</a:t>
            </a:r>
            <a:endParaRPr lang="en-US" altLang="zh-CN" sz="1400" dirty="0"/>
          </a:p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947285" y="4030345"/>
            <a:ext cx="177101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Improvement: Mold modified.</a:t>
            </a:r>
            <a:endParaRPr lang="en-US" altLang="zh-CN" sz="1400" dirty="0"/>
          </a:p>
          <a:p>
            <a:r>
              <a:rPr lang="en-US" altLang="zh-CN" sz="1400" dirty="0"/>
              <a:t>cladding basically complete;</a:t>
            </a:r>
            <a:endParaRPr lang="en-US" altLang="zh-CN" sz="1400" dirty="0"/>
          </a:p>
          <a:p>
            <a:r>
              <a:rPr lang="en-US" altLang="zh-CN" sz="1400" dirty="0"/>
              <a:t>Excessive flash after 1m production</a:t>
            </a:r>
            <a:r>
              <a:rPr lang="zh-CN" altLang="en-US" sz="1400" dirty="0"/>
              <a:t>；</a:t>
            </a:r>
            <a:endParaRPr lang="en-US" altLang="zh-CN" sz="1400" dirty="0"/>
          </a:p>
          <a:p>
            <a:r>
              <a:rPr lang="en-US" altLang="zh-CN" sz="1400" dirty="0"/>
              <a:t>insert deformation</a:t>
            </a:r>
            <a:endParaRPr lang="en-US" altLang="zh-CN" sz="1400" dirty="0"/>
          </a:p>
          <a:p>
            <a:r>
              <a:rPr lang="en-US" altLang="zh-CN" sz="1400" dirty="0"/>
              <a:t>2025.11</a:t>
            </a:r>
            <a:endParaRPr lang="en-US" altLang="zh-CN" sz="1400" dirty="0"/>
          </a:p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6" r="2132" b="13771"/>
          <a:stretch>
            <a:fillRect/>
          </a:stretch>
        </p:blipFill>
        <p:spPr>
          <a:xfrm>
            <a:off x="5091105" y="2169984"/>
            <a:ext cx="1386299" cy="17915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6" r="3568" b="32360"/>
          <a:stretch>
            <a:fillRect/>
          </a:stretch>
        </p:blipFill>
        <p:spPr>
          <a:xfrm>
            <a:off x="5053806" y="1069850"/>
            <a:ext cx="1538332" cy="9878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 flipH="1">
            <a:off x="6731635" y="4030345"/>
            <a:ext cx="18929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Improvement: Mold modified.</a:t>
            </a:r>
            <a:endParaRPr lang="en-US" altLang="zh-CN" sz="1400" dirty="0" smtClean="0"/>
          </a:p>
          <a:p>
            <a:r>
              <a:rPr lang="en-US" altLang="zh-CN" sz="1400" dirty="0" smtClean="0"/>
              <a:t>Completed 5m dummy cable;</a:t>
            </a:r>
            <a:endParaRPr lang="en-US" altLang="zh-CN" sz="1400" dirty="0" smtClean="0"/>
          </a:p>
          <a:p>
            <a:r>
              <a:rPr lang="en-US" altLang="zh-CN" sz="1400" dirty="0" smtClean="0"/>
              <a:t>Obvious gaps still on upper/lower surfaces.</a:t>
            </a:r>
            <a:endParaRPr lang="en-US" altLang="zh-CN" sz="1400" dirty="0" smtClean="0"/>
          </a:p>
          <a:p>
            <a:r>
              <a:rPr lang="en-US" altLang="zh-CN" sz="1400" dirty="0" smtClean="0"/>
              <a:t>Al-Al bonding strength only 4.5MPa</a:t>
            </a:r>
            <a:endParaRPr lang="en-US" altLang="zh-CN" sz="1400" dirty="0" smtClean="0"/>
          </a:p>
          <a:p>
            <a:r>
              <a:rPr lang="en-US" altLang="zh-CN" sz="1400" dirty="0" smtClean="0"/>
              <a:t>2025.12</a:t>
            </a:r>
            <a:endParaRPr lang="zh-CN" altLang="en-US" sz="14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00" y="1098574"/>
            <a:ext cx="1509174" cy="188646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0" t="17732" r="37032" b="13752"/>
          <a:stretch>
            <a:fillRect/>
          </a:stretch>
        </p:blipFill>
        <p:spPr>
          <a:xfrm rot="5400000">
            <a:off x="7133129" y="2731437"/>
            <a:ext cx="702524" cy="164858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32993" r="9931" b="22627"/>
          <a:stretch>
            <a:fillRect/>
          </a:stretch>
        </p:blipFill>
        <p:spPr>
          <a:xfrm>
            <a:off x="8281236" y="1069152"/>
            <a:ext cx="2233290" cy="171733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798104" y="2364426"/>
            <a:ext cx="117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2025.12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8903719" y="1524601"/>
            <a:ext cx="117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2026.1.4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 flipH="1">
            <a:off x="8435340" y="2786380"/>
            <a:ext cx="22929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Improvement: Mold gap adjusted → No significant improvement. 2026.01</a:t>
            </a:r>
            <a:endParaRPr lang="zh-CN" altLang="en-US" sz="1400" dirty="0"/>
          </a:p>
        </p:txBody>
      </p:sp>
      <p:sp>
        <p:nvSpPr>
          <p:cNvPr id="34" name="文本框 33"/>
          <p:cNvSpPr txBox="1"/>
          <p:nvPr/>
        </p:nvSpPr>
        <p:spPr>
          <a:xfrm flipH="1">
            <a:off x="8698865" y="5678170"/>
            <a:ext cx="225679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Improvement: Replaced worn extrusion wheels + adjusted mold gap → No significant improvement.</a:t>
            </a:r>
            <a:endParaRPr lang="en-US" altLang="zh-CN" sz="1400" dirty="0" smtClean="0"/>
          </a:p>
          <a:p>
            <a:r>
              <a:rPr lang="en-US" altLang="zh-CN" sz="1400" dirty="0" smtClean="0"/>
              <a:t>2026.01</a:t>
            </a:r>
            <a:r>
              <a:rPr lang="en-US" altLang="zh-CN" sz="1400" dirty="0"/>
              <a:t>.</a:t>
            </a:r>
            <a:r>
              <a:rPr lang="en-US" altLang="zh-CN" sz="1400" dirty="0" smtClean="0"/>
              <a:t>09</a:t>
            </a:r>
            <a:endParaRPr lang="zh-CN" altLang="en-US" sz="1400" dirty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1" r="3829" b="9586"/>
          <a:stretch>
            <a:fillRect/>
          </a:stretch>
        </p:blipFill>
        <p:spPr>
          <a:xfrm>
            <a:off x="8637886" y="3457698"/>
            <a:ext cx="2107983" cy="2134080"/>
          </a:xfrm>
          <a:prstGeom prst="rect">
            <a:avLst/>
          </a:prstGeom>
        </p:spPr>
      </p:pic>
      <p:sp>
        <p:nvSpPr>
          <p:cNvPr id="35" name="右箭头 34"/>
          <p:cNvSpPr/>
          <p:nvPr/>
        </p:nvSpPr>
        <p:spPr>
          <a:xfrm rot="10800000">
            <a:off x="4558651" y="6031389"/>
            <a:ext cx="3851166" cy="19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29295" r="4738" b="14355"/>
          <a:stretch>
            <a:fillRect/>
          </a:stretch>
        </p:blipFill>
        <p:spPr>
          <a:xfrm>
            <a:off x="1959970" y="4434245"/>
            <a:ext cx="1617412" cy="141249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r="-1816"/>
          <a:stretch>
            <a:fillRect/>
          </a:stretch>
        </p:blipFill>
        <p:spPr>
          <a:xfrm>
            <a:off x="3704309" y="4434246"/>
            <a:ext cx="1090418" cy="1377338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 flipH="1">
            <a:off x="2084705" y="5806440"/>
            <a:ext cx="26314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Improvement: Mold design updated.</a:t>
            </a:r>
            <a:endParaRPr lang="en-US" altLang="zh-CN" sz="1400" dirty="0" smtClean="0"/>
          </a:p>
          <a:p>
            <a:r>
              <a:rPr lang="en-US" altLang="zh-CN" sz="1400" dirty="0" smtClean="0"/>
              <a:t>Upper/lower cladding improved;</a:t>
            </a:r>
            <a:endParaRPr lang="en-US" altLang="zh-CN" sz="1400" dirty="0" smtClean="0"/>
          </a:p>
          <a:p>
            <a:r>
              <a:rPr lang="en-US" altLang="zh-CN" sz="1400" dirty="0" smtClean="0"/>
              <a:t>Core breakage reoccurred;</a:t>
            </a:r>
            <a:endParaRPr lang="en-US" altLang="zh-CN" sz="1400" dirty="0" smtClean="0"/>
          </a:p>
          <a:p>
            <a:r>
              <a:rPr lang="en-US" altLang="zh-CN" sz="1400" dirty="0" smtClean="0"/>
              <a:t>2026.3</a:t>
            </a:r>
            <a:endParaRPr lang="zh-CN" altLang="en-US" sz="1400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36433" r="44263"/>
          <a:stretch>
            <a:fillRect/>
          </a:stretch>
        </p:blipFill>
        <p:spPr>
          <a:xfrm>
            <a:off x="695960" y="3794125"/>
            <a:ext cx="741680" cy="179768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 flipH="1">
            <a:off x="37148" y="5591553"/>
            <a:ext cx="204732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Improvement: mold</a:t>
            </a:r>
            <a:endParaRPr lang="en-US" altLang="zh-CN" sz="1400" dirty="0" smtClean="0"/>
          </a:p>
          <a:p>
            <a:r>
              <a:rPr lang="en-US" altLang="zh-CN" sz="1400" dirty="0" smtClean="0"/>
              <a:t>replaced;</a:t>
            </a:r>
            <a:endParaRPr lang="en-US" altLang="zh-CN" sz="1400" dirty="0" smtClean="0"/>
          </a:p>
          <a:p>
            <a:r>
              <a:rPr lang="en-US" altLang="zh-CN" sz="1400" dirty="0" smtClean="0"/>
              <a:t>Continuous production achievable (6m);</a:t>
            </a:r>
            <a:endParaRPr lang="en-US" altLang="zh-CN" sz="1400" dirty="0" smtClean="0"/>
          </a:p>
          <a:p>
            <a:r>
              <a:rPr lang="en-US" altLang="zh-CN" sz="1400" dirty="0" smtClean="0"/>
              <a:t>Surface voids occurred.</a:t>
            </a:r>
            <a:endParaRPr lang="en-US" altLang="zh-CN" sz="1400" dirty="0" smtClean="0"/>
          </a:p>
          <a:p>
            <a:r>
              <a:rPr lang="en-US" altLang="zh-CN" sz="1400" dirty="0" smtClean="0"/>
              <a:t>2026.4</a:t>
            </a:r>
            <a:endParaRPr lang="zh-CN" altLang="en-US" sz="1400" dirty="0"/>
          </a:p>
        </p:txBody>
      </p:sp>
      <p:sp>
        <p:nvSpPr>
          <p:cNvPr id="2" name="文本框 1"/>
          <p:cNvSpPr txBox="1"/>
          <p:nvPr/>
        </p:nvSpPr>
        <p:spPr>
          <a:xfrm>
            <a:off x="1618615" y="3523615"/>
            <a:ext cx="8067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</a:rPr>
              <a:t>Key Point: How to find the optimal cladding tightness between aluminum alloy and pure aluminum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</a:rPr>
              <a:t>and continuous efforts on this point.</a:t>
            </a:r>
            <a:endParaRPr lang="en-US" altLang="zh-CN" sz="24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837"/>
    </mc:Choice>
    <mc:Fallback>
      <p:transition spd="slow" advTm="1558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  <a:cs typeface="Arial" panose="020B0604020202020204" pitchFamily="34" charset="0"/>
              </a:rPr>
              <a:t>others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In May 2026, 45m insert cables produced for secondary cladding process verification.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Cooperated with Hunan Qianlong to develop Al-doped materials; two batches of samples finished. ButRRR values unqualified, parameters under adjustment.</a:t>
            </a:r>
            <a:endParaRPr lang="en-US" altLang="zh-C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  <a:cs typeface="Arial" panose="020B0604020202020204" pitchFamily="34" charset="0"/>
              </a:rPr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32-core Rutherford cable stranding process verified, 50m sample cable accomplished.</a:t>
            </a:r>
            <a:endParaRPr lang="en-US" altLang="zh-CN" dirty="0"/>
          </a:p>
          <a:p>
            <a:r>
              <a:rPr lang="en-US" altLang="zh-CN" dirty="0"/>
              <a:t>Primary extrusion process validated, banding strength qualified; current-carrying test ongoing, 45m sample completed.</a:t>
            </a:r>
            <a:endParaRPr lang="en-US" altLang="zh-CN" dirty="0"/>
          </a:p>
          <a:p>
            <a:r>
              <a:rPr lang="en-US" altLang="zh-CN" dirty="0"/>
              <a:t>Secondary extrusion process adjusted repeatedly, improvement scheme confirmed, mold under repair, verification expected in June.</a:t>
            </a:r>
            <a:endParaRPr lang="en-US" altLang="zh-CN" dirty="0"/>
          </a:p>
          <a:p>
            <a:r>
              <a:rPr lang="en-US" altLang="zh-CN" dirty="0"/>
              <a:t>Next: Complete secondary extrusion verification &amp; performance tests, achieve production of 100m-long usable cables.</a:t>
            </a:r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8019133" cy="705600"/>
          </a:xfrm>
        </p:spPr>
        <p:txBody>
          <a:bodyPr vert="horz" lIns="90000" tIns="46800" rIns="90000" bIns="46800" rtlCol="0" anchor="ctr" anchorCtr="0">
            <a:no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  <a:cs typeface="Arial" panose="020B0604020202020204" pitchFamily="34" charset="0"/>
              </a:rPr>
              <a:t>Superconductor design</a:t>
            </a:r>
            <a:endParaRPr lang="en-US" altLang="zh-CN" sz="4000" b="1" dirty="0">
              <a:solidFill>
                <a:srgbClr val="C00000"/>
              </a:solidFill>
              <a:latin typeface="Arial Black" panose="020B0A040201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66" y="1272087"/>
            <a:ext cx="3706917" cy="2270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10600" y="3542297"/>
            <a:ext cx="26301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Cross section of the  Coil</a:t>
            </a:r>
            <a:endParaRPr lang="en-US" altLang="zh-CN" sz="16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571625"/>
            <a:ext cx="3418311" cy="17276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3299230"/>
            <a:ext cx="3741208" cy="163793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900" y="1565275"/>
            <a:ext cx="3342005" cy="254889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08220" y="4406900"/>
            <a:ext cx="72853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Ref-CDR: Study of Two Cable Technology Options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A: Small-size conductor (4.7 mm × 15 mm) + 6061 Aluminum alloy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dimensions: 56 mm × 22 mm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B: Developed doped aluminum material + 32-strand Rutherford cable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dimensions: 56 mm × 22 mm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06400" y="5050831"/>
            <a:ext cx="3817197" cy="846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06399" y="5253634"/>
            <a:ext cx="3817197" cy="846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06398" y="6693000"/>
            <a:ext cx="3817197" cy="846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17501" y="5023598"/>
            <a:ext cx="44344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Parameters                                          Value</a:t>
            </a:r>
            <a:endParaRPr lang="en-US" altLang="zh-CN" sz="1400" b="1" dirty="0" smtClean="0"/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Nominal design current                              17kA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current@4.2K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，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5T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51kA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length of conductor                            33km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dimension(without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insuluation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56mm*22mm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cable overall area         2.2mm*20.5mm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stabilizer area                                       12mm*40mm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9913" y="6337232"/>
            <a:ext cx="27432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0" y="563880"/>
            <a:ext cx="10123170" cy="589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  <a:cs typeface="Arial" panose="020B0604020202020204" pitchFamily="34" charset="0"/>
              </a:rPr>
              <a:t>Development  of the Two Cable Options</a:t>
            </a:r>
            <a:endParaRPr lang="en-US" altLang="zh-CN" sz="3600" b="1" dirty="0">
              <a:solidFill>
                <a:srgbClr val="C00000"/>
              </a:solidFill>
              <a:latin typeface="Arial Black" panose="020B0A040201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222803" y="258872"/>
            <a:ext cx="1656183" cy="2137543"/>
            <a:chOff x="4803985" y="1556792"/>
            <a:chExt cx="2584029" cy="334292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803985" y="1628798"/>
              <a:ext cx="2584029" cy="327092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4803985" y="1556792"/>
              <a:ext cx="2584029" cy="32709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592" y="2473743"/>
            <a:ext cx="2849306" cy="65518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60819" y="1158573"/>
            <a:ext cx="8800749" cy="1599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j-lt"/>
              </a:rPr>
              <a:t>Plan A</a:t>
            </a:r>
            <a:endParaRPr lang="en-US" altLang="zh-CN" sz="2400" b="1" dirty="0">
              <a:latin typeface="+mj-lt"/>
            </a:endParaRPr>
          </a:p>
          <a:p>
            <a:r>
              <a:rPr lang="en-US" altLang="zh-CN" sz="2000" dirty="0">
                <a:solidFill>
                  <a:srgbClr val="000000"/>
                </a:solidFill>
                <a:effectLst/>
                <a:latin typeface="+mj-lt"/>
                <a:ea typeface="宋体" panose="02010600030101010101" pitchFamily="2" charset="-122"/>
              </a:rPr>
              <a:t> Box-type conductor with </a:t>
            </a:r>
            <a:r>
              <a:rPr lang="en-US" altLang="zh-CN" sz="2000" dirty="0">
                <a:solidFill>
                  <a:srgbClr val="0000FF"/>
                </a:solidFill>
                <a:effectLst/>
                <a:latin typeface="+mj-lt"/>
                <a:ea typeface="宋体" panose="02010600030101010101" pitchFamily="2" charset="-122"/>
              </a:rPr>
              <a:t>A</a:t>
            </a:r>
            <a:r>
              <a:rPr lang="en-US" altLang="zh-CN" sz="2000" dirty="0">
                <a:solidFill>
                  <a:srgbClr val="0000FF"/>
                </a:solidFill>
                <a:effectLst/>
                <a:latin typeface="+mj-lt"/>
                <a:ea typeface="宋体" panose="02010600030101010101" pitchFamily="2" charset="-122"/>
              </a:rPr>
              <a:t>luminum alloy (6061)</a:t>
            </a:r>
            <a:endParaRPr lang="en-US" altLang="zh-CN" sz="2000" dirty="0">
              <a:solidFill>
                <a:srgbClr val="0000FF"/>
              </a:solidFill>
              <a:latin typeface="+mj-lt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16 strands Rutherford cable as the first co-extrusion step, and developed the secondary co-extrusion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dummy cable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meter long box-type sample was achieved at 2025.4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6840" y="4914265"/>
            <a:ext cx="260477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j-lt"/>
              </a:rPr>
              <a:t>Plan B</a:t>
            </a:r>
            <a:endParaRPr lang="en-US" altLang="zh-CN" sz="2400" b="1" dirty="0">
              <a:latin typeface="+mj-lt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+mj-lt"/>
                <a:ea typeface="宋体" panose="02010600030101010101" pitchFamily="2" charset="-122"/>
              </a:rPr>
              <a:t>Single co-extrusion with </a:t>
            </a:r>
            <a:r>
              <a:rPr lang="en-US" altLang="zh-CN" sz="1800" dirty="0">
                <a:solidFill>
                  <a:srgbClr val="0000FF"/>
                </a:solidFill>
                <a:effectLst/>
                <a:latin typeface="+mj-lt"/>
                <a:ea typeface="宋体" panose="02010600030101010101" pitchFamily="2" charset="-122"/>
              </a:rPr>
              <a:t>high-strength and high RRR aluminum</a:t>
            </a:r>
            <a:r>
              <a:rPr lang="zh-CN" altLang="en-US" sz="1800" dirty="0">
                <a:solidFill>
                  <a:srgbClr val="0000FF"/>
                </a:solidFill>
                <a:effectLst/>
                <a:latin typeface="+mj-lt"/>
                <a:ea typeface="宋体" panose="02010600030101010101" pitchFamily="2" charset="-122"/>
              </a:rPr>
              <a:t>（</a:t>
            </a:r>
            <a:r>
              <a:rPr lang="en-US" altLang="zh-CN" sz="1800" dirty="0">
                <a:solidFill>
                  <a:srgbClr val="0000FF"/>
                </a:solidFill>
                <a:effectLst/>
                <a:latin typeface="+mj-lt"/>
                <a:ea typeface="宋体" panose="02010600030101010101" pitchFamily="2" charset="-122"/>
              </a:rPr>
              <a:t>adoped aluminum</a:t>
            </a:r>
            <a:r>
              <a:rPr lang="zh-CN" altLang="en-US" sz="1800" dirty="0">
                <a:solidFill>
                  <a:srgbClr val="0000FF"/>
                </a:solidFill>
                <a:effectLst/>
                <a:latin typeface="+mj-lt"/>
                <a:ea typeface="宋体" panose="02010600030101010101" pitchFamily="2" charset="-122"/>
              </a:rPr>
              <a:t>）</a:t>
            </a:r>
            <a:endParaRPr lang="zh-CN" altLang="en-US" sz="1800" dirty="0">
              <a:solidFill>
                <a:srgbClr val="0000FF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61995" y="2473922"/>
            <a:ext cx="2175421" cy="1598652"/>
          </a:xfrm>
          <a:prstGeom prst="rect">
            <a:avLst/>
          </a:prstGeom>
        </p:spPr>
      </p:pic>
      <p:sp>
        <p:nvSpPr>
          <p:cNvPr id="20" name="文本框 19"/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253054" y="4119360"/>
            <a:ext cx="2996313" cy="5690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Box superconductor 56*22mm</a:t>
            </a:r>
            <a:endParaRPr lang="en-US" altLang="zh-CN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aluminum + NbTi cable</a:t>
            </a:r>
            <a:endParaRPr lang="zh-CN" altLang="en-US" sz="16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71627" y="2610342"/>
            <a:ext cx="1828033" cy="1536641"/>
          </a:xfrm>
          <a:prstGeom prst="rect">
            <a:avLst/>
          </a:prstGeom>
        </p:spPr>
      </p:pic>
      <p:sp>
        <p:nvSpPr>
          <p:cNvPr id="25" name="文本框 24"/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3131451" y="4072574"/>
            <a:ext cx="3079001" cy="5657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Dummy cable 56*22mm</a:t>
            </a:r>
            <a:endParaRPr lang="en-US" altLang="zh-CN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alloy + Copper cable</a:t>
            </a:r>
            <a:endParaRPr lang="en-US" altLang="zh-CN" sz="16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5722" y="2031688"/>
            <a:ext cx="593446" cy="242247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17445" y="3752503"/>
            <a:ext cx="2738111" cy="37711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defRPr/>
            </a:pP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Aluminium stabilized cable</a:t>
            </a:r>
            <a:endParaRPr lang="en-US" altLang="zh-CN" sz="1600" kern="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箭头: 右 1"/>
          <p:cNvSpPr/>
          <p:nvPr/>
        </p:nvSpPr>
        <p:spPr>
          <a:xfrm>
            <a:off x="3183978" y="2992392"/>
            <a:ext cx="537467" cy="545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右 27"/>
          <p:cNvSpPr/>
          <p:nvPr/>
        </p:nvSpPr>
        <p:spPr>
          <a:xfrm>
            <a:off x="5778407" y="2946203"/>
            <a:ext cx="474647" cy="545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4" t="30245" r="31255" b="10681"/>
          <a:stretch>
            <a:fillRect/>
          </a:stretch>
        </p:blipFill>
        <p:spPr>
          <a:xfrm rot="5400000">
            <a:off x="5560695" y="4758055"/>
            <a:ext cx="817245" cy="1931670"/>
          </a:xfrm>
          <a:prstGeom prst="rect">
            <a:avLst/>
          </a:prstGeom>
        </p:spPr>
      </p:pic>
      <p:pic>
        <p:nvPicPr>
          <p:cNvPr id="24" name="Picture 12"/>
          <p:cNvPicPr/>
          <p:nvPr>
            <p:custDataLst>
              <p:tags r:id="rId1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" t="10432" r="53804"/>
          <a:stretch>
            <a:fillRect/>
          </a:stretch>
        </p:blipFill>
        <p:spPr bwMode="auto">
          <a:xfrm>
            <a:off x="2835002" y="5377246"/>
            <a:ext cx="1535072" cy="7192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9" name="矩形 28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2835133" y="6205795"/>
            <a:ext cx="1682144" cy="460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Rutherford cable</a:t>
            </a:r>
            <a:endParaRPr lang="en-US" altLang="zh-CN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dirty="0">
                <a:latin typeface="Arial" panose="020B0604020202020204" pitchFamily="34" charset="0"/>
                <a:cs typeface="Arial" panose="020B0604020202020204" pitchFamily="34" charset="0"/>
              </a:rPr>
              <a:t>32 strands</a:t>
            </a:r>
            <a:endParaRPr kumimoji="0" lang="en-US" altLang="zh-CN" sz="1400" b="1" i="0" u="none" strike="noStrike" kern="0" cap="none" spc="0" normalizeH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箭头: 右 27"/>
          <p:cNvSpPr/>
          <p:nvPr/>
        </p:nvSpPr>
        <p:spPr>
          <a:xfrm>
            <a:off x="4459088" y="5459130"/>
            <a:ext cx="474647" cy="545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27"/>
          <p:cNvSpPr/>
          <p:nvPr/>
        </p:nvSpPr>
        <p:spPr>
          <a:xfrm rot="836688">
            <a:off x="8885424" y="3695646"/>
            <a:ext cx="714493" cy="545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10025380" y="5435600"/>
            <a:ext cx="2051685" cy="56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dirty="0">
                <a:latin typeface="Arial" panose="020B0604020202020204" pitchFamily="34" charset="0"/>
                <a:cs typeface="Arial" panose="020B0604020202020204" pitchFamily="34" charset="0"/>
              </a:rPr>
              <a:t>Box superconductor 56*22mm</a:t>
            </a:r>
            <a:endParaRPr lang="en-US" altLang="zh-CN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6061 Alloy </a:t>
            </a:r>
            <a:r>
              <a:rPr lang="en-US" altLang="zh-CN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6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r>
              <a:rPr lang="en-US" altLang="zh-CN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</a:t>
            </a:r>
            <a:r>
              <a:rPr lang="zh-CN" altLang="en-US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2025.4   5meter</a:t>
            </a:r>
            <a:r>
              <a:rPr lang="zh-CN" altLang="en-US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zh-CN" altLang="en-US" sz="16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4711047" y="6206115"/>
            <a:ext cx="2517167" cy="4607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Pure </a:t>
            </a:r>
            <a:r>
              <a:rPr lang="en-US" altLang="zh-CN" sz="1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aluminum+NbTi</a:t>
            </a:r>
            <a:r>
              <a:rPr lang="en-US" altLang="zh-CN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cable</a:t>
            </a:r>
            <a:endParaRPr lang="en-US" altLang="zh-CN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3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10123116" y="3335591"/>
            <a:ext cx="1559459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70" y="4808220"/>
            <a:ext cx="2590165" cy="19824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8370" cy="1325880"/>
          </a:xfrm>
        </p:spPr>
        <p:txBody>
          <a:bodyPr/>
          <a:lstStyle/>
          <a:p>
            <a:r>
              <a:rPr lang="en-US" altLang="zh-CN" sz="4000" b="1" dirty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  <a:cs typeface="Arial" panose="020B0604020202020204" pitchFamily="34" charset="0"/>
              </a:rPr>
              <a:t>Why choose Box-type superconductor？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93458" y="3729201"/>
          <a:ext cx="3966851" cy="2969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6611"/>
                <a:gridCol w="2160240"/>
              </a:tblGrid>
              <a:tr h="408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Material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Von Mises stress</a:t>
                      </a:r>
                      <a:r>
                        <a:rPr lang="en-US" altLang="zh-CN" sz="1600" kern="100" baseline="0" dirty="0">
                          <a:effectLst/>
                        </a:rPr>
                        <a:t> </a:t>
                      </a:r>
                      <a:r>
                        <a:rPr lang="en-US" altLang="zh-CN" sz="1600" kern="100" dirty="0">
                          <a:effectLst/>
                        </a:rPr>
                        <a:t>(MPa)</a:t>
                      </a:r>
                      <a:endParaRPr lang="zh-CN" altLang="zh-CN" sz="1600" kern="1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E6E6E6"/>
                    </a:solidFill>
                  </a:tcPr>
                </a:tc>
              </a:tr>
              <a:tr h="22594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Coil at 4.2 K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</a:tr>
              <a:tr h="22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Aluminum stabilizer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4.4-86.1</a:t>
                      </a:r>
                      <a:endParaRPr lang="zh-CN" sz="1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E6E6"/>
                    </a:solidFill>
                  </a:tcPr>
                </a:tc>
              </a:tr>
              <a:tr h="22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SC cable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174-243</a:t>
                      </a:r>
                      <a:endParaRPr lang="zh-CN" sz="1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E6E6"/>
                    </a:solidFill>
                  </a:tcPr>
                </a:tc>
              </a:tr>
              <a:tr h="22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Al alloy support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4.6-36.2</a:t>
                      </a:r>
                      <a:endParaRPr lang="zh-CN" sz="1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E6E6"/>
                    </a:solidFill>
                  </a:tcPr>
                </a:tc>
              </a:tr>
              <a:tr h="22594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Coil at 4.2 K, energized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</a:tr>
              <a:tr h="22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Aluminum stabilizer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+mn-lt"/>
                        </a:rPr>
                        <a:t>41.5-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95.9</a:t>
                      </a:r>
                      <a:endParaRPr lang="en-US" sz="1800" b="1" kern="1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E6E6E6"/>
                    </a:solidFill>
                  </a:tcPr>
                </a:tc>
              </a:tr>
              <a:tr h="22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SC cable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54.9-221</a:t>
                      </a:r>
                      <a:endParaRPr lang="zh-CN" sz="1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E6E6"/>
                    </a:solidFill>
                  </a:tcPr>
                </a:tc>
              </a:tr>
              <a:tr h="22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Al alloy support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43.2-87.4</a:t>
                      </a:r>
                      <a:endParaRPr lang="zh-CN" sz="1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62468" y="1476604"/>
            <a:ext cx="6832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IDRC comments: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von mise stress on 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 stabilizer (96MPa)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close to the yield strength of the material (105MPa). The safety margin is less than 1/3 of 0.2% yield strength.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/>
          </a:p>
          <a:p>
            <a:r>
              <a:rPr lang="en-US" altLang="zh-CN" b="1" dirty="0" smtClean="0"/>
              <a:t>The maximum conductor width producible by Wuxi </a:t>
            </a:r>
            <a:r>
              <a:rPr lang="en-US" altLang="zh-CN" b="1" dirty="0" err="1" smtClean="0"/>
              <a:t>Toly’s</a:t>
            </a:r>
            <a:r>
              <a:rPr lang="en-US" altLang="zh-CN" b="1" dirty="0" smtClean="0"/>
              <a:t> aluminum cladding equipment is less than 70 mm.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09" y="4753453"/>
            <a:ext cx="2744824" cy="194495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637768" y="2931389"/>
            <a:ext cx="2567365" cy="1864327"/>
            <a:chOff x="-139231" y="2701373"/>
            <a:chExt cx="3311951" cy="348011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7567" y="2701373"/>
              <a:ext cx="965153" cy="297853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-139231" y="4802636"/>
              <a:ext cx="2468164" cy="137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High strength and High RRR Al stabilizer</a:t>
              </a:r>
              <a:endParaRPr lang="zh-CN" altLang="en-US" sz="1400" dirty="0"/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V="1">
              <a:off x="1934123" y="5064245"/>
              <a:ext cx="579058" cy="204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-29201" y="3664310"/>
              <a:ext cx="1897814" cy="97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NbTi Rutherford cable</a:t>
              </a:r>
              <a:endParaRPr lang="zh-CN" altLang="en-US" sz="1400" dirty="0"/>
            </a:p>
          </p:txBody>
        </p:sp>
      </p:grpSp>
      <p:cxnSp>
        <p:nvCxnSpPr>
          <p:cNvPr id="14" name="直接箭头连接符 13"/>
          <p:cNvCxnSpPr/>
          <p:nvPr/>
        </p:nvCxnSpPr>
        <p:spPr>
          <a:xfrm flipV="1">
            <a:off x="6126542" y="3623733"/>
            <a:ext cx="765325" cy="2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右箭头 20"/>
          <p:cNvSpPr/>
          <p:nvPr/>
        </p:nvSpPr>
        <p:spPr>
          <a:xfrm>
            <a:off x="7357745" y="2122170"/>
            <a:ext cx="763905" cy="405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21589" y="1908216"/>
            <a:ext cx="2997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Option B: Currently facing major obstacles — cannot continue.</a:t>
            </a:r>
            <a:endParaRPr lang="en-US" altLang="zh-CN" dirty="0"/>
          </a:p>
        </p:txBody>
      </p:sp>
      <p:sp>
        <p:nvSpPr>
          <p:cNvPr id="23" name="文本框 22"/>
          <p:cNvSpPr txBox="1"/>
          <p:nvPr/>
        </p:nvSpPr>
        <p:spPr>
          <a:xfrm>
            <a:off x="7712710" y="3609975"/>
            <a:ext cx="21717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Option A :(April 2025): First 5 m sample achieved via secondary cladding using small-size core conductor (4.7 mm × 15 mm).</a:t>
            </a:r>
            <a:endParaRPr lang="en-US" altLang="zh-CN" dirty="0"/>
          </a:p>
        </p:txBody>
      </p:sp>
      <p:sp>
        <p:nvSpPr>
          <p:cNvPr id="24" name="下箭头 23"/>
          <p:cNvSpPr/>
          <p:nvPr/>
        </p:nvSpPr>
        <p:spPr>
          <a:xfrm>
            <a:off x="9201788" y="3013184"/>
            <a:ext cx="330774" cy="534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357745" y="6207125"/>
            <a:ext cx="4711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Next R&amp;D focus: Box-type superconductor</a:t>
            </a:r>
            <a:endParaRPr lang="en-US" altLang="zh-CN" b="1" dirty="0"/>
          </a:p>
        </p:txBody>
      </p:sp>
      <p:pic>
        <p:nvPicPr>
          <p:cNvPr id="26" name="图片 25" descr="8b7cbac74005410466fa8c1538b36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248" y="3469305"/>
            <a:ext cx="1832957" cy="2461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51" y="367925"/>
            <a:ext cx="8669671" cy="1325563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  <a:cs typeface="Arial" panose="020B0604020202020204" pitchFamily="34" charset="0"/>
              </a:rPr>
              <a:t>	 </a:t>
            </a:r>
            <a:r>
              <a:rPr lang="en-US" altLang="zh-CN" sz="4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  <a:cs typeface="Arial" panose="020B0604020202020204" pitchFamily="34" charset="0"/>
              </a:rPr>
              <a:t>Box-type superconductor</a:t>
            </a:r>
            <a:endParaRPr lang="en-US" altLang="zh-CN" sz="4000" b="1" dirty="0">
              <a:solidFill>
                <a:srgbClr val="C00000"/>
              </a:solidFill>
              <a:latin typeface="Arial Black" panose="020B0A040201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8445" y="1313815"/>
            <a:ext cx="4470400" cy="1858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Dimensions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dirty="0"/>
              <a:t>Rutherford cable</a:t>
            </a:r>
            <a:r>
              <a:rPr lang="zh-CN" altLang="en-US" dirty="0"/>
              <a:t>：</a:t>
            </a:r>
            <a:r>
              <a:rPr lang="en-US" altLang="zh-CN" dirty="0"/>
              <a:t>2.2mm*20.5mm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dirty="0"/>
              <a:t>Pure Al</a:t>
            </a:r>
            <a:r>
              <a:rPr lang="zh-CN" altLang="en-US" dirty="0"/>
              <a:t>：</a:t>
            </a:r>
            <a:r>
              <a:rPr lang="en-US" altLang="zh-CN" dirty="0" smtClean="0"/>
              <a:t>12mm*40mm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superconductor</a:t>
            </a:r>
            <a:r>
              <a:rPr lang="zh-CN" altLang="en-US" dirty="0"/>
              <a:t>：</a:t>
            </a:r>
            <a:r>
              <a:rPr lang="en-US" altLang="zh-CN" dirty="0"/>
              <a:t>22mm*56mm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205" y="2962275"/>
            <a:ext cx="2667000" cy="345757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965117" y="4561968"/>
          <a:ext cx="4034166" cy="22390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17083"/>
                <a:gridCol w="2017083"/>
              </a:tblGrid>
              <a:tr h="343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Pure Al</a:t>
                      </a:r>
                      <a:endParaRPr lang="en-US" altLang="zh-CN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22.5 MPa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43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Rutherford cable</a:t>
                      </a:r>
                      <a:endParaRPr lang="en-US" altLang="zh-C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246 MPa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43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Al Alloy</a:t>
                      </a:r>
                      <a:endParaRPr lang="en-US" altLang="zh-C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137MPa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1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Insulation</a:t>
                      </a:r>
                      <a:r>
                        <a:rPr lang="zh-CN" altLang="en-US" sz="1600" dirty="0"/>
                        <a:t>（剪切）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10.6 MPa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1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Insulation</a:t>
                      </a:r>
                      <a:r>
                        <a:rPr lang="zh-CN" altLang="en-US" sz="1600" dirty="0"/>
                        <a:t>（等效）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65 MPa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43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support</a:t>
                      </a:r>
                      <a:endParaRPr lang="en-US" altLang="zh-C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127MPa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345331" y="1509712"/>
          <a:ext cx="5807075" cy="290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5255"/>
                <a:gridCol w="880110"/>
                <a:gridCol w="880745"/>
                <a:gridCol w="880110"/>
                <a:gridCol w="880110"/>
                <a:gridCol w="880745"/>
              </a:tblGrid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RRR of Pure Al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800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700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600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500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 coil temperature/</a:t>
                      </a:r>
                      <a:r>
                        <a:rPr lang="en-US" sz="1400" b="1" u="none" strike="noStrike" dirty="0">
                          <a:effectLst/>
                        </a:rPr>
                        <a:t>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50.83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55.76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60.56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66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74.34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coil voltage/</a:t>
                      </a:r>
                      <a:r>
                        <a:rPr lang="en-US" sz="1400" b="1" u="none" strike="noStrike" dirty="0">
                          <a:effectLst/>
                        </a:rPr>
                        <a:t>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886.8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895.16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898.53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905.05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915.08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voltage between layers/V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36.61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53.91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75.88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112.46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213.58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time/</a:t>
                      </a:r>
                      <a:r>
                        <a:rPr lang="en-US" sz="1400" b="1" u="none" strike="noStrike" dirty="0">
                          <a:effectLst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173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167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162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155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141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灯片编号占位符 18"/>
          <p:cNvSpPr>
            <a:spLocks noGrp="1"/>
          </p:cNvSpPr>
          <p:nvPr/>
        </p:nvSpPr>
        <p:spPr>
          <a:xfrm>
            <a:off x="4746000" y="32706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63570" y="4822825"/>
            <a:ext cx="47059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Box-type cable: All component stresses satisfy allowable limits.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Aluminum stabilizer RRR analysis: Minimum RRR of 500 is acceptable.</a:t>
            </a:r>
            <a:endParaRPr lang="en-US" altLang="zh-CN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1945" y="819785"/>
            <a:ext cx="11361420" cy="76771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altLang="zh-CN" sz="4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  <a:cs typeface="Arial" panose="020B0604020202020204" pitchFamily="34" charset="0"/>
              </a:rPr>
              <a:t>Key R&amp;D  of Aluminum-stabilized Superconducting Cables</a:t>
            </a:r>
            <a:endParaRPr lang="en-US" altLang="zh-CN" sz="3200" dirty="0"/>
          </a:p>
        </p:txBody>
      </p:sp>
      <p:sp>
        <p:nvSpPr>
          <p:cNvPr id="4" name="AutoShape 4"/>
          <p:cNvSpPr/>
          <p:nvPr/>
        </p:nvSpPr>
        <p:spPr>
          <a:xfrm>
            <a:off x="508000" y="2222500"/>
            <a:ext cx="11176000" cy="25400"/>
          </a:xfrm>
          <a:prstGeom prst="roundRect">
            <a:avLst>
              <a:gd name="adj" fmla="val 0"/>
            </a:avLst>
          </a:prstGeom>
          <a:solidFill>
            <a:srgbClr val="E5E7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206500" y="2044700"/>
            <a:ext cx="355600" cy="355600"/>
          </a:xfrm>
          <a:prstGeom prst="ellipse">
            <a:avLst/>
          </a:prstGeom>
          <a:solidFill>
            <a:srgbClr val="007BFF">
              <a:alpha val="100000"/>
            </a:srgbClr>
          </a:solidFill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444500" y="2667000"/>
            <a:ext cx="1714500" cy="2921000"/>
          </a:xfrm>
          <a:prstGeom prst="roundRect">
            <a:avLst>
              <a:gd name="adj" fmla="val 592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508000" y="2857500"/>
            <a:ext cx="1587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007BFF"/>
                </a:solidFill>
                <a:latin typeface="Arial" panose="020B0604020202020204" pitchFamily="34" charset="0"/>
                <a:ea typeface="Noto Sans SC"/>
                <a:cs typeface="Arial" panose="020B0604020202020204" pitchFamily="34" charset="0"/>
                <a:sym typeface="Noto Sans SC"/>
              </a:rPr>
              <a:t>2024-12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570865" y="3238500"/>
            <a:ext cx="1461135" cy="229171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marL="171450" indent="-171450" algn="l">
              <a:lnSpc>
                <a:spcPct val="117000"/>
              </a:lnSpc>
              <a:buFont typeface="Wingdings" panose="05000000000000000000" charset="0"/>
              <a:buChar char="ü"/>
              <a:defRPr/>
            </a:pPr>
            <a:r>
              <a:rPr lang="en-US" altLang="zh-CN" sz="1100"/>
              <a:t>Signed full-scale R&amp;D contract</a:t>
            </a:r>
            <a:endParaRPr lang="en-US" altLang="zh-CN" sz="1100"/>
          </a:p>
          <a:p>
            <a:pPr marL="171450" indent="-171450" algn="l">
              <a:lnSpc>
                <a:spcPct val="117000"/>
              </a:lnSpc>
              <a:buFont typeface="Wingdings" panose="05000000000000000000" charset="0"/>
              <a:buChar char="ü"/>
              <a:defRPr/>
            </a:pPr>
            <a:r>
              <a:rPr lang="en-US" altLang="zh-CN" sz="1100"/>
              <a:t>Re-ordered NbTi wire</a:t>
            </a:r>
            <a:endParaRPr lang="en-US" altLang="zh-CN" sz="1100"/>
          </a:p>
          <a:p>
            <a:pPr marL="171450" indent="-171450" algn="l">
              <a:lnSpc>
                <a:spcPct val="117000"/>
              </a:lnSpc>
              <a:buFont typeface="Wingdings" panose="05000000000000000000" charset="0"/>
              <a:buChar char="ü"/>
              <a:defRPr/>
            </a:pPr>
            <a:r>
              <a:rPr lang="en-US" altLang="zh-CN" sz="1100">
                <a:sym typeface="+mn-ea"/>
              </a:rPr>
              <a:t>Integrated preheating fixture into production line</a:t>
            </a:r>
            <a:endParaRPr lang="en-US" altLang="zh-CN" sz="1100">
              <a:sym typeface="+mn-ea"/>
            </a:endParaRPr>
          </a:p>
          <a:p>
            <a:pPr marL="171450" indent="-171450" algn="l">
              <a:lnSpc>
                <a:spcPct val="117000"/>
              </a:lnSpc>
              <a:buFont typeface="Wingdings" panose="05000000000000000000" charset="0"/>
              <a:buChar char="ü"/>
              <a:defRPr/>
            </a:pPr>
            <a:r>
              <a:rPr lang="en-US" altLang="zh-CN" sz="1100"/>
              <a:t>Continue secondary cladding process development with existing small-size cable.</a:t>
            </a:r>
            <a:endParaRPr lang="en-US" altLang="zh-CN" sz="1100"/>
          </a:p>
          <a:p>
            <a:pPr marL="171450" indent="-171450" algn="l">
              <a:lnSpc>
                <a:spcPct val="117000"/>
              </a:lnSpc>
              <a:buFont typeface="Wingdings" panose="05000000000000000000" charset="0"/>
              <a:buChar char="ü"/>
              <a:defRPr/>
            </a:pPr>
            <a:endParaRPr lang="en-US" altLang="zh-CN" sz="1100"/>
          </a:p>
          <a:p>
            <a:pPr marL="171450" indent="-171450" algn="l">
              <a:lnSpc>
                <a:spcPct val="117000"/>
              </a:lnSpc>
              <a:buFont typeface="Wingdings" panose="05000000000000000000" charset="0"/>
              <a:buChar char="ü"/>
              <a:defRPr/>
            </a:pPr>
            <a:endParaRPr lang="en-US" altLang="zh-CN" sz="1100"/>
          </a:p>
          <a:p>
            <a:pPr indent="0" algn="l">
              <a:lnSpc>
                <a:spcPct val="117000"/>
              </a:lnSpc>
              <a:defRPr/>
            </a:pPr>
            <a:endParaRPr lang="en-US" altLang="zh-CN" sz="1100"/>
          </a:p>
        </p:txBody>
      </p:sp>
      <p:sp>
        <p:nvSpPr>
          <p:cNvPr id="9" name="AutoShape 9"/>
          <p:cNvSpPr/>
          <p:nvPr/>
        </p:nvSpPr>
        <p:spPr>
          <a:xfrm>
            <a:off x="3111500" y="2044700"/>
            <a:ext cx="355600" cy="355600"/>
          </a:xfrm>
          <a:prstGeom prst="ellipse">
            <a:avLst/>
          </a:prstGeom>
          <a:solidFill>
            <a:srgbClr val="007BFF">
              <a:alpha val="100000"/>
            </a:srgbClr>
          </a:solidFill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2349500" y="2667000"/>
            <a:ext cx="1714500" cy="2921000"/>
          </a:xfrm>
          <a:prstGeom prst="roundRect">
            <a:avLst>
              <a:gd name="adj" fmla="val 592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2413000" y="2857500"/>
            <a:ext cx="1587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007BFF"/>
                </a:solidFill>
                <a:latin typeface="Arial" panose="020B0604020202020204" pitchFamily="34" charset="0"/>
                <a:ea typeface="Noto Sans SC"/>
                <a:cs typeface="Arial" panose="020B0604020202020204" pitchFamily="34" charset="0"/>
                <a:sym typeface="Noto Sans SC"/>
              </a:rPr>
              <a:t>2025-02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2476500" y="3429000"/>
            <a:ext cx="1460500" cy="203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altLang="zh-CN" sz="1100"/>
              <a:t>32-strand dummy Mg-Cu cable: stranding completed.</a:t>
            </a:r>
            <a:endParaRPr lang="en-US" altLang="zh-CN" sz="1100"/>
          </a:p>
        </p:txBody>
      </p:sp>
      <p:sp>
        <p:nvSpPr>
          <p:cNvPr id="13" name="AutoShape 13"/>
          <p:cNvSpPr/>
          <p:nvPr/>
        </p:nvSpPr>
        <p:spPr>
          <a:xfrm>
            <a:off x="5016500" y="2044700"/>
            <a:ext cx="355600" cy="355600"/>
          </a:xfrm>
          <a:prstGeom prst="ellipse">
            <a:avLst/>
          </a:prstGeom>
          <a:solidFill>
            <a:srgbClr val="007BFF">
              <a:alpha val="100000"/>
            </a:srgbClr>
          </a:solidFill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4254500" y="2667000"/>
            <a:ext cx="1714500" cy="2921000"/>
          </a:xfrm>
          <a:prstGeom prst="roundRect">
            <a:avLst>
              <a:gd name="adj" fmla="val 592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4318000" y="2857500"/>
            <a:ext cx="1587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007BFF"/>
                </a:solidFill>
                <a:latin typeface="Arial" panose="020B0604020202020204" pitchFamily="34" charset="0"/>
                <a:ea typeface="Noto Sans SC"/>
                <a:cs typeface="Arial" panose="020B0604020202020204" pitchFamily="34" charset="0"/>
                <a:sym typeface="Noto Sans SC"/>
              </a:rPr>
              <a:t>2025-03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4381500" y="3429000"/>
            <a:ext cx="1460500" cy="203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altLang="zh-CN" sz="1100"/>
              <a:t>Proceeded with the stranding of a 32-strand Rutherford superconducting cable.</a:t>
            </a:r>
            <a:endParaRPr lang="en-US" altLang="zh-CN" sz="1100"/>
          </a:p>
        </p:txBody>
      </p:sp>
      <p:sp>
        <p:nvSpPr>
          <p:cNvPr id="17" name="AutoShape 17"/>
          <p:cNvSpPr/>
          <p:nvPr/>
        </p:nvSpPr>
        <p:spPr>
          <a:xfrm>
            <a:off x="6921500" y="2044700"/>
            <a:ext cx="355600" cy="355600"/>
          </a:xfrm>
          <a:prstGeom prst="ellipse">
            <a:avLst/>
          </a:prstGeom>
          <a:solidFill>
            <a:srgbClr val="007BFF">
              <a:alpha val="100000"/>
            </a:srgbClr>
          </a:solidFill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6159500" y="2667000"/>
            <a:ext cx="1714500" cy="2921000"/>
          </a:xfrm>
          <a:prstGeom prst="roundRect">
            <a:avLst>
              <a:gd name="adj" fmla="val 592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6223000" y="2857500"/>
            <a:ext cx="1587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007BFF"/>
                </a:solidFill>
                <a:latin typeface="Arial" panose="020B0604020202020204" pitchFamily="34" charset="0"/>
                <a:ea typeface="Noto Sans SC"/>
                <a:cs typeface="Arial" panose="020B0604020202020204" pitchFamily="34" charset="0"/>
                <a:sym typeface="Noto Sans SC"/>
              </a:rPr>
              <a:t>2025-06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286500" y="3429000"/>
            <a:ext cx="1460500" cy="203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1450" indent="-171450" algn="ctr">
              <a:lnSpc>
                <a:spcPct val="117000"/>
              </a:lnSpc>
              <a:buFont typeface="Wingdings" panose="05000000000000000000" charset="0"/>
              <a:buChar char="ü"/>
              <a:defRPr/>
            </a:pPr>
            <a:r>
              <a:rPr lang="en-US" altLang="zh-CN" sz="1100" dirty="0"/>
              <a:t>excrusion mold</a:t>
            </a:r>
            <a:r>
              <a:rPr lang="zh-CN" altLang="en-US" sz="1100" dirty="0"/>
              <a:t>（</a:t>
            </a:r>
            <a:r>
              <a:rPr lang="en-US" altLang="zh-CN" sz="1100" dirty="0"/>
              <a:t>16mm*30mm</a:t>
            </a:r>
            <a:r>
              <a:rPr lang="zh-CN" altLang="en-US" sz="1100" dirty="0"/>
              <a:t>）</a:t>
            </a:r>
            <a:r>
              <a:rPr lang="en-US" altLang="zh-CN" sz="1100" dirty="0"/>
              <a:t> in place</a:t>
            </a:r>
            <a:endParaRPr lang="en-US" altLang="zh-CN" sz="1100" dirty="0"/>
          </a:p>
          <a:p>
            <a:pPr marL="171450" indent="-171450" algn="ctr">
              <a:lnSpc>
                <a:spcPct val="117000"/>
              </a:lnSpc>
              <a:buFont typeface="Wingdings" panose="05000000000000000000" charset="0"/>
              <a:buChar char="ü"/>
              <a:defRPr/>
            </a:pPr>
            <a:r>
              <a:rPr lang="en-US" altLang="zh-CN" sz="1100" dirty="0"/>
              <a:t>co-excrusion experiments using dummy copper cables+pure Al</a:t>
            </a:r>
            <a:endParaRPr lang="zh-CN" altLang="en-US" sz="1100" dirty="0"/>
          </a:p>
        </p:txBody>
      </p:sp>
      <p:sp>
        <p:nvSpPr>
          <p:cNvPr id="21" name="AutoShape 21"/>
          <p:cNvSpPr/>
          <p:nvPr/>
        </p:nvSpPr>
        <p:spPr>
          <a:xfrm>
            <a:off x="8826500" y="2044700"/>
            <a:ext cx="355600" cy="355600"/>
          </a:xfrm>
          <a:prstGeom prst="ellipse">
            <a:avLst/>
          </a:prstGeom>
          <a:solidFill>
            <a:srgbClr val="007BFF">
              <a:alpha val="100000"/>
            </a:srgbClr>
          </a:solidFill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10033000" y="2667000"/>
            <a:ext cx="1714500" cy="2921000"/>
          </a:xfrm>
          <a:prstGeom prst="roundRect">
            <a:avLst>
              <a:gd name="adj" fmla="val 592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10160000" y="2857500"/>
            <a:ext cx="1587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007BFF"/>
                </a:solidFill>
                <a:latin typeface="Arial" panose="020B0604020202020204" pitchFamily="34" charset="0"/>
                <a:ea typeface="Noto Sans SC"/>
                <a:cs typeface="Arial" panose="020B0604020202020204" pitchFamily="34" charset="0"/>
                <a:sym typeface="Noto Sans SC"/>
              </a:rPr>
              <a:t>2025-07 to now 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10223500" y="3429000"/>
            <a:ext cx="1460500" cy="203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altLang="zh-CN" sz="1100" dirty="0"/>
              <a:t>Continue  secondary co-extrusion</a:t>
            </a:r>
            <a:r>
              <a:rPr lang="zh-CN" altLang="en-US" sz="1100" dirty="0"/>
              <a:t>（</a:t>
            </a:r>
            <a:r>
              <a:rPr lang="en-US" altLang="zh-CN" sz="1100" dirty="0"/>
              <a:t>56mm*22mm</a:t>
            </a:r>
            <a:r>
              <a:rPr lang="zh-CN" altLang="en-US" sz="1100" dirty="0"/>
              <a:t>）</a:t>
            </a:r>
            <a:endParaRPr lang="zh-CN" altLang="en-US" sz="1100" dirty="0"/>
          </a:p>
        </p:txBody>
      </p:sp>
      <p:sp>
        <p:nvSpPr>
          <p:cNvPr id="25" name="AutoShape 25"/>
          <p:cNvSpPr/>
          <p:nvPr/>
        </p:nvSpPr>
        <p:spPr>
          <a:xfrm>
            <a:off x="10731500" y="2044700"/>
            <a:ext cx="355600" cy="355600"/>
          </a:xfrm>
          <a:prstGeom prst="ellipse">
            <a:avLst/>
          </a:prstGeom>
          <a:solidFill>
            <a:srgbClr val="007BFF">
              <a:alpha val="100000"/>
            </a:srgbClr>
          </a:solidFill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8096250" y="2724150"/>
            <a:ext cx="1714500" cy="2921000"/>
          </a:xfrm>
          <a:prstGeom prst="roundRect">
            <a:avLst>
              <a:gd name="adj" fmla="val 592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8191500" y="2914650"/>
            <a:ext cx="1587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007BFF"/>
                </a:solidFill>
                <a:latin typeface="Arial" panose="020B0604020202020204" pitchFamily="34" charset="0"/>
                <a:ea typeface="Noto Sans SC"/>
                <a:cs typeface="Arial" panose="020B0604020202020204" pitchFamily="34" charset="0"/>
                <a:sym typeface="Noto Sans SC"/>
              </a:rPr>
              <a:t>2025-09</a:t>
            </a:r>
            <a:endParaRPr lang="en-US" sz="1100" dirty="0"/>
          </a:p>
        </p:txBody>
      </p:sp>
      <p:sp>
        <p:nvSpPr>
          <p:cNvPr id="28" name="AutoShape 28"/>
          <p:cNvSpPr/>
          <p:nvPr/>
        </p:nvSpPr>
        <p:spPr>
          <a:xfrm>
            <a:off x="8255000" y="3486150"/>
            <a:ext cx="1460500" cy="203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altLang="zh-CN" sz="1100" dirty="0"/>
              <a:t>Complete fabrication of ten-meter sample cables</a:t>
            </a:r>
            <a:r>
              <a:rPr lang="zh-CN" altLang="en-US" sz="1100" dirty="0"/>
              <a:t>（</a:t>
            </a:r>
            <a:r>
              <a:rPr lang="en-US" altLang="zh-CN" sz="1100" dirty="0"/>
              <a:t>16mm*30mm</a:t>
            </a:r>
            <a:r>
              <a:rPr lang="zh-CN" altLang="en-US" sz="1100" dirty="0"/>
              <a:t>）</a:t>
            </a:r>
            <a:endParaRPr lang="zh-CN" altLang="en-US" sz="1100" dirty="0"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9130" y="365125"/>
            <a:ext cx="7409180" cy="13258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  <a:buClrTx/>
              <a:buSzTx/>
              <a:buFontTx/>
              <a:defRPr/>
            </a:pPr>
            <a:r>
              <a:rPr lang="en-US" altLang="zh-CN" sz="4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  <a:cs typeface="Arial" panose="020B0604020202020204" pitchFamily="34" charset="0"/>
              </a:rPr>
              <a:t>Rutherford Superconducting Cable Stranding</a:t>
            </a:r>
            <a:endParaRPr lang="en-US" altLang="zh-CN" sz="4000" b="1" dirty="0" smtClean="0">
              <a:solidFill>
                <a:srgbClr val="C00000"/>
              </a:solidFill>
              <a:latin typeface="Arial Black" panose="020B0A040201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3638" y="1973422"/>
            <a:ext cx="5964128" cy="4351338"/>
          </a:xfrm>
        </p:spPr>
        <p:txBody>
          <a:bodyPr>
            <a:normAutofit fontScale="60000"/>
          </a:bodyPr>
          <a:lstStyle/>
          <a:p>
            <a:r>
              <a:rPr lang="en-US" altLang="zh-CN" dirty="0"/>
              <a:t>Niobium-titanium wire diameter: 1.3 mm</a:t>
            </a:r>
            <a:endParaRPr lang="en-US" altLang="zh-CN" dirty="0"/>
          </a:p>
          <a:p>
            <a:r>
              <a:rPr lang="en-US" altLang="zh-CN" dirty="0"/>
              <a:t>Copper-to-superconductor ratio: 1.07</a:t>
            </a:r>
            <a:endParaRPr lang="en-US" altLang="zh-CN" dirty="0"/>
          </a:p>
          <a:p>
            <a:r>
              <a:rPr lang="en-US" altLang="zh-CN" dirty="0"/>
              <a:t>Cable core number: 32 cores</a:t>
            </a:r>
            <a:endParaRPr lang="en-US" altLang="zh-CN" dirty="0"/>
          </a:p>
          <a:p>
            <a:r>
              <a:rPr lang="en-US" altLang="zh-CN" dirty="0"/>
              <a:t>Difficulties:</a:t>
            </a:r>
            <a:r>
              <a:rPr lang="en-US" altLang="zh-CN" b="1" dirty="0"/>
              <a:t> The elastic modulus of NbTi wire is much higher than that of copper wire with the same diameter</a:t>
            </a:r>
            <a:r>
              <a:rPr lang="en-US" altLang="zh-CN" dirty="0"/>
              <a:t>, resulting in: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Springback and strand jumping during cabling;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Excessively high void fraction between wires.</a:t>
            </a:r>
            <a:endParaRPr lang="en-US" altLang="zh-CN" dirty="0"/>
          </a:p>
          <a:p>
            <a:r>
              <a:rPr lang="en-US" altLang="zh-CN" dirty="0"/>
              <a:t>Solutions: Adjust the width and length of cabling mandrel, and extend compaction length.</a:t>
            </a:r>
            <a:endParaRPr lang="en-US" altLang="zh-CN" dirty="0"/>
          </a:p>
          <a:p>
            <a:r>
              <a:rPr lang="en-US" altLang="zh-CN" b="1" dirty="0"/>
              <a:t>In June 2025, the stranding of 30-meter Rutherford superconducting cable was successfully completed.</a:t>
            </a:r>
            <a:endParaRPr lang="en-US" altLang="zh-CN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927" r="29739" b="45937"/>
          <a:stretch>
            <a:fillRect/>
          </a:stretch>
        </p:blipFill>
        <p:spPr>
          <a:xfrm>
            <a:off x="7504482" y="1125506"/>
            <a:ext cx="4370192" cy="126530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154444" y="1125506"/>
            <a:ext cx="3199356" cy="1377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7" t="15707" r="12027" b="11416"/>
          <a:stretch>
            <a:fillRect/>
          </a:stretch>
        </p:blipFill>
        <p:spPr>
          <a:xfrm>
            <a:off x="9883036" y="2755726"/>
            <a:ext cx="1288517" cy="3154101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0770719" y="3482235"/>
            <a:ext cx="400834" cy="2242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5367655" y="2402205"/>
            <a:ext cx="3146425" cy="1657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080635" y="4392295"/>
            <a:ext cx="5638800" cy="403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  <a:cs typeface="Arial" panose="020B0604020202020204" pitchFamily="34" charset="0"/>
              </a:rPr>
              <a:t>Insert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24meter,16mm*30mm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8665" y="1636395"/>
            <a:ext cx="5082039" cy="4351338"/>
          </a:xfrm>
        </p:spPr>
        <p:txBody>
          <a:bodyPr/>
          <a:lstStyle/>
          <a:p>
            <a:r>
              <a:rPr lang="en-US" altLang="zh-CN" dirty="0" smtClean="0"/>
              <a:t>Dummy copper cable + pure aluminum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2025.8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Rutherford  cable plus pure aluminum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2025.9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52" y="2409056"/>
            <a:ext cx="2495168" cy="14820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32604" r="3069" b="29635"/>
          <a:stretch>
            <a:fillRect/>
          </a:stretch>
        </p:blipFill>
        <p:spPr>
          <a:xfrm>
            <a:off x="2051543" y="4837482"/>
            <a:ext cx="2529935" cy="14103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54" y="1825626"/>
            <a:ext cx="2415561" cy="32207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13331" y="5372934"/>
            <a:ext cx="2936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NbTi filament inspection: </a:t>
            </a:r>
            <a:r>
              <a:rPr lang="en-US" altLang="zh-CN" b="1" dirty="0"/>
              <a:t>no broken filaments were found</a:t>
            </a:r>
            <a:r>
              <a:rPr lang="en-US" altLang="zh-CN" dirty="0"/>
              <a:t>. Current-carrying capacity test is in progress.</a:t>
            </a:r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14" y="330340"/>
            <a:ext cx="2329245" cy="31056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5" r="4736" b="14312"/>
          <a:stretch>
            <a:fillRect/>
          </a:stretch>
        </p:blipFill>
        <p:spPr>
          <a:xfrm>
            <a:off x="9205338" y="3506387"/>
            <a:ext cx="2282021" cy="222259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24265" y="5728970"/>
            <a:ext cx="34048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Banding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</a:t>
            </a:r>
            <a:r>
              <a:rPr lang="en-US" altLang="zh-CN" dirty="0"/>
              <a:t>The shear strength is 28.59 MPa, 29.18 MPa and 29.15 MPa, which meets the requirements.</a:t>
            </a:r>
            <a:endParaRPr lang="en-US" altLang="zh-CN" dirty="0"/>
          </a:p>
        </p:txBody>
      </p:sp>
      <p:sp>
        <p:nvSpPr>
          <p:cNvPr id="11" name="文本框 10"/>
          <p:cNvSpPr txBox="1"/>
          <p:nvPr/>
        </p:nvSpPr>
        <p:spPr>
          <a:xfrm>
            <a:off x="2051685" y="6176010"/>
            <a:ext cx="2663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Smooth appearance without defects</a:t>
            </a:r>
            <a:endParaRPr lang="en-US" altLang="zh-CN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2167" y="333114"/>
            <a:ext cx="7677315" cy="99125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sz="4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  <a:cs typeface="Arial" panose="020B0604020202020204" pitchFamily="34" charset="0"/>
              </a:rPr>
              <a:t>R&amp;D of Box-type Conductor 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1182" y="6407697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77" y="1193505"/>
            <a:ext cx="1284967" cy="17132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3" y="1193505"/>
            <a:ext cx="1538955" cy="17132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49" y="1193505"/>
            <a:ext cx="1007739" cy="17915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4145" y="2904490"/>
            <a:ext cx="29032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Split mold: continuous production, incomplete upper/lower cladding, excessive flash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2025.10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3185160" y="3014345"/>
            <a:ext cx="179895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Improvement: Milled insert thickness by 2mm → still incomplete cladding on upper/lower surfaces2025.11</a:t>
            </a:r>
            <a:r>
              <a:rPr lang="zh-CN" altLang="en-US" sz="1400" dirty="0"/>
              <a:t>；</a:t>
            </a:r>
            <a:endParaRPr lang="en-US" altLang="zh-CN" sz="1400" dirty="0"/>
          </a:p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947285" y="4030345"/>
            <a:ext cx="177101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Improvement: Mold modified.</a:t>
            </a:r>
            <a:endParaRPr lang="en-US" altLang="zh-CN" sz="1400" dirty="0"/>
          </a:p>
          <a:p>
            <a:r>
              <a:rPr lang="en-US" altLang="zh-CN" sz="1400" dirty="0"/>
              <a:t>cladding basically complete;</a:t>
            </a:r>
            <a:endParaRPr lang="en-US" altLang="zh-CN" sz="1400" dirty="0"/>
          </a:p>
          <a:p>
            <a:r>
              <a:rPr lang="en-US" altLang="zh-CN" sz="1400" dirty="0"/>
              <a:t>Excessive flash after 1m production</a:t>
            </a:r>
            <a:r>
              <a:rPr lang="zh-CN" altLang="en-US" sz="1400" dirty="0"/>
              <a:t>；</a:t>
            </a:r>
            <a:endParaRPr lang="en-US" altLang="zh-CN" sz="1400" dirty="0"/>
          </a:p>
          <a:p>
            <a:r>
              <a:rPr lang="en-US" altLang="zh-CN" sz="1400" dirty="0"/>
              <a:t>insert deformation</a:t>
            </a:r>
            <a:endParaRPr lang="en-US" altLang="zh-CN" sz="1400" dirty="0"/>
          </a:p>
          <a:p>
            <a:r>
              <a:rPr lang="en-US" altLang="zh-CN" sz="1400" dirty="0"/>
              <a:t>2025.11</a:t>
            </a:r>
            <a:endParaRPr lang="en-US" altLang="zh-CN" sz="1400" dirty="0"/>
          </a:p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6" r="2132" b="13771"/>
          <a:stretch>
            <a:fillRect/>
          </a:stretch>
        </p:blipFill>
        <p:spPr>
          <a:xfrm>
            <a:off x="5091105" y="2169984"/>
            <a:ext cx="1386299" cy="17915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6" r="3568" b="32360"/>
          <a:stretch>
            <a:fillRect/>
          </a:stretch>
        </p:blipFill>
        <p:spPr>
          <a:xfrm>
            <a:off x="5053806" y="1069850"/>
            <a:ext cx="1538332" cy="9878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 flipH="1">
            <a:off x="6731635" y="4030345"/>
            <a:ext cx="18929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Improvement: Mold modified.</a:t>
            </a:r>
            <a:endParaRPr lang="en-US" altLang="zh-CN" sz="1400" dirty="0" smtClean="0"/>
          </a:p>
          <a:p>
            <a:r>
              <a:rPr lang="en-US" altLang="zh-CN" sz="1400" dirty="0" smtClean="0"/>
              <a:t>Completed 5m dummy cable;</a:t>
            </a:r>
            <a:endParaRPr lang="en-US" altLang="zh-CN" sz="1400" dirty="0" smtClean="0"/>
          </a:p>
          <a:p>
            <a:r>
              <a:rPr lang="en-US" altLang="zh-CN" sz="1400" dirty="0" smtClean="0"/>
              <a:t>Obvious gaps still on upper/lower surfaces.</a:t>
            </a:r>
            <a:endParaRPr lang="en-US" altLang="zh-CN" sz="1400" dirty="0" smtClean="0"/>
          </a:p>
          <a:p>
            <a:r>
              <a:rPr lang="en-US" altLang="zh-CN" sz="1400" dirty="0" smtClean="0"/>
              <a:t>Al-Al bonding strength only 4.5MPa</a:t>
            </a:r>
            <a:endParaRPr lang="en-US" altLang="zh-CN" sz="1400" dirty="0" smtClean="0"/>
          </a:p>
          <a:p>
            <a:r>
              <a:rPr lang="en-US" altLang="zh-CN" sz="1400" dirty="0" smtClean="0"/>
              <a:t>2025.12</a:t>
            </a:r>
            <a:endParaRPr lang="zh-CN" altLang="en-US" sz="14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00" y="1098574"/>
            <a:ext cx="1509174" cy="188646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0" t="17732" r="37032" b="13752"/>
          <a:stretch>
            <a:fillRect/>
          </a:stretch>
        </p:blipFill>
        <p:spPr>
          <a:xfrm rot="5400000">
            <a:off x="7133129" y="2731437"/>
            <a:ext cx="702524" cy="164858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32993" r="9931" b="22627"/>
          <a:stretch>
            <a:fillRect/>
          </a:stretch>
        </p:blipFill>
        <p:spPr>
          <a:xfrm>
            <a:off x="8281236" y="1069152"/>
            <a:ext cx="2233290" cy="171733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798104" y="2364426"/>
            <a:ext cx="117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2025.12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8903719" y="1524601"/>
            <a:ext cx="117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2026.1.4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 flipH="1">
            <a:off x="8435340" y="2786380"/>
            <a:ext cx="22929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Improvement: Mold gap adjusted → No significant improvement. 2026.01</a:t>
            </a:r>
            <a:endParaRPr lang="zh-CN" altLang="en-US" sz="1400" dirty="0"/>
          </a:p>
        </p:txBody>
      </p:sp>
      <p:sp>
        <p:nvSpPr>
          <p:cNvPr id="34" name="文本框 33"/>
          <p:cNvSpPr txBox="1"/>
          <p:nvPr/>
        </p:nvSpPr>
        <p:spPr>
          <a:xfrm flipH="1">
            <a:off x="8698865" y="5678170"/>
            <a:ext cx="225679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Improvement: Replaced worn extrusion wheels + adjusted mold gap → No significant improvement.</a:t>
            </a:r>
            <a:endParaRPr lang="en-US" altLang="zh-CN" sz="1400" dirty="0" smtClean="0"/>
          </a:p>
          <a:p>
            <a:r>
              <a:rPr lang="en-US" altLang="zh-CN" sz="1400" dirty="0" smtClean="0"/>
              <a:t>2026.01</a:t>
            </a:r>
            <a:r>
              <a:rPr lang="en-US" altLang="zh-CN" sz="1400" dirty="0"/>
              <a:t>.</a:t>
            </a:r>
            <a:r>
              <a:rPr lang="en-US" altLang="zh-CN" sz="1400" dirty="0" smtClean="0"/>
              <a:t>09</a:t>
            </a:r>
            <a:endParaRPr lang="zh-CN" altLang="en-US" sz="1400" dirty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1" r="3829" b="9586"/>
          <a:stretch>
            <a:fillRect/>
          </a:stretch>
        </p:blipFill>
        <p:spPr>
          <a:xfrm>
            <a:off x="8637886" y="3457698"/>
            <a:ext cx="2107983" cy="2134080"/>
          </a:xfrm>
          <a:prstGeom prst="rect">
            <a:avLst/>
          </a:prstGeom>
        </p:spPr>
      </p:pic>
      <p:sp>
        <p:nvSpPr>
          <p:cNvPr id="35" name="右箭头 34"/>
          <p:cNvSpPr/>
          <p:nvPr/>
        </p:nvSpPr>
        <p:spPr>
          <a:xfrm rot="10800000">
            <a:off x="4558651" y="6031389"/>
            <a:ext cx="3851166" cy="19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29295" r="4738" b="14355"/>
          <a:stretch>
            <a:fillRect/>
          </a:stretch>
        </p:blipFill>
        <p:spPr>
          <a:xfrm>
            <a:off x="1959970" y="4434245"/>
            <a:ext cx="1617412" cy="141249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r="-1816"/>
          <a:stretch>
            <a:fillRect/>
          </a:stretch>
        </p:blipFill>
        <p:spPr>
          <a:xfrm>
            <a:off x="3704309" y="4434246"/>
            <a:ext cx="1090418" cy="1377338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 flipH="1">
            <a:off x="2084705" y="5806440"/>
            <a:ext cx="26314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Improvement: Mold design updated.</a:t>
            </a:r>
            <a:endParaRPr lang="en-US" altLang="zh-CN" sz="1400" dirty="0" smtClean="0"/>
          </a:p>
          <a:p>
            <a:r>
              <a:rPr lang="en-US" altLang="zh-CN" sz="1400" dirty="0" smtClean="0"/>
              <a:t>Upper/lower cladding improved;</a:t>
            </a:r>
            <a:endParaRPr lang="en-US" altLang="zh-CN" sz="1400" dirty="0" smtClean="0"/>
          </a:p>
          <a:p>
            <a:r>
              <a:rPr lang="en-US" altLang="zh-CN" sz="1400" dirty="0" smtClean="0"/>
              <a:t>Core breakage reoccurred;</a:t>
            </a:r>
            <a:endParaRPr lang="en-US" altLang="zh-CN" sz="1400" dirty="0" smtClean="0"/>
          </a:p>
          <a:p>
            <a:r>
              <a:rPr lang="en-US" altLang="zh-CN" sz="1400" dirty="0" smtClean="0"/>
              <a:t>2026.3</a:t>
            </a:r>
            <a:endParaRPr lang="zh-CN" altLang="en-US" sz="1400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36433" r="44263"/>
          <a:stretch>
            <a:fillRect/>
          </a:stretch>
        </p:blipFill>
        <p:spPr>
          <a:xfrm>
            <a:off x="695960" y="3794125"/>
            <a:ext cx="741680" cy="179768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 flipH="1">
            <a:off x="37148" y="5591553"/>
            <a:ext cx="204732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Improvement: mold</a:t>
            </a:r>
            <a:endParaRPr lang="en-US" altLang="zh-CN" sz="1400" dirty="0" smtClean="0"/>
          </a:p>
          <a:p>
            <a:r>
              <a:rPr lang="en-US" altLang="zh-CN" sz="1400" dirty="0" smtClean="0"/>
              <a:t>replaced;</a:t>
            </a:r>
            <a:endParaRPr lang="en-US" altLang="zh-CN" sz="1400" dirty="0" smtClean="0"/>
          </a:p>
          <a:p>
            <a:r>
              <a:rPr lang="en-US" altLang="zh-CN" sz="1400" dirty="0" smtClean="0"/>
              <a:t>Continuous production achievable (6m);</a:t>
            </a:r>
            <a:endParaRPr lang="en-US" altLang="zh-CN" sz="1400" dirty="0" smtClean="0"/>
          </a:p>
          <a:p>
            <a:r>
              <a:rPr lang="en-US" altLang="zh-CN" sz="1400" dirty="0" smtClean="0"/>
              <a:t>Surface voids occurred.</a:t>
            </a:r>
            <a:endParaRPr lang="en-US" altLang="zh-CN" sz="1400" dirty="0" smtClean="0"/>
          </a:p>
          <a:p>
            <a:r>
              <a:rPr lang="en-US" altLang="zh-CN" sz="1400" dirty="0" smtClean="0"/>
              <a:t>2026.4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837"/>
    </mc:Choice>
    <mc:Fallback>
      <p:transition spd="slow" advTm="155837"/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TABLE_ENDDRAG_ORIGIN_RECT" val="457*274"/>
  <p:tag name="TABLE_ENDDRAG_RECT" val="415*265*457*274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6799</Words>
  <Application>WPS 演示</Application>
  <PresentationFormat>宽屏</PresentationFormat>
  <Paragraphs>367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Arial Black</vt:lpstr>
      <vt:lpstr>微软雅黑</vt:lpstr>
      <vt:lpstr>Times New Roman</vt:lpstr>
      <vt:lpstr>Comic Sans MS</vt:lpstr>
      <vt:lpstr>Calibri</vt:lpstr>
      <vt:lpstr>等线</vt:lpstr>
      <vt:lpstr>Noto Sans SC</vt:lpstr>
      <vt:lpstr>AMGDT</vt:lpstr>
      <vt:lpstr>-apple-system</vt:lpstr>
      <vt:lpstr>等线 Light</vt:lpstr>
      <vt:lpstr>Arial Unicode MS</vt:lpstr>
      <vt:lpstr>Wingdings</vt:lpstr>
      <vt:lpstr>-apple-system</vt:lpstr>
      <vt:lpstr>Noto Sans SC</vt:lpstr>
      <vt:lpstr>黑体</vt:lpstr>
      <vt:lpstr>Office 主题​​</vt:lpstr>
      <vt:lpstr>Development Progress of Aluminum Stabilizer Superconductor</vt:lpstr>
      <vt:lpstr>Superconductor design</vt:lpstr>
      <vt:lpstr>PowerPoint 演示文稿</vt:lpstr>
      <vt:lpstr>Why choose Box-type superconductor？</vt:lpstr>
      <vt:lpstr>	 Box-type superconductor</vt:lpstr>
      <vt:lpstr>PowerPoint 演示文稿</vt:lpstr>
      <vt:lpstr>卢瑟福超导电缆绞制</vt:lpstr>
      <vt:lpstr>一次包覆（24米）</vt:lpstr>
      <vt:lpstr>PowerPoint 演示文稿</vt:lpstr>
      <vt:lpstr>PowerPoint 演示文稿</vt:lpstr>
      <vt:lpstr>其他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铝稳定体超导电缆的R&amp;D 进展</dc:title>
  <dc:creator>dell</dc:creator>
  <cp:lastModifiedBy>WPS_1636110113</cp:lastModifiedBy>
  <cp:revision>45</cp:revision>
  <dcterms:created xsi:type="dcterms:W3CDTF">2026-05-19T05:49:00Z</dcterms:created>
  <dcterms:modified xsi:type="dcterms:W3CDTF">2026-05-20T09:32:15Z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A276A993A4B547518BAF6BF6FECCD30B_12</vt:lpwstr>
  </property>
</Properties>
</file>