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39083" r:id="rId2"/>
    <p:sldId id="39150" r:id="rId3"/>
    <p:sldId id="39207" r:id="rId4"/>
    <p:sldId id="39197" r:id="rId5"/>
    <p:sldId id="39198" r:id="rId6"/>
    <p:sldId id="39169" r:id="rId7"/>
    <p:sldId id="39199" r:id="rId8"/>
    <p:sldId id="39200" r:id="rId9"/>
    <p:sldId id="39192" r:id="rId10"/>
    <p:sldId id="39203" r:id="rId11"/>
    <p:sldId id="39204" r:id="rId12"/>
    <p:sldId id="39205" r:id="rId13"/>
    <p:sldId id="39208" r:id="rId14"/>
    <p:sldId id="39182" r:id="rId15"/>
    <p:sldId id="39188" r:id="rId16"/>
    <p:sldId id="39166" r:id="rId17"/>
    <p:sldId id="39177" r:id="rId18"/>
    <p:sldId id="39201" r:id="rId19"/>
    <p:sldId id="39187" r:id="rId20"/>
    <p:sldId id="39206" r:id="rId21"/>
    <p:sldId id="39194" r:id="rId22"/>
    <p:sldId id="39195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st" id="{3FA1B27B-5C78-4EA6-BB0A-7CF5F8C15511}">
          <p14:sldIdLst>
            <p14:sldId id="39083"/>
            <p14:sldId id="39150"/>
            <p14:sldId id="39207"/>
            <p14:sldId id="39197"/>
            <p14:sldId id="39198"/>
            <p14:sldId id="39169"/>
            <p14:sldId id="39199"/>
            <p14:sldId id="39200"/>
            <p14:sldId id="39192"/>
            <p14:sldId id="39203"/>
            <p14:sldId id="39204"/>
            <p14:sldId id="39205"/>
            <p14:sldId id="39208"/>
            <p14:sldId id="39182"/>
            <p14:sldId id="39188"/>
            <p14:sldId id="39166"/>
            <p14:sldId id="39177"/>
            <p14:sldId id="39201"/>
            <p14:sldId id="39187"/>
            <p14:sldId id="39206"/>
            <p14:sldId id="39194"/>
            <p14:sldId id="3919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52" autoAdjust="0"/>
    <p:restoredTop sz="95345" autoAdjust="0"/>
  </p:normalViewPr>
  <p:slideViewPr>
    <p:cSldViewPr snapToGrid="0">
      <p:cViewPr>
        <p:scale>
          <a:sx n="100" d="100"/>
          <a:sy n="100" d="100"/>
        </p:scale>
        <p:origin x="-5220" y="-9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4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D63CE-490F-47E4-AAB4-BEEE1E3E39C8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AE8C5-9FA8-468B-B33F-A58E8D69A4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101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AE8C5-9FA8-468B-B33F-A58E8D69A43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59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AE8C5-9FA8-468B-B33F-A58E8D69A43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702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AE8C5-9FA8-468B-B33F-A58E8D69A43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702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765442" y="6483183"/>
            <a:ext cx="2700000" cy="316800"/>
          </a:xfrm>
          <a:prstGeom prst="rect">
            <a:avLst/>
          </a:prstGeom>
        </p:spPr>
        <p:txBody>
          <a:bodyPr/>
          <a:lstStyle/>
          <a:p>
            <a:fld id="{C39345B3-3683-4A8F-AD92-DED01978414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5682" y="6483183"/>
            <a:ext cx="3960000" cy="3168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Yuekun Heng @ CEPCmeeting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50680" y="6483183"/>
            <a:ext cx="2700000" cy="316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rgbClr val="626D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 rot="10800000">
            <a:off x="-635" y="1271"/>
            <a:ext cx="12192635" cy="7454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635" y="746761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545306" y="1089094"/>
            <a:ext cx="10972800" cy="4840303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1" baseline="0">
                <a:solidFill>
                  <a:schemeClr val="tx1"/>
                </a:solidFill>
                <a:latin typeface="微软雅黑" pitchFamily="34" charset="-122"/>
                <a:ea typeface="微软雅黑" panose="020B0503020204020204" pitchFamily="34" charset="-12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 baseline="0">
                <a:solidFill>
                  <a:schemeClr val="accent6"/>
                </a:solidFill>
                <a:latin typeface="微软雅黑" pitchFamily="34" charset="-122"/>
                <a:ea typeface="微软雅黑" panose="020B0503020204020204" pitchFamily="34" charset="-122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1" baseline="0">
                <a:solidFill>
                  <a:schemeClr val="tx2"/>
                </a:solidFill>
                <a:latin typeface="微软雅黑" pitchFamily="34" charset="-122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1" baseline="0">
                <a:latin typeface="微软雅黑" pitchFamily="34" charset="-122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1" baseline="0">
                <a:latin typeface="微软雅黑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08541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28183" y="6497377"/>
            <a:ext cx="2700000" cy="316800"/>
          </a:xfrm>
          <a:prstGeom prst="rect">
            <a:avLst/>
          </a:prstGeom>
        </p:spPr>
        <p:txBody>
          <a:bodyPr/>
          <a:lstStyle/>
          <a:p>
            <a:fld id="{89B541DC-7B01-4948-8F89-9AE7AB14118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15682" y="6483183"/>
            <a:ext cx="3960000" cy="3168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Yuekun Heng @ CEPCmeeting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50680" y="6483183"/>
            <a:ext cx="2700000" cy="316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>
                <a:solidFill>
                  <a:srgbClr val="626D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388143" y="1074792"/>
            <a:ext cx="10972800" cy="4840303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1" baseline="0">
                <a:solidFill>
                  <a:schemeClr val="tx1"/>
                </a:solidFill>
                <a:latin typeface="微软雅黑" pitchFamily="34" charset="-122"/>
                <a:ea typeface="微软雅黑" panose="020B0503020204020204" pitchFamily="34" charset="-12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 baseline="0">
                <a:solidFill>
                  <a:schemeClr val="accent6"/>
                </a:solidFill>
                <a:latin typeface="微软雅黑" pitchFamily="34" charset="-122"/>
                <a:ea typeface="微软雅黑" panose="020B0503020204020204" pitchFamily="34" charset="-122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1" baseline="0">
                <a:solidFill>
                  <a:schemeClr val="tx2"/>
                </a:solidFill>
                <a:latin typeface="微软雅黑" pitchFamily="34" charset="-122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1" baseline="0">
                <a:latin typeface="微软雅黑" pitchFamily="34" charset="-122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1" baseline="0">
                <a:latin typeface="微软雅黑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1430CD10-1410-49C3-AB63-B95B92C3173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 rot="10800000">
            <a:off x="-635" y="1271"/>
            <a:ext cx="12192635" cy="7454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50D0425-9EB8-414A-B99F-157F3725032B}"/>
              </a:ext>
            </a:extLst>
          </p:cNvPr>
          <p:cNvSpPr/>
          <p:nvPr userDrawn="1"/>
        </p:nvSpPr>
        <p:spPr>
          <a:xfrm>
            <a:off x="635" y="746761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4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6989CF-EF33-4CA6-B391-02F338339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2C6EFB7-F3BC-4218-A2ED-E33E4DDE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6762" y="6376194"/>
            <a:ext cx="2743200" cy="365125"/>
          </a:xfrm>
          <a:prstGeom prst="rect">
            <a:avLst/>
          </a:prstGeom>
        </p:spPr>
        <p:txBody>
          <a:bodyPr/>
          <a:lstStyle/>
          <a:p>
            <a:fld id="{A0BA25AE-A598-4478-8759-3350123D7362}" type="datetime1">
              <a:rPr lang="zh-CN" altLang="en-US" smtClean="0"/>
              <a:t>2026/6/10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D34D15-EEA5-4397-AA61-9C8A05850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Yuekun Heng @ CEPCmeeting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41AAE4-C216-4813-945E-8525EDAE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9E128-AAB9-4FDF-A798-92A277CF7B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71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44923"/>
          </a:xfrm>
        </p:spPr>
        <p:txBody>
          <a:bodyPr>
            <a:normAutofit/>
          </a:bodyPr>
          <a:lstStyle>
            <a:lvl1pPr algn="ctr">
              <a:defRPr sz="3600" baseline="0"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072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55" r:id="rId3"/>
    <p:sldLayoutId id="2147483658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23.png"/><Relationship Id="rId4" Type="http://schemas.openxmlformats.org/officeDocument/2006/relationships/image" Target="../media/image2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770.png"/><Relationship Id="rId11" Type="http://schemas.openxmlformats.org/officeDocument/2006/relationships/image" Target="../media/image17.png"/><Relationship Id="rId5" Type="http://schemas.openxmlformats.org/officeDocument/2006/relationships/image" Target="../media/image760.png"/><Relationship Id="rId10" Type="http://schemas.openxmlformats.org/officeDocument/2006/relationships/image" Target="../media/image16.png"/><Relationship Id="rId4" Type="http://schemas.openxmlformats.org/officeDocument/2006/relationships/image" Target="../media/image750.png"/><Relationship Id="rId9" Type="http://schemas.openxmlformats.org/officeDocument/2006/relationships/image" Target="../media/image8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2.xml"/><Relationship Id="rId7" Type="http://schemas.openxmlformats.org/officeDocument/2006/relationships/hyperlink" Target="https://arxiv.org/abs/2510.05260" TargetMode="External"/><Relationship Id="rId12" Type="http://schemas.openxmlformats.org/officeDocument/2006/relationships/hyperlink" Target="https://doi.org/10.1016/j.nima.2024.169921" TargetMode="Externa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1.png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11" Type="http://schemas.openxmlformats.org/officeDocument/2006/relationships/hyperlink" Target="https://indico.cern.ch/event/1598929/contributions/7012845/attachments/3252454/5804901/2026_04_08_ALLEGROCal_CEPCworkshop.pdf" TargetMode="External"/><Relationship Id="rId5" Type="http://schemas.openxmlformats.org/officeDocument/2006/relationships/image" Target="../media/image36.png"/><Relationship Id="rId15" Type="http://schemas.openxmlformats.org/officeDocument/2006/relationships/hyperlink" Target="https://indico.cern.ch/event/1567387/contributions/6603497/attachments/3125892/5544247/DetectorConceptIDEA_01092025.pdf" TargetMode="External"/><Relationship Id="rId10" Type="http://schemas.openxmlformats.org/officeDocument/2006/relationships/image" Target="../media/image39.png"/><Relationship Id="rId4" Type="http://schemas.openxmlformats.org/officeDocument/2006/relationships/image" Target="../media/image160.png"/><Relationship Id="rId9" Type="http://schemas.openxmlformats.org/officeDocument/2006/relationships/hyperlink" Target="https://arxiv.org/abs/1911.12230" TargetMode="External"/><Relationship Id="rId14" Type="http://schemas.openxmlformats.org/officeDocument/2006/relationships/hyperlink" Target="https://arxiv.org/pdf/2502.2122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3.xml"/><Relationship Id="rId7" Type="http://schemas.openxmlformats.org/officeDocument/2006/relationships/hyperlink" Target="https://arxiv.org/abs/2510.05260" TargetMode="External"/><Relationship Id="rId12" Type="http://schemas.openxmlformats.org/officeDocument/2006/relationships/hyperlink" Target="https://doi.org/10.1016/j.nima.2024.169921" TargetMode="Externa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1.png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11" Type="http://schemas.openxmlformats.org/officeDocument/2006/relationships/hyperlink" Target="https://indico.cern.ch/event/1598929/contributions/7012845/attachments/3252454/5804901/2026_04_08_ALLEGROCal_CEPCworkshop.pdf" TargetMode="External"/><Relationship Id="rId5" Type="http://schemas.openxmlformats.org/officeDocument/2006/relationships/image" Target="../media/image36.png"/><Relationship Id="rId15" Type="http://schemas.openxmlformats.org/officeDocument/2006/relationships/hyperlink" Target="https://indico.cern.ch/event/1567387/contributions/6603497/attachments/3125892/5544247/DetectorConceptIDEA_01092025.pdf" TargetMode="External"/><Relationship Id="rId10" Type="http://schemas.openxmlformats.org/officeDocument/2006/relationships/image" Target="../media/image39.png"/><Relationship Id="rId4" Type="http://schemas.openxmlformats.org/officeDocument/2006/relationships/image" Target="../media/image160.png"/><Relationship Id="rId9" Type="http://schemas.openxmlformats.org/officeDocument/2006/relationships/hyperlink" Target="https://arxiv.org/abs/1911.12230" TargetMode="External"/><Relationship Id="rId14" Type="http://schemas.openxmlformats.org/officeDocument/2006/relationships/hyperlink" Target="https://arxiv.org/pdf/2502.21223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11" Type="http://schemas.openxmlformats.org/officeDocument/2006/relationships/image" Target="../media/image730.png"/><Relationship Id="rId5" Type="http://schemas.openxmlformats.org/officeDocument/2006/relationships/image" Target="../media/image670.png"/><Relationship Id="rId10" Type="http://schemas.openxmlformats.org/officeDocument/2006/relationships/image" Target="../media/image12.png"/><Relationship Id="rId4" Type="http://schemas.openxmlformats.org/officeDocument/2006/relationships/image" Target="../media/image660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88.png"/><Relationship Id="rId11" Type="http://schemas.openxmlformats.org/officeDocument/2006/relationships/image" Target="../media/image17.png"/><Relationship Id="rId5" Type="http://schemas.openxmlformats.org/officeDocument/2006/relationships/image" Target="../media/image87.png"/><Relationship Id="rId10" Type="http://schemas.openxmlformats.org/officeDocument/2006/relationships/image" Target="../media/image16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xmlns="" id="{902E60FC-9FC7-421E-BC76-673B58E63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0237"/>
            <a:ext cx="12192000" cy="1221581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3600" dirty="0" smtClean="0">
                <a:solidFill>
                  <a:schemeClr val="bg1"/>
                </a:solidFill>
              </a:rPr>
              <a:t>GS calorimeter R&amp;D progress</a:t>
            </a:r>
            <a:endParaRPr lang="zh-CN" altLang="en-US" sz="40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DF7BE244-6F7E-499E-B448-D2CA4AB0DCA0}"/>
              </a:ext>
            </a:extLst>
          </p:cNvPr>
          <p:cNvSpPr txBox="1"/>
          <p:nvPr/>
        </p:nvSpPr>
        <p:spPr>
          <a:xfrm>
            <a:off x="1598379" y="3884401"/>
            <a:ext cx="9409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Yuekun Heng </a:t>
            </a:r>
          </a:p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On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behalf of 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Calorimeter 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team</a:t>
            </a:r>
          </a:p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June 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2026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D53D2-2C89-49B6-917A-A35D8BD78C1C}" type="datetime1">
              <a:rPr lang="zh-CN" altLang="en-US" smtClean="0"/>
              <a:t>2026/6/10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Yuekun Heng @ CEPCmeeting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9E128-AAB9-4FDF-A798-92A277CF7B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b="0" i="1" smtClean="0"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zh-CN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𝜎</m:t>
                        </m:r>
                      </m:num>
                      <m:den>
                        <m:r>
                          <a:rPr lang="en-US" altLang="zh-CN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𝐸</m:t>
                        </m:r>
                      </m:den>
                    </m:f>
                    <m:r>
                      <a:rPr lang="en-US" altLang="zh-CN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altLang="zh-CN" b="0" i="1"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  <m:r>
                          <a:rPr lang="en-US" altLang="zh-CN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b="0" i="1">
                                <a:latin typeface="Cambria Math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lang="en-US" altLang="zh-CN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⊕</m:t>
                    </m:r>
                    <m:r>
                      <a:rPr lang="en-US" altLang="zh-CN" b="0" i="1" smtClean="0">
                        <a:latin typeface="Cambria Math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1</m:t>
                    </m:r>
                    <m:r>
                      <a:rPr lang="en-US" altLang="zh-CN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%</m:t>
                    </m:r>
                  </m:oMath>
                </a14:m>
                <a:r>
                  <a:rPr lang="en-US" altLang="zh-CN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 our target</a:t>
                </a:r>
                <a:endParaRPr lang="en-US" altLang="zh-CN" b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3461318" y="133989"/>
            <a:ext cx="5269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2400" b="1" spc="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3200" b="1" spc="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Ecal performance target</a:t>
            </a:r>
            <a:endParaRPr lang="zh-CN" altLang="en-US" sz="24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F52D-A925-43B1-939F-01B1C7762E5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Yuekun Heng @ CEPCmeeting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7" name="内容占位符 5">
            <a:extLst>
              <a:ext uri="{FF2B5EF4-FFF2-40B4-BE49-F238E27FC236}">
                <a16:creationId xmlns:a16="http://schemas.microsoft.com/office/drawing/2014/main" xmlns="" id="{D6CC5648-02C9-44D7-BFCA-D99EE547A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931" y="904406"/>
            <a:ext cx="2936548" cy="288019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2209800"/>
            <a:ext cx="8411649" cy="421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57125" y="1830943"/>
            <a:ext cx="43910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FCC-</a:t>
            </a:r>
            <a:r>
              <a:rPr lang="en-US" altLang="zh-CN" dirty="0" err="1" smtClean="0"/>
              <a:t>ee</a:t>
            </a:r>
            <a:r>
              <a:rPr lang="en-US" altLang="zh-CN" dirty="0" smtClean="0"/>
              <a:t> Ecal candidates performances</a:t>
            </a:r>
          </a:p>
        </p:txBody>
      </p:sp>
      <p:pic>
        <p:nvPicPr>
          <p:cNvPr id="10" name="内容占位符 5">
            <a:extLst>
              <a:ext uri="{FF2B5EF4-FFF2-40B4-BE49-F238E27FC236}">
                <a16:creationId xmlns="" xmlns:a16="http://schemas.microsoft.com/office/drawing/2014/main" id="{03C4A9B9-8BD2-42B3-9CE2-33445EEA8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8411" y="3784602"/>
            <a:ext cx="3070068" cy="307672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4714875" y="1400175"/>
            <a:ext cx="4600575" cy="9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49139" y="1030843"/>
            <a:ext cx="28757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Our preliminary simulation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750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5027BF3-4FFD-49F4-A44E-E1FCF497A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012" y="3357165"/>
            <a:ext cx="3173471" cy="2880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C169F539-FA88-4977-9C1E-D9C68A33B9D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-635" y="1271"/>
            <a:ext cx="12192635" cy="7454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682EE0F-42CD-77A1-FAAC-64A22C4E4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667" y="3272274"/>
            <a:ext cx="4060204" cy="314312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E368D1-C8C9-06AA-D977-02683D9E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" y="-161925"/>
            <a:ext cx="12192000" cy="744923"/>
          </a:xfrm>
        </p:spPr>
        <p:txBody>
          <a:bodyPr>
            <a:normAutofit/>
          </a:bodyPr>
          <a:lstStyle/>
          <a:p>
            <a:r>
              <a:rPr lang="en-US" altLang="zh-CN" sz="4400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ME design of </a:t>
            </a:r>
            <a:r>
              <a:rPr lang="en-US" altLang="zh-CN" sz="4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 + HCAL</a:t>
            </a:r>
            <a:endParaRPr lang="zh-CN" altLang="en-US" sz="4400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xmlns="" id="{5D0AD4D1-860B-D288-6646-70E5208E0B80}"/>
              </a:ext>
            </a:extLst>
          </p:cNvPr>
          <p:cNvCxnSpPr>
            <a:cxnSpLocks/>
          </p:cNvCxnSpPr>
          <p:nvPr/>
        </p:nvCxnSpPr>
        <p:spPr>
          <a:xfrm flipV="1">
            <a:off x="7043154" y="3357165"/>
            <a:ext cx="560619" cy="32316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D08568BF-B91D-D049-E899-02BA4AF064B6}"/>
              </a:ext>
            </a:extLst>
          </p:cNvPr>
          <p:cNvSpPr txBox="1"/>
          <p:nvPr/>
        </p:nvSpPr>
        <p:spPr>
          <a:xfrm>
            <a:off x="7603773" y="2949108"/>
            <a:ext cx="1521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ECAL+HCAL profile in TDR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xmlns="" id="{D4E2CA6D-B779-AF4B-77EC-320F5268A6BD}"/>
                  </a:ext>
                </a:extLst>
              </p:cNvPr>
              <p:cNvSpPr txBox="1"/>
              <p:nvPr/>
            </p:nvSpPr>
            <p:spPr>
              <a:xfrm>
                <a:off x="7455871" y="3915501"/>
                <a:ext cx="935654" cy="372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𝝀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𝑰</m:t>
                        </m:r>
                      </m:sub>
                    </m:sSub>
                  </m:oMath>
                </a14:m>
                <a:endParaRPr lang="zh-CN" alt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4E2CA6D-B779-AF4B-77EC-320F5268A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871" y="3915501"/>
                <a:ext cx="935654" cy="372327"/>
              </a:xfrm>
              <a:prstGeom prst="rect">
                <a:avLst/>
              </a:prstGeom>
              <a:blipFill rotWithShape="1">
                <a:blip r:embed="rId5"/>
                <a:stretch>
                  <a:fillRect l="-5195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xmlns="" id="{1E797FCF-9BDB-FB87-4FD7-73A2BB38DFC9}"/>
              </a:ext>
            </a:extLst>
          </p:cNvPr>
          <p:cNvCxnSpPr>
            <a:cxnSpLocks/>
          </p:cNvCxnSpPr>
          <p:nvPr/>
        </p:nvCxnSpPr>
        <p:spPr>
          <a:xfrm flipV="1">
            <a:off x="5429154" y="4122639"/>
            <a:ext cx="1894310" cy="33038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E7354031-49E7-4CBB-9520-618CE956A027}"/>
              </a:ext>
            </a:extLst>
          </p:cNvPr>
          <p:cNvSpPr/>
          <p:nvPr/>
        </p:nvSpPr>
        <p:spPr>
          <a:xfrm>
            <a:off x="0" y="674754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0744" y="1066801"/>
            <a:ext cx="4470051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Integrated </a:t>
            </a:r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Design </a:t>
            </a: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/>
            </a:r>
            <a:b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</a:b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Φ</a:t>
            </a:r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: 16 sectors Z: 15 sectors (odd) </a:t>
            </a:r>
            <a:endParaRPr lang="en-US" altLang="zh-CN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Curved Design</a:t>
            </a:r>
            <a:b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</a:b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Burdens for superconducting field?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Cooling</a:t>
            </a:r>
            <a:r>
              <a:rPr lang="zh-CN" altLang="en-US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：</a:t>
            </a: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/>
            </a:r>
            <a:b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</a:b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one like ref-TDR, another like the right</a:t>
            </a:r>
            <a:endParaRPr lang="zh-CN" altLang="en-US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0" y="3518747"/>
            <a:ext cx="2750810" cy="295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2" y="804501"/>
            <a:ext cx="3709988" cy="196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77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847724"/>
            <a:ext cx="5737345" cy="299085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err="1" smtClean="0"/>
              <a:t>SiPM</a:t>
            </a:r>
            <a:endParaRPr lang="en-US" altLang="zh-CN" sz="2000" dirty="0" smtClean="0"/>
          </a:p>
          <a:p>
            <a:pPr lvl="1">
              <a:lnSpc>
                <a:spcPct val="120000"/>
              </a:lnSpc>
            </a:pPr>
            <a:r>
              <a:rPr lang="en-US" altLang="zh-CN" sz="1800" dirty="0" smtClean="0"/>
              <a:t>Crucial items: PDE, Pixel quantity, DCR, cross talk, capacitance, timing </a:t>
            </a:r>
            <a:r>
              <a:rPr lang="en-US" altLang="zh-CN" sz="1800" dirty="0" err="1" smtClean="0"/>
              <a:t>etc</a:t>
            </a:r>
            <a:endParaRPr lang="en-US" altLang="zh-CN" sz="1800" dirty="0" smtClean="0"/>
          </a:p>
          <a:p>
            <a:pPr lvl="1">
              <a:lnSpc>
                <a:spcPct val="120000"/>
              </a:lnSpc>
            </a:pPr>
            <a:r>
              <a:rPr lang="en-US" altLang="zh-CN" sz="1800" dirty="0" smtClean="0"/>
              <a:t>Suppliers: </a:t>
            </a:r>
          </a:p>
          <a:p>
            <a:pPr>
              <a:lnSpc>
                <a:spcPct val="120000"/>
              </a:lnSpc>
            </a:pPr>
            <a:r>
              <a:rPr lang="en-US" altLang="zh-CN" sz="2000" dirty="0" smtClean="0"/>
              <a:t>FEE</a:t>
            </a:r>
            <a:endParaRPr lang="en-US" altLang="zh-CN" sz="2000" dirty="0"/>
          </a:p>
          <a:p>
            <a:pPr lvl="1">
              <a:lnSpc>
                <a:spcPct val="120000"/>
              </a:lnSpc>
            </a:pPr>
            <a:r>
              <a:rPr lang="en-US" altLang="zh-CN" sz="1800" dirty="0" smtClean="0"/>
              <a:t>Dynamic ranges become close: 3-7 times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 smtClean="0"/>
              <a:t>Timing both required</a:t>
            </a:r>
          </a:p>
          <a:p>
            <a:pPr lvl="1">
              <a:lnSpc>
                <a:spcPct val="120000"/>
              </a:lnSpc>
            </a:pPr>
            <a:r>
              <a:rPr lang="en-US" altLang="zh-CN" sz="1800" dirty="0" smtClean="0"/>
              <a:t>ASIC</a:t>
            </a:r>
            <a:endParaRPr lang="en-US" altLang="zh-CN" sz="1800" dirty="0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C893ED19-C31D-4C23-A71F-195D3D38E3AE}"/>
              </a:ext>
            </a:extLst>
          </p:cNvPr>
          <p:cNvSpPr/>
          <p:nvPr/>
        </p:nvSpPr>
        <p:spPr>
          <a:xfrm>
            <a:off x="311909" y="58017"/>
            <a:ext cx="115681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 err="1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SiPM</a:t>
            </a:r>
            <a:r>
              <a:rPr lang="en-US" altLang="zh-CN" sz="4000" b="1" spc="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and FEE</a:t>
            </a: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aphicFrame>
        <p:nvGraphicFramePr>
          <p:cNvPr id="5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7527930"/>
              </p:ext>
            </p:extLst>
          </p:nvPr>
        </p:nvGraphicFramePr>
        <p:xfrm>
          <a:off x="907291" y="3799321"/>
          <a:ext cx="10972800" cy="244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711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6152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Calorimeter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Sensitive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size (cm)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MIP energy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High End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Ref-TDR ECAL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1.5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x1.5x40 BGO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13.4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MeV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3000 MIP (high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energy electron</a:t>
                      </a:r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)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Ref-TDR HCAL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1x4x4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GS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7.3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MeV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100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MIP </a:t>
                      </a:r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(high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energy </a:t>
                      </a:r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π</a:t>
                      </a:r>
                      <a:r>
                        <a:rPr lang="en-US" altLang="zh-CN" sz="1400" b="1" baseline="30000" dirty="0">
                          <a:latin typeface="微软雅黑" pitchFamily="34" charset="-122"/>
                          <a:ea typeface="微软雅黑" pitchFamily="34" charset="-122"/>
                        </a:rPr>
                        <a:t>±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)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GS ECAL</a:t>
                      </a:r>
                      <a:endParaRPr lang="zh-CN" altLang="en-US" sz="1400" b="1" dirty="0">
                        <a:solidFill>
                          <a:srgbClr val="C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2x2x2</a:t>
                      </a:r>
                      <a:r>
                        <a:rPr lang="en-US" altLang="zh-CN" sz="1400" b="1" baseline="0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GS</a:t>
                      </a:r>
                      <a:endParaRPr lang="zh-CN" altLang="en-US" sz="1400" b="1" dirty="0">
                        <a:solidFill>
                          <a:srgbClr val="C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2 x 7.3 MeV</a:t>
                      </a:r>
                      <a:endParaRPr lang="zh-CN" altLang="en-US" sz="1400" b="1" dirty="0">
                        <a:solidFill>
                          <a:srgbClr val="C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~1400 MIP (high</a:t>
                      </a:r>
                      <a:r>
                        <a:rPr lang="en-US" altLang="zh-CN" sz="1400" b="1" baseline="0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energy electron</a:t>
                      </a:r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)</a:t>
                      </a:r>
                      <a:endParaRPr lang="zh-CN" altLang="en-US" sz="1400" b="1" dirty="0">
                        <a:solidFill>
                          <a:srgbClr val="C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3405"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GS HCAL (new consideration)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1.0x4x4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endParaRPr lang="en-US" altLang="zh-CN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2.1x4x4</a:t>
                      </a:r>
                    </a:p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2.9x4x4</a:t>
                      </a:r>
                    </a:p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3.75x4x4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N x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7.3</a:t>
                      </a:r>
                      <a:r>
                        <a:rPr lang="en-US" altLang="zh-CN" sz="1400" b="1" dirty="0">
                          <a:latin typeface="微软雅黑" pitchFamily="34" charset="-122"/>
                          <a:ea typeface="微软雅黑" pitchFamily="34" charset="-122"/>
                        </a:rPr>
                        <a:t> MeV</a:t>
                      </a:r>
                      <a:r>
                        <a:rPr lang="en-US" altLang="zh-CN" sz="1400" b="1" baseline="0" dirty="0"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endParaRPr lang="zh-CN" altLang="en-US" sz="1400" b="1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~200-500</a:t>
                      </a:r>
                      <a:r>
                        <a:rPr lang="en-US" altLang="zh-CN" sz="1400" b="1" baseline="0" dirty="0">
                          <a:solidFill>
                            <a:srgbClr val="C0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 MIP may needed, need more simulation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1" dirty="0">
                        <a:solidFill>
                          <a:srgbClr val="C0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345" y="2386012"/>
            <a:ext cx="3148378" cy="12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469" y="2336800"/>
            <a:ext cx="3203531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091" y="986661"/>
            <a:ext cx="2477259" cy="126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345" y="986660"/>
            <a:ext cx="3580020" cy="122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D8364-E3A9-4C2F-A659-095BA78D53D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Yuekun Heng @ CEPCmeeting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1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41DC-7B01-4948-8F89-9AE7AB14118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Yuekun Heng @ CEPCmeeting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Light guide</a:t>
            </a:r>
          </a:p>
          <a:p>
            <a:pPr lvl="1"/>
            <a:r>
              <a:rPr lang="en-US" altLang="zh-CN" dirty="0" smtClean="0"/>
              <a:t>Improve the uniformity</a:t>
            </a:r>
          </a:p>
          <a:p>
            <a:pPr lvl="1"/>
            <a:r>
              <a:rPr lang="en-US" altLang="zh-CN" dirty="0" smtClean="0"/>
              <a:t>More photons</a:t>
            </a:r>
          </a:p>
          <a:p>
            <a:pPr lvl="1"/>
            <a:r>
              <a:rPr lang="en-US" altLang="zh-CN" dirty="0" smtClean="0"/>
              <a:t>Simulation and tests is underway</a:t>
            </a:r>
          </a:p>
          <a:p>
            <a:pPr lvl="1"/>
            <a:endParaRPr lang="zh-CN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93" y="2895737"/>
            <a:ext cx="5084082" cy="25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xmlns="" id="{16E368D1-C8C9-06AA-D977-02683D9E6C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49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collection studies</a:t>
            </a:r>
            <a:endParaRPr lang="zh-CN" altLang="en-US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6" y="2895738"/>
            <a:ext cx="3028950" cy="24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982" y="2833687"/>
            <a:ext cx="3136831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00824" y="1641993"/>
            <a:ext cx="469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By </a:t>
            </a:r>
            <a:r>
              <a:rPr lang="en-US" altLang="zh-CN" dirty="0" err="1" smtClean="0"/>
              <a:t>Mingzheng</a:t>
            </a:r>
            <a:r>
              <a:rPr lang="en-US" altLang="zh-CN" dirty="0" smtClean="0"/>
              <a:t> Yang, </a:t>
            </a:r>
            <a:r>
              <a:rPr lang="en-US" altLang="zh-CN" dirty="0" err="1" smtClean="0"/>
              <a:t>Xilei</a:t>
            </a:r>
            <a:r>
              <a:rPr lang="en-US" altLang="zh-CN" dirty="0" smtClean="0"/>
              <a:t> Sun, </a:t>
            </a:r>
            <a:r>
              <a:rPr lang="en-US" altLang="zh-CN" dirty="0" err="1"/>
              <a:t>Jingbo</a:t>
            </a:r>
            <a:r>
              <a:rPr lang="en-US" altLang="zh-CN" dirty="0"/>
              <a:t> Ye, </a:t>
            </a:r>
            <a:r>
              <a:rPr lang="en-US" altLang="zh-CN" dirty="0" err="1" smtClean="0"/>
              <a:t>etc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17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F0DF0D0-660C-47CB-A735-C0D9C7CF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294" y="2486025"/>
            <a:ext cx="12192000" cy="744923"/>
          </a:xfrm>
        </p:spPr>
        <p:txBody>
          <a:bodyPr/>
          <a:lstStyle/>
          <a:p>
            <a:r>
              <a:rPr lang="en-US" altLang="zh-CN" dirty="0"/>
              <a:t>Backup and some updates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24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E62E6B1-DC69-42D5-8B4B-36261B377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2CF-518F-464D-AE14-ABF6871545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7EAD72D-D31B-4DB2-9CBE-F54C97886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Yuekun Heng @ CEPCmeeting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B580BBC-8C9E-4503-82D4-6E2C96CD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                                     </a:t>
            </a:r>
            <a:fld id="{49AE70B2-8BF9-45C0-BB95-33D1B9D3A854}" type="slidenum">
              <a:rPr lang="zh-CN" altLang="en-US" smtClean="0">
                <a:solidFill>
                  <a:schemeClr val="bg1">
                    <a:lumMod val="75000"/>
                  </a:schemeClr>
                </a:solidFill>
              </a:rPr>
              <a:pPr/>
              <a:t>15</a:t>
            </a:fld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xmlns="" id="{0E8EEE41-07D8-4A9C-AA57-251371734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3A9EC1CD-FAA4-4B10-8377-B60D4D010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22" y="-22651"/>
            <a:ext cx="12233122" cy="688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69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C169F539-FA88-4977-9C1E-D9C68A33B9D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-635" y="1271"/>
            <a:ext cx="12192635" cy="7454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682EE0F-42CD-77A1-FAAC-64A22C4E4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84" y="974334"/>
            <a:ext cx="6382089" cy="494056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E368D1-C8C9-06AA-D977-02683D9E6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 and ME consistency of ECAL + HCAL</a:t>
            </a:r>
            <a:endParaRPr lang="zh-CN" altLang="en-US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xmlns="" id="{5D0AD4D1-860B-D288-6646-70E5208E0B80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6096000" y="1159000"/>
            <a:ext cx="1070008" cy="38104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D08568BF-B91D-D049-E899-02BA4AF064B6}"/>
              </a:ext>
            </a:extLst>
          </p:cNvPr>
          <p:cNvSpPr txBox="1"/>
          <p:nvPr/>
        </p:nvSpPr>
        <p:spPr>
          <a:xfrm>
            <a:off x="7166008" y="974334"/>
            <a:ext cx="308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ECAL+HCAL profile in TDR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xmlns="" id="{D4E2CA6D-B779-AF4B-77EC-320F5268A6BD}"/>
                  </a:ext>
                </a:extLst>
              </p:cNvPr>
              <p:cNvSpPr txBox="1"/>
              <p:nvPr/>
            </p:nvSpPr>
            <p:spPr>
              <a:xfrm>
                <a:off x="7166008" y="1928198"/>
                <a:ext cx="3086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𝝀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𝑰</m:t>
                        </m:r>
                      </m:sub>
                    </m:sSub>
                  </m:oMath>
                </a14:m>
                <a:endParaRPr lang="zh-CN" alt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4E2CA6D-B779-AF4B-77EC-320F5268A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008" y="1928198"/>
                <a:ext cx="3086500" cy="369332"/>
              </a:xfrm>
              <a:prstGeom prst="rect">
                <a:avLst/>
              </a:prstGeom>
              <a:blipFill>
                <a:blip r:embed="rId4"/>
                <a:stretch>
                  <a:fillRect l="-1779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xmlns="" id="{A22597E3-B435-0A59-6BF6-12B60409595C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5986914" y="2869156"/>
            <a:ext cx="1179094" cy="1512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xmlns="" id="{1E797FCF-9BDB-FB87-4FD7-73A2BB38DFC9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5271698" y="2112864"/>
            <a:ext cx="1894310" cy="33038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7586CA76-D00D-BC89-F903-2B15AA04D0FF}"/>
              </a:ext>
            </a:extLst>
          </p:cNvPr>
          <p:cNvSpPr txBox="1"/>
          <p:nvPr/>
        </p:nvSpPr>
        <p:spPr>
          <a:xfrm>
            <a:off x="7166008" y="2684490"/>
            <a:ext cx="308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Fixed thickness profile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E7354031-49E7-4CBB-9520-618CE956A027}"/>
              </a:ext>
            </a:extLst>
          </p:cNvPr>
          <p:cNvSpPr/>
          <p:nvPr/>
        </p:nvSpPr>
        <p:spPr>
          <a:xfrm>
            <a:off x="0" y="674754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5027BF3-4FFD-49F4-A44E-E1FCF497A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796" y="3365558"/>
            <a:ext cx="317347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38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43170161-2D66-4B9F-A64A-47B29A4E85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-635" y="1271"/>
            <a:ext cx="12192635" cy="7454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5B586A-EFEF-F5C2-3116-E017BFEE4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Software Compensation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9" name="图片 8" descr="图示&#10;&#10;AI 生成的内容可能不正确。">
            <a:extLst>
              <a:ext uri="{FF2B5EF4-FFF2-40B4-BE49-F238E27FC236}">
                <a16:creationId xmlns:a16="http://schemas.microsoft.com/office/drawing/2014/main" xmlns="" id="{B6554B7C-8932-00E6-4416-A63273FDF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9" y="715866"/>
            <a:ext cx="4183540" cy="1467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xmlns="" id="{E3567040-F7FF-A716-EF31-723CD3325F56}"/>
                  </a:ext>
                </a:extLst>
              </p:cNvPr>
              <p:cNvSpPr txBox="1"/>
              <p:nvPr/>
            </p:nvSpPr>
            <p:spPr>
              <a:xfrm>
                <a:off x="7581073" y="798231"/>
                <a:ext cx="461092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Detector</a:t>
                </a:r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response for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EM component </a:t>
                </a:r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typically higher than for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NON-EM component, </a:t>
                </a:r>
              </a:p>
              <a:p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i.e. 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𝑒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  <m:r>
                      <a:rPr lang="zh-CN" altLang="en-US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&gt; 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</m:t>
                    </m:r>
                  </m:oMath>
                </a14:m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3567040-F7FF-A716-EF31-723CD3325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73" y="798231"/>
                <a:ext cx="4610927" cy="923330"/>
              </a:xfrm>
              <a:prstGeom prst="rect">
                <a:avLst/>
              </a:prstGeom>
              <a:blipFill>
                <a:blip r:embed="rId4"/>
                <a:stretch>
                  <a:fillRect l="-1190" t="-3974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xmlns="" id="{8DFD8DB4-A014-20BB-31B6-9FDC42443267}"/>
                  </a:ext>
                </a:extLst>
              </p:cNvPr>
              <p:cNvSpPr txBox="1"/>
              <p:nvPr/>
            </p:nvSpPr>
            <p:spPr>
              <a:xfrm>
                <a:off x="7581073" y="1876662"/>
                <a:ext cx="44525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Software Compensation: compensate EM and Non-EM component with different factor: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𝑒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h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DFD8DB4-A014-20BB-31B6-9FDC42443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73" y="1876662"/>
                <a:ext cx="4452547" cy="923330"/>
              </a:xfrm>
              <a:prstGeom prst="rect">
                <a:avLst/>
              </a:prstGeom>
              <a:blipFill>
                <a:blip r:embed="rId5"/>
                <a:stretch>
                  <a:fillRect l="-1233" t="-3974" r="-17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xmlns="" id="{90FE1B48-A6C4-CC80-51B4-04977DAE6A6D}"/>
                  </a:ext>
                </a:extLst>
              </p:cNvPr>
              <p:cNvSpPr txBox="1"/>
              <p:nvPr/>
            </p:nvSpPr>
            <p:spPr>
              <a:xfrm>
                <a:off x="50235" y="2298357"/>
                <a:ext cx="467886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Hadronic shower is composed of EM (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𝑒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component and Non-EM (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component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0FE1B48-A6C4-CC80-51B4-04977DAE6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5" y="2298357"/>
                <a:ext cx="4678865" cy="646331"/>
              </a:xfrm>
              <a:prstGeom prst="rect">
                <a:avLst/>
              </a:prstGeom>
              <a:blipFill>
                <a:blip r:embed="rId6"/>
                <a:stretch>
                  <a:fillRect l="-1042" t="-471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080D63-2DE6-949D-5CED-B4E108FB12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4168" y="798231"/>
            <a:ext cx="2288696" cy="234418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43F7DE6-7C6E-7A04-2DBC-D4FE8239E3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7877" y="3391636"/>
            <a:ext cx="3296911" cy="2462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xmlns="" id="{AF73A329-74ED-E89A-4818-2D58A94FCF42}"/>
                  </a:ext>
                </a:extLst>
              </p:cNvPr>
              <p:cNvSpPr txBox="1"/>
              <p:nvPr/>
            </p:nvSpPr>
            <p:spPr>
              <a:xfrm>
                <a:off x="9434788" y="3672627"/>
                <a:ext cx="2794888" cy="1585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Under </a:t>
                </a:r>
                <a:r>
                  <a:rPr lang="en-US" altLang="zh-CN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ideal conditions </a:t>
                </a:r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with a </a:t>
                </a:r>
                <a:r>
                  <a:rPr lang="en-US" altLang="zh-CN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90% </a:t>
                </a:r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sampling fraction, the upper limit of hadron energy resolution: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b="0" i="1" smtClean="0">
                              <a:latin typeface="Cambria Math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𝜎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𝐸</m:t>
                          </m:r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6.1%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1600" b="0" i="1" smtClean="0">
                                  <a:latin typeface="Cambria Math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⊕0.9%</m:t>
                      </m:r>
                    </m:oMath>
                  </m:oMathPara>
                </a14:m>
                <a:endParaRPr lang="en-US" altLang="zh-CN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F73A329-74ED-E89A-4818-2D58A94FC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788" y="3672627"/>
                <a:ext cx="2794888" cy="1585883"/>
              </a:xfrm>
              <a:prstGeom prst="rect">
                <a:avLst/>
              </a:prstGeom>
              <a:blipFill>
                <a:blip r:embed="rId9"/>
                <a:stretch>
                  <a:fillRect l="-1310" t="-11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0405F60B-5E73-480A-2E6D-FCD128246D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18" y="3611593"/>
            <a:ext cx="3002391" cy="224229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149918B-2893-C597-E478-6B7DA4C367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3209" y="3611593"/>
            <a:ext cx="2914051" cy="217631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801E130A-A3C6-4DBE-BF7D-693601732D84}"/>
              </a:ext>
            </a:extLst>
          </p:cNvPr>
          <p:cNvSpPr/>
          <p:nvPr/>
        </p:nvSpPr>
        <p:spPr>
          <a:xfrm>
            <a:off x="0" y="674754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0E19EE84-9D13-4714-8F79-2444298EBC7D}"/>
              </a:ext>
            </a:extLst>
          </p:cNvPr>
          <p:cNvSpPr txBox="1"/>
          <p:nvPr/>
        </p:nvSpPr>
        <p:spPr>
          <a:xfrm>
            <a:off x="1512298" y="5889020"/>
            <a:ext cx="7210221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software compensation based on truth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 one depends on reconstruction and the shower separation power.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to do including more real simulation and reconstruction.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253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4C561215-F94F-41C9-A55F-4ED3F4D265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-635" y="1271"/>
            <a:ext cx="12192635" cy="7454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E197EE0D-34CC-4F8C-85FB-CEE8FF9873F2}"/>
              </a:ext>
            </a:extLst>
          </p:cNvPr>
          <p:cNvSpPr/>
          <p:nvPr/>
        </p:nvSpPr>
        <p:spPr>
          <a:xfrm>
            <a:off x="635" y="746761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60FD5CD-BB5C-5C64-0088-82EDC05A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Comparison of HCAL in different detectors</a:t>
            </a:r>
            <a:endParaRPr lang="zh-CN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xmlns="" id="{4C382AE8-9AED-0C30-9C47-97F358913E4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23715" y="893260"/>
              <a:ext cx="9620484" cy="2565829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405121">
                      <a:extLst>
                        <a:ext uri="{9D8B030D-6E8A-4147-A177-3AD203B41FA5}">
                          <a16:colId xmlns:a16="http://schemas.microsoft.com/office/drawing/2014/main" xmlns="" val="366496873"/>
                        </a:ext>
                      </a:extLst>
                    </a:gridCol>
                    <a:gridCol w="2405121">
                      <a:extLst>
                        <a:ext uri="{9D8B030D-6E8A-4147-A177-3AD203B41FA5}">
                          <a16:colId xmlns:a16="http://schemas.microsoft.com/office/drawing/2014/main" xmlns="" val="1968250956"/>
                        </a:ext>
                      </a:extLst>
                    </a:gridCol>
                    <a:gridCol w="2405121">
                      <a:extLst>
                        <a:ext uri="{9D8B030D-6E8A-4147-A177-3AD203B41FA5}">
                          <a16:colId xmlns:a16="http://schemas.microsoft.com/office/drawing/2014/main" xmlns="" val="1690684506"/>
                        </a:ext>
                      </a:extLst>
                    </a:gridCol>
                    <a:gridCol w="2405121">
                      <a:extLst>
                        <a:ext uri="{9D8B030D-6E8A-4147-A177-3AD203B41FA5}">
                          <a16:colId xmlns:a16="http://schemas.microsoft.com/office/drawing/2014/main" xmlns="" val="1687224645"/>
                        </a:ext>
                      </a:extLst>
                    </a:gridCol>
                  </a:tblGrid>
                  <a:tr h="340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Detector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HCAL structure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Sampling fraction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Hadronic resolution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3170009369"/>
                      </a:ext>
                    </a:extLst>
                  </a:tr>
                  <a:tr h="5540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CEPC ref-det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Glass-Steel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30%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∼</m:t>
                                </m:r>
                                <m:f>
                                  <m:fPr>
                                    <m:ctrlPr>
                                      <a:rPr lang="en-US" altLang="zh-CN" sz="1400" b="0" i="1" smtClean="0">
                                        <a:latin typeface="Cambria Math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30%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400" b="0" i="1" smtClean="0">
                                            <a:latin typeface="Cambria Math"/>
                                            <a:cs typeface="Calibri" panose="020F050202020403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⊕6.5%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313057401"/>
                      </a:ext>
                    </a:extLst>
                  </a:tr>
                  <a:tr h="558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ILD/CLD/CEPC CDR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(AHCAL) </a:t>
                          </a:r>
                        </a:p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Scintillator-Steel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1%~3%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1400" b="0" i="1" smtClean="0">
                                        <a:latin typeface="Cambria Math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45%∼60%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400" b="0" i="1" smtClean="0">
                                            <a:latin typeface="Cambria Math"/>
                                            <a:cs typeface="Calibri" panose="020F050202020403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223469639"/>
                      </a:ext>
                    </a:extLst>
                  </a:tr>
                  <a:tr h="558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ALLEGRO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Scintillator tiles-Steel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~3.5%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1400" b="0" i="1" smtClean="0">
                                        <a:latin typeface="Cambria Math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~35%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400" b="0" i="1" smtClean="0">
                                            <a:latin typeface="Cambria Math"/>
                                            <a:cs typeface="Calibri" panose="020F050202020403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⊕~3%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425926243"/>
                      </a:ext>
                    </a:extLst>
                  </a:tr>
                  <a:tr h="5540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IDEA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Fiber-based Dual-Readout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&lt;10%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~</m:t>
                                </m:r>
                                <m:f>
                                  <m:fPr>
                                    <m:ctrlPr>
                                      <a:rPr lang="en-US" altLang="zh-CN" sz="1400" b="0" i="1" smtClean="0">
                                        <a:latin typeface="Cambria Math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30%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400" b="0" i="1" smtClean="0">
                                            <a:latin typeface="Cambria Math"/>
                                            <a:cs typeface="Calibri" panose="020F050202020403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⊕3%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37983174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4C382AE8-9AED-0C30-9C47-97F358913E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4531031"/>
                  </p:ext>
                </p:extLst>
              </p:nvPr>
            </p:nvGraphicFramePr>
            <p:xfrm>
              <a:off x="1123715" y="893260"/>
              <a:ext cx="9620484" cy="2565829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405121">
                      <a:extLst>
                        <a:ext uri="{9D8B030D-6E8A-4147-A177-3AD203B41FA5}">
                          <a16:colId xmlns:a16="http://schemas.microsoft.com/office/drawing/2014/main" val="366496873"/>
                        </a:ext>
                      </a:extLst>
                    </a:gridCol>
                    <a:gridCol w="2405121">
                      <a:extLst>
                        <a:ext uri="{9D8B030D-6E8A-4147-A177-3AD203B41FA5}">
                          <a16:colId xmlns:a16="http://schemas.microsoft.com/office/drawing/2014/main" val="1968250956"/>
                        </a:ext>
                      </a:extLst>
                    </a:gridCol>
                    <a:gridCol w="2405121">
                      <a:extLst>
                        <a:ext uri="{9D8B030D-6E8A-4147-A177-3AD203B41FA5}">
                          <a16:colId xmlns:a16="http://schemas.microsoft.com/office/drawing/2014/main" val="1690684506"/>
                        </a:ext>
                      </a:extLst>
                    </a:gridCol>
                    <a:gridCol w="2405121">
                      <a:extLst>
                        <a:ext uri="{9D8B030D-6E8A-4147-A177-3AD203B41FA5}">
                          <a16:colId xmlns:a16="http://schemas.microsoft.com/office/drawing/2014/main" val="1687224645"/>
                        </a:ext>
                      </a:extLst>
                    </a:gridCol>
                  </a:tblGrid>
                  <a:tr h="340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Detector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HCAL structure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Sampling fraction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Hadronic resolution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70009369"/>
                      </a:ext>
                    </a:extLst>
                  </a:tr>
                  <a:tr h="5540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CEPC ref-det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Glass-Steel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30%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00000" t="-63736" r="-1013" b="-3098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057401"/>
                      </a:ext>
                    </a:extLst>
                  </a:tr>
                  <a:tr h="558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ILD/CLD/CEPC CDR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(AHCAL) </a:t>
                          </a:r>
                        </a:p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Scintillator-Steel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1%~3%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00000" t="-161957" r="-1013" b="-2065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469639"/>
                      </a:ext>
                    </a:extLst>
                  </a:tr>
                  <a:tr h="558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ALLEGRO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Scintillator tiles-Steel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~3.5%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00000" t="-261957" r="-1013" b="-1065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5926243"/>
                      </a:ext>
                    </a:extLst>
                  </a:tr>
                  <a:tr h="5540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IDEA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Fiber-based Dual-Readout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&lt;10%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00000" t="-365934" r="-1013" b="-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831741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图片 4" descr="图片包含 图表&#10;&#10;AI 生成的内容可能不正确。">
            <a:extLst>
              <a:ext uri="{FF2B5EF4-FFF2-40B4-BE49-F238E27FC236}">
                <a16:creationId xmlns:a16="http://schemas.microsoft.com/office/drawing/2014/main" xmlns="" id="{1525A3EA-6653-56F9-B4E4-B9BE89D34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13" y="3483678"/>
            <a:ext cx="1822846" cy="17692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C9910E0-0162-2302-901F-E7F022C44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489" y="4987091"/>
            <a:ext cx="1942866" cy="95671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A1448BA6-863E-C58D-CC06-2BD2A45944B5}"/>
              </a:ext>
            </a:extLst>
          </p:cNvPr>
          <p:cNvSpPr txBox="1"/>
          <p:nvPr/>
        </p:nvSpPr>
        <p:spPr>
          <a:xfrm>
            <a:off x="9396" y="6004450"/>
            <a:ext cx="27948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GS-HCAL @ CEPC ref-det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F512D8F2-4869-588D-F16B-F9F54842C1D3}"/>
              </a:ext>
            </a:extLst>
          </p:cNvPr>
          <p:cNvSpPr txBox="1"/>
          <p:nvPr/>
        </p:nvSpPr>
        <p:spPr>
          <a:xfrm>
            <a:off x="-35186" y="6331412"/>
            <a:ext cx="27542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[2510.05260] CEPC Technical Design Report -- Reference Detector</a:t>
            </a:r>
            <a:endParaRPr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10" descr="图片包含 示意图&#10;&#10;AI 生成的内容可能不正确。">
            <a:extLst>
              <a:ext uri="{FF2B5EF4-FFF2-40B4-BE49-F238E27FC236}">
                <a16:creationId xmlns:a16="http://schemas.microsoft.com/office/drawing/2014/main" xmlns="" id="{942769AD-2A0C-26F2-3EED-708990383A3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2260"/>
          <a:stretch>
            <a:fillRect/>
          </a:stretch>
        </p:blipFill>
        <p:spPr>
          <a:xfrm>
            <a:off x="3257791" y="3499241"/>
            <a:ext cx="1452148" cy="145856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E6EDB24F-494A-8581-5D75-CE8C1C689449}"/>
              </a:ext>
            </a:extLst>
          </p:cNvPr>
          <p:cNvSpPr txBox="1"/>
          <p:nvPr/>
        </p:nvSpPr>
        <p:spPr>
          <a:xfrm>
            <a:off x="3392191" y="5955450"/>
            <a:ext cx="27948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AHCAL @ CLD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793057CE-8300-1EEE-B35C-9CB84F9524C3}"/>
              </a:ext>
            </a:extLst>
          </p:cNvPr>
          <p:cNvSpPr txBox="1"/>
          <p:nvPr/>
        </p:nvSpPr>
        <p:spPr>
          <a:xfrm>
            <a:off x="2858133" y="6331411"/>
            <a:ext cx="28895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N. Bacchetta et al. CLD – A Detector Concept for the FCC-ee. 2019.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arXiv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: 1911.12230</a:t>
            </a:r>
            <a:endParaRPr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548ABF3-EF7C-91F1-1C35-0568098F81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8941" y="5122515"/>
            <a:ext cx="2103809" cy="74754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7D0210D4-EC99-CB65-5E4B-7C4D95F13A63}"/>
              </a:ext>
            </a:extLst>
          </p:cNvPr>
          <p:cNvSpPr txBox="1"/>
          <p:nvPr/>
        </p:nvSpPr>
        <p:spPr>
          <a:xfrm>
            <a:off x="6487793" y="5913963"/>
            <a:ext cx="1859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TileCal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@ ALLEGRO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085579D6-FC3C-AAB7-B560-7CD1024CE7A2}"/>
              </a:ext>
            </a:extLst>
          </p:cNvPr>
          <p:cNvSpPr txBox="1"/>
          <p:nvPr/>
        </p:nvSpPr>
        <p:spPr>
          <a:xfrm>
            <a:off x="6040796" y="6318593"/>
            <a:ext cx="27948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Talk at CEPC workshop 2026</a:t>
            </a:r>
            <a:endParaRPr lang="en-US" altLang="zh-CN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https://doi.org/10.1016/j.nima.2024.169921</a:t>
            </a:r>
            <a:endParaRPr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18" descr="图片包含 游戏机, 桌子, 灯光&#10;&#10;AI 生成的内容可能不正确。">
            <a:extLst>
              <a:ext uri="{FF2B5EF4-FFF2-40B4-BE49-F238E27FC236}">
                <a16:creationId xmlns:a16="http://schemas.microsoft.com/office/drawing/2014/main" xmlns="" id="{7301D631-4F1B-20C9-3558-D45272D346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06201" y="3743507"/>
            <a:ext cx="3538463" cy="188277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0834BA9-57F7-C42A-EE65-9CFE3204ED10}"/>
              </a:ext>
            </a:extLst>
          </p:cNvPr>
          <p:cNvSpPr txBox="1"/>
          <p:nvPr/>
        </p:nvSpPr>
        <p:spPr>
          <a:xfrm>
            <a:off x="9531043" y="5870061"/>
            <a:ext cx="20617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Dual-readout @ IDEA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6BAD5267-609A-8192-3A0E-AA5EACD3BE25}"/>
              </a:ext>
            </a:extLst>
          </p:cNvPr>
          <p:cNvSpPr txBox="1"/>
          <p:nvPr/>
        </p:nvSpPr>
        <p:spPr>
          <a:xfrm>
            <a:off x="9346851" y="6343004"/>
            <a:ext cx="26322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4"/>
              </a:rPr>
              <a:t>2502.21223</a:t>
            </a:r>
            <a:r>
              <a:rPr lang="en-US" altLang="zh-CN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  <a:hlinkClick r:id="rId15"/>
              </a:rPr>
              <a:t>Talk at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  <a:hlinkClick r:id="rId15"/>
              </a:rPr>
              <a:t>FCCee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  <a:hlinkClick r:id="rId15"/>
              </a:rPr>
              <a:t>-PFA workshop</a:t>
            </a:r>
            <a:endParaRPr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FBE8EED-7A10-7DBA-EAD7-34AAD1843D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40796" y="3624394"/>
            <a:ext cx="2547705" cy="230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6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D8375C-A66F-48F7-997B-36DA8BC84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01" y="1975577"/>
            <a:ext cx="9856467" cy="382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488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554E0D-F026-4560-AFC8-38EC4EB10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28" y="878681"/>
            <a:ext cx="11575291" cy="592130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 Optimization of design in</a:t>
            </a:r>
            <a:r>
              <a:rPr lang="zh-CN" altLang="en-US" dirty="0"/>
              <a:t> </a:t>
            </a:r>
            <a:r>
              <a:rPr lang="en-US" altLang="zh-CN" dirty="0"/>
              <a:t>2026, continuing iterative refinement.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Homogeneous ECAL and HCAL:  E and H shower, SiPM, FEE, ME, cooling, etc.  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Optimization of longitudinal and transverse granularity: with considerations including </a:t>
            </a:r>
            <a:r>
              <a:rPr lang="en-US" altLang="zh-CN" dirty="0" err="1"/>
              <a:t>Δθ</a:t>
            </a:r>
            <a:r>
              <a:rPr lang="en-US" altLang="zh-CN" dirty="0"/>
              <a:t>(η)×</a:t>
            </a:r>
            <a:r>
              <a:rPr lang="en-US" altLang="zh-CN" dirty="0" err="1"/>
              <a:t>Δφ</a:t>
            </a:r>
            <a:r>
              <a:rPr lang="en-US" altLang="zh-CN" dirty="0"/>
              <a:t>, shower separation, cost and other constraints.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Optimization of sampling fraction</a:t>
            </a:r>
            <a:r>
              <a:rPr lang="zh-CN" altLang="en-US" dirty="0"/>
              <a:t>：</a:t>
            </a:r>
            <a:r>
              <a:rPr lang="en-US" altLang="zh-CN" dirty="0"/>
              <a:t>shower separation, energy </a:t>
            </a:r>
            <a:r>
              <a:rPr lang="en-US" altLang="zh-CN" dirty="0" err="1"/>
              <a:t>reso</a:t>
            </a:r>
            <a:r>
              <a:rPr lang="en-US" altLang="zh-CN" dirty="0"/>
              <a:t>., e/h, etc.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Update requirements on GS, SiPM, FEE, ME, Cooling, CAL, etc.</a:t>
            </a:r>
          </a:p>
          <a:p>
            <a:pPr>
              <a:lnSpc>
                <a:spcPct val="120000"/>
              </a:lnSpc>
            </a:pPr>
            <a:r>
              <a:rPr lang="en-US" altLang="zh-CN" dirty="0"/>
              <a:t> GS R&amp;D more 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Besides density and light yield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Achieve attenuation length &gt;10 cm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Improved response uniformity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Peak emission wavelength:</a:t>
            </a:r>
            <a:r>
              <a:rPr lang="zh-CN" altLang="en-US" dirty="0"/>
              <a:t> </a:t>
            </a:r>
            <a:r>
              <a:rPr lang="en-US" altLang="zh-CN" dirty="0"/>
              <a:t>red-shifted some if feasible</a:t>
            </a:r>
          </a:p>
          <a:p>
            <a:pPr>
              <a:lnSpc>
                <a:spcPct val="120000"/>
              </a:lnSpc>
            </a:pPr>
            <a:r>
              <a:rPr lang="en-US" altLang="zh-CN" dirty="0"/>
              <a:t> Parts, module and prototype tests in 2026, 2027 and 2028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GS and SiPM tests: establish the baseline for QA/QC procedures in 2026 and 2027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Light collection and guide R&amp;D in 2026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Module tests: CR tests for MIP and source tests in 2027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Prototype construction and tests: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2027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2028</a:t>
            </a:r>
            <a:r>
              <a:rPr lang="zh-CN" altLang="en-US" dirty="0"/>
              <a:t> </a:t>
            </a:r>
            <a:endParaRPr lang="en-US" altLang="zh-CN" dirty="0"/>
          </a:p>
          <a:p>
            <a:pPr lvl="2">
              <a:lnSpc>
                <a:spcPct val="120000"/>
              </a:lnSpc>
            </a:pPr>
            <a:r>
              <a:rPr lang="en-US" altLang="zh-CN" dirty="0" smtClean="0"/>
              <a:t>Ecal</a:t>
            </a:r>
            <a:r>
              <a:rPr lang="zh-CN" altLang="en-US" dirty="0" smtClean="0"/>
              <a:t>：</a:t>
            </a:r>
            <a:r>
              <a:rPr lang="en-US" altLang="zh-CN" dirty="0" smtClean="0"/>
              <a:t>1024(8x8x16</a:t>
            </a:r>
            <a:r>
              <a:rPr lang="en-US" altLang="zh-CN" dirty="0"/>
              <a:t>)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channels, </a:t>
            </a:r>
            <a:r>
              <a:rPr lang="en-US" altLang="zh-CN" dirty="0" err="1" smtClean="0"/>
              <a:t>Hcal</a:t>
            </a:r>
            <a:r>
              <a:rPr lang="zh-CN" altLang="en-US" dirty="0" smtClean="0"/>
              <a:t>：</a:t>
            </a:r>
            <a:r>
              <a:rPr lang="en-US" altLang="zh-CN" dirty="0" smtClean="0"/>
              <a:t>~12960 (18x18x40)  channels</a:t>
            </a:r>
            <a:endParaRPr lang="en-US" altLang="zh-CN" dirty="0"/>
          </a:p>
          <a:p>
            <a:pPr lvl="2">
              <a:lnSpc>
                <a:spcPct val="120000"/>
              </a:lnSpc>
            </a:pPr>
            <a:r>
              <a:rPr lang="en-US" altLang="zh-CN" dirty="0"/>
              <a:t>Construction: GS/SiPM/ME/FEE/DAQ/CAL </a:t>
            </a:r>
          </a:p>
          <a:p>
            <a:pPr lvl="2">
              <a:lnSpc>
                <a:spcPct val="120000"/>
              </a:lnSpc>
            </a:pPr>
            <a:r>
              <a:rPr lang="en-US" altLang="zh-CN" dirty="0"/>
              <a:t>Tests: CR, e, p,</a:t>
            </a:r>
            <a:r>
              <a:rPr lang="el-GR" altLang="zh-CN" dirty="0"/>
              <a:t> π</a:t>
            </a:r>
            <a:r>
              <a:rPr lang="el-GR" altLang="zh-CN" baseline="30000" dirty="0"/>
              <a:t>±</a:t>
            </a:r>
            <a:r>
              <a:rPr lang="en-US" altLang="zh-CN" dirty="0"/>
              <a:t> </a:t>
            </a:r>
          </a:p>
          <a:p>
            <a:pPr>
              <a:lnSpc>
                <a:spcPct val="120000"/>
              </a:lnSpc>
            </a:pPr>
            <a:r>
              <a:rPr lang="en-US" altLang="zh-CN" dirty="0"/>
              <a:t>Engineering designs  in 2027, 2028, maybe to 2029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Iterate alongside design optimization, including barrel and endcap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Integrate GS tiles, SiPM, FEE, CAL, ME and Cooling subsystems, including interfacing with sibling subdetectors.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Give the QA/QC plan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CN" baseline="30000" dirty="0"/>
          </a:p>
          <a:p>
            <a:pPr lvl="2">
              <a:lnSpc>
                <a:spcPct val="120000"/>
              </a:lnSpc>
            </a:pPr>
            <a:endParaRPr lang="en-US" altLang="zh-CN" dirty="0"/>
          </a:p>
          <a:p>
            <a:pPr lvl="1">
              <a:lnSpc>
                <a:spcPct val="120000"/>
              </a:lnSpc>
            </a:pPr>
            <a:endParaRPr lang="en-US" altLang="zh-CN" dirty="0"/>
          </a:p>
          <a:p>
            <a:pPr lvl="1">
              <a:lnSpc>
                <a:spcPct val="120000"/>
              </a:lnSpc>
            </a:pPr>
            <a:endParaRPr lang="en-US" altLang="zh-CN" dirty="0"/>
          </a:p>
          <a:p>
            <a:pPr lvl="1">
              <a:lnSpc>
                <a:spcPct val="120000"/>
              </a:lnSpc>
            </a:pPr>
            <a:endParaRPr lang="en-US" altLang="zh-CN" dirty="0"/>
          </a:p>
          <a:p>
            <a:pPr lvl="1">
              <a:lnSpc>
                <a:spcPct val="120000"/>
              </a:lnSpc>
            </a:pPr>
            <a:endParaRPr lang="en-US" altLang="zh-CN" dirty="0"/>
          </a:p>
          <a:p>
            <a:pPr lvl="1">
              <a:lnSpc>
                <a:spcPct val="120000"/>
              </a:lnSpc>
            </a:pP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endParaRPr lang="en-US" altLang="zh-CN" dirty="0"/>
          </a:p>
          <a:p>
            <a:pPr lvl="2"/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0B0DAACF-A2AD-40E8-B6BC-9B1FC71C33C5}"/>
              </a:ext>
            </a:extLst>
          </p:cNvPr>
          <p:cNvSpPr/>
          <p:nvPr/>
        </p:nvSpPr>
        <p:spPr>
          <a:xfrm>
            <a:off x="311908" y="58017"/>
            <a:ext cx="11575291" cy="70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000" b="1" spc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Updates on HCAL plan </a:t>
            </a:r>
            <a:endParaRPr lang="zh-CN" altLang="en-US" sz="40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2D26-DE8A-42FF-A0C7-4DD9856AACF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Yuekun Heng @ CEPCmeeting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029701" y="1924734"/>
            <a:ext cx="29337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Dimensional Optimization &amp; </a:t>
            </a:r>
            <a:r>
              <a:rPr lang="en-US" altLang="zh-CN" sz="12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Gradation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2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Ecal </a:t>
            </a:r>
            <a:r>
              <a:rPr lang="en-US" altLang="zh-CN" sz="12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cublic</a:t>
            </a:r>
            <a:r>
              <a:rPr lang="en-US" altLang="zh-CN" sz="12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side: 1.5/17/2 cm 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2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Hcal</a:t>
            </a:r>
            <a:r>
              <a:rPr lang="en-US" altLang="zh-CN" sz="12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2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squire side: 3.5/4/4.5/5 cm ? </a:t>
            </a:r>
            <a:endParaRPr lang="zh-CN" altLang="en-US" sz="12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10650" y="2724149"/>
            <a:ext cx="29337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Optimization depends on algorithms</a:t>
            </a:r>
          </a:p>
          <a:p>
            <a:r>
              <a:rPr lang="en-US" altLang="zh-CN" sz="12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Software contribute much!</a:t>
            </a:r>
          </a:p>
        </p:txBody>
      </p:sp>
    </p:spTree>
    <p:extLst>
      <p:ext uri="{BB962C8B-B14F-4D97-AF65-F5344CB8AC3E}">
        <p14:creationId xmlns:p14="http://schemas.microsoft.com/office/powerpoint/2010/main" val="116806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100"/>
            <a:ext cx="11758433" cy="501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65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E62E6B1-DC69-42D5-8B4B-36261B377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00A-9013-46AE-A133-1DE002CDA65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7EAD72D-D31B-4DB2-9CBE-F54C97886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Yuekun Heng @ CEPCmeeting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B580BBC-8C9E-4503-82D4-6E2C96CD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                                     </a:t>
            </a:r>
            <a:fld id="{49AE70B2-8BF9-45C0-BB95-33D1B9D3A854}" type="slidenum">
              <a:rPr lang="zh-CN" altLang="en-US" smtClean="0">
                <a:solidFill>
                  <a:schemeClr val="bg1">
                    <a:lumMod val="75000"/>
                  </a:schemeClr>
                </a:solidFill>
              </a:rPr>
              <a:pPr/>
              <a:t>21</a:t>
            </a:fld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xmlns="" id="{0E8EEE41-07D8-4A9C-AA57-251371734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3A9EC1CD-FAA4-4B10-8377-B60D4D010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3122" cy="688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C561215-F94F-41C9-A55F-4ED3F4D265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V="1">
            <a:off x="0" y="-52658"/>
            <a:ext cx="12233122" cy="469674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E197EE0D-34CC-4F8C-85FB-CEE8FF9873F2}"/>
              </a:ext>
            </a:extLst>
          </p:cNvPr>
          <p:cNvSpPr/>
          <p:nvPr/>
        </p:nvSpPr>
        <p:spPr>
          <a:xfrm flipV="1">
            <a:off x="0" y="417016"/>
            <a:ext cx="12233122" cy="106680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xmlns="" id="{660FD5CD-BB5C-5C64-0088-82EDC05A8EA0}"/>
              </a:ext>
            </a:extLst>
          </p:cNvPr>
          <p:cNvSpPr txBox="1">
            <a:spLocks/>
          </p:cNvSpPr>
          <p:nvPr/>
        </p:nvSpPr>
        <p:spPr>
          <a:xfrm>
            <a:off x="0" y="-52658"/>
            <a:ext cx="11734993" cy="4807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3200" dirty="0" smtClean="0">
                <a:solidFill>
                  <a:schemeClr val="bg1"/>
                </a:solidFill>
              </a:rPr>
              <a:t>Comparison of ECAL detectors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7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4C561215-F94F-41C9-A55F-4ED3F4D265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-635" y="1271"/>
            <a:ext cx="12192635" cy="7454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E197EE0D-34CC-4F8C-85FB-CEE8FF9873F2}"/>
              </a:ext>
            </a:extLst>
          </p:cNvPr>
          <p:cNvSpPr/>
          <p:nvPr/>
        </p:nvSpPr>
        <p:spPr>
          <a:xfrm>
            <a:off x="635" y="746761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60FD5CD-BB5C-5C64-0088-82EDC05A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Comparison of HCAL in different detectors</a:t>
            </a:r>
            <a:endParaRPr lang="zh-CN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xmlns="" id="{4C382AE8-9AED-0C30-9C47-97F358913E4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23715" y="893260"/>
              <a:ext cx="9620484" cy="2565829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405121">
                      <a:extLst>
                        <a:ext uri="{9D8B030D-6E8A-4147-A177-3AD203B41FA5}">
                          <a16:colId xmlns:a16="http://schemas.microsoft.com/office/drawing/2014/main" xmlns="" val="366496873"/>
                        </a:ext>
                      </a:extLst>
                    </a:gridCol>
                    <a:gridCol w="2405121">
                      <a:extLst>
                        <a:ext uri="{9D8B030D-6E8A-4147-A177-3AD203B41FA5}">
                          <a16:colId xmlns:a16="http://schemas.microsoft.com/office/drawing/2014/main" xmlns="" val="1968250956"/>
                        </a:ext>
                      </a:extLst>
                    </a:gridCol>
                    <a:gridCol w="2405121">
                      <a:extLst>
                        <a:ext uri="{9D8B030D-6E8A-4147-A177-3AD203B41FA5}">
                          <a16:colId xmlns:a16="http://schemas.microsoft.com/office/drawing/2014/main" xmlns="" val="1690684506"/>
                        </a:ext>
                      </a:extLst>
                    </a:gridCol>
                    <a:gridCol w="2405121">
                      <a:extLst>
                        <a:ext uri="{9D8B030D-6E8A-4147-A177-3AD203B41FA5}">
                          <a16:colId xmlns:a16="http://schemas.microsoft.com/office/drawing/2014/main" xmlns="" val="1687224645"/>
                        </a:ext>
                      </a:extLst>
                    </a:gridCol>
                  </a:tblGrid>
                  <a:tr h="340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Detector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HCAL structure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Sampling fraction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Hadronic resolution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3170009369"/>
                      </a:ext>
                    </a:extLst>
                  </a:tr>
                  <a:tr h="5540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CEPC ref-det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Glass-Steel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30%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∼</m:t>
                                </m:r>
                                <m:f>
                                  <m:fPr>
                                    <m:ctrlPr>
                                      <a:rPr lang="en-US" altLang="zh-CN" sz="1400" b="0" i="1" smtClean="0">
                                        <a:latin typeface="Cambria Math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30%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400" b="0" i="1" smtClean="0">
                                            <a:latin typeface="Cambria Math"/>
                                            <a:cs typeface="Calibri" panose="020F050202020403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⊕6.5%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313057401"/>
                      </a:ext>
                    </a:extLst>
                  </a:tr>
                  <a:tr h="558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ILD/CLD/CEPC CDR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(AHCAL) </a:t>
                          </a:r>
                        </a:p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Scintillator-Steel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1%~3%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1400" b="0" i="1" smtClean="0">
                                        <a:latin typeface="Cambria Math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45%∼60%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400" b="0" i="1" smtClean="0">
                                            <a:latin typeface="Cambria Math"/>
                                            <a:cs typeface="Calibri" panose="020F050202020403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223469639"/>
                      </a:ext>
                    </a:extLst>
                  </a:tr>
                  <a:tr h="558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ALLEGRO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Scintillator tiles-Steel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~3.5%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1400" b="0" i="1" smtClean="0">
                                        <a:latin typeface="Cambria Math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~35%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400" b="0" i="1" smtClean="0">
                                            <a:latin typeface="Cambria Math"/>
                                            <a:cs typeface="Calibri" panose="020F050202020403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⊕~3%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425926243"/>
                      </a:ext>
                    </a:extLst>
                  </a:tr>
                  <a:tr h="5540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IDEA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Fiber-based Dual-Readout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&lt;10%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~</m:t>
                                </m:r>
                                <m:f>
                                  <m:fPr>
                                    <m:ctrlPr>
                                      <a:rPr lang="en-US" altLang="zh-CN" sz="1400" b="0" i="1" smtClean="0">
                                        <a:latin typeface="Cambria Math"/>
                                        <a:cs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30%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altLang="zh-CN" sz="1400" b="0" i="1" smtClean="0">
                                            <a:latin typeface="Cambria Math"/>
                                            <a:cs typeface="Calibri" panose="020F050202020403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400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⊕3%</m:t>
                                </m:r>
                              </m:oMath>
                            </m:oMathPara>
                          </a14:m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37983174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4C382AE8-9AED-0C30-9C47-97F358913E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4531031"/>
                  </p:ext>
                </p:extLst>
              </p:nvPr>
            </p:nvGraphicFramePr>
            <p:xfrm>
              <a:off x="1123715" y="893260"/>
              <a:ext cx="9620484" cy="2565829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405121">
                      <a:extLst>
                        <a:ext uri="{9D8B030D-6E8A-4147-A177-3AD203B41FA5}">
                          <a16:colId xmlns:a16="http://schemas.microsoft.com/office/drawing/2014/main" val="366496873"/>
                        </a:ext>
                      </a:extLst>
                    </a:gridCol>
                    <a:gridCol w="2405121">
                      <a:extLst>
                        <a:ext uri="{9D8B030D-6E8A-4147-A177-3AD203B41FA5}">
                          <a16:colId xmlns:a16="http://schemas.microsoft.com/office/drawing/2014/main" val="1968250956"/>
                        </a:ext>
                      </a:extLst>
                    </a:gridCol>
                    <a:gridCol w="2405121">
                      <a:extLst>
                        <a:ext uri="{9D8B030D-6E8A-4147-A177-3AD203B41FA5}">
                          <a16:colId xmlns:a16="http://schemas.microsoft.com/office/drawing/2014/main" val="1690684506"/>
                        </a:ext>
                      </a:extLst>
                    </a:gridCol>
                    <a:gridCol w="2405121">
                      <a:extLst>
                        <a:ext uri="{9D8B030D-6E8A-4147-A177-3AD203B41FA5}">
                          <a16:colId xmlns:a16="http://schemas.microsoft.com/office/drawing/2014/main" val="1687224645"/>
                        </a:ext>
                      </a:extLst>
                    </a:gridCol>
                  </a:tblGrid>
                  <a:tr h="340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Detector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HCAL structure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Sampling fraction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Hadronic resolution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70009369"/>
                      </a:ext>
                    </a:extLst>
                  </a:tr>
                  <a:tr h="5540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CEPC ref-det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Glass-Steel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30%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00000" t="-63736" r="-1013" b="-3098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057401"/>
                      </a:ext>
                    </a:extLst>
                  </a:tr>
                  <a:tr h="558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ILD/CLD/CEPC CDR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(AHCAL) </a:t>
                          </a:r>
                        </a:p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Scintillator-Steel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1%~3%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00000" t="-161957" r="-1013" b="-2065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469639"/>
                      </a:ext>
                    </a:extLst>
                  </a:tr>
                  <a:tr h="5586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ALLEGRO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Scintillator tiles-Steel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~3.5%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00000" t="-261957" r="-1013" b="-1065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5926243"/>
                      </a:ext>
                    </a:extLst>
                  </a:tr>
                  <a:tr h="5540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IDEA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Fiber-based Dual-Readout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Calibri" panose="020F0502020204030204" pitchFamily="34" charset="0"/>
                            </a:rPr>
                            <a:t>&lt;10%</a:t>
                          </a:r>
                          <a:endParaRPr lang="zh-CN" altLang="en-US" sz="14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00000" t="-365934" r="-1013" b="-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831741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图片 4" descr="图片包含 图表&#10;&#10;AI 生成的内容可能不正确。">
            <a:extLst>
              <a:ext uri="{FF2B5EF4-FFF2-40B4-BE49-F238E27FC236}">
                <a16:creationId xmlns:a16="http://schemas.microsoft.com/office/drawing/2014/main" xmlns="" id="{1525A3EA-6653-56F9-B4E4-B9BE89D34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13" y="3483678"/>
            <a:ext cx="1822846" cy="17692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C9910E0-0162-2302-901F-E7F022C44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489" y="4987091"/>
            <a:ext cx="1942866" cy="95671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A1448BA6-863E-C58D-CC06-2BD2A45944B5}"/>
              </a:ext>
            </a:extLst>
          </p:cNvPr>
          <p:cNvSpPr txBox="1"/>
          <p:nvPr/>
        </p:nvSpPr>
        <p:spPr>
          <a:xfrm>
            <a:off x="9396" y="6004450"/>
            <a:ext cx="27948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GS-HCAL @ CEPC ref-det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F512D8F2-4869-588D-F16B-F9F54842C1D3}"/>
              </a:ext>
            </a:extLst>
          </p:cNvPr>
          <p:cNvSpPr txBox="1"/>
          <p:nvPr/>
        </p:nvSpPr>
        <p:spPr>
          <a:xfrm>
            <a:off x="-35186" y="6331412"/>
            <a:ext cx="27542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[2510.05260] CEPC Technical Design Report -- Reference Detector</a:t>
            </a:r>
            <a:endParaRPr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10" descr="图片包含 示意图&#10;&#10;AI 生成的内容可能不正确。">
            <a:extLst>
              <a:ext uri="{FF2B5EF4-FFF2-40B4-BE49-F238E27FC236}">
                <a16:creationId xmlns:a16="http://schemas.microsoft.com/office/drawing/2014/main" xmlns="" id="{942769AD-2A0C-26F2-3EED-708990383A3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2260"/>
          <a:stretch>
            <a:fillRect/>
          </a:stretch>
        </p:blipFill>
        <p:spPr>
          <a:xfrm>
            <a:off x="3257791" y="3499241"/>
            <a:ext cx="1452148" cy="145856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E6EDB24F-494A-8581-5D75-CE8C1C689449}"/>
              </a:ext>
            </a:extLst>
          </p:cNvPr>
          <p:cNvSpPr txBox="1"/>
          <p:nvPr/>
        </p:nvSpPr>
        <p:spPr>
          <a:xfrm>
            <a:off x="3392191" y="5955450"/>
            <a:ext cx="27948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AHCAL @ CLD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793057CE-8300-1EEE-B35C-9CB84F9524C3}"/>
              </a:ext>
            </a:extLst>
          </p:cNvPr>
          <p:cNvSpPr txBox="1"/>
          <p:nvPr/>
        </p:nvSpPr>
        <p:spPr>
          <a:xfrm>
            <a:off x="2858133" y="6331411"/>
            <a:ext cx="28895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N. Bacchetta et al. CLD – A Detector Concept for the FCC-ee. 2019.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arXiv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: 1911.12230</a:t>
            </a:r>
            <a:endParaRPr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548ABF3-EF7C-91F1-1C35-0568098F81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8941" y="5122515"/>
            <a:ext cx="2103809" cy="74754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7D0210D4-EC99-CB65-5E4B-7C4D95F13A63}"/>
              </a:ext>
            </a:extLst>
          </p:cNvPr>
          <p:cNvSpPr txBox="1"/>
          <p:nvPr/>
        </p:nvSpPr>
        <p:spPr>
          <a:xfrm>
            <a:off x="6487793" y="5913963"/>
            <a:ext cx="1859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TileCal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@ ALLEGRO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085579D6-FC3C-AAB7-B560-7CD1024CE7A2}"/>
              </a:ext>
            </a:extLst>
          </p:cNvPr>
          <p:cNvSpPr txBox="1"/>
          <p:nvPr/>
        </p:nvSpPr>
        <p:spPr>
          <a:xfrm>
            <a:off x="6040796" y="6318593"/>
            <a:ext cx="27948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Talk at CEPC workshop 2026</a:t>
            </a:r>
            <a:endParaRPr lang="en-US" altLang="zh-CN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https://doi.org/10.1016/j.nima.2024.169921</a:t>
            </a:r>
            <a:endParaRPr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18" descr="图片包含 游戏机, 桌子, 灯光&#10;&#10;AI 生成的内容可能不正确。">
            <a:extLst>
              <a:ext uri="{FF2B5EF4-FFF2-40B4-BE49-F238E27FC236}">
                <a16:creationId xmlns:a16="http://schemas.microsoft.com/office/drawing/2014/main" xmlns="" id="{7301D631-4F1B-20C9-3558-D45272D346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06201" y="3743507"/>
            <a:ext cx="3538463" cy="188277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0834BA9-57F7-C42A-EE65-9CFE3204ED10}"/>
              </a:ext>
            </a:extLst>
          </p:cNvPr>
          <p:cNvSpPr txBox="1"/>
          <p:nvPr/>
        </p:nvSpPr>
        <p:spPr>
          <a:xfrm>
            <a:off x="9531043" y="5870061"/>
            <a:ext cx="20617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Dual-readout @ IDEA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6BAD5267-609A-8192-3A0E-AA5EACD3BE25}"/>
              </a:ext>
            </a:extLst>
          </p:cNvPr>
          <p:cNvSpPr txBox="1"/>
          <p:nvPr/>
        </p:nvSpPr>
        <p:spPr>
          <a:xfrm>
            <a:off x="9346851" y="6343004"/>
            <a:ext cx="26322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4"/>
              </a:rPr>
              <a:t>2502.21223</a:t>
            </a:r>
            <a:r>
              <a:rPr lang="en-US" altLang="zh-CN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  <a:hlinkClick r:id="rId15"/>
              </a:rPr>
              <a:t>Talk at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  <a:hlinkClick r:id="rId15"/>
              </a:rPr>
              <a:t>FCCee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  <a:hlinkClick r:id="rId15"/>
              </a:rPr>
              <a:t>-PFA workshop</a:t>
            </a:r>
            <a:endParaRPr lang="zh-CN" alt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FBE8EED-7A10-7DBA-EAD7-34AAD1843D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40796" y="3624394"/>
            <a:ext cx="2547705" cy="230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4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41DC-7B01-4948-8F89-9AE7AB14118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Yuekun Heng @ CEPCmeeting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692942" y="893816"/>
            <a:ext cx="11537158" cy="573558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Ecal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lvl="1">
              <a:lnSpc>
                <a:spcPct val="120000"/>
              </a:lnSpc>
            </a:pPr>
            <a:r>
              <a:rPr lang="en-US" altLang="zh-CN" dirty="0" smtClean="0"/>
              <a:t>2x2x2 cm</a:t>
            </a:r>
            <a:r>
              <a:rPr lang="en-US" altLang="zh-CN" baseline="30000" dirty="0" smtClean="0"/>
              <a:t>3</a:t>
            </a:r>
            <a:r>
              <a:rPr lang="en-US" altLang="zh-CN" dirty="0" smtClean="0"/>
              <a:t> </a:t>
            </a:r>
            <a:r>
              <a:rPr lang="zh-CN" altLang="en-US" dirty="0" smtClean="0"/>
              <a:t>，</a:t>
            </a:r>
            <a:r>
              <a:rPr lang="en-US" altLang="zh-CN" dirty="0" smtClean="0"/>
              <a:t>Channel: 1024(8x8x16)</a:t>
            </a:r>
          </a:p>
          <a:p>
            <a:pPr lvl="1">
              <a:lnSpc>
                <a:spcPct val="120000"/>
              </a:lnSpc>
            </a:pPr>
            <a:r>
              <a:rPr lang="en-US" altLang="zh-CN" dirty="0" smtClean="0"/>
              <a:t>Ecal prototype firstly to do  in 2027, then </a:t>
            </a:r>
            <a:r>
              <a:rPr lang="en-US" altLang="zh-CN" dirty="0" err="1" smtClean="0"/>
              <a:t>Hcal</a:t>
            </a:r>
            <a:r>
              <a:rPr lang="en-US" altLang="zh-CN" dirty="0" smtClean="0"/>
              <a:t> prototype</a:t>
            </a:r>
          </a:p>
          <a:p>
            <a:pPr>
              <a:lnSpc>
                <a:spcPct val="120000"/>
              </a:lnSpc>
            </a:pPr>
            <a:r>
              <a:rPr lang="en-US" altLang="zh-CN" dirty="0" err="1" smtClean="0"/>
              <a:t>Hcal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lvl="1">
              <a:lnSpc>
                <a:spcPct val="120000"/>
              </a:lnSpc>
            </a:pPr>
            <a:r>
              <a:rPr lang="en-US" altLang="zh-CN" dirty="0"/>
              <a:t>The horizontal detection probability is 95</a:t>
            </a:r>
            <a:r>
              <a:rPr lang="en-US" altLang="zh-CN" dirty="0" smtClean="0"/>
              <a:t>% for </a:t>
            </a:r>
            <a:r>
              <a:rPr lang="en-US" altLang="zh-CN" dirty="0"/>
              <a:t>a radius</a:t>
            </a:r>
            <a:r>
              <a:rPr lang="en-US" altLang="zh-CN" dirty="0" smtClean="0"/>
              <a:t> </a:t>
            </a:r>
            <a:r>
              <a:rPr lang="en-US" altLang="zh-CN" dirty="0"/>
              <a:t>of </a:t>
            </a:r>
            <a:r>
              <a:rPr lang="en-US" altLang="zh-CN" dirty="0" smtClean="0"/>
              <a:t>1.3-1.5 </a:t>
            </a:r>
            <a:r>
              <a:rPr lang="en-US" altLang="zh-CN" dirty="0" err="1" smtClean="0"/>
              <a:t>λ</a:t>
            </a:r>
            <a:r>
              <a:rPr lang="en-US" altLang="zh-CN" baseline="-25000" dirty="0" err="1" smtClean="0"/>
              <a:t>I</a:t>
            </a:r>
            <a:r>
              <a:rPr lang="en-US" altLang="zh-CN" dirty="0" smtClean="0"/>
              <a:t>. </a:t>
            </a:r>
            <a:br>
              <a:rPr lang="en-US" altLang="zh-CN" dirty="0" smtClean="0"/>
            </a:br>
            <a:r>
              <a:rPr lang="en-US" altLang="zh-CN" dirty="0" smtClean="0"/>
              <a:t>If </a:t>
            </a:r>
            <a:r>
              <a:rPr lang="en-US" altLang="zh-CN" dirty="0"/>
              <a:t>the horizontal radius is set at 32cm, then the cell number equals </a:t>
            </a:r>
            <a:r>
              <a:rPr lang="en-US" altLang="zh-CN" dirty="0" smtClean="0"/>
              <a:t>16x16x40=10240</a:t>
            </a:r>
            <a:r>
              <a:rPr lang="en-US" altLang="zh-CN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CN" dirty="0" smtClean="0"/>
          </a:p>
          <a:p>
            <a:pPr marL="0" indent="0">
              <a:lnSpc>
                <a:spcPct val="120000"/>
              </a:lnSpc>
              <a:buNone/>
            </a:pPr>
            <a:endParaRPr lang="en-US" altLang="zh-CN" dirty="0" smtClean="0"/>
          </a:p>
          <a:p>
            <a:pPr marL="0" indent="0">
              <a:lnSpc>
                <a:spcPct val="120000"/>
              </a:lnSpc>
              <a:buNone/>
            </a:pPr>
            <a:endParaRPr lang="en-US" altLang="zh-CN" dirty="0"/>
          </a:p>
          <a:p>
            <a:pPr>
              <a:lnSpc>
                <a:spcPct val="120000"/>
              </a:lnSpc>
            </a:pPr>
            <a:r>
              <a:rPr lang="en-US" altLang="zh-CN" dirty="0" err="1" smtClean="0"/>
              <a:t>SiPM</a:t>
            </a:r>
            <a:endParaRPr lang="en-US" altLang="zh-CN" dirty="0" smtClean="0"/>
          </a:p>
          <a:p>
            <a:pPr lvl="1">
              <a:lnSpc>
                <a:spcPct val="120000"/>
              </a:lnSpc>
            </a:pPr>
            <a:r>
              <a:rPr lang="en-US" altLang="zh-CN" dirty="0" smtClean="0"/>
              <a:t>Suppliers: IHEP, NDL, Hamamatsu, </a:t>
            </a:r>
            <a:r>
              <a:rPr lang="en-US" altLang="zh-CN" dirty="0" err="1" smtClean="0"/>
              <a:t>etc</a:t>
            </a:r>
            <a:endParaRPr lang="en-US" altLang="zh-CN" dirty="0" smtClean="0"/>
          </a:p>
          <a:p>
            <a:pPr lvl="1">
              <a:lnSpc>
                <a:spcPct val="120000"/>
              </a:lnSpc>
            </a:pPr>
            <a:r>
              <a:rPr lang="en-US" altLang="zh-CN" dirty="0" smtClean="0"/>
              <a:t>Tests and optimization for calorimeter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/>
              <a:t>FEE</a:t>
            </a:r>
          </a:p>
          <a:p>
            <a:pPr lvl="1">
              <a:lnSpc>
                <a:spcPct val="120000"/>
              </a:lnSpc>
            </a:pPr>
            <a:r>
              <a:rPr lang="en-US" altLang="zh-CN" dirty="0" smtClean="0"/>
              <a:t>Suppliers: IHEP ASIC and PCB </a:t>
            </a:r>
          </a:p>
          <a:p>
            <a:pPr lvl="1">
              <a:lnSpc>
                <a:spcPct val="120000"/>
              </a:lnSpc>
            </a:pPr>
            <a:r>
              <a:rPr lang="en-US" altLang="zh-CN" dirty="0" smtClean="0"/>
              <a:t>Commercial like Caen or </a:t>
            </a:r>
            <a:r>
              <a:rPr lang="zh-CN" altLang="en-US" dirty="0" smtClean="0"/>
              <a:t>宇称电子</a:t>
            </a:r>
            <a:endParaRPr lang="en-US" altLang="zh-CN" dirty="0" smtClean="0"/>
          </a:p>
          <a:p>
            <a:pPr>
              <a:lnSpc>
                <a:spcPct val="120000"/>
              </a:lnSpc>
            </a:pPr>
            <a:r>
              <a:rPr lang="en-US" altLang="zh-CN" dirty="0" smtClean="0"/>
              <a:t>GS</a:t>
            </a:r>
          </a:p>
          <a:p>
            <a:pPr lvl="1">
              <a:lnSpc>
                <a:spcPct val="120000"/>
              </a:lnSpc>
            </a:pPr>
            <a:r>
              <a:rPr lang="en-US" altLang="zh-CN" dirty="0" smtClean="0"/>
              <a:t>Density, light yield, attenuation length, response uniformity</a:t>
            </a:r>
          </a:p>
          <a:p>
            <a:pPr lvl="1">
              <a:lnSpc>
                <a:spcPct val="120000"/>
              </a:lnSpc>
            </a:pPr>
            <a:r>
              <a:rPr lang="en-US" altLang="zh-CN" dirty="0" smtClean="0"/>
              <a:t>B field effects</a:t>
            </a:r>
          </a:p>
          <a:p>
            <a:pPr lvl="1">
              <a:lnSpc>
                <a:spcPct val="120000"/>
              </a:lnSpc>
            </a:pPr>
            <a:r>
              <a:rPr lang="en-US" altLang="zh-CN" dirty="0" smtClean="0"/>
              <a:t>Radiation hardness</a:t>
            </a:r>
          </a:p>
          <a:p>
            <a:pPr lvl="1">
              <a:lnSpc>
                <a:spcPct val="120000"/>
              </a:lnSpc>
            </a:pPr>
            <a:r>
              <a:rPr lang="en-US" altLang="zh-CN" dirty="0" smtClean="0"/>
              <a:t>ME performances like tensile strength bending strength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 smtClean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xmlns="" id="{A013C3DE-314D-7A37-A168-33178B839C9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49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Prototypes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461186"/>
              </p:ext>
            </p:extLst>
          </p:nvPr>
        </p:nvGraphicFramePr>
        <p:xfrm>
          <a:off x="1647824" y="2590801"/>
          <a:ext cx="7841457" cy="8711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0378"/>
                <a:gridCol w="1624098"/>
                <a:gridCol w="1603290"/>
                <a:gridCol w="1683691"/>
              </a:tblGrid>
              <a:tr h="2571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H shower </a:t>
                      </a:r>
                      <a:r>
                        <a:rPr lang="en-US" sz="1200" b="1" kern="10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Horizontal probability</a:t>
                      </a:r>
                      <a:endParaRPr lang="zh-CN" sz="1200" b="1" kern="100" dirty="0"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60-65%</a:t>
                      </a:r>
                      <a:endParaRPr lang="zh-CN" sz="1200" b="1" kern="100" dirty="0"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90%</a:t>
                      </a:r>
                      <a:endParaRPr lang="zh-CN" sz="1200" b="1" kern="100" dirty="0"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95%</a:t>
                      </a:r>
                      <a:endParaRPr lang="zh-CN" sz="1200" b="1" kern="100" dirty="0"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0" marR="68580" marT="0" marB="0"/>
                </a:tc>
              </a:tr>
              <a:tr h="3210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Horizontal radius</a:t>
                      </a:r>
                      <a:endParaRPr lang="zh-CN" sz="1200" b="1" kern="100" dirty="0"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2/3λ</a:t>
                      </a:r>
                      <a:r>
                        <a:rPr lang="en-US" sz="1200" b="1" kern="100" baseline="-250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I</a:t>
                      </a:r>
                      <a:r>
                        <a:rPr lang="en-US" sz="1200" b="1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(16cm)</a:t>
                      </a:r>
                      <a:endParaRPr lang="zh-CN" sz="1200" b="1" kern="100" dirty="0"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1λ</a:t>
                      </a:r>
                      <a:r>
                        <a:rPr lang="en-US" sz="1200" b="1" kern="100" baseline="-250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I</a:t>
                      </a:r>
                      <a:r>
                        <a:rPr lang="en-US" sz="1200" b="1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(24cm)</a:t>
                      </a:r>
                      <a:endParaRPr lang="zh-CN" sz="1200" b="1" kern="100" dirty="0"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1.5λ</a:t>
                      </a:r>
                      <a:r>
                        <a:rPr lang="en-US" sz="1200" b="1" kern="100" baseline="-250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I</a:t>
                      </a:r>
                      <a:r>
                        <a:rPr lang="en-US" sz="1200" b="1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(36cm)</a:t>
                      </a:r>
                      <a:endParaRPr lang="zh-CN" sz="1200" b="1" kern="100" dirty="0"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0" marR="68580" marT="0" marB="0"/>
                </a:tc>
              </a:tr>
              <a:tr h="2929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Cell number</a:t>
                      </a:r>
                      <a:endParaRPr lang="zh-CN" sz="1200" b="1" kern="100"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8x8x40=2560</a:t>
                      </a:r>
                      <a:endParaRPr lang="zh-CN" sz="1200" b="1" kern="100" dirty="0"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12x12x40=5760</a:t>
                      </a:r>
                      <a:endParaRPr lang="zh-CN" sz="1200" b="1" kern="100" dirty="0"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18x18x40=12960</a:t>
                      </a:r>
                      <a:endParaRPr lang="zh-CN" sz="1200" b="1" kern="100" dirty="0"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3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4C561215-F94F-41C9-A55F-4ED3F4D265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-635" y="1271"/>
            <a:ext cx="12192635" cy="7454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13C3DE-314D-7A37-A168-33178B83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GS ECAL-HCAL </a:t>
            </a:r>
            <a:r>
              <a:rPr lang="en-US" altLang="zh-CN" dirty="0" smtClean="0">
                <a:solidFill>
                  <a:schemeClr val="bg1"/>
                </a:solidFill>
              </a:rPr>
              <a:t>Longitudinal Thickness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1487B817-B068-894B-EDB8-C1CCA0C059FD}"/>
              </a:ext>
            </a:extLst>
          </p:cNvPr>
          <p:cNvSpPr txBox="1"/>
          <p:nvPr/>
        </p:nvSpPr>
        <p:spPr>
          <a:xfrm>
            <a:off x="2484054" y="875124"/>
            <a:ext cx="1434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6CE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ECAL</a:t>
            </a:r>
            <a:endParaRPr lang="zh-CN" altLang="en-US" sz="2000" b="1" dirty="0">
              <a:solidFill>
                <a:srgbClr val="006CE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088F0BB6-B718-34A0-55B1-B15F80FD31FA}"/>
              </a:ext>
            </a:extLst>
          </p:cNvPr>
          <p:cNvSpPr txBox="1"/>
          <p:nvPr/>
        </p:nvSpPr>
        <p:spPr>
          <a:xfrm>
            <a:off x="6972133" y="837938"/>
            <a:ext cx="1434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2B8D2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HCAL</a:t>
            </a:r>
            <a:endParaRPr lang="zh-CN" altLang="en-US" sz="2000" b="1" dirty="0">
              <a:solidFill>
                <a:srgbClr val="2B8D2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685790F-201D-0327-651D-921A85BE9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914" y="1255932"/>
            <a:ext cx="8624363" cy="2281283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xmlns="" id="{12DF03A4-E0E2-7A8D-6C1E-2A6D8A70F36D}"/>
              </a:ext>
            </a:extLst>
          </p:cNvPr>
          <p:cNvCxnSpPr/>
          <p:nvPr/>
        </p:nvCxnSpPr>
        <p:spPr>
          <a:xfrm>
            <a:off x="1615306" y="2337190"/>
            <a:ext cx="4149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5ABE9466-A38E-7981-F229-4D85E09844C5}"/>
              </a:ext>
            </a:extLst>
          </p:cNvPr>
          <p:cNvSpPr txBox="1"/>
          <p:nvPr/>
        </p:nvSpPr>
        <p:spPr>
          <a:xfrm>
            <a:off x="420947" y="1935725"/>
            <a:ext cx="1434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Incident particle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B69F51C0-E629-ABA0-4153-787560672258}"/>
              </a:ext>
            </a:extLst>
          </p:cNvPr>
          <p:cNvCxnSpPr>
            <a:cxnSpLocks/>
          </p:cNvCxnSpPr>
          <p:nvPr/>
        </p:nvCxnSpPr>
        <p:spPr>
          <a:xfrm>
            <a:off x="2215507" y="3400633"/>
            <a:ext cx="0" cy="599817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xmlns="" id="{95937F12-8863-55E6-338A-0744583923C2}"/>
              </a:ext>
            </a:extLst>
          </p:cNvPr>
          <p:cNvCxnSpPr>
            <a:cxnSpLocks/>
          </p:cNvCxnSpPr>
          <p:nvPr/>
        </p:nvCxnSpPr>
        <p:spPr>
          <a:xfrm>
            <a:off x="4313525" y="3400632"/>
            <a:ext cx="0" cy="576005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893058EC-D7F2-AEA8-859B-92A2026FC574}"/>
              </a:ext>
            </a:extLst>
          </p:cNvPr>
          <p:cNvCxnSpPr>
            <a:cxnSpLocks/>
          </p:cNvCxnSpPr>
          <p:nvPr/>
        </p:nvCxnSpPr>
        <p:spPr>
          <a:xfrm>
            <a:off x="2240552" y="3866813"/>
            <a:ext cx="2025510" cy="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xmlns="" id="{4404263F-0529-3CFE-F95C-88D35A2D96D8}"/>
                  </a:ext>
                </a:extLst>
              </p:cNvPr>
              <p:cNvSpPr txBox="1"/>
              <p:nvPr/>
            </p:nvSpPr>
            <p:spPr>
              <a:xfrm>
                <a:off x="1997228" y="3930943"/>
                <a:ext cx="25121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 smtClean="0">
                    <a:solidFill>
                      <a:schemeClr val="accent6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32 cm/20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chemeClr val="accent6"/>
                            </a:solidFill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𝑿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𝟎</m:t>
                        </m:r>
                      </m:sub>
                    </m:sSub>
                    <m:r>
                      <a:rPr lang="en-US" altLang="zh-CN" sz="2000" b="1" i="1" smtClean="0">
                        <a:solidFill>
                          <a:schemeClr val="accent6"/>
                        </a:solidFill>
                        <a:latin typeface="Cambria Math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/</m:t>
                    </m:r>
                  </m:oMath>
                </a14:m>
                <a:r>
                  <a:rPr lang="en-US" altLang="zh-CN" sz="2000" b="1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1.3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chemeClr val="accent6"/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𝝀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𝑰</m:t>
                        </m:r>
                      </m:sub>
                    </m:sSub>
                  </m:oMath>
                </a14:m>
                <a:endParaRPr lang="zh-CN" altLang="en-US" sz="20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404263F-0529-3CFE-F95C-88D35A2D9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228" y="3930943"/>
                <a:ext cx="2512157" cy="400110"/>
              </a:xfrm>
              <a:prstGeom prst="rect">
                <a:avLst/>
              </a:prstGeom>
              <a:blipFill rotWithShape="1">
                <a:blip r:embed="rId4"/>
                <a:stretch>
                  <a:fillRect t="-7692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xmlns="" id="{87441750-0934-308A-4D16-F95597FEAF66}"/>
              </a:ext>
            </a:extLst>
          </p:cNvPr>
          <p:cNvCxnSpPr>
            <a:cxnSpLocks/>
          </p:cNvCxnSpPr>
          <p:nvPr/>
        </p:nvCxnSpPr>
        <p:spPr>
          <a:xfrm>
            <a:off x="4389547" y="3448356"/>
            <a:ext cx="0" cy="528281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xmlns="" id="{7086CF50-8722-6D84-7FCB-4D90BCB5DEE6}"/>
              </a:ext>
            </a:extLst>
          </p:cNvPr>
          <p:cNvCxnSpPr>
            <a:cxnSpLocks/>
          </p:cNvCxnSpPr>
          <p:nvPr/>
        </p:nvCxnSpPr>
        <p:spPr>
          <a:xfrm>
            <a:off x="10689485" y="3448356"/>
            <a:ext cx="0" cy="482244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xmlns="" id="{2892CA42-C042-119A-CA8F-42087FCA6646}"/>
              </a:ext>
            </a:extLst>
          </p:cNvPr>
          <p:cNvCxnSpPr>
            <a:cxnSpLocks/>
          </p:cNvCxnSpPr>
          <p:nvPr/>
        </p:nvCxnSpPr>
        <p:spPr>
          <a:xfrm>
            <a:off x="4417585" y="3866813"/>
            <a:ext cx="6236988" cy="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xmlns="" id="{290FA0B6-9BF2-B3CC-C82B-5D4B28BD4CE5}"/>
                  </a:ext>
                </a:extLst>
              </p:cNvPr>
              <p:cNvSpPr txBox="1"/>
              <p:nvPr/>
            </p:nvSpPr>
            <p:spPr>
              <a:xfrm>
                <a:off x="6655249" y="3918023"/>
                <a:ext cx="2080042" cy="413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accent4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~150 c</a:t>
                </a:r>
                <a:r>
                  <a:rPr lang="en-US" altLang="zh-CN" sz="2000" b="1" dirty="0" smtClean="0">
                    <a:solidFill>
                      <a:schemeClr val="accent4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m/</a:t>
                </a:r>
                <a:r>
                  <a:rPr lang="en-US" altLang="zh-CN" sz="2000" b="1" dirty="0">
                    <a:solidFill>
                      <a:schemeClr val="accent4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sSub>
                      <m:sSubPr>
                        <m:ctrlPr>
                          <a:rPr lang="en-US" altLang="zh-CN" sz="2000" b="1" i="1" smtClean="0">
                            <a:solidFill>
                              <a:schemeClr val="accent4"/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𝝀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𝑰</m:t>
                        </m:r>
                      </m:sub>
                    </m:sSub>
                  </m:oMath>
                </a14:m>
                <a:endParaRPr lang="zh-CN" altLang="en-US" sz="2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90FA0B6-9BF2-B3CC-C82B-5D4B28BD4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249" y="3918023"/>
                <a:ext cx="2080042" cy="413030"/>
              </a:xfrm>
              <a:prstGeom prst="rect">
                <a:avLst/>
              </a:prstGeom>
              <a:blipFill rotWithShape="1">
                <a:blip r:embed="rId5"/>
                <a:stretch>
                  <a:fillRect t="-7463" b="-238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334886"/>
              </p:ext>
            </p:extLst>
          </p:nvPr>
        </p:nvGraphicFramePr>
        <p:xfrm>
          <a:off x="7278001" y="4779829"/>
          <a:ext cx="3751866" cy="1949347"/>
        </p:xfrm>
        <a:graphic>
          <a:graphicData uri="http://schemas.openxmlformats.org/drawingml/2006/table">
            <a:tbl>
              <a:tblPr/>
              <a:tblGrid>
                <a:gridCol w="20389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66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62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05309"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Property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BGO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>
                          <a:solidFill>
                            <a:srgbClr val="FF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Scintillating Glass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067"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Density </a:t>
                      </a:r>
                      <a:r>
                        <a:rPr lang="el-GR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ρ (</a:t>
                      </a:r>
                      <a:r>
                        <a:rPr lang="en-US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g/cm³)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7.13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6.0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2114"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Effective atomic number Z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72.9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56.9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2571"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Radiation length X₀ (cm)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1.12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1.59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8509"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Molière radius R_M (cm)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2.23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2.50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4143"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Nuclear interaction length </a:t>
                      </a:r>
                      <a:r>
                        <a:rPr lang="en-US" sz="800" b="1" dirty="0" err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λ_I</a:t>
                      </a:r>
                      <a:r>
                        <a:rPr lang="en-US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 (cm)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22.7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24.1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2496">
                <a:tc>
                  <a:txBody>
                    <a:bodyPr/>
                    <a:lstStyle/>
                    <a:p>
                      <a:pPr algn="l"/>
                      <a:r>
                        <a:rPr lang="el-GR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λ_</a:t>
                      </a:r>
                      <a:r>
                        <a:rPr lang="en-US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I / X₀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20.27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15.16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9163"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Refractive index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2.15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1.74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35281"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Light yield (photons / MeV)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7400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1500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19537">
                <a:tc>
                  <a:txBody>
                    <a:bodyPr/>
                    <a:lstStyle/>
                    <a:p>
                      <a:pPr algn="l"/>
                      <a:r>
                        <a:rPr lang="en-US" sz="800" b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Attenuation length (cm)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~ 1000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~ 6 </a:t>
                      </a:r>
                      <a:r>
                        <a:rPr lang="en-US" altLang="zh-CN" sz="800" b="1" dirty="0">
                          <a:effectLst/>
                          <a:latin typeface="微软雅黑" pitchFamily="34" charset="-122"/>
                          <a:ea typeface="微软雅黑" pitchFamily="34" charset="-122"/>
                          <a:sym typeface="Wingdings" panose="05000000000000000000" pitchFamily="2" charset="2"/>
                        </a:rPr>
                        <a:t> 10,20</a:t>
                      </a:r>
                      <a:endParaRPr lang="en-US" altLang="zh-CN" sz="800" b="1" dirty="0"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19538">
                <a:tc>
                  <a:txBody>
                    <a:bodyPr/>
                    <a:lstStyle/>
                    <a:p>
                      <a:pPr algn="l"/>
                      <a:r>
                        <a:rPr lang="en-US" sz="1050" b="1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Cost (CHF / cm³)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3.88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50" b="1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0.5</a:t>
                      </a:r>
                    </a:p>
                  </a:txBody>
                  <a:tcPr marL="5055" marR="5055" marT="5055" marB="505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8" name="矩形 17"/>
          <p:cNvSpPr/>
          <p:nvPr/>
        </p:nvSpPr>
        <p:spPr>
          <a:xfrm>
            <a:off x="7194692" y="4470988"/>
            <a:ext cx="38309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微软雅黑" pitchFamily="34" charset="-122"/>
                <a:ea typeface="微软雅黑" pitchFamily="34" charset="-122"/>
              </a:rPr>
              <a:t>Table Properties of BGO and scintillating glass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E197EE0D-34CC-4F8C-85FB-CEE8FF9873F2}"/>
              </a:ext>
            </a:extLst>
          </p:cNvPr>
          <p:cNvSpPr/>
          <p:nvPr/>
        </p:nvSpPr>
        <p:spPr>
          <a:xfrm>
            <a:off x="635" y="746761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6454" y="4689764"/>
            <a:ext cx="4676641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Ecal: may not thick enough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altLang="zh-CN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Hcal</a:t>
            </a: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to compensate it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Need the material be small between them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Total thickness ~40 cm from 30 cm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Hcal</a:t>
            </a: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: total 7.3</a:t>
            </a:r>
            <a:r>
              <a:rPr lang="zh-CN" altLang="en-US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𝝀</a:t>
            </a:r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_</a:t>
            </a:r>
            <a:r>
              <a:rPr lang="zh-CN" altLang="en-US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𝑰 </a:t>
            </a: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adopting Ecal </a:t>
            </a:r>
            <a:endParaRPr lang="zh-CN" altLang="en-US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577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4C561215-F94F-41C9-A55F-4ED3F4D265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-635" y="1271"/>
            <a:ext cx="12192635" cy="7454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E197EE0D-34CC-4F8C-85FB-CEE8FF9873F2}"/>
              </a:ext>
            </a:extLst>
          </p:cNvPr>
          <p:cNvSpPr/>
          <p:nvPr/>
        </p:nvSpPr>
        <p:spPr>
          <a:xfrm>
            <a:off x="635" y="746761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A2C87C-CA9C-731F-0751-B7B66CCAC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HCAL fraction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xmlns="" id="{7FE725AF-4E4D-0BC6-B268-BA46A5E6EC8C}"/>
              </a:ext>
            </a:extLst>
          </p:cNvPr>
          <p:cNvSpPr/>
          <p:nvPr/>
        </p:nvSpPr>
        <p:spPr>
          <a:xfrm>
            <a:off x="2345197" y="5689779"/>
            <a:ext cx="1143000" cy="35136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48 layers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矩形: 圆角 53">
                <a:extLst>
                  <a:ext uri="{FF2B5EF4-FFF2-40B4-BE49-F238E27FC236}">
                    <a16:creationId xmlns:a16="http://schemas.microsoft.com/office/drawing/2014/main" xmlns="" id="{CC92C754-0C59-E1DF-F725-F282BE53C7D5}"/>
                  </a:ext>
                </a:extLst>
              </p:cNvPr>
              <p:cNvSpPr/>
              <p:nvPr/>
            </p:nvSpPr>
            <p:spPr>
              <a:xfrm>
                <a:off x="287868" y="989690"/>
                <a:ext cx="4910666" cy="2202243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Settings:</a:t>
                </a:r>
              </a:p>
              <a:p>
                <a:r>
                  <a:rPr lang="en-US" altLang="zh-CN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HCAL total thickness: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6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𝜆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𝐼</m:t>
                        </m:r>
                      </m:sub>
                    </m:sSub>
                  </m:oMath>
                </a14:m>
                <a:endParaRPr lang="en-US" altLang="zh-CN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altLang="zh-CN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Number of layers: 48 / 40</a:t>
                </a:r>
              </a:p>
              <a:p>
                <a:r>
                  <a:rPr lang="en-US" altLang="zh-CN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PCB thickness each layer: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3.1</m:t>
                    </m:r>
                    <m:r>
                      <a:rPr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𝑚𝑚</m:t>
                    </m:r>
                    <m:r>
                      <a:rPr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0.0024</m:t>
                        </m:r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𝐼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b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zh-CN" altLang="en-US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n-US" altLang="zh-CN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Interaction length of GS: 24.2803 cm</a:t>
                </a:r>
              </a:p>
              <a:p>
                <a:r>
                  <a:rPr lang="en-US" altLang="zh-CN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Interaction length of steel: 17.1516 cm</a:t>
                </a:r>
              </a:p>
              <a:p>
                <a:r>
                  <a:rPr lang="en-US" altLang="zh-CN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Air gap NOT considered</a:t>
                </a:r>
                <a:endParaRPr lang="zh-CN" alt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4" name="矩形: 圆角 53">
                <a:extLst>
                  <a:ext uri="{FF2B5EF4-FFF2-40B4-BE49-F238E27FC236}">
                    <a16:creationId xmlns:a16="http://schemas.microsoft.com/office/drawing/2014/main" id="{CC92C754-0C59-E1DF-F725-F282BE53C7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68" y="989690"/>
                <a:ext cx="4910666" cy="220224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5" name="表格 54">
            <a:extLst>
              <a:ext uri="{FF2B5EF4-FFF2-40B4-BE49-F238E27FC236}">
                <a16:creationId xmlns:a16="http://schemas.microsoft.com/office/drawing/2014/main" xmlns="" id="{C0BCFA09-A0F8-3C3A-6414-E40DA332F449}"/>
              </a:ext>
            </a:extLst>
          </p:cNvPr>
          <p:cNvGraphicFramePr>
            <a:graphicFrameLocks noGrp="1"/>
          </p:cNvGraphicFramePr>
          <p:nvPr/>
        </p:nvGraphicFramePr>
        <p:xfrm>
          <a:off x="5694266" y="3543300"/>
          <a:ext cx="6308775" cy="1935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61755">
                  <a:extLst>
                    <a:ext uri="{9D8B030D-6E8A-4147-A177-3AD203B41FA5}">
                      <a16:colId xmlns:a16="http://schemas.microsoft.com/office/drawing/2014/main" xmlns="" val="3440548010"/>
                    </a:ext>
                  </a:extLst>
                </a:gridCol>
                <a:gridCol w="1261755">
                  <a:extLst>
                    <a:ext uri="{9D8B030D-6E8A-4147-A177-3AD203B41FA5}">
                      <a16:colId xmlns:a16="http://schemas.microsoft.com/office/drawing/2014/main" xmlns="" val="978843408"/>
                    </a:ext>
                  </a:extLst>
                </a:gridCol>
                <a:gridCol w="1261755">
                  <a:extLst>
                    <a:ext uri="{9D8B030D-6E8A-4147-A177-3AD203B41FA5}">
                      <a16:colId xmlns:a16="http://schemas.microsoft.com/office/drawing/2014/main" xmlns="" val="1867956556"/>
                    </a:ext>
                  </a:extLst>
                </a:gridCol>
                <a:gridCol w="1261755">
                  <a:extLst>
                    <a:ext uri="{9D8B030D-6E8A-4147-A177-3AD203B41FA5}">
                      <a16:colId xmlns:a16="http://schemas.microsoft.com/office/drawing/2014/main" xmlns="" val="1924865173"/>
                    </a:ext>
                  </a:extLst>
                </a:gridCol>
                <a:gridCol w="1261755">
                  <a:extLst>
                    <a:ext uri="{9D8B030D-6E8A-4147-A177-3AD203B41FA5}">
                      <a16:colId xmlns:a16="http://schemas.microsoft.com/office/drawing/2014/main" xmlns="" val="840498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Sampling fraction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HCAL total thickness</a:t>
                      </a:r>
                    </a:p>
                    <a:p>
                      <a:pPr algn="ctr"/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(mm)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Layer thickness (mm)</a:t>
                      </a:r>
                      <a:endParaRPr lang="zh-CN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GS thickness /layer (mm)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Steel thickness /layer (mm)</a:t>
                      </a:r>
                      <a:endParaRPr lang="zh-CN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5101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50%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1351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33.8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18.2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12.5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4209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70%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1436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35.9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25.5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7.3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6231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1522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38.0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32.8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2.2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8357861"/>
                  </a:ext>
                </a:extLst>
              </a:tr>
            </a:tbl>
          </a:graphicData>
        </a:graphic>
      </p:graphicFrame>
      <p:sp>
        <p:nvSpPr>
          <p:cNvPr id="56" name="矩形: 圆角 55">
            <a:extLst>
              <a:ext uri="{FF2B5EF4-FFF2-40B4-BE49-F238E27FC236}">
                <a16:creationId xmlns:a16="http://schemas.microsoft.com/office/drawing/2014/main" xmlns="" id="{78D06FF3-192A-EDD6-358F-04D2313BC233}"/>
              </a:ext>
            </a:extLst>
          </p:cNvPr>
          <p:cNvSpPr/>
          <p:nvPr/>
        </p:nvSpPr>
        <p:spPr>
          <a:xfrm>
            <a:off x="6181821" y="5589745"/>
            <a:ext cx="5344389" cy="27571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 </a:t>
            </a:r>
            <a:r>
              <a:rPr lang="en-US" altLang="zh-CN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layers</a:t>
            </a:r>
            <a:r>
              <a:rPr lang="zh-CN" alt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zh-CN" altLang="en-US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42mm support structural thickness</a:t>
            </a:r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98C37DC-B239-2609-B725-8D4FD46FD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7" y="3744276"/>
            <a:ext cx="5245187" cy="19455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A918733-1105-B5F8-DE13-FB5254701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266" y="1103990"/>
            <a:ext cx="6308776" cy="2340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A5ADAE08-C1A1-2A77-ECDD-E6FF44C31D57}"/>
              </a:ext>
            </a:extLst>
          </p:cNvPr>
          <p:cNvSpPr/>
          <p:nvPr/>
        </p:nvSpPr>
        <p:spPr>
          <a:xfrm>
            <a:off x="5558366" y="880534"/>
            <a:ext cx="6591301" cy="5122333"/>
          </a:xfrm>
          <a:prstGeom prst="roundRect">
            <a:avLst>
              <a:gd name="adj" fmla="val 7163"/>
            </a:avLst>
          </a:prstGeom>
          <a:noFill/>
          <a:ln w="28575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93328" y="6188425"/>
            <a:ext cx="624882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Hcal</a:t>
            </a:r>
            <a:r>
              <a:rPr lang="en-US" altLang="zh-CN" dirty="0" smtClean="0"/>
              <a:t> thickness increasing about 25 cm from 1314 in Ref-TDR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377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xmlns="" id="{8D28F5CC-4366-4C39-924E-1C4D2F453A7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-635" y="1271"/>
            <a:ext cx="12192635" cy="7454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5927BA5-E9D6-4C59-1E1D-A01F43DB0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Layer settings of HCAL   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D7D6BA63-7638-3B4B-E002-0E84BFF85F1E}"/>
              </a:ext>
            </a:extLst>
          </p:cNvPr>
          <p:cNvSpPr/>
          <p:nvPr/>
        </p:nvSpPr>
        <p:spPr>
          <a:xfrm>
            <a:off x="2888195" y="1685483"/>
            <a:ext cx="1800000" cy="72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01F2AD31-0ADC-1960-622D-72D03866A1BD}"/>
              </a:ext>
            </a:extLst>
          </p:cNvPr>
          <p:cNvSpPr/>
          <p:nvPr/>
        </p:nvSpPr>
        <p:spPr>
          <a:xfrm>
            <a:off x="2888195" y="2247643"/>
            <a:ext cx="1800000" cy="72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7ED3573-DB37-87F1-65D0-86A6F6517FE6}"/>
              </a:ext>
            </a:extLst>
          </p:cNvPr>
          <p:cNvSpPr/>
          <p:nvPr/>
        </p:nvSpPr>
        <p:spPr>
          <a:xfrm>
            <a:off x="2888195" y="1880443"/>
            <a:ext cx="1800000" cy="3672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AE79576-E208-A594-38CC-09D8872C00D3}"/>
              </a:ext>
            </a:extLst>
          </p:cNvPr>
          <p:cNvSpPr/>
          <p:nvPr/>
        </p:nvSpPr>
        <p:spPr>
          <a:xfrm>
            <a:off x="2888195" y="1757483"/>
            <a:ext cx="1800000" cy="111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B06C335-14E5-F5D3-D7E4-88D5740F1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55" y="730719"/>
            <a:ext cx="2566370" cy="2558732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xmlns="" id="{9F62B8F4-747D-9D47-ECDA-815FC8508539}"/>
              </a:ext>
            </a:extLst>
          </p:cNvPr>
          <p:cNvSpPr/>
          <p:nvPr/>
        </p:nvSpPr>
        <p:spPr>
          <a:xfrm>
            <a:off x="2079377" y="1800593"/>
            <a:ext cx="135611" cy="10461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xmlns="" id="{414E7517-B0EF-7B16-6CC5-044F32BA61D3}"/>
              </a:ext>
            </a:extLst>
          </p:cNvPr>
          <p:cNvCxnSpPr>
            <a:cxnSpLocks/>
          </p:cNvCxnSpPr>
          <p:nvPr/>
        </p:nvCxnSpPr>
        <p:spPr>
          <a:xfrm flipV="1">
            <a:off x="1430164" y="2952675"/>
            <a:ext cx="0" cy="3706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D5851504-9312-3D8A-7F99-A853904F56AA}"/>
              </a:ext>
            </a:extLst>
          </p:cNvPr>
          <p:cNvSpPr txBox="1"/>
          <p:nvPr/>
        </p:nvSpPr>
        <p:spPr>
          <a:xfrm>
            <a:off x="342639" y="3233951"/>
            <a:ext cx="2175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Incident particle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xmlns="" id="{CA380315-F060-A929-41B5-8FF16259A115}"/>
              </a:ext>
            </a:extLst>
          </p:cNvPr>
          <p:cNvCxnSpPr>
            <a:stCxn id="9" idx="0"/>
          </p:cNvCxnSpPr>
          <p:nvPr/>
        </p:nvCxnSpPr>
        <p:spPr>
          <a:xfrm flipV="1">
            <a:off x="2147183" y="1685483"/>
            <a:ext cx="705872" cy="1151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32102A2A-69E7-036A-0E5F-D24F6770579E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2147183" y="1905207"/>
            <a:ext cx="680472" cy="7272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A7B2A5E8-8209-0F26-FA9C-4AD8085BA9B9}"/>
              </a:ext>
            </a:extLst>
          </p:cNvPr>
          <p:cNvSpPr/>
          <p:nvPr/>
        </p:nvSpPr>
        <p:spPr>
          <a:xfrm>
            <a:off x="2888195" y="2319643"/>
            <a:ext cx="1800000" cy="356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CD28FAD4-FAE3-B291-16B6-AF0A3635CCB1}"/>
              </a:ext>
            </a:extLst>
          </p:cNvPr>
          <p:cNvSpPr txBox="1"/>
          <p:nvPr/>
        </p:nvSpPr>
        <p:spPr>
          <a:xfrm>
            <a:off x="4835250" y="1537359"/>
            <a:ext cx="62700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Steel (2mm) (cassette)</a:t>
            </a:r>
          </a:p>
          <a:p>
            <a:r>
              <a:rPr lang="en-US" altLang="zh-CN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PCB (3.1mm)</a:t>
            </a:r>
          </a:p>
          <a:p>
            <a:r>
              <a:rPr lang="en-US" altLang="zh-CN" sz="2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GS (10mm) + ESR (2*0.065mm) + air (0.07mm) = 10.2mm</a:t>
            </a:r>
          </a:p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Steel (2mm) (cassette)</a:t>
            </a:r>
          </a:p>
          <a:p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Steel (9.9mm) (Absorber)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264037D5-DA87-45D7-29A5-AF04721A7B4A}"/>
              </a:ext>
            </a:extLst>
          </p:cNvPr>
          <p:cNvSpPr txBox="1"/>
          <p:nvPr/>
        </p:nvSpPr>
        <p:spPr>
          <a:xfrm>
            <a:off x="2945076" y="897902"/>
            <a:ext cx="5148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CEPCSW current settings, </a:t>
            </a:r>
          </a:p>
          <a:p>
            <a:r>
              <a:rPr lang="en-US" altLang="zh-CN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30% sampling fraction, using in ref-TDR</a:t>
            </a:r>
            <a:endParaRPr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37FEF673-9820-54BC-362C-282946E372ED}"/>
              </a:ext>
            </a:extLst>
          </p:cNvPr>
          <p:cNvSpPr txBox="1"/>
          <p:nvPr/>
        </p:nvSpPr>
        <p:spPr>
          <a:xfrm>
            <a:off x="105835" y="3716698"/>
            <a:ext cx="3031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50% sampling fraction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3FBA11D7-E9C9-3DA8-58D6-4628BE82BA28}"/>
              </a:ext>
            </a:extLst>
          </p:cNvPr>
          <p:cNvSpPr/>
          <p:nvPr/>
        </p:nvSpPr>
        <p:spPr>
          <a:xfrm>
            <a:off x="105835" y="4223412"/>
            <a:ext cx="1800000" cy="226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EB86529B-8FD0-6AE8-0936-62F89692ECB3}"/>
              </a:ext>
            </a:extLst>
          </p:cNvPr>
          <p:cNvSpPr/>
          <p:nvPr/>
        </p:nvSpPr>
        <p:spPr>
          <a:xfrm>
            <a:off x="105835" y="5251253"/>
            <a:ext cx="1800000" cy="226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1AA17D05-D797-A946-1F55-AD6C9253FC64}"/>
              </a:ext>
            </a:extLst>
          </p:cNvPr>
          <p:cNvSpPr/>
          <p:nvPr/>
        </p:nvSpPr>
        <p:spPr>
          <a:xfrm>
            <a:off x="105835" y="4584866"/>
            <a:ext cx="1800000" cy="6552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B4209C98-034F-D581-9596-8927B35D2D01}"/>
              </a:ext>
            </a:extLst>
          </p:cNvPr>
          <p:cNvSpPr/>
          <p:nvPr/>
        </p:nvSpPr>
        <p:spPr>
          <a:xfrm>
            <a:off x="105835" y="4462079"/>
            <a:ext cx="1800000" cy="111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1C88918A-3A6F-9606-4C92-D31DBA046E1D}"/>
              </a:ext>
            </a:extLst>
          </p:cNvPr>
          <p:cNvSpPr txBox="1"/>
          <p:nvPr/>
        </p:nvSpPr>
        <p:spPr>
          <a:xfrm>
            <a:off x="1905835" y="4073098"/>
            <a:ext cx="26153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Steel (6.25mm) </a:t>
            </a:r>
          </a:p>
          <a:p>
            <a:r>
              <a:rPr lang="en-US" altLang="zh-CN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PCB (3.1mm)</a:t>
            </a:r>
          </a:p>
          <a:p>
            <a:r>
              <a:rPr lang="en-US" altLang="zh-CN" sz="2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GS (18.2mm) + </a:t>
            </a:r>
          </a:p>
          <a:p>
            <a:r>
              <a:rPr lang="en-US" altLang="zh-CN" sz="2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ESR (2*0.065mm) + </a:t>
            </a:r>
          </a:p>
          <a:p>
            <a:r>
              <a:rPr lang="en-US" altLang="zh-CN" sz="2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air (0.07mm) = </a:t>
            </a:r>
          </a:p>
          <a:p>
            <a:r>
              <a:rPr lang="en-US" altLang="zh-CN" sz="2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18.4mm</a:t>
            </a:r>
          </a:p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Steel (6.25mm)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D03AC457-9BF0-95DB-49B8-8973986ECDB1}"/>
              </a:ext>
            </a:extLst>
          </p:cNvPr>
          <p:cNvSpPr txBox="1"/>
          <p:nvPr/>
        </p:nvSpPr>
        <p:spPr>
          <a:xfrm>
            <a:off x="4101665" y="3720293"/>
            <a:ext cx="3031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70% sampling fraction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99C30E65-8D09-9042-4F26-EE09494B5B2E}"/>
              </a:ext>
            </a:extLst>
          </p:cNvPr>
          <p:cNvSpPr/>
          <p:nvPr/>
        </p:nvSpPr>
        <p:spPr>
          <a:xfrm>
            <a:off x="4195235" y="4222911"/>
            <a:ext cx="1800000" cy="133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FE873788-F767-6764-F684-BBF5256EE805}"/>
              </a:ext>
            </a:extLst>
          </p:cNvPr>
          <p:cNvSpPr/>
          <p:nvPr/>
        </p:nvSpPr>
        <p:spPr>
          <a:xfrm>
            <a:off x="4195235" y="5410479"/>
            <a:ext cx="1800000" cy="133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xmlns="" id="{D32C272C-CD8B-F19A-1032-B3A9B5355E21}"/>
              </a:ext>
            </a:extLst>
          </p:cNvPr>
          <p:cNvSpPr/>
          <p:nvPr/>
        </p:nvSpPr>
        <p:spPr>
          <a:xfrm>
            <a:off x="4195235" y="4484223"/>
            <a:ext cx="1800000" cy="918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7045F70E-B36B-97E2-06B0-9A7F5A90485D}"/>
              </a:ext>
            </a:extLst>
          </p:cNvPr>
          <p:cNvSpPr/>
          <p:nvPr/>
        </p:nvSpPr>
        <p:spPr>
          <a:xfrm>
            <a:off x="4195235" y="4364367"/>
            <a:ext cx="1800000" cy="111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04E9D0E2-ED8E-6F69-05DC-9CDE076E5330}"/>
              </a:ext>
            </a:extLst>
          </p:cNvPr>
          <p:cNvSpPr txBox="1"/>
          <p:nvPr/>
        </p:nvSpPr>
        <p:spPr>
          <a:xfrm>
            <a:off x="5940203" y="4098853"/>
            <a:ext cx="26153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Steel (3.65mm) </a:t>
            </a:r>
          </a:p>
          <a:p>
            <a:r>
              <a:rPr lang="en-US" altLang="zh-CN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PCB (3.1mm)</a:t>
            </a:r>
          </a:p>
          <a:p>
            <a:r>
              <a:rPr lang="en-US" altLang="zh-CN" sz="2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GS (25.5mm) + </a:t>
            </a:r>
          </a:p>
          <a:p>
            <a:r>
              <a:rPr lang="en-US" altLang="zh-CN" sz="2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ESR (2*0.065mm) + </a:t>
            </a:r>
          </a:p>
          <a:p>
            <a:r>
              <a:rPr lang="en-US" altLang="zh-CN" sz="2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air (0.07mm) = </a:t>
            </a:r>
          </a:p>
          <a:p>
            <a:r>
              <a:rPr lang="en-US" altLang="zh-CN" sz="2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25.7mm</a:t>
            </a:r>
          </a:p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Steel (3.65mm)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CEDAD3AA-C84C-5DFD-4B37-B5AD014E3E80}"/>
              </a:ext>
            </a:extLst>
          </p:cNvPr>
          <p:cNvSpPr txBox="1"/>
          <p:nvPr/>
        </p:nvSpPr>
        <p:spPr>
          <a:xfrm>
            <a:off x="8161431" y="3720293"/>
            <a:ext cx="3031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90% sampling fraction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9140164F-DBD5-0A07-57D6-C8A42170AF15}"/>
              </a:ext>
            </a:extLst>
          </p:cNvPr>
          <p:cNvSpPr/>
          <p:nvPr/>
        </p:nvSpPr>
        <p:spPr>
          <a:xfrm>
            <a:off x="8255001" y="4222911"/>
            <a:ext cx="1800000" cy="3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xmlns="" id="{CF648F9A-4680-B6A8-6762-36085609E283}"/>
              </a:ext>
            </a:extLst>
          </p:cNvPr>
          <p:cNvSpPr/>
          <p:nvPr/>
        </p:nvSpPr>
        <p:spPr>
          <a:xfrm>
            <a:off x="8255001" y="5584469"/>
            <a:ext cx="1800000" cy="39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D5D886DD-990A-A36F-A3AA-2A024F304F40}"/>
              </a:ext>
            </a:extLst>
          </p:cNvPr>
          <p:cNvSpPr/>
          <p:nvPr/>
        </p:nvSpPr>
        <p:spPr>
          <a:xfrm>
            <a:off x="8255001" y="4390970"/>
            <a:ext cx="1800000" cy="11808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B359FCAF-D084-144B-A592-961C6EB820C8}"/>
              </a:ext>
            </a:extLst>
          </p:cNvPr>
          <p:cNvSpPr/>
          <p:nvPr/>
        </p:nvSpPr>
        <p:spPr>
          <a:xfrm>
            <a:off x="8255001" y="4266671"/>
            <a:ext cx="1800000" cy="1116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152E7B60-E3DC-3A47-BFC3-1AD1BF6FA9D1}"/>
              </a:ext>
            </a:extLst>
          </p:cNvPr>
          <p:cNvSpPr txBox="1"/>
          <p:nvPr/>
        </p:nvSpPr>
        <p:spPr>
          <a:xfrm>
            <a:off x="9999969" y="4098853"/>
            <a:ext cx="26153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Steel (1.1mm) </a:t>
            </a:r>
          </a:p>
          <a:p>
            <a:r>
              <a:rPr lang="en-US" altLang="zh-CN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PCB (3.1mm)</a:t>
            </a:r>
          </a:p>
          <a:p>
            <a:r>
              <a:rPr lang="en-US" altLang="zh-CN" sz="2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GS (32.8mm) + </a:t>
            </a:r>
          </a:p>
          <a:p>
            <a:r>
              <a:rPr lang="en-US" altLang="zh-CN" sz="2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ESR (2*0.065mm) + </a:t>
            </a:r>
          </a:p>
          <a:p>
            <a:r>
              <a:rPr lang="en-US" altLang="zh-CN" sz="2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air (0.07mm) = </a:t>
            </a:r>
          </a:p>
          <a:p>
            <a:r>
              <a:rPr lang="en-US" altLang="zh-CN" sz="2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33.0mm</a:t>
            </a:r>
          </a:p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Steel (1.1mm)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xmlns="" id="{019973B4-F1A8-4910-AD11-B56456139CD6}"/>
              </a:ext>
            </a:extLst>
          </p:cNvPr>
          <p:cNvSpPr/>
          <p:nvPr/>
        </p:nvSpPr>
        <p:spPr>
          <a:xfrm>
            <a:off x="0" y="692358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1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837AEBB9-4DA1-4BE0-8D72-C9152437F6C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-635" y="1271"/>
            <a:ext cx="12192635" cy="7454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A35DB1-C040-2702-B5D3-E4C0E713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Hadronic &amp; EM Energy Resolution</a:t>
            </a:r>
            <a:endParaRPr lang="zh-CN" alt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xmlns="" id="{FBF2EFB1-7767-0D59-1D4C-94AE6E2E2F9A}"/>
                  </a:ext>
                </a:extLst>
              </p:cNvPr>
              <p:cNvSpPr txBox="1"/>
              <p:nvPr/>
            </p:nvSpPr>
            <p:spPr>
              <a:xfrm>
                <a:off x="8221559" y="1066134"/>
                <a:ext cx="3056731" cy="120032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Simulation conditions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Only HCAL,</a:t>
                </a:r>
                <a:r>
                  <a:rPr lang="zh-CN" altLang="en-US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Fix thickness 6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𝐼</m:t>
                        </m:r>
                      </m:sub>
                    </m:sSub>
                  </m:oMath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Scan sampling fraction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FBF2EFB1-7767-0D59-1D4C-94AE6E2E2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559" y="1066134"/>
                <a:ext cx="3056731" cy="1200329"/>
              </a:xfrm>
              <a:prstGeom prst="rect">
                <a:avLst/>
              </a:prstGeom>
              <a:blipFill>
                <a:blip r:embed="rId3"/>
                <a:stretch>
                  <a:fillRect l="-1397" t="-3046" b="-7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xmlns="" id="{48430987-0277-6A29-CB5B-BE43F4F57959}"/>
                  </a:ext>
                </a:extLst>
              </p:cNvPr>
              <p:cNvSpPr txBox="1"/>
              <p:nvPr/>
            </p:nvSpPr>
            <p:spPr>
              <a:xfrm>
                <a:off x="990781" y="3725848"/>
                <a:ext cx="222504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Incident particle: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𝛾</m:t>
                    </m:r>
                  </m:oMath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8430987-0277-6A29-CB5B-BE43F4F57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781" y="3725848"/>
                <a:ext cx="2225046" cy="369332"/>
              </a:xfrm>
              <a:prstGeom prst="rect">
                <a:avLst/>
              </a:prstGeom>
              <a:blipFill>
                <a:blip r:embed="rId4"/>
                <a:stretch>
                  <a:fillRect l="-2466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00C4F472-4EF4-877D-C3AD-FCF2C3770F43}"/>
              </a:ext>
            </a:extLst>
          </p:cNvPr>
          <p:cNvSpPr txBox="1"/>
          <p:nvPr/>
        </p:nvSpPr>
        <p:spPr>
          <a:xfrm>
            <a:off x="443206" y="3444923"/>
            <a:ext cx="3025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resolution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ECBA033A-DB28-E472-48C5-0ADEF06BE999}"/>
              </a:ext>
            </a:extLst>
          </p:cNvPr>
          <p:cNvSpPr txBox="1"/>
          <p:nvPr/>
        </p:nvSpPr>
        <p:spPr>
          <a:xfrm>
            <a:off x="4268796" y="3480582"/>
            <a:ext cx="3025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Hadronic 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xmlns="" id="{22AE7B5D-4003-4BA7-0778-3C07B9F26FCF}"/>
                  </a:ext>
                </a:extLst>
              </p:cNvPr>
              <p:cNvSpPr txBox="1"/>
              <p:nvPr/>
            </p:nvSpPr>
            <p:spPr>
              <a:xfrm>
                <a:off x="4760425" y="3725848"/>
                <a:ext cx="2183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Incident particle: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22AE7B5D-4003-4BA7-0778-3C07B9F26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425" y="3725848"/>
                <a:ext cx="2183486" cy="369332"/>
              </a:xfrm>
              <a:prstGeom prst="rect">
                <a:avLst/>
              </a:prstGeom>
              <a:blipFill>
                <a:blip r:embed="rId5"/>
                <a:stretch>
                  <a:fillRect l="-2514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3DD9A21-5B3A-5BAB-41B2-82B68A065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54" y="744923"/>
            <a:ext cx="3615254" cy="270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64812AA-D7CE-81AB-EBAC-17E3E7DB8F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6639" y="744923"/>
            <a:ext cx="3615254" cy="27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xmlns="" id="{4A796081-FCC7-6BCF-8356-1F87ECA47451}"/>
                  </a:ext>
                </a:extLst>
              </p:cNvPr>
              <p:cNvSpPr txBox="1"/>
              <p:nvPr/>
            </p:nvSpPr>
            <p:spPr>
              <a:xfrm>
                <a:off x="2927241" y="6569033"/>
                <a:ext cx="21834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80 GeV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A796081-FCC7-6BCF-8356-1F87ECA47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241" y="6569033"/>
                <a:ext cx="2183486" cy="369332"/>
              </a:xfrm>
              <a:prstGeom prst="rect">
                <a:avLst/>
              </a:prstGeom>
              <a:blipFill>
                <a:blip r:embed="rId8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5F7E8BA1-5443-E534-9CB9-D3BCA047FF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8984" y="4125092"/>
            <a:ext cx="3374237" cy="252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9F7EDC7-D6F2-3575-C259-11A087FA34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054" y="4170667"/>
            <a:ext cx="3257930" cy="244967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F4F45288-CE73-4EC1-B72D-CC8B67A7A26F}"/>
              </a:ext>
            </a:extLst>
          </p:cNvPr>
          <p:cNvSpPr/>
          <p:nvPr/>
        </p:nvSpPr>
        <p:spPr>
          <a:xfrm>
            <a:off x="-635" y="675958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xmlns="" id="{5A6CCDF0-2243-4345-9615-E780E25BB73F}"/>
                  </a:ext>
                </a:extLst>
              </p:cNvPr>
              <p:cNvSpPr txBox="1"/>
              <p:nvPr/>
            </p:nvSpPr>
            <p:spPr>
              <a:xfrm>
                <a:off x="7878478" y="4043364"/>
                <a:ext cx="3870135" cy="2400657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simulation under ideal conditions means the best performances</a:t>
                </a:r>
                <a:r>
                  <a:rPr lang="zh-CN" altLang="en-US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 next need to be more realistic</a:t>
                </a:r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 B field (low 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smtClean="0">
                            <a:latin typeface="Cambria Math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can reach HCAL)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Showers at center of module (minimize impact of gaps between modules)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 digitization: GS, light trans., PE conv., FEE,  noise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A6CCDF0-2243-4345-9615-E780E25BB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8478" y="4043364"/>
                <a:ext cx="3870135" cy="2400657"/>
              </a:xfrm>
              <a:prstGeom prst="rect">
                <a:avLst/>
              </a:prstGeom>
              <a:blipFill>
                <a:blip r:embed="rId11"/>
                <a:stretch>
                  <a:fillRect l="-630" t="-1269" b="-22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891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43170161-2D66-4B9F-A64A-47B29A4E85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>
            <a:off x="-635" y="1271"/>
            <a:ext cx="12192635" cy="745490"/>
          </a:xfrm>
          <a:prstGeom prst="rect">
            <a:avLst/>
          </a:prstGeom>
          <a:gradFill>
            <a:gsLst>
              <a:gs pos="100000">
                <a:srgbClr val="053C80"/>
              </a:gs>
              <a:gs pos="100000">
                <a:srgbClr val="0E265A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5B586A-EFEF-F5C2-3116-E017BFEE47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744538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Software Compensation</a:t>
            </a:r>
            <a:endParaRPr lang="zh-CN" alt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图片 8" descr="图示&#10;&#10;AI 生成的内容可能不正确。">
            <a:extLst>
              <a:ext uri="{FF2B5EF4-FFF2-40B4-BE49-F238E27FC236}">
                <a16:creationId xmlns:a16="http://schemas.microsoft.com/office/drawing/2014/main" xmlns="" id="{B6554B7C-8932-00E6-4416-A63273FDF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5" y="1041232"/>
            <a:ext cx="3512353" cy="1231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xmlns="" id="{E3567040-F7FF-A716-EF31-723CD3325F56}"/>
                  </a:ext>
                </a:extLst>
              </p:cNvPr>
              <p:cNvSpPr txBox="1"/>
              <p:nvPr/>
            </p:nvSpPr>
            <p:spPr>
              <a:xfrm>
                <a:off x="8490797" y="798231"/>
                <a:ext cx="385391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Detector</a:t>
                </a:r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response for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EM component </a:t>
                </a:r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 typically higher than for </a:t>
                </a:r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NON-EM component, i.e. 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𝑒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  <m:r>
                      <a:rPr lang="zh-CN" altLang="en-US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&gt; 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</m:t>
                    </m:r>
                  </m:oMath>
                </a14:m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3567040-F7FF-A716-EF31-723CD3325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0797" y="798231"/>
                <a:ext cx="3853912" cy="923330"/>
              </a:xfrm>
              <a:prstGeom prst="rect">
                <a:avLst/>
              </a:prstGeom>
              <a:blipFill>
                <a:blip r:embed="rId4"/>
                <a:stretch>
                  <a:fillRect l="-1424" t="-3974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xmlns="" id="{8DFD8DB4-A014-20BB-31B6-9FDC42443267}"/>
                  </a:ext>
                </a:extLst>
              </p:cNvPr>
              <p:cNvSpPr txBox="1"/>
              <p:nvPr/>
            </p:nvSpPr>
            <p:spPr>
              <a:xfrm>
                <a:off x="8508569" y="1876661"/>
                <a:ext cx="352505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Software Compensation: compensate EM and Non-EM component with different factor: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𝑒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h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DFD8DB4-A014-20BB-31B6-9FDC42443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569" y="1876661"/>
                <a:ext cx="3525051" cy="1200329"/>
              </a:xfrm>
              <a:prstGeom prst="rect">
                <a:avLst/>
              </a:prstGeom>
              <a:blipFill>
                <a:blip r:embed="rId5"/>
                <a:stretch>
                  <a:fillRect l="-1557" t="-30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xmlns="" id="{90FE1B48-A6C4-CC80-51B4-04977DAE6A6D}"/>
                  </a:ext>
                </a:extLst>
              </p:cNvPr>
              <p:cNvSpPr txBox="1"/>
              <p:nvPr/>
            </p:nvSpPr>
            <p:spPr>
              <a:xfrm>
                <a:off x="50236" y="2298357"/>
                <a:ext cx="363061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Hadronic shower is composed of EM (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𝑒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component and Non-EM (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h</m:t>
                    </m:r>
                  </m:oMath>
                </a14:m>
                <a:r>
                  <a:rPr lang="en-US" altLang="zh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component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0FE1B48-A6C4-CC80-51B4-04977DAE6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6" y="2298357"/>
                <a:ext cx="3630612" cy="923330"/>
              </a:xfrm>
              <a:prstGeom prst="rect">
                <a:avLst/>
              </a:prstGeom>
              <a:blipFill>
                <a:blip r:embed="rId6"/>
                <a:stretch>
                  <a:fillRect l="-1342" t="-3311" r="-1174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9080D63-2DE6-949D-5CED-B4E108FB12B1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253566" y="892342"/>
            <a:ext cx="2237231" cy="211223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43F7DE6-7C6E-7A04-2DBC-D4FE8239E3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2478" y="3291376"/>
            <a:ext cx="3098542" cy="2314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xmlns="" id="{AF73A329-74ED-E89A-4818-2D58A94FCF42}"/>
                  </a:ext>
                </a:extLst>
              </p:cNvPr>
              <p:cNvSpPr txBox="1"/>
              <p:nvPr/>
            </p:nvSpPr>
            <p:spPr>
              <a:xfrm>
                <a:off x="8241419" y="3649643"/>
                <a:ext cx="2794888" cy="1585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Under </a:t>
                </a:r>
                <a:r>
                  <a:rPr lang="en-US" altLang="zh-CN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ideal conditions </a:t>
                </a:r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with a </a:t>
                </a:r>
                <a:r>
                  <a:rPr lang="en-US" altLang="zh-CN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90% </a:t>
                </a:r>
                <a:r>
                  <a:rPr lang="en-US" altLang="zh-CN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sampling fraction, the upper limit of hadron energy resolution: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600" b="0" i="1" smtClean="0">
                              <a:latin typeface="Cambria Math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𝜎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𝐸</m:t>
                          </m:r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6.1%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1600" b="0" i="1" smtClean="0">
                                  <a:latin typeface="Cambria Math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⊕0.9%</m:t>
                      </m:r>
                    </m:oMath>
                  </m:oMathPara>
                </a14:m>
                <a:endParaRPr lang="en-US" altLang="zh-CN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F73A329-74ED-E89A-4818-2D58A94FC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1419" y="3649643"/>
                <a:ext cx="2794888" cy="1585883"/>
              </a:xfrm>
              <a:prstGeom prst="rect">
                <a:avLst/>
              </a:prstGeom>
              <a:blipFill>
                <a:blip r:embed="rId9"/>
                <a:stretch>
                  <a:fillRect l="-1310" t="-1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0405F60B-5E73-480A-2E6D-FCD128246D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6015" y="3267622"/>
            <a:ext cx="3082273" cy="230195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149918B-2893-C597-E478-6B7DA4C3678F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3866827" y="892342"/>
            <a:ext cx="2328413" cy="218464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801E130A-A3C6-4DBE-BF7D-693601732D84}"/>
              </a:ext>
            </a:extLst>
          </p:cNvPr>
          <p:cNvSpPr/>
          <p:nvPr/>
        </p:nvSpPr>
        <p:spPr>
          <a:xfrm>
            <a:off x="0" y="674754"/>
            <a:ext cx="12192000" cy="78105"/>
          </a:xfrm>
          <a:prstGeom prst="rect">
            <a:avLst/>
          </a:prstGeom>
          <a:solidFill>
            <a:srgbClr val="BC8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0E19EE84-9D13-4714-8F79-2444298EBC7D}"/>
              </a:ext>
            </a:extLst>
          </p:cNvPr>
          <p:cNvSpPr txBox="1"/>
          <p:nvPr/>
        </p:nvSpPr>
        <p:spPr>
          <a:xfrm>
            <a:off x="2323158" y="5651412"/>
            <a:ext cx="7210221" cy="86177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software compensation based on truth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 one depends on reconstruction and the shower separation power.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to do including more real simulation and reconstruction. </a:t>
            </a:r>
            <a:endParaRPr lang="zh-CN" altLang="en-US" sz="1600" b="1" dirty="0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5508A08-6D2A-4E5E-9407-F7378D9EC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EB20-9793-44FF-8E54-62C2811AED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C21D39-7802-4861-A067-E82DADF1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Yuekun Heng @ CEPCmeeting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xmlns="" id="{CE4B2CA6-ADAE-43F4-B7F2-61FDF5138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948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59568" y="846192"/>
            <a:ext cx="10972800" cy="4840303"/>
          </a:xfrm>
        </p:spPr>
        <p:txBody>
          <a:bodyPr/>
          <a:lstStyle/>
          <a:p>
            <a:r>
              <a:rPr lang="en-US" altLang="zh-CN" dirty="0" smtClean="0"/>
              <a:t>Stochastic term</a:t>
            </a:r>
          </a:p>
          <a:p>
            <a:pPr lvl="1"/>
            <a:r>
              <a:rPr lang="en-US" altLang="zh-CN" dirty="0" smtClean="0"/>
              <a:t>Ideal 12%</a:t>
            </a:r>
            <a:r>
              <a:rPr lang="en-US" altLang="zh-CN" dirty="0" smtClean="0">
                <a:sym typeface="Wingdings" pitchFamily="2" charset="2"/>
              </a:rPr>
              <a:t></a:t>
            </a:r>
            <a:r>
              <a:rPr lang="en-US" altLang="zh-CN" dirty="0" smtClean="0"/>
              <a:t>~18% guessed considering light/PDE/FEE etc.</a:t>
            </a:r>
          </a:p>
          <a:p>
            <a:r>
              <a:rPr lang="en-US" altLang="zh-CN" dirty="0" smtClean="0"/>
              <a:t>Constant term</a:t>
            </a:r>
          </a:p>
          <a:p>
            <a:pPr lvl="1"/>
            <a:r>
              <a:rPr lang="en-US" altLang="zh-CN" dirty="0"/>
              <a:t>Ideal</a:t>
            </a:r>
            <a:r>
              <a:rPr lang="en-US" altLang="zh-CN" dirty="0" smtClean="0"/>
              <a:t> 0.9%</a:t>
            </a:r>
            <a:r>
              <a:rPr lang="zh-CN" altLang="en-US" dirty="0" smtClean="0"/>
              <a:t>，</a:t>
            </a:r>
            <a:r>
              <a:rPr lang="en-US" altLang="zh-CN" dirty="0" smtClean="0"/>
              <a:t>no compensation 4.3%</a:t>
            </a:r>
          </a:p>
          <a:p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365649" y="133989"/>
            <a:ext cx="5460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200" b="1" spc="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HCAL performance target</a:t>
            </a:r>
            <a:endParaRPr lang="zh-CN" altLang="en-US" sz="2400" b="1" spc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B02B7-D4B7-4FA0-A5AC-6590981266A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2026/6/10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Yuekun Heng @ CEPCmeeting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1" y="2603205"/>
            <a:ext cx="7905749" cy="391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09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17509</TotalTime>
  <Words>1697</Words>
  <Application>Microsoft Office PowerPoint</Application>
  <PresentationFormat>自定义</PresentationFormat>
  <Paragraphs>375</Paragraphs>
  <Slides>22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3" baseType="lpstr">
      <vt:lpstr>Office Theme</vt:lpstr>
      <vt:lpstr>GS calorimeter R&amp;D progress</vt:lpstr>
      <vt:lpstr>PowerPoint 演示文稿</vt:lpstr>
      <vt:lpstr>PowerPoint 演示文稿</vt:lpstr>
      <vt:lpstr>GS ECAL-HCAL Longitudinal Thickness</vt:lpstr>
      <vt:lpstr>HCAL fraction</vt:lpstr>
      <vt:lpstr>Layer settings of HCAL    </vt:lpstr>
      <vt:lpstr>Hadronic &amp; EM Energy Resolution</vt:lpstr>
      <vt:lpstr>Software Compensation</vt:lpstr>
      <vt:lpstr>PowerPoint 演示文稿</vt:lpstr>
      <vt:lpstr>PowerPoint 演示文稿</vt:lpstr>
      <vt:lpstr>Integrated ME design of ECAL + HCAL</vt:lpstr>
      <vt:lpstr>PowerPoint 演示文稿</vt:lpstr>
      <vt:lpstr>PowerPoint 演示文稿</vt:lpstr>
      <vt:lpstr>Backup and some updates </vt:lpstr>
      <vt:lpstr>PowerPoint 演示文稿</vt:lpstr>
      <vt:lpstr>Thickness and ME consistency of ECAL + HCAL</vt:lpstr>
      <vt:lpstr>Software Compensation</vt:lpstr>
      <vt:lpstr>Comparison of HCAL in different detectors</vt:lpstr>
      <vt:lpstr>PowerPoint 演示文稿</vt:lpstr>
      <vt:lpstr>PowerPoint 演示文稿</vt:lpstr>
      <vt:lpstr>PowerPoint 演示文稿</vt:lpstr>
      <vt:lpstr>Comparison of HCAL in different detectors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Detector Interface</dc:title>
  <dc:creator>Zhaoru Zhang</dc:creator>
  <cp:lastModifiedBy>webuser</cp:lastModifiedBy>
  <cp:revision>556</cp:revision>
  <dcterms:created xsi:type="dcterms:W3CDTF">2025-07-18T05:11:27Z</dcterms:created>
  <dcterms:modified xsi:type="dcterms:W3CDTF">2026-06-10T07:43:04Z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2052-0.0.0.0</vt:lpwstr>
  </property>
</Properties>
</file>