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404" r:id="rId4"/>
    <p:sldId id="504" r:id="rId5"/>
    <p:sldId id="402" r:id="rId6"/>
    <p:sldId id="465" r:id="rId7"/>
    <p:sldId id="476" r:id="rId9"/>
    <p:sldId id="459" r:id="rId10"/>
    <p:sldId id="480" r:id="rId11"/>
    <p:sldId id="468" r:id="rId12"/>
    <p:sldId id="481" r:id="rId13"/>
    <p:sldId id="469" r:id="rId14"/>
    <p:sldId id="470" r:id="rId15"/>
    <p:sldId id="483" r:id="rId16"/>
    <p:sldId id="502" r:id="rId17"/>
    <p:sldId id="473" r:id="rId18"/>
    <p:sldId id="50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13771-5A4A-426C-91CF-26B84024F7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C38F3-4C84-45C4-A02C-D1ED39F073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C38F3-4C84-45C4-A02C-D1ED39F073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B82A-0B26-46A5-BED1-82C57746D26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831D-7336-4509-8AF3-259042BE303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2F6-E637-4A9F-9D29-3EF47C915AE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281-1A36-4E52-B2F9-B8E7992D4EC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722" y="1"/>
            <a:ext cx="1564277" cy="10067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60960" y="1219200"/>
            <a:ext cx="1213103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5D3B-396E-4F89-BEAC-9675179F264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CAB9-F6D1-4450-B1EE-C2D858E3070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A8B0-C77C-4FE0-8999-33469B055140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6998-6CF7-4E9F-B4EA-9C3A5AFD1C5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95A82-5936-4B3B-B0AA-6D3979C6A0E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872D-030C-4E6C-844B-E3FF36A1E14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7BC4-E1FE-4799-90AD-6A86B3A3320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72CC9-A18C-46A6-9665-2BB725D5333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mailto:licong@ihep.ac.cn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ilto:licong@ihep.ac.c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5782" y="138690"/>
            <a:ext cx="10880436" cy="23876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Cygnus X-3: The first Variable </a:t>
            </a:r>
            <a:r>
              <a:rPr lang="en-US" altLang="zh-CN" sz="36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PeV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Gamma-ray Source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67853"/>
          </a:xfrm>
        </p:spPr>
        <p:txBody>
          <a:bodyPr>
            <a:normAutofit fontScale="92500" lnSpcReduction="20000"/>
          </a:bodyPr>
          <a:lstStyle/>
          <a:p>
            <a:endParaRPr lang="en-US" altLang="zh-CN" dirty="0"/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 Li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Zhen.Cao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J.S Wang, J.N Zhou, F.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Aharonian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/>
          </a:p>
          <a:p>
            <a:r>
              <a:rPr lang="en-US" altLang="zh-CN" sz="2800" b="1" dirty="0">
                <a:hlinkClick r:id="rId1"/>
              </a:rPr>
              <a:t>licong@ihep.ac.cn</a:t>
            </a:r>
            <a:endParaRPr lang="en-US" altLang="zh-CN" sz="2800" b="1" dirty="0"/>
          </a:p>
          <a:p>
            <a:endParaRPr lang="en-US" altLang="zh-CN" sz="2800" b="1" dirty="0"/>
          </a:p>
          <a:p>
            <a:r>
              <a:rPr lang="en-US" altLang="zh-CN" sz="2800" b="1" dirty="0"/>
              <a:t>LHAASO Collaboration</a:t>
            </a:r>
            <a:endParaRPr lang="en-US" altLang="zh-CN" sz="2800" b="1" dirty="0"/>
          </a:p>
          <a:p>
            <a:endParaRPr lang="zh-CN" altLang="en-US" sz="2800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107" y="12526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First </a:t>
            </a:r>
            <a:r>
              <a:rPr lang="en-US" altLang="zh-CN" b="1" dirty="0" err="1">
                <a:latin typeface="Gadugi" panose="020B0502040204020203" pitchFamily="34" charset="0"/>
                <a:ea typeface="Gadugi" panose="020B0502040204020203" pitchFamily="34" charset="0"/>
              </a:rPr>
              <a:t>PeV</a:t>
            </a:r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 Gamma-Ray Source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22460" y="2023932"/>
                <a:ext cx="5543550" cy="153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/>
                      </a:rPr>
                      <m:t>𝐓𝐒</m:t>
                    </m:r>
                    <m:r>
                      <a:rPr lang="en-US" altLang="zh-CN" sz="2400" b="1" i="1" smtClean="0">
                        <a:latin typeface="Cambria Math" panose="02040503050406030204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/>
                      </a:rPr>
                      <m:t>𝟒𝟕</m:t>
                    </m:r>
                    <m:r>
                      <a:rPr lang="en-US" altLang="zh-CN" sz="2400" b="1" i="1" smtClean="0">
                        <a:latin typeface="Cambria Math" panose="02040503050406030204"/>
                      </a:rPr>
                      <m:t>~</m:t>
                    </m:r>
                    <m:r>
                      <a:rPr lang="en-US" altLang="zh-CN" sz="2400" b="1" i="1" smtClean="0">
                        <a:latin typeface="Cambria Math" panose="02040503050406030204"/>
                      </a:rPr>
                      <m:t>𝟓</m:t>
                    </m:r>
                    <m:r>
                      <a:rPr lang="en-US" altLang="zh-CN" sz="2400" b="1" i="1" smtClean="0">
                        <a:latin typeface="Cambria Math" panose="02040503050406030204"/>
                      </a:rPr>
                      <m:t>.</m:t>
                    </m:r>
                    <m:r>
                      <a:rPr lang="en-US" altLang="zh-CN" sz="2400" b="1" i="1" smtClean="0">
                        <a:latin typeface="Cambria Math" panose="02040503050406030204"/>
                      </a:rPr>
                      <m:t>𝟗</m:t>
                    </m:r>
                    <m:r>
                      <a:rPr lang="zh-CN" altLang="en-US" sz="2400" b="1" i="1" smtClean="0">
                        <a:latin typeface="Cambria Math" panose="02040503050406030204"/>
                      </a:rPr>
                      <m:t>𝝈</m:t>
                    </m:r>
                  </m:oMath>
                </a14:m>
                <a:r>
                  <a:rPr lang="en-US" altLang="zh-CN" sz="2400" b="1" dirty="0"/>
                  <a:t>(Chi-square distribution)</a:t>
                </a:r>
                <a:endParaRPr lang="en-US" altLang="zh-CN" sz="2400" b="1" dirty="0"/>
              </a:p>
              <a:p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/>
                      </a:rPr>
                      <m:t>P</m:t>
                    </m:r>
                    <m:r>
                      <a:rPr lang="en-US" altLang="zh-CN" sz="3200" b="0" i="0" smtClean="0">
                        <a:latin typeface="Cambria Math" panose="02040503050406030204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/>
                              </a:rPr>
                              <m:t>1</m:t>
                            </m:r>
                            <m:r>
                              <a:rPr lang="en-US" altLang="zh-CN" sz="3200" b="0" i="1" smtClean="0">
                                <a:latin typeface="Cambria Math" panose="02040503050406030204"/>
                              </a:rPr>
                              <m:t>.</m:t>
                            </m:r>
                            <m:r>
                              <a:rPr lang="en-US" altLang="zh-CN" sz="3200" b="0" i="1" smtClean="0">
                                <a:latin typeface="Cambria Math" panose="02040503050406030204"/>
                              </a:rPr>
                              <m:t>016</m:t>
                            </m:r>
                            <m:r>
                              <a:rPr lang="en-US" altLang="zh-CN" sz="3200" b="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  <m:t>×</m:t>
                            </m:r>
                            <m:r>
                              <a:rPr lang="en-US" altLang="zh-CN" sz="3200" b="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/>
                              </a:rPr>
                              <m:t>10</m:t>
                            </m:r>
                          </m:sup>
                        </m:sSup>
                      </m:den>
                    </m:f>
                    <m:r>
                      <a:rPr lang="en-US" altLang="zh-CN" sz="3200" b="0" i="1" smtClean="0">
                        <a:latin typeface="Cambria Math" panose="02040503050406030204"/>
                      </a:rPr>
                      <m:t>~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𝟔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.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𝟐</m:t>
                    </m:r>
                    <m:r>
                      <a:rPr lang="zh-CN" altLang="en-US" sz="32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𝝈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 </m:t>
                    </m:r>
                  </m:oMath>
                </a14:m>
                <a:r>
                  <a:rPr lang="en-US" altLang="zh-CN" sz="2400" b="1" dirty="0"/>
                  <a:t>(MC)</a:t>
                </a:r>
                <a:endParaRPr lang="zh-CN" altLang="en-US" sz="2400" b="1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460" y="2023932"/>
                <a:ext cx="5543550" cy="1530484"/>
              </a:xfrm>
              <a:prstGeom prst="rect">
                <a:avLst/>
              </a:prstGeom>
              <a:blipFill rotWithShape="1">
                <a:blip r:embed="rId1"/>
                <a:stretch>
                  <a:fillRect l="-7" t="-12" r="7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3694"/>
            <a:ext cx="6200880" cy="48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6393873" y="4497084"/>
                <a:ext cx="5800725" cy="163455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i="1" dirty="0">
                    <a:latin typeface="Cambria Math" panose="02040503050406030204" pitchFamily="18" charset="0"/>
                  </a:rPr>
                  <a:t>Estimation:</a:t>
                </a:r>
                <a:endParaRPr lang="en-US" altLang="zh-CN" sz="2400" b="1" i="1" dirty="0">
                  <a:latin typeface="Cambria Math" panose="02040503050406030204" pitchFamily="18" charset="0"/>
                </a:endParaRPr>
              </a:p>
              <a:p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𝑁𝑜𝑛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00278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𝑁𝑏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0194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/>
                        </a:rPr>
                        <m:t>𝑃𝑜𝑠𝑠𝑖𝑜𝑛𝐼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𝑜𝑛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𝑁𝑏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𝑁𝑏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4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37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×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/>
                            </a:rPr>
                            <m:t>11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/>
                        </a:rPr>
                        <m:t>~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6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/>
                        </a:rPr>
                        <m:t>4</m:t>
                      </m:r>
                      <m:r>
                        <a:rPr lang="zh-CN" altLang="en-US" b="0" i="1" smtClean="0">
                          <a:latin typeface="Cambria Math" panose="02040503050406030204"/>
                        </a:rPr>
                        <m:t>𝜎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73" y="4497084"/>
                <a:ext cx="5800725" cy="1634550"/>
              </a:xfrm>
              <a:prstGeom prst="rect">
                <a:avLst/>
              </a:prstGeom>
              <a:blipFill rotWithShape="1">
                <a:blip r:embed="rId3"/>
                <a:stretch>
                  <a:fillRect l="-1" t="-1" r="1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1945" y="564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Spectrum 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639049" y="1582004"/>
                <a:ext cx="4410075" cy="1376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CN" sz="2000" b="1" dirty="0">
                    <a:latin typeface="华为楷体"/>
                  </a:rPr>
                  <a:t>Hardest SED ever at UHE energy range:</a:t>
                </a:r>
                <a:endParaRPr lang="en-US" altLang="zh-CN" sz="2000" b="1" dirty="0">
                  <a:latin typeface="华为楷体"/>
                </a:endParaRPr>
              </a:p>
              <a:p>
                <a:pPr marL="342900" indent="-342900">
                  <a:buFont typeface="Wingdings" panose="05000000000000000000" pitchFamily="2" charset="2"/>
                  <a:buChar char="u"/>
                </a:pPr>
                <a:endParaRPr lang="en-US" altLang="zh-CN" sz="2000" b="1" dirty="0">
                  <a:latin typeface="华为楷体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𝚪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𝟐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𝟏𝟖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±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𝟏𝟒</m:t>
                    </m:r>
                  </m:oMath>
                </a14:m>
                <a:r>
                  <a:rPr lang="en-US" altLang="zh-CN" sz="1600" b="1" dirty="0">
                    <a:latin typeface="华为楷体"/>
                  </a:rPr>
                  <a:t>(before correction)</a:t>
                </a:r>
                <a:endParaRPr lang="zh-CN" altLang="en-US" sz="2400" b="1" dirty="0">
                  <a:latin typeface="华为楷体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49" y="1582004"/>
                <a:ext cx="4410075" cy="1376467"/>
              </a:xfrm>
              <a:prstGeom prst="rect">
                <a:avLst/>
              </a:prstGeom>
              <a:blipFill rotWithShape="1">
                <a:blip r:embed="rId1"/>
                <a:stretch>
                  <a:fillRect l="-14" t="-16" r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979"/>
            <a:ext cx="7400924" cy="532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8589" r="17223" b="3067"/>
          <a:stretch>
            <a:fillRect/>
          </a:stretch>
        </p:blipFill>
        <p:spPr bwMode="auto">
          <a:xfrm>
            <a:off x="7689649" y="3390900"/>
            <a:ext cx="4308873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54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Leptonic or Hadronic?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05050"/>
            <a:ext cx="54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6275" y="1562099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/>
              <a:t>Hillas  criterion: 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6275" y="3228973"/>
            <a:ext cx="42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/>
              <a:t>Synchrotron cooling limit: </a:t>
            </a:r>
            <a:endParaRPr lang="zh-CN" altLang="en-US" sz="24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76688"/>
            <a:ext cx="4705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6275" y="4826942"/>
            <a:ext cx="7925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/>
              <a:t>Combine synchrotron cooling and the Hillas criterion</a:t>
            </a:r>
            <a:endParaRPr lang="zh-CN" altLang="en-US" sz="24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500688"/>
            <a:ext cx="5629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59" y="1943100"/>
            <a:ext cx="20764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96218" y="2789703"/>
            <a:ext cx="3157682" cy="3046988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impossible for electrons to be accelerated to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PeV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binary system, and protons are allowed to be accelerated to 100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PeV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1954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Physical Scenario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6" y="1325563"/>
            <a:ext cx="6967538" cy="523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507319" y="1755866"/>
                <a:ext cx="4608481" cy="5232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high density of material (photons or gas) makes it natural for hadronic process. 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 from companion star(~10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/>
                      </a:rPr>
                      <m:t>𝑝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0" i="1" smtClean="0">
                            <a:latin typeface="Cambria Math" panose="02040503050406030204"/>
                          </a:rPr>
                          <m:t>𝛾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/>
                          </a:rPr>
                          <m:t>𝑢𝑣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/>
                      </a:rPr>
                      <m:t>;</m:t>
                    </m:r>
                  </m:oMath>
                </a14:m>
                <a:endParaRPr lang="en-US" altLang="zh-CN" sz="2000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000" b="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 from accretion disk, jet or outflow(~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i="1">
                        <a:latin typeface="Cambria Math" panose="02040503050406030204"/>
                      </a:rPr>
                      <m:t>𝑝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 panose="02040503050406030204"/>
                          </a:rPr>
                          <m:t>𝛾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/>
                          </a:rPr>
                          <m:t>𝑥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/>
                      </a:rPr>
                      <m:t>;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Gas from jet of companion star: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200" i="1">
                        <a:latin typeface="Cambria Math" panose="02040503050406030204"/>
                      </a:rPr>
                      <m:t>𝑝</m:t>
                    </m:r>
                    <m:r>
                      <a:rPr lang="en-US" altLang="zh-CN" sz="3200" b="0" i="1" smtClean="0">
                        <a:latin typeface="Cambria Math" panose="02040503050406030204"/>
                      </a:rPr>
                      <m:t>𝑝</m:t>
                    </m:r>
                    <m:r>
                      <a:rPr lang="en-US" altLang="zh-CN" sz="3200" i="1">
                        <a:latin typeface="Cambria Math" panose="02040503050406030204"/>
                      </a:rPr>
                      <m:t>;</m:t>
                    </m:r>
                  </m:oMath>
                </a14:m>
                <a:endParaRPr lang="en-US" altLang="zh-CN" sz="2000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319" y="1755866"/>
                <a:ext cx="4608481" cy="5232202"/>
              </a:xfrm>
              <a:prstGeom prst="rect">
                <a:avLst/>
              </a:prstGeom>
              <a:blipFill rotWithShape="1">
                <a:blip r:embed="rId2"/>
                <a:stretch>
                  <a:fillRect l="-8" t="-2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4216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Model Fitting</a:t>
            </a:r>
            <a:endParaRPr lang="zh-CN" altLang="en-US" b="1" dirty="0">
              <a:latin typeface="Gadugi" panose="020B05020402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40073" y="2946399"/>
            <a:ext cx="4114800" cy="3230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600" b="1" dirty="0"/>
              <a:t>Proton needs to be accelerated at least to 10 </a:t>
            </a:r>
            <a:r>
              <a:rPr lang="en-US" altLang="zh-CN" sz="3600" b="1" dirty="0" err="1"/>
              <a:t>PeV</a:t>
            </a:r>
            <a:r>
              <a:rPr lang="en-US" altLang="zh-CN" sz="3600" b="1" dirty="0"/>
              <a:t>.</a:t>
            </a:r>
            <a:endParaRPr lang="zh-CN" alt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9"/>
              <p:cNvSpPr txBox="1"/>
              <p:nvPr/>
            </p:nvSpPr>
            <p:spPr>
              <a:xfrm>
                <a:off x="1184853" y="1388007"/>
                <a:ext cx="9273309" cy="40241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u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/>
                          </a:rPr>
                          <m:t>𝑬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/>
                          </a:rPr>
                          <m:t>𝒕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~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𝟏𝟎</m:t>
                    </m:r>
                    <m:r>
                      <m:rPr>
                        <m:sty m:val="p"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e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𝑽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,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interaction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angle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𝜃</m:t>
                    </m:r>
                    <m:r>
                      <m:rPr>
                        <m:nor/>
                      </m:rPr>
                      <a:rPr lang="zh-CN" altLang="en-US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= </m:t>
                    </m:r>
                    <m:r>
                      <m:rPr>
                        <m:nor/>
                      </m:rP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90</m:t>
                    </m:r>
                    <m:r>
                      <m:rPr>
                        <m:nor/>
                      </m:rPr>
                      <a:rPr lang="zh-CN" altLang="en-US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◦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,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/>
                          </a:rPr>
                          <m:t>𝑬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/>
                          </a:rPr>
                          <m:t>𝒑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~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𝟏𝟎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𝑷𝒆𝑽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,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/>
                          </a:rPr>
                          <m:t>𝑬</m:t>
                        </m:r>
                      </m:e>
                      <m:sub>
                        <m:r>
                          <a:rPr lang="zh-CN" altLang="en-US" sz="2400" b="1" i="1">
                            <a:solidFill>
                              <a:srgbClr val="00B050"/>
                            </a:solidFill>
                            <a:latin typeface="Cambria Math" panose="02040503050406030204"/>
                          </a:rPr>
                          <m:t>𝜸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~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𝟏</m:t>
                    </m:r>
                    <m:r>
                      <a:rPr lang="en-US" altLang="zh-CN" sz="2400" b="1" i="1">
                        <a:solidFill>
                          <a:srgbClr val="00B050"/>
                        </a:solidFill>
                        <a:latin typeface="Cambria Math" panose="02040503050406030204"/>
                      </a:rPr>
                      <m:t>𝑷𝒆𝑽</m:t>
                    </m:r>
                  </m:oMath>
                </a14:m>
                <a:endParaRPr lang="zh-CN" altLang="en-US" b="1" i="1" dirty="0">
                  <a:solidFill>
                    <a:srgbClr val="00B050"/>
                  </a:solidFill>
                  <a:latin typeface="Cambria Math" panose="02040503050406030204"/>
                </a:endParaRPr>
              </a:p>
            </p:txBody>
          </p:sp>
        </mc:Choice>
        <mc:Fallback>
          <p:sp>
            <p:nvSpPr>
              <p:cNvPr id="5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53" y="1388007"/>
                <a:ext cx="9273309" cy="402418"/>
              </a:xfrm>
              <a:prstGeom prst="rect">
                <a:avLst/>
              </a:prstGeom>
              <a:blipFill rotWithShape="1">
                <a:blip r:embed="rId1"/>
                <a:stretch>
                  <a:fillRect l="-54" t="-5339" r="-51" b="-117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1819275"/>
            <a:ext cx="6838950" cy="50387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1182" y="12498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Conclusion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613189"/>
            <a:ext cx="11030527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Identification of first  variable UHE gamma-ray source, suggesting the gamma-ray is from the central system ;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Identification of first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PeV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gamma-ray source, with energy up to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to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3.7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PeV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;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Almost rule out the leptonic model and favors a hadronic scenario.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68686" y="1757417"/>
            <a:ext cx="6574236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/>
              <a:t>  欢迎批评指正！</a:t>
            </a:r>
            <a:endParaRPr lang="en-US" altLang="zh-CN" sz="6600" b="1" dirty="0"/>
          </a:p>
          <a:p>
            <a:endParaRPr lang="en-US" altLang="zh-CN" sz="5400" b="1" dirty="0"/>
          </a:p>
          <a:p>
            <a:r>
              <a:rPr lang="zh-CN" altLang="en-US" sz="5400" b="1" dirty="0"/>
              <a:t>            李骢</a:t>
            </a:r>
            <a:endParaRPr lang="en-US" altLang="zh-CN" sz="5400" b="1" dirty="0"/>
          </a:p>
          <a:p>
            <a:r>
              <a:rPr lang="en-US" altLang="zh-CN" sz="5400" b="1" dirty="0"/>
              <a:t> </a:t>
            </a:r>
            <a:r>
              <a:rPr lang="en-US" altLang="zh-CN" sz="5400" b="1" dirty="0">
                <a:hlinkClick r:id="rId1"/>
              </a:rPr>
              <a:t>licong@ihep.ac.cn</a:t>
            </a:r>
            <a:endParaRPr lang="en-US" altLang="zh-CN" sz="5400" b="1" dirty="0"/>
          </a:p>
          <a:p>
            <a:endParaRPr lang="zh-CN" altLang="en-US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760" y="4082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latin typeface="Gadugi" panose="020B0502040204020203" pitchFamily="34" charset="0"/>
                <a:ea typeface="Gadugi" panose="020B0502040204020203" pitchFamily="34" charset="0"/>
              </a:rPr>
              <a:t>TeV</a:t>
            </a:r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 Binary</a:t>
            </a:r>
            <a:endParaRPr lang="zh-CN" altLang="en-US" b="1" dirty="0">
              <a:latin typeface="Gadugi" panose="020B0502040204020203" pitchFamily="34" charset="0"/>
              <a:ea typeface="黑体" panose="02010609060101010101" pitchFamily="49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2026重大项目中期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08DF88-0202-4233-813A-A086A48564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3175" y="1354984"/>
            <a:ext cx="11665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Binary 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 a very important kind of </a:t>
            </a:r>
            <a:r>
              <a:rPr lang="en-US" altLang="zh-CN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TeV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source,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characterized with unique properties .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53"/>
          <a:stretch>
            <a:fillRect/>
          </a:stretch>
        </p:blipFill>
        <p:spPr>
          <a:xfrm>
            <a:off x="172502" y="2477848"/>
            <a:ext cx="3945431" cy="4380152"/>
          </a:xfrm>
        </p:spPr>
      </p:pic>
      <p:pic>
        <p:nvPicPr>
          <p:cNvPr id="9" name="内容占位符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3" t="-373" b="1"/>
          <a:stretch>
            <a:fillRect/>
          </a:stretch>
        </p:blipFill>
        <p:spPr>
          <a:xfrm>
            <a:off x="4174755" y="2461732"/>
            <a:ext cx="4275941" cy="44123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178" y="2477848"/>
            <a:ext cx="3533446" cy="44123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30459" y="2650918"/>
            <a:ext cx="3227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colliding-wind binary system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455" y="11574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latin typeface="Gadugi" panose="020B0502040204020203" pitchFamily="34" charset="0"/>
                <a:ea typeface="Gadugi" panose="020B0502040204020203" pitchFamily="34" charset="0"/>
              </a:rPr>
              <a:t>Microquasar</a:t>
            </a:r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 “halo”</a:t>
            </a:r>
            <a:endParaRPr lang="zh-CN" altLang="en-US" b="1" dirty="0">
              <a:latin typeface="Gadugi" panose="020B0502040204020203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4255" y="1325563"/>
            <a:ext cx="6300778" cy="5416694"/>
          </a:xfrm>
          <a:prstGeom prst="rect">
            <a:avLst/>
          </a:prstGeom>
        </p:spPr>
      </p:pic>
      <p:pic>
        <p:nvPicPr>
          <p:cNvPr id="9" name="Picture 2" descr="Los chorros de SS433 sobre la imagen de W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7" t="511"/>
          <a:stretch>
            <a:fillRect/>
          </a:stretch>
        </p:blipFill>
        <p:spPr bwMode="auto">
          <a:xfrm rot="5400000">
            <a:off x="1749400" y="2421477"/>
            <a:ext cx="2538625" cy="576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243610" y="1441306"/>
            <a:ext cx="5763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UHE(&gt;100TeV) emission associated with </a:t>
            </a:r>
            <a:r>
              <a:rPr lang="en-US" altLang="zh-CN" sz="36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microquasar</a:t>
            </a:r>
            <a:r>
              <a:rPr lang="en-US" altLang="zh-CN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was detected recently;</a:t>
            </a:r>
            <a:endParaRPr lang="zh-CN" alt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747" y="3005616"/>
            <a:ext cx="5527475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Gamma-ray from center system?</a:t>
            </a:r>
            <a:endParaRPr lang="zh-CN" altLang="en-US" sz="2800" b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71" y="1364676"/>
            <a:ext cx="4887131" cy="53567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298" y="-5905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Historical puzzle: Cygnus X-3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19636" y="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151" y="2675176"/>
            <a:ext cx="6388321" cy="39533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60436" y="1397062"/>
            <a:ext cx="7100327" cy="11475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1.PeV signals were declared by many experiments at 1980s;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2.Not confirmed by future more sensitive detectors;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32363" y="3059668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1983 APJ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223" y="325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Gadugi" panose="020B0502040204020203" pitchFamily="34" charset="0"/>
                <a:ea typeface="Gadugi" panose="020B0502040204020203" pitchFamily="34" charset="0"/>
              </a:rPr>
              <a:t>First PeV gamma-ray source </a:t>
            </a:r>
            <a:r>
              <a:rPr lang="en-US" altLang="zh-CN" sz="2000" b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( </a:t>
            </a:r>
            <a:r>
              <a:rPr lang="en-US" altLang="zh-CN" sz="2000" b="1" i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Accepted by NSR </a:t>
            </a:r>
            <a:r>
              <a:rPr lang="en-US" altLang="zh-CN" sz="2000" b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</a:t>
            </a:r>
            <a:endParaRPr lang="en-US" altLang="zh-CN" sz="2000" b="1" dirty="0">
              <a:solidFill>
                <a:srgbClr val="FF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18836" y="1725990"/>
            <a:ext cx="10734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A point source is detected positionally coincident with Cygnus X-3 at a significance of </a:t>
            </a:r>
            <a:r>
              <a:rPr lang="en-US" altLang="zh-CN" sz="3200" b="1" dirty="0">
                <a:solidFill>
                  <a:srgbClr val="FF0000"/>
                </a:solidFill>
              </a:rPr>
              <a:t>9.6 sigma 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assuming stable flux;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76118" y="3723927"/>
                <a:ext cx="11159836" cy="2246769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11 UHE photos </a:t>
                </a:r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with energy above 400TeV within 95% region of Cygnus X-3(&lt;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0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.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21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), among them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5 are </a:t>
                </a:r>
                <a:r>
                  <a:rPr lang="en-US" altLang="zh-CN" sz="2800" b="1" dirty="0" err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PeV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events</a:t>
                </a:r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;</a:t>
                </a:r>
                <a:endParaRPr lang="en-US" altLang="zh-CN" sz="28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lang="en-US" altLang="zh-CN" sz="28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Cosmic ray background estimated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~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0.008</a:t>
                </a:r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and contribution from other sources estimated to be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~0.051 (&gt;1PeV)</a:t>
                </a:r>
                <a:r>
                  <a:rPr lang="en-US" altLang="zh-CN" sz="28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.</a:t>
                </a:r>
                <a:endParaRPr lang="en-US" altLang="zh-CN" sz="28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18" y="3723927"/>
                <a:ext cx="11159836" cy="2246769"/>
              </a:xfrm>
              <a:prstGeom prst="rect">
                <a:avLst/>
              </a:prstGeom>
              <a:blipFill rotWithShape="1">
                <a:blip r:embed="rId1"/>
                <a:stretch>
                  <a:fillRect l="-258" t="-1285" r="-251" b="-1253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937" y="269876"/>
            <a:ext cx="10515600" cy="84455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UHE Photons (&gt;400TeV)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875"/>
            <a:ext cx="8048625" cy="48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04800" y="4743450"/>
            <a:ext cx="7524750" cy="3476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904" y="3233827"/>
            <a:ext cx="3622096" cy="330505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114" y="0"/>
            <a:ext cx="3495675" cy="323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261937" y="5857875"/>
            <a:ext cx="7524750" cy="3476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7382" y="8067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UHE Flares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315199" y="4601090"/>
            <a:ext cx="4772025" cy="132343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b="1" dirty="0"/>
              <a:t>Flaring UHE emission with time coincidence with GeV flares.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3.  Firmly identification of source.</a:t>
            </a:r>
            <a:endParaRPr lang="en-US" altLang="zh-CN" sz="2000" b="1" dirty="0"/>
          </a:p>
        </p:txBody>
      </p:sp>
      <p:sp>
        <p:nvSpPr>
          <p:cNvPr id="9" name="内容占位符 2"/>
          <p:cNvSpPr txBox="1"/>
          <p:nvPr/>
        </p:nvSpPr>
        <p:spPr>
          <a:xfrm>
            <a:off x="7188921" y="3036657"/>
            <a:ext cx="5024582" cy="1564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 dirty="0"/>
              <a:t>Variability test:</a:t>
            </a:r>
            <a:endParaRPr lang="en-US" altLang="zh-CN" sz="2000" b="1" dirty="0"/>
          </a:p>
          <a:p>
            <a:r>
              <a:rPr lang="en-US" altLang="zh-CN" sz="1700" b="1" dirty="0">
                <a:solidFill>
                  <a:srgbClr val="FF0000"/>
                </a:solidFill>
              </a:rPr>
              <a:t>H0: Constant flux;</a:t>
            </a:r>
            <a:endParaRPr lang="en-US" altLang="zh-CN" sz="1700" b="1" dirty="0">
              <a:solidFill>
                <a:srgbClr val="FF0000"/>
              </a:solidFill>
            </a:endParaRPr>
          </a:p>
          <a:p>
            <a:r>
              <a:rPr lang="en-US" altLang="zh-CN" sz="1700" b="1" dirty="0">
                <a:solidFill>
                  <a:srgbClr val="FF0000"/>
                </a:solidFill>
              </a:rPr>
              <a:t>H1: Change of flux at two states.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015182" y="270886"/>
                <a:ext cx="3329181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𝑅𝐴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308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08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03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zh-CN" sz="2800" b="0" dirty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𝐷𝐸𝐶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91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02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182" y="270886"/>
                <a:ext cx="3329181" cy="861774"/>
              </a:xfrm>
              <a:prstGeom prst="rect">
                <a:avLst/>
              </a:prstGeom>
              <a:blipFill rotWithShape="1">
                <a:blip r:embed="rId1"/>
                <a:stretch>
                  <a:fillRect l="-14" t="-44" r="-2565" b="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188921" y="1656665"/>
            <a:ext cx="491489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Divide the data into two parts according to GeV states. Ratio of exposure time: 1:1.6.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552096" y="2923184"/>
                <a:ext cx="25517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 smtClean="0">
                          <a:latin typeface="Cambria Math" panose="02040503050406030204"/>
                        </a:rPr>
                        <m:t>∆</m:t>
                      </m:r>
                      <m:r>
                        <a:rPr lang="en-US" altLang="zh-CN" sz="2400" b="1" i="1" smtClean="0">
                          <a:latin typeface="Cambria Math" panose="02040503050406030204"/>
                        </a:rPr>
                        <m:t>𝑻𝑺</m:t>
                      </m:r>
                      <m:r>
                        <a:rPr lang="en-US" altLang="zh-CN" sz="2400" b="1" i="1" smtClean="0">
                          <a:latin typeface="Cambria Math" panose="02040503050406030204"/>
                        </a:rPr>
                        <m:t>=</m:t>
                      </m:r>
                      <m:r>
                        <a:rPr lang="en-US" altLang="zh-CN" sz="2400" b="1" i="1" smtClean="0">
                          <a:latin typeface="Cambria Math" panose="02040503050406030204"/>
                        </a:rPr>
                        <m:t>𝟕𝟓</m:t>
                      </m:r>
                      <m:r>
                        <a:rPr lang="en-US" altLang="zh-CN" sz="2400" b="1" i="1" smtClean="0">
                          <a:latin typeface="Cambria Math" panose="02040503050406030204"/>
                        </a:rPr>
                        <m:t>~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𝟖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.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𝟔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 </m:t>
                      </m:r>
                      <m:r>
                        <a:rPr lang="zh-CN" altLang="en-US" sz="2400" b="1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𝝈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096" y="2923184"/>
                <a:ext cx="255172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7" t="-60" r="3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" y="1406525"/>
            <a:ext cx="6896100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0525" y="269876"/>
            <a:ext cx="10515600" cy="88265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Modulation with orbital phases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693566" y="1485901"/>
                <a:ext cx="6372225" cy="1257299"/>
              </a:xfrm>
              <a:ln w="38100">
                <a:solidFill>
                  <a:srgbClr val="00B050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significance for variability: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/>
                      </a:rPr>
                      <m:t>𝟑</m:t>
                    </m:r>
                    <m:r>
                      <a:rPr lang="en-US" altLang="zh-CN" b="1" i="0" smtClean="0">
                        <a:latin typeface="Cambria Math" panose="02040503050406030204"/>
                      </a:rPr>
                      <m:t>.</m:t>
                    </m:r>
                    <m:r>
                      <a:rPr lang="en-US" altLang="zh-CN" b="1" i="0" smtClean="0">
                        <a:latin typeface="Cambria Math" panose="02040503050406030204"/>
                      </a:rPr>
                      <m:t>𝟓</m:t>
                    </m:r>
                    <m:r>
                      <a:rPr lang="zh-CN" altLang="en-US" b="1" i="1" smtClean="0">
                        <a:latin typeface="Cambria Math" panose="02040503050406030204"/>
                      </a:rPr>
                      <m:t>𝝈</m:t>
                    </m:r>
                    <m:r>
                      <a:rPr lang="en-US" altLang="zh-CN" b="1" i="1" smtClean="0">
                        <a:latin typeface="Cambria Math" panose="02040503050406030204"/>
                      </a:rPr>
                      <m:t>~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𝟑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𝟐</m:t>
                    </m:r>
                    <m:r>
                      <a:rPr lang="zh-CN" altLang="en-US" b="1" i="1">
                        <a:solidFill>
                          <a:srgbClr val="FF0000"/>
                        </a:solidFill>
                        <a:latin typeface="Cambria Math" panose="02040503050406030204"/>
                      </a:rPr>
                      <m:t>𝝈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(post trials).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 between cosine function and constant function.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∆</m:t>
                    </m:r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𝑻𝑺</m:t>
                    </m:r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𝟏𝟓</m:t>
                    </m:r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𝟐𝟒</m:t>
                    </m:r>
                    <m:r>
                      <a:rPr lang="zh-CN" altLang="en-US" b="1" i="1" smtClean="0">
                        <a:latin typeface="Cambria Math" panose="02040503050406030204"/>
                        <a:ea typeface="Cambria Math" panose="02040503050406030204"/>
                      </a:rPr>
                      <m:t>𝝈</m:t>
                    </m:r>
                    <m:r>
                      <a:rPr lang="en-US" altLang="zh-CN" b="1" i="1" smtClean="0">
                        <a:latin typeface="Cambria Math" panose="02040503050406030204"/>
                        <a:ea typeface="Cambria Math" panose="02040503050406030204"/>
                      </a:rPr>
                      <m:t>~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𝟑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𝟑</m:t>
                    </m:r>
                    <m:r>
                      <a:rPr lang="zh-CN" altLang="en-US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Cambria Math" panose="02040503050406030204"/>
                      </a:rPr>
                      <m:t>𝝈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3566" y="1485901"/>
                <a:ext cx="6372225" cy="1257299"/>
              </a:xfrm>
              <a:blipFill rotWithShape="1">
                <a:blip r:embed="rId1"/>
                <a:stretch>
                  <a:fillRect l="-301" t="-1515" r="-297" b="-1515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9" y="1687548"/>
            <a:ext cx="5104776" cy="477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8" y="2983834"/>
            <a:ext cx="5129213" cy="374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087D-BD24-478C-A6DF-72CF1D334C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018" y="6915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Gadugi" panose="020B0502040204020203" pitchFamily="34" charset="0"/>
                <a:ea typeface="Gadugi" panose="020B0502040204020203" pitchFamily="34" charset="0"/>
              </a:rPr>
              <a:t>Significance Map</a:t>
            </a:r>
            <a:endParaRPr lang="zh-CN" altLang="en-US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2026重大项目中期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DF88-0202-4233-813A-A086A4856497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95351" y="1390343"/>
            <a:ext cx="10280649" cy="114755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No residual signal at quiescent state verifies the reliability of background model.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Difference between quiescent and active states demonstrates the variability nature.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257" r="1001" b="2318"/>
          <a:stretch>
            <a:fillRect/>
          </a:stretch>
        </p:blipFill>
        <p:spPr bwMode="auto">
          <a:xfrm>
            <a:off x="590550" y="2750097"/>
            <a:ext cx="4581891" cy="41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93" y="2750097"/>
            <a:ext cx="4448956" cy="41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0</TotalTime>
  <Words>3025</Words>
  <Application>WPS 演示</Application>
  <PresentationFormat>宽屏</PresentationFormat>
  <Paragraphs>191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华文楷体</vt:lpstr>
      <vt:lpstr>Times New Roman</vt:lpstr>
      <vt:lpstr>Gadugi</vt:lpstr>
      <vt:lpstr>黑体</vt:lpstr>
      <vt:lpstr>等线</vt:lpstr>
      <vt:lpstr>Angsana New</vt:lpstr>
      <vt:lpstr>Microsoft Sans Serif</vt:lpstr>
      <vt:lpstr>Cambria Math</vt:lpstr>
      <vt:lpstr>Cambria Math</vt:lpstr>
      <vt:lpstr>华为楷体</vt:lpstr>
      <vt:lpstr>微软雅黑</vt:lpstr>
      <vt:lpstr>Arial Unicode MS</vt:lpstr>
      <vt:lpstr>等线 Light</vt:lpstr>
      <vt:lpstr>主题1</vt:lpstr>
      <vt:lpstr>Cygnus X-3: The first Variable PeV Gamma-ray Source</vt:lpstr>
      <vt:lpstr>TeV Binary</vt:lpstr>
      <vt:lpstr>Microquasar “halo”</vt:lpstr>
      <vt:lpstr>Historical puzzle: Cygnus X-3</vt:lpstr>
      <vt:lpstr>First PeV gamma-ray source  (Accepted by NSR)</vt:lpstr>
      <vt:lpstr>UHE Photons (&gt;400TeV)</vt:lpstr>
      <vt:lpstr>UHE Flares</vt:lpstr>
      <vt:lpstr>Modulation with orbital phases</vt:lpstr>
      <vt:lpstr>Significance Map</vt:lpstr>
      <vt:lpstr>First PeV Gamma-Ray Source </vt:lpstr>
      <vt:lpstr>Spectrum </vt:lpstr>
      <vt:lpstr>Leptonic or Hadronic?</vt:lpstr>
      <vt:lpstr>PowerPoint 演示文稿</vt:lpstr>
      <vt:lpstr>Model Fitting</vt:lpstr>
      <vt:lpstr>Conclusion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Ultra-high-energy γ-ray flares up to 3.7 PeV from microquasar Cygnus X-3</dc:title>
  <dc:creator>Li cong</dc:creator>
  <cp:lastModifiedBy>李骢</cp:lastModifiedBy>
  <cp:revision>123</cp:revision>
  <dcterms:created xsi:type="dcterms:W3CDTF">2024-10-18T03:26:00Z</dcterms:created>
  <dcterms:modified xsi:type="dcterms:W3CDTF">2026-06-22T01:06:07Z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6053168C16704D74A8E767E28F3F54A5_12</vt:lpwstr>
  </property>
</Properties>
</file>