
<file path=[Content_Types].xml><?xml version="1.0" encoding="utf-8"?>
<Types xmlns="http://schemas.openxmlformats.org/package/2006/content-types">
  <Default Extension="tiff" ContentType="image/tif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3"/>
  </p:sldMasterIdLst>
  <p:notesMasterIdLst>
    <p:notesMasterId r:id="rId21"/>
  </p:notesMasterIdLst>
  <p:sldIdLst>
    <p:sldId id="742" r:id="rId4"/>
    <p:sldId id="743" r:id="rId5"/>
    <p:sldId id="839" r:id="rId6"/>
    <p:sldId id="843" r:id="rId7"/>
    <p:sldId id="842" r:id="rId8"/>
    <p:sldId id="850" r:id="rId9"/>
    <p:sldId id="845" r:id="rId10"/>
    <p:sldId id="848" r:id="rId11"/>
    <p:sldId id="847" r:id="rId12"/>
    <p:sldId id="895" r:id="rId13"/>
    <p:sldId id="846" r:id="rId14"/>
    <p:sldId id="891" r:id="rId15"/>
    <p:sldId id="894" r:id="rId16"/>
    <p:sldId id="892" r:id="rId17"/>
    <p:sldId id="882" r:id="rId18"/>
    <p:sldId id="883" r:id="rId19"/>
    <p:sldId id="815" r:id="rId20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7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76FF"/>
    <a:srgbClr val="0000FF"/>
    <a:srgbClr val="FF9900"/>
    <a:srgbClr val="759E00"/>
    <a:srgbClr val="3366FF"/>
    <a:srgbClr val="638600"/>
    <a:srgbClr val="3B79CE"/>
    <a:srgbClr val="7199C9"/>
    <a:srgbClr val="009644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08" autoAdjust="0"/>
  </p:normalViewPr>
  <p:slideViewPr>
    <p:cSldViewPr showGuides="1">
      <p:cViewPr varScale="1">
        <p:scale>
          <a:sx n="90" d="100"/>
          <a:sy n="90" d="100"/>
        </p:scale>
        <p:origin x="852" y="42"/>
      </p:cViewPr>
      <p:guideLst>
        <p:guide orient="horz" pos="2227"/>
        <p:guide pos="285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0D183-6031-4C32-B44B-14746A336C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1DF17-A28C-4D46-829F-D8D110C0931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图标-单色.tif"/>
          <p:cNvPicPr>
            <a:picLocks noChangeAspect="1"/>
          </p:cNvPicPr>
          <p:nvPr userDrawn="1"/>
        </p:nvPicPr>
        <p:blipFill>
          <a:blip r:embed="rId2" cstate="email">
            <a:lum bright="5000"/>
          </a:blip>
          <a:srcRect/>
          <a:stretch>
            <a:fillRect/>
          </a:stretch>
        </p:blipFill>
        <p:spPr>
          <a:xfrm>
            <a:off x="0" y="2348880"/>
            <a:ext cx="5580112" cy="45091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9144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1857357" y="6750024"/>
            <a:ext cx="7286644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9144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29454" y="-2"/>
            <a:ext cx="2214546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D013E-AA77-4F20-8483-10C338E25CD4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A0413-6ACB-449D-B68D-86D34FC67FC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800" b="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9144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1857357" y="6750024"/>
            <a:ext cx="7286644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9144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14282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descr="高能所图标-单色.tif"/>
          <p:cNvPicPr>
            <a:picLocks noChangeAspect="1"/>
          </p:cNvPicPr>
          <p:nvPr userDrawn="1"/>
        </p:nvPicPr>
        <p:blipFill>
          <a:blip r:embed="rId2" cstate="print">
            <a:lum bright="4000"/>
          </a:blip>
          <a:srcRect/>
          <a:stretch>
            <a:fillRect/>
          </a:stretch>
        </p:blipFill>
        <p:spPr bwMode="auto">
          <a:xfrm>
            <a:off x="0" y="2349500"/>
            <a:ext cx="5580063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7"/>
          <p:cNvSpPr/>
          <p:nvPr userDrawn="1"/>
        </p:nvSpPr>
        <p:spPr>
          <a:xfrm>
            <a:off x="0" y="6750050"/>
            <a:ext cx="9144000" cy="1079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8"/>
          <p:cNvSpPr/>
          <p:nvPr userDrawn="1"/>
        </p:nvSpPr>
        <p:spPr>
          <a:xfrm>
            <a:off x="1857375" y="6750050"/>
            <a:ext cx="7286625" cy="1079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9"/>
          <p:cNvSpPr/>
          <p:nvPr userDrawn="1"/>
        </p:nvSpPr>
        <p:spPr>
          <a:xfrm>
            <a:off x="0" y="0"/>
            <a:ext cx="9144000" cy="215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10"/>
          <p:cNvSpPr/>
          <p:nvPr userDrawn="1"/>
        </p:nvSpPr>
        <p:spPr>
          <a:xfrm>
            <a:off x="6929438" y="0"/>
            <a:ext cx="2214562" cy="2159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F648A-6AA9-4C16-8844-196265C22904}" type="datetimeFigureOut">
              <a:rPr lang="zh-CN" altLang="en-US"/>
            </a:fld>
            <a:endParaRPr lang="zh-CN" altLang="en-US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42372-F354-44FE-9DF0-15F30F2D88A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4"/>
          <p:cNvSpPr/>
          <p:nvPr userDrawn="1"/>
        </p:nvSpPr>
        <p:spPr>
          <a:xfrm>
            <a:off x="0" y="6750050"/>
            <a:ext cx="9144000" cy="1079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矩形 15"/>
          <p:cNvSpPr/>
          <p:nvPr userDrawn="1"/>
        </p:nvSpPr>
        <p:spPr>
          <a:xfrm>
            <a:off x="1857375" y="6750050"/>
            <a:ext cx="7286625" cy="1079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17"/>
          <p:cNvSpPr/>
          <p:nvPr userDrawn="1"/>
        </p:nvSpPr>
        <p:spPr>
          <a:xfrm>
            <a:off x="0" y="938213"/>
            <a:ext cx="9144000" cy="1079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22"/>
          <p:cNvSpPr/>
          <p:nvPr userDrawn="1"/>
        </p:nvSpPr>
        <p:spPr>
          <a:xfrm>
            <a:off x="0" y="0"/>
            <a:ext cx="214313" cy="917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800" b="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258A8-CB29-4895-ACB3-087CDA9E75C6}" type="datetimeFigureOut">
              <a:rPr lang="zh-CN" altLang="en-US"/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2C634-287A-4A18-97D8-4716869DD48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75988-F4F3-4F17-9A5E-9396F866EBE6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5E8B5-7B4A-4823-9B9E-3DDB183A616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F655C-27BD-4C48-BF53-A14E5B7EB253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9E28A-24B2-4FB5-9709-9504A99D640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E3450-B00C-4083-A665-4ACEFA817E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638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9A74567-C338-4F68-8BC4-D598EC645CE3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075116D-D795-4EED-8D0E-254CF2229591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-14418" y="620689"/>
            <a:ext cx="9180512" cy="2376263"/>
          </a:xfrm>
        </p:spPr>
        <p:txBody>
          <a:bodyPr/>
          <a:lstStyle/>
          <a:p>
            <a:r>
              <a:rPr lang="zh-CN" altLang="en-US" sz="4000" kern="0" dirty="0">
                <a:latin typeface="Arial Black" panose="020B0A04020102020204" pitchFamily="34" charset="0"/>
                <a:sym typeface="+mn-ea"/>
              </a:rPr>
              <a:t>针对高银纬源</a:t>
            </a:r>
            <a:r>
              <a:rPr lang="en-US" altLang="zh-CN" sz="4000" kern="0" dirty="0">
                <a:latin typeface="Arial Black" panose="020B0A04020102020204" pitchFamily="34" charset="0"/>
                <a:sym typeface="+mn-ea"/>
              </a:rPr>
              <a:t>LHAASO</a:t>
            </a:r>
            <a:r>
              <a:rPr lang="zh-CN" altLang="en-US" sz="4000" kern="0" dirty="0">
                <a:latin typeface="Arial Black" panose="020B0A04020102020204" pitchFamily="34" charset="0"/>
                <a:sym typeface="+mn-ea"/>
              </a:rPr>
              <a:t>源</a:t>
            </a:r>
            <a:r>
              <a:rPr lang="en-US" altLang="zh-CN" sz="4000" kern="0" dirty="0">
                <a:latin typeface="Arial Black" panose="020B0A04020102020204" pitchFamily="34" charset="0"/>
                <a:sym typeface="+mn-ea"/>
              </a:rPr>
              <a:t>J0956+4622</a:t>
            </a:r>
            <a:r>
              <a:rPr lang="zh-CN" altLang="en-US" sz="4000" kern="0" dirty="0">
                <a:latin typeface="Arial Black" panose="020B0A04020102020204" pitchFamily="34" charset="0"/>
                <a:sym typeface="+mn-ea"/>
              </a:rPr>
              <a:t>的</a:t>
            </a:r>
            <a:r>
              <a:rPr lang="zh-CN" altLang="en-US" sz="4000" kern="0" dirty="0">
                <a:latin typeface="Arial Black" panose="020B0A04020102020204" pitchFamily="34" charset="0"/>
                <a:sym typeface="+mn-ea"/>
              </a:rPr>
              <a:t>分析研究</a:t>
            </a:r>
            <a:endParaRPr lang="zh-CN" altLang="en-US" sz="4000" kern="0" dirty="0">
              <a:latin typeface="Arial Black" panose="020B0A04020102020204" pitchFamily="34" charset="0"/>
              <a:sym typeface="+mn-ea"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611505" y="3573145"/>
            <a:ext cx="8001635" cy="215963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endParaRPr lang="en-US" altLang="zh-CN" sz="24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Xuanling Zhang, </a:t>
            </a:r>
            <a:r>
              <a:rPr lang="en-US" altLang="zh-CN" sz="2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Songzhan Chen, Jianli Zhang  </a:t>
            </a:r>
            <a:endParaRPr lang="en-US" altLang="zh-CN" sz="24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黑体" panose="02010609060101010101" pitchFamily="49" charset="-122"/>
              </a:rPr>
              <a:t>源附近各波段天图</a:t>
            </a:r>
            <a:endParaRPr lang="zh-CN" altLang="en-US" sz="3200" dirty="0">
              <a:solidFill>
                <a:schemeClr val="tx1"/>
              </a:solidFill>
              <a:effectLst/>
              <a:latin typeface="微软雅黑" panose="020B0503020204020204" pitchFamily="34" charset="-122"/>
              <a:cs typeface="黑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455" y="3900170"/>
            <a:ext cx="3014599" cy="25200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914400" y="6333490"/>
            <a:ext cx="19145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</a:t>
            </a:r>
            <a:r>
              <a:rPr lang="en-US" altLang="zh-CN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HI4PI</a:t>
            </a:r>
            <a:r>
              <a:rPr lang="en-US" altLang="zh-CN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21 cm</a:t>
            </a:r>
            <a:endParaRPr lang="en-US" altLang="zh-CN"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290" y="6453505"/>
            <a:ext cx="8401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/>
              <a:t>10</a:t>
            </a:r>
            <a:endParaRPr lang="en-US" altLang="zh-CN" sz="200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605" y="1124585"/>
            <a:ext cx="3025744" cy="25200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274445" y="3557905"/>
            <a:ext cx="16306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IRIS 100 μm</a:t>
            </a:r>
            <a:endParaRPr lang="en-US" altLang="zh-CN"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90" y="1916430"/>
            <a:ext cx="4677410" cy="37312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003800" y="1196340"/>
            <a:ext cx="27432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kumimoji="1" lang="en-US" altLang="zh-CN" sz="2800" b="1" kern="0" dirty="0">
                <a:solidFill>
                  <a:srgbClr val="0B57A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FAST mapping</a:t>
            </a:r>
            <a:endParaRPr kumimoji="1" lang="en-US" altLang="zh-CN" sz="2800" b="1" kern="0" dirty="0">
              <a:solidFill>
                <a:srgbClr val="0B57AD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593715" y="6093460"/>
            <a:ext cx="1562735" cy="36830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en-US" altLang="zh-CN" b="1" i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FAST 21cm</a:t>
            </a:r>
            <a:endParaRPr lang="zh-CN" altLang="en-US" b="1" i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155690" y="5732780"/>
            <a:ext cx="5378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cm</a:t>
            </a:r>
            <a:r>
              <a:rPr lang="en-US" altLang="zh-CN" sz="1400" baseline="30000"/>
              <a:t>-2</a:t>
            </a:r>
            <a:endParaRPr lang="en-US" altLang="zh-CN" sz="1400" baseline="30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81480"/>
            <a:ext cx="4219575" cy="34664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55" y="1196975"/>
            <a:ext cx="4843780" cy="4252595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黑体" panose="02010609060101010101" pitchFamily="49" charset="-122"/>
              </a:rPr>
              <a:t>源与原子云的匹配情况</a:t>
            </a:r>
            <a:endParaRPr lang="zh-CN" altLang="en-US" sz="3200" dirty="0">
              <a:solidFill>
                <a:schemeClr val="tx1"/>
              </a:solidFill>
              <a:effectLst/>
              <a:latin typeface="微软雅黑" panose="020B0503020204020204" pitchFamily="34" charset="-122"/>
              <a:cs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4970" y="5589270"/>
            <a:ext cx="86614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TS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图与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V = - 16.6 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至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- 17.9 km/s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的中性氢（与本地云速度一致的气体）空间上一致，若当作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银盘源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计算距离约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6.54 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kpc 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1691640" y="2277110"/>
            <a:ext cx="4896485" cy="2876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2627630" y="4077335"/>
            <a:ext cx="4032250" cy="2876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>
            <a:off x="2483485" y="3284855"/>
            <a:ext cx="4176395" cy="1441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34290" y="6453505"/>
            <a:ext cx="7289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/>
              <a:t>11</a:t>
            </a:r>
            <a:endParaRPr lang="en-US" altLang="zh-CN" sz="2000"/>
          </a:p>
        </p:txBody>
      </p:sp>
      <p:sp>
        <p:nvSpPr>
          <p:cNvPr id="6" name="文本框 5"/>
          <p:cNvSpPr txBox="1"/>
          <p:nvPr/>
        </p:nvSpPr>
        <p:spPr>
          <a:xfrm>
            <a:off x="937895" y="1268730"/>
            <a:ext cx="23444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中性氢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21 cm</a:t>
            </a:r>
            <a:endParaRPr lang="en-US" altLang="zh-CN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99745" y="142875"/>
            <a:ext cx="8471535" cy="725170"/>
          </a:xfrm>
        </p:spPr>
        <p:txBody>
          <a:bodyPr>
            <a:normAutofit/>
          </a:bodyPr>
          <a:lstStyle/>
          <a:p>
            <a:r>
              <a:rPr lang="zh-CN" altLang="en-US" sz="3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黑体" panose="02010609060101010101" pitchFamily="49" charset="-122"/>
              </a:rPr>
              <a:t>偏振所提供的源周围</a:t>
            </a:r>
            <a:r>
              <a:rPr lang="zh-CN" altLang="en-US" sz="3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黑体" panose="02010609060101010101" pitchFamily="49" charset="-122"/>
              </a:rPr>
              <a:t>宏观磁场</a:t>
            </a:r>
            <a:r>
              <a:rPr lang="zh-CN" altLang="en-US" sz="3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黑体" panose="02010609060101010101" pitchFamily="49" charset="-122"/>
              </a:rPr>
              <a:t>信息</a:t>
            </a:r>
            <a:endParaRPr lang="zh-CN" altLang="en-US" sz="3200" dirty="0">
              <a:solidFill>
                <a:schemeClr val="tx1"/>
              </a:solidFill>
              <a:effectLst/>
              <a:latin typeface="微软雅黑" panose="020B0503020204020204" pitchFamily="34" charset="-122"/>
              <a:cs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rcRect t="10102"/>
          <a:stretch>
            <a:fillRect/>
          </a:stretch>
        </p:blipFill>
        <p:spPr>
          <a:xfrm>
            <a:off x="4716145" y="1412875"/>
            <a:ext cx="4294489" cy="360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rcRect t="10102"/>
          <a:stretch>
            <a:fillRect/>
          </a:stretch>
        </p:blipFill>
        <p:spPr>
          <a:xfrm>
            <a:off x="35560" y="1412875"/>
            <a:ext cx="4294489" cy="3600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-180340" y="5156200"/>
            <a:ext cx="4830445" cy="11988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en-US" altLang="zh-CN" b="1" i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Planck </a:t>
            </a:r>
            <a:r>
              <a:rPr lang="zh-CN" altLang="en-US" b="1" i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卫星</a:t>
            </a:r>
            <a:r>
              <a:rPr lang="en-US" altLang="zh-CN" b="1" i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HFI</a:t>
            </a:r>
            <a:r>
              <a:rPr lang="zh-CN" altLang="en-US" b="1" i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b="1" i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353 GHz</a:t>
            </a:r>
            <a:r>
              <a:rPr lang="zh-CN" altLang="en-US" b="1" i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zh-CN" altLang="en-US" b="1" i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ctr"/>
            <a:endParaRPr lang="zh-CN" altLang="en-US" b="1" i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ctr"/>
            <a:r>
              <a:rPr lang="zh-CN" altLang="en-US" b="1" i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原始观测数据：</a:t>
            </a:r>
            <a:endParaRPr lang="zh-CN" altLang="en-US" b="1" i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ctr"/>
            <a:r>
              <a:rPr lang="zh-CN" altLang="en-US" b="1" i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热尘埃发射的偏振 </a:t>
            </a:r>
            <a:r>
              <a:rPr lang="en-US" altLang="zh-CN" b="1" i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Stokes Q、U</a:t>
            </a:r>
            <a:endParaRPr lang="en-US" altLang="zh-CN" b="1" i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48175" y="5157470"/>
            <a:ext cx="4830445" cy="11988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en-US" altLang="zh-CN" b="1" i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Planck </a:t>
            </a:r>
            <a:r>
              <a:rPr lang="zh-CN" altLang="en-US" b="1" i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卫星</a:t>
            </a:r>
            <a:r>
              <a:rPr lang="en-US" altLang="zh-CN" b="1" i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LFI + HFI </a:t>
            </a:r>
            <a:r>
              <a:rPr lang="zh-CN" altLang="en-US" b="1" i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多频联合拟合</a:t>
            </a:r>
            <a:endParaRPr lang="zh-CN" altLang="en-US" b="1" i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ctr"/>
            <a:endParaRPr lang="zh-CN" altLang="en-US" b="1" i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ctr"/>
            <a:r>
              <a:rPr lang="zh-CN" altLang="en-US" b="1" i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原始观测数据：</a:t>
            </a:r>
            <a:endParaRPr lang="zh-CN" altLang="en-US" b="1" i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ctr"/>
            <a:r>
              <a:rPr lang="zh-CN" altLang="en-US" b="1" i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参考频率 30 </a:t>
            </a:r>
            <a:r>
              <a:rPr lang="en-US" altLang="zh-CN" b="1" i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GHz </a:t>
            </a:r>
            <a:r>
              <a:rPr lang="zh-CN" altLang="en-US" b="1" i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的同步辐射 </a:t>
            </a:r>
            <a:r>
              <a:rPr lang="en-US" altLang="zh-CN" b="1" i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Q</a:t>
            </a:r>
            <a:r>
              <a:rPr lang="zh-CN" altLang="en-US" b="1" i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b="1" i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U</a:t>
            </a:r>
            <a:endParaRPr lang="en-US" altLang="zh-CN" b="1" i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4290" y="6453505"/>
            <a:ext cx="7289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/>
              <a:t>12</a:t>
            </a:r>
            <a:endParaRPr lang="en-US" altLang="zh-CN" sz="2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>
                <a:solidFill>
                  <a:schemeClr val="tx1"/>
                </a:solidFill>
                <a:effectLst/>
                <a:latin typeface="微软雅黑" panose="020B0503020204020204" pitchFamily="34" charset="-122"/>
              </a:rPr>
              <a:t>四、</a:t>
            </a:r>
            <a:r>
              <a:rPr lang="zh-CN" altLang="en-US" sz="3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黑体" panose="02010609060101010101" pitchFamily="49" charset="-122"/>
                <a:sym typeface="+mn-ea"/>
              </a:rPr>
              <a:t>源加速模型假设</a:t>
            </a:r>
            <a:endParaRPr lang="zh-CN" altLang="en-US" sz="3200" dirty="0">
              <a:solidFill>
                <a:schemeClr val="tx1"/>
              </a:solidFill>
              <a:effectLst/>
              <a:latin typeface="微软雅黑" panose="020B0503020204020204" pitchFamily="34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148590" y="1055370"/>
                <a:ext cx="8995410" cy="5398135"/>
              </a:xfrm>
            </p:spPr>
            <p:txBody>
              <a:bodyPr>
                <a:normAutofit fontScale="90000"/>
              </a:bodyPr>
              <a:lstStyle/>
              <a:p>
                <a:pPr marL="0" indent="0">
                  <a:lnSpc>
                    <a:spcPct val="120000"/>
                  </a:lnSpc>
                  <a:buNone/>
                </a:pPr>
                <a:r>
                  <a:rPr lang="zh-CN" altLang="en-US" sz="1800" b="1" dirty="0"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由于源周围几乎于无的候选体信息、星际介质以及高银纬。测距方法如：</a:t>
                </a:r>
                <a:r>
                  <a:rPr lang="zh-CN" altLang="en-US" sz="1800" b="1" dirty="0">
                    <a:solidFill>
                      <a:srgbClr val="0070C0"/>
                    </a:solidFill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视差测距法 、脉冲星色散测距法、三维尘埃消光跃变法、运动学距离法（ </a:t>
                </a:r>
                <a:r>
                  <a:rPr lang="en-US" altLang="zh-CN" sz="1800" b="1" dirty="0">
                    <a:solidFill>
                      <a:srgbClr val="0070C0"/>
                    </a:solidFill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6.54 kpc</a:t>
                </a:r>
                <a:r>
                  <a:rPr lang="zh-CN" altLang="en-US" sz="1800" b="1" dirty="0">
                    <a:solidFill>
                      <a:srgbClr val="0070C0"/>
                    </a:solidFill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）</a:t>
                </a:r>
                <a:r>
                  <a:rPr lang="zh-CN" altLang="en-US" sz="1800" b="1" dirty="0"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均无法给出数值及上下限。</a:t>
                </a:r>
                <a:endParaRPr lang="zh-CN" altLang="en-US" sz="1800" b="1" dirty="0"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zh-CN" altLang="en-US" sz="1800" b="1" dirty="0">
                    <a:solidFill>
                      <a:srgbClr val="0070C0"/>
                    </a:solidFill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热压平衡法</a:t>
                </a:r>
                <a:r>
                  <a:rPr lang="zh-CN" altLang="en-US" sz="1800" b="1" dirty="0"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（测定具体距离）</a:t>
                </a:r>
                <a:endParaRPr lang="zh-CN" altLang="en-US" sz="1800" b="1" dirty="0"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zh-CN" altLang="en-US" sz="1800" b="1" dirty="0"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从 </a:t>
                </a:r>
                <a:r>
                  <a:rPr lang="en-US" altLang="zh-CN" sz="1800" b="1" dirty="0"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HI </a:t>
                </a:r>
                <a:r>
                  <a:rPr lang="zh-CN" altLang="en-US" sz="1800" b="1" dirty="0"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数据中云团的线宽（假设由热运动主导）得到温度（约 3600 </a:t>
                </a:r>
                <a:r>
                  <a:rPr lang="en-US" altLang="zh-CN" sz="1800" b="1" dirty="0"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K）</a:t>
                </a:r>
                <a:r>
                  <a:rPr lang="zh-CN" altLang="en-US" sz="1800" b="1" dirty="0"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，假设它和</a:t>
                </a:r>
                <a:r>
                  <a:rPr lang="zh-CN" altLang="en-US" sz="1800" b="1" dirty="0"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有着本地盘附近的气压（</a:t>
                </a:r>
                <a:r>
                  <a:rPr lang="en-US" altLang="zh-CN" sz="1800" b="1" dirty="0"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3500 cm</a:t>
                </a:r>
                <a:r>
                  <a:rPr lang="en-US" altLang="zh-CN" sz="1800" b="1" baseline="30000" dirty="0"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-3 </a:t>
                </a:r>
                <a:r>
                  <a:rPr lang="en-US" altLang="zh-CN" sz="1800" b="1" dirty="0"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K)</a:t>
                </a:r>
                <a:r>
                  <a:rPr lang="zh-CN" altLang="en-US" sz="1800" b="1" dirty="0"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保持平衡，得到其密度0.97 个/立方厘米。结合总气体量及其视张角得到距离约为 1.06 </a:t>
                </a:r>
                <a:r>
                  <a:rPr lang="en-US" altLang="zh-CN" sz="1800" b="1" dirty="0"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kpc。</a:t>
                </a:r>
                <a:endParaRPr lang="en-US" altLang="zh-CN" sz="1800" b="1" dirty="0"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pPr>
                        <m:e>
                          <m: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𝑻</m:t>
                          </m:r>
                          <m: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=</m:t>
                          </m:r>
                          <m: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𝟐𝟏</m:t>
                          </m:r>
                          <m: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.</m:t>
                          </m:r>
                          <m: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𝟗</m:t>
                          </m:r>
                          <m: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（∆</m:t>
                          </m:r>
                          <m: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𝒗</m:t>
                          </m:r>
                          <m: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~</m:t>
                          </m:r>
                          <m: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𝟏𝟐</m:t>
                          </m:r>
                          <m: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.</m:t>
                          </m:r>
                          <m: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𝟖</m:t>
                          </m:r>
                          <m: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 </m:t>
                          </m:r>
                          <m: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𝑘𝑚</m:t>
                          </m:r>
                          <m: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 </m:t>
                          </m:r>
                          <m:sSup>
                            <m:sSupPr>
                              <m:ctrlPr>
                                <a:rPr lang="en-US" altLang="zh-CN" sz="1800" b="1" i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b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𝐬</m:t>
                              </m:r>
                            </m:e>
                            <m:sup>
                              <m:r>
                                <a:rPr lang="en-US" altLang="zh-CN" sz="1800" b="1" i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−</m:t>
                              </m:r>
                              <m:r>
                                <a:rPr lang="en-US" altLang="zh-CN" sz="1800" b="1" i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𝟏</m:t>
                              </m:r>
                            </m:sup>
                          </m:sSup>
                          <m: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）</m:t>
                          </m:r>
                        </m:e>
                        <m:sup>
                          <m: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sz="1800" b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𝐊</m:t>
                      </m:r>
                      <m:r>
                        <a:rPr lang="en-US" altLang="zh-CN" sz="1800" b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≈</m:t>
                      </m:r>
                      <m:r>
                        <a:rPr lang="en-US" altLang="zh-CN" sz="1800" b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𝟑𝟔𝟎𝟎</m:t>
                      </m:r>
                      <m:r>
                        <a:rPr lang="en-US" altLang="zh-CN" sz="1800" b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 </m:t>
                      </m:r>
                      <m:r>
                        <a:rPr lang="en-US" altLang="zh-CN" sz="1800" b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𝐊</m:t>
                      </m:r>
                      <m:r>
                        <a:rPr lang="en-US" altLang="zh-CN" sz="1800" b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；</m:t>
                      </m:r>
                      <m:f>
                        <m:fPr>
                          <m:ctrlP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𝑷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sz="1800" b="1" i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𝐤</m:t>
                              </m:r>
                            </m:e>
                            <m:sub>
                              <m:r>
                                <a:rPr lang="en-US" altLang="zh-CN" sz="1800" b="1" i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𝑩</m:t>
                              </m:r>
                            </m:sub>
                          </m:sSub>
                        </m:den>
                      </m:f>
                      <m:r>
                        <a:rPr lang="en-US" altLang="zh-CN" sz="1800" b="1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≈</m:t>
                      </m:r>
                      <m:r>
                        <a:rPr lang="en-US" altLang="zh-CN" sz="1800" b="1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𝟑𝟓𝟎𝟎</m:t>
                      </m:r>
                      <m:r>
                        <a:rPr lang="en-US" altLang="zh-CN" sz="1800" b="1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 </m:t>
                      </m:r>
                      <m:sSup>
                        <m:sSupPr>
                          <m:ctrlPr>
                            <a:rPr lang="en-US" altLang="zh-CN" sz="1800" b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pPr>
                        <m:e>
                          <m:r>
                            <a:rPr lang="en-US" altLang="zh-CN" sz="1800" b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𝐜𝐦</m:t>
                          </m:r>
                        </m:e>
                        <m:sup>
                          <m:r>
                            <a:rPr lang="en-US" altLang="zh-CN" sz="1800" b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−</m:t>
                          </m:r>
                          <m:r>
                            <a:rPr lang="en-US" altLang="zh-CN" sz="1800" b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𝟑</m:t>
                          </m:r>
                        </m:sup>
                      </m:sSup>
                      <m:r>
                        <a:rPr lang="en-US" altLang="zh-CN" sz="1800" b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 </m:t>
                      </m:r>
                      <m:r>
                        <a:rPr lang="en-US" altLang="zh-CN" sz="1800" b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𝐊</m:t>
                      </m:r>
                      <m:r>
                        <a:rPr lang="en-US" altLang="zh-CN" sz="1800" b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；</m:t>
                      </m:r>
                      <m:r>
                        <a:rPr lang="en-US" altLang="zh-CN" sz="1800" b="1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𝑷</m:t>
                      </m:r>
                      <m:r>
                        <a:rPr lang="en-US" altLang="zh-CN" sz="1800" b="1" dirty="0"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=</m:t>
                      </m:r>
                      <m:r>
                        <a:rPr lang="en-US" altLang="zh-CN" sz="1800" b="1" i="1" dirty="0"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𝒏</m:t>
                      </m:r>
                      <m:sSub>
                        <m:sSubPr>
                          <m:ctrlPr>
                            <a:rPr lang="en-US" altLang="zh-CN" sz="1800" b="1" i="1" dirty="0"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lang="en-US" altLang="zh-CN" sz="1800" b="1" dirty="0"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𝐤</m:t>
                          </m:r>
                        </m:e>
                        <m:sub>
                          <m:r>
                            <a:rPr lang="en-US" altLang="zh-CN" sz="1800" b="1" i="1" dirty="0"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𝑩</m:t>
                          </m:r>
                        </m:sub>
                      </m:sSub>
                      <m:r>
                        <a:rPr lang="en-US" altLang="zh-CN" sz="1800" b="1" i="1" dirty="0"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𝑻</m:t>
                      </m:r>
                      <m:r>
                        <a:rPr lang="en-US" altLang="zh-CN" sz="1800" b="1" i="1" dirty="0"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 → </m:t>
                      </m:r>
                      <m:r>
                        <a:rPr lang="en-US" altLang="zh-CN" sz="1800" b="1" i="1" dirty="0"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𝒏</m:t>
                      </m:r>
                      <m:r>
                        <a:rPr lang="en-US" altLang="zh-CN" sz="1800" b="1" i="1" dirty="0"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≈</m:t>
                      </m:r>
                      <m:r>
                        <a:rPr lang="en-US" altLang="zh-CN" sz="1800" b="1" i="1" dirty="0"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𝟎</m:t>
                      </m:r>
                      <m:r>
                        <a:rPr lang="en-US" altLang="zh-CN" sz="1800" b="1" i="1" dirty="0"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.</m:t>
                      </m:r>
                      <m:r>
                        <a:rPr lang="en-US" altLang="zh-CN" sz="1800" b="1" i="1" dirty="0"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𝟗𝟕</m:t>
                      </m:r>
                      <m:r>
                        <a:rPr lang="en-US" altLang="zh-CN" sz="1800" b="1" i="1" dirty="0"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 </m:t>
                      </m:r>
                      <m:sSup>
                        <m:sSupPr>
                          <m:ctrlPr>
                            <a:rPr lang="en-US" altLang="zh-CN" sz="1800" b="1" i="1" dirty="0"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</m:ctrlPr>
                        </m:sSupPr>
                        <m:e>
                          <m:r>
                            <a:rPr lang="en-US" altLang="zh-CN" sz="1800" b="1" dirty="0"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𝐜𝐦</m:t>
                          </m:r>
                        </m:e>
                        <m:sup>
                          <m:r>
                            <a:rPr lang="en-US" altLang="zh-CN" sz="1800" b="1" i="1" dirty="0"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−</m:t>
                          </m:r>
                          <m:r>
                            <a:rPr lang="en-US" altLang="zh-CN" sz="1800" b="1" i="1" dirty="0"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altLang="zh-CN" sz="1800" b="1" i="1" dirty="0">
                  <a:latin typeface="Cambria Math" panose="02040503050406030204" charset="0"/>
                  <a:ea typeface="MS Mincho" charset="0"/>
                  <a:cs typeface="Cambria Math" panose="02040503050406030204" charset="0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1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𝑳</m:t>
                      </m:r>
                      <m:r>
                        <a:rPr lang="en-US" altLang="zh-CN" sz="1800" b="1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1800" b="1" i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1" i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altLang="zh-CN" sz="1800" b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𝐇</m:t>
                              </m:r>
                              <m:r>
                                <a:rPr lang="en-US" altLang="zh-CN" sz="1800" b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 </m:t>
                              </m:r>
                              <m:r>
                                <a:rPr lang="en-US" altLang="zh-CN" sz="1800" b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𝐈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𝒏</m:t>
                          </m:r>
                        </m:den>
                      </m:f>
                      <m:r>
                        <a:rPr lang="en-US" altLang="zh-CN" sz="1800" b="1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≈</m:t>
                      </m:r>
                      <m:f>
                        <m:fPr>
                          <m:ctrlP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𝟓</m:t>
                          </m:r>
                          <m: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.</m:t>
                          </m:r>
                          <m: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𝟓𝟐</m:t>
                          </m:r>
                          <m: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×</m:t>
                          </m:r>
                          <m: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𝟏𝟎</m:t>
                          </m:r>
                          <m: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¹⁹</m:t>
                          </m:r>
                          <m:sSup>
                            <m:sSupPr>
                              <m:ctrlPr>
                                <a:rPr lang="en-US" altLang="zh-CN" sz="1800" b="1" i="1" dirty="0">
                                  <a:latin typeface="Cambria Math" panose="02040503050406030204" charset="0"/>
                                  <a:ea typeface="MS Mincho" charset="0"/>
                                  <a:cs typeface="Cambria Math" panose="0204050305040603020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b="1" dirty="0">
                                  <a:latin typeface="Cambria Math" panose="02040503050406030204" charset="0"/>
                                  <a:ea typeface="MS Mincho" charset="0"/>
                                  <a:cs typeface="Cambria Math" panose="02040503050406030204" charset="0"/>
                                </a:rPr>
                                <m:t>𝐜𝐦</m:t>
                              </m:r>
                            </m:e>
                            <m:sup>
                              <m:r>
                                <a:rPr lang="en-US" altLang="zh-CN" sz="1800" b="1" i="1" dirty="0">
                                  <a:latin typeface="Cambria Math" panose="02040503050406030204" charset="0"/>
                                  <a:ea typeface="MS Mincho" charset="0"/>
                                  <a:cs typeface="Cambria Math" panose="02040503050406030204" charset="0"/>
                                </a:rPr>
                                <m:t>−</m:t>
                              </m:r>
                              <m:r>
                                <a:rPr lang="en-US" altLang="zh-CN" sz="1800" b="1" i="1" dirty="0">
                                  <a:latin typeface="Cambria Math" panose="02040503050406030204" charset="0"/>
                                  <a:ea typeface="MS Mincho" charset="0"/>
                                  <a:cs typeface="Cambria Math" panose="02040503050406030204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altLang="zh-CN" sz="1800" b="1" i="1" dirty="0"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𝟎</m:t>
                          </m:r>
                          <m:r>
                            <a:rPr lang="en-US" altLang="zh-CN" sz="1800" b="1" i="1" dirty="0"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.</m:t>
                          </m:r>
                          <m:r>
                            <a:rPr lang="en-US" altLang="zh-CN" sz="1800" b="1" i="1" dirty="0"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𝟗𝟕</m:t>
                          </m:r>
                          <m:r>
                            <a:rPr lang="en-US" altLang="zh-CN" sz="1800" b="1" i="1" dirty="0"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 </m:t>
                          </m:r>
                          <m:sSup>
                            <m:sSupPr>
                              <m:ctrlPr>
                                <a:rPr lang="en-US" altLang="zh-CN" sz="1800" b="1" i="1" dirty="0">
                                  <a:latin typeface="Cambria Math" panose="02040503050406030204" charset="0"/>
                                  <a:ea typeface="MS Mincho" charset="0"/>
                                  <a:cs typeface="Cambria Math" panose="0204050305040603020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b="1" dirty="0">
                                  <a:latin typeface="Cambria Math" panose="02040503050406030204" charset="0"/>
                                  <a:ea typeface="MS Mincho" charset="0"/>
                                  <a:cs typeface="Cambria Math" panose="02040503050406030204" charset="0"/>
                                </a:rPr>
                                <m:t>𝐜𝐦</m:t>
                              </m:r>
                            </m:e>
                            <m:sup>
                              <m:r>
                                <a:rPr lang="en-US" altLang="zh-CN" sz="1800" b="1" i="1" dirty="0">
                                  <a:latin typeface="Cambria Math" panose="02040503050406030204" charset="0"/>
                                  <a:ea typeface="MS Mincho" charset="0"/>
                                  <a:cs typeface="Cambria Math" panose="02040503050406030204" charset="0"/>
                                </a:rPr>
                                <m:t>−</m:t>
                              </m:r>
                              <m:r>
                                <a:rPr lang="en-US" altLang="zh-CN" sz="1800" b="1" i="1" dirty="0">
                                  <a:latin typeface="Cambria Math" panose="02040503050406030204" charset="0"/>
                                  <a:ea typeface="MS Mincho" charset="0"/>
                                  <a:cs typeface="Cambria Math" panose="02040503050406030204" charset="0"/>
                                </a:rPr>
                                <m:t>𝟑</m:t>
                              </m:r>
                            </m:sup>
                          </m:sSup>
                        </m:den>
                      </m:f>
                      <m:r>
                        <a:rPr lang="en-US" altLang="zh-CN" sz="1800" b="1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≈</m:t>
                      </m:r>
                      <m:r>
                        <a:rPr lang="en-US" altLang="zh-CN" sz="1800" b="1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𝟏𝟖</m:t>
                      </m:r>
                      <m:r>
                        <a:rPr lang="en-US" altLang="zh-CN" sz="1800" b="1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.</m:t>
                      </m:r>
                      <m:r>
                        <a:rPr lang="en-US" altLang="zh-CN" sz="1800" b="1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𝟒</m:t>
                      </m:r>
                      <m:r>
                        <a:rPr lang="en-US" altLang="zh-CN" sz="1800" b="1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 </m:t>
                      </m:r>
                      <m:r>
                        <a:rPr lang="en-US" altLang="zh-CN" sz="1800" b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𝐩𝐜</m:t>
                      </m:r>
                      <m:r>
                        <a:rPr lang="en-US" altLang="zh-CN" sz="1800" b="1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 </m:t>
                      </m:r>
                      <m:r>
                        <a:rPr lang="en-US" altLang="zh-CN" sz="1800" b="1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→ </m:t>
                      </m:r>
                      <m:f>
                        <m:fPr>
                          <m:ctrlP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1800" b="1" i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1" i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altLang="zh-CN" sz="1800" b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𝐇</m:t>
                              </m:r>
                              <m:r>
                                <a:rPr lang="en-US" altLang="zh-CN" sz="1800" b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 </m:t>
                              </m:r>
                              <m:r>
                                <a:rPr lang="en-US" altLang="zh-CN" sz="1800" b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𝐈</m:t>
                              </m:r>
                              <m:r>
                                <a:rPr lang="en-US" altLang="zh-CN" sz="1800" b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 </m:t>
                              </m:r>
                            </m:sub>
                          </m:sSub>
                          <m: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𝑻</m:t>
                          </m:r>
                        </m:num>
                        <m:den>
                          <m: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(</m:t>
                          </m:r>
                          <m: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𝑷</m:t>
                          </m:r>
                          <m:r>
                            <a:rPr lang="en-US" altLang="zh-CN" sz="1800" b="1" dirty="0"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altLang="zh-CN" sz="1800" b="1" i="1" dirty="0">
                                  <a:latin typeface="Cambria Math" panose="02040503050406030204" charset="0"/>
                                  <a:ea typeface="MS Mincho" charset="0"/>
                                  <a:cs typeface="Cambria Math" panose="0204050305040603020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1" i="1" dirty="0">
                                  <a:latin typeface="Cambria Math" panose="02040503050406030204" charset="0"/>
                                  <a:ea typeface="MS Mincho" charset="0"/>
                                  <a:cs typeface="Cambria Math" panose="02040503050406030204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US" altLang="zh-CN" sz="1800" b="1" dirty="0">
                                  <a:latin typeface="Cambria Math" panose="02040503050406030204" charset="0"/>
                                  <a:ea typeface="MS Mincho" charset="0"/>
                                  <a:cs typeface="Cambria Math" panose="02040503050406030204" charset="0"/>
                                </a:rPr>
                                <m:t>𝐁</m:t>
                              </m:r>
                            </m:sub>
                          </m:sSub>
                          <m:r>
                            <a:rPr lang="en-US" altLang="zh-CN" sz="1800" b="1" i="1" dirty="0"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)</m:t>
                          </m:r>
                          <m:r>
                            <a:rPr lang="en-US" altLang="zh-CN" sz="1800" b="1" i="1" dirty="0"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𝟐</m:t>
                          </m:r>
                          <m: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𝜽</m:t>
                          </m:r>
                        </m:den>
                      </m:f>
                      <m:r>
                        <a:rPr lang="en-US" altLang="zh-CN" sz="1800" b="1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r>
                        <a:rPr lang="en-US" altLang="zh-CN" sz="1800" b="1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𝒅</m:t>
                      </m:r>
                      <m:r>
                        <a:rPr lang="en-US" altLang="zh-CN" sz="1800" b="1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𝑳</m:t>
                          </m:r>
                        </m:num>
                        <m:den>
                          <m: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𝟐</m:t>
                          </m:r>
                          <m: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𝜽</m:t>
                          </m:r>
                          <m: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~</m:t>
                          </m:r>
                          <m: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𝟏</m:t>
                          </m:r>
                          <m:r>
                            <a:rPr lang="zh-CN" altLang="en-US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°</m:t>
                          </m:r>
                          <m: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/</m:t>
                          </m:r>
                          <m: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𝟓𝟕</m:t>
                          </m:r>
                          <m: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.</m:t>
                          </m:r>
                          <m:r>
                            <a:rPr lang="en-US" altLang="zh-CN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𝟐</m:t>
                          </m:r>
                          <m:r>
                            <a:rPr lang="zh-CN" altLang="en-US" sz="1800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°</m:t>
                          </m:r>
                        </m:den>
                      </m:f>
                      <m:r>
                        <a:rPr lang="en-US" altLang="zh-CN" sz="1800" b="1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≈</m:t>
                      </m:r>
                      <m:r>
                        <a:rPr lang="en-US" altLang="zh-CN" sz="1800" b="1" i="1" dirty="0">
                          <a:highlight>
                            <a:srgbClr val="FFFF00"/>
                          </a:highlight>
                          <a:latin typeface="Cambria Math" panose="02040503050406030204" charset="0"/>
                          <a:cs typeface="Cambria Math" panose="02040503050406030204" charset="0"/>
                        </a:rPr>
                        <m:t>𝟏</m:t>
                      </m:r>
                      <m:r>
                        <a:rPr lang="en-US" altLang="zh-CN" sz="1800" b="1" i="1" dirty="0">
                          <a:highlight>
                            <a:srgbClr val="FFFF00"/>
                          </a:highlight>
                          <a:latin typeface="Cambria Math" panose="02040503050406030204" charset="0"/>
                          <a:cs typeface="Cambria Math" panose="02040503050406030204" charset="0"/>
                        </a:rPr>
                        <m:t>.</m:t>
                      </m:r>
                      <m:r>
                        <a:rPr lang="en-US" altLang="zh-CN" sz="1800" b="1" i="1" dirty="0">
                          <a:highlight>
                            <a:srgbClr val="FFFF00"/>
                          </a:highlight>
                          <a:latin typeface="Cambria Math" panose="02040503050406030204" charset="0"/>
                          <a:cs typeface="Cambria Math" panose="02040503050406030204" charset="0"/>
                        </a:rPr>
                        <m:t>𝟎𝟔</m:t>
                      </m:r>
                      <m:r>
                        <a:rPr lang="en-US" altLang="zh-CN" sz="1800" b="1" i="1" dirty="0">
                          <a:highlight>
                            <a:srgbClr val="FFFF00"/>
                          </a:highlight>
                          <a:latin typeface="Cambria Math" panose="02040503050406030204" charset="0"/>
                          <a:cs typeface="Cambria Math" panose="02040503050406030204" charset="0"/>
                        </a:rPr>
                        <m:t> </m:t>
                      </m:r>
                      <m:r>
                        <a:rPr lang="en-US" altLang="zh-CN" sz="1800" b="1" i="1" dirty="0">
                          <a:highlight>
                            <a:srgbClr val="FFFF00"/>
                          </a:highlight>
                          <a:latin typeface="Cambria Math" panose="02040503050406030204" charset="0"/>
                          <a:cs typeface="Cambria Math" panose="02040503050406030204" charset="0"/>
                        </a:rPr>
                        <m:t>𝒌𝒑𝒄</m:t>
                      </m:r>
                      <m:r>
                        <a:rPr lang="en-US" altLang="zh-CN" sz="1800" b="1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 </m:t>
                      </m:r>
                      <m:r>
                        <a:rPr lang="en-US" altLang="zh-CN" sz="1800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​   ​  </m:t>
                      </m:r>
                    </m:oMath>
                  </m:oMathPara>
                </a14:m>
                <a:endParaRPr lang="en-US" altLang="zh-CN" sz="1800" b="1" dirty="0"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>
                  <a:lnSpc>
                    <a:spcPct val="75000"/>
                  </a:lnSpc>
                </a:pPr>
                <a:endParaRPr lang="en-US" altLang="zh-CN" sz="1800" b="1" dirty="0">
                  <a:solidFill>
                    <a:srgbClr val="0070C0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>
                  <a:lnSpc>
                    <a:spcPct val="75000"/>
                  </a:lnSpc>
                </a:pPr>
                <a:r>
                  <a:rPr lang="en-US" altLang="zh-CN" sz="1800" b="1" dirty="0">
                    <a:solidFill>
                      <a:srgbClr val="0070C0"/>
                    </a:solidFill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H-alpha </a:t>
                </a:r>
                <a:r>
                  <a:rPr lang="zh-CN" altLang="en-US" sz="1800" b="1" dirty="0">
                    <a:solidFill>
                      <a:srgbClr val="0070C0"/>
                    </a:solidFill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电离场法</a:t>
                </a:r>
                <a:endParaRPr lang="zh-CN" altLang="en-US" sz="1800" b="1" dirty="0">
                  <a:solidFill>
                    <a:srgbClr val="0070C0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 marL="0" indent="0">
                  <a:lnSpc>
                    <a:spcPct val="75000"/>
                  </a:lnSpc>
                  <a:buNone/>
                </a:pPr>
                <a:r>
                  <a:rPr lang="zh-CN" altLang="en-US" sz="1800" b="1" dirty="0"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因没有探测到该区域的</a:t>
                </a:r>
                <a:r>
                  <a:rPr lang="en-US" altLang="zh-CN" sz="1800" b="1" dirty="0"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H-</a:t>
                </a:r>
                <a:r>
                  <a:rPr lang="en-US" altLang="zh-CN" sz="1800" b="1" dirty="0">
                    <a:latin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alpha</a:t>
                </a:r>
                <a:r>
                  <a:rPr lang="zh-CN" altLang="en-US" sz="1800" b="1" dirty="0">
                    <a:latin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发射信号</a:t>
                </a:r>
                <a:r>
                  <a:rPr lang="zh-CN" altLang="en-US" sz="1800" b="1" dirty="0"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由</a:t>
                </a:r>
                <a:endParaRPr lang="zh-CN" altLang="en-US" sz="1800" b="1" dirty="0"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 marL="0" indent="0">
                  <a:lnSpc>
                    <a:spcPct val="75000"/>
                  </a:lnSpc>
                  <a:buNone/>
                </a:pPr>
                <a:r>
                  <a:rPr lang="en-US" altLang="zh-CN" sz="1800" b="1" dirty="0"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WHAM </a:t>
                </a:r>
                <a:r>
                  <a:rPr lang="zh-CN" altLang="en-US" sz="1800" b="1" dirty="0"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巡天的</a:t>
                </a:r>
                <a:r>
                  <a:rPr lang="zh-CN" altLang="en-US" sz="1800" b="1" dirty="0"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灵敏度及银晕电离场衰减模型</a:t>
                </a:r>
                <a:endParaRPr lang="zh-CN" altLang="en-US" sz="1800" b="1" dirty="0"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 marL="0" indent="0">
                  <a:lnSpc>
                    <a:spcPct val="75000"/>
                  </a:lnSpc>
                  <a:buNone/>
                </a:pPr>
                <a:r>
                  <a:rPr lang="zh-CN" altLang="en-US" sz="1800" b="1" dirty="0"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给出距离下限 </a:t>
                </a:r>
                <a:r>
                  <a:rPr lang="zh-CN" altLang="en-US" sz="1800" b="1" dirty="0">
                    <a:highlight>
                      <a:srgbClr val="FFFF00"/>
                    </a:highlight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1.55 </a:t>
                </a:r>
                <a:r>
                  <a:rPr lang="en-US" altLang="zh-CN" sz="1800" b="1" dirty="0">
                    <a:highlight>
                      <a:srgbClr val="FFFF00"/>
                    </a:highlight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kpc</a:t>
                </a:r>
                <a:r>
                  <a:rPr lang="en-US" altLang="zh-CN" sz="1800" b="1" dirty="0"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。</a:t>
                </a:r>
                <a:endParaRPr lang="en-US" altLang="zh-CN" sz="1800" b="1" dirty="0"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altLang="zh-CN" sz="1800" b="1" dirty="0"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mc:Choice>
        <mc:Fallback>
          <p:sp>
            <p:nvSpPr>
              <p:cNvPr id="3" name="内容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8590" y="1055370"/>
                <a:ext cx="8995410" cy="5398135"/>
              </a:xfrm>
              <a:blipFill rotWithShape="1">
                <a:blip r:embed="rId1"/>
                <a:stretch>
                  <a:fillRect b="-19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/>
          <p:cNvSpPr txBox="1"/>
          <p:nvPr/>
        </p:nvSpPr>
        <p:spPr>
          <a:xfrm>
            <a:off x="34290" y="6453505"/>
            <a:ext cx="7721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/>
              <a:t>13</a:t>
            </a:r>
            <a:endParaRPr lang="en-US" altLang="zh-CN" sz="20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2101"/>
          <a:stretch>
            <a:fillRect/>
          </a:stretch>
        </p:blipFill>
        <p:spPr>
          <a:xfrm>
            <a:off x="5868035" y="4775835"/>
            <a:ext cx="2814320" cy="193929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810" y="3933190"/>
            <a:ext cx="5059045" cy="2419350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67544" y="142875"/>
            <a:ext cx="8136904" cy="72517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zh-CN" altLang="en-US" sz="3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黑体" panose="02010609060101010101" pitchFamily="49" charset="-122"/>
              </a:rPr>
              <a:t>源加速模型假设 </a:t>
            </a:r>
            <a:endParaRPr lang="zh-CN" altLang="en-US" sz="3200" dirty="0">
              <a:solidFill>
                <a:schemeClr val="tx1"/>
              </a:solidFill>
              <a:effectLst/>
              <a:latin typeface="微软雅黑" panose="020B0503020204020204" pitchFamily="34" charset="-122"/>
              <a:cs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290" y="6453505"/>
            <a:ext cx="6089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/>
              <a:t>14</a:t>
            </a:r>
            <a:endParaRPr lang="en-US" altLang="zh-CN" sz="2000"/>
          </a:p>
        </p:txBody>
      </p:sp>
      <p:sp>
        <p:nvSpPr>
          <p:cNvPr id="7" name="文本框 6"/>
          <p:cNvSpPr txBox="1"/>
          <p:nvPr/>
        </p:nvSpPr>
        <p:spPr>
          <a:xfrm>
            <a:off x="35560" y="980440"/>
            <a:ext cx="302450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采用</a:t>
            </a: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Naima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工具拟合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/>
              <p:cNvSpPr txBox="1"/>
              <p:nvPr/>
            </p:nvSpPr>
            <p:spPr>
              <a:xfrm>
                <a:off x="35560" y="1514475"/>
                <a:ext cx="9146540" cy="417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轻子模型</a:t>
                </a:r>
                <a:endPara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zh-CN" altLang="en-US" b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注入电子能谱公式 (对数抛物线模型</a:t>
                </a:r>
                <a:r>
                  <a:rPr lang="en-US" altLang="zh-CN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):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charset="0"/>
                            <a:ea typeface="微软雅黑" panose="020B0503020204020204" pitchFamily="34" charset="-122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charset="0"/>
                            <a:ea typeface="微软雅黑" panose="020B0503020204020204" pitchFamily="34" charset="-122"/>
                            <a:cs typeface="Cambria Math" panose="02040503050406030204" charset="0"/>
                          </a:rPr>
                          <m:t>𝒅</m:t>
                        </m:r>
                        <m:sSub>
                          <m:sSubPr>
                            <m:ctrlPr>
                              <a:rPr lang="en-US" altLang="zh-CN" b="1" i="1">
                                <a:solidFill>
                                  <a:srgbClr val="0070C0"/>
                                </a:solidFill>
                                <a:latin typeface="Cambria Math" panose="02040503050406030204" charset="0"/>
                                <a:ea typeface="微软雅黑" panose="020B0503020204020204" pitchFamily="34" charset="-122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solidFill>
                                  <a:srgbClr val="0070C0"/>
                                </a:solidFill>
                                <a:latin typeface="Cambria Math" panose="02040503050406030204" charset="0"/>
                                <a:ea typeface="微软雅黑" panose="020B0503020204020204" pitchFamily="34" charset="-122"/>
                                <a:cs typeface="Cambria Math" panose="02040503050406030204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en-US" altLang="zh-CN" b="1" i="1">
                                <a:solidFill>
                                  <a:srgbClr val="0070C0"/>
                                </a:solidFill>
                                <a:latin typeface="Cambria Math" panose="02040503050406030204" charset="0"/>
                                <a:ea typeface="微软雅黑" panose="020B0503020204020204" pitchFamily="34" charset="-122"/>
                                <a:cs typeface="Cambria Math" panose="02040503050406030204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charset="0"/>
                            <a:ea typeface="微软雅黑" panose="020B0503020204020204" pitchFamily="34" charset="-122"/>
                            <a:cs typeface="Cambria Math" panose="02040503050406030204" charset="0"/>
                          </a:rPr>
                          <m:t>𝒅𝑬</m:t>
                        </m:r>
                      </m:den>
                    </m:f>
                    <m:r>
                      <a:rPr lang="en-US" altLang="zh-CN" b="1" i="1">
                        <a:solidFill>
                          <a:srgbClr val="0070C0"/>
                        </a:solidFill>
                        <a:latin typeface="Cambria Math" panose="02040503050406030204" charset="0"/>
                        <a:ea typeface="微软雅黑" panose="020B0503020204020204" pitchFamily="34" charset="-122"/>
                        <a:cs typeface="Cambria Math" panose="02040503050406030204" charset="0"/>
                      </a:rPr>
                      <m:t>=</m:t>
                    </m:r>
                    <m:r>
                      <a:rPr lang="en-US" altLang="zh-CN" b="1" i="1">
                        <a:solidFill>
                          <a:srgbClr val="0070C0"/>
                        </a:solidFill>
                        <a:latin typeface="Cambria Math" panose="02040503050406030204" charset="0"/>
                        <a:ea typeface="微软雅黑" panose="020B0503020204020204" pitchFamily="34" charset="-122"/>
                        <a:cs typeface="Cambria Math" panose="02040503050406030204" charset="0"/>
                      </a:rPr>
                      <m:t>𝑨</m:t>
                    </m:r>
                    <m:sSup>
                      <m:sSupPr>
                        <m:ctrlP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charset="0"/>
                            <a:ea typeface="微软雅黑" panose="020B0503020204020204" pitchFamily="34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charset="0"/>
                            <a:ea typeface="微软雅黑" panose="020B0503020204020204" pitchFamily="34" charset="-122"/>
                            <a:cs typeface="Cambria Math" panose="02040503050406030204" charset="0"/>
                          </a:rPr>
                          <m:t>(</m:t>
                        </m:r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charset="0"/>
                            <a:ea typeface="微软雅黑" panose="020B0503020204020204" pitchFamily="34" charset="-122"/>
                            <a:cs typeface="Cambria Math" panose="02040503050406030204" charset="0"/>
                          </a:rPr>
                          <m:t>𝑬</m:t>
                        </m:r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charset="0"/>
                            <a:ea typeface="微软雅黑" panose="020B0503020204020204" pitchFamily="34" charset="-122"/>
                            <a:cs typeface="Cambria Math" panose="02040503050406030204" charset="0"/>
                          </a:rPr>
                          <m:t> / </m:t>
                        </m:r>
                        <m:sSub>
                          <m:sSubPr>
                            <m:ctrlPr>
                              <a:rPr lang="en-US" altLang="zh-CN" b="1" i="1">
                                <a:solidFill>
                                  <a:srgbClr val="0070C0"/>
                                </a:solidFill>
                                <a:latin typeface="Cambria Math" panose="02040503050406030204" charset="0"/>
                                <a:ea typeface="微软雅黑" panose="020B0503020204020204" pitchFamily="34" charset="-122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solidFill>
                                  <a:srgbClr val="0070C0"/>
                                </a:solidFill>
                                <a:latin typeface="Cambria Math" panose="02040503050406030204" charset="0"/>
                                <a:ea typeface="微软雅黑" panose="020B0503020204020204" pitchFamily="34" charset="-122"/>
                                <a:cs typeface="Cambria Math" panose="02040503050406030204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altLang="zh-CN" b="1" i="1">
                                <a:solidFill>
                                  <a:srgbClr val="0070C0"/>
                                </a:solidFill>
                                <a:latin typeface="Cambria Math" panose="02040503050406030204" charset="0"/>
                                <a:ea typeface="微软雅黑" panose="020B0503020204020204" pitchFamily="34" charset="-122"/>
                                <a:cs typeface="Cambria Math" panose="02040503050406030204" charset="0"/>
                              </a:rPr>
                              <m:t>𝟎</m:t>
                            </m:r>
                          </m:sub>
                        </m:sSub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charset="0"/>
                            <a:ea typeface="微软雅黑" panose="020B0503020204020204" pitchFamily="34" charset="-122"/>
                            <a:cs typeface="Cambria Math" panose="02040503050406030204" charset="0"/>
                          </a:rPr>
                          <m:t>)</m:t>
                        </m:r>
                      </m:e>
                      <m:sup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charset="0"/>
                            <a:ea typeface="微软雅黑" panose="020B0503020204020204" pitchFamily="34" charset="-122"/>
                            <a:cs typeface="Cambria Math" panose="02040503050406030204" charset="0"/>
                          </a:rPr>
                          <m:t>(−</m:t>
                        </m:r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𝛼</m:t>
                        </m:r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−</m:t>
                        </m:r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𝛽</m:t>
                        </m:r>
                        <m:r>
                          <a:rPr lang="en-US" altLang="zh-CN" b="1">
                            <a:solidFill>
                              <a:srgbClr val="0070C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𝐥𝐠</m:t>
                        </m:r>
                        <m:f>
                          <m:fPr>
                            <m:ctrlPr>
                              <a:rPr lang="en-US" altLang="zh-CN" b="1" i="1">
                                <a:solidFill>
                                  <a:srgbClr val="0070C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en-US" altLang="zh-CN" b="1" i="1">
                                <a:solidFill>
                                  <a:srgbClr val="0070C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𝑬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zh-CN" b="1" i="1">
                                    <a:solidFill>
                                      <a:srgbClr val="0070C0"/>
                                    </a:solidFill>
                                    <a:latin typeface="Cambria Math" panose="02040503050406030204" charset="0"/>
                                    <a:ea typeface="MS Mincho" charset="0"/>
                                    <a:cs typeface="Cambria Math" panose="0204050305040603020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1" i="1">
                                    <a:solidFill>
                                      <a:srgbClr val="0070C0"/>
                                    </a:solidFill>
                                    <a:latin typeface="Cambria Math" panose="02040503050406030204" charset="0"/>
                                    <a:ea typeface="MS Mincho" charset="0"/>
                                    <a:cs typeface="Cambria Math" panose="02040503050406030204" charset="0"/>
                                  </a:rPr>
                                  <m:t>𝑬</m:t>
                                </m:r>
                              </m:e>
                              <m:sub>
                                <m:r>
                                  <a:rPr lang="en-US" altLang="zh-CN" b="1" i="1">
                                    <a:solidFill>
                                      <a:srgbClr val="0070C0"/>
                                    </a:solidFill>
                                    <a:latin typeface="Cambria Math" panose="02040503050406030204" charset="0"/>
                                    <a:ea typeface="MS Mincho" charset="0"/>
                                    <a:cs typeface="Cambria Math" panose="02040503050406030204" charset="0"/>
                                  </a:rPr>
                                  <m:t>𝟎</m:t>
                                </m:r>
                              </m:sub>
                            </m:sSub>
                          </m:den>
                        </m:f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)</m:t>
                        </m:r>
                      </m:sup>
                    </m:sSup>
                    <m:r>
                      <a:rPr lang="en-US" altLang="zh-CN" b="1" i="1">
                        <a:solidFill>
                          <a:srgbClr val="0070C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 </m:t>
                    </m:r>
                  </m:oMath>
                </a14:m>
                <a:r>
                  <a:rPr lang="en-US" altLang="zh-CN" b="1" i="1">
                    <a:solidFill>
                      <a:srgbClr val="0070C0"/>
                    </a:solidFill>
                    <a:latin typeface="Cambria Math" panose="02040503050406030204" charset="0"/>
                    <a:ea typeface="微软雅黑" panose="020B0503020204020204" pitchFamily="34" charset="-122"/>
                    <a:cs typeface="Cambria Math" panose="02040503050406030204" charset="0"/>
                  </a:rPr>
                  <a:t> </a:t>
                </a:r>
                <a:endParaRPr lang="en-US" altLang="zh-CN" b="1" i="1">
                  <a:solidFill>
                    <a:srgbClr val="0070C0"/>
                  </a:solidFill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zh-CN" altLang="en-US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距离</a:t>
                </a:r>
                <a:r>
                  <a:rPr lang="en-US" altLang="zh-CN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b="1" i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 </a:t>
                </a:r>
                <a:r>
                  <a:rPr lang="en-US" altLang="zh-CN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=1.3 kpc </a:t>
                </a:r>
                <a:r>
                  <a:rPr lang="zh-CN" altLang="en-US" b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（</a:t>
                </a:r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1.06 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~1</a:t>
                </a:r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.55 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kpc </a:t>
                </a:r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折中）</a:t>
                </a:r>
                <a:endParaRPr lang="en-US" altLang="zh-CN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zh-CN" altLang="en-US" b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种子光子场（取宇宙微波背景辐射</a:t>
                </a:r>
                <a:r>
                  <a:rPr lang="en-US" altLang="zh-CN" b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CMB</a:t>
                </a:r>
                <a:r>
                  <a:rPr lang="zh-CN" altLang="en-US" b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）</a:t>
                </a:r>
                <a:endParaRPr lang="zh-CN" altLang="en-US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1200150" lvl="2" indent="0">
                  <a:buFont typeface="Arial" panose="020B0604020202020204" pitchFamily="34" charset="0"/>
                  <a:buNone/>
                </a:pPr>
                <a:r>
                  <a:rPr lang="zh-CN" altLang="en-US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温度</a:t>
                </a:r>
                <a:r>
                  <a:rPr lang="en-US" altLang="zh-CN" b="1" i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 </a:t>
                </a:r>
                <a:r>
                  <a:rPr lang="en-US" altLang="zh-CN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= 2.7 K</a:t>
                </a:r>
                <a:endParaRPr lang="en-US" altLang="zh-CN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1200150" lvl="2" indent="0">
                  <a:buFont typeface="Arial" panose="020B0604020202020204" pitchFamily="34" charset="0"/>
                  <a:buNone/>
                </a:pPr>
                <a:r>
                  <a:rPr lang="zh-CN" altLang="en-US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能量密度 </a:t>
                </a:r>
                <a:r>
                  <a:rPr lang="en-US" altLang="zh-CN" b="1" i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u</a:t>
                </a:r>
                <a:r>
                  <a:rPr lang="en-US" altLang="zh-CN" b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= 0.26 eV cm</a:t>
                </a:r>
                <a:r>
                  <a:rPr lang="en-US" altLang="zh-CN" b="1" baseline="3000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-3</a:t>
                </a:r>
                <a:endParaRPr lang="en-US" altLang="zh-CN" b="1" baseline="30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zh-CN" altLang="en-US" b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拟合数据点：</a:t>
                </a:r>
                <a:r>
                  <a:rPr lang="en-US" altLang="zh-CN" b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LHAASO </a:t>
                </a:r>
                <a:r>
                  <a:rPr lang="zh-CN" altLang="en-US" b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的 </a:t>
                </a:r>
                <a:r>
                  <a:rPr lang="en-US" altLang="zh-CN" b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TeV </a:t>
                </a:r>
                <a:r>
                  <a:rPr lang="zh-CN" altLang="en-US" b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数据和 </a:t>
                </a:r>
                <a:r>
                  <a:rPr lang="en-US" altLang="zh-CN" b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X </a:t>
                </a:r>
                <a:r>
                  <a:rPr lang="zh-CN" altLang="en-US" b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射线巡天（2</a:t>
                </a:r>
                <a:r>
                  <a:rPr lang="en-US" altLang="zh-CN" b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RXS）</a:t>
                </a:r>
                <a:r>
                  <a:rPr lang="zh-CN" altLang="en-US" b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的流量</a:t>
                </a:r>
                <a:endParaRPr lang="zh-CN" altLang="en-US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zh-CN" altLang="en-US" b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拟合参数</a:t>
                </a:r>
                <a:r>
                  <a:rPr lang="zh-CN" altLang="en-US" b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结果：</a:t>
                </a:r>
                <a:endParaRPr lang="zh-CN" altLang="en-US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1200150" lvl="2" indent="0">
                  <a:buFont typeface="Arial" panose="020B0604020202020204" pitchFamily="34" charset="0"/>
                  <a:buNone/>
                </a:pPr>
                <a:r>
                  <a:rPr lang="zh-CN" altLang="en-US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磁场强度 </a:t>
                </a:r>
                <a:r>
                  <a:rPr lang="en-US" altLang="zh-CN" b="1" i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</a:t>
                </a:r>
                <a:r>
                  <a:rPr lang="en-US" altLang="zh-CN" b="1" i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=10</a:t>
                </a:r>
                <a:r>
                  <a:rPr lang="zh-CN" altLang="en-US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.</a:t>
                </a:r>
                <a:r>
                  <a:rPr lang="en-US" altLang="zh-CN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r>
                  <a:rPr lang="zh-CN" altLang="en-US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μG</a:t>
                </a:r>
                <a:endParaRPr lang="en-US" altLang="zh-CN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1200150" lvl="2" indent="0">
                  <a:buFont typeface="Arial" panose="020B0604020202020204" pitchFamily="34" charset="0"/>
                  <a:buNone/>
                </a:pPr>
                <a:r>
                  <a:rPr lang="zh-CN" altLang="en-US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谱指数 </a:t>
                </a:r>
                <a:r>
                  <a:rPr lang="en-US" altLang="zh-CN" b="1" i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α </a:t>
                </a:r>
                <a:r>
                  <a:rPr lang="en-US" altLang="zh-CN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=2.65</a:t>
                </a:r>
                <a:r>
                  <a:rPr lang="zh-CN" altLang="en-US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；</a:t>
                </a:r>
                <a:r>
                  <a:rPr lang="en-US" altLang="zh-CN" b="1" i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β </a:t>
                </a:r>
                <a:r>
                  <a:rPr lang="en-US" altLang="zh-CN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=3.0</a:t>
                </a:r>
                <a:endParaRPr lang="en-US" altLang="zh-CN" b="1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1200150" lvl="2" indent="0">
                  <a:buFont typeface="Arial" panose="020B0604020202020204" pitchFamily="34" charset="0"/>
                  <a:buNone/>
                </a:pPr>
                <a:r>
                  <a:rPr lang="zh-CN" altLang="en-US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参考能</a:t>
                </a:r>
                <a:r>
                  <a:rPr lang="en-US" altLang="zh-CN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b="1" i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</a:t>
                </a:r>
                <a:r>
                  <a:rPr lang="en-US" altLang="zh-CN" b="1" baseline="-2500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</a:t>
                </a:r>
                <a:r>
                  <a:rPr lang="en-US" altLang="zh-CN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= 240 TeV</a:t>
                </a:r>
                <a:endParaRPr lang="zh-CN" altLang="en-US" b="1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1200150" lvl="2" indent="0">
                  <a:buFont typeface="Arial" panose="020B0604020202020204" pitchFamily="34" charset="0"/>
                  <a:buNone/>
                </a:pPr>
                <a:r>
                  <a:rPr lang="zh-CN" altLang="en-US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电子总能量</a:t>
                </a:r>
                <a:r>
                  <a:rPr lang="en-US" altLang="zh-CN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~3</a:t>
                </a:r>
                <a:r>
                  <a:rPr lang="zh-CN" altLang="en-US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×</a:t>
                </a:r>
                <a:r>
                  <a:rPr lang="en-US" altLang="zh-CN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10</a:t>
                </a:r>
                <a:r>
                  <a:rPr lang="en-US" altLang="zh-CN" b="1" baseline="3000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43</a:t>
                </a:r>
                <a:r>
                  <a:rPr lang="en-US" altLang="zh-CN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erg </a:t>
                </a:r>
                <a:endParaRPr lang="en-US" altLang="zh-CN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1200150" lvl="2" indent="0">
                  <a:buFont typeface="Arial" panose="020B0604020202020204" pitchFamily="34" charset="0"/>
                  <a:buNone/>
                </a:pPr>
                <a:endParaRPr lang="en-US" altLang="zh-CN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1200150" lvl="2" indent="0">
                  <a:buFont typeface="Arial" panose="020B0604020202020204" pitchFamily="34" charset="0"/>
                  <a:buNone/>
                </a:pPr>
                <a:r>
                  <a:rPr lang="zh-CN" altLang="en-US" b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（蟹状星云</a:t>
                </a:r>
                <a:r>
                  <a:rPr lang="en-US" altLang="zh-CN" b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10</a:t>
                </a:r>
                <a:r>
                  <a:rPr lang="en-US" altLang="zh-CN" b="1" baseline="3000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48 </a:t>
                </a:r>
                <a:r>
                  <a:rPr lang="en-US" altLang="zh-CN" b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erg</a:t>
                </a:r>
                <a:r>
                  <a: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）</a:t>
                </a:r>
                <a:endParaRPr lang="zh-CN" altLang="en-US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</mc:Choice>
        <mc:Fallback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60" y="1514475"/>
                <a:ext cx="9146540" cy="417830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/>
              <p:cNvSpPr txBox="1"/>
              <p:nvPr/>
            </p:nvSpPr>
            <p:spPr>
              <a:xfrm>
                <a:off x="0" y="1484630"/>
                <a:ext cx="8985250" cy="48456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强子模型</a:t>
                </a:r>
                <a:endPara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zh-CN" altLang="en-US" b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注入质子能谱公式</a:t>
                </a:r>
                <a:r>
                  <a:rPr lang="en-US" altLang="zh-CN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</a:t>
                </a:r>
                <a:r>
                  <a: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带指数截断的幂律谱</a:t>
                </a:r>
                <a:r>
                  <a:rPr lang="en-US" altLang="zh-CN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+</a:t>
                </a:r>
                <a:r>
                  <a: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低能截断</a:t>
                </a:r>
                <a:r>
                  <a:rPr lang="en-US" altLang="zh-CN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):</a:t>
                </a:r>
                <a:endParaRPr lang="en-US" altLang="zh-CN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1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m:t> </m:t>
                      </m:r>
                      <m:f>
                        <m:fPr>
                          <m:ctrlP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charset="0"/>
                              <a:ea typeface="微软雅黑" panose="020B0503020204020204" pitchFamily="34" charset="-122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charset="0"/>
                              <a:ea typeface="微软雅黑" panose="020B0503020204020204" pitchFamily="34" charset="-122"/>
                              <a:cs typeface="Cambria Math" panose="02040503050406030204" charset="0"/>
                            </a:rPr>
                            <m:t>𝒅</m:t>
                          </m:r>
                          <m:sSub>
                            <m:sSubPr>
                              <m:ctrlP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charset="0"/>
                                  <a:ea typeface="微软雅黑" panose="020B0503020204020204" pitchFamily="34" charset="-122"/>
                                  <a:cs typeface="Cambria Math" panose="02040503050406030204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charset="0"/>
                                  <a:ea typeface="微软雅黑" panose="020B0503020204020204" pitchFamily="34" charset="-122"/>
                                  <a:cs typeface="Cambria Math" panose="02040503050406030204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charset="0"/>
                                  <a:ea typeface="微软雅黑" panose="020B0503020204020204" pitchFamily="34" charset="-122"/>
                                  <a:cs typeface="Cambria Math" panose="02040503050406030204" charset="0"/>
                                </a:rPr>
                                <m:t>𝒑</m:t>
                              </m:r>
                            </m:sub>
                          </m:sSub>
                        </m:num>
                        <m:den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charset="0"/>
                              <a:ea typeface="微软雅黑" panose="020B0503020204020204" pitchFamily="34" charset="-122"/>
                              <a:cs typeface="Cambria Math" panose="02040503050406030204" charset="0"/>
                            </a:rPr>
                            <m:t>𝒅𝑬</m:t>
                          </m:r>
                        </m:den>
                      </m:f>
                      <m:r>
                        <a:rPr lang="en-US" altLang="zh-CN" b="1" i="1">
                          <a:solidFill>
                            <a:srgbClr val="0070C0"/>
                          </a:solidFill>
                          <a:latin typeface="Cambria Math" panose="02040503050406030204" charset="0"/>
                          <a:ea typeface="微软雅黑" panose="020B0503020204020204" pitchFamily="34" charset="-122"/>
                          <a:cs typeface="Cambria Math" panose="02040503050406030204" charset="0"/>
                        </a:rPr>
                        <m:t>=</m:t>
                      </m:r>
                      <m:r>
                        <a:rPr lang="en-US" altLang="zh-CN" b="1" i="1">
                          <a:solidFill>
                            <a:srgbClr val="0070C0"/>
                          </a:solidFill>
                          <a:latin typeface="Cambria Math" panose="02040503050406030204" charset="0"/>
                          <a:ea typeface="微软雅黑" panose="020B0503020204020204" pitchFamily="34" charset="-122"/>
                          <a:cs typeface="Cambria Math" panose="02040503050406030204" charset="0"/>
                        </a:rPr>
                        <m:t>𝑨</m:t>
                      </m:r>
                      <m:sSup>
                        <m:sSupPr>
                          <m:ctrlP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charset="0"/>
                              <a:ea typeface="微软雅黑" panose="020B0503020204020204" pitchFamily="34" charset="-122"/>
                              <a:cs typeface="Cambria Math" panose="02040503050406030204" charset="0"/>
                            </a:rPr>
                          </m:ctrlPr>
                        </m:sSupPr>
                        <m:e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charset="0"/>
                              <a:ea typeface="微软雅黑" panose="020B0503020204020204" pitchFamily="34" charset="-122"/>
                              <a:cs typeface="Cambria Math" panose="02040503050406030204" charset="0"/>
                            </a:rPr>
                            <m:t>(</m:t>
                          </m:r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charset="0"/>
                              <a:ea typeface="微软雅黑" panose="020B0503020204020204" pitchFamily="34" charset="-122"/>
                              <a:cs typeface="Cambria Math" panose="02040503050406030204" charset="0"/>
                            </a:rPr>
                            <m:t>𝑬</m:t>
                          </m:r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charset="0"/>
                              <a:ea typeface="微软雅黑" panose="020B0503020204020204" pitchFamily="34" charset="-122"/>
                              <a:cs typeface="Cambria Math" panose="02040503050406030204" charset="0"/>
                            </a:rPr>
                            <m:t> / </m:t>
                          </m:r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charset="0"/>
                              <a:ea typeface="微软雅黑" panose="020B0503020204020204" pitchFamily="34" charset="-122"/>
                              <a:cs typeface="Cambria Math" panose="02040503050406030204" charset="0"/>
                            </a:rPr>
                            <m:t>𝟏𝟎𝟎</m:t>
                          </m:r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charset="0"/>
                              <a:ea typeface="微软雅黑" panose="020B0503020204020204" pitchFamily="34" charset="-122"/>
                              <a:cs typeface="Cambria Math" panose="02040503050406030204" charset="0"/>
                            </a:rPr>
                            <m:t> </m:t>
                          </m:r>
                          <m:r>
                            <a:rPr lang="en-US" altLang="zh-CN" b="1">
                              <a:solidFill>
                                <a:srgbClr val="0070C0"/>
                              </a:solidFill>
                              <a:latin typeface="Cambria Math" panose="02040503050406030204" charset="0"/>
                              <a:ea typeface="微软雅黑" panose="020B0503020204020204" pitchFamily="34" charset="-122"/>
                              <a:cs typeface="Cambria Math" panose="02040503050406030204" charset="0"/>
                            </a:rPr>
                            <m:t>𝐓𝐞𝐕</m:t>
                          </m:r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charset="0"/>
                              <a:ea typeface="微软雅黑" panose="020B0503020204020204" pitchFamily="34" charset="-122"/>
                              <a:cs typeface="Cambria Math" panose="02040503050406030204" charset="0"/>
                            </a:rPr>
                            <m:t>)</m:t>
                          </m:r>
                        </m:e>
                        <m:sup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charset="0"/>
                              <a:ea typeface="微软雅黑" panose="020B0503020204020204" pitchFamily="34" charset="-122"/>
                              <a:cs typeface="Cambria Math" panose="02040503050406030204" charset="0"/>
                            </a:rPr>
                            <m:t>−</m:t>
                          </m:r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charset="0"/>
                              <a:ea typeface="微软雅黑" panose="020B0503020204020204" pitchFamily="34" charset="-122"/>
                              <a:cs typeface="Cambria Math" panose="02040503050406030204" charset="0"/>
                            </a:rPr>
                            <m:t>𝛾</m:t>
                          </m:r>
                        </m:sup>
                      </m:sSup>
                      <m:r>
                        <a:rPr lang="en-US" altLang="zh-CN" b="1" i="1">
                          <a:solidFill>
                            <a:srgbClr val="0070C0"/>
                          </a:solidFill>
                          <a:latin typeface="Cambria Math" panose="02040503050406030204" charset="0"/>
                          <a:ea typeface="微软雅黑" panose="020B0503020204020204" pitchFamily="34" charset="-122"/>
                          <a:cs typeface="Cambria Math" panose="02040503050406030204" charset="0"/>
                        </a:rPr>
                        <m:t> </m:t>
                      </m:r>
                      <m:sSup>
                        <m:sSupPr>
                          <m:ctrlP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charset="0"/>
                              <a:ea typeface="微软雅黑" panose="020B0503020204020204" pitchFamily="34" charset="-122"/>
                              <a:cs typeface="Cambria Math" panose="02040503050406030204" charset="0"/>
                            </a:rPr>
                          </m:ctrlPr>
                        </m:sSupPr>
                        <m:e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charset="0"/>
                              <a:ea typeface="微软雅黑" panose="020B0503020204020204" pitchFamily="34" charset="-122"/>
                              <a:cs typeface="Cambria Math" panose="02040503050406030204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charset="0"/>
                              <a:ea typeface="微软雅黑" panose="020B0503020204020204" pitchFamily="34" charset="-122"/>
                              <a:cs typeface="Cambria Math" panose="02040503050406030204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charset="0"/>
                                  <a:ea typeface="微软雅黑" panose="020B0503020204020204" pitchFamily="34" charset="-122"/>
                                  <a:cs typeface="Cambria Math" panose="02040503050406030204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charset="0"/>
                                  <a:ea typeface="微软雅黑" panose="020B0503020204020204" pitchFamily="34" charset="-122"/>
                                  <a:cs typeface="Cambria Math" panose="02040503050406030204" charset="0"/>
                                </a:rPr>
                                <m:t>（</m:t>
                              </m:r>
                              <m:f>
                                <m:fPr>
                                  <m:ctrlPr>
                                    <a:rPr lang="en-US" altLang="zh-CN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charset="0"/>
                                      <a:ea typeface="微软雅黑" panose="020B0503020204020204" pitchFamily="34" charset="-122"/>
                                      <a:cs typeface="Cambria Math" panose="0204050305040603020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charset="0"/>
                                      <a:ea typeface="微软雅黑" panose="020B0503020204020204" pitchFamily="34" charset="-122"/>
                                      <a:cs typeface="Cambria Math" panose="02040503050406030204" charset="0"/>
                                    </a:rPr>
                                    <m:t>𝑬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CN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charset="0"/>
                                          <a:ea typeface="微软雅黑" panose="020B0503020204020204" pitchFamily="34" charset="-122"/>
                                          <a:cs typeface="Cambria Math" panose="0204050305040603020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charset="0"/>
                                          <a:ea typeface="微软雅黑" panose="020B0503020204020204" pitchFamily="34" charset="-122"/>
                                          <a:cs typeface="Cambria Math" panose="02040503050406030204" charset="0"/>
                                        </a:rPr>
                                        <m:t>𝑬</m:t>
                                      </m:r>
                                    </m:e>
                                    <m:sub>
                                      <m:r>
                                        <a:rPr lang="en-US" altLang="zh-CN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charset="0"/>
                                          <a:ea typeface="微软雅黑" panose="020B0503020204020204" pitchFamily="34" charset="-122"/>
                                          <a:cs typeface="Cambria Math" panose="02040503050406030204" charset="0"/>
                                        </a:rPr>
                                        <m:t>𝒄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charset="0"/>
                                  <a:ea typeface="微软雅黑" panose="020B0503020204020204" pitchFamily="34" charset="-122"/>
                                  <a:cs typeface="Cambria Math" panose="02040503050406030204" charset="0"/>
                                </a:rPr>
                                <m:t>）</m:t>
                              </m:r>
                            </m:e>
                            <m:sup>
                              <m: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charset="0"/>
                                  <a:ea typeface="微软雅黑" panose="020B0503020204020204" pitchFamily="34" charset="-122"/>
                                  <a:cs typeface="Cambria Math" panose="02040503050406030204" charset="0"/>
                                </a:rPr>
                                <m:t>𝛽</m:t>
                              </m:r>
                            </m:sup>
                          </m:sSup>
                        </m:sup>
                      </m:sSup>
                      <m:r>
                        <a:rPr lang="en-US" altLang="zh-CN" b="1" i="1">
                          <a:solidFill>
                            <a:srgbClr val="0070C0"/>
                          </a:solidFill>
                          <a:latin typeface="Cambria Math" panose="02040503050406030204" charset="0"/>
                          <a:ea typeface="微软雅黑" panose="020B0503020204020204" pitchFamily="34" charset="-122"/>
                          <a:cs typeface="Cambria Math" panose="02040503050406030204" charset="0"/>
                        </a:rPr>
                        <m:t>,</m:t>
                      </m:r>
                      <m:r>
                        <a:rPr lang="en-US" altLang="zh-CN" b="1" i="1">
                          <a:solidFill>
                            <a:srgbClr val="0070C0"/>
                          </a:solidFill>
                          <a:latin typeface="Cambria Math" panose="02040503050406030204" charset="0"/>
                          <a:ea typeface="微软雅黑" panose="020B0503020204020204" pitchFamily="34" charset="-122"/>
                          <a:cs typeface="Cambria Math" panose="02040503050406030204" charset="0"/>
                        </a:rPr>
                        <m:t>𝑬</m:t>
                      </m:r>
                      <m:r>
                        <a:rPr lang="en-US" altLang="zh-CN" b="1" i="1">
                          <a:solidFill>
                            <a:srgbClr val="0070C0"/>
                          </a:solidFill>
                          <a:latin typeface="Cambria Math" panose="02040503050406030204" charset="0"/>
                          <a:ea typeface="微软雅黑" panose="020B0503020204020204" pitchFamily="34" charset="-122"/>
                          <a:cs typeface="Cambria Math" panose="02040503050406030204" charset="0"/>
                        </a:rPr>
                        <m:t>≥</m:t>
                      </m:r>
                      <m:sSub>
                        <m:sSubPr>
                          <m:ctrlP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charset="0"/>
                              <a:ea typeface="微软雅黑" panose="020B0503020204020204" pitchFamily="34" charset="-122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charset="0"/>
                              <a:ea typeface="微软雅黑" panose="020B0503020204020204" pitchFamily="34" charset="-122"/>
                              <a:cs typeface="Cambria Math" panose="02040503050406030204" charset="0"/>
                            </a:rPr>
                            <m:t>𝑬</m:t>
                          </m:r>
                        </m:e>
                        <m:sub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charset="0"/>
                              <a:ea typeface="微软雅黑" panose="020B0503020204020204" pitchFamily="34" charset="-122"/>
                              <a:cs typeface="Cambria Math" panose="02040503050406030204" charset="0"/>
                            </a:rPr>
                            <m:t>𝒑</m:t>
                          </m:r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charset="0"/>
                              <a:ea typeface="微软雅黑" panose="020B0503020204020204" pitchFamily="34" charset="-122"/>
                              <a:cs typeface="Cambria Math" panose="02040503050406030204" charset="0"/>
                            </a:rPr>
                            <m:t>,</m:t>
                          </m:r>
                          <m:r>
                            <a:rPr lang="en-US" altLang="zh-CN" b="1">
                              <a:solidFill>
                                <a:srgbClr val="0070C0"/>
                              </a:solidFill>
                              <a:latin typeface="Cambria Math" panose="02040503050406030204" charset="0"/>
                              <a:ea typeface="微软雅黑" panose="020B0503020204020204" pitchFamily="34" charset="-122"/>
                              <a:cs typeface="Cambria Math" panose="02040503050406030204" charset="0"/>
                            </a:rPr>
                            <m:t>𝐦𝐢𝐧</m:t>
                          </m:r>
                        </m:sub>
                      </m:sSub>
                    </m:oMath>
                  </m:oMathPara>
                </a14:m>
                <a:endParaRPr lang="en-US" altLang="zh-CN" b="1" i="1">
                  <a:solidFill>
                    <a:srgbClr val="0070C0"/>
                  </a:solidFill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zh-CN" altLang="en-US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距离</a:t>
                </a:r>
                <a:r>
                  <a:rPr lang="en-US" altLang="zh-CN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 </a:t>
                </a:r>
                <a:r>
                  <a:rPr lang="en-US" altLang="zh-CN" b="1" i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d </a:t>
                </a:r>
                <a:r>
                  <a:rPr lang="en-US" altLang="zh-CN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=1.3 kpc </a:t>
                </a:r>
                <a:endParaRPr lang="en-US" altLang="zh-CN" b="1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zh-CN" altLang="en-US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靶体积密度 </a:t>
                </a:r>
                <a:r>
                  <a:rPr lang="en-US" altLang="zh-CN" b="1" i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n</a:t>
                </a:r>
                <a:r>
                  <a:rPr lang="en-US" altLang="zh-CN" b="1" baseline="-2500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H </a:t>
                </a:r>
                <a:r>
                  <a:rPr lang="en-US" altLang="zh-CN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=1.51cm</a:t>
                </a:r>
                <a:r>
                  <a:rPr lang="en-US" altLang="zh-CN" b="1" baseline="3000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-3</a:t>
                </a:r>
                <a:endParaRPr lang="en-US" altLang="zh-CN" b="1" baseline="3000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lvl="1" indent="0">
                  <a:buFont typeface="Arial" panose="020B0604020202020204" pitchFamily="34" charset="0"/>
                  <a:buNone/>
                </a:pPr>
                <a:r>
                  <a:rPr lang="en-US" altLang="zh-CN" b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 </a:t>
                </a:r>
                <a:r>
                  <a: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（由云团的视张角</a:t>
                </a:r>
                <a:r>
                  <a:rPr lang="en-US" altLang="zh-CN" b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 </a:t>
                </a:r>
                <a:r>
                  <a:rPr lang="en-US" altLang="zh-CN" b="1" i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θ </a:t>
                </a:r>
                <a:r>
                  <a:rPr lang="en-US" altLang="zh-CN" b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= 0.5</a:t>
                </a:r>
                <a:r>
                  <a: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°</a:t>
                </a:r>
                <a:r>
                  <a:rPr lang="en-US" altLang="zh-CN" b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 </a:t>
                </a:r>
                <a:r>
                  <a: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及距离</a:t>
                </a:r>
                <a:r>
                  <a:rPr lang="en-US" altLang="zh-CN" b="1" i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d </a:t>
                </a:r>
                <a:r>
                  <a: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得到云团厚度</a:t>
                </a:r>
                <a:r>
                  <a:rPr lang="en-US" altLang="zh-CN" b="1" i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L </a:t>
                </a:r>
                <a:r>
                  <a:rPr lang="en-US" altLang="zh-CN" b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= 22.7 pc</a:t>
                </a:r>
                <a:r>
                  <a: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，再由</a:t>
                </a:r>
                <a:r>
                  <a:rPr lang="en-US" altLang="zh-CN" b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SFD</a:t>
                </a:r>
                <a:r>
                  <a: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消光图得到的总氢柱密度×目标 </a:t>
                </a:r>
                <a:r>
                  <a:rPr lang="en-US" altLang="zh-CN" b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HI </a:t>
                </a:r>
                <a:r>
                  <a: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份额有</a:t>
                </a:r>
                <a:r>
                  <a:rPr lang="en-US" altLang="zh-CN" b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 </a:t>
                </a:r>
                <a:r>
                  <a:rPr lang="en-US" altLang="zh-CN" b="1" i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N </a:t>
                </a:r>
                <a:r>
                  <a:rPr lang="en-US" altLang="zh-CN" b="1" baseline="-2500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H</a:t>
                </a:r>
                <a:r>
                  <a:rPr lang="en-US" altLang="zh-CN" b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=1.05  </a:t>
                </a:r>
                <a:r>
                  <a: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×</a:t>
                </a:r>
                <a:r>
                  <a:rPr lang="en-US" altLang="zh-CN" b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10</a:t>
                </a:r>
                <a:r>
                  <a:rPr lang="en-US" altLang="zh-CN" b="1" baseline="3000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20 </a:t>
                </a:r>
                <a:r>
                  <a:rPr lang="en-US" altLang="zh-CN" b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cm</a:t>
                </a:r>
                <a:r>
                  <a:rPr lang="en-US" altLang="zh-CN" b="1" baseline="3000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-2 </a:t>
                </a:r>
                <a:r>
                  <a: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后除以厚度</a:t>
                </a:r>
                <a:r>
                  <a:rPr lang="en-US" altLang="zh-CN" b="1" i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L </a:t>
                </a:r>
                <a:r>
                  <a: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得到）</a:t>
                </a:r>
                <a:endPara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zh-CN" altLang="en-US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质子谱指数</a:t>
                </a:r>
                <a:r>
                  <a:rPr lang="en-US" altLang="zh-CN" b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 </a:t>
                </a:r>
                <a:r>
                  <a:rPr lang="en-US" altLang="zh-CN" b="1" i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α </a:t>
                </a:r>
                <a:r>
                  <a:rPr lang="en-US" altLang="zh-CN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=2.0</a:t>
                </a:r>
                <a:r>
                  <a:rPr lang="zh-CN" altLang="en-US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；</a:t>
                </a:r>
                <a:r>
                  <a:rPr lang="en-US" altLang="zh-CN" b="1" i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β </a:t>
                </a:r>
                <a:r>
                  <a:rPr lang="en-US" altLang="zh-CN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=3.0</a:t>
                </a:r>
                <a:endPara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zh-CN" altLang="en-US" b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拟合数据点：</a:t>
                </a:r>
                <a:r>
                  <a:rPr lang="en-US" altLang="zh-CN" b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LHAASO </a:t>
                </a:r>
                <a:r>
                  <a: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的数据</a:t>
                </a:r>
                <a:endParaRPr lang="zh-CN" altLang="en-US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zh-CN" altLang="en-US" b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拟合参数</a:t>
                </a:r>
                <a:r>
                  <a:rPr lang="zh-CN" altLang="en-US" b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结果：</a:t>
                </a:r>
                <a:endParaRPr lang="zh-CN" altLang="en-US" b="1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2" indent="0">
                  <a:buFont typeface="Arial" panose="020B0604020202020204" pitchFamily="34" charset="0"/>
                  <a:buNone/>
                </a:pPr>
                <a:r>
                  <a:rPr lang="en-US" altLang="zh-CN" b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</a:t>
                </a:r>
                <a:r>
                  <a:rPr lang="en-US" altLang="zh-CN" b="1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zh-CN" altLang="en-US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高能截断 </a:t>
                </a:r>
                <a:r>
                  <a:rPr lang="en-US" altLang="zh-CN" b="1" i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</a:t>
                </a:r>
                <a:r>
                  <a:rPr lang="en-US" altLang="zh-CN" b="1" baseline="-2500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</a:t>
                </a:r>
                <a:r>
                  <a:rPr lang="en-US" altLang="zh-CN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= 1.58 PeV</a:t>
                </a:r>
                <a:endParaRPr lang="en-US" altLang="zh-CN" b="1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2" indent="0">
                  <a:buFont typeface="Arial" panose="020B0604020202020204" pitchFamily="34" charset="0"/>
                  <a:buNone/>
                </a:pPr>
                <a:r>
                  <a:rPr lang="en-US" altLang="zh-CN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    </a:t>
                </a:r>
                <a:r>
                  <a:rPr lang="zh-CN" altLang="en-US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低能截断</a:t>
                </a:r>
                <a:r>
                  <a:rPr lang="en-US" altLang="zh-CN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 </a:t>
                </a:r>
                <a:r>
                  <a:rPr lang="en-US" altLang="zh-CN" b="1" i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E</a:t>
                </a:r>
                <a:r>
                  <a:rPr lang="en-US" altLang="zh-CN" b="1" baseline="-2500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p</a:t>
                </a:r>
                <a:r>
                  <a:rPr lang="en-US" altLang="zh-CN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 = 708 TeV</a:t>
                </a:r>
                <a:endParaRPr lang="en-US" altLang="zh-CN" b="1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2" indent="0">
                  <a:buFont typeface="Arial" panose="020B0604020202020204" pitchFamily="34" charset="0"/>
                  <a:buNone/>
                </a:pPr>
                <a:r>
                  <a:rPr lang="en-US" altLang="zh-CN" b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 </a:t>
                </a:r>
                <a:r>
                  <a:rPr lang="zh-CN" altLang="en-US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质子总能量</a:t>
                </a:r>
                <a:r>
                  <a:rPr lang="en-US" altLang="zh-CN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~1.0</a:t>
                </a:r>
                <a:r>
                  <a:rPr lang="zh-CN" altLang="en-US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×</a:t>
                </a:r>
                <a:r>
                  <a:rPr lang="en-US" altLang="zh-CN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10</a:t>
                </a:r>
                <a:r>
                  <a:rPr lang="en-US" altLang="zh-CN" b="1" baseline="3000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47</a:t>
                </a:r>
                <a:r>
                  <a:rPr lang="en-US" altLang="zh-CN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erg</a:t>
                </a:r>
                <a:endParaRPr lang="en-US" altLang="zh-CN" b="1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2" indent="0">
                  <a:buFont typeface="Arial" panose="020B0604020202020204" pitchFamily="34" charset="0"/>
                  <a:buNone/>
                </a:pPr>
                <a:endParaRPr lang="en-US" altLang="zh-CN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2" indent="0">
                  <a:buFont typeface="Arial" panose="020B0604020202020204" pitchFamily="34" charset="0"/>
                  <a:buNone/>
                </a:pPr>
                <a:r>
                  <a:rPr lang="en-US" altLang="zh-CN" b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</a:t>
                </a:r>
                <a:r>
                  <a: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（</a:t>
                </a:r>
                <a:r>
                  <a: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典型超新星爆发</a:t>
                </a:r>
                <a:r>
                  <a:rPr lang="en-US" altLang="zh-CN" b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10</a:t>
                </a:r>
                <a:r>
                  <a:rPr lang="en-US" altLang="zh-CN" b="1" baseline="3000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51</a:t>
                </a:r>
                <a:r>
                  <a:rPr lang="en-US" altLang="zh-CN" b="1" baseline="3000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 </a:t>
                </a:r>
                <a:r>
                  <a:rPr lang="en-US" altLang="zh-CN" b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erg</a:t>
                </a:r>
                <a:r>
                  <a: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）</a:t>
                </a:r>
                <a:endParaRPr lang="zh-CN" altLang="en-US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lvl="2" indent="0">
                  <a:buFont typeface="Arial" panose="020B0604020202020204" pitchFamily="34" charset="0"/>
                  <a:buNone/>
                </a:pPr>
                <a:endParaRPr lang="en-US" altLang="zh-CN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84630"/>
                <a:ext cx="8985250" cy="4845685"/>
              </a:xfrm>
              <a:prstGeom prst="rect">
                <a:avLst/>
              </a:prstGeom>
              <a:blipFill rotWithShape="1">
                <a:blip r:embed="rId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810" y="3932555"/>
            <a:ext cx="5059030" cy="2419200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67544" y="142875"/>
            <a:ext cx="8136904" cy="72517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zh-CN" altLang="en-US" sz="3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黑体" panose="02010609060101010101" pitchFamily="49" charset="-122"/>
              </a:rPr>
              <a:t>源加速模型假设 </a:t>
            </a:r>
            <a:endParaRPr lang="zh-CN" altLang="en-US" sz="3200" dirty="0">
              <a:solidFill>
                <a:schemeClr val="tx1"/>
              </a:solidFill>
              <a:effectLst/>
              <a:latin typeface="微软雅黑" panose="020B0503020204020204" pitchFamily="34" charset="-122"/>
              <a:cs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290" y="6453505"/>
            <a:ext cx="6089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/>
              <a:t>15</a:t>
            </a:r>
            <a:endParaRPr lang="en-US" altLang="zh-CN" sz="2000"/>
          </a:p>
        </p:txBody>
      </p:sp>
      <p:sp>
        <p:nvSpPr>
          <p:cNvPr id="7" name="文本框 6"/>
          <p:cNvSpPr txBox="1"/>
          <p:nvPr/>
        </p:nvSpPr>
        <p:spPr>
          <a:xfrm>
            <a:off x="35560" y="980440"/>
            <a:ext cx="302450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采用</a:t>
            </a: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Naima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工具拟合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黑体" panose="02010609060101010101" pitchFamily="49" charset="-122"/>
              </a:rPr>
              <a:t>五、小结与展望</a:t>
            </a:r>
            <a:endParaRPr lang="zh-CN" altLang="en-US" sz="3200" dirty="0">
              <a:solidFill>
                <a:schemeClr val="tx1"/>
              </a:solidFill>
              <a:effectLst/>
              <a:latin typeface="微软雅黑" panose="020B0503020204020204" pitchFamily="34" charset="-122"/>
              <a:cs typeface="黑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16534" y="1196975"/>
            <a:ext cx="8747953" cy="525653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J0956+4622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endParaRPr lang="zh-CN" altLang="en-US" sz="2400" b="1" dirty="0">
              <a:solidFill>
                <a:srgbClr val="0000FF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800100" lvl="1" indent="-342900">
              <a:lnSpc>
                <a:spcPct val="120000"/>
              </a:lnSpc>
              <a:buFont typeface="Wingdings" panose="05000000000000000000" charset="0"/>
              <a:buChar char="n"/>
            </a:pP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位置：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银经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171.6</a:t>
            </a:r>
            <a:r>
              <a:rPr lang="en-US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° 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银纬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50.8</a:t>
            </a:r>
            <a:r>
              <a:rPr lang="en-US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°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扩展源</a:t>
            </a:r>
            <a:r>
              <a:rPr lang="zh-CN" altLang="en-US" sz="2400" b="1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，长轴：</a:t>
            </a:r>
            <a:r>
              <a:rPr lang="en-US" altLang="zh-CN" sz="2400" b="1" dirty="0">
                <a:latin typeface="微软雅黑" panose="020B0503020204020204" pitchFamily="34" charset="-122"/>
                <a:cs typeface="微软雅黑" panose="020B0503020204020204" pitchFamily="34" charset="-122"/>
              </a:rPr>
              <a:t>0.5</a:t>
            </a:r>
            <a:r>
              <a:rPr lang="en-US" altLang="en-US" sz="2400" b="1" dirty="0">
                <a:latin typeface="微软雅黑" panose="020B0503020204020204" pitchFamily="34" charset="-122"/>
                <a:cs typeface="微软雅黑" panose="020B0503020204020204" pitchFamily="34" charset="-122"/>
              </a:rPr>
              <a:t>°</a:t>
            </a:r>
            <a:r>
              <a:rPr lang="zh-CN" altLang="en-US" sz="2400" b="1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r>
              <a:rPr lang="en-US" altLang="zh-CN" sz="2400" b="1" dirty="0">
                <a:latin typeface="微软雅黑" panose="020B0503020204020204" pitchFamily="34" charset="-122"/>
                <a:cs typeface="微软雅黑" panose="020B0503020204020204" pitchFamily="34" charset="-122"/>
              </a:rPr>
              <a:t>E</a:t>
            </a:r>
            <a:r>
              <a:rPr lang="en-US" altLang="en-US" sz="2400" b="1" dirty="0">
                <a:latin typeface="微软雅黑" panose="020B0503020204020204" pitchFamily="34" charset="-122"/>
                <a:cs typeface="微软雅黑" panose="020B0503020204020204" pitchFamily="34" charset="-122"/>
              </a:rPr>
              <a:t>²</a:t>
            </a:r>
            <a:r>
              <a:rPr lang="en-US" altLang="zh-CN" sz="2400" b="1" dirty="0">
                <a:latin typeface="微软雅黑" panose="020B0503020204020204" pitchFamily="34" charset="-122"/>
                <a:cs typeface="微软雅黑" panose="020B0503020204020204" pitchFamily="34" charset="-122"/>
              </a:rPr>
              <a:t>dN/</a:t>
            </a:r>
            <a:r>
              <a:rPr lang="en-US" altLang="zh-CN" sz="2400" b="1" dirty="0" err="1">
                <a:latin typeface="微软雅黑" panose="020B0503020204020204" pitchFamily="34" charset="-122"/>
                <a:cs typeface="微软雅黑" panose="020B0503020204020204" pitchFamily="34" charset="-122"/>
              </a:rPr>
              <a:t>dE</a:t>
            </a:r>
            <a:r>
              <a:rPr lang="en-US" altLang="zh-CN" sz="2400" b="1" dirty="0">
                <a:latin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400" b="1" dirty="0">
                <a:latin typeface="微软雅黑" panose="020B0503020204020204" pitchFamily="34" charset="-122"/>
                <a:cs typeface="微软雅黑" panose="020B0503020204020204" pitchFamily="34" charset="-122"/>
              </a:rPr>
              <a:t>峰约</a:t>
            </a:r>
            <a:r>
              <a:rPr lang="en-US" altLang="zh-CN" sz="2400" b="1" dirty="0">
                <a:latin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70 </a:t>
            </a:r>
            <a:r>
              <a:rPr lang="en-US" altLang="zh-CN" sz="2400" b="1" dirty="0" err="1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TeV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400" b="1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altLang="zh-CN" sz="2400" b="1" dirty="0">
                <a:latin typeface="微软雅黑" panose="020B0503020204020204" pitchFamily="34" charset="-122"/>
                <a:cs typeface="微软雅黑" panose="020B0503020204020204" pitchFamily="34" charset="-122"/>
              </a:rPr>
              <a:t>LHAASO</a:t>
            </a:r>
            <a:r>
              <a:rPr lang="zh-CN" altLang="en-US" sz="2400" b="1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中排名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前三</a:t>
            </a:r>
            <a:endParaRPr lang="zh-CN" altLang="en-US" sz="2400" b="1" dirty="0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800100" lvl="1" indent="-342900">
              <a:lnSpc>
                <a:spcPct val="120000"/>
              </a:lnSpc>
              <a:buFont typeface="Wingdings" panose="05000000000000000000" charset="0"/>
              <a:buChar char="n"/>
            </a:pP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对应体：与一个弱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X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射线可能关联</a:t>
            </a:r>
            <a:r>
              <a:rPr lang="zh-CN" altLang="en-US" sz="2400" b="1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，决定性判断需等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EP</a:t>
            </a:r>
            <a:r>
              <a:rPr lang="zh-CN" altLang="en-US" sz="2400" b="1" dirty="0">
                <a:latin typeface="微软雅黑" panose="020B0503020204020204" pitchFamily="34" charset="-122"/>
                <a:cs typeface="微软雅黑" panose="020B0503020204020204" pitchFamily="34" charset="-122"/>
              </a:rPr>
              <a:t>观测完成；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与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原子气体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结构在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1.3 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kpc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处可能存在关联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800100" lvl="1" indent="-342900">
              <a:lnSpc>
                <a:spcPct val="120000"/>
              </a:lnSpc>
              <a:buFont typeface="Wingdings" panose="05000000000000000000" charset="0"/>
              <a:buChar char="n"/>
            </a:pPr>
            <a:endParaRPr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未来将联合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FAST</a:t>
            </a:r>
            <a:r>
              <a:rPr lang="zh-CN" altLang="en-US" sz="2400" b="1" dirty="0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和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EP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多波段观测数据</a:t>
            </a:r>
            <a:r>
              <a:rPr lang="zh-CN" altLang="en-US" sz="2400" b="1" dirty="0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，对</a:t>
            </a:r>
            <a:r>
              <a:rPr lang="en-US" altLang="zh-CN" sz="2400" b="1" dirty="0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LHAASO </a:t>
            </a:r>
            <a:r>
              <a:rPr lang="en-US" altLang="zh-CN" sz="2400" b="1" dirty="0">
                <a:effectLst/>
                <a:latin typeface="微软雅黑" panose="020B0503020204020204" pitchFamily="34" charset="-122"/>
                <a:cs typeface="黑体" panose="02010609060101010101" pitchFamily="49" charset="-122"/>
                <a:sym typeface="+mn-ea"/>
              </a:rPr>
              <a:t>J0956+4622</a:t>
            </a:r>
            <a:r>
              <a:rPr lang="zh-CN" altLang="en-US" sz="2400" b="1" dirty="0">
                <a:effectLst/>
                <a:latin typeface="微软雅黑" panose="020B0503020204020204" pitchFamily="34" charset="-122"/>
                <a:cs typeface="黑体" panose="02010609060101010101" pitchFamily="49" charset="-122"/>
                <a:sym typeface="+mn-ea"/>
              </a:rPr>
              <a:t>这一典型的</a:t>
            </a:r>
            <a:r>
              <a:rPr lang="zh-CN" altLang="en-US" sz="2400" b="1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cs typeface="黑体" panose="02010609060101010101" pitchFamily="49" charset="-122"/>
                <a:sym typeface="+mn-ea"/>
              </a:rPr>
              <a:t>高银纬</a:t>
            </a:r>
            <a:r>
              <a:rPr lang="zh-CN" altLang="en-US" sz="2400" b="1" dirty="0">
                <a:effectLst/>
                <a:latin typeface="微软雅黑" panose="020B0503020204020204" pitchFamily="34" charset="-122"/>
                <a:cs typeface="黑体" panose="02010609060101010101" pitchFamily="49" charset="-122"/>
                <a:sym typeface="+mn-ea"/>
              </a:rPr>
              <a:t>超高能辐射的</a:t>
            </a:r>
            <a:r>
              <a:rPr lang="zh-CN" altLang="en-US" sz="2400" b="1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cs typeface="黑体" panose="02010609060101010101" pitchFamily="49" charset="-122"/>
                <a:sym typeface="+mn-ea"/>
              </a:rPr>
              <a:t>起源天体、辐射机制、加速机制</a:t>
            </a:r>
            <a:r>
              <a:rPr lang="zh-CN" altLang="en-US" sz="2400" b="1" dirty="0">
                <a:effectLst/>
                <a:latin typeface="微软雅黑" panose="020B0503020204020204" pitchFamily="34" charset="-122"/>
                <a:cs typeface="黑体" panose="02010609060101010101" pitchFamily="49" charset="-122"/>
                <a:sym typeface="+mn-ea"/>
              </a:rPr>
              <a:t>等问题做出</a:t>
            </a:r>
            <a:r>
              <a:rPr lang="zh-CN" altLang="en-US" sz="2400" b="1" dirty="0">
                <a:effectLst/>
                <a:latin typeface="微软雅黑" panose="020B0503020204020204" pitchFamily="34" charset="-122"/>
                <a:cs typeface="黑体" panose="02010609060101010101" pitchFamily="49" charset="-122"/>
                <a:sym typeface="+mn-ea"/>
              </a:rPr>
              <a:t>进一步的深入研究</a:t>
            </a:r>
            <a:endParaRPr lang="zh-CN" altLang="en-US" sz="2400" b="1" i="0" dirty="0">
              <a:solidFill>
                <a:schemeClr val="tx1"/>
              </a:solidFill>
              <a:latin typeface="微软雅黑" panose="020B0503020204020204" pitchFamily="34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290" y="6453505"/>
            <a:ext cx="8693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/>
              <a:t>16</a:t>
            </a:r>
            <a:endParaRPr lang="en-US" altLang="zh-CN" sz="2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74875"/>
            <a:ext cx="7772400" cy="14700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altLang="zh-CN" sz="8800" dirty="0">
                <a:latin typeface="Arial Black" panose="020B0A04020102020204" pitchFamily="34" charset="0"/>
              </a:rPr>
              <a:t>Thanks !</a:t>
            </a:r>
            <a:endParaRPr sz="88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597535" y="67310"/>
            <a:ext cx="7916545" cy="122047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zh-CN" altLang="en-US" sz="6000" kern="0" dirty="0">
                <a:latin typeface="Arial Black" panose="020B0A04020102020204" pitchFamily="34" charset="0"/>
              </a:rPr>
              <a:t>主要内容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27" name="副标题 4"/>
          <p:cNvSpPr>
            <a:spLocks noGrp="1"/>
          </p:cNvSpPr>
          <p:nvPr>
            <p:ph type="subTitle" idx="1"/>
          </p:nvPr>
        </p:nvSpPr>
        <p:spPr>
          <a:xfrm>
            <a:off x="1511935" y="1988820"/>
            <a:ext cx="6804481" cy="3240380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  <a:spcBef>
                <a:spcPts val="600"/>
              </a:spcBef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一、研究动机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spcBef>
                <a:spcPts val="600"/>
              </a:spcBef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LHAASO J0956+4622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源伽马辐射的测量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spcBef>
                <a:spcPts val="600"/>
              </a:spcBef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三、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LHAASO J0956+4622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源多波段信息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spcBef>
                <a:spcPts val="600"/>
              </a:spcBef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四、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LHAASO J0956+4622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源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加速模型假设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spcBef>
                <a:spcPts val="6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、小结与展望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rcRect r="38230"/>
          <a:stretch>
            <a:fillRect/>
          </a:stretch>
        </p:blipFill>
        <p:spPr>
          <a:xfrm>
            <a:off x="1043305" y="3789045"/>
            <a:ext cx="4573270" cy="27838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370" y="3933190"/>
            <a:ext cx="2546985" cy="2312670"/>
          </a:xfrm>
          <a:prstGeom prst="rect">
            <a:avLst/>
          </a:prstGeom>
        </p:spPr>
      </p:pic>
      <p:sp>
        <p:nvSpPr>
          <p:cNvPr id="8" name="内容占位符 1"/>
          <p:cNvSpPr>
            <a:spLocks noGrp="1"/>
          </p:cNvSpPr>
          <p:nvPr/>
        </p:nvSpPr>
        <p:spPr>
          <a:xfrm>
            <a:off x="179512" y="1124585"/>
            <a:ext cx="8712968" cy="23044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2200" b="1" dirty="0">
                <a:latin typeface="微软雅黑" panose="020B0503020204020204" pitchFamily="34" charset="-122"/>
                <a:cs typeface="黑体" panose="02010609060101010101" pitchFamily="49" charset="-122"/>
                <a:sym typeface="+mn-ea"/>
              </a:rPr>
              <a:t>LHAASO</a:t>
            </a:r>
            <a:r>
              <a:rPr lang="zh-CN" altLang="en-US" sz="2200" b="1" dirty="0">
                <a:latin typeface="微软雅黑" panose="020B0503020204020204" pitchFamily="34" charset="-122"/>
                <a:cs typeface="黑体" panose="02010609060101010101" pitchFamily="49" charset="-122"/>
                <a:sym typeface="+mn-ea"/>
              </a:rPr>
              <a:t>发现大量超高能天体，但大部分超高能源都在</a:t>
            </a:r>
            <a:r>
              <a:rPr lang="zh-CN" altLang="en-US" sz="2200" b="1" dirty="0">
                <a:solidFill>
                  <a:srgbClr val="0000FF"/>
                </a:solidFill>
                <a:latin typeface="微软雅黑" panose="020B0503020204020204" pitchFamily="34" charset="-122"/>
                <a:cs typeface="黑体" panose="02010609060101010101" pitchFamily="49" charset="-122"/>
                <a:sym typeface="+mn-ea"/>
              </a:rPr>
              <a:t>银盘上</a:t>
            </a:r>
            <a:r>
              <a:rPr lang="zh-CN" altLang="en-US" sz="2200" b="1" dirty="0">
                <a:latin typeface="微软雅黑" panose="020B0503020204020204" pitchFamily="34" charset="-122"/>
                <a:cs typeface="黑体" panose="02010609060101010101" pitchFamily="49" charset="-122"/>
                <a:sym typeface="+mn-ea"/>
              </a:rPr>
              <a:t>，</a:t>
            </a:r>
            <a:r>
              <a:rPr lang="zh-CN" altLang="en-US" sz="2200" b="1" dirty="0">
                <a:solidFill>
                  <a:srgbClr val="0000FF"/>
                </a:solidFill>
                <a:latin typeface="微软雅黑" panose="020B0503020204020204" pitchFamily="34" charset="-122"/>
                <a:cs typeface="黑体" panose="02010609060101010101" pitchFamily="49" charset="-122"/>
                <a:sym typeface="+mn-ea"/>
              </a:rPr>
              <a:t>环境复杂，认证困难</a:t>
            </a:r>
            <a:endParaRPr lang="zh-CN" altLang="en-US" sz="2200" b="1" dirty="0">
              <a:solidFill>
                <a:srgbClr val="0000FF"/>
              </a:solidFill>
              <a:latin typeface="微软雅黑" panose="020B0503020204020204" pitchFamily="34" charset="-122"/>
              <a:cs typeface="黑体" panose="02010609060101010101" pitchFamily="49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2000" b="1" dirty="0">
                <a:latin typeface="微软雅黑" panose="020B0503020204020204" pitchFamily="34" charset="-122"/>
              </a:rPr>
              <a:t>LHAASO J0956+4622</a:t>
            </a:r>
            <a:r>
              <a:rPr lang="zh-CN" altLang="en-US" sz="2000" b="1" dirty="0">
                <a:latin typeface="微软雅黑" panose="020B0503020204020204" pitchFamily="34" charset="-122"/>
              </a:rPr>
              <a:t>是</a:t>
            </a:r>
            <a:r>
              <a:rPr lang="zh-CN" altLang="en-US" sz="2200" b="1" dirty="0">
                <a:latin typeface="微软雅黑" panose="020B0503020204020204" pitchFamily="34" charset="-122"/>
                <a:sym typeface="+mn-ea"/>
              </a:rPr>
              <a:t>目前</a:t>
            </a:r>
            <a:r>
              <a:rPr lang="en-US" altLang="zh-CN" sz="2200" b="1" dirty="0">
                <a:latin typeface="微软雅黑" panose="020B0503020204020204" pitchFamily="34" charset="-122"/>
                <a:sym typeface="+mn-ea"/>
              </a:rPr>
              <a:t>LHAASO</a:t>
            </a:r>
            <a:r>
              <a:rPr lang="zh-CN" altLang="en-US" sz="2200" b="1" dirty="0">
                <a:solidFill>
                  <a:srgbClr val="FF0000"/>
                </a:solidFill>
                <a:latin typeface="微软雅黑" panose="020B0503020204020204" pitchFamily="34" charset="-122"/>
                <a:sym typeface="+mn-ea"/>
              </a:rPr>
              <a:t>唯一</a:t>
            </a:r>
            <a:r>
              <a:rPr lang="zh-CN" altLang="en-US" sz="2200" b="1" dirty="0">
                <a:latin typeface="微软雅黑" panose="020B0503020204020204" pitchFamily="34" charset="-122"/>
                <a:sym typeface="+mn-ea"/>
              </a:rPr>
              <a:t>一个，银纬度</a:t>
            </a:r>
            <a:r>
              <a:rPr lang="en-US" altLang="zh-CN" sz="2200" b="1" dirty="0">
                <a:latin typeface="微软雅黑" panose="020B0503020204020204" pitchFamily="34" charset="-122"/>
                <a:sym typeface="+mn-ea"/>
              </a:rPr>
              <a:t> </a:t>
            </a:r>
            <a:r>
              <a:rPr lang="en-US" altLang="zh-CN" sz="2200" b="1" dirty="0">
                <a:solidFill>
                  <a:srgbClr val="FF0000"/>
                </a:solidFill>
                <a:latin typeface="微软雅黑" panose="020B0503020204020204" pitchFamily="34" charset="-122"/>
                <a:sym typeface="+mn-ea"/>
              </a:rPr>
              <a:t>&gt;20</a:t>
            </a:r>
            <a:r>
              <a:rPr lang="zh-CN" altLang="en-US" sz="2200" b="1" dirty="0">
                <a:solidFill>
                  <a:srgbClr val="FF0000"/>
                </a:solidFill>
                <a:latin typeface="微软雅黑" panose="020B0503020204020204" pitchFamily="34" charset="-122"/>
                <a:sym typeface="+mn-ea"/>
              </a:rPr>
              <a:t>°</a:t>
            </a:r>
            <a:r>
              <a:rPr lang="zh-CN" altLang="en-US" sz="2200" b="1" dirty="0">
                <a:latin typeface="微软雅黑" panose="020B0503020204020204" pitchFamily="34" charset="-122"/>
                <a:sym typeface="+mn-ea"/>
              </a:rPr>
              <a:t>的</a:t>
            </a:r>
            <a:r>
              <a:rPr lang="en-US" altLang="zh-CN" sz="2200" b="1" dirty="0">
                <a:latin typeface="微软雅黑" panose="020B0503020204020204" pitchFamily="34" charset="-122"/>
                <a:sym typeface="+mn-ea"/>
              </a:rPr>
              <a:t> </a:t>
            </a:r>
            <a:r>
              <a:rPr lang="en-US" altLang="zh-CN" sz="2200" b="1" dirty="0">
                <a:solidFill>
                  <a:srgbClr val="FF0000"/>
                </a:solidFill>
                <a:latin typeface="微软雅黑" panose="020B0503020204020204" pitchFamily="34" charset="-122"/>
                <a:sym typeface="+mn-ea"/>
              </a:rPr>
              <a:t>100TeV</a:t>
            </a:r>
            <a:r>
              <a:rPr lang="en-US" altLang="zh-CN" sz="2200" b="1" dirty="0">
                <a:latin typeface="微软雅黑" panose="020B0503020204020204" pitchFamily="34" charset="-122"/>
                <a:sym typeface="+mn-ea"/>
              </a:rPr>
              <a:t> </a:t>
            </a:r>
            <a:r>
              <a:rPr lang="zh-CN" altLang="en-US" sz="2200" b="1" dirty="0">
                <a:latin typeface="微软雅黑" panose="020B0503020204020204" pitchFamily="34" charset="-122"/>
                <a:sym typeface="+mn-ea"/>
              </a:rPr>
              <a:t>以上源，环境干净、磁场弱，为研究</a:t>
            </a:r>
            <a:r>
              <a:rPr lang="zh-CN" altLang="en-US" sz="2200" b="1" dirty="0">
                <a:solidFill>
                  <a:srgbClr val="0000FF"/>
                </a:solidFill>
                <a:latin typeface="微软雅黑" panose="020B0503020204020204" pitchFamily="34" charset="-122"/>
                <a:sym typeface="+mn-ea"/>
              </a:rPr>
              <a:t>宇宙线起源、加速、传播</a:t>
            </a:r>
            <a:r>
              <a:rPr lang="zh-CN" altLang="en-US" sz="2200" b="1" dirty="0">
                <a:latin typeface="微软雅黑" panose="020B0503020204020204" pitchFamily="34" charset="-122"/>
                <a:sym typeface="+mn-ea"/>
              </a:rPr>
              <a:t>提供特殊样本</a:t>
            </a:r>
            <a:endParaRPr lang="zh-CN" altLang="en-US" sz="2200" b="1" dirty="0">
              <a:latin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95605" y="188595"/>
            <a:ext cx="888555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一、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研究动机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>
            <a:off x="3923665" y="4725035"/>
            <a:ext cx="3528695" cy="288290"/>
          </a:xfrm>
          <a:prstGeom prst="straightConnector1">
            <a:avLst/>
          </a:prstGeom>
          <a:ln w="38100">
            <a:gradFill>
              <a:gsLst>
                <a:gs pos="0">
                  <a:srgbClr val="CFF9AE"/>
                </a:gs>
                <a:gs pos="90000">
                  <a:srgbClr val="49E7CE"/>
                </a:gs>
              </a:gsLst>
              <a:path path="circle">
                <a:fillToRect l="100000" t="100000"/>
              </a:path>
              <a:tileRect r="-100000" b="-100000"/>
            </a:gra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rcRect l="61028" t="39527" b="26967"/>
          <a:stretch>
            <a:fillRect/>
          </a:stretch>
        </p:blipFill>
        <p:spPr>
          <a:xfrm>
            <a:off x="4357370" y="5687060"/>
            <a:ext cx="2117725" cy="6845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4290" y="6453505"/>
            <a:ext cx="4330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/>
              <a:t>3</a:t>
            </a:r>
            <a:endParaRPr lang="en-US" altLang="zh-CN" sz="2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90170" y="1124585"/>
            <a:ext cx="9090660" cy="3024505"/>
          </a:xfrm>
        </p:spPr>
        <p:txBody>
          <a:bodyPr>
            <a:normAutofit/>
          </a:bodyPr>
          <a:lstStyle/>
          <a:p>
            <a:r>
              <a:rPr lang="zh-CN" altLang="en-US" sz="2200" b="1" dirty="0">
                <a:solidFill>
                  <a:srgbClr val="0000FF"/>
                </a:solidFill>
                <a:latin typeface="微软雅黑" panose="020B0503020204020204" pitchFamily="34" charset="-122"/>
              </a:rPr>
              <a:t>分析软件：</a:t>
            </a:r>
            <a:r>
              <a:rPr lang="zh-CN" altLang="en-US" sz="2200" dirty="0">
                <a:latin typeface="微软雅黑" panose="020B0503020204020204" pitchFamily="34" charset="-122"/>
              </a:rPr>
              <a:t>席老师开发的</a:t>
            </a:r>
            <a:r>
              <a:rPr lang="en-US" altLang="zh-CN" sz="2200" dirty="0">
                <a:latin typeface="微软雅黑" panose="020B0503020204020204" pitchFamily="34" charset="-122"/>
              </a:rPr>
              <a:t>LHAASO γ</a:t>
            </a:r>
            <a:r>
              <a:rPr lang="zh-CN" altLang="en-US" sz="2200" dirty="0">
                <a:latin typeface="微软雅黑" panose="020B0503020204020204" pitchFamily="34" charset="-122"/>
              </a:rPr>
              <a:t>源</a:t>
            </a:r>
            <a:r>
              <a:rPr lang="zh-CN" altLang="en-US" sz="2200" dirty="0">
                <a:latin typeface="微软雅黑" panose="020B0503020204020204" pitchFamily="34" charset="-122"/>
                <a:sym typeface="+mn-ea"/>
              </a:rPr>
              <a:t>标准</a:t>
            </a:r>
            <a:r>
              <a:rPr lang="zh-CN" altLang="en-US" sz="2200" dirty="0">
                <a:latin typeface="微软雅黑" panose="020B0503020204020204" pitchFamily="34" charset="-122"/>
              </a:rPr>
              <a:t>分析软件</a:t>
            </a:r>
            <a:endParaRPr lang="en-US" altLang="zh-CN" sz="2200" dirty="0">
              <a:latin typeface="微软雅黑" panose="020B0503020204020204" pitchFamily="34" charset="-122"/>
            </a:endParaRPr>
          </a:p>
          <a:p>
            <a:pPr algn="l"/>
            <a:r>
              <a:rPr lang="zh-CN" altLang="en-US" sz="2200" b="1" dirty="0">
                <a:solidFill>
                  <a:srgbClr val="0000FF"/>
                </a:solidFill>
                <a:latin typeface="微软雅黑" panose="020B0503020204020204" pitchFamily="34" charset="-122"/>
              </a:rPr>
              <a:t>实验数据</a:t>
            </a:r>
            <a:r>
              <a:rPr lang="en-US" altLang="zh-CN" sz="2200" b="1" dirty="0">
                <a:solidFill>
                  <a:srgbClr val="0000FF"/>
                </a:solidFill>
                <a:latin typeface="微软雅黑" panose="020B0503020204020204" pitchFamily="34" charset="-122"/>
              </a:rPr>
              <a:t>: </a:t>
            </a:r>
            <a:r>
              <a:rPr lang="en-US" altLang="zh-CN" sz="2200" b="1" dirty="0">
                <a:latin typeface="微软雅黑" panose="020B0503020204020204" pitchFamily="34" charset="-122"/>
              </a:rPr>
              <a:t>WCDA: 2021/03/05 – 2025/07/31</a:t>
            </a:r>
            <a:r>
              <a:rPr lang="zh-CN" altLang="en-US" sz="2200" b="1" dirty="0">
                <a:latin typeface="微软雅黑" panose="020B0503020204020204" pitchFamily="34" charset="-122"/>
              </a:rPr>
              <a:t>，有效</a:t>
            </a:r>
            <a:r>
              <a:rPr lang="en-US" altLang="zh-CN" sz="2200" b="1" dirty="0">
                <a:solidFill>
                  <a:srgbClr val="0000FF"/>
                </a:solidFill>
                <a:latin typeface="微软雅黑" panose="020B0503020204020204" pitchFamily="34" charset="-122"/>
              </a:rPr>
              <a:t>1484 </a:t>
            </a:r>
            <a:r>
              <a:rPr lang="zh-CN" altLang="en-US" sz="2200" b="1" dirty="0">
                <a:solidFill>
                  <a:srgbClr val="0000FF"/>
                </a:solidFill>
                <a:latin typeface="微软雅黑" panose="020B0503020204020204" pitchFamily="34" charset="-122"/>
              </a:rPr>
              <a:t>天</a:t>
            </a:r>
            <a:r>
              <a:rPr lang="en-US" altLang="zh-CN" sz="2200" dirty="0">
                <a:latin typeface="微软雅黑" panose="020B0503020204020204" pitchFamily="34" charset="-122"/>
              </a:rPr>
              <a:t>          </a:t>
            </a:r>
            <a:endParaRPr lang="en-US" altLang="zh-CN" sz="2200" dirty="0">
              <a:latin typeface="微软雅黑" panose="020B0503020204020204" pitchFamily="34" charset="-122"/>
            </a:endParaRPr>
          </a:p>
          <a:p>
            <a:pPr marL="0" indent="0" algn="l">
              <a:buNone/>
            </a:pPr>
            <a:r>
              <a:rPr lang="en-US" altLang="zh-CN" sz="2200" dirty="0">
                <a:solidFill>
                  <a:srgbClr val="0000FF"/>
                </a:solidFill>
                <a:latin typeface="微软雅黑" panose="020B0503020204020204" pitchFamily="34" charset="-122"/>
              </a:rPr>
              <a:t>                    </a:t>
            </a:r>
            <a:r>
              <a:rPr lang="en-US" altLang="zh-CN" sz="2200" b="1" dirty="0">
                <a:latin typeface="微软雅黑" panose="020B0503020204020204" pitchFamily="34" charset="-122"/>
              </a:rPr>
              <a:t>KM2A: 2021/07/20 – 2025/07/31</a:t>
            </a:r>
            <a:r>
              <a:rPr lang="zh-CN" altLang="en-US" sz="2200" b="1" dirty="0">
                <a:latin typeface="微软雅黑" panose="020B0503020204020204" pitchFamily="34" charset="-122"/>
              </a:rPr>
              <a:t>，有效</a:t>
            </a:r>
            <a:r>
              <a:rPr lang="en-US" altLang="zh-CN" sz="2200" b="1" dirty="0">
                <a:solidFill>
                  <a:srgbClr val="0000FF"/>
                </a:solidFill>
                <a:latin typeface="微软雅黑" panose="020B0503020204020204" pitchFamily="34" charset="-122"/>
              </a:rPr>
              <a:t>1438 </a:t>
            </a:r>
            <a:r>
              <a:rPr lang="zh-CN" altLang="en-US" sz="2200" b="1" dirty="0">
                <a:solidFill>
                  <a:srgbClr val="0000FF"/>
                </a:solidFill>
                <a:latin typeface="微软雅黑" panose="020B0503020204020204" pitchFamily="34" charset="-122"/>
              </a:rPr>
              <a:t>天</a:t>
            </a:r>
            <a:endParaRPr lang="zh-CN" altLang="en-US" sz="2200" dirty="0">
              <a:solidFill>
                <a:srgbClr val="0000FF"/>
              </a:solidFill>
              <a:latin typeface="微软雅黑" panose="020B0503020204020204" pitchFamily="34" charset="-122"/>
            </a:endParaRPr>
          </a:p>
          <a:p>
            <a:pPr marL="342900" lvl="0" indent="-342900">
              <a:buFont typeface="Wingdings" panose="05000000000000000000" charset="0"/>
              <a:buChar char="n"/>
            </a:pPr>
            <a:r>
              <a:rPr lang="zh-CN" altLang="en-US" sz="2200" b="1" dirty="0">
                <a:solidFill>
                  <a:srgbClr val="0000FF"/>
                </a:solidFill>
                <a:latin typeface="微软雅黑" panose="020B0503020204020204" pitchFamily="34" charset="-122"/>
              </a:rPr>
              <a:t>分析方法：</a:t>
            </a:r>
            <a:endParaRPr lang="zh-CN" altLang="en-US" sz="2200" b="1" dirty="0">
              <a:solidFill>
                <a:srgbClr val="0000FF"/>
              </a:solidFill>
              <a:latin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en-US" altLang="zh-CN" sz="2200" dirty="0">
                <a:latin typeface="微软雅黑" panose="020B0503020204020204" pitchFamily="34" charset="-122"/>
              </a:rPr>
              <a:t>   </a:t>
            </a:r>
            <a:r>
              <a:rPr lang="zh-CN" altLang="en-US" sz="2200" dirty="0">
                <a:latin typeface="微软雅黑" panose="020B0503020204020204" pitchFamily="34" charset="-122"/>
              </a:rPr>
              <a:t>用</a:t>
            </a:r>
            <a:r>
              <a:rPr lang="zh-CN" altLang="en-US" sz="2200" b="1" dirty="0">
                <a:solidFill>
                  <a:srgbClr val="0000FF"/>
                </a:solidFill>
                <a:latin typeface="微软雅黑" panose="020B0503020204020204" pitchFamily="34" charset="-122"/>
              </a:rPr>
              <a:t>直接积分法</a:t>
            </a:r>
            <a:r>
              <a:rPr lang="zh-CN" altLang="en-US" sz="2200" dirty="0">
                <a:latin typeface="微软雅黑" panose="020B0503020204020204" pitchFamily="34" charset="-122"/>
              </a:rPr>
              <a:t>估计背景得到不同能段</a:t>
            </a:r>
            <a:r>
              <a:rPr lang="en-US" altLang="zh-CN" sz="2200" dirty="0">
                <a:latin typeface="微软雅黑" panose="020B0503020204020204" pitchFamily="34" charset="-122"/>
              </a:rPr>
              <a:t> N</a:t>
            </a:r>
            <a:r>
              <a:rPr lang="en-US" altLang="zh-CN" sz="2200" baseline="-25000" dirty="0">
                <a:latin typeface="微软雅黑" panose="020B0503020204020204" pitchFamily="34" charset="-122"/>
              </a:rPr>
              <a:t>on </a:t>
            </a:r>
            <a:r>
              <a:rPr lang="zh-CN" altLang="en-US" sz="2200" dirty="0">
                <a:latin typeface="微软雅黑" panose="020B0503020204020204" pitchFamily="34" charset="-122"/>
              </a:rPr>
              <a:t>天图</a:t>
            </a:r>
            <a:r>
              <a:rPr lang="en-US" altLang="zh-CN" sz="2200" dirty="0">
                <a:latin typeface="微软雅黑" panose="020B0503020204020204" pitchFamily="34" charset="-122"/>
              </a:rPr>
              <a:t> N</a:t>
            </a:r>
            <a:r>
              <a:rPr lang="en-US" altLang="zh-CN" sz="2200" baseline="-25000" dirty="0">
                <a:latin typeface="微软雅黑" panose="020B0503020204020204" pitchFamily="34" charset="-122"/>
              </a:rPr>
              <a:t>b </a:t>
            </a:r>
            <a:r>
              <a:rPr lang="zh-CN" altLang="en-US" sz="2200" dirty="0">
                <a:latin typeface="微软雅黑" panose="020B0503020204020204" pitchFamily="34" charset="-122"/>
              </a:rPr>
              <a:t>天图后，使用</a:t>
            </a:r>
            <a:r>
              <a:rPr lang="zh-CN" altLang="en-US" sz="2200" b="1" dirty="0">
                <a:solidFill>
                  <a:srgbClr val="0000FF"/>
                </a:solidFill>
                <a:latin typeface="微软雅黑" panose="020B0503020204020204" pitchFamily="34" charset="-122"/>
              </a:rPr>
              <a:t>最大似然法</a:t>
            </a:r>
            <a:r>
              <a:rPr lang="zh-CN" altLang="en-US" sz="2200" dirty="0">
                <a:latin typeface="微软雅黑" panose="020B0503020204020204" pitchFamily="34" charset="-122"/>
              </a:rPr>
              <a:t>对</a:t>
            </a:r>
            <a:r>
              <a:rPr lang="zh-CN" altLang="en-US" sz="2200" b="1" dirty="0">
                <a:solidFill>
                  <a:srgbClr val="C00000"/>
                </a:solidFill>
                <a:latin typeface="微软雅黑" panose="020B0503020204020204" pitchFamily="34" charset="-122"/>
              </a:rPr>
              <a:t>源位置、形态和能谱</a:t>
            </a:r>
            <a:r>
              <a:rPr lang="zh-CN" altLang="en-US" sz="2200" dirty="0">
                <a:latin typeface="微软雅黑" panose="020B0503020204020204" pitchFamily="34" charset="-122"/>
              </a:rPr>
              <a:t>进行拟合</a:t>
            </a:r>
            <a:endParaRPr lang="zh-CN" altLang="en-US" sz="2200" dirty="0">
              <a:latin typeface="微软雅黑" panose="020B0503020204020204" pitchFamily="34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sz="3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黑体" panose="02010609060101010101" pitchFamily="49" charset="-122"/>
              </a:rPr>
              <a:t>二、</a:t>
            </a:r>
            <a:r>
              <a:rPr lang="en-US" altLang="zh-CN" sz="3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黑体" panose="02010609060101010101" pitchFamily="49" charset="-122"/>
              </a:rPr>
              <a:t> LHAASO J0956+4622</a:t>
            </a:r>
            <a:r>
              <a:rPr lang="zh-CN" altLang="en-US" sz="3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黑体" panose="02010609060101010101" pitchFamily="49" charset="-122"/>
              </a:rPr>
              <a:t>源伽马辐射的测量 </a:t>
            </a:r>
            <a:endParaRPr lang="zh-CN" altLang="en-US" sz="3200" dirty="0">
              <a:solidFill>
                <a:schemeClr val="tx1"/>
              </a:solidFill>
              <a:effectLst/>
              <a:latin typeface="微软雅黑" panose="020B0503020204020204" pitchFamily="34" charset="-122"/>
              <a:cs typeface="黑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070" y="4149090"/>
            <a:ext cx="2977492" cy="117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665" y="4149090"/>
            <a:ext cx="3299786" cy="117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" y="5415915"/>
            <a:ext cx="5093335" cy="9912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4055" y="5661025"/>
            <a:ext cx="2798445" cy="45275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34290" y="6453505"/>
            <a:ext cx="4330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/>
              <a:t>4</a:t>
            </a:r>
            <a:endParaRPr lang="en-US" altLang="zh-CN" sz="2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zh-CN" altLang="en-US" sz="3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黑体" panose="02010609060101010101" pitchFamily="49" charset="-122"/>
              </a:rPr>
              <a:t>空间形态</a:t>
            </a:r>
            <a:endParaRPr lang="zh-CN" altLang="en-US" sz="3200" dirty="0">
              <a:solidFill>
                <a:schemeClr val="tx1"/>
              </a:solidFill>
              <a:effectLst/>
              <a:latin typeface="微软雅黑" panose="020B0503020204020204" pitchFamily="34" charset="-122"/>
              <a:cs typeface="黑体" panose="02010609060101010101" pitchFamily="49" charset="-122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683949" y="1216800"/>
          <a:ext cx="7704664" cy="1719576"/>
        </p:xfrm>
        <a:graphic>
          <a:graphicData uri="http://schemas.openxmlformats.org/drawingml/2006/table">
            <a:tbl>
              <a:tblPr/>
              <a:tblGrid>
                <a:gridCol w="2454175"/>
                <a:gridCol w="1149950"/>
                <a:gridCol w="1335536"/>
                <a:gridCol w="2765003"/>
              </a:tblGrid>
              <a:tr h="42926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i="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空间形态</a:t>
                      </a:r>
                      <a:endParaRPr lang="zh-CN" altLang="en-US" sz="2400" b="1" i="0" dirty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i="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en-US" altLang="zh-CN" sz="2400" b="1" i="0" dirty="0" err="1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Npar</a:t>
                      </a:r>
                      <a:endParaRPr lang="en-US" altLang="zh-CN" sz="2400" b="1" i="0" dirty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i="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TS</a:t>
                      </a:r>
                      <a:endParaRPr lang="en-US" altLang="zh-CN" sz="2400" b="1" i="0" dirty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 i="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△</a:t>
                      </a:r>
                      <a:r>
                        <a:rPr lang="en-US" altLang="zh-CN" sz="2400" b="1" i="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TS</a:t>
                      </a:r>
                      <a:endParaRPr lang="en-US" altLang="zh-CN" sz="2400" b="1" i="0" dirty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34480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点源</a:t>
                      </a:r>
                      <a:endParaRPr lang="zh-CN" altLang="en-US" sz="2400" b="1" i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3</a:t>
                      </a:r>
                      <a:endParaRPr lang="en-US" altLang="zh-CN" sz="2400" b="1" i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63.1</a:t>
                      </a:r>
                      <a:endParaRPr lang="en-US" altLang="zh-CN" sz="2400" b="1" i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2400" b="1" i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i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2D</a:t>
                      </a:r>
                      <a:r>
                        <a:rPr lang="zh-CN" altLang="en-US" sz="2400" b="1" i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对称高斯</a:t>
                      </a:r>
                      <a:endParaRPr lang="en-US" altLang="zh-CN" sz="2400" b="1" i="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4</a:t>
                      </a:r>
                      <a:endParaRPr lang="en-US" altLang="zh-CN" sz="2400" b="1" i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92.9</a:t>
                      </a:r>
                      <a:endParaRPr lang="en-US" altLang="zh-CN" sz="2400" b="1" i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29.8</a:t>
                      </a:r>
                      <a:r>
                        <a:rPr lang="zh-CN" altLang="en-US" sz="24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（</a:t>
                      </a:r>
                      <a:r>
                        <a:rPr lang="en-US" altLang="zh-CN" sz="24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5.5σ</a:t>
                      </a:r>
                      <a:r>
                        <a:rPr lang="zh-CN" altLang="en-US" sz="24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）</a:t>
                      </a:r>
                      <a:endParaRPr lang="zh-CN" altLang="en-US" sz="2400" b="1" i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292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i="0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2D</a:t>
                      </a:r>
                      <a:r>
                        <a:rPr lang="zh-CN" altLang="en-US" sz="2400" b="1" i="0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椭圆高斯</a:t>
                      </a:r>
                      <a:endParaRPr lang="zh-CN" altLang="en-US" sz="2400" b="1" i="0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i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6</a:t>
                      </a:r>
                      <a:endParaRPr lang="en-US" altLang="zh-CN" sz="2400" b="1" i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i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109.4</a:t>
                      </a:r>
                      <a:endParaRPr lang="en-US" altLang="zh-CN" sz="2400" b="1" i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 i="0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16.5</a:t>
                      </a:r>
                      <a:r>
                        <a:rPr lang="zh-CN" altLang="en-US" sz="2400" b="1" i="0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（</a:t>
                      </a:r>
                      <a:r>
                        <a:rPr lang="en-US" altLang="zh-CN" sz="2400" b="1" i="0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4.1σ</a:t>
                      </a:r>
                      <a:r>
                        <a:rPr lang="zh-CN" altLang="en-US" sz="2400" b="1" i="0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）</a:t>
                      </a:r>
                      <a:endParaRPr lang="zh-CN" altLang="en-US" sz="2400" b="1" i="0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664250" y="3429257"/>
            <a:ext cx="3907750" cy="28080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 anchor="t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RA = 149.36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°±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 0.06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°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 </a:t>
            </a:r>
            <a:endParaRPr lang="en-US" altLang="zh-CN" sz="2400" b="1" i="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algn="l">
              <a:lnSpc>
                <a:spcPct val="12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Dec= 46.48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°±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 0.09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°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  <a:p>
            <a:pPr algn="l">
              <a:lnSpc>
                <a:spcPct val="120000"/>
              </a:lnSpc>
            </a:pPr>
            <a:endParaRPr lang="en-US" altLang="zh-CN" sz="2400" b="1" i="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长轴</a:t>
            </a: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= 0.50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°±</a:t>
            </a: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 0.10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°</a:t>
            </a:r>
            <a:endParaRPr lang="zh-CN" altLang="en-US" sz="2400" b="1" i="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短轴</a:t>
            </a: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&lt; 0.16</a:t>
            </a:r>
            <a:r>
              <a:rPr lang="en-US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°(95% </a:t>
            </a:r>
            <a:r>
              <a:rPr lang="en-US" altLang="en-US" sz="2400" b="1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c.l.</a:t>
            </a:r>
            <a:r>
              <a:rPr lang="en-US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)</a:t>
            </a: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 </a:t>
            </a:r>
            <a:endParaRPr lang="zh-CN" altLang="en-US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方向角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= 110.68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°±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 4.58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°</a:t>
            </a:r>
            <a:endParaRPr lang="en-US" altLang="zh-CN" sz="2400" b="1" i="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12030" y="3147695"/>
            <a:ext cx="4408805" cy="37090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4290" y="6453505"/>
            <a:ext cx="4330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/>
              <a:t>5</a:t>
            </a:r>
            <a:endParaRPr lang="en-US" altLang="zh-CN" sz="2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zh-CN" altLang="en-US" sz="3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黑体" panose="02010609060101010101" pitchFamily="49" charset="-122"/>
              </a:rPr>
              <a:t>光变曲线</a:t>
            </a:r>
            <a:endParaRPr lang="zh-CN" altLang="en-US" sz="3200" dirty="0">
              <a:solidFill>
                <a:schemeClr val="tx1"/>
              </a:solidFill>
              <a:effectLst/>
              <a:latin typeface="微软雅黑" panose="020B0503020204020204" pitchFamily="34" charset="-122"/>
              <a:cs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551107" y="5912519"/>
            <a:ext cx="44646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五年内没有发现明显流强变化</a:t>
            </a:r>
            <a:endParaRPr lang="zh-CN" altLang="en-US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7584" y="1336006"/>
            <a:ext cx="7280275" cy="347853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/>
              <p:cNvSpPr txBox="1"/>
              <p:nvPr/>
            </p:nvSpPr>
            <p:spPr>
              <a:xfrm>
                <a:off x="1763688" y="5177824"/>
                <a:ext cx="6039485" cy="68834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zh-CN" altLang="en-US" sz="24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Cambria Math" panose="02040503050406030204" charset="0"/>
                  </a:rPr>
                  <a:t>流强检验：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panose="02040503050406030204" charset="0"/>
                            <a:ea typeface="黑体" panose="02010609060101010101" pitchFamily="49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𝜒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</m:sup>
                    </m:sSup>
                    <m:r>
                      <a:rPr lang="en-US" altLang="zh-CN" sz="24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/</m:t>
                    </m:r>
                    <m:r>
                      <a:rPr lang="en-US" altLang="zh-CN" sz="2400" i="1">
                        <a:latin typeface="Cambria Math" panose="02040503050406030204" charset="0"/>
                        <a:ea typeface="黑体" panose="02010609060101010101" pitchFamily="49" charset="-122"/>
                        <a:cs typeface="Cambria Math" panose="02040503050406030204" charset="0"/>
                      </a:rPr>
                      <m:t>𝑣</m:t>
                    </m:r>
                    <m:r>
                      <a:rPr lang="en-US" altLang="zh-CN" sz="24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 =</m:t>
                    </m:r>
                    <m:r>
                      <a:rPr lang="en-US" altLang="zh-CN" sz="24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17</m:t>
                    </m:r>
                    <m:r>
                      <a:rPr lang="en-US" altLang="zh-CN" sz="24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.</m:t>
                    </m:r>
                    <m:r>
                      <a:rPr lang="en-US" altLang="zh-CN" sz="24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78</m:t>
                    </m:r>
                    <m:r>
                      <a:rPr lang="en-US" altLang="zh-CN" sz="24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 /</m:t>
                    </m:r>
                    <m:r>
                      <a:rPr lang="en-US" altLang="zh-CN" sz="24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15</m:t>
                    </m:r>
                    <m:r>
                      <a:rPr lang="en-US" altLang="zh-CN" sz="24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 =</m:t>
                    </m:r>
                    <m:r>
                      <a:rPr lang="en-US" altLang="zh-CN" sz="24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1</m:t>
                    </m:r>
                    <m:r>
                      <a:rPr lang="en-US" altLang="zh-CN" sz="24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.</m:t>
                    </m:r>
                    <m:r>
                      <a:rPr lang="en-US" altLang="zh-CN" sz="24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19</m:t>
                    </m:r>
                  </m:oMath>
                </a14:m>
                <a:endParaRPr lang="en-US" altLang="zh-CN" sz="2400" i="1" dirty="0">
                  <a:latin typeface="微软雅黑" panose="020B0503020204020204" pitchFamily="34" charset="-122"/>
                  <a:ea typeface="微软雅黑" panose="020B0503020204020204" pitchFamily="34" charset="-122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5177824"/>
                <a:ext cx="6039485" cy="688340"/>
              </a:xfrm>
              <a:prstGeom prst="rect">
                <a:avLst/>
              </a:prstGeom>
              <a:blipFill rotWithShape="1">
                <a:blip r:embed="rId2"/>
                <a:stretch>
                  <a:fillRect l="-5" t="-5" r="5" b="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/>
          <p:cNvSpPr txBox="1"/>
          <p:nvPr/>
        </p:nvSpPr>
        <p:spPr>
          <a:xfrm>
            <a:off x="34290" y="6453505"/>
            <a:ext cx="4330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/>
              <a:t>6</a:t>
            </a:r>
            <a:endParaRPr lang="en-US" altLang="zh-CN" sz="2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88535" y="1124585"/>
            <a:ext cx="4265295" cy="3105150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zh-CN" altLang="en-US" sz="3200" dirty="0">
                <a:solidFill>
                  <a:schemeClr val="tx1"/>
                </a:solidFill>
                <a:effectLst/>
                <a:latin typeface="微软雅黑" panose="020B0503020204020204" pitchFamily="34" charset="-122"/>
              </a:rPr>
              <a:t>能谱测量</a:t>
            </a:r>
            <a:endParaRPr lang="zh-CN" altLang="en-US" sz="3200" dirty="0">
              <a:solidFill>
                <a:schemeClr val="tx1"/>
              </a:solidFill>
              <a:effectLst/>
              <a:latin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38090" y="4725035"/>
            <a:ext cx="4106545" cy="941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峰值能量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在所有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LHAASO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源中排名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第三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420" y="3527425"/>
            <a:ext cx="4955540" cy="3108325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 flipV="1">
            <a:off x="4499610" y="2348865"/>
            <a:ext cx="2305050" cy="288036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34290" y="6453505"/>
            <a:ext cx="4330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/>
              <a:t>7</a:t>
            </a:r>
            <a:endParaRPr lang="en-US" altLang="zh-CN" sz="2000"/>
          </a:p>
        </p:txBody>
      </p:sp>
      <p:sp>
        <p:nvSpPr>
          <p:cNvPr id="9" name="文本框 8"/>
          <p:cNvSpPr txBox="1"/>
          <p:nvPr/>
        </p:nvSpPr>
        <p:spPr>
          <a:xfrm>
            <a:off x="319869" y="1768976"/>
            <a:ext cx="3027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能谱符合</a:t>
            </a:r>
            <a:endParaRPr lang="en-US" altLang="zh-CN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</a:endParaRPr>
          </a:p>
          <a:p>
            <a:pPr algn="ctr"/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Log-parabola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形式</a:t>
            </a:r>
            <a:endParaRPr lang="zh-CN" altLang="en-US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70180" y="142875"/>
            <a:ext cx="8362260" cy="72517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</a:t>
            </a:r>
            <a:r>
              <a:rPr lang="en-US" altLang="zh-CN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LHAASO J0956+4622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源多波段信息</a:t>
            </a:r>
            <a:endParaRPr lang="zh-CN" altLang="en-US" sz="3200" dirty="0">
              <a:solidFill>
                <a:srgbClr val="0000FF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763" y="1197134"/>
            <a:ext cx="6130071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查询平台</a:t>
            </a: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HEASARC(</a:t>
            </a:r>
            <a:r>
              <a:rPr lang="zh-CN" altLang="en-US" sz="2400" b="1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搜索半径：</a:t>
            </a:r>
            <a:r>
              <a:rPr lang="en-US" altLang="zh-CN" sz="2400" b="1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0.3°</a:t>
            </a:r>
            <a:r>
              <a:rPr lang="zh-CN" altLang="en-US" sz="2400" b="1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）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251460" y="2132965"/>
          <a:ext cx="8671560" cy="3688715"/>
        </p:xfrm>
        <a:graphic>
          <a:graphicData uri="http://schemas.openxmlformats.org/drawingml/2006/table">
            <a:tbl>
              <a:tblPr/>
              <a:tblGrid>
                <a:gridCol w="2583180"/>
                <a:gridCol w="1789430"/>
                <a:gridCol w="4298950"/>
              </a:tblGrid>
              <a:tr h="77978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1" i="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ROSAT 2RXS</a:t>
                      </a:r>
                      <a:r>
                        <a:rPr lang="zh-CN" altLang="en-US" sz="1800" b="1" i="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800" b="1" i="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All-Sky Survey 2RXS</a:t>
                      </a:r>
                      <a:r>
                        <a:rPr lang="zh-CN" altLang="en-US" sz="1800" b="1" i="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）</a:t>
                      </a:r>
                      <a:endParaRPr lang="zh-CN" altLang="en-US" sz="1800" b="1" i="0" dirty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软 </a:t>
                      </a:r>
                      <a:r>
                        <a:rPr lang="en-US" altLang="zh-CN" sz="20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X </a:t>
                      </a:r>
                      <a:r>
                        <a:rPr lang="zh-CN" altLang="en-US" sz="20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点源表</a:t>
                      </a:r>
                      <a:endParaRPr lang="zh-CN" altLang="en-US" sz="2000" b="1" i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0" b="1" i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 </a:t>
                      </a:r>
                      <a:r>
                        <a:rPr lang="zh-CN" altLang="en-US" sz="2000" b="1" i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个源；最近为</a:t>
                      </a:r>
                      <a:endParaRPr lang="zh-CN" altLang="en-US" sz="2000" b="1" i="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2000" b="1" i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2000" b="1" i="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2RXS J095730.0+462824</a:t>
                      </a:r>
                      <a:endParaRPr lang="en-US" altLang="zh-CN" sz="2000" b="1" i="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70929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Swift-XRT Observation Log</a:t>
                      </a:r>
                      <a:endParaRPr lang="en-US" altLang="zh-CN" sz="1800" b="1" i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观测记录</a:t>
                      </a:r>
                      <a:r>
                        <a:rPr lang="en-US" altLang="zh-CN" sz="20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20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日志</a:t>
                      </a:r>
                      <a:endParaRPr lang="zh-CN" altLang="en-US" sz="2000" b="1" i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6 </a:t>
                      </a:r>
                      <a:r>
                        <a:rPr lang="zh-CN" altLang="en-US" sz="20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条观测相关记录，均无关</a:t>
                      </a:r>
                      <a:endParaRPr lang="zh-CN" altLang="en-US" sz="2000" b="1" i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XMM-Newton</a:t>
                      </a:r>
                      <a:endParaRPr lang="en-US" altLang="zh-CN" sz="1800" b="1" i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档案</a:t>
                      </a:r>
                      <a:r>
                        <a:rPr lang="en-US" altLang="zh-CN" sz="20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20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源表</a:t>
                      </a:r>
                      <a:endParaRPr lang="zh-CN" altLang="en-US" sz="2000" b="1" i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无覆盖（</a:t>
                      </a:r>
                      <a:r>
                        <a:rPr lang="en-US" altLang="zh-CN" sz="20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0</a:t>
                      </a:r>
                      <a:r>
                        <a:rPr lang="zh-CN" altLang="en-US" sz="20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）</a:t>
                      </a:r>
                      <a:endParaRPr lang="zh-CN" altLang="en-US" sz="2000" b="1" i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Chandra</a:t>
                      </a:r>
                      <a:endParaRPr lang="en-US" altLang="zh-CN" sz="1800" b="1" i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档案</a:t>
                      </a:r>
                      <a:r>
                        <a:rPr lang="en-US" altLang="zh-CN" sz="20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20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源表</a:t>
                      </a:r>
                      <a:endParaRPr lang="zh-CN" altLang="en-US" sz="2000" b="1" i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无覆盖（</a:t>
                      </a:r>
                      <a:r>
                        <a:rPr lang="en-US" altLang="zh-CN" sz="20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0</a:t>
                      </a:r>
                      <a:r>
                        <a:rPr lang="zh-CN" altLang="en-US" sz="20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）</a:t>
                      </a:r>
                      <a:endParaRPr lang="zh-CN" altLang="en-US" sz="2000" b="1" i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ASCA</a:t>
                      </a:r>
                      <a:endParaRPr lang="en-US" altLang="zh-CN" sz="1800" b="1" i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档案</a:t>
                      </a:r>
                      <a:endParaRPr lang="zh-CN" altLang="en-US" sz="2000" b="1" i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无覆盖（</a:t>
                      </a:r>
                      <a:r>
                        <a:rPr lang="en-US" altLang="zh-CN" sz="20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0</a:t>
                      </a:r>
                      <a:r>
                        <a:rPr lang="zh-CN" altLang="en-US" sz="20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）</a:t>
                      </a:r>
                      <a:endParaRPr lang="zh-CN" altLang="en-US" sz="2000" b="1" i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Suzaku</a:t>
                      </a:r>
                      <a:endParaRPr lang="en-US" altLang="zh-CN" sz="1800" b="1" i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档案</a:t>
                      </a:r>
                      <a:endParaRPr lang="zh-CN" altLang="en-US" sz="2000" b="1" i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无覆盖（</a:t>
                      </a:r>
                      <a:r>
                        <a:rPr lang="en-US" altLang="zh-CN" sz="20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0</a:t>
                      </a:r>
                      <a:r>
                        <a:rPr lang="zh-CN" altLang="en-US" sz="20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）</a:t>
                      </a:r>
                      <a:endParaRPr lang="zh-CN" altLang="en-US" sz="2000" b="1" i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9276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eROSITA</a:t>
                      </a:r>
                      <a:endParaRPr lang="en-US" altLang="zh-CN" sz="1800" b="1" i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新全天 </a:t>
                      </a:r>
                      <a:r>
                        <a:rPr lang="en-US" altLang="zh-CN" sz="20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X </a:t>
                      </a:r>
                      <a:r>
                        <a:rPr lang="zh-CN" altLang="en-US" sz="20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射线</a:t>
                      </a:r>
                      <a:endParaRPr lang="zh-CN" altLang="en-US" sz="2000" b="1" i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b="1" i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对应天区数据由俄罗斯负责，未公开</a:t>
                      </a:r>
                      <a:endParaRPr lang="zh-CN" altLang="en-US" sz="2000" b="1" i="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34290" y="6453505"/>
            <a:ext cx="4330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/>
              <a:t>8</a:t>
            </a:r>
            <a:endParaRPr lang="en-US" altLang="zh-CN" sz="2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黑体" panose="02010609060101010101" pitchFamily="49" charset="-122"/>
              </a:rPr>
              <a:t>源附近各波段天图</a:t>
            </a:r>
            <a:endParaRPr lang="zh-CN" altLang="en-US" sz="3200" dirty="0">
              <a:solidFill>
                <a:schemeClr val="tx1"/>
              </a:solidFill>
              <a:effectLst/>
              <a:latin typeface="微软雅黑" panose="020B0503020204020204" pitchFamily="34" charset="-122"/>
              <a:cs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6195" y="1059180"/>
            <a:ext cx="3035806" cy="252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560" y="3860800"/>
            <a:ext cx="2951006" cy="252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70600" y="3860800"/>
            <a:ext cx="3073512" cy="252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2180" y="1059180"/>
            <a:ext cx="3014599" cy="252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5295" y="3860800"/>
            <a:ext cx="3152230" cy="25200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140200" y="6309360"/>
            <a:ext cx="121729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1.4 GHz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55650" y="3493135"/>
            <a:ext cx="20542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 </a:t>
            </a:r>
            <a:r>
              <a:rPr lang="en-US" altLang="zh-CN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0.1–2.4 keV</a:t>
            </a:r>
            <a:endParaRPr lang="en-US" altLang="zh-CN"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588125" y="3492500"/>
            <a:ext cx="19145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</a:t>
            </a:r>
            <a:r>
              <a:rPr lang="en-US" altLang="zh-CN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HI4PI</a:t>
            </a:r>
            <a:r>
              <a:rPr lang="en-US" altLang="zh-CN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21 cm</a:t>
            </a:r>
            <a:endParaRPr lang="en-US" altLang="zh-CN"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082155" y="6309360"/>
            <a:ext cx="142049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CO J=1–0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53770" y="6309360"/>
            <a:ext cx="146177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0.3–1 GeV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290" y="6453505"/>
            <a:ext cx="8401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/>
              <a:t>9</a:t>
            </a:r>
            <a:endParaRPr lang="en-US" altLang="zh-CN" sz="200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4825" y="1059180"/>
            <a:ext cx="3025744" cy="25200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923665" y="3492500"/>
            <a:ext cx="16306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IRIS 100 μm</a:t>
            </a:r>
            <a:endParaRPr lang="en-US" altLang="zh-CN"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676*123"/>
  <p:tag name="TABLE_ENDDRAG_RECT" val="31*128*676*123"/>
</p:tagLst>
</file>

<file path=ppt/tags/tag2.xml><?xml version="1.0" encoding="utf-8"?>
<p:tagLst xmlns:p="http://schemas.openxmlformats.org/presentationml/2006/main">
  <p:tag name="TABLE_ENDDRAG_ORIGIN_RECT" val="682*290"/>
  <p:tag name="TABLE_ENDDRAG_RECT" val="19*167*682*29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2910</Words>
  <Application>WPS 演示</Application>
  <PresentationFormat>全屏显示(4:3)</PresentationFormat>
  <Paragraphs>259</Paragraphs>
  <Slides>17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2" baseType="lpstr">
      <vt:lpstr>Arial</vt:lpstr>
      <vt:lpstr>宋体</vt:lpstr>
      <vt:lpstr>Wingdings</vt:lpstr>
      <vt:lpstr>微软雅黑</vt:lpstr>
      <vt:lpstr>Arial Black</vt:lpstr>
      <vt:lpstr>Calibri</vt:lpstr>
      <vt:lpstr>Times New Roman</vt:lpstr>
      <vt:lpstr>黑体</vt:lpstr>
      <vt:lpstr>Wingdings</vt:lpstr>
      <vt:lpstr>Cambria Math</vt:lpstr>
      <vt:lpstr>MS Mincho</vt:lpstr>
      <vt:lpstr>Segoe Print</vt:lpstr>
      <vt:lpstr>Arial Unicode MS</vt:lpstr>
      <vt:lpstr>Office 主题</vt:lpstr>
      <vt:lpstr>1_Office 主题</vt:lpstr>
      <vt:lpstr>针对高银纬源LHAASO源J0956+4622的分析研究</vt:lpstr>
      <vt:lpstr>主要内容</vt:lpstr>
      <vt:lpstr>PowerPoint 演示文稿</vt:lpstr>
      <vt:lpstr>二、 LHAASO J0956+4622源伽马辐射的测量 </vt:lpstr>
      <vt:lpstr>空间形态</vt:lpstr>
      <vt:lpstr>光变曲线</vt:lpstr>
      <vt:lpstr>能谱测量</vt:lpstr>
      <vt:lpstr>三、LHAASO J0956+4622源多波段信息</vt:lpstr>
      <vt:lpstr>源附近各波段天图</vt:lpstr>
      <vt:lpstr>源附近各波段天图</vt:lpstr>
      <vt:lpstr>源与原子云的匹配情况</vt:lpstr>
      <vt:lpstr>偏振所提供的源周围宏观磁场信息</vt:lpstr>
      <vt:lpstr>四、源加速模型假设</vt:lpstr>
      <vt:lpstr>源加速模型假设 </vt:lpstr>
      <vt:lpstr>源加速模型假设 </vt:lpstr>
      <vt:lpstr>五、小结与展望</vt:lpstr>
      <vt:lpstr>Thanks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SK</cp:lastModifiedBy>
  <cp:revision>1710</cp:revision>
  <cp:lastPrinted>2013-10-17T01:59:00Z</cp:lastPrinted>
  <dcterms:created xsi:type="dcterms:W3CDTF">2012-09-04T11:33:00Z</dcterms:created>
  <dcterms:modified xsi:type="dcterms:W3CDTF">2026-06-21T11:52:57Z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1511509DD8C54BCCB33A1CD84D20FCE0_13</vt:lpwstr>
  </property>
</Properties>
</file>