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6"/>
  </p:notesMasterIdLst>
  <p:sldIdLst>
    <p:sldId id="742" r:id="rId3"/>
    <p:sldId id="743" r:id="rId4"/>
    <p:sldId id="839" r:id="rId5"/>
    <p:sldId id="841" r:id="rId6"/>
    <p:sldId id="842" r:id="rId7"/>
    <p:sldId id="844" r:id="rId8"/>
    <p:sldId id="845" r:id="rId9"/>
    <p:sldId id="846" r:id="rId10"/>
    <p:sldId id="847" r:id="rId11"/>
    <p:sldId id="848" r:id="rId12"/>
    <p:sldId id="849" r:id="rId13"/>
    <p:sldId id="843" r:id="rId14"/>
    <p:sldId id="815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7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FF"/>
    <a:srgbClr val="0000FF"/>
    <a:srgbClr val="759E00"/>
    <a:srgbClr val="4B76FF"/>
    <a:srgbClr val="638600"/>
    <a:srgbClr val="3B79CE"/>
    <a:srgbClr val="7199C9"/>
    <a:srgbClr val="009644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B5FAF-F5D9-4BB0-BBEB-F15C3FEEA044}" v="67" dt="2026-06-21T10:32:16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9" autoAdjust="0"/>
    <p:restoredTop sz="94414" autoAdjust="0"/>
  </p:normalViewPr>
  <p:slideViewPr>
    <p:cSldViewPr showGuides="1">
      <p:cViewPr varScale="1">
        <p:scale>
          <a:sx n="93" d="100"/>
          <a:sy n="93" d="100"/>
        </p:scale>
        <p:origin x="669" y="51"/>
      </p:cViewPr>
      <p:guideLst>
        <p:guide orient="horz" pos="2227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D183-6031-4C32-B44B-14746A336CF0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DF17-A28C-4D46-829F-D8D110C093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</a:blip>
          <a:srcRect/>
          <a:stretch>
            <a:fillRect/>
          </a:stretch>
        </p:blipFill>
        <p:spPr>
          <a:xfrm>
            <a:off x="0" y="2348880"/>
            <a:ext cx="5580112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EF83-0CBA-4E94-91BC-A04F1EFD8A63}" type="datetime1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9144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29454" y="-2"/>
            <a:ext cx="2214546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66A1-67E6-4A91-B737-14646B8A6330}" type="datetime1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0413-6ACB-449D-B68D-86D34FC67F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2800" b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2CDB-4B88-4260-8C04-E8DB4C112EC0}" type="datetime1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D0F8-751B-4FA1-B443-F862E8721D72}" type="datetime1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A9D4-874E-4BB9-8623-E4060E996AB5}" type="datetime1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4EF3-BB43-4BB9-B6DE-E4E18DC9AF2A}" type="datetime1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/>
          </p:cNvPicPr>
          <p:nvPr userDrawn="1"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2349500"/>
            <a:ext cx="558006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7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8"/>
          <p:cNvSpPr/>
          <p:nvPr userDrawn="1"/>
        </p:nvSpPr>
        <p:spPr>
          <a:xfrm>
            <a:off x="1857375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9"/>
          <p:cNvSpPr/>
          <p:nvPr userDrawn="1"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10"/>
          <p:cNvSpPr/>
          <p:nvPr userDrawn="1"/>
        </p:nvSpPr>
        <p:spPr>
          <a:xfrm>
            <a:off x="6929438" y="0"/>
            <a:ext cx="2214562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38C7-A02F-4BCD-B9C7-23B84E99257F}" type="datetime1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42372-F354-44FE-9DF0-15F30F2D88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4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15"/>
          <p:cNvSpPr/>
          <p:nvPr userDrawn="1"/>
        </p:nvSpPr>
        <p:spPr>
          <a:xfrm>
            <a:off x="1857375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17"/>
          <p:cNvSpPr/>
          <p:nvPr userDrawn="1"/>
        </p:nvSpPr>
        <p:spPr>
          <a:xfrm>
            <a:off x="0" y="938213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22"/>
          <p:cNvSpPr/>
          <p:nvPr userDrawn="1"/>
        </p:nvSpPr>
        <p:spPr>
          <a:xfrm>
            <a:off x="0" y="0"/>
            <a:ext cx="214313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2800" b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2C60-4107-4306-AC3D-1EB2E9E80352}" type="datetime1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2C634-287A-4A18-97D8-4716869DD4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EB23-BC39-4279-A329-80D7133B0374}" type="datetime1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E8B5-7B4A-4823-9B9E-3DDB183A61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57B8-CF2A-4063-B779-CAE7C66EC1C2}" type="datetime1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E28A-24B2-4FB5-9709-9504A99D64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832DA-C883-4429-B5E1-97FA25DFB73D}" type="datetime1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638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2DBF18-4E55-41AD-8117-7CECE74B9131}" type="datetime1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75116D-D795-4EED-8D0E-254CF222959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14418" y="620689"/>
            <a:ext cx="9180512" cy="2376263"/>
          </a:xfrm>
        </p:spPr>
        <p:txBody>
          <a:bodyPr/>
          <a:lstStyle/>
          <a:p>
            <a:br>
              <a:rPr lang="en-US" altLang="zh-CN" sz="4000" kern="0" dirty="0">
                <a:latin typeface="Arial Black" panose="020B0A04020102020204" pitchFamily="34" charset="0"/>
                <a:sym typeface="+mn-ea"/>
              </a:rPr>
            </a:br>
            <a:r>
              <a:rPr lang="en-US" altLang="zh-CN" sz="4000" kern="0" dirty="0">
                <a:latin typeface="Arial Black" panose="020B0A04020102020204" pitchFamily="34" charset="0"/>
                <a:sym typeface="+mn-ea"/>
              </a:rPr>
              <a:t>AI </a:t>
            </a:r>
            <a:r>
              <a:rPr lang="zh-CN" altLang="en-US" sz="4000" kern="0" dirty="0">
                <a:latin typeface="Arial Black" panose="020B0A04020102020204" pitchFamily="34" charset="0"/>
                <a:sym typeface="+mn-ea"/>
              </a:rPr>
              <a:t>赋能 </a:t>
            </a:r>
            <a:r>
              <a:rPr lang="en-US" altLang="zh-CN" sz="4000" kern="0" dirty="0">
                <a:latin typeface="Arial Black" panose="020B0A04020102020204" pitchFamily="34" charset="0"/>
                <a:sym typeface="+mn-ea"/>
              </a:rPr>
              <a:t>KM2A </a:t>
            </a:r>
            <a:r>
              <a:rPr lang="zh-CN" altLang="en-US" sz="4000" kern="0" dirty="0">
                <a:latin typeface="Arial Black" panose="020B0A04020102020204" pitchFamily="34" charset="0"/>
                <a:sym typeface="+mn-ea"/>
              </a:rPr>
              <a:t>伽马源测量进展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11505" y="3573145"/>
            <a:ext cx="8001635" cy="215963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zh-CN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刘祥廷，李哲，陈松战，徐宸原</a:t>
            </a:r>
            <a:endParaRPr lang="en-US" altLang="zh-CN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C06947-9970-E393-6A91-9E2046ED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106E6-9525-56F1-CE1D-103A7320D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A66F1CF-27F9-DBC4-9536-E9E90667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480EFA1-4194-5492-FDA0-2EC862D565B5}"/>
              </a:ext>
            </a:extLst>
          </p:cNvPr>
          <p:cNvSpPr txBox="1"/>
          <p:nvPr/>
        </p:nvSpPr>
        <p:spPr>
          <a:xfrm>
            <a:off x="395605" y="188595"/>
            <a:ext cx="88855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二、源分析结果展示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9EDD838-CBDF-7EC1-275B-20A06641EF18}"/>
              </a:ext>
            </a:extLst>
          </p:cNvPr>
          <p:cNvSpPr txBox="1"/>
          <p:nvPr/>
        </p:nvSpPr>
        <p:spPr>
          <a:xfrm>
            <a:off x="0" y="1001296"/>
            <a:ext cx="252028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Moon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F0BA43-6A81-D6F9-9B6F-CB7F4FBE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3" y="1524516"/>
            <a:ext cx="4041092" cy="39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26F16B-9F6D-270F-04C1-6242B5BA4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397" y="1524516"/>
            <a:ext cx="4041092" cy="396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577BD76-EA69-0100-0BB9-51C32289BA63}"/>
              </a:ext>
            </a:extLst>
          </p:cNvPr>
          <p:cNvSpPr txBox="1"/>
          <p:nvPr/>
        </p:nvSpPr>
        <p:spPr>
          <a:xfrm>
            <a:off x="755576" y="5596300"/>
            <a:ext cx="4280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统计量：</a:t>
            </a:r>
            <a:r>
              <a:rPr lang="en-US" altLang="zh-CN" dirty="0"/>
              <a:t>3</a:t>
            </a:r>
            <a:r>
              <a:rPr lang="zh-CN" altLang="en-US" dirty="0"/>
              <a:t>个月（全天</a:t>
            </a:r>
            <a:r>
              <a:rPr lang="en-US" altLang="zh-CN" dirty="0"/>
              <a:t>pipeline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显著性提升：</a:t>
            </a:r>
            <a:r>
              <a:rPr lang="en-US" altLang="zh-CN" dirty="0"/>
              <a:t>38%</a:t>
            </a:r>
          </a:p>
          <a:p>
            <a:r>
              <a:rPr lang="en-US" altLang="zh-CN" dirty="0"/>
              <a:t>68%</a:t>
            </a:r>
            <a:r>
              <a:rPr lang="zh-CN" altLang="en-US" dirty="0"/>
              <a:t>角分辨：</a:t>
            </a:r>
            <a:r>
              <a:rPr lang="en-US" altLang="zh-CN" dirty="0"/>
              <a:t>0.567</a:t>
            </a:r>
            <a:r>
              <a:rPr lang="en-US" altLang="zh-CN" dirty="0">
                <a:latin typeface="DFKai-SB" panose="03000509000000000000" pitchFamily="65" charset="-120"/>
                <a:ea typeface="DFKai-SB" panose="03000509000000000000" pitchFamily="65" charset="-120"/>
              </a:rPr>
              <a:t>°→</a:t>
            </a:r>
            <a:r>
              <a:rPr lang="en-US" altLang="zh-CN" dirty="0"/>
              <a:t> 0.457</a:t>
            </a:r>
            <a:r>
              <a:rPr lang="en-US" altLang="zh-CN" dirty="0">
                <a:latin typeface="DFKai-SB" panose="03000509000000000000" pitchFamily="65" charset="-120"/>
                <a:ea typeface="DFKai-SB" panose="03000509000000000000" pitchFamily="65" charset="-120"/>
              </a:rPr>
              <a:t>°</a:t>
            </a:r>
            <a:r>
              <a:rPr lang="zh-CN" altLang="en-US" dirty="0"/>
              <a:t>，</a:t>
            </a:r>
            <a:r>
              <a:rPr lang="en-US" altLang="zh-CN" dirty="0"/>
              <a:t>19%</a:t>
            </a:r>
            <a:r>
              <a:rPr lang="zh-CN" altLang="en-US" dirty="0"/>
              <a:t>提升</a:t>
            </a:r>
            <a:endParaRPr lang="en-US" altLang="zh-CN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2220A63-D5A2-6105-56C4-93271F99D401}"/>
              </a:ext>
            </a:extLst>
          </p:cNvPr>
          <p:cNvSpPr txBox="1"/>
          <p:nvPr/>
        </p:nvSpPr>
        <p:spPr>
          <a:xfrm>
            <a:off x="2520280" y="19168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传统方向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84FAB8D-5451-FE2A-4997-1B8F108FCDDE}"/>
              </a:ext>
            </a:extLst>
          </p:cNvPr>
          <p:cNvSpPr txBox="1"/>
          <p:nvPr/>
        </p:nvSpPr>
        <p:spPr>
          <a:xfrm>
            <a:off x="7668344" y="19168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AI </a:t>
            </a:r>
            <a:r>
              <a:rPr lang="zh-CN" altLang="en-US" dirty="0"/>
              <a:t>方向</a:t>
            </a:r>
          </a:p>
        </p:txBody>
      </p:sp>
    </p:spTree>
    <p:extLst>
      <p:ext uri="{BB962C8B-B14F-4D97-AF65-F5344CB8AC3E}">
        <p14:creationId xmlns:p14="http://schemas.microsoft.com/office/powerpoint/2010/main" val="145943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38C6C-AC1A-F51C-87EC-703B41236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1527C51-D849-9B61-4D1B-E50901AF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F5D7A1-447C-648A-0774-72D641C3A83F}"/>
              </a:ext>
            </a:extLst>
          </p:cNvPr>
          <p:cNvSpPr txBox="1"/>
          <p:nvPr/>
        </p:nvSpPr>
        <p:spPr>
          <a:xfrm>
            <a:off x="395605" y="188595"/>
            <a:ext cx="88855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二、源分析结果展示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9FB84AA-62E8-FBAB-BCC8-15AE4BB8881F}"/>
              </a:ext>
            </a:extLst>
          </p:cNvPr>
          <p:cNvSpPr txBox="1"/>
          <p:nvPr/>
        </p:nvSpPr>
        <p:spPr>
          <a:xfrm>
            <a:off x="0" y="1001296"/>
            <a:ext cx="252028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全天区图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8666CD-99F9-D8AE-99CF-88F8C435B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864" y="3327009"/>
            <a:ext cx="4451135" cy="27662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4567E2-5ADB-DDA1-94E8-6D90EDDCE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5" y="3327009"/>
            <a:ext cx="4642495" cy="276628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33FC5BD-26D9-179A-79AF-38E399F6353A}"/>
              </a:ext>
            </a:extLst>
          </p:cNvPr>
          <p:cNvSpPr txBox="1"/>
          <p:nvPr/>
        </p:nvSpPr>
        <p:spPr>
          <a:xfrm>
            <a:off x="971600" y="2940823"/>
            <a:ext cx="2661313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经典方法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E&gt;25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TeV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201BE40-F561-7461-B475-22CE02689305}"/>
              </a:ext>
            </a:extLst>
          </p:cNvPr>
          <p:cNvSpPr txBox="1"/>
          <p:nvPr/>
        </p:nvSpPr>
        <p:spPr>
          <a:xfrm>
            <a:off x="5655103" y="2940823"/>
            <a:ext cx="2661313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E&gt;25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TeV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" name="表格 30">
            <a:extLst>
              <a:ext uri="{FF2B5EF4-FFF2-40B4-BE49-F238E27FC236}">
                <a16:creationId xmlns:a16="http://schemas.microsoft.com/office/drawing/2014/main" id="{D99E60E3-377B-0BF7-79E1-624239034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984220"/>
              </p:ext>
            </p:extLst>
          </p:nvPr>
        </p:nvGraphicFramePr>
        <p:xfrm>
          <a:off x="2987824" y="1635210"/>
          <a:ext cx="51694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914">
                  <a:extLst>
                    <a:ext uri="{9D8B030D-6E8A-4147-A177-3AD203B41FA5}">
                      <a16:colId xmlns:a16="http://schemas.microsoft.com/office/drawing/2014/main" val="4286189970"/>
                    </a:ext>
                  </a:extLst>
                </a:gridCol>
                <a:gridCol w="1150571">
                  <a:extLst>
                    <a:ext uri="{9D8B030D-6E8A-4147-A177-3AD203B41FA5}">
                      <a16:colId xmlns:a16="http://schemas.microsoft.com/office/drawing/2014/main" val="1348086364"/>
                    </a:ext>
                  </a:extLst>
                </a:gridCol>
                <a:gridCol w="1080794">
                  <a:extLst>
                    <a:ext uri="{9D8B030D-6E8A-4147-A177-3AD203B41FA5}">
                      <a16:colId xmlns:a16="http://schemas.microsoft.com/office/drawing/2014/main" val="810163379"/>
                    </a:ext>
                  </a:extLst>
                </a:gridCol>
                <a:gridCol w="1251188">
                  <a:extLst>
                    <a:ext uri="{9D8B030D-6E8A-4147-A177-3AD203B41FA5}">
                      <a16:colId xmlns:a16="http://schemas.microsoft.com/office/drawing/2014/main" val="3506240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&gt;10 </a:t>
                      </a:r>
                      <a:r>
                        <a:rPr lang="en-US" altLang="zh-CN" sz="16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TeV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&gt;25 </a:t>
                      </a:r>
                      <a:r>
                        <a:rPr lang="en-US" altLang="zh-CN" sz="16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TeV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&gt;100 </a:t>
                      </a:r>
                      <a:r>
                        <a:rPr lang="en-US" altLang="zh-CN" sz="16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TeV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299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经典方法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&gt;6</a:t>
                      </a:r>
                      <a:r>
                        <a:rPr lang="el-GR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σ</a:t>
                      </a: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altLang="en-US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zh-CN" altLang="en-US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24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AI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方法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&gt;6</a:t>
                      </a:r>
                      <a:r>
                        <a:rPr lang="el-GR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σ</a:t>
                      </a: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endParaRPr lang="zh-CN" altLang="en-US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altLang="en-US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039518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5009E95B-6E4E-9349-E482-1120B0F9DDC8}"/>
              </a:ext>
            </a:extLst>
          </p:cNvPr>
          <p:cNvSpPr txBox="1"/>
          <p:nvPr/>
        </p:nvSpPr>
        <p:spPr>
          <a:xfrm>
            <a:off x="4012164" y="1098629"/>
            <a:ext cx="3441511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同批数据探测到伽马源数目</a:t>
            </a:r>
            <a:endParaRPr lang="en-US" altLang="zh-CN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915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3410722-B992-00D7-D0EA-86ACE1FA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3A0D61-561C-CD04-3B7C-909427759DF0}"/>
              </a:ext>
            </a:extLst>
          </p:cNvPr>
          <p:cNvSpPr txBox="1"/>
          <p:nvPr/>
        </p:nvSpPr>
        <p:spPr>
          <a:xfrm>
            <a:off x="251520" y="1124744"/>
            <a:ext cx="8640960" cy="400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600" b="1" dirty="0"/>
              <a:t>现状</a:t>
            </a:r>
            <a:endParaRPr kumimoji="1" lang="en-US" altLang="zh-CN" sz="26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AI </a:t>
            </a:r>
            <a:r>
              <a:rPr lang="zh-CN" altLang="en-US" sz="2000" dirty="0"/>
              <a:t>方法目前覆盖 </a:t>
            </a:r>
            <a:r>
              <a:rPr lang="en-US" altLang="zh-CN" sz="2000" dirty="0"/>
              <a:t>g/p </a:t>
            </a:r>
            <a:r>
              <a:rPr lang="zh-CN" altLang="en-US" sz="2000" dirty="0"/>
              <a:t>鉴别和方向重建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已验证源：</a:t>
            </a:r>
            <a:r>
              <a:rPr lang="en-US" altLang="zh-CN" sz="2000" dirty="0"/>
              <a:t>Crab CTA1 V4641 Moon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目前</a:t>
            </a:r>
            <a:r>
              <a:rPr lang="zh-CN" altLang="en-US" sz="2000" dirty="0">
                <a:highlight>
                  <a:srgbClr val="FFFF00"/>
                </a:highlight>
              </a:rPr>
              <a:t>全天区 </a:t>
            </a:r>
            <a:r>
              <a:rPr lang="en-US" altLang="zh-CN" sz="2000" dirty="0">
                <a:highlight>
                  <a:srgbClr val="FFFF00"/>
                </a:highlight>
              </a:rPr>
              <a:t>AI </a:t>
            </a:r>
            <a:r>
              <a:rPr lang="zh-CN" altLang="en-US" sz="2000" dirty="0">
                <a:highlight>
                  <a:srgbClr val="FFFF00"/>
                </a:highlight>
              </a:rPr>
              <a:t>重建的效率已经能追上实时数据产生</a:t>
            </a:r>
          </a:p>
          <a:p>
            <a:pPr>
              <a:lnSpc>
                <a:spcPct val="150000"/>
              </a:lnSpc>
            </a:pPr>
            <a:r>
              <a:rPr kumimoji="1" lang="zh-CN" altLang="en-US" sz="2600" b="1" dirty="0"/>
              <a:t>展望</a:t>
            </a:r>
            <a:endParaRPr kumimoji="1" lang="en-US" altLang="zh-CN" sz="26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新的 </a:t>
            </a:r>
            <a:r>
              <a:rPr lang="en-US" altLang="zh-CN" sz="2000" dirty="0"/>
              <a:t>AI </a:t>
            </a:r>
            <a:r>
              <a:rPr lang="zh-CN" altLang="en-US" sz="2000" dirty="0"/>
              <a:t>模型（能量、芯位），新的验证源（</a:t>
            </a:r>
            <a:r>
              <a:rPr lang="en-US" altLang="zh-CN" sz="2000" dirty="0"/>
              <a:t>BOAT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AI </a:t>
            </a:r>
            <a:r>
              <a:rPr lang="zh-CN" altLang="en-US" sz="2000" dirty="0"/>
              <a:t>对角分辨和 </a:t>
            </a:r>
            <a:r>
              <a:rPr lang="en-US" altLang="zh-CN" sz="2000" dirty="0"/>
              <a:t>g/p </a:t>
            </a:r>
            <a:r>
              <a:rPr lang="zh-CN" altLang="en-US" sz="2000" dirty="0"/>
              <a:t>鉴别的提升，能帮助在全天区寻找新源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增加 </a:t>
            </a:r>
            <a:r>
              <a:rPr lang="en-US" altLang="zh-CN" sz="2000" dirty="0"/>
              <a:t>100TeV </a:t>
            </a:r>
            <a:r>
              <a:rPr lang="zh-CN" altLang="en-US" sz="2000" dirty="0"/>
              <a:t>以上的模拟数据，提升高能区 </a:t>
            </a:r>
            <a:r>
              <a:rPr lang="en-US" altLang="zh-CN" sz="2000" dirty="0"/>
              <a:t>AI </a:t>
            </a:r>
            <a:r>
              <a:rPr lang="zh-CN" altLang="en-US" sz="2000" dirty="0"/>
              <a:t>的表现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ED37B94-89FA-1DB8-312A-CD497A49541C}"/>
              </a:ext>
            </a:extLst>
          </p:cNvPr>
          <p:cNvSpPr txBox="1"/>
          <p:nvPr/>
        </p:nvSpPr>
        <p:spPr>
          <a:xfrm>
            <a:off x="395605" y="188595"/>
            <a:ext cx="88855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三、总结与展望</a:t>
            </a:r>
          </a:p>
        </p:txBody>
      </p:sp>
    </p:spTree>
    <p:extLst>
      <p:ext uri="{BB962C8B-B14F-4D97-AF65-F5344CB8AC3E}">
        <p14:creationId xmlns:p14="http://schemas.microsoft.com/office/powerpoint/2010/main" val="152942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74875"/>
            <a:ext cx="7772400" cy="1470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8800" dirty="0">
                <a:latin typeface="Arial Black" panose="020B0A04020102020204" pitchFamily="34" charset="0"/>
              </a:rPr>
              <a:t>感谢倾听</a:t>
            </a:r>
            <a:r>
              <a:rPr lang="en-US" altLang="zh-CN" sz="8800" dirty="0">
                <a:latin typeface="Arial Black" panose="020B0A04020102020204" pitchFamily="34" charset="0"/>
              </a:rPr>
              <a:t> !</a:t>
            </a:r>
            <a:endParaRPr sz="8800" dirty="0">
              <a:latin typeface="Arial Black" panose="020B0A040201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23EC52A-6CF4-5C4D-9A22-45D903DB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42372-F354-44FE-9DF0-15F30F2D88A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597535" y="67310"/>
            <a:ext cx="7916545" cy="122047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6000" kern="0" dirty="0">
                <a:latin typeface="Arial Black" panose="020B0A04020102020204" pitchFamily="34" charset="0"/>
              </a:rPr>
              <a:t>主要内容</a:t>
            </a:r>
          </a:p>
        </p:txBody>
      </p:sp>
      <p:sp>
        <p:nvSpPr>
          <p:cNvPr id="27" name="副标题 4"/>
          <p:cNvSpPr>
            <a:spLocks noGrp="1"/>
          </p:cNvSpPr>
          <p:nvPr>
            <p:ph type="subTitle" idx="1"/>
          </p:nvPr>
        </p:nvSpPr>
        <p:spPr>
          <a:xfrm>
            <a:off x="1511935" y="1556792"/>
            <a:ext cx="6804481" cy="46085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一、进展总览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二、源分析结果展示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源分析方法</a:t>
            </a:r>
          </a:p>
          <a:p>
            <a:pPr marL="800100" lvl="1" indent="-3429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Crab</a:t>
            </a:r>
          </a:p>
          <a:p>
            <a:pPr marL="800100" lvl="1" indent="-3429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CTA1</a:t>
            </a:r>
          </a:p>
          <a:p>
            <a:pPr marL="800100" lvl="1" indent="-3429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V4641</a:t>
            </a:r>
          </a:p>
          <a:p>
            <a:pPr marL="800100" lvl="1" indent="-34290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全天区图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三、总结与展望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2798F0-75B9-98CF-7508-70814AE5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95605" y="188595"/>
            <a:ext cx="88855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进展总览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917882A-DAFC-B18C-E00F-435B3A7F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09D391F3-C682-1ACF-93DA-A3BD23C024B5}"/>
              </a:ext>
            </a:extLst>
          </p:cNvPr>
          <p:cNvSpPr/>
          <p:nvPr/>
        </p:nvSpPr>
        <p:spPr>
          <a:xfrm>
            <a:off x="248321" y="1227723"/>
            <a:ext cx="1875416" cy="9377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准备 </a:t>
            </a:r>
            <a:r>
              <a:rPr lang="en-US" altLang="zh-CN" sz="2000" dirty="0"/>
              <a:t>AI ready </a:t>
            </a:r>
          </a:p>
          <a:p>
            <a:pPr algn="ctr"/>
            <a:r>
              <a:rPr lang="zh-CN" altLang="en-US" sz="2000" dirty="0"/>
              <a:t>数据集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64629DC-86EF-8514-7077-2464E6E762C3}"/>
              </a:ext>
            </a:extLst>
          </p:cNvPr>
          <p:cNvSpPr/>
          <p:nvPr/>
        </p:nvSpPr>
        <p:spPr>
          <a:xfrm>
            <a:off x="1907704" y="2289461"/>
            <a:ext cx="1875416" cy="9377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训练 </a:t>
            </a:r>
            <a:r>
              <a:rPr lang="en-US" altLang="zh-CN" sz="2000" dirty="0"/>
              <a:t>AI</a:t>
            </a:r>
            <a:endParaRPr lang="zh-CN" altLang="en-US" sz="2000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20838F0A-89E5-614B-FCE7-33EC18675A96}"/>
              </a:ext>
            </a:extLst>
          </p:cNvPr>
          <p:cNvSpPr/>
          <p:nvPr/>
        </p:nvSpPr>
        <p:spPr>
          <a:xfrm>
            <a:off x="3634292" y="3358905"/>
            <a:ext cx="1875416" cy="93774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lumMod val="99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验证 </a:t>
            </a:r>
            <a:r>
              <a:rPr lang="en-US" altLang="zh-CN" sz="2000" dirty="0"/>
              <a:t>AI </a:t>
            </a:r>
            <a:r>
              <a:rPr lang="zh-CN" altLang="en-US" sz="2000" dirty="0"/>
              <a:t>模型</a:t>
            </a:r>
            <a:endParaRPr lang="en-US" altLang="zh-CN" sz="2000" dirty="0"/>
          </a:p>
          <a:p>
            <a:pPr algn="ctr"/>
            <a:r>
              <a:rPr lang="zh-CN" altLang="en-US" sz="2000" dirty="0"/>
              <a:t>表现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E15CBD1-74EF-B3F1-21C0-32F17AC068EC}"/>
              </a:ext>
            </a:extLst>
          </p:cNvPr>
          <p:cNvSpPr/>
          <p:nvPr/>
        </p:nvSpPr>
        <p:spPr>
          <a:xfrm>
            <a:off x="5352256" y="4422455"/>
            <a:ext cx="1875416" cy="9377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AI </a:t>
            </a:r>
            <a:r>
              <a:rPr lang="zh-CN" altLang="en-US" sz="2000" b="1" dirty="0">
                <a:solidFill>
                  <a:srgbClr val="FF0000"/>
                </a:solidFill>
              </a:rPr>
              <a:t>全天重建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pipeline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E97C4743-45EE-F8FB-77B2-AD6CA45474F9}"/>
              </a:ext>
            </a:extLst>
          </p:cNvPr>
          <p:cNvSpPr/>
          <p:nvPr/>
        </p:nvSpPr>
        <p:spPr>
          <a:xfrm>
            <a:off x="7092280" y="5521824"/>
            <a:ext cx="1875416" cy="9377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AI </a:t>
            </a:r>
            <a:r>
              <a:rPr lang="zh-CN" altLang="en-US" sz="2000" dirty="0"/>
              <a:t>辅助</a:t>
            </a:r>
            <a:endParaRPr lang="en-US" altLang="zh-CN" sz="2000" dirty="0"/>
          </a:p>
          <a:p>
            <a:pPr algn="ctr"/>
            <a:r>
              <a:rPr lang="zh-CN" altLang="en-US" sz="2000" dirty="0"/>
              <a:t>新源寻找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3619333-9F58-076A-D54F-0BA9E599B418}"/>
              </a:ext>
            </a:extLst>
          </p:cNvPr>
          <p:cNvSpPr txBox="1"/>
          <p:nvPr/>
        </p:nvSpPr>
        <p:spPr>
          <a:xfrm>
            <a:off x="2520595" y="1342048"/>
            <a:ext cx="2525050" cy="707886"/>
          </a:xfrm>
          <a:prstGeom prst="rect">
            <a:avLst/>
          </a:prstGeom>
          <a:noFill/>
          <a:ln cap="flat"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持续产生 </a:t>
            </a:r>
            <a:r>
              <a:rPr lang="en-US" altLang="zh-CN" sz="2000" dirty="0">
                <a:solidFill>
                  <a:srgbClr val="FF0000"/>
                </a:solidFill>
              </a:rPr>
              <a:t>MC </a:t>
            </a:r>
            <a:r>
              <a:rPr lang="zh-CN" altLang="en-US" sz="2000" dirty="0">
                <a:solidFill>
                  <a:srgbClr val="FF0000"/>
                </a:solidFill>
              </a:rPr>
              <a:t>数据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格式统一</a:t>
            </a:r>
            <a:r>
              <a:rPr lang="zh-CN" altLang="en-US" sz="2000" dirty="0">
                <a:solidFill>
                  <a:srgbClr val="FF0000"/>
                </a:solidFill>
              </a:rPr>
              <a:t>真实数据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3F3F942-2D3A-B10E-ABA9-79F9705098AE}"/>
              </a:ext>
            </a:extLst>
          </p:cNvPr>
          <p:cNvSpPr txBox="1"/>
          <p:nvPr/>
        </p:nvSpPr>
        <p:spPr>
          <a:xfrm>
            <a:off x="1295737" y="4537382"/>
            <a:ext cx="3156633" cy="707886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10</a:t>
            </a:r>
            <a:r>
              <a:rPr lang="zh-CN" altLang="en-US" sz="2000" dirty="0"/>
              <a:t> 天可重建一个月数据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已重建 </a:t>
            </a:r>
            <a:r>
              <a:rPr lang="en-US" altLang="zh-CN" sz="2000" dirty="0"/>
              <a:t>2024.1-2024.3</a:t>
            </a:r>
            <a:endParaRPr lang="zh-CN" altLang="en-US" sz="2000" dirty="0"/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763972F5-E8FA-35E3-58DF-3D1098599549}"/>
              </a:ext>
            </a:extLst>
          </p:cNvPr>
          <p:cNvSpPr/>
          <p:nvPr/>
        </p:nvSpPr>
        <p:spPr>
          <a:xfrm rot="1746860">
            <a:off x="1582608" y="2060892"/>
            <a:ext cx="648072" cy="32066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F9AE71CE-F2D2-604E-C410-61EAAF401F59}"/>
              </a:ext>
            </a:extLst>
          </p:cNvPr>
          <p:cNvSpPr/>
          <p:nvPr/>
        </p:nvSpPr>
        <p:spPr>
          <a:xfrm rot="1746860">
            <a:off x="5045409" y="4175785"/>
            <a:ext cx="648072" cy="32066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64B2DC0-E2B9-9D6D-9DE7-56430A956395}"/>
              </a:ext>
            </a:extLst>
          </p:cNvPr>
          <p:cNvSpPr txBox="1"/>
          <p:nvPr/>
        </p:nvSpPr>
        <p:spPr>
          <a:xfrm>
            <a:off x="6835170" y="3891494"/>
            <a:ext cx="1723549" cy="40011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现在在这里！</a:t>
            </a:r>
          </a:p>
        </p:txBody>
      </p:sp>
      <p:cxnSp>
        <p:nvCxnSpPr>
          <p:cNvPr id="38" name="连接符: 曲线 37">
            <a:extLst>
              <a:ext uri="{FF2B5EF4-FFF2-40B4-BE49-F238E27FC236}">
                <a16:creationId xmlns:a16="http://schemas.microsoft.com/office/drawing/2014/main" id="{5A19B3B9-8D0D-AF4A-4268-33F098D1F09E}"/>
              </a:ext>
            </a:extLst>
          </p:cNvPr>
          <p:cNvCxnSpPr>
            <a:stCxn id="34" idx="2"/>
            <a:endCxn id="17" idx="3"/>
          </p:cNvCxnSpPr>
          <p:nvPr/>
        </p:nvCxnSpPr>
        <p:spPr>
          <a:xfrm rot="5400000">
            <a:off x="7162449" y="4356828"/>
            <a:ext cx="599721" cy="469273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1606676B-D1AE-4B14-A1FE-54C9F3A69A22}"/>
              </a:ext>
            </a:extLst>
          </p:cNvPr>
          <p:cNvCxnSpPr>
            <a:stCxn id="4" idx="3"/>
            <a:endCxn id="24" idx="1"/>
          </p:cNvCxnSpPr>
          <p:nvPr/>
        </p:nvCxnSpPr>
        <p:spPr>
          <a:xfrm flipV="1">
            <a:off x="2123737" y="1695991"/>
            <a:ext cx="396858" cy="60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箭头: 右 49">
            <a:extLst>
              <a:ext uri="{FF2B5EF4-FFF2-40B4-BE49-F238E27FC236}">
                <a16:creationId xmlns:a16="http://schemas.microsoft.com/office/drawing/2014/main" id="{CEFBDB15-7B52-077F-0975-ECB4A39D64BB}"/>
              </a:ext>
            </a:extLst>
          </p:cNvPr>
          <p:cNvSpPr/>
          <p:nvPr/>
        </p:nvSpPr>
        <p:spPr>
          <a:xfrm rot="1746860">
            <a:off x="6791165" y="5262402"/>
            <a:ext cx="648072" cy="32066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75A80C22-ED4C-E995-AAB0-9E17A90245EF}"/>
              </a:ext>
            </a:extLst>
          </p:cNvPr>
          <p:cNvCxnSpPr>
            <a:stCxn id="17" idx="1"/>
            <a:endCxn id="28" idx="3"/>
          </p:cNvCxnSpPr>
          <p:nvPr/>
        </p:nvCxnSpPr>
        <p:spPr>
          <a:xfrm flipH="1">
            <a:off x="4452370" y="4891325"/>
            <a:ext cx="89988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2" name="箭头: 圆角右 61">
            <a:extLst>
              <a:ext uri="{FF2B5EF4-FFF2-40B4-BE49-F238E27FC236}">
                <a16:creationId xmlns:a16="http://schemas.microsoft.com/office/drawing/2014/main" id="{96C1F519-78EC-63E9-A26D-2846DE548CCF}"/>
              </a:ext>
            </a:extLst>
          </p:cNvPr>
          <p:cNvSpPr/>
          <p:nvPr/>
        </p:nvSpPr>
        <p:spPr>
          <a:xfrm rot="16200000">
            <a:off x="3188259" y="3101489"/>
            <a:ext cx="539797" cy="531654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箭头: 圆角右 63">
            <a:extLst>
              <a:ext uri="{FF2B5EF4-FFF2-40B4-BE49-F238E27FC236}">
                <a16:creationId xmlns:a16="http://schemas.microsoft.com/office/drawing/2014/main" id="{330A71F9-9663-0D35-69C2-1591CE1217BF}"/>
              </a:ext>
            </a:extLst>
          </p:cNvPr>
          <p:cNvSpPr/>
          <p:nvPr/>
        </p:nvSpPr>
        <p:spPr>
          <a:xfrm rot="5400000">
            <a:off x="3660776" y="2888072"/>
            <a:ext cx="539797" cy="531654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D1E42AE2-A3F7-5CF0-5504-ADDDFC0E1DF8}"/>
              </a:ext>
            </a:extLst>
          </p:cNvPr>
          <p:cNvSpPr txBox="1"/>
          <p:nvPr/>
        </p:nvSpPr>
        <p:spPr>
          <a:xfrm>
            <a:off x="5567950" y="2196947"/>
            <a:ext cx="3048660" cy="1015663"/>
          </a:xfrm>
          <a:prstGeom prst="rect">
            <a:avLst/>
          </a:prstGeom>
          <a:noFill/>
          <a:ln cap="flat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标准烛光 </a:t>
            </a:r>
            <a:r>
              <a:rPr lang="en-US" altLang="zh-CN" sz="2000" dirty="0"/>
              <a:t>Crab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大天顶角 </a:t>
            </a:r>
            <a:r>
              <a:rPr lang="en-US" altLang="zh-CN" sz="2000" dirty="0"/>
              <a:t>CTA1 V4641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宇宙线源 </a:t>
            </a:r>
            <a:r>
              <a:rPr lang="en-US" altLang="zh-CN" sz="2000" dirty="0"/>
              <a:t>Moon</a:t>
            </a:r>
            <a:endParaRPr lang="zh-CN" altLang="en-US" sz="2000" dirty="0"/>
          </a:p>
        </p:txBody>
      </p:sp>
      <p:cxnSp>
        <p:nvCxnSpPr>
          <p:cNvPr id="72" name="连接符: 曲线 71">
            <a:extLst>
              <a:ext uri="{FF2B5EF4-FFF2-40B4-BE49-F238E27FC236}">
                <a16:creationId xmlns:a16="http://schemas.microsoft.com/office/drawing/2014/main" id="{CD7FE782-A485-9D3D-97DB-FFCF2E0BFA53}"/>
              </a:ext>
            </a:extLst>
          </p:cNvPr>
          <p:cNvCxnSpPr>
            <a:stCxn id="66" idx="1"/>
            <a:endCxn id="15" idx="0"/>
          </p:cNvCxnSpPr>
          <p:nvPr/>
        </p:nvCxnSpPr>
        <p:spPr>
          <a:xfrm rot="10800000" flipV="1">
            <a:off x="4572000" y="2704779"/>
            <a:ext cx="995950" cy="654126"/>
          </a:xfrm>
          <a:prstGeom prst="curvedConnector2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BE538-CDA3-ACA6-BE26-75D66B190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 descr="Image">
            <a:extLst>
              <a:ext uri="{FF2B5EF4-FFF2-40B4-BE49-F238E27FC236}">
                <a16:creationId xmlns:a16="http://schemas.microsoft.com/office/drawing/2014/main" id="{5961FF36-CCC5-368B-7095-5336491DF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871429"/>
            <a:ext cx="4952263" cy="368120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9FCA7AC-19C2-1FDB-6AB6-C80ACEFB95ED}"/>
              </a:ext>
            </a:extLst>
          </p:cNvPr>
          <p:cNvSpPr txBox="1"/>
          <p:nvPr/>
        </p:nvSpPr>
        <p:spPr>
          <a:xfrm>
            <a:off x="395605" y="188595"/>
            <a:ext cx="88855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二、源分析结果展示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0AAB225-73DA-DE9E-7537-54CF40AE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5" name="数据覆盖的时间段：20240101-20240630…">
            <a:extLst>
              <a:ext uri="{FF2B5EF4-FFF2-40B4-BE49-F238E27FC236}">
                <a16:creationId xmlns:a16="http://schemas.microsoft.com/office/drawing/2014/main" id="{170E4F13-5F33-AD1C-A3AB-A82CBFF803C5}"/>
              </a:ext>
            </a:extLst>
          </p:cNvPr>
          <p:cNvSpPr txBox="1"/>
          <p:nvPr/>
        </p:nvSpPr>
        <p:spPr>
          <a:xfrm>
            <a:off x="382892" y="1609249"/>
            <a:ext cx="612068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2000"/>
              </a:spcBef>
            </a:pPr>
            <a:r>
              <a:rPr lang="zh-CN" altLang="en-US" dirty="0"/>
              <a:t>显著性估计方法（李马公式）：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显著性估计方法（李马公式）：">
                <a:extLst>
                  <a:ext uri="{FF2B5EF4-FFF2-40B4-BE49-F238E27FC236}">
                    <a16:creationId xmlns:a16="http://schemas.microsoft.com/office/drawing/2014/main" id="{8A9B1D0D-088B-6D09-57AF-BEE63DE6C719}"/>
                  </a:ext>
                </a:extLst>
              </p:cNvPr>
              <p:cNvSpPr txBox="1"/>
              <p:nvPr/>
            </p:nvSpPr>
            <p:spPr>
              <a:xfrm>
                <a:off x="395689" y="1673472"/>
                <a:ext cx="8280920" cy="11979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func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𝑜𝑛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𝑜𝑛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𝑜𝑓𝑓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𝑜𝑓𝑓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𝑜𝑓𝑓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𝑜𝑛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𝑜𝑓𝑓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显著性估计方法（李马公式）：">
                <a:extLst>
                  <a:ext uri="{FF2B5EF4-FFF2-40B4-BE49-F238E27FC236}">
                    <a16:creationId xmlns:a16="http://schemas.microsoft.com/office/drawing/2014/main" id="{8A9B1D0D-088B-6D09-57AF-BEE63DE6C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89" y="1673472"/>
                <a:ext cx="8280920" cy="11979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0C98B0ED-33FA-CD0D-1A09-D821E095DBE4}"/>
              </a:ext>
            </a:extLst>
          </p:cNvPr>
          <p:cNvSpPr txBox="1"/>
          <p:nvPr/>
        </p:nvSpPr>
        <p:spPr>
          <a:xfrm>
            <a:off x="0" y="1001296"/>
            <a:ext cx="252028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源分析方法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3" name="二维高斯拟合的sigma">
            <a:extLst>
              <a:ext uri="{FF2B5EF4-FFF2-40B4-BE49-F238E27FC236}">
                <a16:creationId xmlns:a16="http://schemas.microsoft.com/office/drawing/2014/main" id="{96D5BCF4-F7AF-2574-51E8-4B27FC21E8C1}"/>
              </a:ext>
            </a:extLst>
          </p:cNvPr>
          <p:cNvSpPr txBox="1"/>
          <p:nvPr/>
        </p:nvSpPr>
        <p:spPr>
          <a:xfrm>
            <a:off x="3987284" y="5301208"/>
            <a:ext cx="1332096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rPr sz="1000" dirty="0" err="1"/>
              <a:t>二维高斯拟合的</a:t>
            </a:r>
            <a:r>
              <a:rPr lang="en-US" sz="1000" dirty="0"/>
              <a:t> </a:t>
            </a:r>
            <a:r>
              <a:rPr sz="1000" dirty="0"/>
              <a:t>sigma</a:t>
            </a:r>
          </a:p>
        </p:txBody>
      </p:sp>
    </p:spTree>
    <p:extLst>
      <p:ext uri="{BB962C8B-B14F-4D97-AF65-F5344CB8AC3E}">
        <p14:creationId xmlns:p14="http://schemas.microsoft.com/office/powerpoint/2010/main" val="267284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08231C61-75C9-365A-0FD8-6E8016348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363" y="2057923"/>
            <a:ext cx="3128362" cy="3065586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627005A-07C6-5117-2E6D-25F9D25F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01597DF-438D-D41F-D9F5-1480CDF6394E}"/>
              </a:ext>
            </a:extLst>
          </p:cNvPr>
          <p:cNvSpPr txBox="1"/>
          <p:nvPr/>
        </p:nvSpPr>
        <p:spPr>
          <a:xfrm>
            <a:off x="395605" y="188595"/>
            <a:ext cx="88855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二、源分析结果展示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1E986B3-5AFD-BF00-94A3-C13055BB5F48}"/>
              </a:ext>
            </a:extLst>
          </p:cNvPr>
          <p:cNvSpPr txBox="1"/>
          <p:nvPr/>
        </p:nvSpPr>
        <p:spPr>
          <a:xfrm>
            <a:off x="0" y="1001296"/>
            <a:ext cx="38519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Crab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角分辨提升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3E12032-0F15-74B0-A300-51B32AF3E7BD}"/>
              </a:ext>
            </a:extLst>
          </p:cNvPr>
          <p:cNvSpPr txBox="1"/>
          <p:nvPr/>
        </p:nvSpPr>
        <p:spPr>
          <a:xfrm>
            <a:off x="1295141" y="5229200"/>
            <a:ext cx="37417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统计量：半年（</a:t>
            </a:r>
            <a:r>
              <a:rPr lang="en-US" altLang="zh-CN" sz="2000" dirty="0"/>
              <a:t>2024.1-2024.6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r>
              <a:rPr lang="en-US" altLang="zh-CN" sz="2000" dirty="0"/>
              <a:t>0.676</a:t>
            </a:r>
            <a:r>
              <a:rPr lang="en-US" altLang="zh-CN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°→</a:t>
            </a:r>
            <a:r>
              <a:rPr lang="en-US" altLang="zh-CN" sz="2000" dirty="0"/>
              <a:t> 0.517</a:t>
            </a:r>
            <a:r>
              <a:rPr lang="en-US" altLang="zh-CN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° </a:t>
            </a:r>
          </a:p>
          <a:p>
            <a:r>
              <a:rPr lang="zh-CN" altLang="en-US" sz="2000" dirty="0"/>
              <a:t>提升 </a:t>
            </a:r>
            <a:r>
              <a:rPr lang="en-US" altLang="zh-CN" sz="2000" dirty="0"/>
              <a:t>24%</a:t>
            </a:r>
            <a:endParaRPr lang="zh-CN" altLang="en-US" sz="20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85D3A86-401C-D097-69C2-D1CC4C507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844824"/>
            <a:ext cx="2813374" cy="351907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9AA17B4-D079-B776-802C-C54B4C532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060847"/>
            <a:ext cx="3128362" cy="306558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255C0EC-227C-EB61-193D-D754D02BE31C}"/>
              </a:ext>
            </a:extLst>
          </p:cNvPr>
          <p:cNvSpPr txBox="1"/>
          <p:nvPr/>
        </p:nvSpPr>
        <p:spPr>
          <a:xfrm>
            <a:off x="1826315" y="447684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传统方向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948213F-0DC2-C945-C398-36DEF164918B}"/>
              </a:ext>
            </a:extLst>
          </p:cNvPr>
          <p:cNvSpPr txBox="1"/>
          <p:nvPr/>
        </p:nvSpPr>
        <p:spPr>
          <a:xfrm>
            <a:off x="5168062" y="4476844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AI </a:t>
            </a:r>
            <a:r>
              <a:rPr lang="zh-CN" altLang="en-US" sz="1400" dirty="0">
                <a:solidFill>
                  <a:schemeClr val="bg1"/>
                </a:solidFill>
              </a:rPr>
              <a:t>方向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74E7DDF-DCC4-9B56-7A56-BAA99CD9CBB4}"/>
              </a:ext>
            </a:extLst>
          </p:cNvPr>
          <p:cNvSpPr txBox="1"/>
          <p:nvPr/>
        </p:nvSpPr>
        <p:spPr>
          <a:xfrm>
            <a:off x="2439713" y="1903186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都使用传统 </a:t>
            </a:r>
            <a:r>
              <a:rPr lang="en-US" altLang="zh-CN" sz="1400" dirty="0"/>
              <a:t>g/p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0220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C5B78-ED48-6E57-B1F3-4D6DB945E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48EF7618-A361-0A68-DE39-77EC43999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000" y="4219200"/>
            <a:ext cx="2571604" cy="252000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C4D828C7-4EC4-5B0F-03B7-7F5859E92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9200"/>
            <a:ext cx="2571604" cy="2520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E43823CA-22A0-1AB4-5A55-237281356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000" y="1526400"/>
            <a:ext cx="2571604" cy="25200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9942CA3-2A55-44F8-D6E7-C4D8F2189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6400"/>
            <a:ext cx="2571604" cy="252000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C57A471-173A-5133-597A-1C409FE0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4C055F-B1A4-669D-BA39-BD159A797607}"/>
              </a:ext>
            </a:extLst>
          </p:cNvPr>
          <p:cNvSpPr txBox="1"/>
          <p:nvPr/>
        </p:nvSpPr>
        <p:spPr>
          <a:xfrm>
            <a:off x="395605" y="188595"/>
            <a:ext cx="88855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二、源分析结果展示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DE2991F-197E-4E55-A442-6137BCDD4A2B}"/>
              </a:ext>
            </a:extLst>
          </p:cNvPr>
          <p:cNvSpPr txBox="1"/>
          <p:nvPr/>
        </p:nvSpPr>
        <p:spPr>
          <a:xfrm>
            <a:off x="0" y="1001296"/>
            <a:ext cx="421196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Crab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显著性提升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EC9F64F-72BF-697C-9432-2C6CB6E02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1527618"/>
            <a:ext cx="3281370" cy="4104456"/>
          </a:xfrm>
          <a:prstGeom prst="rect">
            <a:avLst/>
          </a:prstGeom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C98DC145-BEA9-7D55-AB50-621A1D47DED6}"/>
              </a:ext>
            </a:extLst>
          </p:cNvPr>
          <p:cNvSpPr/>
          <p:nvPr/>
        </p:nvSpPr>
        <p:spPr>
          <a:xfrm>
            <a:off x="2166116" y="2597431"/>
            <a:ext cx="1224136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AI g/p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BAC2D28-E0B3-6B27-38A2-CCE6CA627948}"/>
              </a:ext>
            </a:extLst>
          </p:cNvPr>
          <p:cNvSpPr txBox="1"/>
          <p:nvPr/>
        </p:nvSpPr>
        <p:spPr>
          <a:xfrm>
            <a:off x="1352374" y="176480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传统方法</a:t>
            </a: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8E3DA1B8-26C0-37EE-24DD-85B762B7857A}"/>
              </a:ext>
            </a:extLst>
          </p:cNvPr>
          <p:cNvSpPr/>
          <p:nvPr/>
        </p:nvSpPr>
        <p:spPr>
          <a:xfrm rot="5400000">
            <a:off x="671502" y="3847305"/>
            <a:ext cx="1224136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AI </a:t>
            </a:r>
            <a:r>
              <a:rPr lang="en-US" altLang="zh-CN" dirty="0" err="1">
                <a:solidFill>
                  <a:schemeClr val="tx1"/>
                </a:solidFill>
              </a:rPr>
              <a:t>dir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405B4360-3CE6-D740-E21D-8E0D5D6E19A8}"/>
              </a:ext>
            </a:extLst>
          </p:cNvPr>
          <p:cNvSpPr/>
          <p:nvPr/>
        </p:nvSpPr>
        <p:spPr>
          <a:xfrm>
            <a:off x="2166116" y="5312432"/>
            <a:ext cx="1224136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AI g/p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71AF494F-B7FB-31B5-1DA6-F35BB33694F8}"/>
              </a:ext>
            </a:extLst>
          </p:cNvPr>
          <p:cNvSpPr/>
          <p:nvPr/>
        </p:nvSpPr>
        <p:spPr>
          <a:xfrm rot="5400000">
            <a:off x="3515310" y="3847305"/>
            <a:ext cx="1224136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AI </a:t>
            </a:r>
            <a:r>
              <a:rPr lang="en-US" altLang="zh-CN" dirty="0" err="1">
                <a:solidFill>
                  <a:schemeClr val="tx1"/>
                </a:solidFill>
              </a:rPr>
              <a:t>dir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03C0FC0-B544-410A-0D6F-568226DFBF4F}"/>
              </a:ext>
            </a:extLst>
          </p:cNvPr>
          <p:cNvSpPr txBox="1"/>
          <p:nvPr/>
        </p:nvSpPr>
        <p:spPr>
          <a:xfrm>
            <a:off x="4433344" y="4489095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AI </a:t>
            </a:r>
            <a:r>
              <a:rPr lang="zh-CN" altLang="en-US" sz="1400" dirty="0">
                <a:solidFill>
                  <a:schemeClr val="bg1"/>
                </a:solidFill>
              </a:rPr>
              <a:t>方法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81D7A5A-0E17-EACB-A4B1-B15FD1768B2C}"/>
              </a:ext>
            </a:extLst>
          </p:cNvPr>
          <p:cNvSpPr txBox="1"/>
          <p:nvPr/>
        </p:nvSpPr>
        <p:spPr>
          <a:xfrm>
            <a:off x="2428569" y="2331669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+29%</a:t>
            </a:r>
            <a:endParaRPr lang="zh-CN" altLang="en-US" dirty="0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7B39A8F1-6408-91BF-E20B-7A664942091F}"/>
              </a:ext>
            </a:extLst>
          </p:cNvPr>
          <p:cNvSpPr/>
          <p:nvPr/>
        </p:nvSpPr>
        <p:spPr>
          <a:xfrm rot="2577561">
            <a:off x="1878413" y="3847306"/>
            <a:ext cx="1448444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AI g/</a:t>
            </a:r>
            <a:r>
              <a:rPr lang="en-US" altLang="zh-CN" dirty="0" err="1">
                <a:solidFill>
                  <a:schemeClr val="tx1"/>
                </a:solidFill>
              </a:rPr>
              <a:t>p+dir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23248C2-2B45-57AB-D622-D9D7A700FD00}"/>
              </a:ext>
            </a:extLst>
          </p:cNvPr>
          <p:cNvSpPr txBox="1"/>
          <p:nvPr/>
        </p:nvSpPr>
        <p:spPr>
          <a:xfrm>
            <a:off x="1369258" y="385956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+24%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936476D-C5DE-7930-F38B-E276C9BCA787}"/>
              </a:ext>
            </a:extLst>
          </p:cNvPr>
          <p:cNvSpPr txBox="1"/>
          <p:nvPr/>
        </p:nvSpPr>
        <p:spPr>
          <a:xfrm>
            <a:off x="2546764" y="364881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+52%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689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096B8-612A-D112-08C7-8194E8FEC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529E4682-BDD9-D1B0-8F0E-AEDF5FD8A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00" y="1753652"/>
            <a:ext cx="2880000" cy="36024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EE7C4C2-A860-7738-4173-AB71B027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999" y="1753653"/>
            <a:ext cx="2880000" cy="36024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9FB2BDA-5E34-6D8F-70FA-F385AC36E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53653"/>
            <a:ext cx="2880000" cy="3602407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0E64C97-3D67-0E0A-2394-A61E3FFB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B690F6E-554D-362A-63EA-A3D9C7FC770D}"/>
              </a:ext>
            </a:extLst>
          </p:cNvPr>
          <p:cNvSpPr txBox="1"/>
          <p:nvPr/>
        </p:nvSpPr>
        <p:spPr>
          <a:xfrm>
            <a:off x="395605" y="188595"/>
            <a:ext cx="88855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二、源分析结果展示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4133510-DA20-E788-9AC1-6CAEF4DF57AE}"/>
              </a:ext>
            </a:extLst>
          </p:cNvPr>
          <p:cNvSpPr txBox="1"/>
          <p:nvPr/>
        </p:nvSpPr>
        <p:spPr>
          <a:xfrm>
            <a:off x="0" y="1001296"/>
            <a:ext cx="630019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Crab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不同天顶角的显著性提升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12C9ED2-949C-0FA3-903B-EA5A1E428B44}"/>
              </a:ext>
            </a:extLst>
          </p:cNvPr>
          <p:cNvSpPr txBox="1"/>
          <p:nvPr/>
        </p:nvSpPr>
        <p:spPr>
          <a:xfrm>
            <a:off x="395605" y="2852936"/>
            <a:ext cx="976762" cy="1275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7733" tIns="67733" rIns="67733" bIns="67733" numCol="1" spcCol="38100" rtlCol="0" anchor="ctr">
            <a:spAutoFit/>
          </a:bodyPr>
          <a:lstStyle/>
          <a:p>
            <a:pPr defTabSz="3251036" hangingPunct="0">
              <a:lnSpc>
                <a:spcPct val="90000"/>
              </a:lnSpc>
              <a:spcBef>
                <a:spcPts val="6000"/>
              </a:spcBef>
            </a:pPr>
            <a:r>
              <a:rPr lang="en-CN" sz="2667" dirty="0">
                <a:solidFill>
                  <a:srgbClr val="000000"/>
                </a:solidFill>
                <a:sym typeface="Helvetica Neue"/>
              </a:rPr>
              <a:t>0-15</a:t>
            </a:r>
            <a:r>
              <a:rPr lang="en-US" altLang="zh-CN" sz="2667" dirty="0">
                <a:solidFill>
                  <a:srgbClr val="000000"/>
                </a:solidFill>
                <a:sym typeface="Helvetica Neue"/>
              </a:rPr>
              <a:t>°</a:t>
            </a:r>
            <a:endParaRPr lang="en-CN" sz="2667" dirty="0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7E02E7FD-8F0F-4347-3354-DEC6F9A5C6B2}"/>
              </a:ext>
            </a:extLst>
          </p:cNvPr>
          <p:cNvSpPr txBox="1"/>
          <p:nvPr/>
        </p:nvSpPr>
        <p:spPr>
          <a:xfrm>
            <a:off x="4260232" y="2852936"/>
            <a:ext cx="1156299" cy="1275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7733" tIns="67733" rIns="67733" bIns="67733" numCol="1" spcCol="38100" rtlCol="0" anchor="ctr">
            <a:spAutoFit/>
          </a:bodyPr>
          <a:lstStyle/>
          <a:p>
            <a:pPr defTabSz="3251036" hangingPunct="0">
              <a:lnSpc>
                <a:spcPct val="90000"/>
              </a:lnSpc>
              <a:spcBef>
                <a:spcPts val="6000"/>
              </a:spcBef>
            </a:pPr>
            <a:r>
              <a:rPr lang="en-US" sz="2667" dirty="0">
                <a:solidFill>
                  <a:srgbClr val="000000"/>
                </a:solidFill>
                <a:sym typeface="Helvetica Neue"/>
              </a:rPr>
              <a:t>15</a:t>
            </a:r>
            <a:r>
              <a:rPr lang="en-CN" sz="2667" dirty="0">
                <a:solidFill>
                  <a:srgbClr val="000000"/>
                </a:solidFill>
                <a:sym typeface="Helvetica Neue"/>
              </a:rPr>
              <a:t>-</a:t>
            </a:r>
            <a:r>
              <a:rPr lang="en-US" sz="2667" dirty="0">
                <a:solidFill>
                  <a:srgbClr val="000000"/>
                </a:solidFill>
                <a:sym typeface="Helvetica Neue"/>
              </a:rPr>
              <a:t>30</a:t>
            </a:r>
            <a:r>
              <a:rPr lang="en-US" altLang="zh-CN" sz="2667" dirty="0">
                <a:solidFill>
                  <a:srgbClr val="000000"/>
                </a:solidFill>
                <a:sym typeface="Helvetica Neue"/>
              </a:rPr>
              <a:t>°</a:t>
            </a:r>
            <a:endParaRPr lang="en-CN" sz="2667" dirty="0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1EAE84EA-2172-1D27-F038-B7F3A23E8AEA}"/>
              </a:ext>
            </a:extLst>
          </p:cNvPr>
          <p:cNvSpPr txBox="1"/>
          <p:nvPr/>
        </p:nvSpPr>
        <p:spPr>
          <a:xfrm>
            <a:off x="8100392" y="2917041"/>
            <a:ext cx="1156299" cy="1275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7733" tIns="67733" rIns="67733" bIns="67733" numCol="1" spcCol="38100" rtlCol="0" anchor="ctr">
            <a:spAutoFit/>
          </a:bodyPr>
          <a:lstStyle/>
          <a:p>
            <a:pPr defTabSz="3251036" hangingPunct="0">
              <a:lnSpc>
                <a:spcPct val="90000"/>
              </a:lnSpc>
              <a:spcBef>
                <a:spcPts val="6000"/>
              </a:spcBef>
            </a:pPr>
            <a:r>
              <a:rPr lang="en-US" sz="2667" dirty="0">
                <a:solidFill>
                  <a:srgbClr val="000000"/>
                </a:solidFill>
                <a:sym typeface="Helvetica Neue"/>
              </a:rPr>
              <a:t>30</a:t>
            </a:r>
            <a:r>
              <a:rPr lang="en-CN" sz="2667" dirty="0">
                <a:solidFill>
                  <a:srgbClr val="000000"/>
                </a:solidFill>
                <a:sym typeface="Helvetica Neue"/>
              </a:rPr>
              <a:t>-</a:t>
            </a:r>
            <a:r>
              <a:rPr lang="en-US" sz="2667" dirty="0">
                <a:solidFill>
                  <a:srgbClr val="000000"/>
                </a:solidFill>
                <a:sym typeface="Helvetica Neue"/>
              </a:rPr>
              <a:t>50</a:t>
            </a:r>
            <a:r>
              <a:rPr lang="en-US" altLang="zh-CN" sz="2667" dirty="0">
                <a:solidFill>
                  <a:srgbClr val="000000"/>
                </a:solidFill>
                <a:sym typeface="Helvetica Neue"/>
              </a:rPr>
              <a:t>°</a:t>
            </a:r>
            <a:endParaRPr lang="en-CN" sz="2667" dirty="0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4ABA775-C0C7-4A5B-BC2C-D78BA3B36FEA}"/>
              </a:ext>
            </a:extLst>
          </p:cNvPr>
          <p:cNvSpPr txBox="1"/>
          <p:nvPr/>
        </p:nvSpPr>
        <p:spPr>
          <a:xfrm>
            <a:off x="755576" y="5596300"/>
            <a:ext cx="418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最高提升在 </a:t>
            </a:r>
            <a:r>
              <a:rPr lang="en-US" altLang="zh-CN" dirty="0"/>
              <a:t>10-25 TeV</a:t>
            </a:r>
            <a:r>
              <a:rPr lang="zh-CN" altLang="en-US" dirty="0"/>
              <a:t>，</a:t>
            </a:r>
            <a:r>
              <a:rPr lang="en-US" altLang="zh-CN" dirty="0"/>
              <a:t>15-30°</a:t>
            </a:r>
            <a:r>
              <a:rPr lang="zh-CN" altLang="en-US" dirty="0"/>
              <a:t>，约</a:t>
            </a:r>
            <a:r>
              <a:rPr lang="en-US" altLang="zh-CN" dirty="0"/>
              <a:t>43%</a:t>
            </a:r>
          </a:p>
        </p:txBody>
      </p:sp>
    </p:spTree>
    <p:extLst>
      <p:ext uri="{BB962C8B-B14F-4D97-AF65-F5344CB8AC3E}">
        <p14:creationId xmlns:p14="http://schemas.microsoft.com/office/powerpoint/2010/main" val="385739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80B8B-C367-B018-8400-AE7549810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1A22968-93C9-AD4F-D5D5-11EA2A0B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2E863C-BAD6-B209-66C7-ADDB562F663E}"/>
              </a:ext>
            </a:extLst>
          </p:cNvPr>
          <p:cNvSpPr txBox="1"/>
          <p:nvPr/>
        </p:nvSpPr>
        <p:spPr>
          <a:xfrm>
            <a:off x="395605" y="188595"/>
            <a:ext cx="88855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二、源分析结果展示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DF35AE8-8380-1328-22A2-316A4EBC6318}"/>
              </a:ext>
            </a:extLst>
          </p:cNvPr>
          <p:cNvSpPr txBox="1"/>
          <p:nvPr/>
        </p:nvSpPr>
        <p:spPr>
          <a:xfrm>
            <a:off x="0" y="1001296"/>
            <a:ext cx="252028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CTA1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E2F1E7-D82B-37AD-1EB4-7678DBEDF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6" y="1524516"/>
            <a:ext cx="4041092" cy="396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F4A0C68-9D5C-F0AD-9E8C-428F6E268FA0}"/>
              </a:ext>
            </a:extLst>
          </p:cNvPr>
          <p:cNvSpPr txBox="1"/>
          <p:nvPr/>
        </p:nvSpPr>
        <p:spPr>
          <a:xfrm>
            <a:off x="755576" y="5596300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统计量：</a:t>
            </a:r>
            <a:r>
              <a:rPr lang="en-US" altLang="zh-CN" dirty="0"/>
              <a:t>3</a:t>
            </a:r>
            <a:r>
              <a:rPr lang="zh-CN" altLang="en-US" dirty="0"/>
              <a:t>个月（全天</a:t>
            </a:r>
            <a:r>
              <a:rPr lang="en-US" altLang="zh-CN" dirty="0"/>
              <a:t>pipeline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显著性提升：</a:t>
            </a:r>
            <a:r>
              <a:rPr lang="en-US" altLang="zh-CN" dirty="0"/>
              <a:t>83%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562A42B-9767-F401-379A-31ADD905B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404" y="1524516"/>
            <a:ext cx="4041093" cy="396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B4F84F1-16F1-A764-72CB-2155C9521862}"/>
              </a:ext>
            </a:extLst>
          </p:cNvPr>
          <p:cNvSpPr txBox="1"/>
          <p:nvPr/>
        </p:nvSpPr>
        <p:spPr>
          <a:xfrm>
            <a:off x="2520280" y="19168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传统方法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BEDD508-6974-750F-0AEA-31B060A6CA28}"/>
              </a:ext>
            </a:extLst>
          </p:cNvPr>
          <p:cNvSpPr txBox="1"/>
          <p:nvPr/>
        </p:nvSpPr>
        <p:spPr>
          <a:xfrm>
            <a:off x="7092280" y="1916832"/>
            <a:ext cx="138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AI </a:t>
            </a:r>
            <a:r>
              <a:rPr lang="zh-CN" altLang="en-US" dirty="0">
                <a:solidFill>
                  <a:schemeClr val="bg1"/>
                </a:solidFill>
              </a:rPr>
              <a:t>方向</a:t>
            </a:r>
            <a:r>
              <a:rPr lang="en-US" altLang="zh-CN" dirty="0">
                <a:solidFill>
                  <a:schemeClr val="bg1"/>
                </a:solidFill>
              </a:rPr>
              <a:t>+ g/p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2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0F1CF-0873-AA88-C6D0-08BCCFE95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1AB003C-13E6-BD46-9F86-270EF210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3777FA-3C44-7C68-9301-E888D09C98C2}"/>
              </a:ext>
            </a:extLst>
          </p:cNvPr>
          <p:cNvSpPr txBox="1"/>
          <p:nvPr/>
        </p:nvSpPr>
        <p:spPr>
          <a:xfrm>
            <a:off x="395605" y="188595"/>
            <a:ext cx="88855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二、源分析结果展示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9C0714E-E5A9-E811-5B33-07FCA3EB22C7}"/>
              </a:ext>
            </a:extLst>
          </p:cNvPr>
          <p:cNvSpPr txBox="1"/>
          <p:nvPr/>
        </p:nvSpPr>
        <p:spPr>
          <a:xfrm>
            <a:off x="0" y="1001296"/>
            <a:ext cx="252028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V4641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550748-CFC5-3895-3136-973F4CC14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3960000" cy="32685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4F2D16E-B9BE-490B-A09C-6E8C34581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98" y="1628800"/>
            <a:ext cx="3960000" cy="326857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215D17C-7B12-194B-1587-F52120F7CD35}"/>
              </a:ext>
            </a:extLst>
          </p:cNvPr>
          <p:cNvSpPr txBox="1"/>
          <p:nvPr/>
        </p:nvSpPr>
        <p:spPr>
          <a:xfrm>
            <a:off x="3529088" y="4911119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统计量：</a:t>
            </a:r>
            <a:r>
              <a:rPr lang="en-US" altLang="zh-CN" dirty="0"/>
              <a:t>3</a:t>
            </a:r>
            <a:r>
              <a:rPr lang="zh-CN" altLang="en-US" dirty="0"/>
              <a:t>年半</a:t>
            </a:r>
            <a:endParaRPr lang="en-US" altLang="zh-CN" dirty="0"/>
          </a:p>
          <a:p>
            <a:r>
              <a:rPr lang="zh-CN" altLang="en-US" dirty="0"/>
              <a:t>显著性提升：</a:t>
            </a:r>
            <a:r>
              <a:rPr lang="en-US" altLang="zh-CN" dirty="0"/>
              <a:t>122%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E115104-2328-B3D0-2A54-048B83EDA04D}"/>
              </a:ext>
            </a:extLst>
          </p:cNvPr>
          <p:cNvSpPr txBox="1"/>
          <p:nvPr/>
        </p:nvSpPr>
        <p:spPr>
          <a:xfrm>
            <a:off x="539552" y="60932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个月全天数据：显著性 </a:t>
            </a:r>
            <a:r>
              <a:rPr lang="en-US" altLang="zh-CN" dirty="0"/>
              <a:t>4.44</a:t>
            </a:r>
            <a:r>
              <a:rPr lang="el-GR" altLang="zh-CN" dirty="0">
                <a:ea typeface="DFKai-SB" panose="03000509000000000000" pitchFamily="65" charset="-120"/>
              </a:rPr>
              <a:t>σ</a:t>
            </a:r>
            <a:r>
              <a:rPr lang="en-US" altLang="zh-CN" dirty="0">
                <a:ea typeface="DFKai-SB" panose="03000509000000000000" pitchFamily="65" charset="-120"/>
              </a:rPr>
              <a:t> </a:t>
            </a:r>
            <a:r>
              <a:rPr lang="en-US" altLang="zh-CN" dirty="0">
                <a:latin typeface="DFKai-SB" panose="03000509000000000000" pitchFamily="65" charset="-120"/>
                <a:ea typeface="DFKai-SB" panose="03000509000000000000" pitchFamily="65" charset="-120"/>
              </a:rPr>
              <a:t>→ </a:t>
            </a:r>
            <a:r>
              <a:rPr lang="en-US" altLang="zh-CN" dirty="0"/>
              <a:t>6.95</a:t>
            </a:r>
            <a:r>
              <a:rPr lang="el-GR" altLang="zh-CN" dirty="0"/>
              <a:t>σ</a:t>
            </a:r>
            <a:r>
              <a:rPr lang="zh-CN" altLang="en-US" dirty="0"/>
              <a:t>，提升</a:t>
            </a:r>
            <a:r>
              <a:rPr lang="en-US" altLang="zh-CN" dirty="0"/>
              <a:t>57%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4A8C31F-92BC-E7AC-1BF3-E194BE08CAFD}"/>
              </a:ext>
            </a:extLst>
          </p:cNvPr>
          <p:cNvSpPr txBox="1"/>
          <p:nvPr/>
        </p:nvSpPr>
        <p:spPr>
          <a:xfrm>
            <a:off x="2195736" y="186138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传统方法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D140942-7E23-9E24-CFB8-EDC7AD72160C}"/>
              </a:ext>
            </a:extLst>
          </p:cNvPr>
          <p:cNvSpPr txBox="1"/>
          <p:nvPr/>
        </p:nvSpPr>
        <p:spPr>
          <a:xfrm>
            <a:off x="6882024" y="1844824"/>
            <a:ext cx="138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AI </a:t>
            </a:r>
            <a:r>
              <a:rPr lang="zh-CN" altLang="en-US" dirty="0">
                <a:solidFill>
                  <a:schemeClr val="bg1"/>
                </a:solidFill>
              </a:rPr>
              <a:t>方向</a:t>
            </a:r>
            <a:r>
              <a:rPr lang="en-US" altLang="zh-CN" dirty="0">
                <a:solidFill>
                  <a:schemeClr val="bg1"/>
                </a:solidFill>
              </a:rPr>
              <a:t>+ g/p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7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524</Words>
  <Application>Microsoft Office PowerPoint</Application>
  <PresentationFormat>全屏显示(4:3)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DFKai-SB</vt:lpstr>
      <vt:lpstr>Helvetica Neue</vt:lpstr>
      <vt:lpstr>黑体</vt:lpstr>
      <vt:lpstr>微软雅黑</vt:lpstr>
      <vt:lpstr>Arial</vt:lpstr>
      <vt:lpstr>Arial Black</vt:lpstr>
      <vt:lpstr>Calibri</vt:lpstr>
      <vt:lpstr>Cambria Math</vt:lpstr>
      <vt:lpstr>Wingdings</vt:lpstr>
      <vt:lpstr>Office 主题</vt:lpstr>
      <vt:lpstr>1_Office 主题</vt:lpstr>
      <vt:lpstr> AI 赋能 KM2A 伽马源测量进展</vt:lpstr>
      <vt:lpstr>主要内容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感谢倾听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Strophe Liu</cp:lastModifiedBy>
  <cp:revision>1754</cp:revision>
  <cp:lastPrinted>2013-10-17T01:59:00Z</cp:lastPrinted>
  <dcterms:created xsi:type="dcterms:W3CDTF">2012-09-04T11:33:00Z</dcterms:created>
  <dcterms:modified xsi:type="dcterms:W3CDTF">2026-06-22T05:56:54Z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1511509DD8C54BCCB33A1CD84D20FCE0_13</vt:lpwstr>
  </property>
</Properties>
</file>