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0" r:id="rId2"/>
    <p:sldId id="257" r:id="rId3"/>
    <p:sldId id="259" r:id="rId4"/>
    <p:sldId id="256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4B21B-B6D1-4A1F-BD43-AF9FD697ADD9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55222-5BD2-4F4E-8C49-8C2A17AA17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84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C55222-5BD2-4F4E-8C49-8C2A17AA17B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173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26868D-0A7E-0339-B6A0-296256561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8401243-1563-723F-368B-244684E326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5E6BDB-6471-9666-6F7E-FE14EC11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8F5591-E46F-1D3A-DB03-381CA3F8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D935E7-61B3-504A-BE4B-C9C268B3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608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858931-B7AB-00BA-AED6-A2E3C34A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1BE71B-B868-4A99-2EB9-D4971E2F2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FA3551-0D13-E641-7511-D959E16D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BB3EB1-89BC-7463-B208-BFE8861AB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2BB475-7763-5803-452A-15BDAECC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95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75ACE4-F38C-7E56-5E86-62128B586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549A0EA-839C-105D-C6A0-BAA7F8094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28DC43-B907-DD56-4068-02113DE8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43A8D4-EA64-1A81-33B2-7F81CBD8E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692812-89EB-95D7-63E1-3725B320A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83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ABFCEC-26CC-4E5C-4D41-AC6E68EE4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717BA8-A475-0D04-95E4-0E21E97ACF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35E4047-FBF6-A01F-AEFB-B87B03D39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600B65-9D93-EC47-1BD7-B3B1184B2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160747-BE14-3A25-243B-6C6F09AA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09D06D-1EF4-6008-15BC-AB9EADAF9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016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69944F-BBAA-B480-49A8-C22F0E101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E737F2-BA44-BB20-EBE3-B9B5B4881C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1FB630A-967C-A2A2-1D3F-9EAC2D139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3246DED-EE86-DB0F-8716-E8CF02863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08F8AFA-8CB0-6007-0367-B34DF220D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01DF0F0-3A73-8AA2-93B8-EA2845411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CE0FC62-7246-9267-AF27-6B1D69EF7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B82EB22-C66A-8912-7D96-9941420A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24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D60718-5412-729A-EE80-6D6491003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0DB027D-A56E-648C-B41A-042B7A4C9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E76AF44-085D-EFB8-F086-9683CA782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04A6D7C-EDE8-D4A4-35D6-3B63CD89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004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794173-F781-5504-9BD2-059B5463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D447FB5-AAD6-7A8D-C1A8-EA593241B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4741DB-1E8C-5AD5-D1A1-34C7F7D09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896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E0414-DC0D-4488-1F36-61030135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9A53CC-0353-9252-66F8-082ADA1E1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D18E76-8149-2E3B-C431-8DBFE54CE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D55FB5-0BD2-6ED0-9EA5-9ED165460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23CC76A-FADB-C007-B451-CACA7C0EA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E1E5A64-AA2A-30EB-C73E-1992B311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670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40CDD1-46D0-2DB0-A24C-43B37B25A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C8E6E7E-3B12-E518-B3B0-41BEA5089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2FA718-D97F-4AC9-1CB3-6DF743C0B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C41B727-AD11-D7BB-3CC7-0CC7F865E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7AA08BC-9DB2-9FD9-049F-731D570A3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AA663D-D99F-367D-5920-D00A2FC5C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402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DD8A43-3DE4-0B66-94A3-48E94AFAC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9986DE-1AE8-9361-EEC3-61B4EB06BE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2FB7FF-2662-50C5-8F90-4468AD0FB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254BE8-300D-9902-3E27-E81E3D275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BA3FBA-7992-657A-2D21-041E76EA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8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F09A7C02-F797-3906-D499-C9E428427A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3715B6A-C3EE-3839-ECAE-55EE6B66B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761CD8-64B4-5477-CF06-D6394FB79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36F0D6C-AB70-C96B-7DD9-09784AD45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09449B-BAEA-0BA9-3B54-96A0B33F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7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D4BC23-7001-AD31-C9A4-BA4B354AB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97BE848-AF4D-A0FF-C974-505FE795A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A1EBB3-965C-F6BF-B8C2-9BD63C8AC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34DC-BCC4-4F26-9856-31C68EEE88AD}" type="datetimeFigureOut">
              <a:rPr lang="zh-CN" altLang="en-US" smtClean="0"/>
              <a:t>2026/9/20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6FDF3E-D00B-2973-C6F2-0F4A70FDB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6A1C146-7D0F-8011-A06C-9D142AC82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AABCD-8432-430F-9F3F-9597C0CA56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6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FEF3781-9E78-6640-639D-7BA902DEC5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712676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D00D533A-B5EF-648C-CA3A-DCD12EAA2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193" y="376595"/>
            <a:ext cx="11324492" cy="1724932"/>
          </a:xfrm>
        </p:spPr>
        <p:txBody>
          <a:bodyPr>
            <a:noAutofit/>
          </a:bodyPr>
          <a:lstStyle/>
          <a:p>
            <a:r>
              <a:rPr lang="en-US" altLang="zh-CN" sz="5000" dirty="0"/>
              <a:t>The 14</a:t>
            </a:r>
            <a:r>
              <a:rPr lang="en-US" altLang="zh-CN" sz="5000" baseline="30000" dirty="0"/>
              <a:t>th</a:t>
            </a:r>
            <a:r>
              <a:rPr lang="en-US" altLang="zh-CN" sz="5000" dirty="0"/>
              <a:t> </a:t>
            </a:r>
            <a:r>
              <a:rPr lang="en-US" altLang="zh-CN" sz="5000" dirty="0" err="1"/>
              <a:t>HuaDa</a:t>
            </a:r>
            <a:r>
              <a:rPr lang="en-US" altLang="zh-CN" sz="5000" dirty="0"/>
              <a:t> QCD School</a:t>
            </a:r>
            <a:br>
              <a:rPr lang="en-US" altLang="zh-CN" sz="5000" dirty="0"/>
            </a:br>
            <a:r>
              <a:rPr lang="en-US" altLang="zh-CN" sz="5000" dirty="0"/>
              <a:t>                  Spin &amp; Polarization in QCD</a:t>
            </a:r>
            <a:endParaRPr lang="zh-CN" altLang="en-US" sz="50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BB77E2-0B4A-1B9A-89C4-4C561FD1E9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4439" y="2144306"/>
            <a:ext cx="6631912" cy="3640678"/>
          </a:xfrm>
        </p:spPr>
        <p:txBody>
          <a:bodyPr>
            <a:normAutofit/>
          </a:bodyPr>
          <a:lstStyle/>
          <a:p>
            <a:r>
              <a:rPr lang="zh-CN" altLang="zh-CN" b="1" i="1" dirty="0"/>
              <a:t>Spin in hadron structure</a:t>
            </a:r>
            <a:r>
              <a:rPr lang="en-US" altLang="zh-CN" b="1" i="1" dirty="0"/>
              <a:t>                </a:t>
            </a:r>
            <a:br>
              <a:rPr lang="en-US" altLang="zh-CN" dirty="0"/>
            </a:br>
            <a:r>
              <a:rPr lang="en-US" altLang="zh-CN" dirty="0"/>
              <a:t>   </a:t>
            </a:r>
            <a:r>
              <a:rPr lang="zh-CN" altLang="zh-CN" dirty="0"/>
              <a:t>Prof. Xiangdong Ji</a:t>
            </a:r>
            <a:r>
              <a:rPr lang="en-US" altLang="zh-CN" dirty="0"/>
              <a:t> (SJTU)</a:t>
            </a:r>
            <a:br>
              <a:rPr lang="en-US" altLang="zh-CN" dirty="0"/>
            </a:br>
            <a:endParaRPr lang="zh-CN" altLang="zh-CN" sz="1800" dirty="0"/>
          </a:p>
          <a:p>
            <a:r>
              <a:rPr lang="zh-CN" altLang="zh-CN" b="1" i="1" dirty="0"/>
              <a:t>Spin in non-equilibrium systems</a:t>
            </a:r>
            <a:r>
              <a:rPr lang="en-US" altLang="zh-CN" b="1" i="1" dirty="0"/>
              <a:t>   </a:t>
            </a:r>
            <a:br>
              <a:rPr lang="en-US" altLang="zh-CN" dirty="0"/>
            </a:br>
            <a:r>
              <a:rPr lang="en-US" altLang="zh-CN" dirty="0"/>
              <a:t>   </a:t>
            </a:r>
            <a:r>
              <a:rPr lang="zh-CN" altLang="zh-CN" dirty="0"/>
              <a:t>Prof. Qun Wang</a:t>
            </a:r>
            <a:r>
              <a:rPr lang="en-US" altLang="zh-CN" dirty="0"/>
              <a:t> (USTC)</a:t>
            </a:r>
            <a:br>
              <a:rPr lang="en-US" altLang="zh-CN" dirty="0"/>
            </a:br>
            <a:endParaRPr lang="zh-CN" altLang="zh-CN" sz="1800" dirty="0"/>
          </a:p>
          <a:p>
            <a:r>
              <a:rPr lang="zh-CN" altLang="zh-CN" b="1" i="1" dirty="0"/>
              <a:t>Spin physics </a:t>
            </a:r>
            <a:r>
              <a:rPr lang="en-US" altLang="zh-CN" b="1" i="1" dirty="0"/>
              <a:t>and</a:t>
            </a:r>
            <a:r>
              <a:rPr lang="zh-CN" altLang="zh-CN" b="1" i="1" dirty="0"/>
              <a:t> nuclear/collider exp</a:t>
            </a:r>
            <a:r>
              <a:rPr lang="en-US" altLang="zh-CN" b="1" i="1" dirty="0"/>
              <a:t>t.</a:t>
            </a:r>
            <a:br>
              <a:rPr lang="en-US" altLang="zh-CN" dirty="0"/>
            </a:br>
            <a:r>
              <a:rPr lang="en-US" altLang="zh-CN" dirty="0"/>
              <a:t>   </a:t>
            </a:r>
            <a:r>
              <a:rPr lang="zh-CN" altLang="zh-CN" dirty="0"/>
              <a:t>Prof. Takafumi Niida</a:t>
            </a:r>
            <a:r>
              <a:rPr lang="en-US" altLang="zh-CN" dirty="0"/>
              <a:t> (</a:t>
            </a:r>
            <a:r>
              <a:rPr lang="zh-CN" altLang="zh-CN" dirty="0"/>
              <a:t>U</a:t>
            </a:r>
            <a:r>
              <a:rPr lang="en-US" altLang="zh-CN" dirty="0"/>
              <a:t>. </a:t>
            </a:r>
            <a:r>
              <a:rPr lang="zh-CN" altLang="zh-CN" dirty="0"/>
              <a:t>of Tsukuba</a:t>
            </a:r>
            <a:r>
              <a:rPr lang="en-US" altLang="zh-CN" dirty="0"/>
              <a:t>)</a:t>
            </a:r>
            <a:endParaRPr lang="zh-CN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5A1739-52BD-63F1-657D-01480BDD2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447" y="5512233"/>
            <a:ext cx="1301262" cy="130126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F44CACC-419C-DFE9-1FB0-E93FEC11F8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9" y="5669998"/>
            <a:ext cx="3570731" cy="98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8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3159174-4C7E-62AD-8627-187D9DC15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49" y="120581"/>
            <a:ext cx="11478363" cy="658429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8C50AC3-4E95-6BA3-6273-2846F45B4806}"/>
              </a:ext>
            </a:extLst>
          </p:cNvPr>
          <p:cNvSpPr/>
          <p:nvPr/>
        </p:nvSpPr>
        <p:spPr>
          <a:xfrm>
            <a:off x="5977467" y="2624667"/>
            <a:ext cx="1811866" cy="2497666"/>
          </a:xfrm>
          <a:prstGeom prst="rect">
            <a:avLst/>
          </a:prstGeom>
          <a:noFill/>
          <a:ln w="5715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09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3541A-FDEC-4DE4-5599-D12865ABC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87" y="73726"/>
            <a:ext cx="4592934" cy="1325563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Announcements:</a:t>
            </a:r>
            <a:endParaRPr lang="zh-CN" altLang="en-US" sz="4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F1A4FC-BE2A-C0D3-9A8E-F239AA3DF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387" y="1328947"/>
            <a:ext cx="11405716" cy="5282868"/>
          </a:xfrm>
        </p:spPr>
        <p:txBody>
          <a:bodyPr>
            <a:normAutofit lnSpcReduction="10000"/>
          </a:bodyPr>
          <a:lstStyle/>
          <a:p>
            <a:pPr lvl="0"/>
            <a:r>
              <a:rPr lang="zh-CN" altLang="zh-CN" dirty="0"/>
              <a:t>We will take a group photo during the first coffee break</a:t>
            </a:r>
            <a:r>
              <a:rPr lang="en-US" altLang="zh-CN" dirty="0"/>
              <a:t> today</a:t>
            </a:r>
            <a:r>
              <a:rPr lang="zh-CN" altLang="zh-CN" dirty="0"/>
              <a:t>. </a:t>
            </a:r>
            <a:br>
              <a:rPr lang="en-US" altLang="zh-CN" dirty="0"/>
            </a:br>
            <a:endParaRPr lang="zh-CN" altLang="zh-CN" dirty="0"/>
          </a:p>
          <a:p>
            <a:pPr lvl="0"/>
            <a:r>
              <a:rPr lang="zh-CN" altLang="zh-CN" dirty="0"/>
              <a:t>Group dinner: Tuesday at 6:00 p.m., 小官园 on the CCNU campus.</a:t>
            </a:r>
            <a:br>
              <a:rPr lang="en-US" altLang="zh-CN" dirty="0"/>
            </a:br>
            <a:r>
              <a:rPr lang="zh-CN" altLang="zh-CN" dirty="0"/>
              <a:t> </a:t>
            </a:r>
          </a:p>
          <a:p>
            <a:pPr lvl="0"/>
            <a:r>
              <a:rPr lang="zh-CN" altLang="zh-CN" dirty="0"/>
              <a:t>Dining cards are available in limited numbers to non-CCNU registrants Nos. 1–51. They can be used at the campus cafeterias. 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zh-CN" sz="2400" b="1" i="1" dirty="0"/>
              <a:t>Please return your dining card to the registration table, </a:t>
            </a:r>
            <a:r>
              <a:rPr lang="en-US" altLang="zh-CN" sz="2400" b="1" i="1" dirty="0"/>
              <a:t>the secretary, </a:t>
            </a:r>
            <a:r>
              <a:rPr lang="zh-CN" altLang="zh-CN" sz="2400" b="1" i="1" dirty="0"/>
              <a:t>any volunteer, or me before you leave.</a:t>
            </a:r>
            <a:r>
              <a:rPr lang="zh-CN" altLang="zh-CN" sz="2400" i="1" dirty="0"/>
              <a:t> </a:t>
            </a:r>
            <a:br>
              <a:rPr lang="en-US" altLang="zh-CN" sz="2400" i="1" dirty="0"/>
            </a:br>
            <a:endParaRPr lang="zh-CN" altLang="zh-CN" sz="2400" i="1" dirty="0"/>
          </a:p>
          <a:p>
            <a:pPr lvl="0"/>
            <a:r>
              <a:rPr lang="zh-CN" altLang="zh-CN" dirty="0"/>
              <a:t>Alipay </a:t>
            </a:r>
            <a:r>
              <a:rPr lang="zh-CN" altLang="zh-CN" sz="2400" dirty="0"/>
              <a:t>(支付宝)</a:t>
            </a:r>
            <a:r>
              <a:rPr lang="en-US" altLang="zh-CN" dirty="0"/>
              <a:t>,</a:t>
            </a:r>
            <a:r>
              <a:rPr lang="zh-CN" altLang="zh-CN" dirty="0"/>
              <a:t> WeChat Pay </a:t>
            </a:r>
            <a:r>
              <a:rPr lang="zh-CN" altLang="zh-CN" sz="2400" dirty="0"/>
              <a:t>(微信支付) </a:t>
            </a:r>
            <a:r>
              <a:rPr lang="zh-CN" altLang="zh-CN" dirty="0"/>
              <a:t>are also accepted at the cafeterias.</a:t>
            </a:r>
            <a:r>
              <a:rPr lang="en-US" altLang="zh-CN" dirty="0"/>
              <a:t> </a:t>
            </a:r>
            <a:br>
              <a:rPr lang="en-US" altLang="zh-CN" dirty="0"/>
            </a:br>
            <a:br>
              <a:rPr lang="en-US" altLang="zh-CN" dirty="0"/>
            </a:br>
            <a:r>
              <a:rPr lang="zh-CN" altLang="zh-CN" dirty="0"/>
              <a:t>There are convenience stores and supermarkets on campus</a:t>
            </a:r>
            <a:r>
              <a:rPr lang="en-US" altLang="zh-CN" dirty="0"/>
              <a:t>. They are </a:t>
            </a:r>
            <a:r>
              <a:rPr lang="zh-CN" altLang="zh-CN" dirty="0"/>
              <a:t>several shopping malls nearby. </a:t>
            </a:r>
          </a:p>
        </p:txBody>
      </p:sp>
    </p:spTree>
    <p:extLst>
      <p:ext uri="{BB962C8B-B14F-4D97-AF65-F5344CB8AC3E}">
        <p14:creationId xmlns:p14="http://schemas.microsoft.com/office/powerpoint/2010/main" val="1072802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>
            <a:extLst>
              <a:ext uri="{FF2B5EF4-FFF2-40B4-BE49-F238E27FC236}">
                <a16:creationId xmlns:a16="http://schemas.microsoft.com/office/drawing/2014/main" id="{203E9A25-DCF4-6FB2-99F6-B7338CACC5ED}"/>
              </a:ext>
            </a:extLst>
          </p:cNvPr>
          <p:cNvGrpSpPr/>
          <p:nvPr/>
        </p:nvGrpSpPr>
        <p:grpSpPr>
          <a:xfrm>
            <a:off x="1866558" y="-10048"/>
            <a:ext cx="8401606" cy="6868048"/>
            <a:chOff x="1866558" y="-10048"/>
            <a:chExt cx="8401606" cy="686804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CF5DF5CE-2211-231B-0257-8DD27478B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6558" y="0"/>
              <a:ext cx="8298110" cy="6858000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E9CA0E4-E091-56C5-AC1B-DC59E6EA2224}"/>
                </a:ext>
              </a:extLst>
            </p:cNvPr>
            <p:cNvSpPr txBox="1"/>
            <p:nvPr/>
          </p:nvSpPr>
          <p:spPr>
            <a:xfrm>
              <a:off x="5150399" y="392818"/>
              <a:ext cx="17956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highlight>
                    <a:srgbClr val="FFFF00"/>
                  </a:highlight>
                </a:rPr>
                <a:t>Junyi Dynasty Hotel</a:t>
              </a:r>
              <a:endParaRPr lang="zh-CN" altLang="en-US" sz="1400" b="1" dirty="0">
                <a:highlight>
                  <a:srgbClr val="FFFF00"/>
                </a:highlight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18CACCE-2819-DC91-0189-4A26E49BEF42}"/>
                </a:ext>
              </a:extLst>
            </p:cNvPr>
            <p:cNvSpPr txBox="1"/>
            <p:nvPr/>
          </p:nvSpPr>
          <p:spPr>
            <a:xfrm>
              <a:off x="8307258" y="4011899"/>
              <a:ext cx="13484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 err="1">
                  <a:highlight>
                    <a:srgbClr val="FFFF00"/>
                  </a:highlight>
                </a:rPr>
                <a:t>Guiyuan</a:t>
              </a:r>
              <a:r>
                <a:rPr lang="en-US" altLang="zh-CN" sz="1400" b="1" dirty="0">
                  <a:highlight>
                    <a:srgbClr val="FFFF00"/>
                  </a:highlight>
                </a:rPr>
                <a:t> Hotel</a:t>
              </a: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8D0129E-E68E-1C55-B3C9-94E9F207D708}"/>
                </a:ext>
              </a:extLst>
            </p:cNvPr>
            <p:cNvSpPr txBox="1"/>
            <p:nvPr/>
          </p:nvSpPr>
          <p:spPr>
            <a:xfrm>
              <a:off x="6912207" y="3489291"/>
              <a:ext cx="14911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highlight>
                    <a:srgbClr val="FFFF00"/>
                  </a:highlight>
                </a:rPr>
                <a:t>Physics Building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1AC6718-451E-B030-80B7-5E8957904933}"/>
                </a:ext>
              </a:extLst>
            </p:cNvPr>
            <p:cNvSpPr txBox="1"/>
            <p:nvPr/>
          </p:nvSpPr>
          <p:spPr>
            <a:xfrm>
              <a:off x="7237894" y="1867450"/>
              <a:ext cx="21387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err="1">
                  <a:highlight>
                    <a:srgbClr val="C0C0C0"/>
                  </a:highlight>
                </a:rPr>
                <a:t>Guangbutun</a:t>
              </a:r>
              <a:r>
                <a:rPr lang="en-US" altLang="zh-CN" sz="1200" b="1" dirty="0">
                  <a:highlight>
                    <a:srgbClr val="C0C0C0"/>
                  </a:highlight>
                </a:rPr>
                <a:t>, Subway Line 2</a:t>
              </a:r>
              <a:endParaRPr lang="zh-CN" altLang="en-US" sz="1200" b="1" dirty="0">
                <a:highlight>
                  <a:srgbClr val="C0C0C0"/>
                </a:highlight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CF934E0-132B-FE19-7834-0A73B984F8A7}"/>
                </a:ext>
              </a:extLst>
            </p:cNvPr>
            <p:cNvSpPr txBox="1"/>
            <p:nvPr/>
          </p:nvSpPr>
          <p:spPr>
            <a:xfrm>
              <a:off x="3032512" y="-10048"/>
              <a:ext cx="2117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>
                  <a:highlight>
                    <a:srgbClr val="C0C0C0"/>
                  </a:highlight>
                </a:rPr>
                <a:t>Jiedaokou, Subway Line 2/8</a:t>
              </a:r>
              <a:endParaRPr lang="zh-CN" altLang="en-US" sz="1200" b="1" dirty="0">
                <a:highlight>
                  <a:srgbClr val="C0C0C0"/>
                </a:highlight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EAC0522F-1459-B367-786A-652FBB3D0840}"/>
                </a:ext>
              </a:extLst>
            </p:cNvPr>
            <p:cNvSpPr txBox="1"/>
            <p:nvPr/>
          </p:nvSpPr>
          <p:spPr>
            <a:xfrm>
              <a:off x="8217603" y="6332135"/>
              <a:ext cx="20505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b="1" dirty="0" err="1">
                  <a:highlight>
                    <a:srgbClr val="C0C0C0"/>
                  </a:highlight>
                </a:rPr>
                <a:t>Huquan</a:t>
              </a:r>
              <a:r>
                <a:rPr lang="en-US" altLang="zh-CN" sz="1200" b="1" dirty="0">
                  <a:highlight>
                    <a:srgbClr val="C0C0C0"/>
                  </a:highlight>
                </a:rPr>
                <a:t>, Subway Line 2/11</a:t>
              </a:r>
              <a:endParaRPr lang="zh-CN" altLang="en-US" sz="1200" b="1" dirty="0">
                <a:highlight>
                  <a:srgbClr val="C0C0C0"/>
                </a:highlight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3AA746D2-9E45-0091-C80A-D2667EC7865A}"/>
                </a:ext>
              </a:extLst>
            </p:cNvPr>
            <p:cNvCxnSpPr>
              <a:cxnSpLocks/>
            </p:cNvCxnSpPr>
            <p:nvPr/>
          </p:nvCxnSpPr>
          <p:spPr>
            <a:xfrm>
              <a:off x="5295481" y="815780"/>
              <a:ext cx="215999" cy="96088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4E75AE0C-B912-0109-1CB6-A562A727BA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03480" y="911868"/>
              <a:ext cx="108000" cy="170863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E22C60CB-DBA6-1381-BB37-D094A18744D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03480" y="1082731"/>
              <a:ext cx="836546" cy="334087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4BEFEEC-A31D-FBCA-C579-1591798684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426866"/>
              <a:ext cx="144026" cy="1195754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0D59BB88-059B-0A0E-FDF4-2733F75EF93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96000" y="2622620"/>
              <a:ext cx="294752" cy="612949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104E5F82-AC11-54C7-DAD5-FACC2E90F5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90752" y="3235569"/>
              <a:ext cx="329307" cy="386863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F11FB511-7290-8E02-BC1B-3E7FB8E139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0059" y="3622432"/>
              <a:ext cx="88652" cy="316522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C0D34A07-E29C-924C-D2CD-95C879F442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16133" y="3938954"/>
              <a:ext cx="197616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3551BEB-C958-6D05-DB7B-DD08147CF8FA}"/>
                </a:ext>
              </a:extLst>
            </p:cNvPr>
            <p:cNvSpPr txBox="1"/>
            <p:nvPr/>
          </p:nvSpPr>
          <p:spPr>
            <a:xfrm rot="4048670">
              <a:off x="5102524" y="2614692"/>
              <a:ext cx="17427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highlight>
                    <a:srgbClr val="00FFFF"/>
                  </a:highlight>
                </a:rPr>
                <a:t>About 20mins walk</a:t>
              </a:r>
            </a:p>
          </p:txBody>
        </p: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1517763B-89FE-145C-4FCA-3AD8E2BCA1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56823" y="3941866"/>
              <a:ext cx="106078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2DD42B91-BF23-A6BA-8763-41EDF1A06668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 flipV="1">
              <a:off x="8307257" y="4165788"/>
              <a:ext cx="1" cy="123110"/>
            </a:xfrm>
            <a:prstGeom prst="line">
              <a:avLst/>
            </a:prstGeom>
            <a:ln w="28575">
              <a:solidFill>
                <a:srgbClr val="0070C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id="{F3E949CC-66F3-0E79-D825-C4BE36A79AC6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8217603" y="3938954"/>
              <a:ext cx="89655" cy="226834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9420D4F1-DF2F-822E-8F5C-A7CC2F79CE54}"/>
                </a:ext>
              </a:extLst>
            </p:cNvPr>
            <p:cNvSpPr txBox="1"/>
            <p:nvPr/>
          </p:nvSpPr>
          <p:spPr>
            <a:xfrm>
              <a:off x="7259146" y="4033797"/>
              <a:ext cx="10903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highlight>
                    <a:srgbClr val="00FFFF"/>
                  </a:highlight>
                </a:rPr>
                <a:t>7mins walk</a:t>
              </a:r>
            </a:p>
          </p:txBody>
        </p:sp>
      </p:grpSp>
      <p:sp>
        <p:nvSpPr>
          <p:cNvPr id="2" name="椭圆 1">
            <a:extLst>
              <a:ext uri="{FF2B5EF4-FFF2-40B4-BE49-F238E27FC236}">
                <a16:creationId xmlns:a16="http://schemas.microsoft.com/office/drawing/2014/main" id="{FFED3D04-08D9-E12C-7B0A-232EC4D1CB11}"/>
              </a:ext>
            </a:extLst>
          </p:cNvPr>
          <p:cNvSpPr/>
          <p:nvPr/>
        </p:nvSpPr>
        <p:spPr>
          <a:xfrm>
            <a:off x="6096000" y="5177692"/>
            <a:ext cx="2455147" cy="1225900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5DCC4C83-1934-FE7E-674B-F68FA0441492}"/>
              </a:ext>
            </a:extLst>
          </p:cNvPr>
          <p:cNvSpPr/>
          <p:nvPr/>
        </p:nvSpPr>
        <p:spPr>
          <a:xfrm>
            <a:off x="4438457" y="3841623"/>
            <a:ext cx="603624" cy="619696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E993DF1-1712-8116-E026-452DC4AF7B5E}"/>
              </a:ext>
            </a:extLst>
          </p:cNvPr>
          <p:cNvSpPr/>
          <p:nvPr/>
        </p:nvSpPr>
        <p:spPr>
          <a:xfrm>
            <a:off x="2651992" y="-57176"/>
            <a:ext cx="2444407" cy="1407642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6A1444-41D9-4235-5CC6-CF751ABF6D37}"/>
              </a:ext>
            </a:extLst>
          </p:cNvPr>
          <p:cNvSpPr txBox="1"/>
          <p:nvPr/>
        </p:nvSpPr>
        <p:spPr>
          <a:xfrm>
            <a:off x="3123512" y="1338225"/>
            <a:ext cx="1628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Shopping Malls</a:t>
            </a:r>
            <a:endParaRPr lang="zh-CN" altLang="en-US" sz="16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62C23D0-0DE6-E656-0E61-7895CA48B50E}"/>
              </a:ext>
            </a:extLst>
          </p:cNvPr>
          <p:cNvSpPr txBox="1"/>
          <p:nvPr/>
        </p:nvSpPr>
        <p:spPr>
          <a:xfrm>
            <a:off x="4277254" y="4404406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Cafeteria</a:t>
            </a:r>
            <a:endParaRPr lang="zh-CN" altLang="en-US" sz="1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507C01B-D4BE-5D78-8F6B-015699D43C0E}"/>
              </a:ext>
            </a:extLst>
          </p:cNvPr>
          <p:cNvSpPr txBox="1"/>
          <p:nvPr/>
        </p:nvSpPr>
        <p:spPr>
          <a:xfrm>
            <a:off x="7368064" y="5375694"/>
            <a:ext cx="1074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Cafeteria </a:t>
            </a:r>
          </a:p>
          <a:p>
            <a:r>
              <a:rPr lang="en-US" altLang="zh-CN" sz="1600" b="1" dirty="0"/>
              <a:t>&amp; Market</a:t>
            </a:r>
            <a:endParaRPr lang="zh-CN" altLang="en-US" sz="16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32F423-7D42-86B7-3301-BB3AB5675AC1}"/>
              </a:ext>
            </a:extLst>
          </p:cNvPr>
          <p:cNvSpPr txBox="1"/>
          <p:nvPr/>
        </p:nvSpPr>
        <p:spPr>
          <a:xfrm>
            <a:off x="4990900" y="5967830"/>
            <a:ext cx="1988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/>
              <a:t>Cafeteria &amp; </a:t>
            </a:r>
          </a:p>
          <a:p>
            <a:r>
              <a:rPr lang="en-US" altLang="zh-CN" sz="1600" b="1" dirty="0"/>
              <a:t>Convenience stores</a:t>
            </a:r>
            <a:endParaRPr lang="zh-CN" altLang="en-US" sz="1600" b="1" dirty="0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5E16E39-5C9B-7AF2-1285-38B506BF2537}"/>
              </a:ext>
            </a:extLst>
          </p:cNvPr>
          <p:cNvCxnSpPr/>
          <p:nvPr/>
        </p:nvCxnSpPr>
        <p:spPr>
          <a:xfrm flipH="1">
            <a:off x="5096399" y="4033797"/>
            <a:ext cx="1623660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7245B780-7F5E-D552-76D6-1622A113FF86}"/>
              </a:ext>
            </a:extLst>
          </p:cNvPr>
          <p:cNvCxnSpPr>
            <a:cxnSpLocks/>
          </p:cNvCxnSpPr>
          <p:nvPr/>
        </p:nvCxnSpPr>
        <p:spPr>
          <a:xfrm>
            <a:off x="6872459" y="4033797"/>
            <a:ext cx="0" cy="134189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23CF3A1C-8688-BFDE-AA03-F1B6C8F0650F}"/>
              </a:ext>
            </a:extLst>
          </p:cNvPr>
          <p:cNvSpPr txBox="1"/>
          <p:nvPr/>
        </p:nvSpPr>
        <p:spPr>
          <a:xfrm>
            <a:off x="7884416" y="4841327"/>
            <a:ext cx="12682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bg2">
                    <a:lumMod val="50000"/>
                  </a:schemeClr>
                </a:solidFill>
                <a:highlight>
                  <a:srgbClr val="FFFF00"/>
                </a:highlight>
              </a:rPr>
              <a:t>Group dinner</a:t>
            </a:r>
            <a:endParaRPr lang="zh-CN" altLang="en-US" sz="1400" b="1" dirty="0">
              <a:solidFill>
                <a:schemeClr val="bg2">
                  <a:lumMod val="50000"/>
                </a:schemeClr>
              </a:solidFill>
              <a:highlight>
                <a:srgbClr val="FFFF00"/>
              </a:highlight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51D2DBA-FEF1-C876-1A84-5388A1DFE8D0}"/>
              </a:ext>
            </a:extLst>
          </p:cNvPr>
          <p:cNvCxnSpPr>
            <a:cxnSpLocks/>
          </p:cNvCxnSpPr>
          <p:nvPr/>
        </p:nvCxnSpPr>
        <p:spPr>
          <a:xfrm flipH="1">
            <a:off x="7905230" y="5155794"/>
            <a:ext cx="444279" cy="15388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619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638</Words>
  <Application>Microsoft Office PowerPoint</Application>
  <PresentationFormat>宽屏</PresentationFormat>
  <Paragraphs>25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8" baseType="lpstr">
      <vt:lpstr>等线</vt:lpstr>
      <vt:lpstr>等线 Light</vt:lpstr>
      <vt:lpstr>Arial</vt:lpstr>
      <vt:lpstr>Office 主题​​</vt:lpstr>
      <vt:lpstr>The 14th HuaDa QCD School                   Spin &amp; Polarization in QCD</vt:lpstr>
      <vt:lpstr>PowerPoint 演示文稿</vt:lpstr>
      <vt:lpstr>Announcements: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Weiyao Ke</dc:creator>
  <cp:lastModifiedBy>Weiyao Ke</cp:lastModifiedBy>
  <cp:revision>12</cp:revision>
  <dcterms:created xsi:type="dcterms:W3CDTF">2026-08-28T05:57:46Z</dcterms:created>
  <dcterms:modified xsi:type="dcterms:W3CDTF">2026-09-19T18:07:14Z</dcterms:modified>
</cp:coreProperties>
</file>