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2"/>
  </p:handoutMasterIdLst>
  <p:sldIdLst>
    <p:sldId id="257" r:id="rId3"/>
    <p:sldId id="551" r:id="rId5"/>
    <p:sldId id="575" r:id="rId6"/>
    <p:sldId id="576" r:id="rId7"/>
    <p:sldId id="264" r:id="rId8"/>
    <p:sldId id="265" r:id="rId9"/>
    <p:sldId id="278" r:id="rId10"/>
    <p:sldId id="271" r:id="rId11"/>
    <p:sldId id="586" r:id="rId12"/>
    <p:sldId id="595" r:id="rId13"/>
    <p:sldId id="596" r:id="rId14"/>
    <p:sldId id="589" r:id="rId15"/>
    <p:sldId id="592" r:id="rId16"/>
    <p:sldId id="582" r:id="rId17"/>
    <p:sldId id="572" r:id="rId18"/>
    <p:sldId id="541" r:id="rId19"/>
    <p:sldId id="593" r:id="rId20"/>
    <p:sldId id="285" r:id="rId21"/>
    <p:sldId id="577" r:id="rId22"/>
    <p:sldId id="578" r:id="rId23"/>
    <p:sldId id="579" r:id="rId24"/>
    <p:sldId id="580" r:id="rId25"/>
    <p:sldId id="581" r:id="rId26"/>
    <p:sldId id="562" r:id="rId27"/>
    <p:sldId id="563" r:id="rId28"/>
    <p:sldId id="289" r:id="rId29"/>
    <p:sldId id="290" r:id="rId30"/>
    <p:sldId id="287" r:id="rId31"/>
    <p:sldId id="288" r:id="rId32"/>
    <p:sldId id="560" r:id="rId33"/>
    <p:sldId id="561" r:id="rId34"/>
    <p:sldId id="583" r:id="rId35"/>
    <p:sldId id="584" r:id="rId36"/>
    <p:sldId id="585" r:id="rId37"/>
    <p:sldId id="284" r:id="rId38"/>
    <p:sldId id="594" r:id="rId39"/>
    <p:sldId id="587" r:id="rId40"/>
    <p:sldId id="588" r:id="rId41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6" userDrawn="1">
          <p15:clr>
            <a:srgbClr val="A4A3A4"/>
          </p15:clr>
        </p15:guide>
        <p15:guide id="2" pos="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0F13"/>
    <a:srgbClr val="0000FF"/>
    <a:srgbClr val="FF3300"/>
    <a:srgbClr val="B2B2B2"/>
    <a:srgbClr val="202020"/>
    <a:srgbClr val="323232"/>
    <a:srgbClr val="CC3300"/>
    <a:srgbClr val="CC0000"/>
    <a:srgbClr val="990000"/>
    <a:srgbClr val="FF8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95" d="100"/>
          <a:sy n="95" d="100"/>
        </p:scale>
        <p:origin x="90" y="33"/>
      </p:cViewPr>
      <p:guideLst>
        <p:guide orient="horz" pos="2276"/>
        <p:guide pos="38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3392" y="40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handoutMaster" Target="handoutMasters/handoutMaster1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4ADB92-F98C-4289-B5A2-BC4D4472C3C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The UK, Switzerland,.. have all built their own muon beamlines, and became important centers of muon physics.</a:t>
            </a:r>
            <a:endParaRPr lang="en-US" altLang="zh-CN" dirty="0"/>
          </a:p>
          <a:p>
            <a:r>
              <a:rPr lang="en-US" altLang="zh-CN" dirty="0"/>
              <a:t>On the other hand</a:t>
            </a:r>
            <a:endParaRPr lang="en-US" altLang="zh-CN" dirty="0"/>
          </a:p>
          <a:p>
            <a:r>
              <a:rPr lang="en-US" altLang="zh-CN" dirty="0"/>
              <a:t>Three major</a:t>
            </a:r>
            <a:endParaRPr lang="en-US" altLang="zh-CN" dirty="0"/>
          </a:p>
          <a:p>
            <a:r>
              <a:rPr lang="en-US" altLang="zh-CN" dirty="0"/>
              <a:t>Guangdong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8B74-CA78-49B0-9BE0-EA348631735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We estimated the sensitivity of MACE by detailed simulations</a:t>
            </a:r>
            <a:endParaRPr lang="en-US" altLang="zh-CN" dirty="0"/>
          </a:p>
          <a:p>
            <a:r>
              <a:rPr lang="en-US" altLang="zh-CN" dirty="0"/>
              <a:t>Left side table: each type of backgrounds and their levels</a:t>
            </a:r>
            <a:endParaRPr lang="en-US" altLang="zh-CN" dirty="0"/>
          </a:p>
          <a:p>
            <a:r>
              <a:rPr lang="en-US" altLang="zh-CN" dirty="0"/>
              <a:t>Right side table: the detailed efficiency of each subdetectors</a:t>
            </a:r>
            <a:endParaRPr lang="en-US" altLang="zh-CN" dirty="0"/>
          </a:p>
          <a:p>
            <a:r>
              <a:rPr lang="en-US" altLang="zh-CN" dirty="0"/>
              <a:t>For the muonium to antimuonium conversion, we can expect a single event sensitivity of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8B74-CA78-49B0-9BE0-EA348631735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The </a:t>
            </a:r>
            <a:r>
              <a:rPr lang="en-US" altLang="zh-CN" dirty="0" err="1"/>
              <a:t>SciFi</a:t>
            </a:r>
            <a:r>
              <a:rPr lang="en-US" altLang="zh-CN" dirty="0"/>
              <a:t> tracker will detect positron tracks while </a:t>
            </a:r>
            <a:r>
              <a:rPr lang="en-US" altLang="zh-CN" dirty="0" err="1"/>
              <a:t>ttc</a:t>
            </a:r>
            <a:r>
              <a:rPr lang="en-US" altLang="zh-CN" dirty="0"/>
              <a:t> provide precise timing information to ECAL.</a:t>
            </a:r>
            <a:endParaRPr lang="en-US" altLang="zh-CN" dirty="0"/>
          </a:p>
          <a:p>
            <a:r>
              <a:rPr lang="en-US" altLang="zh-CN" dirty="0"/>
              <a:t>Must have low ensure ECAL resolution</a:t>
            </a:r>
            <a:endParaRPr lang="en-US" altLang="zh-CN" dirty="0"/>
          </a:p>
          <a:p>
            <a:r>
              <a:rPr lang="en-US" altLang="zh-CN" dirty="0"/>
              <a:t>another mission</a:t>
            </a:r>
            <a:endParaRPr lang="en-US" altLang="zh-CN" dirty="0"/>
          </a:p>
          <a:p>
            <a:r>
              <a:rPr lang="en-US" altLang="zh-CN" dirty="0"/>
              <a:t>Stop more e than</a:t>
            </a:r>
            <a:endParaRPr lang="en-US" altLang="zh-CN" dirty="0"/>
          </a:p>
          <a:p>
            <a:r>
              <a:rPr lang="en-US" altLang="zh-CN" dirty="0"/>
              <a:t>Independent crossing fiber crosstalk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8B74-CA78-49B0-9BE0-EA348631735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The key component of phase-I detector is the ECAL</a:t>
            </a:r>
            <a:endParaRPr lang="en-US" altLang="zh-CN" dirty="0"/>
          </a:p>
          <a:p>
            <a:r>
              <a:rPr lang="en-US" altLang="zh-CN" dirty="0"/>
              <a:t>Adopt inspired</a:t>
            </a:r>
            <a:endParaRPr lang="en-US" altLang="zh-CN" dirty="0"/>
          </a:p>
          <a:p>
            <a:r>
              <a:rPr lang="en-US" altLang="zh-CN" dirty="0"/>
              <a:t>Store dreaming supreme</a:t>
            </a:r>
            <a:endParaRPr lang="en-US" altLang="zh-CN" dirty="0"/>
          </a:p>
          <a:p>
            <a:r>
              <a:rPr lang="en-US" altLang="zh-CN" dirty="0"/>
              <a:t>High event rate</a:t>
            </a:r>
            <a:endParaRPr lang="en-US" altLang="zh-CN" dirty="0"/>
          </a:p>
          <a:p>
            <a:r>
              <a:rPr lang="en-US" altLang="zh-CN" dirty="0"/>
              <a:t>Cesium iodide</a:t>
            </a:r>
            <a:endParaRPr lang="en-US" altLang="zh-CN" dirty="0"/>
          </a:p>
          <a:p>
            <a:r>
              <a:rPr lang="en-US" altLang="zh-CN" dirty="0"/>
              <a:t>PDE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8B74-CA78-49B0-9BE0-EA348631735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Based on the full simulation by geant4, the performance of ECAL is studied.</a:t>
            </a:r>
            <a:endParaRPr lang="en-US" altLang="zh-CN" dirty="0"/>
          </a:p>
          <a:p>
            <a:r>
              <a:rPr lang="en-US" altLang="zh-CN" dirty="0"/>
              <a:t>Reconstruction</a:t>
            </a:r>
            <a:endParaRPr lang="en-US" altLang="zh-CN" dirty="0"/>
          </a:p>
          <a:p>
            <a:r>
              <a:rPr lang="en-US" altLang="zh-CN" dirty="0"/>
              <a:t>Baseline in reality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8B74-CA78-49B0-9BE0-EA348631735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image" Target="../media/image2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7200" y="2675143"/>
            <a:ext cx="9242740" cy="682284"/>
          </a:xfrm>
        </p:spPr>
        <p:txBody>
          <a:bodyPr anchor="b">
            <a:noAutofit/>
          </a:bodyPr>
          <a:lstStyle>
            <a:lvl1pPr algn="l">
              <a:defRPr sz="4400" baseline="0">
                <a:solidFill>
                  <a:srgbClr val="005825"/>
                </a:solidFill>
                <a:latin typeface="Arial" panose="020B0604020202090204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1400" y="3911306"/>
            <a:ext cx="4493964" cy="1101225"/>
          </a:xfrm>
        </p:spPr>
        <p:txBody>
          <a:bodyPr>
            <a:noAutofit/>
          </a:bodyPr>
          <a:lstStyle>
            <a:lvl1pPr marL="0" indent="0" algn="ctr">
              <a:buNone/>
              <a:defRPr sz="3200" baseline="0">
                <a:latin typeface="Arial" panose="020B060402020209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0B4D-644A-45E5-963B-A67C791BA571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-14859" y="768662"/>
            <a:ext cx="12206859" cy="0"/>
          </a:xfrm>
          <a:prstGeom prst="line">
            <a:avLst/>
          </a:prstGeom>
          <a:ln w="25400">
            <a:solidFill>
              <a:srgbClr val="00582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6392173" y="768661"/>
            <a:ext cx="5280000" cy="116102"/>
          </a:xfrm>
          <a:prstGeom prst="rect">
            <a:avLst/>
          </a:prstGeom>
          <a:solidFill>
            <a:srgbClr val="0058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5825"/>
              </a:solidFill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7868920" y="65405"/>
            <a:ext cx="3878372" cy="640687"/>
            <a:chOff x="4254304" y="81407"/>
            <a:chExt cx="4817295" cy="790811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4304" y="81407"/>
              <a:ext cx="2672862" cy="771894"/>
            </a:xfrm>
            <a:prstGeom prst="rect">
              <a:avLst/>
            </a:prstGeom>
          </p:spPr>
        </p:pic>
        <p:grpSp>
          <p:nvGrpSpPr>
            <p:cNvPr id="12" name="组合 11"/>
            <p:cNvGrpSpPr/>
            <p:nvPr/>
          </p:nvGrpSpPr>
          <p:grpSpPr>
            <a:xfrm>
              <a:off x="7008286" y="120563"/>
              <a:ext cx="2063313" cy="751655"/>
              <a:chOff x="7031146" y="120563"/>
              <a:chExt cx="2063313" cy="751655"/>
            </a:xfrm>
          </p:grpSpPr>
          <p:sp>
            <p:nvSpPr>
              <p:cNvPr id="13" name="文本框 12"/>
              <p:cNvSpPr txBox="1"/>
              <p:nvPr/>
            </p:nvSpPr>
            <p:spPr>
              <a:xfrm>
                <a:off x="7031146" y="120563"/>
                <a:ext cx="1778052" cy="5682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rgbClr val="005825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物理学院</a:t>
                </a:r>
                <a:endParaRPr lang="zh-CN" altLang="en-US" sz="2400" b="1" dirty="0">
                  <a:solidFill>
                    <a:srgbClr val="005825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7056385" y="588485"/>
                <a:ext cx="2038074" cy="283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00" b="1" dirty="0">
                    <a:solidFill>
                      <a:srgbClr val="005825"/>
                    </a:solidFill>
                    <a:latin typeface="Times" panose="02020603050405020304" pitchFamily="18" charset="0"/>
                    <a:cs typeface="Times" panose="02020603050405020304" pitchFamily="18" charset="0"/>
                  </a:rPr>
                  <a:t>SCHOOL OF PHYSICS</a:t>
                </a:r>
                <a:endParaRPr lang="zh-CN" altLang="en-US" sz="900" b="1" dirty="0">
                  <a:solidFill>
                    <a:srgbClr val="005825"/>
                  </a:solidFill>
                  <a:latin typeface="Times" panose="02020603050405020304" pitchFamily="18" charset="0"/>
                  <a:cs typeface="Times" panose="02020603050405020304" pitchFamily="18" charset="0"/>
                </a:endParaRPr>
              </a:p>
            </p:txBody>
          </p:sp>
        </p:grpSp>
      </p:grp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690" y="55359"/>
            <a:ext cx="6284411" cy="6913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26905" y="6636877"/>
            <a:ext cx="3538563" cy="20002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59" y="601364"/>
            <a:ext cx="12206859" cy="38525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173" y="762458"/>
            <a:ext cx="5334000" cy="161925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4987" y="854710"/>
            <a:ext cx="11982027" cy="5621655"/>
          </a:xfrm>
        </p:spPr>
        <p:txBody>
          <a:bodyPr/>
          <a:lstStyle>
            <a:lvl1pPr>
              <a:lnSpc>
                <a:spcPct val="100000"/>
              </a:lnSpc>
              <a:defRPr sz="1800">
                <a:latin typeface="Arial" panose="020B0604020202090204" pitchFamily="34" charset="0"/>
                <a:cs typeface="Arial" panose="020B0604020202090204" pitchFamily="34" charset="0"/>
              </a:defRPr>
            </a:lvl1pPr>
            <a:lvl2pPr>
              <a:lnSpc>
                <a:spcPct val="100000"/>
              </a:lnSpc>
              <a:defRPr sz="1600">
                <a:latin typeface="Arial" panose="020B0604020202090204" pitchFamily="34" charset="0"/>
                <a:cs typeface="Arial" panose="020B0604020202090204" pitchFamily="34" charset="0"/>
              </a:defRPr>
            </a:lvl2pPr>
            <a:lvl3pPr>
              <a:lnSpc>
                <a:spcPct val="100000"/>
              </a:lnSpc>
              <a:defRPr sz="1400">
                <a:latin typeface="Arial" panose="020B0604020202090204" pitchFamily="34" charset="0"/>
                <a:cs typeface="Arial" panose="020B0604020202090204" pitchFamily="34" charset="0"/>
              </a:defRPr>
            </a:lvl3pPr>
            <a:lvl4pPr>
              <a:lnSpc>
                <a:spcPct val="100000"/>
              </a:lnSpc>
              <a:defRPr sz="1200">
                <a:latin typeface="Arial" panose="020B0604020202090204" pitchFamily="34" charset="0"/>
                <a:cs typeface="Arial" panose="020B0604020202090204" pitchFamily="34" charset="0"/>
              </a:defRPr>
            </a:lvl4pPr>
            <a:lvl5pPr marL="2000250" indent="-171450">
              <a:lnSpc>
                <a:spcPct val="100000"/>
              </a:lnSpc>
              <a:buFont typeface="Arial" panose="020B0604020202090204" pitchFamily="34" charset="0"/>
              <a:buChar char="•"/>
              <a:defRPr sz="1000">
                <a:latin typeface="Arial" panose="020B0604020202090204" pitchFamily="34" charset="0"/>
                <a:cs typeface="Arial" panose="020B0604020202090204" pitchFamily="34" charset="0"/>
              </a:defRPr>
            </a:lvl5pPr>
          </a:lstStyle>
          <a:p>
            <a:pPr lvl="0"/>
            <a:r>
              <a:rPr lang="en-US" altLang="zh-CN" dirty="0"/>
              <a:t>0</a:t>
            </a:r>
            <a:endParaRPr lang="zh-CN" altLang="en-US" dirty="0"/>
          </a:p>
          <a:p>
            <a:pPr lvl="1"/>
            <a:r>
              <a:rPr lang="en-US" altLang="zh-CN" dirty="0"/>
              <a:t>1</a:t>
            </a:r>
            <a:endParaRPr lang="zh-CN" altLang="en-US" dirty="0"/>
          </a:p>
          <a:p>
            <a:pPr lvl="2"/>
            <a:r>
              <a:rPr lang="en-US" altLang="zh-CN" dirty="0"/>
              <a:t>2</a:t>
            </a:r>
            <a:endParaRPr lang="zh-CN" altLang="en-US" dirty="0"/>
          </a:p>
          <a:p>
            <a:pPr lvl="3"/>
            <a:r>
              <a:rPr lang="en-US" altLang="zh-CN" dirty="0"/>
              <a:t>3</a:t>
            </a:r>
            <a:endParaRPr lang="en-US" altLang="zh-CN" dirty="0"/>
          </a:p>
          <a:p>
            <a:pPr lvl="4"/>
            <a:r>
              <a:rPr lang="en-US" dirty="0"/>
              <a:t>4</a:t>
            </a:r>
            <a:endParaRPr lang="en-US" dirty="0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-10160" y="6599204"/>
            <a:ext cx="12206859" cy="0"/>
          </a:xfrm>
          <a:prstGeom prst="line">
            <a:avLst/>
          </a:prstGeom>
          <a:ln w="25400">
            <a:solidFill>
              <a:srgbClr val="00582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-14859" y="768662"/>
            <a:ext cx="12206859" cy="0"/>
          </a:xfrm>
          <a:prstGeom prst="line">
            <a:avLst/>
          </a:prstGeom>
          <a:ln w="25400">
            <a:solidFill>
              <a:srgbClr val="00582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04987" y="6576060"/>
            <a:ext cx="2330873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51141DF4-6553-400E-B02A-475079A535DA}" type="datetime1">
              <a:rPr lang="zh-CN" altLang="en-US" sz="1400" smtClean="0">
                <a:latin typeface="Arial" panose="020B0604020202090204" pitchFamily="34" charset="0"/>
                <a:cs typeface="Arial" panose="020B0604020202090204" pitchFamily="34" charset="0"/>
              </a:rPr>
            </a:fld>
            <a:endParaRPr lang="zh-CN" altLang="en-US" sz="1400" dirty="0"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132360" y="6575870"/>
            <a:ext cx="59425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dirty="0" err="1"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Shihan Zhao</a:t>
            </a:r>
            <a:r>
              <a:rPr lang="en-US" sz="1400" dirty="0"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 (Sun Yat-sen University)</a:t>
            </a:r>
            <a:endParaRPr lang="en-US" sz="1400" dirty="0"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13360" y="94615"/>
            <a:ext cx="11781367" cy="576580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800" b="1" baseline="0"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r>
              <a:rPr lang="en-US" dirty="0"/>
              <a:t>Title</a:t>
            </a:r>
            <a:endParaRPr lang="en-US" dirty="0"/>
          </a:p>
        </p:txBody>
      </p:sp>
      <p:sp>
        <p:nvSpPr>
          <p:cNvPr id="2" name="灯片编号占位符 3"/>
          <p:cNvSpPr>
            <a:spLocks noGrp="1"/>
          </p:cNvSpPr>
          <p:nvPr>
            <p:ph type="sldNum" sz="quarter" idx="16"/>
          </p:nvPr>
        </p:nvSpPr>
        <p:spPr>
          <a:xfrm>
            <a:off x="9343813" y="6560820"/>
            <a:ext cx="2743200" cy="341630"/>
          </a:xfrm>
        </p:spPr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26905" y="6636877"/>
            <a:ext cx="3538563" cy="20002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59" y="601364"/>
            <a:ext cx="12206859" cy="38525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6425415"/>
            <a:ext cx="12206859" cy="385253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13360" y="94615"/>
            <a:ext cx="11781367" cy="576580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800" b="1"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dirty="0">
                <a:sym typeface="+mn-ea"/>
              </a:rPr>
              <a:t>Title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4987" y="854710"/>
            <a:ext cx="5939367" cy="5621655"/>
          </a:xfrm>
        </p:spPr>
        <p:txBody>
          <a:bodyPr/>
          <a:lstStyle>
            <a:lvl1pPr>
              <a:lnSpc>
                <a:spcPct val="100000"/>
              </a:lnSpc>
              <a:defRPr sz="1800">
                <a:latin typeface="Arial" panose="020B0604020202090204" pitchFamily="34" charset="0"/>
                <a:cs typeface="Arial" panose="020B0604020202090204" pitchFamily="34" charset="0"/>
              </a:defRPr>
            </a:lvl1pPr>
            <a:lvl2pPr>
              <a:lnSpc>
                <a:spcPct val="100000"/>
              </a:lnSpc>
              <a:defRPr sz="1600">
                <a:latin typeface="Arial" panose="020B0604020202090204" pitchFamily="34" charset="0"/>
                <a:cs typeface="Arial" panose="020B0604020202090204" pitchFamily="34" charset="0"/>
              </a:defRPr>
            </a:lvl2pPr>
            <a:lvl3pPr>
              <a:lnSpc>
                <a:spcPct val="100000"/>
              </a:lnSpc>
              <a:defRPr sz="1400">
                <a:latin typeface="Arial" panose="020B0604020202090204" pitchFamily="34" charset="0"/>
                <a:cs typeface="Arial" panose="020B0604020202090204" pitchFamily="34" charset="0"/>
              </a:defRPr>
            </a:lvl3pPr>
            <a:lvl4pPr>
              <a:lnSpc>
                <a:spcPct val="100000"/>
              </a:lnSpc>
              <a:defRPr sz="1200">
                <a:latin typeface="Arial" panose="020B0604020202090204" pitchFamily="34" charset="0"/>
                <a:cs typeface="Arial" panose="020B0604020202090204" pitchFamily="34" charset="0"/>
              </a:defRPr>
            </a:lvl4pPr>
            <a:lvl5pPr>
              <a:lnSpc>
                <a:spcPct val="100000"/>
              </a:lnSpc>
              <a:defRPr sz="1000">
                <a:latin typeface="Arial" panose="020B0604020202090204" pitchFamily="34" charset="0"/>
                <a:cs typeface="Arial" panose="020B0604020202090204" pitchFamily="34" charset="0"/>
              </a:defRPr>
            </a:lvl5pPr>
          </a:lstStyle>
          <a:p>
            <a:pPr lvl="0"/>
            <a:r>
              <a:rPr lang="en-US" altLang="zh-CN" dirty="0"/>
              <a:t>0</a:t>
            </a:r>
            <a:endParaRPr lang="zh-CN" altLang="en-US" dirty="0"/>
          </a:p>
          <a:p>
            <a:pPr lvl="1"/>
            <a:r>
              <a:rPr lang="en-US" altLang="zh-CN" dirty="0"/>
              <a:t>1</a:t>
            </a:r>
            <a:endParaRPr lang="zh-CN" altLang="en-US" dirty="0"/>
          </a:p>
          <a:p>
            <a:pPr lvl="2"/>
            <a:r>
              <a:rPr lang="en-US" altLang="zh-CN" dirty="0"/>
              <a:t>2</a:t>
            </a:r>
            <a:endParaRPr lang="zh-CN" altLang="en-US" dirty="0"/>
          </a:p>
          <a:p>
            <a:pPr lvl="3"/>
            <a:r>
              <a:rPr lang="en-US" altLang="zh-CN" dirty="0"/>
              <a:t>3</a:t>
            </a:r>
            <a:endParaRPr lang="zh-CN" altLang="en-US" dirty="0"/>
          </a:p>
          <a:p>
            <a:pPr lvl="4"/>
            <a:r>
              <a:rPr lang="en-US" dirty="0"/>
              <a:t>4</a:t>
            </a:r>
            <a:endParaRPr lang="en-US" dirty="0"/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-14859" y="768662"/>
            <a:ext cx="12206859" cy="0"/>
          </a:xfrm>
          <a:prstGeom prst="line">
            <a:avLst/>
          </a:prstGeom>
          <a:ln w="25400">
            <a:solidFill>
              <a:srgbClr val="00582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189133" y="850265"/>
            <a:ext cx="5888567" cy="5621655"/>
          </a:xfrm>
        </p:spPr>
        <p:txBody>
          <a:bodyPr/>
          <a:lstStyle>
            <a:lvl1pPr>
              <a:lnSpc>
                <a:spcPct val="100000"/>
              </a:lnSpc>
              <a:defRPr sz="1800">
                <a:latin typeface="Arial" panose="020B0604020202090204" pitchFamily="34" charset="0"/>
                <a:cs typeface="Arial" panose="020B0604020202090204" pitchFamily="34" charset="0"/>
              </a:defRPr>
            </a:lvl1pPr>
            <a:lvl2pPr>
              <a:lnSpc>
                <a:spcPct val="100000"/>
              </a:lnSpc>
              <a:defRPr sz="1600">
                <a:latin typeface="Arial" panose="020B0604020202090204" pitchFamily="34" charset="0"/>
                <a:cs typeface="Arial" panose="020B0604020202090204" pitchFamily="34" charset="0"/>
              </a:defRPr>
            </a:lvl2pPr>
            <a:lvl3pPr>
              <a:lnSpc>
                <a:spcPct val="100000"/>
              </a:lnSpc>
              <a:defRPr sz="1400">
                <a:latin typeface="Arial" panose="020B0604020202090204" pitchFamily="34" charset="0"/>
                <a:cs typeface="Arial" panose="020B0604020202090204" pitchFamily="34" charset="0"/>
              </a:defRPr>
            </a:lvl3pPr>
            <a:lvl4pPr>
              <a:lnSpc>
                <a:spcPct val="100000"/>
              </a:lnSpc>
              <a:defRPr sz="1200">
                <a:latin typeface="Arial" panose="020B0604020202090204" pitchFamily="34" charset="0"/>
                <a:cs typeface="Arial" panose="020B0604020202090204" pitchFamily="34" charset="0"/>
              </a:defRPr>
            </a:lvl4pPr>
            <a:lvl5pPr>
              <a:lnSpc>
                <a:spcPct val="100000"/>
              </a:lnSpc>
              <a:defRPr sz="1000">
                <a:latin typeface="Arial" panose="020B0604020202090204" pitchFamily="34" charset="0"/>
                <a:cs typeface="Arial" panose="020B0604020202090204" pitchFamily="34" charset="0"/>
              </a:defRPr>
            </a:lvl5pPr>
          </a:lstStyle>
          <a:p>
            <a:pPr lvl="0"/>
            <a:r>
              <a:rPr lang="en-US" altLang="zh-CN" dirty="0"/>
              <a:t>0</a:t>
            </a:r>
            <a:endParaRPr lang="zh-CN" altLang="en-US" dirty="0"/>
          </a:p>
          <a:p>
            <a:pPr lvl="1"/>
            <a:r>
              <a:rPr lang="en-US" altLang="zh-CN" dirty="0"/>
              <a:t>1</a:t>
            </a:r>
            <a:endParaRPr lang="zh-CN" altLang="en-US" dirty="0"/>
          </a:p>
          <a:p>
            <a:pPr lvl="2"/>
            <a:r>
              <a:rPr lang="en-US" altLang="zh-CN" dirty="0"/>
              <a:t>2</a:t>
            </a:r>
            <a:endParaRPr lang="zh-CN" altLang="en-US" dirty="0"/>
          </a:p>
          <a:p>
            <a:pPr lvl="3"/>
            <a:r>
              <a:rPr lang="en-US" altLang="zh-CN" dirty="0"/>
              <a:t>3</a:t>
            </a:r>
            <a:endParaRPr lang="zh-CN" altLang="en-US" dirty="0"/>
          </a:p>
          <a:p>
            <a:pPr lvl="4"/>
            <a:r>
              <a:rPr lang="en-US" dirty="0"/>
              <a:t>4</a:t>
            </a:r>
            <a:endParaRPr lang="en-US" dirty="0"/>
          </a:p>
        </p:txBody>
      </p:sp>
      <p:cxnSp>
        <p:nvCxnSpPr>
          <p:cNvPr id="2" name="直接连接符 1"/>
          <p:cNvCxnSpPr/>
          <p:nvPr userDrawn="1"/>
        </p:nvCxnSpPr>
        <p:spPr>
          <a:xfrm>
            <a:off x="-10160" y="6599204"/>
            <a:ext cx="12206859" cy="0"/>
          </a:xfrm>
          <a:prstGeom prst="line">
            <a:avLst/>
          </a:prstGeom>
          <a:ln w="25400">
            <a:solidFill>
              <a:srgbClr val="00582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2"/>
          <p:cNvSpPr txBox="1"/>
          <p:nvPr userDrawn="1"/>
        </p:nvSpPr>
        <p:spPr>
          <a:xfrm>
            <a:off x="104987" y="6576060"/>
            <a:ext cx="2330873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51141DF4-6553-400E-B02A-475079A535DA}" type="datetime1">
              <a:rPr lang="zh-CN" altLang="en-US" sz="1400" smtClean="0">
                <a:latin typeface="Arial" panose="020B0604020202090204" pitchFamily="34" charset="0"/>
                <a:cs typeface="Arial" panose="020B0604020202090204" pitchFamily="34" charset="0"/>
              </a:rPr>
            </a:fld>
            <a:endParaRPr lang="zh-CN" altLang="en-US" sz="1400" dirty="0"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</p:txBody>
      </p:sp>
      <p:sp>
        <p:nvSpPr>
          <p:cNvPr id="5" name="TextBox 13"/>
          <p:cNvSpPr txBox="1"/>
          <p:nvPr userDrawn="1"/>
        </p:nvSpPr>
        <p:spPr>
          <a:xfrm>
            <a:off x="3132360" y="6575870"/>
            <a:ext cx="59425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1400" dirty="0"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Shihan Zhao</a:t>
            </a:r>
            <a:r>
              <a:rPr lang="en-US" sz="1400" dirty="0"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 (Sun Yat-sen University)</a:t>
            </a:r>
            <a:endParaRPr lang="en-US" sz="1400" dirty="0"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</p:txBody>
      </p:sp>
      <p:sp>
        <p:nvSpPr>
          <p:cNvPr id="3" name="灯片编号占位符 3"/>
          <p:cNvSpPr>
            <a:spLocks noGrp="1"/>
          </p:cNvSpPr>
          <p:nvPr>
            <p:ph type="sldNum" sz="quarter" idx="16"/>
          </p:nvPr>
        </p:nvSpPr>
        <p:spPr>
          <a:xfrm>
            <a:off x="9343813" y="6560820"/>
            <a:ext cx="2743200" cy="341630"/>
          </a:xfrm>
        </p:spPr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26905" y="6636877"/>
            <a:ext cx="3538563" cy="20002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59" y="601364"/>
            <a:ext cx="12206859" cy="38525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6425415"/>
            <a:ext cx="12206859" cy="385253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FA83D-8140-4C04-9D88-79C1FC4D3A4B}" type="datetime1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26905" y="6636877"/>
            <a:ext cx="3538563" cy="200026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1746067" y="2850306"/>
            <a:ext cx="445932" cy="172981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2850307"/>
            <a:ext cx="445932" cy="172981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0" y="2537640"/>
            <a:ext cx="1101143" cy="1729817"/>
          </a:xfrm>
          <a:prstGeom prst="rect">
            <a:avLst/>
          </a:prstGeom>
          <a:solidFill>
            <a:srgbClr val="0058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直角三角形 11"/>
          <p:cNvSpPr/>
          <p:nvPr userDrawn="1"/>
        </p:nvSpPr>
        <p:spPr>
          <a:xfrm rot="16200000" flipH="1">
            <a:off x="328" y="4246142"/>
            <a:ext cx="430123" cy="345371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直角三角形 12"/>
          <p:cNvSpPr/>
          <p:nvPr userDrawn="1"/>
        </p:nvSpPr>
        <p:spPr>
          <a:xfrm rot="16200000" flipH="1" flipV="1">
            <a:off x="11753972" y="4251602"/>
            <a:ext cx="430123" cy="334454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5"/>
          <p:cNvSpPr txBox="1"/>
          <p:nvPr userDrawn="1"/>
        </p:nvSpPr>
        <p:spPr>
          <a:xfrm>
            <a:off x="4873825" y="2850695"/>
            <a:ext cx="1833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chemeClr val="tx1"/>
                </a:solidFill>
                <a:latin typeface="Arial" panose="020B0604020202090204" pitchFamily="34" charset="0"/>
                <a:ea typeface="华文楷体" panose="02010600040101010101" pitchFamily="2" charset="-122"/>
                <a:cs typeface="Arial" panose="020B0604020202090204" pitchFamily="34" charset="0"/>
              </a:rPr>
              <a:t>Backup</a:t>
            </a:r>
            <a:endParaRPr lang="en-US" altLang="zh-CN" sz="3600" b="1" dirty="0">
              <a:solidFill>
                <a:schemeClr val="tx1"/>
              </a:solidFill>
              <a:latin typeface="Arial" panose="020B0604020202090204" pitchFamily="34" charset="0"/>
              <a:ea typeface="华文楷体" panose="02010600040101010101" pitchFamily="2" charset="-122"/>
              <a:cs typeface="Arial" panose="020B0604020202090204" pitchFamily="34" charset="0"/>
            </a:endParaRPr>
          </a:p>
        </p:txBody>
      </p:sp>
      <p:sp>
        <p:nvSpPr>
          <p:cNvPr id="15" name="矩形 14"/>
          <p:cNvSpPr/>
          <p:nvPr userDrawn="1"/>
        </p:nvSpPr>
        <p:spPr>
          <a:xfrm>
            <a:off x="11090857" y="2527714"/>
            <a:ext cx="1101143" cy="1729817"/>
          </a:xfrm>
          <a:prstGeom prst="rect">
            <a:avLst/>
          </a:prstGeom>
          <a:solidFill>
            <a:srgbClr val="0058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26905" y="6636877"/>
            <a:ext cx="3538563" cy="20002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8" y="2523981"/>
            <a:ext cx="1104900" cy="17335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099" y="2523981"/>
            <a:ext cx="1104900" cy="1733550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492879"/>
            <a:ext cx="2743200" cy="365125"/>
          </a:xfrm>
          <a:prstGeom prst="rect">
            <a:avLst/>
          </a:prstGeom>
        </p:spPr>
        <p:txBody>
          <a:bodyPr/>
          <a:lstStyle/>
          <a:p>
            <a:fld id="{0BAF3739-D7AF-4D71-B34C-861B3E6247F0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49287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CN"/>
              <a:t>ZhiChao Wang (Sun Yat-Sen University)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496054"/>
            <a:ext cx="2743200" cy="365125"/>
          </a:xfrm>
          <a:prstGeom prst="rect">
            <a:avLst/>
          </a:prstGeom>
        </p:spPr>
        <p:txBody>
          <a:bodyPr/>
          <a:lstStyle/>
          <a:p>
            <a:fld id="{3DA8C63C-6E52-46A6-BEA8-433932580DA1}" type="slidenum">
              <a:rPr lang="zh-CN" altLang="en-US" smtClean="0"/>
            </a:fld>
            <a:endParaRPr lang="zh-CN" altLang="en-US"/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0" y="704850"/>
            <a:ext cx="12192000" cy="0"/>
          </a:xfrm>
          <a:prstGeom prst="line">
            <a:avLst/>
          </a:prstGeom>
          <a:ln w="19050">
            <a:solidFill>
              <a:srgbClr val="00D6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0" y="6419850"/>
            <a:ext cx="12192000" cy="0"/>
          </a:xfrm>
          <a:prstGeom prst="line">
            <a:avLst/>
          </a:prstGeom>
          <a:ln w="19050">
            <a:solidFill>
              <a:srgbClr val="00D6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标题 1"/>
          <p:cNvSpPr>
            <a:spLocks noGrp="1"/>
          </p:cNvSpPr>
          <p:nvPr>
            <p:ph type="title" hasCustomPrompt="1"/>
          </p:nvPr>
        </p:nvSpPr>
        <p:spPr>
          <a:xfrm>
            <a:off x="838201" y="139538"/>
            <a:ext cx="7078579" cy="489117"/>
          </a:xfrm>
          <a:prstGeom prst="rect">
            <a:avLst/>
          </a:prstGeom>
        </p:spPr>
        <p:txBody>
          <a:bodyPr/>
          <a:lstStyle>
            <a:lvl1pPr>
              <a:defRPr sz="2800" b="0">
                <a:latin typeface="+mn-lt"/>
                <a:ea typeface="+mn-ea"/>
              </a:defRPr>
            </a:lvl1pPr>
          </a:lstStyle>
          <a:p>
            <a:r>
              <a:rPr lang="en-US" altLang="zh-CN" dirty="0"/>
              <a:t>Title</a:t>
            </a:r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26905" y="6636877"/>
            <a:ext cx="3538563" cy="20002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8379"/>
            <a:ext cx="12206859" cy="38525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6239299"/>
            <a:ext cx="12206859" cy="3852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05619" y="5554093"/>
            <a:ext cx="2743200" cy="365125"/>
          </a:xfrm>
        </p:spPr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6238" y="5275323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79611" y="5817829"/>
            <a:ext cx="2743200" cy="365125"/>
          </a:xfrm>
        </p:spPr>
        <p:txBody>
          <a:bodyPr/>
          <a:lstStyle/>
          <a:p>
            <a:fld id="{48F63A3B-78C7-47BE-AE5E-E10140E04643}" type="slidenum">
              <a:rPr lang="en-US" dirty="0"/>
            </a:fld>
            <a:endParaRPr lang="en-US"/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0" y="840177"/>
            <a:ext cx="6096000" cy="0"/>
          </a:xfrm>
          <a:prstGeom prst="line">
            <a:avLst/>
          </a:prstGeom>
          <a:ln w="158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 userDrawn="1"/>
        </p:nvGrpSpPr>
        <p:grpSpPr>
          <a:xfrm>
            <a:off x="8080529" y="286417"/>
            <a:ext cx="3728720" cy="636888"/>
            <a:chOff x="4254304" y="81407"/>
            <a:chExt cx="4532034" cy="786155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4304" y="81407"/>
              <a:ext cx="2672862" cy="771894"/>
            </a:xfrm>
            <a:prstGeom prst="rect">
              <a:avLst/>
            </a:prstGeom>
          </p:spPr>
        </p:pic>
        <p:grpSp>
          <p:nvGrpSpPr>
            <p:cNvPr id="8" name="组合 7"/>
            <p:cNvGrpSpPr/>
            <p:nvPr/>
          </p:nvGrpSpPr>
          <p:grpSpPr>
            <a:xfrm>
              <a:off x="7008286" y="122914"/>
              <a:ext cx="1778052" cy="744648"/>
              <a:chOff x="7031146" y="122914"/>
              <a:chExt cx="1778052" cy="744648"/>
            </a:xfrm>
          </p:grpSpPr>
          <p:sp>
            <p:nvSpPr>
              <p:cNvPr id="10" name="文本框 9"/>
              <p:cNvSpPr txBox="1"/>
              <p:nvPr/>
            </p:nvSpPr>
            <p:spPr>
              <a:xfrm>
                <a:off x="7031146" y="122914"/>
                <a:ext cx="1778052" cy="568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>
                    <a:solidFill>
                      <a:srgbClr val="005825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物理学院</a:t>
                </a:r>
                <a:endParaRPr lang="zh-CN" altLang="en-US" sz="2400" b="1">
                  <a:solidFill>
                    <a:srgbClr val="005825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7056552" y="583817"/>
                <a:ext cx="1713284" cy="283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00" b="1">
                    <a:solidFill>
                      <a:srgbClr val="005825"/>
                    </a:solidFill>
                    <a:latin typeface="Times" panose="02020603050405020304" pitchFamily="18" charset="0"/>
                    <a:cs typeface="Times" panose="02020603050405020304" pitchFamily="18" charset="0"/>
                  </a:rPr>
                  <a:t>SCHOOL OF PHYSICS</a:t>
                </a:r>
                <a:endParaRPr lang="zh-CN" altLang="en-US" sz="900" b="1">
                  <a:solidFill>
                    <a:srgbClr val="005825"/>
                  </a:solidFill>
                  <a:latin typeface="Times" panose="02020603050405020304" pitchFamily="18" charset="0"/>
                  <a:cs typeface="Times" panose="02020603050405020304" pitchFamily="18" charset="0"/>
                </a:endParaRPr>
              </a:p>
            </p:txBody>
          </p:sp>
        </p:grpSp>
      </p:grp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26905" y="6636877"/>
            <a:ext cx="3538563" cy="2000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550"/>
            <a:ext cx="6096000" cy="38525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186" y="242528"/>
            <a:ext cx="6206613" cy="68274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41DF4-6553-400E-B02A-475079A535DA}" type="datetime1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 baseline="0">
                <a:solidFill>
                  <a:schemeClr val="tx1"/>
                </a:solidFill>
                <a:latin typeface="Times New Roman" panose="02020503050405090304" pitchFamily="18" charset="0"/>
                <a:ea typeface="宋体" pitchFamily="2" charset="-122"/>
              </a:defRPr>
            </a:lvl1pPr>
          </a:lstStyle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Times New Roman" panose="02020503050405090304" pitchFamily="18" charset="0"/>
          <a:ea typeface="宋体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 baseline="0">
          <a:solidFill>
            <a:schemeClr val="tx1"/>
          </a:solidFill>
          <a:latin typeface="Times New Roman" panose="02020503050405090304" pitchFamily="18" charset="0"/>
          <a:ea typeface="宋体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 baseline="0">
          <a:solidFill>
            <a:schemeClr val="tx1"/>
          </a:solidFill>
          <a:latin typeface="Times New Roman" panose="02020503050405090304" pitchFamily="18" charset="0"/>
          <a:ea typeface="宋体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 baseline="0">
          <a:solidFill>
            <a:schemeClr val="tx1"/>
          </a:solidFill>
          <a:latin typeface="Times New Roman" panose="02020503050405090304" pitchFamily="18" charset="0"/>
          <a:ea typeface="宋体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 baseline="0">
          <a:solidFill>
            <a:schemeClr val="tx1"/>
          </a:solidFill>
          <a:latin typeface="Times New Roman" panose="02020503050405090304" pitchFamily="18" charset="0"/>
          <a:ea typeface="宋体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 baseline="0">
          <a:solidFill>
            <a:schemeClr val="tx1"/>
          </a:solidFill>
          <a:latin typeface="Times New Roman" panose="02020503050405090304" pitchFamily="18" charset="0"/>
          <a:ea typeface="宋体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hyperlink" Target="https://doi.org/10.1007/s41365-025-01876-0" TargetMode="External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7.png"/><Relationship Id="rId8" Type="http://schemas.openxmlformats.org/officeDocument/2006/relationships/image" Target="../media/image56.png"/><Relationship Id="rId7" Type="http://schemas.openxmlformats.org/officeDocument/2006/relationships/image" Target="../media/image55.png"/><Relationship Id="rId6" Type="http://schemas.openxmlformats.org/officeDocument/2006/relationships/image" Target="../media/image5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3" Type="http://schemas.openxmlformats.org/officeDocument/2006/relationships/image" Target="../media/image49.png"/><Relationship Id="rId2" Type="http://schemas.openxmlformats.org/officeDocument/2006/relationships/image" Target="../media/image53.pn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60.png"/><Relationship Id="rId11" Type="http://schemas.openxmlformats.org/officeDocument/2006/relationships/image" Target="../media/image59.png"/><Relationship Id="rId10" Type="http://schemas.openxmlformats.org/officeDocument/2006/relationships/image" Target="../media/image58.png"/><Relationship Id="rId1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73.jpeg"/><Relationship Id="rId7" Type="http://schemas.openxmlformats.org/officeDocument/2006/relationships/image" Target="../media/image72.jpeg"/><Relationship Id="rId6" Type="http://schemas.openxmlformats.org/officeDocument/2006/relationships/image" Target="../media/image71.jpe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zhao-shihan/Mustard" TargetMode="External"/><Relationship Id="rId2" Type="http://schemas.openxmlformats.org/officeDocument/2006/relationships/hyperlink" Target="https://github.com/zhao-shihan/MACESW" TargetMode="External"/><Relationship Id="rId1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79.png"/><Relationship Id="rId3" Type="http://schemas.openxmlformats.org/officeDocument/2006/relationships/image" Target="../media/image78.png"/><Relationship Id="rId2" Type="http://schemas.openxmlformats.org/officeDocument/2006/relationships/hyperlink" Target="mailto:tangjian5@mail.sysu.edu.cn" TargetMode="External"/><Relationship Id="rId1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86.png"/><Relationship Id="rId6" Type="http://schemas.openxmlformats.org/officeDocument/2006/relationships/image" Target="../media/image85.png"/><Relationship Id="rId5" Type="http://schemas.openxmlformats.org/officeDocument/2006/relationships/image" Target="../media/image9.png"/><Relationship Id="rId4" Type="http://schemas.openxmlformats.org/officeDocument/2006/relationships/image" Target="../media/image84.jpeg"/><Relationship Id="rId3" Type="http://schemas.openxmlformats.org/officeDocument/2006/relationships/image" Target="../media/image22.png"/><Relationship Id="rId2" Type="http://schemas.openxmlformats.org/officeDocument/2006/relationships/image" Target="../media/image83.png"/><Relationship Id="rId1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0.png"/><Relationship Id="rId8" Type="http://schemas.openxmlformats.org/officeDocument/2006/relationships/image" Target="../media/image99.png"/><Relationship Id="rId7" Type="http://schemas.openxmlformats.org/officeDocument/2006/relationships/image" Target="../media/image98.png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30" Type="http://schemas.openxmlformats.org/officeDocument/2006/relationships/slideLayout" Target="../slideLayouts/slideLayout2.xml"/><Relationship Id="rId3" Type="http://schemas.openxmlformats.org/officeDocument/2006/relationships/image" Target="../media/image94.png"/><Relationship Id="rId29" Type="http://schemas.openxmlformats.org/officeDocument/2006/relationships/image" Target="../media/image91.png"/><Relationship Id="rId28" Type="http://schemas.openxmlformats.org/officeDocument/2006/relationships/image" Target="../media/image119.png"/><Relationship Id="rId27" Type="http://schemas.openxmlformats.org/officeDocument/2006/relationships/image" Target="../media/image118.png"/><Relationship Id="rId26" Type="http://schemas.openxmlformats.org/officeDocument/2006/relationships/image" Target="../media/image117.png"/><Relationship Id="rId25" Type="http://schemas.openxmlformats.org/officeDocument/2006/relationships/image" Target="../media/image116.png"/><Relationship Id="rId24" Type="http://schemas.openxmlformats.org/officeDocument/2006/relationships/image" Target="../media/image115.png"/><Relationship Id="rId23" Type="http://schemas.openxmlformats.org/officeDocument/2006/relationships/image" Target="../media/image114.png"/><Relationship Id="rId22" Type="http://schemas.openxmlformats.org/officeDocument/2006/relationships/image" Target="../media/image113.png"/><Relationship Id="rId21" Type="http://schemas.openxmlformats.org/officeDocument/2006/relationships/image" Target="../media/image112.png"/><Relationship Id="rId20" Type="http://schemas.openxmlformats.org/officeDocument/2006/relationships/image" Target="../media/image111.png"/><Relationship Id="rId2" Type="http://schemas.openxmlformats.org/officeDocument/2006/relationships/image" Target="../media/image92.png"/><Relationship Id="rId19" Type="http://schemas.openxmlformats.org/officeDocument/2006/relationships/image" Target="../media/image110.png"/><Relationship Id="rId18" Type="http://schemas.openxmlformats.org/officeDocument/2006/relationships/image" Target="../media/image109.png"/><Relationship Id="rId17" Type="http://schemas.openxmlformats.org/officeDocument/2006/relationships/image" Target="../media/image108.png"/><Relationship Id="rId16" Type="http://schemas.openxmlformats.org/officeDocument/2006/relationships/image" Target="../media/image107.png"/><Relationship Id="rId15" Type="http://schemas.openxmlformats.org/officeDocument/2006/relationships/image" Target="../media/image106.png"/><Relationship Id="rId14" Type="http://schemas.openxmlformats.org/officeDocument/2006/relationships/image" Target="../media/image105.png"/><Relationship Id="rId13" Type="http://schemas.openxmlformats.org/officeDocument/2006/relationships/image" Target="../media/image104.png"/><Relationship Id="rId12" Type="http://schemas.openxmlformats.org/officeDocument/2006/relationships/image" Target="../media/image103.png"/><Relationship Id="rId11" Type="http://schemas.openxmlformats.org/officeDocument/2006/relationships/image" Target="../media/image102.png"/><Relationship Id="rId10" Type="http://schemas.openxmlformats.org/officeDocument/2006/relationships/image" Target="../media/image101.png"/><Relationship Id="rId1" Type="http://schemas.openxmlformats.org/officeDocument/2006/relationships/image" Target="../media/image93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122.png"/><Relationship Id="rId4" Type="http://schemas.openxmlformats.org/officeDocument/2006/relationships/image" Target="../media/image94.png"/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image" Target="../media/image92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6.png"/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image" Target="../media/image123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image" Target="../media/image1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38.png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image" Target="../media/image13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45.jpeg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image" Target="../media/image139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image" Target="../media/image146.pn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53.png"/><Relationship Id="rId4" Type="http://schemas.openxmlformats.org/officeDocument/2006/relationships/image" Target="../media/image152.jpeg"/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image" Target="../media/image149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microsoft.com/office/2007/relationships/hdphoto" Target="../media/image15.wdp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7.png"/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image" Target="../media/image15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image" Target="../media/image1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5.png"/><Relationship Id="rId1" Type="http://schemas.openxmlformats.org/officeDocument/2006/relationships/image" Target="../media/image16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8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image" Target="../media/image50.png"/><Relationship Id="rId7" Type="http://schemas.openxmlformats.org/officeDocument/2006/relationships/image" Target="../media/image49.png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57.png"/><Relationship Id="rId8" Type="http://schemas.openxmlformats.org/officeDocument/2006/relationships/image" Target="../media/image56.png"/><Relationship Id="rId7" Type="http://schemas.openxmlformats.org/officeDocument/2006/relationships/image" Target="../media/image55.png"/><Relationship Id="rId6" Type="http://schemas.openxmlformats.org/officeDocument/2006/relationships/image" Target="../media/image5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3" Type="http://schemas.openxmlformats.org/officeDocument/2006/relationships/image" Target="../media/image49.png"/><Relationship Id="rId2" Type="http://schemas.openxmlformats.org/officeDocument/2006/relationships/image" Target="../media/image53.pn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60.png"/><Relationship Id="rId11" Type="http://schemas.openxmlformats.org/officeDocument/2006/relationships/image" Target="../media/image59.png"/><Relationship Id="rId10" Type="http://schemas.openxmlformats.org/officeDocument/2006/relationships/image" Target="../media/image58.png"/><Relationship Id="rId1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42.png"/><Relationship Id="rId7" Type="http://schemas.openxmlformats.org/officeDocument/2006/relationships/image" Target="../media/image41.png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image" Target="../media/image50.png"/><Relationship Id="rId7" Type="http://schemas.openxmlformats.org/officeDocument/2006/relationships/image" Target="../media/image49.png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MACE_20241020_denoise"/>
          <p:cNvPicPr>
            <a:picLocks noChangeAspect="1"/>
          </p:cNvPicPr>
          <p:nvPr/>
        </p:nvPicPr>
        <p:blipFill>
          <a:blip r:embed="rId1">
            <a:alphaModFix amt="15000"/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09675"/>
            <a:ext cx="12192000" cy="51949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01015" y="1658620"/>
            <a:ext cx="11308715" cy="1018540"/>
          </a:xfr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Progress of Muonium to Antimuonium Conversion Experiment (MACE)</a:t>
            </a:r>
            <a:endParaRPr lang="en-US" altLang="zh-CN" sz="3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78180" y="2746375"/>
            <a:ext cx="10834370" cy="1616075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altLang="zh-CN" sz="2000" b="1" dirty="0">
                <a:ea typeface="微软雅黑" panose="020B0503020204020204" charset="-122"/>
                <a:cs typeface="Arial" panose="020B0604020202090204" pitchFamily="34" charset="0"/>
                <a:sym typeface="+mn-lt"/>
              </a:rPr>
              <a:t>Jian Zhang (</a:t>
            </a:r>
            <a:r>
              <a:rPr lang="zh-CN" altLang="en-US" sz="2000" b="1" dirty="0">
                <a:ea typeface="微软雅黑" panose="020B0503020204020204" charset="-122"/>
                <a:cs typeface="Arial" panose="020B0604020202090204" pitchFamily="34" charset="0"/>
                <a:sym typeface="+mn-lt"/>
              </a:rPr>
              <a:t>张健</a:t>
            </a:r>
            <a:r>
              <a:rPr lang="en-US" altLang="zh-CN" sz="2000" b="1" dirty="0">
                <a:ea typeface="微软雅黑" panose="020B0503020204020204" charset="-122"/>
                <a:cs typeface="Arial" panose="020B0604020202090204" pitchFamily="34" charset="0"/>
                <a:sym typeface="+mn-lt"/>
              </a:rPr>
              <a:t>)</a:t>
            </a:r>
            <a:endParaRPr lang="zh-CN" altLang="en-US" sz="2000" b="1" dirty="0">
              <a:ea typeface="微软雅黑" panose="020B0503020204020204" charset="-122"/>
              <a:cs typeface="Arial" panose="020B0604020202090204" pitchFamily="34" charset="0"/>
              <a:sym typeface="+mn-lt"/>
            </a:endParaRPr>
          </a:p>
          <a:p>
            <a:pPr algn="ctr">
              <a:lnSpc>
                <a:spcPct val="100000"/>
              </a:lnSpc>
            </a:pPr>
            <a:r>
              <a:rPr lang="en-US" altLang="zh-CN" sz="1600"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  <a:sym typeface="+mn-lt"/>
              </a:rPr>
              <a:t>zh</a:t>
            </a:r>
            <a:r>
              <a:rPr lang="en-US" altLang="zh-CN" sz="1600"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  <a:sym typeface="+mn-lt"/>
              </a:rPr>
              <a:t>angjianphy@nankai.edu.com</a:t>
            </a:r>
            <a:endParaRPr lang="en-US" altLang="zh-CN" sz="1600" dirty="0">
              <a:ea typeface="微软雅黑" panose="020B0503020204020204" charset="-122"/>
              <a:cs typeface="Arial" panose="020B0604020202090204" pitchFamily="34" charset="0"/>
              <a:sym typeface="+mn-lt"/>
            </a:endParaRPr>
          </a:p>
          <a:p>
            <a:pPr algn="ctr"/>
            <a:r>
              <a:rPr lang="zh-CN" altLang="en-US" sz="1600" b="1"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  <a:sym typeface="+mn-lt"/>
              </a:rPr>
              <a:t>粒子物理天问论坛</a:t>
            </a:r>
            <a:endParaRPr lang="zh-CN" altLang="en-US" sz="1600" b="1" dirty="0"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  <a:sym typeface="+mn-lt"/>
            </a:endParaRPr>
          </a:p>
          <a:p>
            <a:pPr algn="ctr"/>
            <a:r>
              <a:rPr lang="en-US" altLang="zh-CN" sz="1600" b="1" dirty="0">
                <a:ea typeface="微软雅黑" panose="020B0503020204020204" charset="-122"/>
                <a:cs typeface="Arial" panose="020B0604020202090204" pitchFamily="34" charset="0"/>
                <a:sym typeface="+mn-lt"/>
              </a:rPr>
              <a:t> 2026-08-28 </a:t>
            </a:r>
            <a:r>
              <a:rPr lang="zh-CN" altLang="en-US" sz="1600" b="1" dirty="0">
                <a:ea typeface="微软雅黑" panose="020B0503020204020204" charset="-122"/>
                <a:cs typeface="Arial" panose="020B0604020202090204" pitchFamily="34" charset="0"/>
                <a:sym typeface="+mn-lt"/>
              </a:rPr>
              <a:t>广西</a:t>
            </a:r>
            <a:r>
              <a:rPr lang="en-US" altLang="zh-CN" sz="1600" b="1" dirty="0">
                <a:ea typeface="微软雅黑" panose="020B0503020204020204" charset="-122"/>
                <a:cs typeface="Arial" panose="020B0604020202090204" pitchFamily="34" charset="0"/>
                <a:sym typeface="+mn-lt"/>
              </a:rPr>
              <a:t> </a:t>
            </a:r>
            <a:r>
              <a:rPr lang="zh-CN" altLang="en-US" sz="1600" b="1" dirty="0">
                <a:ea typeface="微软雅黑" panose="020B0503020204020204" charset="-122"/>
                <a:cs typeface="Arial" panose="020B0604020202090204" pitchFamily="34" charset="0"/>
                <a:sym typeface="+mn-lt"/>
              </a:rPr>
              <a:t>桂林</a:t>
            </a:r>
            <a:endParaRPr lang="zh-CN" altLang="en-US" sz="1600" b="1" dirty="0">
              <a:ea typeface="微软雅黑" panose="020B0503020204020204" charset="-122"/>
              <a:cs typeface="Arial" panose="020B0604020202090204" pitchFamily="34" charset="0"/>
              <a:sym typeface="+mn-lt"/>
            </a:endParaRPr>
          </a:p>
        </p:txBody>
      </p:sp>
      <p:sp>
        <p:nvSpPr>
          <p:cNvPr id="7" name="副标题 2"/>
          <p:cNvSpPr txBox="1"/>
          <p:nvPr/>
        </p:nvSpPr>
        <p:spPr>
          <a:xfrm>
            <a:off x="500380" y="4380865"/>
            <a:ext cx="11309350" cy="1558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None/>
              <a:defRPr sz="3200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2000" kern="1200" baseline="0">
                <a:solidFill>
                  <a:schemeClr val="tx1"/>
                </a:solidFill>
                <a:latin typeface="Times New Roman" panose="02020503050405090304" pitchFamily="18" charset="0"/>
                <a:ea typeface="宋体" pitchFamily="2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800" kern="1200" baseline="0">
                <a:solidFill>
                  <a:schemeClr val="tx1"/>
                </a:solidFill>
                <a:latin typeface="Times New Roman" panose="02020503050405090304" pitchFamily="18" charset="0"/>
                <a:ea typeface="宋体" pitchFamily="2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 baseline="0">
                <a:solidFill>
                  <a:schemeClr val="tx1"/>
                </a:solidFill>
                <a:latin typeface="Times New Roman" panose="02020503050405090304" pitchFamily="18" charset="0"/>
                <a:ea typeface="宋体" pitchFamily="2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 baseline="0">
                <a:solidFill>
                  <a:schemeClr val="tx1"/>
                </a:solidFill>
                <a:latin typeface="Times New Roman" panose="02020503050405090304" pitchFamily="18" charset="0"/>
                <a:ea typeface="宋体" pitchFamily="2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zh-CN" sz="1400" dirty="0">
                <a:ea typeface="微软雅黑" panose="020B0503020204020204" charset="-122"/>
                <a:cs typeface="Arial" panose="020B0604020202090204" pitchFamily="34" charset="0"/>
                <a:sym typeface="+mn-lt"/>
              </a:rPr>
              <a:t>Ai-Yu Bai, Hanjie Cai, Chang-Lin Chen, Siyuan Chen, Xurong Chen, Yu Chen, Weibin Cheng, Ling-Yun Dai, Rui-Rui Fan, Li Gong, Zihao Guo, Yuan He, Zhilong Hou, Yinyuan Huang, Huan Jia, Hao Jiang, Han-Tao Jing, Xiaoshen Kang, Kim Siang Khaw, Hai-Bo Li, Jincheng Li, Yang Li, Shulin Liu, Guihao Lu, Han Miao, Jun Kai Ng, Yunsong Ning, Jianwei Niu, Huaxing Peng, Alexey A. Petrov, Yuanshuai Qin, Mingchen Sun, Jian Tang, Jing-Yu Tang, Ye Tian, Rong Wang, Xiaodong Wang, Zhichao Wang, Chen Wu, Tian-Yu Xing, Weizhi Xiong, Yu Xu, Baojun Yan, De-Liang Yao, Tao Yu, Ye Yuan, Yi Yuan, </a:t>
            </a:r>
            <a:r>
              <a:rPr lang="en-US" altLang="zh-CN" sz="1400" b="1" dirty="0">
                <a:ea typeface="微软雅黑" panose="020B0503020204020204" charset="-122"/>
                <a:cs typeface="Arial" panose="020B0604020202090204" pitchFamily="34" charset="0"/>
                <a:sym typeface="+mn-lt"/>
              </a:rPr>
              <a:t>Jian Zhang</a:t>
            </a:r>
            <a:r>
              <a:rPr lang="en-US" altLang="zh-CN" sz="1400" dirty="0">
                <a:ea typeface="微软雅黑" panose="020B0503020204020204" charset="-122"/>
                <a:cs typeface="Arial" panose="020B0604020202090204" pitchFamily="34" charset="0"/>
                <a:sym typeface="+mn-lt"/>
              </a:rPr>
              <a:t>, Yao Zhang, Yongchao Zhang, Zhilv Zhang, Guang Zhao, and Shihan Zhao</a:t>
            </a:r>
            <a:endParaRPr lang="en-US" altLang="zh-CN" sz="1400" dirty="0">
              <a:ea typeface="微软雅黑" panose="020B0503020204020204" charset="-122"/>
              <a:cs typeface="Arial" panose="020B0604020202090204" pitchFamily="34" charset="0"/>
              <a:sym typeface="+mn-lt"/>
            </a:endParaRPr>
          </a:p>
          <a:p>
            <a:pPr>
              <a:lnSpc>
                <a:spcPct val="100000"/>
              </a:lnSpc>
            </a:pPr>
            <a:r>
              <a:rPr lang="en-US" altLang="zh-CN" sz="1400" dirty="0">
                <a:ea typeface="微软雅黑" panose="020B0503020204020204" charset="-122"/>
                <a:cs typeface="Arial" panose="020B0604020202090204" pitchFamily="34" charset="0"/>
                <a:sym typeface="+mn-lt"/>
              </a:rPr>
              <a:t>(MACE working group)</a:t>
            </a:r>
            <a:endParaRPr lang="en-US" altLang="zh-CN" sz="1400" dirty="0">
              <a:ea typeface="微软雅黑" panose="020B0503020204020204" charset="-122"/>
              <a:cs typeface="Arial" panose="020B0604020202090204" pitchFamily="34" charset="0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23703" y="5985292"/>
            <a:ext cx="11543323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i="1" dirty="0">
                <a:latin typeface="Times New Roman" panose="02020503050405090304" pitchFamily="18" charset="0"/>
                <a:cs typeface="Times New Roman" panose="02020503050405090304" pitchFamily="18" charset="0"/>
                <a:sym typeface="+mn-ea"/>
                <a:hlinkClick r:id="rId2"/>
              </a:rPr>
              <a:t>Conceptual Design of the Muonium-to-Antimuonium Conversion Experiment (MACE)</a:t>
            </a:r>
            <a:r>
              <a:rPr lang="en-US" altLang="zh-CN" sz="1400" i="1" dirty="0">
                <a:latin typeface="Times New Roman" panose="02020503050405090304" pitchFamily="18" charset="0"/>
                <a:cs typeface="Times New Roman" panose="02020503050405090304" pitchFamily="18" charset="0"/>
                <a:sym typeface="+mn-ea"/>
              </a:rPr>
              <a:t>,</a:t>
            </a:r>
            <a:endParaRPr lang="en-US" altLang="zh-CN" sz="1400" i="1" dirty="0">
              <a:latin typeface="Times New Roman" panose="02020503050405090304" pitchFamily="18" charset="0"/>
              <a:cs typeface="Times New Roman" panose="02020503050405090304" pitchFamily="18" charset="0"/>
              <a:sym typeface="+mn-ea"/>
            </a:endParaRPr>
          </a:p>
          <a:p>
            <a:pPr algn="ctr"/>
            <a:r>
              <a:rPr lang="en-US" altLang="zh-CN" sz="1400" i="1" dirty="0">
                <a:latin typeface="Times New Roman" panose="02020503050405090304" pitchFamily="18" charset="0"/>
                <a:cs typeface="Times New Roman" panose="02020503050405090304" pitchFamily="18" charset="0"/>
                <a:sym typeface="+mn-ea"/>
              </a:rPr>
              <a:t>Nucl. Sci. and Tech. 37, 57 (2026), </a:t>
            </a:r>
            <a:r>
              <a:rPr lang="en-US" altLang="zh-CN" sz="1400" b="1" i="1" dirty="0">
                <a:latin typeface="Times New Roman" panose="02020503050405090304" pitchFamily="18" charset="0"/>
                <a:cs typeface="Times New Roman" panose="02020503050405090304" pitchFamily="18" charset="0"/>
                <a:sym typeface="+mn-ea"/>
              </a:rPr>
              <a:t>cover story</a:t>
            </a:r>
            <a:endParaRPr lang="zh-CN" altLang="en-US" sz="1400" b="1" i="1" dirty="0">
              <a:latin typeface="Times New Roman" panose="02020503050405090304" pitchFamily="18" charset="0"/>
              <a:cs typeface="Times New Roman" panose="0202050305040509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690" y="55359"/>
            <a:ext cx="6284411" cy="6913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标题 2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CN" dirty="0">
                    <a:sym typeface="+mn-ea"/>
                  </a:rPr>
                  <a:t>MACE Phase-I sensitivity to</a:t>
                </a:r>
                <a:r>
                  <a:rPr lang="en-US" altLang="zh-CN" b="0">
                    <a:latin typeface="Cambria Math" panose="02040503050406030204" pitchFamily="18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𝜸𝜸</m:t>
                    </m:r>
                  </m:oMath>
                </a14:m>
                <a:endParaRPr lang="zh-CN" altLang="en-US"/>
              </a:p>
            </p:txBody>
          </p:sp>
        </mc:Choice>
        <mc:Fallback>
          <p:sp>
            <p:nvSpPr>
              <p:cNvPr id="3" name="标题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r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536" y="882246"/>
            <a:ext cx="3853616" cy="2856782"/>
          </a:xfrm>
          <a:prstGeom prst="rect">
            <a:avLst/>
          </a:prstGeom>
        </p:spPr>
      </p:pic>
      <p:grpSp>
        <p:nvGrpSpPr>
          <p:cNvPr id="50" name="组合 49"/>
          <p:cNvGrpSpPr/>
          <p:nvPr/>
        </p:nvGrpSpPr>
        <p:grpSpPr>
          <a:xfrm>
            <a:off x="691069" y="4223225"/>
            <a:ext cx="1803392" cy="1607675"/>
            <a:chOff x="927108" y="3679094"/>
            <a:chExt cx="1803392" cy="1607675"/>
          </a:xfrm>
        </p:grpSpPr>
        <p:cxnSp>
          <p:nvCxnSpPr>
            <p:cNvPr id="51" name="直接箭头连接符 50"/>
            <p:cNvCxnSpPr/>
            <p:nvPr/>
          </p:nvCxnSpPr>
          <p:spPr>
            <a:xfrm flipH="1" flipV="1">
              <a:off x="1275869" y="3904545"/>
              <a:ext cx="633927" cy="507207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箭头连接符 51"/>
            <p:cNvCxnSpPr/>
            <p:nvPr/>
          </p:nvCxnSpPr>
          <p:spPr>
            <a:xfrm flipH="1">
              <a:off x="1834580" y="4430561"/>
              <a:ext cx="75582" cy="837399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箭头连接符 52"/>
            <p:cNvCxnSpPr/>
            <p:nvPr/>
          </p:nvCxnSpPr>
          <p:spPr>
            <a:xfrm flipV="1">
              <a:off x="1910162" y="4001294"/>
              <a:ext cx="820338" cy="422614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" name="组合 53"/>
            <p:cNvGrpSpPr/>
            <p:nvPr/>
          </p:nvGrpSpPr>
          <p:grpSpPr>
            <a:xfrm>
              <a:off x="1756522" y="3679094"/>
              <a:ext cx="943424" cy="1607675"/>
              <a:chOff x="2704456" y="3494409"/>
              <a:chExt cx="943424" cy="160767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6" name="文本框 55"/>
                  <p:cNvSpPr txBox="1"/>
                  <p:nvPr/>
                </p:nvSpPr>
                <p:spPr>
                  <a:xfrm>
                    <a:off x="2704456" y="3800503"/>
                    <a:ext cx="377166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zh-CN" altLang="en-US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rgbClr val="FFC00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56" name="文本框 5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04456" y="3800503"/>
                    <a:ext cx="377166" cy="369332"/>
                  </a:xfrm>
                  <a:prstGeom prst="rect">
                    <a:avLst/>
                  </a:prstGeom>
                  <a:blipFill rotWithShape="1">
                    <a:blip r:embed="rId3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7" name="椭圆 56"/>
              <p:cNvSpPr/>
              <p:nvPr/>
            </p:nvSpPr>
            <p:spPr>
              <a:xfrm>
                <a:off x="2805524" y="4185223"/>
                <a:ext cx="108000" cy="108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FFC000"/>
                  </a:solidFill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8" name="文本框 57"/>
                  <p:cNvSpPr txBox="1"/>
                  <p:nvPr/>
                </p:nvSpPr>
                <p:spPr>
                  <a:xfrm>
                    <a:off x="3241480" y="3494409"/>
                    <a:ext cx="40640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zh-CN" altLang="en-US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oMath>
                      </m:oMathPara>
                    </a14:m>
                    <a:endParaRPr lang="zh-CN" altLang="en-US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58" name="文本框 5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41480" y="3494409"/>
                    <a:ext cx="406400" cy="369332"/>
                  </a:xfrm>
                  <a:prstGeom prst="rect">
                    <a:avLst/>
                  </a:prstGeom>
                  <a:blipFill rotWithShape="1">
                    <a:blip r:embed="rId4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9" name="文本框 58"/>
                  <p:cNvSpPr txBox="1"/>
                  <p:nvPr/>
                </p:nvSpPr>
                <p:spPr>
                  <a:xfrm>
                    <a:off x="2782514" y="4732752"/>
                    <a:ext cx="40640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zh-CN" altLang="en-US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oMath>
                      </m:oMathPara>
                    </a14:m>
                    <a:endParaRPr lang="zh-CN" altLang="en-US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59" name="文本框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82514" y="4732752"/>
                    <a:ext cx="406400" cy="369332"/>
                  </a:xfrm>
                  <a:prstGeom prst="rect">
                    <a:avLst/>
                  </a:prstGeom>
                  <a:blipFill rotWithShape="1">
                    <a:blip r:embed="rId4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5" name="文本框 54"/>
                <p:cNvSpPr txBox="1"/>
                <p:nvPr/>
              </p:nvSpPr>
              <p:spPr>
                <a:xfrm>
                  <a:off x="927108" y="3985188"/>
                  <a:ext cx="661316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>
            <p:sp>
              <p:nvSpPr>
                <p:cNvPr id="55" name="文本框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7108" y="3985188"/>
                  <a:ext cx="661316" cy="369332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0" name="组合 69"/>
          <p:cNvGrpSpPr/>
          <p:nvPr/>
        </p:nvGrpSpPr>
        <p:grpSpPr>
          <a:xfrm>
            <a:off x="3878417" y="4189477"/>
            <a:ext cx="2264841" cy="1607675"/>
            <a:chOff x="3184379" y="3660285"/>
            <a:chExt cx="2264841" cy="1607675"/>
          </a:xfrm>
        </p:grpSpPr>
        <p:cxnSp>
          <p:nvCxnSpPr>
            <p:cNvPr id="46" name="直接箭头连接符 45"/>
            <p:cNvCxnSpPr/>
            <p:nvPr/>
          </p:nvCxnSpPr>
          <p:spPr>
            <a:xfrm flipH="1">
              <a:off x="3493593" y="4408347"/>
              <a:ext cx="771077" cy="140762"/>
            </a:xfrm>
            <a:prstGeom prst="straightConnector1">
              <a:avLst/>
            </a:prstGeom>
            <a:ln w="25400">
              <a:solidFill>
                <a:schemeClr val="accent3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箭头连接符 46"/>
            <p:cNvCxnSpPr/>
            <p:nvPr/>
          </p:nvCxnSpPr>
          <p:spPr>
            <a:xfrm>
              <a:off x="4264670" y="4408504"/>
              <a:ext cx="804535" cy="213528"/>
            </a:xfrm>
            <a:prstGeom prst="straightConnector1">
              <a:avLst/>
            </a:prstGeom>
            <a:ln w="25400">
              <a:solidFill>
                <a:schemeClr val="accent3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8" name="文本框 47"/>
                <p:cNvSpPr txBox="1"/>
                <p:nvPr/>
              </p:nvSpPr>
              <p:spPr>
                <a:xfrm>
                  <a:off x="3184379" y="4443988"/>
                  <a:ext cx="42672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altLang="zh-CN" b="0" i="1" smtClean="0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altLang="zh-CN" b="0" i="1" smtClean="0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oMath>
                    </m:oMathPara>
                  </a14:m>
                  <a:endParaRPr lang="zh-CN" altLang="en-US" dirty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48" name="文本框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4379" y="4443988"/>
                  <a:ext cx="426720" cy="369332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9" name="文本框 48"/>
                <p:cNvSpPr txBox="1"/>
                <p:nvPr/>
              </p:nvSpPr>
              <p:spPr>
                <a:xfrm>
                  <a:off x="4973488" y="4442114"/>
                  <a:ext cx="475732" cy="39164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altLang="zh-CN" b="0" i="1" smtClean="0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l-GR" altLang="zh-CN" b="0" i="1" smtClean="0">
                                    <a:solidFill>
                                      <a:schemeClr val="accent3">
                                        <a:lumMod val="40000"/>
                                        <a:lumOff val="6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altLang="zh-CN" b="0" i="1" smtClean="0">
                                    <a:solidFill>
                                      <a:schemeClr val="accent3">
                                        <a:lumMod val="40000"/>
                                        <a:lumOff val="6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zh-CN" altLang="en-US" b="0" i="1" smtClean="0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oMath>
                    </m:oMathPara>
                  </a14:m>
                  <a:endParaRPr lang="zh-CN" altLang="en-US" dirty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49" name="文本框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488" y="4442114"/>
                  <a:ext cx="475732" cy="391646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0" name="组合 59"/>
            <p:cNvGrpSpPr/>
            <p:nvPr/>
          </p:nvGrpSpPr>
          <p:grpSpPr>
            <a:xfrm>
              <a:off x="3281982" y="3660285"/>
              <a:ext cx="1803392" cy="1607675"/>
              <a:chOff x="927108" y="3679094"/>
              <a:chExt cx="1803392" cy="1607675"/>
            </a:xfrm>
          </p:grpSpPr>
          <p:cxnSp>
            <p:nvCxnSpPr>
              <p:cNvPr id="61" name="直接箭头连接符 60"/>
              <p:cNvCxnSpPr/>
              <p:nvPr/>
            </p:nvCxnSpPr>
            <p:spPr>
              <a:xfrm flipH="1" flipV="1">
                <a:off x="1275869" y="3904545"/>
                <a:ext cx="633927" cy="507207"/>
              </a:xfrm>
              <a:prstGeom prst="straightConnector1">
                <a:avLst/>
              </a:prstGeom>
              <a:ln w="25400">
                <a:solidFill>
                  <a:srgbClr val="0000F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箭头连接符 61"/>
              <p:cNvCxnSpPr/>
              <p:nvPr/>
            </p:nvCxnSpPr>
            <p:spPr>
              <a:xfrm flipH="1">
                <a:off x="1834580" y="4430561"/>
                <a:ext cx="75582" cy="837399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箭头连接符 62"/>
              <p:cNvCxnSpPr/>
              <p:nvPr/>
            </p:nvCxnSpPr>
            <p:spPr>
              <a:xfrm flipV="1">
                <a:off x="1910162" y="4001294"/>
                <a:ext cx="820338" cy="422614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4" name="组合 63"/>
              <p:cNvGrpSpPr/>
              <p:nvPr/>
            </p:nvGrpSpPr>
            <p:grpSpPr>
              <a:xfrm>
                <a:off x="1762740" y="3679094"/>
                <a:ext cx="937206" cy="1607675"/>
                <a:chOff x="2710674" y="3494409"/>
                <a:chExt cx="937206" cy="1607675"/>
              </a:xfrm>
            </p:grpSpPr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66" name="文本框 65"/>
                    <p:cNvSpPr txBox="1"/>
                    <p:nvPr/>
                  </p:nvSpPr>
                  <p:spPr>
                    <a:xfrm>
                      <a:off x="2710674" y="3800216"/>
                      <a:ext cx="37716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zh-CN" altLang="en-US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</m:oMath>
                        </m:oMathPara>
                      </a14:m>
                      <a:endParaRPr lang="zh-CN" altLang="en-US" dirty="0">
                        <a:solidFill>
                          <a:srgbClr val="FFC000"/>
                        </a:solidFill>
                      </a:endParaRPr>
                    </a:p>
                  </p:txBody>
                </p:sp>
              </mc:Choice>
              <mc:Fallback>
                <p:sp>
                  <p:nvSpPr>
                    <p:cNvPr id="66" name="文本框 6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10674" y="3800216"/>
                      <a:ext cx="377166" cy="369332"/>
                    </a:xfrm>
                    <a:prstGeom prst="rect">
                      <a:avLst/>
                    </a:prstGeom>
                    <a:blipFill rotWithShape="1">
                      <a:blip r:embed="rId3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67" name="椭圆 66"/>
                <p:cNvSpPr/>
                <p:nvPr/>
              </p:nvSpPr>
              <p:spPr>
                <a:xfrm>
                  <a:off x="2805524" y="4185223"/>
                  <a:ext cx="108000" cy="108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00B0F0"/>
                    </a:solidFill>
                  </a:endParaRPr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68" name="文本框 67"/>
                    <p:cNvSpPr txBox="1"/>
                    <p:nvPr/>
                  </p:nvSpPr>
                  <p:spPr>
                    <a:xfrm>
                      <a:off x="3241480" y="3494409"/>
                      <a:ext cx="40640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zh-CN" altLang="en-US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oMath>
                        </m:oMathPara>
                      </a14:m>
                      <a:endParaRPr lang="zh-CN" altLang="en-US" dirty="0">
                        <a:solidFill>
                          <a:srgbClr val="00B050"/>
                        </a:solidFill>
                      </a:endParaRPr>
                    </a:p>
                  </p:txBody>
                </p:sp>
              </mc:Choice>
              <mc:Fallback>
                <p:sp>
                  <p:nvSpPr>
                    <p:cNvPr id="68" name="文本框 6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241480" y="3494409"/>
                      <a:ext cx="406400" cy="369332"/>
                    </a:xfrm>
                    <a:prstGeom prst="rect">
                      <a:avLst/>
                    </a:prstGeom>
                    <a:blipFill rotWithShape="1">
                      <a:blip r:embed="rId4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69" name="文本框 68"/>
                    <p:cNvSpPr txBox="1"/>
                    <p:nvPr/>
                  </p:nvSpPr>
                  <p:spPr>
                    <a:xfrm>
                      <a:off x="2782514" y="4732752"/>
                      <a:ext cx="40640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zh-CN" altLang="en-US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oMath>
                        </m:oMathPara>
                      </a14:m>
                      <a:endParaRPr lang="zh-CN" altLang="en-US" dirty="0">
                        <a:solidFill>
                          <a:srgbClr val="00B050"/>
                        </a:solidFill>
                      </a:endParaRPr>
                    </a:p>
                  </p:txBody>
                </p:sp>
              </mc:Choice>
              <mc:Fallback>
                <p:sp>
                  <p:nvSpPr>
                    <p:cNvPr id="69" name="文本框 6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82514" y="4732752"/>
                      <a:ext cx="406400" cy="369332"/>
                    </a:xfrm>
                    <a:prstGeom prst="rect">
                      <a:avLst/>
                    </a:prstGeom>
                    <a:blipFill rotWithShape="1">
                      <a:blip r:embed="rId4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5" name="文本框 64"/>
                  <p:cNvSpPr txBox="1"/>
                  <p:nvPr/>
                </p:nvSpPr>
                <p:spPr>
                  <a:xfrm>
                    <a:off x="927108" y="3985188"/>
                    <a:ext cx="661316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CN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65" name="文本框 6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7108" y="3985188"/>
                    <a:ext cx="661316" cy="369332"/>
                  </a:xfrm>
                  <a:prstGeom prst="rect">
                    <a:avLst/>
                  </a:prstGeom>
                  <a:blipFill rotWithShape="1">
                    <a:blip r:embed="rId5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1" name="文本框 70"/>
              <p:cNvSpPr txBox="1"/>
              <p:nvPr/>
            </p:nvSpPr>
            <p:spPr>
              <a:xfrm>
                <a:off x="597655" y="3357858"/>
                <a:ext cx="238180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/>
                  <a:t>Signal: </a:t>
                </a:r>
                <a:endParaRPr lang="en-US" altLang="zh-CN" b="1" dirty="0"/>
              </a:p>
              <a:p>
                <a:r>
                  <a:rPr lang="en-US" altLang="zh-CN" dirty="0"/>
                  <a:t>Triple coplanar tracks</a:t>
                </a:r>
                <a:endParaRPr lang="en-US" altLang="zh-CN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dirty="0"/>
                  <a:t>and two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zh-CN" dirty="0"/>
                  <a:t>s</a:t>
                </a:r>
                <a:endParaRPr lang="en-US" altLang="zh-CN" dirty="0"/>
              </a:p>
              <a:p>
                <a:endParaRPr lang="en-US" altLang="zh-CN" dirty="0"/>
              </a:p>
            </p:txBody>
          </p:sp>
        </mc:Choice>
        <mc:Fallback>
          <p:sp>
            <p:nvSpPr>
              <p:cNvPr id="71" name="文本框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655" y="3357858"/>
                <a:ext cx="2381806" cy="1200329"/>
              </a:xfrm>
              <a:prstGeom prst="rect">
                <a:avLst/>
              </a:prstGeom>
              <a:blipFill rotWithShape="1">
                <a:blip r:embed="rId8"/>
                <a:stretch>
                  <a:fillRect l="-5" t="-51" r="2" b="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文本框 71"/>
          <p:cNvSpPr txBox="1"/>
          <p:nvPr/>
        </p:nvSpPr>
        <p:spPr>
          <a:xfrm>
            <a:off x="3959326" y="3355287"/>
            <a:ext cx="31726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Background: </a:t>
            </a:r>
            <a:endParaRPr lang="en-US" altLang="zh-CN" b="1" dirty="0"/>
          </a:p>
          <a:p>
            <a:r>
              <a:rPr lang="en-US" altLang="zh-CN" dirty="0">
                <a:solidFill>
                  <a:srgbClr val="0000FF"/>
                </a:solidFill>
              </a:rPr>
              <a:t>Double radiative muon decay</a:t>
            </a:r>
            <a:endParaRPr lang="zh-CN" altLang="en-US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4" name="文本框 73"/>
              <p:cNvSpPr txBox="1"/>
              <p:nvPr/>
            </p:nvSpPr>
            <p:spPr>
              <a:xfrm>
                <a:off x="7916660" y="6042980"/>
                <a:ext cx="19407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altLang="zh-CN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a:rPr lang="en-US" altLang="zh-CN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FF"/>
                    </a:solidFill>
                  </a:rPr>
                  <a:t>in </a:t>
                </a:r>
                <a:r>
                  <a:rPr lang="en-US" altLang="zh-CN" i="1" dirty="0">
                    <a:solidFill>
                      <a:srgbClr val="0000FF"/>
                    </a:solidFill>
                  </a:rPr>
                  <a:t>1988</a:t>
                </a:r>
                <a:endParaRPr lang="zh-CN" altLang="en-US" i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74" name="文本框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6660" y="6042980"/>
                <a:ext cx="1940788" cy="369332"/>
              </a:xfrm>
              <a:prstGeom prst="rect">
                <a:avLst/>
              </a:prstGeom>
              <a:blipFill rotWithShape="1">
                <a:blip r:embed="rId9"/>
                <a:stretch>
                  <a:fillRect l="-6" t="-87" r="18" b="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文本框 74"/>
          <p:cNvSpPr txBox="1"/>
          <p:nvPr/>
        </p:nvSpPr>
        <p:spPr>
          <a:xfrm>
            <a:off x="9759665" y="6100794"/>
            <a:ext cx="15905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altLang="zh-CN" sz="1200" dirty="0">
                <a:solidFill>
                  <a:prstClr val="white">
                    <a:lumMod val="50000"/>
                  </a:prstClr>
                </a:solidFill>
              </a:rPr>
              <a:t>PRD 38 (1988) 2077</a:t>
            </a:r>
            <a:endParaRPr lang="en-US" altLang="zh-CN" sz="1200" dirty="0">
              <a:solidFill>
                <a:prstClr val="white">
                  <a:lumMod val="50000"/>
                </a:prstClr>
              </a:solidFill>
            </a:endParaRPr>
          </a:p>
        </p:txBody>
      </p:sp>
      <p:grpSp>
        <p:nvGrpSpPr>
          <p:cNvPr id="82" name="组合 81"/>
          <p:cNvGrpSpPr/>
          <p:nvPr/>
        </p:nvGrpSpPr>
        <p:grpSpPr>
          <a:xfrm>
            <a:off x="7913364" y="3874370"/>
            <a:ext cx="3639201" cy="1468228"/>
            <a:chOff x="8153400" y="3936674"/>
            <a:chExt cx="3639201" cy="146822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3" name="文本框 82"/>
                <p:cNvSpPr txBox="1"/>
                <p:nvPr/>
              </p:nvSpPr>
              <p:spPr>
                <a:xfrm>
                  <a:off x="8153400" y="3966615"/>
                  <a:ext cx="3639201" cy="79560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𝑢𝑝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bSup>
                          <m:sSub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𝜒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  <m:d>
                          <m:dPr>
                            <m:begChr m:val="["/>
                            <m:endChr m:val="]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𝑜𝑏𝑠</m:t>
                                    </m:r>
                                  </m:sub>
                                </m:s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d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altLang="zh-CN" b="0" dirty="0"/>
                </a:p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𝑜𝑏𝑠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>
            <p:sp>
              <p:nvSpPr>
                <p:cNvPr id="83" name="文本框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3400" y="3966615"/>
                  <a:ext cx="3639201" cy="795602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4" name="文本框 83"/>
                <p:cNvSpPr txBox="1"/>
                <p:nvPr/>
              </p:nvSpPr>
              <p:spPr>
                <a:xfrm>
                  <a:off x="8483844" y="4817482"/>
                  <a:ext cx="2885725" cy="55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ℬℛ</m:t>
                        </m:r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𝛾𝛾</m:t>
                            </m:r>
                          </m:e>
                        </m:d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𝑢𝑝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𝑠𝑖𝑔𝑛𝑎𝑙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𝛷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</m:oMath>
                    </m:oMathPara>
                  </a14:m>
                  <a:endParaRPr lang="en-US" altLang="zh-CN" b="0" dirty="0">
                    <a:ea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84" name="文本框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3844" y="4817482"/>
                  <a:ext cx="2885725" cy="559769"/>
                </a:xfrm>
                <a:prstGeom prst="rect">
                  <a:avLst/>
                </a:prstGeom>
                <a:blipFill rotWithShape="1">
                  <a:blip r:embed="rId1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5" name="矩形 84"/>
            <p:cNvSpPr/>
            <p:nvPr/>
          </p:nvSpPr>
          <p:spPr>
            <a:xfrm>
              <a:off x="8153400" y="3936674"/>
              <a:ext cx="3589894" cy="1468228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8" name="文本框 87"/>
          <p:cNvSpPr txBox="1"/>
          <p:nvPr/>
        </p:nvSpPr>
        <p:spPr>
          <a:xfrm>
            <a:off x="3981548" y="3998980"/>
            <a:ext cx="20890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zh-CN" sz="1200" dirty="0">
                <a:solidFill>
                  <a:schemeClr val="bg1">
                    <a:lumMod val="50000"/>
                  </a:schemeClr>
                </a:solidFill>
              </a:rPr>
              <a:t>SciPost Phys. 9, 027 (2020)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7116" y="820015"/>
            <a:ext cx="5025928" cy="20877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b="1" dirty="0"/>
              <a:t>Event selection criteria:</a:t>
            </a:r>
            <a:endParaRPr lang="en-US" altLang="zh-CN" b="1" dirty="0"/>
          </a:p>
          <a:p>
            <a:pPr marL="285750" indent="-285750">
              <a:lnSpc>
                <a:spcPct val="150000"/>
              </a:lnSpc>
              <a:spcBef>
                <a:spcPts val="1000"/>
              </a:spcBef>
              <a:buFont typeface="Arial" panose="020B0604020202090204" pitchFamily="34" charset="0"/>
              <a:buChar char="•"/>
            </a:pPr>
            <a:r>
              <a:rPr lang="en-US" altLang="zh-CN" dirty="0"/>
              <a:t>Time coincidence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spcBef>
                <a:spcPts val="1000"/>
              </a:spcBef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0000FF"/>
                </a:solidFill>
              </a:rPr>
              <a:t>Single track </a:t>
            </a:r>
            <a:r>
              <a:rPr lang="en-US" altLang="zh-CN" dirty="0"/>
              <a:t>in Tracker, </a:t>
            </a:r>
            <a:r>
              <a:rPr lang="en-US" altLang="zh-CN" dirty="0">
                <a:solidFill>
                  <a:srgbClr val="0000FF"/>
                </a:solidFill>
              </a:rPr>
              <a:t>Triple tracks </a:t>
            </a:r>
            <a:r>
              <a:rPr lang="en-US" altLang="zh-CN" dirty="0"/>
              <a:t>in ECAL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spcBef>
                <a:spcPts val="1000"/>
              </a:spcBef>
              <a:buFont typeface="Arial" panose="020B0604020202090204" pitchFamily="34" charset="0"/>
              <a:buChar char="•"/>
            </a:pPr>
            <a:r>
              <a:rPr lang="en-US" altLang="zh-CN" dirty="0"/>
              <a:t>Energy-momentum conserved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427116" y="6150534"/>
            <a:ext cx="5989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i="1" dirty="0"/>
              <a:t>More solid simulations and refined data analyses to be updated!</a:t>
            </a:r>
            <a:endParaRPr lang="en-US" altLang="zh-CN" sz="1600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7505714" y="5556676"/>
                <a:ext cx="45079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Upper limit of BR: 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</m:oMath>
                </a14:m>
                <a:r>
                  <a:rPr lang="en-US" altLang="zh-CN" dirty="0"/>
                  <a:t> (90% C.L.)</a:t>
                </a:r>
                <a:endParaRPr lang="zh-CN" altLang="en-US" dirty="0"/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714" y="5556676"/>
                <a:ext cx="4507901" cy="369332"/>
              </a:xfrm>
              <a:prstGeom prst="rect">
                <a:avLst/>
              </a:prstGeom>
              <a:blipFill rotWithShape="1">
                <a:blip r:embed="rId12"/>
                <a:stretch>
                  <a:fillRect t="-115" r="1" b="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标题 2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CN" dirty="0">
                    <a:sym typeface="+mn-ea"/>
                  </a:rPr>
                  <a:t>MACE Phase-I sensitivity to</a:t>
                </a:r>
                <a:r>
                  <a:rPr lang="en-US" altLang="zh-CN" b="0">
                    <a:latin typeface="Cambria Math" panose="02040503050406030204" pitchFamily="18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endParaRPr lang="en-US" altLang="zh-CN"/>
              </a:p>
            </p:txBody>
          </p:sp>
        </mc:Choice>
        <mc:Fallback>
          <p:sp>
            <p:nvSpPr>
              <p:cNvPr id="3" name="标题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r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12" name="图片 11" descr="图示&#10;&#10;AI 生成的内容可能不正确。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23084" y="893654"/>
            <a:ext cx="4680000" cy="2932047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6903085" y="3613785"/>
            <a:ext cx="4679950" cy="2842260"/>
            <a:chOff x="10871" y="5566"/>
            <a:chExt cx="7370" cy="4476"/>
          </a:xfrm>
        </p:grpSpPr>
        <p:pic>
          <p:nvPicPr>
            <p:cNvPr id="13" name="图片 12" descr="图表, 日程表&#10;&#10;AI 生成的内容可能不正确。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71" y="5566"/>
              <a:ext cx="7370" cy="4476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11500" y="7671"/>
              <a:ext cx="2318" cy="4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FF0000"/>
                  </a:solidFill>
                  <a:latin typeface="Times" panose="02020603050405020304"/>
                  <a:ea typeface="等线" panose="02010600030101010101" charset="-122"/>
                  <a:cs typeface="Times" panose="02020603050405020304"/>
                </a:rPr>
                <a:t>MACE Phase-I?</a:t>
              </a:r>
              <a:endParaRPr lang="zh-CN" altLang="en-US" sz="1400" dirty="0">
                <a:solidFill>
                  <a:srgbClr val="FF0000"/>
                </a:solidFill>
                <a:latin typeface="Calibri" panose="020F0502020204030204"/>
                <a:ea typeface="等线" panose="02010600030101010101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9570816" y="6280506"/>
            <a:ext cx="19319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altLang="zh-CN" sz="1200" dirty="0">
                <a:solidFill>
                  <a:prstClr val="white">
                    <a:lumMod val="50000"/>
                  </a:prstClr>
                </a:solidFill>
              </a:rPr>
              <a:t> PRD 109, 035025 (2024)</a:t>
            </a:r>
            <a:endParaRPr lang="en-US" altLang="zh-CN" sz="1200" dirty="0">
              <a:solidFill>
                <a:prstClr val="white">
                  <a:lumMod val="50000"/>
                </a:prst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357462" y="789270"/>
                <a:ext cx="6068169" cy="26015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Background: </a:t>
                </a:r>
                <a:r>
                  <a:rPr lang="en-US" altLang="zh-CN" dirty="0">
                    <a:solidFill>
                      <a:srgbClr val="0000FF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normal muon decays</a:t>
                </a:r>
                <a:endParaRPr lang="en-US" altLang="zh-CN" dirty="0">
                  <a:solidFill>
                    <a:prstClr val="black"/>
                  </a:solidFill>
                  <a:latin typeface="Arial" panose="020B0604020202090204" pitchFamily="34" charset="0"/>
                  <a:ea typeface="等线" panose="02010600030101010101" charset="-122"/>
                  <a:cs typeface="Arial" panose="020B060402020209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Beam time of approximately </a:t>
                </a:r>
                <a:r>
                  <a:rPr lang="en-US" altLang="zh-CN" dirty="0">
                    <a:solidFill>
                      <a:srgbClr val="FF0000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28</a:t>
                </a: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 days</a:t>
                </a:r>
                <a:endParaRPr lang="en-US" altLang="zh-CN" dirty="0">
                  <a:solidFill>
                    <a:prstClr val="black"/>
                  </a:solidFill>
                  <a:latin typeface="Arial" panose="020B0604020202090204" pitchFamily="34" charset="0"/>
                  <a:ea typeface="等线" panose="02010600030101010101" charset="-122"/>
                  <a:cs typeface="Arial" panose="020B060402020209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Comparable to </a:t>
                </a:r>
                <a:r>
                  <a:rPr lang="en-US" altLang="zh-CN" b="1" dirty="0">
                    <a:solidFill>
                      <a:srgbClr val="0000FF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Mu3e</a:t>
                </a: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 and </a:t>
                </a:r>
                <a:r>
                  <a:rPr lang="en-US" altLang="zh-CN" b="1" dirty="0">
                    <a:solidFill>
                      <a:srgbClr val="0000FF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MEGII-</a:t>
                </a:r>
                <a:r>
                  <a:rPr lang="en-US" altLang="zh-CN" b="1" dirty="0" err="1">
                    <a:solidFill>
                      <a:srgbClr val="0000FF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fwd</a:t>
                </a:r>
                <a:endParaRPr lang="en-US" altLang="zh-CN" b="1" dirty="0">
                  <a:solidFill>
                    <a:srgbClr val="0000FF"/>
                  </a:solidFill>
                  <a:latin typeface="Arial" panose="020B0604020202090204" pitchFamily="34" charset="0"/>
                  <a:ea typeface="等线" panose="02010600030101010101" charset="-122"/>
                  <a:cs typeface="Arial" panose="020B060402020209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Extending the running time to </a:t>
                </a:r>
                <a:r>
                  <a:rPr lang="en-US" altLang="zh-CN" dirty="0">
                    <a:solidFill>
                      <a:srgbClr val="FF0000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120 days </a:t>
                </a: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would provide a clear sensitivity advantage ~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等线" panose="02010600030101010101" charset="-122"/>
                        <a:cs typeface="Arial" panose="020B0604020202090204" pitchFamily="34" charset="0"/>
                      </a:rPr>
                      <m:t>𝒪</m:t>
                    </m:r>
                    <m:r>
                      <a:rPr lang="en-US" altLang="zh-CN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等线" panose="02010600030101010101" charset="-122"/>
                        <a:cs typeface="Arial" panose="020B0604020202090204" pitchFamily="34" charset="0"/>
                      </a:rPr>
                      <m:t>(</m:t>
                    </m:r>
                    <m:sSup>
                      <m:sSupPr>
                        <m:ctrlPr>
                          <a:rPr lang="en-US" altLang="zh-CN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Arial" panose="020B0604020202090204" pitchFamily="34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Arial" panose="020B0604020202090204" pitchFamily="34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Arial" panose="020B0604020202090204" pitchFamily="34" charset="0"/>
                          </a:rPr>
                          <m:t>−</m:t>
                        </m:r>
                        <m:r>
                          <a:rPr lang="en-US" altLang="zh-CN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Arial" panose="020B0604020202090204" pitchFamily="34" charset="0"/>
                          </a:rPr>
                          <m:t>8</m:t>
                        </m:r>
                      </m:sup>
                    </m:sSup>
                    <m:r>
                      <a:rPr lang="en-US" altLang="zh-CN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等线" panose="02010600030101010101" charset="-122"/>
                        <a:cs typeface="Arial" panose="020B0604020202090204" pitchFamily="34" charset="0"/>
                      </a:rPr>
                      <m:t>)</m:t>
                    </m:r>
                  </m:oMath>
                </a14:m>
                <a:endParaRPr lang="en-US" altLang="zh-CN" dirty="0">
                  <a:solidFill>
                    <a:prstClr val="black"/>
                  </a:solidFill>
                  <a:latin typeface="Arial" panose="020B0604020202090204" pitchFamily="34" charset="0"/>
                  <a:ea typeface="等线" panose="02010600030101010101" charset="-122"/>
                  <a:cs typeface="Arial" panose="020B060402020209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:r>
                  <a:rPr lang="en-US" altLang="zh-CN" b="1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MACE Phase-I is sensitive to </a:t>
                </a:r>
                <a:r>
                  <a:rPr lang="en-US" altLang="zh-CN" b="1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  <a:sym typeface="+mn-ea"/>
                  </a:rPr>
                  <a:t>ALPs</a:t>
                </a:r>
                <a:r>
                  <a:rPr lang="en-US" altLang="zh-CN" b="1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!</a:t>
                </a:r>
                <a:endParaRPr lang="en-US" altLang="zh-CN" b="1" dirty="0">
                  <a:solidFill>
                    <a:prstClr val="black"/>
                  </a:solidFill>
                  <a:latin typeface="Arial" panose="020B0604020202090204" pitchFamily="34" charset="0"/>
                  <a:ea typeface="等线" panose="02010600030101010101" charset="-122"/>
                  <a:cs typeface="Arial" panose="020B0604020202090204" pitchFamily="34" charset="0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462" y="789270"/>
                <a:ext cx="6068169" cy="2601595"/>
              </a:xfrm>
              <a:prstGeom prst="rect">
                <a:avLst/>
              </a:prstGeom>
              <a:blipFill rotWithShape="1">
                <a:blip r:embed="rId4"/>
                <a:stretch>
                  <a:fillRect l="-10" t="-23" r="1" b="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640" y="3429635"/>
            <a:ext cx="4826635" cy="30257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 rot="20040000">
            <a:off x="1695450" y="4411345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chemeClr val="tx1">
                    <a:alpha val="20000"/>
                  </a:schemeClr>
                </a:solidFill>
                <a:latin typeface="Calibri" panose="020F0502020204030204" charset="0"/>
                <a:ea typeface="宋体" pitchFamily="2" charset="-122"/>
                <a:cs typeface="Calibri" panose="020F0502020204030204" charset="0"/>
              </a:rPr>
              <a:t>Preliminary</a:t>
            </a:r>
            <a:endParaRPr lang="en-US" altLang="zh-CN" sz="5400" dirty="0">
              <a:solidFill>
                <a:schemeClr val="tx1">
                  <a:alpha val="20000"/>
                </a:schemeClr>
              </a:solidFill>
              <a:latin typeface="Calibri" panose="020F0502020204030204" charset="0"/>
              <a:ea typeface="宋体" pitchFamily="2" charset="-122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15385" y="3448685"/>
            <a:ext cx="4253230" cy="275145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SciFi tracker in MACE phase-I</a:t>
            </a:r>
            <a:endParaRPr lang="en-US" altLang="zh-CN" dirty="0"/>
          </a:p>
        </p:txBody>
      </p:sp>
      <p:pic>
        <p:nvPicPr>
          <p:cNvPr id="31" name="Picture 2" descr="C:\Users\dell\Desktop\MACE\SciFi_Tracker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37841">
            <a:off x="2945130" y="2024380"/>
            <a:ext cx="3624580" cy="171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6" name="文本框 45"/>
              <p:cNvSpPr txBox="1"/>
              <p:nvPr/>
            </p:nvSpPr>
            <p:spPr>
              <a:xfrm>
                <a:off x="426013" y="1043122"/>
                <a:ext cx="2727960" cy="2355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l">
                  <a:lnSpc>
                    <a:spcPct val="130000"/>
                  </a:lnSpc>
                </a:pPr>
                <a:r>
                  <a:rPr lang="en-US" altLang="zh-CN" b="1" dirty="0"/>
                  <a:t>SciFi baseline design:</a:t>
                </a:r>
                <a:endParaRPr lang="en-US" altLang="zh-CN" b="1" dirty="0"/>
              </a:p>
              <a:p>
                <a:pPr marL="285750" indent="-285750" algn="l">
                  <a:lnSpc>
                    <a:spcPct val="130000"/>
                  </a:lnSpc>
                  <a:buFont typeface="Wingdings" panose="05000000000000000000" charset="0"/>
                  <a:buChar char=""/>
                </a:pPr>
                <a:r>
                  <a:rPr lang="en-US" altLang="zh-CN" sz="1600" dirty="0">
                    <a:solidFill>
                      <a:schemeClr val="tx1"/>
                    </a:solidFill>
                  </a:rPr>
                  <a:t>Single-end </a:t>
                </a:r>
                <a:r>
                  <a:rPr lang="en-US" altLang="zh-CN" sz="1600" dirty="0" err="1">
                    <a:sym typeface="+mn-ea"/>
                  </a:rPr>
                  <a:t>SiPM 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readout</a:t>
                </a:r>
                <a:endParaRPr lang="en-US" altLang="zh-CN" sz="1600" dirty="0">
                  <a:solidFill>
                    <a:schemeClr val="tx1"/>
                  </a:solidFill>
                </a:endParaRPr>
              </a:p>
              <a:p>
                <a:pPr marL="285750" indent="-285750" algn="l">
                  <a:lnSpc>
                    <a:spcPct val="130000"/>
                  </a:lnSpc>
                  <a:buFont typeface="Wingdings" panose="05000000000000000000" charset="0"/>
                  <a:buChar char=""/>
                </a:pPr>
                <a:r>
                  <a:rPr lang="en-US" altLang="zh-CN" sz="1600" dirty="0">
                    <a:solidFill>
                      <a:schemeClr val="tx1"/>
                    </a:solidFill>
                  </a:rPr>
                  <a:t>Angular resolution ~5°</a:t>
                </a:r>
                <a:endParaRPr lang="en-US" altLang="zh-CN" sz="1600" dirty="0">
                  <a:solidFill>
                    <a:schemeClr val="tx1"/>
                  </a:solidFill>
                </a:endParaRPr>
              </a:p>
              <a:p>
                <a:pPr marL="285750" indent="-285750" algn="l">
                  <a:lnSpc>
                    <a:spcPct val="130000"/>
                  </a:lnSpc>
                  <a:buFont typeface="Wingdings" panose="05000000000000000000" charset="0"/>
                  <a:buChar char=""/>
                </a:pPr>
                <a:r>
                  <a:rPr lang="en-US" altLang="zh-CN" sz="1600" dirty="0">
                    <a:solidFill>
                      <a:schemeClr val="tx1"/>
                    </a:solidFill>
                  </a:rPr>
                  <a:t>Timing resolution ~1 ns</a:t>
                </a:r>
                <a:endParaRPr lang="en-US" altLang="zh-CN" sz="1600" dirty="0">
                  <a:solidFill>
                    <a:schemeClr val="tx1"/>
                  </a:solidFill>
                </a:endParaRPr>
              </a:p>
              <a:p>
                <a:pPr marL="285750" indent="-285750" algn="l">
                  <a:lnSpc>
                    <a:spcPct val="130000"/>
                  </a:lnSpc>
                  <a:buFont typeface="Wingdings" panose="05000000000000000000" charset="0"/>
                  <a:buChar char="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Recon</m:t>
                        </m:r>
                      </m:sub>
                    </m:sSub>
                    <m:r>
                      <a:rPr lang="en-US" altLang="zh-CN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zh-CN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</m:t>
                    </m:r>
                    <m:r>
                      <a:rPr lang="en-US" altLang="zh-CN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altLang="zh-CN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en-US" altLang="zh-CN" sz="1600" dirty="0">
                  <a:solidFill>
                    <a:schemeClr val="tx1"/>
                  </a:solidFill>
                </a:endParaRPr>
              </a:p>
              <a:p>
                <a:pPr marL="285750" indent="-285750" algn="l">
                  <a:lnSpc>
                    <a:spcPct val="130000"/>
                  </a:lnSpc>
                  <a:buFont typeface="Wingdings" panose="05000000000000000000" charset="0"/>
                  <a:buChar char="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altLang="zh-CN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97</m:t>
                    </m:r>
                    <m:r>
                      <a:rPr lang="en-US" altLang="zh-CN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en-US" altLang="zh-CN" sz="1600" dirty="0">
                  <a:solidFill>
                    <a:schemeClr val="tx1"/>
                  </a:solidFill>
                </a:endParaRPr>
              </a:p>
              <a:p>
                <a:pPr marL="285750" indent="-285750" algn="l">
                  <a:lnSpc>
                    <a:spcPct val="130000"/>
                  </a:lnSpc>
                  <a:buFont typeface="Wingdings" panose="05000000000000000000" charset="0"/>
                  <a:buChar char="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en-US" altLang="zh-CN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%</m:t>
                    </m:r>
                  </m:oMath>
                </a14:m>
                <a:endParaRPr lang="en-US" altLang="zh-CN" sz="1600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6" name="文本框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013" y="1043122"/>
                <a:ext cx="2727960" cy="2355850"/>
              </a:xfrm>
              <a:prstGeom prst="rect">
                <a:avLst/>
              </a:prstGeom>
              <a:blipFill rotWithShape="1">
                <a:blip r:embed="rId3"/>
                <a:stretch>
                  <a:fillRect l="-21" t="-19" r="21" b="-48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/>
          <p:cNvSpPr txBox="1"/>
          <p:nvPr/>
        </p:nvSpPr>
        <p:spPr>
          <a:xfrm>
            <a:off x="5441767" y="5960761"/>
            <a:ext cx="12217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Simulated </a:t>
            </a:r>
            <a:endParaRPr lang="en-US" altLang="zh-CN" sz="1400" dirty="0"/>
          </a:p>
          <a:p>
            <a:r>
              <a:rPr lang="en-US" altLang="zh-CN" sz="1400" dirty="0"/>
              <a:t>event display</a:t>
            </a:r>
            <a:endParaRPr lang="zh-CN" altLang="en-US" sz="1400" dirty="0"/>
          </a:p>
        </p:txBody>
      </p:sp>
      <p:sp>
        <p:nvSpPr>
          <p:cNvPr id="11" name="文本框 10"/>
          <p:cNvSpPr txBox="1"/>
          <p:nvPr/>
        </p:nvSpPr>
        <p:spPr>
          <a:xfrm>
            <a:off x="3435439" y="1094446"/>
            <a:ext cx="236029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600" b="1" i="1" dirty="0">
                <a:latin typeface="Arial" panose="020B0604020202090204" pitchFamily="34" charset="0"/>
                <a:cs typeface="Arial" panose="020B0604020202090204" pitchFamily="34" charset="0"/>
                <a:sym typeface="+mn-ea"/>
              </a:rPr>
              <a:t>Credit: Yinyuan Huang</a:t>
            </a:r>
            <a:endParaRPr lang="en-US" altLang="zh-CN" sz="1600" b="1" i="1" dirty="0">
              <a:latin typeface="Arial" panose="020B0604020202090204" pitchFamily="34" charset="0"/>
              <a:cs typeface="Arial" panose="020B0604020202090204" pitchFamily="34" charset="0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5" y="3845560"/>
            <a:ext cx="3812540" cy="271589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1092200" y="4116705"/>
                <a:ext cx="2004695" cy="59880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indent="0">
                  <a:lnSpc>
                    <a:spcPct val="130000"/>
                  </a:lnSpc>
                  <a:buNone/>
                </a:pPr>
                <a:r>
                  <a:rPr lang="en-US" altLang="zh-CN" sz="1200" dirty="0">
                    <a:solidFill>
                      <a:prstClr val="black"/>
                    </a:solidFill>
                    <a:latin typeface="Arial" panose="020B0604020202090204" pitchFamily="34"/>
                    <a:ea typeface="微软雅黑" panose="020B0503020204020204" charset="-122"/>
                    <a:sym typeface="+mn-ea"/>
                  </a:rPr>
                  <a:t>Simulated angular resolution (RMS): 4.5</a:t>
                </a:r>
                <a14:m>
                  <m:oMath xmlns:m="http://schemas.openxmlformats.org/officeDocument/2006/math">
                    <m:r>
                      <a:rPr lang="en-US" altLang="zh-CN" sz="12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°</m:t>
                    </m:r>
                  </m:oMath>
                </a14:m>
                <a:endParaRPr lang="en-US" altLang="zh-CN" sz="1200" dirty="0">
                  <a:solidFill>
                    <a:prstClr val="black"/>
                  </a:solidFill>
                  <a:latin typeface="Arial" panose="020B0604020202090204" pitchFamily="34"/>
                  <a:ea typeface="微软雅黑" panose="020B0503020204020204" charset="-122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200" y="4116705"/>
                <a:ext cx="2004695" cy="59880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/>
          <a:srcRect l="17660" t="30417" r="21841" b="39167"/>
          <a:stretch>
            <a:fillRect/>
          </a:stretch>
        </p:blipFill>
        <p:spPr>
          <a:xfrm>
            <a:off x="7357110" y="5288280"/>
            <a:ext cx="2825115" cy="106553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514965" y="5247640"/>
            <a:ext cx="1397000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50000"/>
              </a:lnSpc>
              <a:buNone/>
            </a:pP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+mn-ea"/>
              </a:rPr>
              <a:t>Prototype assembly in progress.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 rot="1440000">
            <a:off x="829310" y="5098415"/>
            <a:ext cx="2671445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altLang="zh-CN" sz="3200" dirty="0">
                <a:solidFill>
                  <a:schemeClr val="tx1">
                    <a:alpha val="12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+mn-ea"/>
              </a:rPr>
              <a:t>Preliminary</a:t>
            </a:r>
            <a:endParaRPr lang="en-US" altLang="zh-CN" sz="3200" dirty="0">
              <a:solidFill>
                <a:schemeClr val="tx1">
                  <a:alpha val="12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3" name="图片 2" descr="dae003e74f12be64ee7f930eaa33e87d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7375" y="879475"/>
            <a:ext cx="4259580" cy="156654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885305" y="2132965"/>
            <a:ext cx="3033395" cy="2698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1600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  <a:cs typeface="Calibri" panose="020F0502020204030204" charset="0"/>
              </a:rPr>
              <a:t>Inner CFRP tube</a:t>
            </a:r>
            <a:endParaRPr lang="en-US" altLang="zh-CN" sz="1600" dirty="0">
              <a:solidFill>
                <a:schemeClr val="bg1"/>
              </a:solidFill>
              <a:latin typeface="Calibri" panose="020F0502020204030204" charset="0"/>
              <a:ea typeface="宋体" pitchFamily="2" charset="-122"/>
              <a:cs typeface="Calibri" panose="020F050202020403020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078422" y="1945656"/>
            <a:ext cx="158686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400" dirty="0"/>
              <a:t>Design schematic</a:t>
            </a:r>
            <a:endParaRPr lang="en-US" altLang="zh-CN" sz="1400" dirty="0"/>
          </a:p>
        </p:txBody>
      </p:sp>
      <p:pic>
        <p:nvPicPr>
          <p:cNvPr id="16" name="图片 15" descr="4f78dee16c9c0718240012106a20d7dd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6220" y="2611120"/>
            <a:ext cx="3291840" cy="24688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28895" y="2460625"/>
            <a:ext cx="6865620" cy="408813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lt"/>
                <a:cs typeface="+mn-lt"/>
                <a:sym typeface="+mn-ea"/>
              </a:rPr>
              <a:t>Tiled timing counter (TTC) for MACE Phase-I</a:t>
            </a:r>
            <a:endParaRPr lang="en-US" altLang="zh-CN" dirty="0">
              <a:latin typeface="+mn-lt"/>
              <a:cs typeface="+mn-lt"/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13360" y="1043305"/>
            <a:ext cx="4163060" cy="186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00000"/>
              </a:lnSpc>
              <a:spcBef>
                <a:spcPts val="1000"/>
              </a:spcBef>
              <a:buFont typeface="Arial" panose="020B0604020202090204" pitchFamily="34" charset="0"/>
              <a:buNone/>
            </a:pPr>
            <a:r>
              <a:rPr lang="en-US" altLang="zh-CN" b="1" dirty="0">
                <a:solidFill>
                  <a:schemeClr val="tx1"/>
                </a:solidFill>
                <a:cs typeface="+mn-lt"/>
              </a:rPr>
              <a:t>Tiled timing counter (TTC):</a:t>
            </a:r>
            <a:endParaRPr lang="en-US" altLang="zh-CN" b="1" dirty="0">
              <a:solidFill>
                <a:schemeClr val="tx1"/>
              </a:solidFill>
              <a:cs typeface="+mn-lt"/>
            </a:endParaRP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Wingdings" panose="05000000000000000000" charset="0"/>
              <a:buChar char=""/>
            </a:pPr>
            <a:r>
              <a:rPr lang="en-US" altLang="zh-CN" sz="1600" dirty="0">
                <a:solidFill>
                  <a:schemeClr val="tx1"/>
                </a:solidFill>
                <a:cs typeface="+mn-lt"/>
              </a:rPr>
              <a:t>Thin plastic scintillator</a:t>
            </a:r>
            <a:endParaRPr lang="en-US" altLang="zh-CN" sz="1600" dirty="0">
              <a:solidFill>
                <a:schemeClr val="tx1"/>
              </a:solidFill>
              <a:cs typeface="+mn-lt"/>
            </a:endParaRP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Wingdings" panose="05000000000000000000" charset="0"/>
              <a:buChar char=""/>
            </a:pPr>
            <a:r>
              <a:rPr lang="en-US" altLang="zh-CN" sz="1600" dirty="0">
                <a:solidFill>
                  <a:schemeClr val="tx1"/>
                </a:solidFill>
                <a:cs typeface="+mn-lt"/>
              </a:rPr>
              <a:t>Double-end SiPM readout</a:t>
            </a:r>
            <a:endParaRPr lang="en-US" altLang="zh-CN" sz="1600" dirty="0">
              <a:solidFill>
                <a:schemeClr val="tx1"/>
              </a:solidFill>
              <a:cs typeface="+mn-lt"/>
            </a:endParaRP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Wingdings" panose="05000000000000000000" charset="0"/>
              <a:buChar char=""/>
            </a:pPr>
            <a:r>
              <a:rPr lang="en-US" altLang="zh-CN" sz="1600" dirty="0">
                <a:cs typeface="+mn-lt"/>
                <a:sym typeface="+mn-ea"/>
              </a:rPr>
              <a:t>3 SiPM in series per end</a:t>
            </a:r>
            <a:endParaRPr lang="en-US" altLang="zh-CN" sz="1600" dirty="0">
              <a:cs typeface="+mn-lt"/>
              <a:sym typeface="+mn-ea"/>
            </a:endParaRP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Wingdings" panose="05000000000000000000" charset="0"/>
              <a:buChar char=""/>
            </a:pPr>
            <a:endParaRPr lang="en-US" altLang="zh-CN" sz="1600" dirty="0">
              <a:solidFill>
                <a:schemeClr val="tx1"/>
              </a:solidFill>
              <a:cs typeface="+mn-lt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7780655" y="842645"/>
            <a:ext cx="372872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dirty="0">
                <a:cs typeface="+mn-lt"/>
              </a:rPr>
              <a:t>Credit: Changlin Chen &amp; Hao Jiang</a:t>
            </a:r>
            <a:endParaRPr lang="en-US" altLang="zh-CN" sz="1600" b="1" i="1" dirty="0">
              <a:cs typeface="+mn-lt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-83820" y="2932430"/>
            <a:ext cx="5378450" cy="3259455"/>
            <a:chOff x="6109" y="5200"/>
            <a:chExt cx="8470" cy="5133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09" y="5200"/>
              <a:ext cx="6848" cy="5133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/>
          </p:nvSpPr>
          <p:spPr>
            <a:xfrm>
              <a:off x="12868" y="5876"/>
              <a:ext cx="1711" cy="9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600" dirty="0">
                  <a:cs typeface="+mn-lt"/>
                </a:rPr>
                <a:t>Plastic</a:t>
              </a:r>
              <a:endParaRPr lang="en-US" altLang="zh-CN" sz="1600" dirty="0">
                <a:cs typeface="+mn-lt"/>
              </a:endParaRPr>
            </a:p>
            <a:p>
              <a:pPr algn="ctr"/>
              <a:r>
                <a:rPr lang="en-US" altLang="zh-CN" sz="1600" dirty="0">
                  <a:cs typeface="+mn-lt"/>
                </a:rPr>
                <a:t>scintillator</a:t>
              </a:r>
              <a:endParaRPr lang="en-US" altLang="zh-CN" sz="1600" dirty="0">
                <a:cs typeface="+mn-lt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1627" y="9005"/>
              <a:ext cx="2457" cy="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600" dirty="0">
                  <a:cs typeface="+mn-lt"/>
                  <a:sym typeface="+mn-ea"/>
                </a:rPr>
                <a:t>Support &amp; PCB</a:t>
              </a:r>
              <a:endParaRPr lang="en-US" altLang="zh-CN" sz="1600" dirty="0">
                <a:cs typeface="+mn-lt"/>
                <a:sym typeface="+mn-ea"/>
              </a:endParaRPr>
            </a:p>
          </p:txBody>
        </p:sp>
        <p:cxnSp>
          <p:nvCxnSpPr>
            <p:cNvPr id="36" name="直接连接符 35"/>
            <p:cNvCxnSpPr>
              <a:endCxn id="30" idx="0"/>
            </p:cNvCxnSpPr>
            <p:nvPr/>
          </p:nvCxnSpPr>
          <p:spPr>
            <a:xfrm>
              <a:off x="11683" y="7921"/>
              <a:ext cx="1173" cy="108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flipV="1">
              <a:off x="11891" y="6494"/>
              <a:ext cx="1035" cy="24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组合 42"/>
          <p:cNvGrpSpPr/>
          <p:nvPr/>
        </p:nvGrpSpPr>
        <p:grpSpPr>
          <a:xfrm>
            <a:off x="3259455" y="924560"/>
            <a:ext cx="3083560" cy="1983740"/>
            <a:chOff x="5538" y="1654"/>
            <a:chExt cx="4856" cy="3124"/>
          </a:xfrm>
        </p:grpSpPr>
        <p:grpSp>
          <p:nvGrpSpPr>
            <p:cNvPr id="41" name="组合 40"/>
            <p:cNvGrpSpPr/>
            <p:nvPr/>
          </p:nvGrpSpPr>
          <p:grpSpPr>
            <a:xfrm>
              <a:off x="5538" y="1860"/>
              <a:ext cx="4856" cy="2919"/>
              <a:chOff x="5455" y="1784"/>
              <a:chExt cx="4856" cy="2919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5455" y="1784"/>
                <a:ext cx="4856" cy="2141"/>
                <a:chOff x="5427" y="1894"/>
                <a:chExt cx="4856" cy="2141"/>
              </a:xfrm>
            </p:grpSpPr>
            <p:grpSp>
              <p:nvGrpSpPr>
                <p:cNvPr id="14" name="组合 13"/>
                <p:cNvGrpSpPr/>
                <p:nvPr/>
              </p:nvGrpSpPr>
              <p:grpSpPr>
                <a:xfrm>
                  <a:off x="5998" y="2565"/>
                  <a:ext cx="4258" cy="1470"/>
                  <a:chOff x="5583" y="2851"/>
                  <a:chExt cx="4258" cy="1470"/>
                </a:xfrm>
              </p:grpSpPr>
              <p:sp>
                <p:nvSpPr>
                  <p:cNvPr id="9" name="立方体 8"/>
                  <p:cNvSpPr/>
                  <p:nvPr/>
                </p:nvSpPr>
                <p:spPr>
                  <a:xfrm rot="5400000" flipH="1">
                    <a:off x="6977" y="1457"/>
                    <a:ext cx="1470" cy="4258"/>
                  </a:xfrm>
                  <a:prstGeom prst="cube">
                    <a:avLst>
                      <a:gd name="adj" fmla="val 79149"/>
                    </a:avLst>
                  </a:prstGeom>
                  <a:solidFill>
                    <a:schemeClr val="accent1"/>
                  </a:solidFill>
                  <a:ln w="25400"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lt"/>
                    </a:endParaRPr>
                  </a:p>
                </p:txBody>
              </p:sp>
              <p:sp>
                <p:nvSpPr>
                  <p:cNvPr id="10" name="矩形 9"/>
                  <p:cNvSpPr/>
                  <p:nvPr/>
                </p:nvSpPr>
                <p:spPr>
                  <a:xfrm>
                    <a:off x="5828" y="4087"/>
                    <a:ext cx="170" cy="170"/>
                  </a:xfrm>
                  <a:prstGeom prst="rect">
                    <a:avLst/>
                  </a:prstGeom>
                  <a:solidFill>
                    <a:schemeClr val="accent2"/>
                  </a:solidFill>
                  <a:ln w="254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lt"/>
                    </a:endParaRPr>
                  </a:p>
                </p:txBody>
              </p:sp>
              <p:sp>
                <p:nvSpPr>
                  <p:cNvPr id="12" name="矩形 11"/>
                  <p:cNvSpPr/>
                  <p:nvPr/>
                </p:nvSpPr>
                <p:spPr>
                  <a:xfrm>
                    <a:off x="7006" y="4087"/>
                    <a:ext cx="170" cy="170"/>
                  </a:xfrm>
                  <a:prstGeom prst="rect">
                    <a:avLst/>
                  </a:prstGeom>
                  <a:solidFill>
                    <a:schemeClr val="accent2"/>
                  </a:solidFill>
                  <a:ln w="254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lt"/>
                    </a:endParaRPr>
                  </a:p>
                </p:txBody>
              </p:sp>
              <p:sp>
                <p:nvSpPr>
                  <p:cNvPr id="13" name="矩形 12"/>
                  <p:cNvSpPr/>
                  <p:nvPr/>
                </p:nvSpPr>
                <p:spPr>
                  <a:xfrm>
                    <a:off x="8184" y="4087"/>
                    <a:ext cx="170" cy="170"/>
                  </a:xfrm>
                  <a:prstGeom prst="rect">
                    <a:avLst/>
                  </a:prstGeom>
                  <a:solidFill>
                    <a:schemeClr val="accent2"/>
                  </a:solidFill>
                  <a:ln w="254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lt"/>
                    </a:endParaRPr>
                  </a:p>
                </p:txBody>
              </p:sp>
            </p:grpSp>
            <p:cxnSp>
              <p:nvCxnSpPr>
                <p:cNvPr id="16" name="直接箭头连接符 15"/>
                <p:cNvCxnSpPr/>
                <p:nvPr/>
              </p:nvCxnSpPr>
              <p:spPr>
                <a:xfrm flipV="1">
                  <a:off x="7109" y="2411"/>
                  <a:ext cx="3175" cy="0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sp>
              <p:nvSpPr>
                <p:cNvPr id="18" name="文本框 17"/>
                <p:cNvSpPr txBox="1"/>
                <p:nvPr/>
              </p:nvSpPr>
              <p:spPr>
                <a:xfrm>
                  <a:off x="7109" y="1894"/>
                  <a:ext cx="3146" cy="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ctr"/>
                  <a:r>
                    <a:rPr lang="en-US" altLang="zh-CN" sz="1400" dirty="0">
                      <a:ea typeface="宋体" pitchFamily="2" charset="-122"/>
                      <a:cs typeface="+mn-lt"/>
                    </a:rPr>
                    <a:t>50 mm</a:t>
                  </a:r>
                  <a:endParaRPr lang="en-US" altLang="zh-CN" sz="1400" dirty="0">
                    <a:ea typeface="宋体" pitchFamily="2" charset="-122"/>
                    <a:cs typeface="+mn-lt"/>
                  </a:endParaRPr>
                </a:p>
              </p:txBody>
            </p:sp>
            <p:cxnSp>
              <p:nvCxnSpPr>
                <p:cNvPr id="19" name="直接箭头连接符 18"/>
                <p:cNvCxnSpPr/>
                <p:nvPr/>
              </p:nvCxnSpPr>
              <p:spPr>
                <a:xfrm flipV="1">
                  <a:off x="5810" y="2420"/>
                  <a:ext cx="1299" cy="1230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sp>
              <p:nvSpPr>
                <p:cNvPr id="20" name="文本框 19"/>
                <p:cNvSpPr txBox="1"/>
                <p:nvPr/>
              </p:nvSpPr>
              <p:spPr>
                <a:xfrm rot="18960000">
                  <a:off x="5427" y="2558"/>
                  <a:ext cx="1783" cy="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ctr"/>
                  <a:r>
                    <a:rPr lang="en-US" altLang="zh-CN" sz="1400" dirty="0">
                      <a:ea typeface="宋体" pitchFamily="2" charset="-122"/>
                      <a:cs typeface="+mn-lt"/>
                    </a:rPr>
                    <a:t>52 mm</a:t>
                  </a:r>
                  <a:endParaRPr lang="en-US" altLang="zh-CN" sz="1400" dirty="0">
                    <a:ea typeface="宋体" pitchFamily="2" charset="-122"/>
                    <a:cs typeface="+mn-lt"/>
                  </a:endParaRPr>
                </a:p>
              </p:txBody>
            </p:sp>
          </p:grpSp>
          <p:sp>
            <p:nvSpPr>
              <p:cNvPr id="25" name="文本框 24"/>
              <p:cNvSpPr txBox="1"/>
              <p:nvPr/>
            </p:nvSpPr>
            <p:spPr>
              <a:xfrm>
                <a:off x="6504" y="4231"/>
                <a:ext cx="2033" cy="47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zh-CN" sz="1400" dirty="0">
                    <a:ea typeface="宋体" pitchFamily="2" charset="-122"/>
                    <a:cs typeface="+mn-lt"/>
                  </a:rPr>
                  <a:t>SiPM</a:t>
                </a:r>
                <a:endParaRPr lang="en-US" altLang="zh-CN" sz="1400" dirty="0">
                  <a:ea typeface="宋体" pitchFamily="2" charset="-122"/>
                  <a:cs typeface="+mn-lt"/>
                </a:endParaRPr>
              </a:p>
            </p:txBody>
          </p:sp>
          <p:cxnSp>
            <p:nvCxnSpPr>
              <p:cNvPr id="27" name="直接箭头连接符 26"/>
              <p:cNvCxnSpPr/>
              <p:nvPr/>
            </p:nvCxnSpPr>
            <p:spPr>
              <a:xfrm flipH="1" flipV="1">
                <a:off x="6582" y="4041"/>
                <a:ext cx="650" cy="26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39" name="直接箭头连接符 38"/>
              <p:cNvCxnSpPr>
                <a:stCxn id="25" idx="0"/>
              </p:cNvCxnSpPr>
              <p:nvPr/>
            </p:nvCxnSpPr>
            <p:spPr>
              <a:xfrm flipH="1" flipV="1">
                <a:off x="7521" y="3994"/>
                <a:ext cx="0" cy="23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40" name="直接箭头连接符 39"/>
              <p:cNvCxnSpPr/>
              <p:nvPr/>
            </p:nvCxnSpPr>
            <p:spPr>
              <a:xfrm flipV="1">
                <a:off x="7815" y="4031"/>
                <a:ext cx="678" cy="26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42" name="文本框 41"/>
            <p:cNvSpPr txBox="1"/>
            <p:nvPr/>
          </p:nvSpPr>
          <p:spPr>
            <a:xfrm>
              <a:off x="5903" y="1654"/>
              <a:ext cx="1995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ea typeface="宋体" pitchFamily="2" charset="-122"/>
                  <a:cs typeface="+mn-lt"/>
                </a:rPr>
                <a:t>A single tile:</a:t>
              </a:r>
              <a:endParaRPr lang="en-US" altLang="zh-CN" sz="1600" dirty="0">
                <a:ea typeface="宋体" pitchFamily="2" charset="-122"/>
                <a:cs typeface="+mn-lt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6671945" y="1219200"/>
            <a:ext cx="5415280" cy="1433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ea typeface="微软雅黑" panose="020B0503020204020204" charset="-122"/>
                <a:cs typeface="+mn-lt"/>
                <a:sym typeface="+mn-ea"/>
              </a:rPr>
              <a:t>Single SiPM, 3 SiPM serial / parallel readout tested.</a:t>
            </a:r>
            <a:endParaRPr lang="en-US" altLang="zh-CN" sz="1600" dirty="0">
              <a:ea typeface="微软雅黑" panose="020B0503020204020204" charset="-122"/>
              <a:cs typeface="+mn-lt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ea typeface="微软雅黑" panose="020B0503020204020204" charset="-122"/>
                <a:cs typeface="+mn-lt"/>
                <a:sym typeface="+mn-ea"/>
              </a:rPr>
              <a:t>Timing performance: 3-serial &gt; 3-parallels &gt; single.</a:t>
            </a:r>
            <a:endParaRPr lang="en-US" altLang="zh-CN" sz="1600" dirty="0">
              <a:ea typeface="微软雅黑" panose="020B0503020204020204" charset="-122"/>
              <a:cs typeface="+mn-lt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ea typeface="微软雅黑" panose="020B0503020204020204" charset="-122"/>
                <a:cs typeface="+mn-lt"/>
                <a:sym typeface="+mn-ea"/>
              </a:rPr>
              <a:t>100 ps time resolution achieved. </a:t>
            </a:r>
            <a:endParaRPr lang="en-US" altLang="zh-CN" sz="1600" dirty="0">
              <a:ea typeface="微软雅黑" panose="020B0503020204020204" charset="-122"/>
              <a:cs typeface="+mn-lt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ea typeface="微软雅黑" panose="020B0503020204020204" charset="-122"/>
              <a:cs typeface="+mn-lt"/>
              <a:sym typeface="+mn-ea"/>
            </a:endParaRPr>
          </a:p>
        </p:txBody>
      </p:sp>
      <p:sp>
        <p:nvSpPr>
          <p:cNvPr id="48" name="文本框 47"/>
          <p:cNvSpPr txBox="1"/>
          <p:nvPr/>
        </p:nvSpPr>
        <p:spPr>
          <a:xfrm rot="1440000">
            <a:off x="6756400" y="3978275"/>
            <a:ext cx="3999865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altLang="zh-CN" sz="4800" dirty="0">
                <a:solidFill>
                  <a:schemeClr val="tx1">
                    <a:alpha val="8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+mn-ea"/>
              </a:rPr>
              <a:t>Preliminary</a:t>
            </a:r>
            <a:endParaRPr lang="en-US" altLang="zh-CN" sz="4800" dirty="0">
              <a:solidFill>
                <a:schemeClr val="tx1">
                  <a:alpha val="8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49" name="灯片编号占位符 4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lt"/>
              </a:rPr>
              <a:t>MACE offline software and Mustard framework</a:t>
            </a:r>
            <a:endParaRPr lang="en-US" altLang="zh-CN" dirty="0">
              <a:latin typeface="+mn-lt"/>
              <a:cs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60490" y="1363345"/>
            <a:ext cx="5584825" cy="501523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08940" y="1148715"/>
            <a:ext cx="6045835" cy="4997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u"/>
            </a:pPr>
            <a:r>
              <a:rPr lang="en-US" altLang="zh-CN" b="1" dirty="0">
                <a:ea typeface="微软雅黑" panose="020B0503020204020204" charset="-122"/>
                <a:cs typeface="+mn-lt"/>
              </a:rPr>
              <a:t>MACE offline software</a:t>
            </a:r>
            <a:endParaRPr lang="en-US" altLang="zh-CN" b="1" dirty="0">
              <a:ea typeface="微软雅黑" panose="020B0503020204020204" charset="-122"/>
              <a:cs typeface="+mn-lt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ea typeface="微软雅黑" panose="020B0503020204020204" charset="-122"/>
                <a:cs typeface="+mn-lt"/>
                <a:sym typeface="+mn-ea"/>
              </a:rPr>
              <a:t>Event generation, detector simulation, offline reconstruction and data analysis framework.</a:t>
            </a:r>
            <a:endParaRPr lang="zh-CN" altLang="en-US" sz="1600" dirty="0">
              <a:ea typeface="微软雅黑" panose="020B0503020204020204" charset="-122"/>
              <a:cs typeface="+mn-lt"/>
              <a:sym typeface="+mn-ea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ea typeface="微软雅黑" panose="020B0503020204020204" charset="-122"/>
                <a:cs typeface="+mn-lt"/>
                <a:sym typeface="+mn-ea"/>
              </a:rPr>
              <a:t>Based on Mustard framework and HEP toolkits.</a:t>
            </a:r>
            <a:endParaRPr lang="zh-CN" altLang="en-US" sz="1600" dirty="0">
              <a:ea typeface="微软雅黑" panose="020B0503020204020204" charset="-122"/>
              <a:cs typeface="+mn-lt"/>
              <a:sym typeface="+mn-ea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u"/>
            </a:pPr>
            <a:r>
              <a:rPr lang="en-US" altLang="zh-CN" b="1" dirty="0">
                <a:ea typeface="微软雅黑" panose="020B0503020204020204" charset="-122"/>
                <a:cs typeface="+mn-lt"/>
                <a:sym typeface="+mn-ea"/>
              </a:rPr>
              <a:t>Mustard framework</a:t>
            </a:r>
            <a:endParaRPr lang="en-US" altLang="zh-CN" b="1" dirty="0">
              <a:ea typeface="微软雅黑" panose="020B0503020204020204" charset="-122"/>
              <a:cs typeface="+mn-lt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ea typeface="微软雅黑" panose="020B0503020204020204" charset="-122"/>
                <a:cs typeface="+mn-lt"/>
              </a:rPr>
              <a:t>A modern, high-performance offline software framework for non-collider experiment.</a:t>
            </a:r>
            <a:endParaRPr lang="zh-CN" altLang="en-US" sz="1600" dirty="0">
              <a:ea typeface="微软雅黑" panose="020B0503020204020204" charset="-122"/>
              <a:cs typeface="+mn-lt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ea typeface="微软雅黑" panose="020B0503020204020204" charset="-122"/>
                <a:cs typeface="+mn-lt"/>
                <a:sym typeface="+mn-ea"/>
              </a:rPr>
              <a:t>Natively s</a:t>
            </a:r>
            <a:r>
              <a:rPr lang="en-US" altLang="zh-CN" sz="1600" dirty="0">
                <a:ea typeface="微软雅黑" panose="020B0503020204020204" charset="-122"/>
                <a:cs typeface="+mn-lt"/>
              </a:rPr>
              <a:t>upport large scale distributed computing.</a:t>
            </a:r>
            <a:endParaRPr lang="en-US" altLang="zh-CN" sz="1600" dirty="0">
              <a:ea typeface="微软雅黑" panose="020B0503020204020204" charset="-122"/>
              <a:cs typeface="+mn-lt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ea typeface="微软雅黑" panose="020B0503020204020204" charset="-122"/>
                <a:cs typeface="+mn-lt"/>
              </a:rPr>
              <a:t>Framework for data model definition, event generation, detector geometry management, application interface and other utilities.</a:t>
            </a:r>
            <a:endParaRPr lang="en-US" altLang="zh-CN" sz="1600" dirty="0">
              <a:ea typeface="微软雅黑" panose="020B0503020204020204" charset="-122"/>
              <a:cs typeface="+mn-lt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ea typeface="微软雅黑" panose="020B0503020204020204" charset="-122"/>
                <a:cs typeface="+mn-lt"/>
                <a:sym typeface="+mn-ea"/>
              </a:rPr>
              <a:t>Applications: MACESW, MusAirS (an air shower simulation tool), CRMuSR offline software, muon tomography simulation and analysis software.</a:t>
            </a:r>
            <a:endParaRPr lang="en-US" altLang="zh-CN" sz="1600" dirty="0">
              <a:ea typeface="微软雅黑" panose="020B0503020204020204" charset="-122"/>
              <a:cs typeface="+mn-lt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25147" y="815601"/>
            <a:ext cx="42421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cs typeface="+mn-lt"/>
                <a:hlinkClick r:id="rId2"/>
              </a:rPr>
              <a:t>https://github.com/zhao-shihan/MACESW</a:t>
            </a:r>
            <a:endParaRPr lang="zh-CN" altLang="en-US" sz="1600" dirty="0">
              <a:cs typeface="+mn-lt"/>
              <a:hlinkClick r:id="rId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38200" y="6126128"/>
            <a:ext cx="42421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cs typeface="+mn-lt"/>
                <a:hlinkClick r:id="rId3"/>
              </a:rPr>
              <a:t>https://github.com/zhao-shihan/Mustard</a:t>
            </a:r>
            <a:endParaRPr lang="en-US" altLang="zh-CN" sz="1600" dirty="0">
              <a:cs typeface="+mn-lt"/>
              <a:hlinkClick r:id="rId3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733790" y="880745"/>
            <a:ext cx="2980055" cy="3683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cs typeface="+mn-lt"/>
              </a:rPr>
              <a:t>More in backup slides.</a:t>
            </a:r>
            <a:endParaRPr lang="en-US" b="1" dirty="0">
              <a:solidFill>
                <a:srgbClr val="FF0000"/>
              </a:solidFill>
              <a:cs typeface="+mn-lt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Summary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321501" y="808627"/>
                <a:ext cx="11548997" cy="4351338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25000"/>
                  </a:lnSpc>
                </a:pPr>
                <a:r>
                  <a:rPr lang="en-US" altLang="zh-CN" sz="1800" dirty="0"/>
                  <a:t>Rich new physics in muonium-to-antimuonium conversion!</a:t>
                </a:r>
                <a:endParaRPr lang="en-US" altLang="zh-CN" sz="1800" dirty="0"/>
              </a:p>
              <a:p>
                <a:pPr algn="just">
                  <a:lnSpc>
                    <a:spcPct val="125000"/>
                  </a:lnSpc>
                </a:pPr>
                <a:r>
                  <a:rPr lang="en-US" altLang="zh-CN" sz="1800" dirty="0"/>
                  <a:t>Next-generation muon </a:t>
                </a:r>
                <a:r>
                  <a:rPr lang="en-US" altLang="zh-CN" sz="1800" dirty="0" err="1"/>
                  <a:t>cLFV</a:t>
                </a:r>
                <a:r>
                  <a:rPr lang="en-US" altLang="zh-CN" sz="1800" dirty="0"/>
                  <a:t> experiment — MACE aims at </a:t>
                </a:r>
                <a:r>
                  <a:rPr lang="en-US" altLang="zh-CN" sz="1800" dirty="0">
                    <a:solidFill>
                      <a:srgbClr val="FF0000"/>
                    </a:solidFill>
                  </a:rPr>
                  <a:t>two orders of magnitude improvement </a:t>
                </a:r>
                <a:r>
                  <a:rPr lang="en-US" altLang="zh-CN" sz="1800" dirty="0"/>
                  <a:t>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altLang="zh-CN" sz="1800" dirty="0"/>
                  <a:t>-to-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180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180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</m:acc>
                  </m:oMath>
                </a14:m>
                <a:r>
                  <a:rPr lang="zh-CN" altLang="en-US" sz="1800" dirty="0"/>
                  <a:t> </a:t>
                </a:r>
                <a:r>
                  <a:rPr lang="en-US" altLang="zh-CN" sz="1800" dirty="0"/>
                  <a:t>conversion probability. MACE Phase-I: Forerunner of MACE. A search for batches of </a:t>
                </a:r>
                <a:r>
                  <a:rPr lang="en-US" altLang="zh-CN" sz="1800" dirty="0">
                    <a:solidFill>
                      <a:srgbClr val="FF0000"/>
                    </a:solidFill>
                  </a:rPr>
                  <a:t>muon(</a:t>
                </a:r>
                <a:r>
                  <a:rPr lang="en-US" altLang="zh-CN" sz="1800" dirty="0" err="1">
                    <a:solidFill>
                      <a:srgbClr val="FF0000"/>
                    </a:solidFill>
                  </a:rPr>
                  <a:t>ium</a:t>
                </a:r>
                <a:r>
                  <a:rPr lang="en-US" altLang="zh-CN" sz="1800" dirty="0">
                    <a:solidFill>
                      <a:srgbClr val="FF0000"/>
                    </a:solidFill>
                  </a:rPr>
                  <a:t>) </a:t>
                </a:r>
                <a:r>
                  <a:rPr lang="en-US" altLang="zh-CN" sz="1800" dirty="0" err="1">
                    <a:solidFill>
                      <a:srgbClr val="FF0000"/>
                    </a:solidFill>
                  </a:rPr>
                  <a:t>cLFV</a:t>
                </a:r>
                <a:r>
                  <a:rPr lang="en-US" altLang="zh-CN" sz="1800" dirty="0">
                    <a:solidFill>
                      <a:srgbClr val="FF0000"/>
                    </a:solidFill>
                  </a:rPr>
                  <a:t> decay</a:t>
                </a:r>
                <a:r>
                  <a:rPr lang="en-US" altLang="zh-CN" sz="1800" dirty="0"/>
                  <a:t>, also aiming at </a:t>
                </a:r>
                <a:r>
                  <a:rPr lang="en-US" altLang="zh-CN" sz="1800" b="1" dirty="0"/>
                  <a:t>broader physics programs</a:t>
                </a:r>
                <a:r>
                  <a:rPr lang="en-US" altLang="zh-CN" sz="1800" dirty="0"/>
                  <a:t>.</a:t>
                </a:r>
                <a:endParaRPr lang="en-US" altLang="zh-CN" sz="1800" dirty="0"/>
              </a:p>
              <a:p>
                <a:pPr algn="just"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zh-CN" altLang="en-US" sz="1800" i="1">
                        <a:latin typeface="Cambria Math" panose="02040503050406030204" pitchFamily="18" charset="0"/>
                      </a:rPr>
                      <m:t>𝒪</m:t>
                    </m:r>
                    <m:d>
                      <m:d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13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sz="1800" dirty="0"/>
                  <a:t> sensitivities </a:t>
                </a:r>
                <a:r>
                  <a:rPr lang="en-US" altLang="zh-CN" sz="1800" dirty="0">
                    <a:sym typeface="+mn-ea"/>
                  </a:rPr>
                  <a:t>are expected.</a:t>
                </a:r>
                <a:endParaRPr lang="en-US" altLang="zh-CN" sz="1800" dirty="0"/>
              </a:p>
              <a:p>
                <a:pPr lvl="0">
                  <a:lnSpc>
                    <a:spcPct val="125000"/>
                  </a:lnSpc>
                </a:pPr>
                <a:r>
                  <a:rPr lang="en-US" altLang="zh-CN" sz="1800" b="1" dirty="0">
                    <a:solidFill>
                      <a:srgbClr val="0000FF"/>
                    </a:solidFill>
                  </a:rPr>
                  <a:t>Welcome to joining the high-intensity muon physics experiment MACE!</a:t>
                </a:r>
                <a:endParaRPr lang="en-US" altLang="zh-CN" sz="18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5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1501" y="808627"/>
                <a:ext cx="11548997" cy="4351338"/>
              </a:xfrm>
              <a:blipFill rotWithShape="1">
                <a:blip r:embed="rId1"/>
                <a:stretch>
                  <a:fillRect l="-2" t="-6" r="4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/>
          <p:cNvSpPr txBox="1"/>
          <p:nvPr/>
        </p:nvSpPr>
        <p:spPr>
          <a:xfrm>
            <a:off x="259827" y="6049373"/>
            <a:ext cx="30380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Contact person:</a:t>
            </a:r>
            <a:endParaRPr lang="en-US" altLang="zh-CN" sz="1100" dirty="0"/>
          </a:p>
          <a:p>
            <a:r>
              <a:rPr lang="en-US" altLang="zh-CN" sz="1100" dirty="0"/>
              <a:t>Prof. Jian Tang (</a:t>
            </a:r>
            <a:r>
              <a:rPr lang="en-US" altLang="zh-CN" sz="1100" dirty="0">
                <a:hlinkClick r:id="rId2"/>
              </a:rPr>
              <a:t>tangjian5@mail.sysu.edu.cn</a:t>
            </a:r>
            <a:r>
              <a:rPr lang="en-US" altLang="zh-CN" sz="1100" dirty="0"/>
              <a:t>)</a:t>
            </a:r>
            <a:endParaRPr lang="zh-CN" altLang="en-US" sz="1100" dirty="0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12447" y="3658228"/>
            <a:ext cx="3084301" cy="215713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6497" y="3440430"/>
            <a:ext cx="3919003" cy="3030332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9251886" y="5949439"/>
            <a:ext cx="21788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latin typeface="Times New Roman" panose="02020503050405090304" pitchFamily="18" charset="0"/>
                <a:cs typeface="Times New Roman" panose="02020503050405090304" pitchFamily="18" charset="0"/>
              </a:rPr>
              <a:t>Thank you!</a:t>
            </a:r>
            <a:endParaRPr lang="zh-CN" altLang="en-US" sz="3200" b="1" i="1" dirty="0">
              <a:latin typeface="Times New Roman" panose="02020503050405090304" pitchFamily="18" charset="0"/>
              <a:cs typeface="Times New Roman" panose="02020503050405090304" pitchFamily="18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9147" y="2255175"/>
            <a:ext cx="2743200" cy="366983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buClrTx/>
              <a:buSzTx/>
              <a:buFontTx/>
            </a:pPr>
            <a:r>
              <a:rPr lang="en-US" sz="2800" b="1" dirty="0">
                <a:ea typeface="微软雅黑" panose="020B0503020204020204" charset="-122"/>
              </a:rPr>
              <a:t>High-intensity frontier and </a:t>
            </a:r>
            <a:r>
              <a:rPr lang="en-US" sz="2800" b="1" dirty="0" err="1">
                <a:ea typeface="微软雅黑" panose="020B0503020204020204" charset="-122"/>
              </a:rPr>
              <a:t>cLFV</a:t>
            </a:r>
            <a:endParaRPr lang="en-US" sz="2800" b="1" dirty="0">
              <a:ea typeface="微软雅黑" panose="020B0503020204020204" charset="-122"/>
            </a:endParaRPr>
          </a:p>
        </p:txBody>
      </p:sp>
      <p:sp>
        <p:nvSpPr>
          <p:cNvPr id="21" name="灯片编号占位符 20"/>
          <p:cNvSpPr>
            <a:spLocks noGrp="1"/>
          </p:cNvSpPr>
          <p:nvPr>
            <p:ph type="sldNum" sz="quarter" idx="16"/>
          </p:nvPr>
        </p:nvSpPr>
        <p:spPr>
          <a:xfrm>
            <a:off x="9343813" y="6560820"/>
            <a:ext cx="2743200" cy="341630"/>
          </a:xfrm>
        </p:spPr>
        <p:txBody>
          <a:bodyPr/>
          <a:lstStyle/>
          <a:p>
            <a:fld id="{3FBE35B1-CC2D-4626-A636-75630962EEEB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31100" y="842645"/>
            <a:ext cx="4356735" cy="470344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906657" y="4539265"/>
            <a:ext cx="20883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</a:rPr>
              <a:t>Enrique Fernández-Martínez</a:t>
            </a:r>
            <a:r>
              <a:rPr lang="zh-CN" altLang="en-US" sz="800" dirty="0">
                <a:solidFill>
                  <a:schemeClr val="bg1">
                    <a:lumMod val="50000"/>
                  </a:schemeClr>
                </a:solidFill>
              </a:rPr>
              <a:t> et al, 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</a:rPr>
              <a:t>Global lepton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</a:rPr>
              <a:t>flavour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</a:rPr>
              <a:t> violating constraints on new physics.</a:t>
            </a:r>
            <a:r>
              <a:rPr lang="zh-CN" altLang="en-US" sz="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altLang="zh-CN" sz="800" dirty="0">
                <a:solidFill>
                  <a:schemeClr val="bg1">
                    <a:lumMod val="50000"/>
                  </a:schemeClr>
                </a:solidFill>
              </a:rPr>
              <a:t>Eur. Phys. J. C 84 (2024) 666</a:t>
            </a:r>
            <a:endParaRPr lang="zh-CN" altLang="en-US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3360" y="807253"/>
            <a:ext cx="6968490" cy="4660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</a:rPr>
              <a:t>How to search for new physics beyond SM?</a:t>
            </a: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b="1" dirty="0">
                <a:ea typeface="微软雅黑" panose="020B0503020204020204" charset="-122"/>
              </a:rPr>
              <a:t>High-intensity frontier</a:t>
            </a: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:</a:t>
            </a:r>
            <a:endParaRPr lang="en-US" altLang="zh-CN" b="1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Provide 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indirect constrains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with 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precision measurement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or 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search for forbidden processes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.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Advantages of </a:t>
            </a:r>
            <a:r>
              <a:rPr lang="en-US" altLang="zh-CN" b="1" dirty="0" err="1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cLFV</a:t>
            </a: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with muon: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Clear signals.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</a:t>
            </a:r>
            <a:r>
              <a:rPr lang="en-US" altLang="zh-CN" dirty="0" err="1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cLFV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is forbidden in SM, no irreducible SM backgrounds.</a:t>
            </a:r>
            <a:endParaRPr lang="en-US" altLang="zh-CN" b="1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High statistics.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High-intensity muon beam 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→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large samples within a short period. 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Well motivated.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Scalable </a:t>
            </a:r>
            <a:r>
              <a:rPr lang="en-US" altLang="zh-CN" dirty="0" err="1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cLFV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in new physics models including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SUSY,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seesaw,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ALP, U(1)</a:t>
            </a:r>
            <a:r>
              <a:rPr lang="en-US" altLang="zh-CN" baseline="-250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B-L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.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13360" y="5493085"/>
            <a:ext cx="11781790" cy="961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0" algn="ctr">
              <a:lnSpc>
                <a:spcPct val="150000"/>
              </a:lnSpc>
              <a:buNone/>
            </a:pP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Significant </a:t>
            </a:r>
            <a:r>
              <a:rPr lang="en-US" altLang="zh-CN" sz="2000" b="1" dirty="0" err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cLFV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signals 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→ 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clear evidence for new physics;</a:t>
            </a:r>
            <a:endParaRPr lang="en-US" altLang="zh-CN" sz="20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lvl="0" indent="0" algn="ctr">
              <a:lnSpc>
                <a:spcPct val="150000"/>
              </a:lnSpc>
              <a:buNone/>
            </a:pP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Negative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result 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→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strong limit on new physics models.</a:t>
            </a:r>
            <a:endParaRPr lang="zh-CN" altLang="en-US" sz="20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buClrTx/>
              <a:buSzTx/>
              <a:buFontTx/>
            </a:pPr>
            <a:r>
              <a:rPr lang="en-US" altLang="zh-CN" sz="2800" b="1" dirty="0">
                <a:ea typeface="微软雅黑" panose="020B0503020204020204" charset="-122"/>
                <a:cs typeface="Arial" panose="020B0604020202090204" pitchFamily="34" charset="0"/>
              </a:rPr>
              <a:t>Muonium science and application</a:t>
            </a:r>
            <a:endParaRPr lang="en-US" altLang="zh-CN" sz="2800" b="1" dirty="0">
              <a:ea typeface="微软雅黑" panose="020B0503020204020204" charset="-122"/>
              <a:cs typeface="Arial" panose="020B060402020209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940787" y="5746589"/>
            <a:ext cx="483881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缪子素是前沿科学研究的理想对象</a:t>
            </a:r>
            <a:endParaRPr lang="en-US" altLang="zh-CN" sz="20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灯片编号占位符 20"/>
          <p:cNvSpPr>
            <a:spLocks noGrp="1"/>
          </p:cNvSpPr>
          <p:nvPr>
            <p:ph type="sldNum" sz="quarter" idx="16"/>
          </p:nvPr>
        </p:nvSpPr>
        <p:spPr>
          <a:xfrm>
            <a:off x="9343813" y="6560820"/>
            <a:ext cx="2743200" cy="341630"/>
          </a:xfrm>
        </p:spPr>
        <p:txBody>
          <a:bodyPr/>
          <a:lstStyle/>
          <a:p>
            <a:fld id="{3FBE35B1-CC2D-4626-A636-75630962EEEB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6686550" y="886460"/>
            <a:ext cx="544322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缪子素在前沿科学研究中有重要价值</a:t>
            </a:r>
            <a:endParaRPr lang="en-US" altLang="zh-CN" sz="16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缪子素是精确检验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基础物理定律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的重要体系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精确测量缪子素能级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</a:rPr>
              <a:t> → 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精确检验量子电动力学</a:t>
            </a:r>
            <a:endParaRPr lang="en-US" altLang="zh-CN" sz="1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寻找正反缪子素转化过程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</a:rPr>
              <a:t>→ 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寻找超越标准模型的新物理</a:t>
            </a:r>
            <a:endParaRPr lang="en-US" altLang="zh-CN" sz="1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测量缪子素重力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</a:rPr>
              <a:t>→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研究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反物质重力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及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检验广义相对论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缪子素是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交叉学科前沿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的重要窗口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缪子素自旋谱学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</a:rPr>
              <a:t>→ 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研究材料内禀磁学性质</a:t>
            </a:r>
            <a:endParaRPr lang="en-US" altLang="zh-CN" sz="1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缪子素化学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</a:rPr>
              <a:t>→ 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研究化学反应机理</a:t>
            </a:r>
            <a:endParaRPr lang="en-US" altLang="zh-CN" sz="1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成组"/>
          <p:cNvGrpSpPr/>
          <p:nvPr/>
        </p:nvGrpSpPr>
        <p:grpSpPr>
          <a:xfrm>
            <a:off x="4336061" y="3790033"/>
            <a:ext cx="2306963" cy="2151213"/>
            <a:chOff x="-3164919" y="425114"/>
            <a:chExt cx="2306961" cy="2151211"/>
          </a:xfrm>
        </p:grpSpPr>
        <p:pic>
          <p:nvPicPr>
            <p:cNvPr id="13" name="Breit-Rabi diagram.pdf" descr="Breit-Rabi diagram.pdf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-3164919" y="425114"/>
              <a:ext cx="2233770" cy="179487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Caption"/>
                <p:cNvSpPr/>
                <p:nvPr/>
              </p:nvSpPr>
              <p:spPr>
                <a:xfrm>
                  <a:off x="-3014319" y="2206993"/>
                  <a:ext cx="2156361" cy="369332"/>
                </a:xfrm>
                <a:prstGeom prst="roundRect">
                  <a:avLst>
                    <a:gd name="adj" fmla="val 0"/>
                  </a:avLst>
                </a:prstGeom>
                <a:solidFill>
                  <a:srgbClr val="000000">
                    <a:alpha val="0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t">
                  <a:noAutofit/>
                </a:bodyPr>
                <a:lstStyle/>
                <a:p>
                  <a:pPr algn="ctr">
                    <a:defRPr sz="2500" b="0">
                      <a:latin typeface="Times New Roman" panose="02020503050405090304"/>
                      <a:ea typeface="Times New Roman" panose="02020503050405090304"/>
                      <a:cs typeface="Times New Roman" panose="02020503050405090304"/>
                      <a:sym typeface="Times New Roman" panose="02020503050405090304"/>
                    </a:defRPr>
                  </a:pPr>
                  <a:r>
                    <a:rPr sz="1100" dirty="0" err="1">
                      <a:latin typeface="Calibri" panose="020F0502020204030204" charset="0"/>
                      <a:ea typeface="Calibri" panose="020F0502020204030204" charset="0"/>
                      <a:cs typeface="Calibri" panose="020F0502020204030204" charset="0"/>
                    </a:rPr>
                    <a:t>缪子素</a:t>
                  </a:r>
                  <a:r>
                    <a:rPr sz="1100" dirty="0">
                      <a:latin typeface="Calibri" panose="020F0502020204030204" charset="0"/>
                      <a:ea typeface="Calibri" panose="020F0502020204030204" charset="0"/>
                      <a:cs typeface="Calibri" panose="020F050202020403020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sz="1100">
                          <a:latin typeface="Cambria Math" panose="02040503050406030204" pitchFamily="18" charset="0"/>
                          <a:ea typeface="Calibri" panose="020F0502020204030204" charset="0"/>
                          <a:cs typeface="Calibri" panose="020F0502020204030204" charset="0"/>
                        </a:rPr>
                        <m:t>1</m:t>
                      </m:r>
                      <m:r>
                        <a:rPr sz="1100">
                          <a:latin typeface="Cambria Math" panose="02040503050406030204" pitchFamily="18" charset="0"/>
                          <a:ea typeface="Calibri" panose="020F0502020204030204" charset="0"/>
                          <a:cs typeface="Calibri" panose="020F0502020204030204" charset="0"/>
                        </a:rPr>
                        <m:t>𝑆</m:t>
                      </m:r>
                    </m:oMath>
                  </a14:m>
                  <a:r>
                    <a:rPr sz="1100" dirty="0">
                      <a:latin typeface="Calibri" panose="020F0502020204030204" charset="0"/>
                      <a:ea typeface="Calibri" panose="020F0502020204030204" charset="0"/>
                      <a:cs typeface="Calibri" panose="020F0502020204030204" charset="0"/>
                    </a:rPr>
                    <a:t> </a:t>
                  </a:r>
                  <a:r>
                    <a:rPr sz="1100" dirty="0" err="1">
                      <a:latin typeface="Calibri" panose="020F0502020204030204" charset="0"/>
                      <a:ea typeface="Calibri" panose="020F0502020204030204" charset="0"/>
                      <a:cs typeface="Calibri" panose="020F0502020204030204" charset="0"/>
                    </a:rPr>
                    <a:t>态的</a:t>
                  </a:r>
                  <a:r>
                    <a:rPr sz="1100" dirty="0">
                      <a:latin typeface="Calibri" panose="020F0502020204030204" charset="0"/>
                      <a:ea typeface="Calibri" panose="020F0502020204030204" charset="0"/>
                      <a:cs typeface="Calibri" panose="020F0502020204030204" charset="0"/>
                    </a:rPr>
                    <a:t> Breit-Rabi </a:t>
                  </a:r>
                  <a:r>
                    <a:rPr sz="1100" dirty="0" err="1">
                      <a:latin typeface="Calibri" panose="020F0502020204030204" charset="0"/>
                      <a:ea typeface="Calibri" panose="020F0502020204030204" charset="0"/>
                      <a:cs typeface="Calibri" panose="020F0502020204030204" charset="0"/>
                    </a:rPr>
                    <a:t>能级</a:t>
                  </a:r>
                  <a:endParaRPr sz="1100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endParaRPr>
                </a:p>
              </p:txBody>
            </p:sp>
          </mc:Choice>
          <mc:Fallback>
            <p:sp>
              <p:nvSpPr>
                <p:cNvPr id="14" name="Caption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3014319" y="2206993"/>
                  <a:ext cx="2156361" cy="369332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2"/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Tanaka K S, Iwasaki M, Kamigaito O, et al. Development of microwave cavities for measurement of muonium hyperfine structure at J-PARC[J]. Progress of Theoretical and Experimental Physics, 2021, 2021(5): 053C01."/>
          <p:cNvSpPr/>
          <p:nvPr/>
        </p:nvSpPr>
        <p:spPr>
          <a:xfrm>
            <a:off x="4441330" y="5818560"/>
            <a:ext cx="2121877" cy="4103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spAutoFit/>
          </a:bodyPr>
          <a:lstStyle>
            <a:lvl1pPr algn="just">
              <a:defRPr sz="1800" b="0">
                <a:solidFill>
                  <a:srgbClr val="929292"/>
                </a:solidFill>
                <a:latin typeface="Helvetica Neue Medium" panose="02000503000000020004"/>
                <a:ea typeface="Helvetica Neue Medium" panose="02000503000000020004"/>
                <a:cs typeface="Helvetica Neue Medium" panose="02000503000000020004"/>
                <a:sym typeface="Helvetica Neue Medium" panose="02000503000000020004"/>
              </a:defRPr>
            </a:lvl1pPr>
          </a:lstStyle>
          <a:p>
            <a:r>
              <a:rPr sz="1000" dirty="0">
                <a:solidFill>
                  <a:schemeClr val="bg2">
                    <a:lumMod val="7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Tanaka K S, Iwasaki M, </a:t>
            </a:r>
            <a:r>
              <a:rPr sz="1000" dirty="0" err="1">
                <a:solidFill>
                  <a:schemeClr val="bg2">
                    <a:lumMod val="7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Kamigaito</a:t>
            </a:r>
            <a:r>
              <a:rPr sz="1000" dirty="0">
                <a:solidFill>
                  <a:schemeClr val="bg2">
                    <a:lumMod val="7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O, et al. </a:t>
            </a:r>
            <a:r>
              <a:rPr lang="en-US" altLang="zh-CN" sz="1000" dirty="0">
                <a:solidFill>
                  <a:schemeClr val="bg2">
                    <a:lumMod val="7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PTEP</a:t>
            </a:r>
            <a:r>
              <a:rPr sz="1000" dirty="0">
                <a:solidFill>
                  <a:schemeClr val="bg2">
                    <a:lumMod val="7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, 2021, 2021(5): 053C01.</a:t>
            </a:r>
            <a:endParaRPr sz="1000" dirty="0">
              <a:solidFill>
                <a:schemeClr val="bg2">
                  <a:lumMod val="75000"/>
                </a:schemeClr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465461" y="2076434"/>
            <a:ext cx="3835230" cy="2178933"/>
            <a:chOff x="1067306" y="2052462"/>
            <a:chExt cx="3835230" cy="2178933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7306" y="2052462"/>
              <a:ext cx="3835230" cy="1809601"/>
            </a:xfrm>
            <a:prstGeom prst="rect">
              <a:avLst/>
            </a:prstGeom>
          </p:spPr>
        </p:pic>
        <p:sp>
          <p:nvSpPr>
            <p:cNvPr id="23" name="Caption"/>
            <p:cNvSpPr/>
            <p:nvPr/>
          </p:nvSpPr>
          <p:spPr>
            <a:xfrm>
              <a:off x="1666902" y="3862063"/>
              <a:ext cx="2703829" cy="36933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>
                <a:defRPr sz="2500" b="0">
                  <a:latin typeface="Times New Roman" panose="02020503050405090304"/>
                  <a:ea typeface="Times New Roman" panose="02020503050405090304"/>
                  <a:cs typeface="Times New Roman" panose="02020503050405090304"/>
                  <a:sym typeface="Times New Roman" panose="02020503050405090304"/>
                </a:defRPr>
              </a:pPr>
              <a:r>
                <a:rPr lang="zh-CN" altLang="en-US" sz="1100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rPr>
                <a:t>正反缪子素转化实验</a:t>
              </a:r>
              <a:endParaRPr sz="11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589466" y="3981417"/>
            <a:ext cx="5494372" cy="1376173"/>
            <a:chOff x="6576214" y="3810216"/>
            <a:chExt cx="5494372" cy="1376173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6214" y="3810216"/>
              <a:ext cx="5494372" cy="1015663"/>
            </a:xfrm>
            <a:prstGeom prst="rect">
              <a:avLst/>
            </a:prstGeom>
          </p:spPr>
        </p:pic>
        <p:sp>
          <p:nvSpPr>
            <p:cNvPr id="30" name="Caption"/>
            <p:cNvSpPr/>
            <p:nvPr/>
          </p:nvSpPr>
          <p:spPr>
            <a:xfrm>
              <a:off x="7994467" y="4817057"/>
              <a:ext cx="2703829" cy="36933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>
                <a:defRPr sz="2500" b="0">
                  <a:latin typeface="Times New Roman" panose="02020503050405090304"/>
                  <a:ea typeface="Times New Roman" panose="02020503050405090304"/>
                  <a:cs typeface="Times New Roman" panose="02020503050405090304"/>
                  <a:sym typeface="Times New Roman" panose="02020503050405090304"/>
                </a:defRPr>
              </a:pPr>
              <a:r>
                <a:rPr lang="zh-CN" altLang="en-US" sz="1100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rPr>
                <a:t>缪子素研究铁氢酶催化机理</a:t>
              </a:r>
              <a:endParaRPr sz="11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4401574" y="1972299"/>
            <a:ext cx="2184673" cy="1539090"/>
            <a:chOff x="4437923" y="1805847"/>
            <a:chExt cx="2184673" cy="1539090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7923" y="1805847"/>
              <a:ext cx="2184673" cy="1168432"/>
            </a:xfrm>
            <a:prstGeom prst="rect">
              <a:avLst/>
            </a:prstGeom>
          </p:spPr>
        </p:pic>
        <p:sp>
          <p:nvSpPr>
            <p:cNvPr id="35" name="Caption"/>
            <p:cNvSpPr/>
            <p:nvPr/>
          </p:nvSpPr>
          <p:spPr>
            <a:xfrm>
              <a:off x="4576318" y="2975605"/>
              <a:ext cx="1907881" cy="36933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>
                <a:defRPr sz="2500" b="0">
                  <a:latin typeface="Times New Roman" panose="02020503050405090304"/>
                  <a:ea typeface="Times New Roman" panose="02020503050405090304"/>
                  <a:cs typeface="Times New Roman" panose="02020503050405090304"/>
                  <a:sym typeface="Times New Roman" panose="02020503050405090304"/>
                </a:defRPr>
              </a:pPr>
              <a:r>
                <a:rPr lang="zh-CN" altLang="en-US" sz="1100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rPr>
                <a:t>缪子素示意图</a:t>
              </a:r>
              <a:endParaRPr sz="11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/>
              <p:cNvSpPr txBox="1"/>
              <p:nvPr/>
            </p:nvSpPr>
            <p:spPr>
              <a:xfrm>
                <a:off x="514984" y="852581"/>
                <a:ext cx="4020404" cy="1034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20000"/>
                  </a:lnSpc>
                  <a:buFont typeface="Wingdings" panose="05000000000000000000" pitchFamily="2" charset="2"/>
                  <a:buChar char="u"/>
                </a:pPr>
                <a:r>
                  <a:rPr lang="zh-CN" altLang="en-US" b="1" dirty="0">
                    <a:latin typeface="微软雅黑" panose="020B0503020204020204" charset="-122"/>
                    <a:ea typeface="微软雅黑" panose="020B0503020204020204" charset="-122"/>
                  </a:rPr>
                  <a:t>缪子素</a:t>
                </a:r>
                <a:endParaRPr lang="en-US" altLang="zh-CN" sz="1600" b="1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zh-CN" altLang="en-US" sz="1400" dirty="0">
                    <a:latin typeface="微软雅黑" panose="020B0503020204020204" charset="-122"/>
                    <a:ea typeface="微软雅黑" panose="020B0503020204020204" charset="-122"/>
                  </a:rPr>
                  <a:t>由正缪子（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1400" dirty="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pPr>
                      <m:e>
                        <m:r>
                          <a:rPr lang="zh-CN" altLang="en-US" sz="1400" dirty="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𝜇</m:t>
                        </m:r>
                      </m:e>
                      <m:sup>
                        <m:r>
                          <a:rPr lang="zh-CN" altLang="en-US" sz="1400" b="0" dirty="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+</m:t>
                        </m:r>
                      </m:sup>
                    </m:sSup>
                    <m:r>
                      <a:rPr lang="zh-CN" altLang="en-US" sz="1400" dirty="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）</m:t>
                    </m:r>
                  </m:oMath>
                </a14:m>
                <a:r>
                  <a:rPr lang="zh-CN" altLang="en-US" sz="1400" dirty="0">
                    <a:latin typeface="微软雅黑" panose="020B0503020204020204" charset="-122"/>
                    <a:ea typeface="微软雅黑" panose="020B0503020204020204" charset="-122"/>
                  </a:rPr>
                  <a:t>和电子（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1400" dirty="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CN" altLang="en-US" sz="1400" dirty="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e</m:t>
                        </m:r>
                      </m:e>
                      <m:sup>
                        <m:r>
                          <a:rPr lang="zh-CN" altLang="en-US" sz="1400" b="0" dirty="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−</m:t>
                        </m:r>
                      </m:sup>
                    </m:sSup>
                    <m:r>
                      <a:rPr lang="zh-CN" altLang="en-US" sz="1400" dirty="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）</m:t>
                    </m:r>
                  </m:oMath>
                </a14:m>
                <a:r>
                  <a:rPr lang="zh-CN" altLang="en-US" sz="1400" dirty="0">
                    <a:latin typeface="微软雅黑" panose="020B0503020204020204" charset="-122"/>
                    <a:ea typeface="微软雅黑" panose="020B0503020204020204" charset="-122"/>
                  </a:rPr>
                  <a:t>组成的原子，基本性质类似氢原子，但质量较轻且会自发衰变。</a:t>
                </a:r>
                <a:endParaRPr lang="zh-CN" altLang="en-US" sz="1400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984" y="852581"/>
                <a:ext cx="4020404" cy="1034415"/>
              </a:xfrm>
              <a:prstGeom prst="rect">
                <a:avLst/>
              </a:prstGeom>
              <a:blipFill rotWithShape="1">
                <a:blip r:embed="rId6"/>
                <a:stretch>
                  <a:fillRect l="-16" t="-40" r="5" b="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组合 40"/>
          <p:cNvGrpSpPr/>
          <p:nvPr/>
        </p:nvGrpSpPr>
        <p:grpSpPr>
          <a:xfrm>
            <a:off x="446109" y="4483554"/>
            <a:ext cx="3848892" cy="1861938"/>
            <a:chOff x="442399" y="4605279"/>
            <a:chExt cx="3848892" cy="1861938"/>
          </a:xfrm>
        </p:grpSpPr>
        <p:sp>
          <p:nvSpPr>
            <p:cNvPr id="24" name="Caption"/>
            <p:cNvSpPr/>
            <p:nvPr/>
          </p:nvSpPr>
          <p:spPr>
            <a:xfrm>
              <a:off x="1047295" y="6097885"/>
              <a:ext cx="2703829" cy="36933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>
                <a:defRPr sz="2500" b="0">
                  <a:latin typeface="Times New Roman" panose="02020503050405090304"/>
                  <a:ea typeface="Times New Roman" panose="02020503050405090304"/>
                  <a:cs typeface="Times New Roman" panose="02020503050405090304"/>
                  <a:sym typeface="Times New Roman" panose="02020503050405090304"/>
                </a:defRPr>
              </a:pPr>
              <a:r>
                <a:rPr lang="zh-CN" altLang="en-US" sz="1100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rPr>
                <a:t>缪子素重力测量实验</a:t>
              </a:r>
              <a:endParaRPr sz="11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endParaRPr>
            </a:p>
          </p:txBody>
        </p:sp>
        <p:pic>
          <p:nvPicPr>
            <p:cNvPr id="40" name="图片 3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14" b="20050"/>
            <a:stretch>
              <a:fillRect/>
            </a:stretch>
          </p:blipFill>
          <p:spPr>
            <a:xfrm>
              <a:off x="442399" y="4605279"/>
              <a:ext cx="3848892" cy="1517856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/>
        </p:nvSpPr>
        <p:spPr>
          <a:xfrm>
            <a:off x="265656" y="4075372"/>
            <a:ext cx="41420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000" dirty="0">
                <a:solidFill>
                  <a:schemeClr val="bg2">
                    <a:lumMod val="7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Helvetica Neue Medium" panose="02000503000000020004"/>
              </a:rPr>
              <a:t>Ai-Yu Bai et al (MACE working group). Conceptual Design of the Muonium-to-Antimuonium Conversion Experiment (MACE). </a:t>
            </a:r>
            <a:r>
              <a:rPr lang="en-US" altLang="zh-CN" sz="1000" dirty="0" err="1">
                <a:solidFill>
                  <a:schemeClr val="bg2">
                    <a:lumMod val="7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Helvetica Neue Medium" panose="02000503000000020004"/>
              </a:rPr>
              <a:t>arXiv</a:t>
            </a:r>
            <a:r>
              <a:rPr lang="en-US" altLang="zh-CN" sz="1000" dirty="0">
                <a:solidFill>
                  <a:schemeClr val="bg2">
                    <a:lumMod val="7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Helvetica Neue Medium" panose="02000503000000020004"/>
              </a:rPr>
              <a:t>: 2410.18817, 2024.</a:t>
            </a:r>
            <a:endParaRPr lang="zh-CN" altLang="en-US" sz="1000" dirty="0">
              <a:solidFill>
                <a:schemeClr val="bg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  <a:sym typeface="Helvetica Neue Medium" panose="02000503000000020004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7862" y="6188617"/>
            <a:ext cx="47309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000" dirty="0">
                <a:solidFill>
                  <a:schemeClr val="bg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Anna Soter and Andreas Knecht, Development of a cold atomic muonium beam for next generation atomic physics and gravity experiments, SciPost </a:t>
            </a:r>
            <a:r>
              <a:rPr lang="en-US" altLang="zh-CN" sz="1000" dirty="0" err="1">
                <a:solidFill>
                  <a:schemeClr val="bg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Phys.Proc</a:t>
            </a:r>
            <a:r>
              <a:rPr lang="en-US" altLang="zh-CN" sz="1000" dirty="0">
                <a:solidFill>
                  <a:schemeClr val="bg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5, 031, 2021</a:t>
            </a:r>
            <a:endParaRPr lang="zh-CN" altLang="en-US" sz="1000" dirty="0">
              <a:solidFill>
                <a:schemeClr val="bg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192910" y="5186607"/>
            <a:ext cx="42568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en-US" sz="1000" dirty="0">
                <a:solidFill>
                  <a:schemeClr val="bg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Helvetica Neue Medium" panose="02000503000000020004"/>
              </a:rPr>
              <a:t>Joseph A. Wright. Muonium Chemistry at Diiron Subsite Analogues of [FeFe]-Hydrogenase. Angewandte Chemie International Edition, 55, 47, 14471, 2016</a:t>
            </a:r>
            <a:endParaRPr lang="zh-CN" altLang="en-US" sz="1000" dirty="0">
              <a:solidFill>
                <a:schemeClr val="bg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  <a:sym typeface="Helvetica Neue Medium" panose="02000503000000020004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Muonium-to-antimuonium conversion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内容占位符 4"/>
              <p:cNvSpPr txBox="1"/>
              <p:nvPr/>
            </p:nvSpPr>
            <p:spPr>
              <a:xfrm>
                <a:off x="213361" y="980314"/>
                <a:ext cx="5753014" cy="335689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9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>
                        <a:latin typeface="Cambria Math" panose="02040503050406030204" pitchFamily="18" charset="0"/>
                        <a:ea typeface="+mj-ea"/>
                        <a:cs typeface="Calibri" panose="020F0502020204030204" charset="0"/>
                      </a:rPr>
                      <m:t>M</m:t>
                    </m:r>
                    <m:r>
                      <a:rPr lang="en-US" altLang="zh-CN" sz="2000">
                        <a:latin typeface="Cambria Math" panose="02040503050406030204" pitchFamily="18" charset="0"/>
                        <a:ea typeface="+mj-ea"/>
                        <a:cs typeface="Calibri" panose="020F050202020403020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en-US" altLang="zh-CN" sz="200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  <m:t>M</m:t>
                        </m:r>
                      </m:e>
                    </m:acc>
                  </m:oMath>
                </a14:m>
                <a:r>
                  <a:rPr lang="en-US" altLang="zh-CN" sz="2000" dirty="0">
                    <a:latin typeface="Calibri" panose="020F0502020204030204" charset="0"/>
                    <a:ea typeface="+mj-ea"/>
                    <a:cs typeface="Calibri" panose="020F0502020204030204" charset="0"/>
                  </a:rPr>
                  <a:t> conversion is a coherent process,</a:t>
                </a: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spcBef>
                    <a:spcPct val="0"/>
                  </a:spcBef>
                </a:pP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spcBef>
                    <a:spcPct val="0"/>
                  </a:spcBef>
                </a:pP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spcBef>
                    <a:spcPct val="0"/>
                  </a:spcBef>
                </a:pP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spcBef>
                    <a:spcPct val="0"/>
                  </a:spcBef>
                </a:pP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spcBef>
                    <a:spcPct val="0"/>
                  </a:spcBef>
                </a:pPr>
                <a:r>
                  <a:rPr lang="en-US" altLang="zh-CN" sz="2000" dirty="0">
                    <a:latin typeface="Calibri" panose="020F0502020204030204" charset="0"/>
                    <a:ea typeface="+mj-ea"/>
                    <a:cs typeface="Calibri" panose="020F0502020204030204" charset="0"/>
                  </a:rPr>
                  <a:t>The off-diagonal term induces the conversion,</a:t>
                </a: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spcBef>
                    <a:spcPct val="0"/>
                  </a:spcBef>
                </a:pP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spcBef>
                    <a:spcPct val="0"/>
                  </a:spcBef>
                </a:pP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spcBef>
                    <a:spcPct val="0"/>
                  </a:spcBef>
                </a:pP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spcBef>
                    <a:spcPct val="0"/>
                  </a:spcBef>
                </a:pP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spcBef>
                    <a:spcPct val="0"/>
                  </a:spcBef>
                </a:pP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spcBef>
                    <a:spcPct val="0"/>
                  </a:spcBef>
                </a:pP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spcBef>
                    <a:spcPct val="0"/>
                  </a:spcBef>
                </a:pPr>
                <a:endParaRPr lang="zh-CN" altLang="en-US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13" name="内容占位符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1" y="980314"/>
                <a:ext cx="5753014" cy="3356895"/>
              </a:xfrm>
              <a:prstGeom prst="rect">
                <a:avLst/>
              </a:prstGeom>
              <a:blipFill rotWithShape="1">
                <a:blip r:embed="rId1"/>
                <a:stretch>
                  <a:fillRect t="-15" r="10" b="-89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92683" y="1494815"/>
            <a:ext cx="3792067" cy="62189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038" y="2881112"/>
            <a:ext cx="4379355" cy="1345631"/>
          </a:xfrm>
          <a:prstGeom prst="rect">
            <a:avLst/>
          </a:prstGeom>
        </p:spPr>
      </p:pic>
      <p:sp>
        <p:nvSpPr>
          <p:cNvPr id="16" name="内容占位符 4"/>
          <p:cNvSpPr txBox="1"/>
          <p:nvPr/>
        </p:nvSpPr>
        <p:spPr>
          <a:xfrm>
            <a:off x="6892723" y="980314"/>
            <a:ext cx="4606725" cy="33568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zh-CN" sz="2000" dirty="0">
                <a:latin typeface="Calibri" panose="020F0502020204030204" charset="0"/>
                <a:cs typeface="Calibri" panose="020F0502020204030204" charset="0"/>
              </a:rPr>
              <a:t>The effective Hamiltonian can be written by the combination of 5 dim-6 effective operators,</a:t>
            </a:r>
            <a:endParaRPr lang="en-US" altLang="zh-CN" sz="2000" dirty="0">
              <a:latin typeface="Calibri" panose="020F0502020204030204" charset="0"/>
              <a:cs typeface="Calibri" panose="020F05020202040302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内容占位符 4"/>
              <p:cNvSpPr txBox="1"/>
              <p:nvPr/>
            </p:nvSpPr>
            <p:spPr>
              <a:xfrm>
                <a:off x="213361" y="4226743"/>
                <a:ext cx="11193866" cy="2266004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9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ct val="0"/>
                  </a:spcBef>
                  <a:buNone/>
                </a:pPr>
                <a:r>
                  <a:rPr lang="en-US" altLang="zh-CN" sz="2000" b="1" dirty="0">
                    <a:latin typeface="Calibri" panose="020F0502020204030204" charset="0"/>
                    <a:cs typeface="Calibri" panose="020F0502020204030204" charset="0"/>
                  </a:rPr>
                  <a:t>Time evolution of the state and conversion probability</a:t>
                </a: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altLang="zh-CN" sz="2000" dirty="0">
                    <a:latin typeface="Calibri" panose="020F0502020204030204" charset="0"/>
                    <a:ea typeface="+mj-ea"/>
                    <a:cs typeface="Calibri" panose="020F0502020204030204" charset="0"/>
                  </a:rPr>
                  <a:t>Work out the time evolution: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0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i="0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  <m:t>Γ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b="0" i="0" smtClean="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  <m:t>M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charset="0"/>
                          </a:rPr>
                          <m:t>→</m:t>
                        </m:r>
                        <m:acc>
                          <m:accPr>
                            <m:chr m:val="̅"/>
                            <m:ctrlPr>
                              <a:rPr lang="en-US" altLang="zh-CN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CN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charset="0"/>
                              </a:rPr>
                              <m:t>f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  <m:t>𝑡</m:t>
                        </m:r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  <a:ea typeface="+mj-ea"/>
                        <a:cs typeface="Calibri" panose="020F0502020204030204" charset="0"/>
                      </a:rPr>
                      <m:t>∝</m:t>
                    </m:r>
                    <m:sSup>
                      <m:sSupPr>
                        <m:ctrlPr>
                          <a:rPr lang="en-US" altLang="zh-CN" sz="2000" b="0" i="0" smtClean="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 b="0" i="0" smtClean="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  <m:t>e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000" b="0" i="0" smtClean="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  <m:t>Γ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  <m:t>𝑡</m:t>
                        </m:r>
                      </m:sup>
                    </m:sSup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2000" b="0" i="0" smtClean="0">
                                <a:latin typeface="Cambria Math" panose="02040503050406030204" pitchFamily="18" charset="0"/>
                                <a:cs typeface="Calibri" panose="020F0502020204030204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sz="2000" b="0" i="0" smtClean="0">
                                <a:latin typeface="Cambria Math" panose="02040503050406030204" pitchFamily="18" charset="0"/>
                                <a:cs typeface="Calibri" panose="020F0502020204030204" charset="0"/>
                              </a:rPr>
                              <m:t>Γ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cs typeface="Calibri" panose="020F0502020204030204" charset="0"/>
                              </a:rPr>
                              <m:t>𝑡</m:t>
                            </m:r>
                          </m:e>
                        </m:d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Calibri" panose="020F0502020204030204" charset="0"/>
                    <a:ea typeface="+mj-ea"/>
                    <a:cs typeface="Calibri" panose="020F0502020204030204" charset="0"/>
                  </a:rPr>
                  <a:t> ,</a:t>
                </a: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altLang="zh-CN" sz="2000" dirty="0">
                    <a:latin typeface="Calibri" panose="020F0502020204030204" charset="0"/>
                    <a:ea typeface="+mj-ea"/>
                    <a:cs typeface="Calibri" panose="020F0502020204030204" charset="0"/>
                  </a:rPr>
                  <a:t>Normal muonium decay: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0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i="0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  <m:t>Γ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  <m:t>M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altLang="zh-CN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charset="0"/>
                          </a:rPr>
                          <m:t>f</m:t>
                        </m:r>
                      </m:sub>
                    </m:sSub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  <m:t>𝑡</m:t>
                        </m:r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  <a:cs typeface="Calibri" panose="020F0502020204030204" charset="0"/>
                      </a:rPr>
                      <m:t>∝</m:t>
                    </m:r>
                    <m:sSup>
                      <m:sSupPr>
                        <m:ctrlPr>
                          <a:rPr lang="en-US" altLang="zh-CN" sz="2000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  <m:t>e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  <m:t>Γ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zh-CN" altLang="en-US" sz="2000" dirty="0">
                    <a:latin typeface="Calibri" panose="020F0502020204030204" charset="0"/>
                    <a:ea typeface="+mj-ea"/>
                    <a:cs typeface="Calibri" panose="020F0502020204030204" charset="0"/>
                  </a:rPr>
                  <a:t> </a:t>
                </a:r>
                <a:r>
                  <a:rPr lang="en-US" altLang="zh-CN" sz="2000" dirty="0">
                    <a:latin typeface="Calibri" panose="020F0502020204030204" charset="0"/>
                    <a:ea typeface="+mj-ea"/>
                    <a:cs typeface="Calibri" panose="020F0502020204030204" charset="0"/>
                  </a:rPr>
                  <a:t>.</a:t>
                </a:r>
                <a:endParaRPr lang="en-US" altLang="zh-CN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altLang="zh-CN" sz="2000" dirty="0">
                    <a:latin typeface="Calibri" panose="020F0502020204030204" charset="0"/>
                    <a:ea typeface="+mj-ea"/>
                    <a:cs typeface="Calibri" panose="020F0502020204030204" charset="0"/>
                  </a:rPr>
                  <a:t>Define the conversion probability: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smtClean="0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  <m:t>M</m:t>
                        </m:r>
                        <m:acc>
                          <m:accPr>
                            <m:chr m:val="̅"/>
                            <m:ctrlPr>
                              <a:rPr lang="en-US" altLang="zh-CN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CN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charset="0"/>
                              </a:rPr>
                              <m:t>M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+mj-ea"/>
                            <a:cs typeface="Calibri" panose="020F0502020204030204" charset="0"/>
                          </a:rPr>
                          <m:t>𝑡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+mj-ea"/>
                        <a:cs typeface="Calibri" panose="020F0502020204030204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000" i="0">
                                <a:latin typeface="Cambria Math" panose="02040503050406030204" pitchFamily="18" charset="0"/>
                                <a:cs typeface="Calibri" panose="020F050202020403020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 i="0">
                                <a:latin typeface="Cambria Math" panose="02040503050406030204" pitchFamily="18" charset="0"/>
                                <a:cs typeface="Calibri" panose="020F0502020204030204" charset="0"/>
                              </a:rPr>
                              <m:t>Γ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000">
                                <a:latin typeface="Cambria Math" panose="02040503050406030204" pitchFamily="18" charset="0"/>
                                <a:cs typeface="Calibri" panose="020F0502020204030204" charset="0"/>
                              </a:rPr>
                              <m:t>M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charset="0"/>
                              </a:rPr>
                              <m:t>→</m:t>
                            </m:r>
                            <m:acc>
                              <m:accPr>
                                <m:chr m:val="̅"/>
                                <m:ctrlPr>
                                  <a:rPr lang="en-US" altLang="zh-CN" sz="20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0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charset="0"/>
                                  </a:rPr>
                                  <m:t>f</m:t>
                                </m:r>
                              </m:e>
                            </m:acc>
                          </m:sub>
                        </m:sSub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libri" panose="020F0502020204030204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cs typeface="Calibri" panose="020F0502020204030204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altLang="zh-CN" sz="2000" i="0">
                                <a:latin typeface="Cambria Math" panose="02040503050406030204" pitchFamily="18" charset="0"/>
                                <a:cs typeface="Calibri" panose="020F050202020403020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 i="0">
                                <a:latin typeface="Cambria Math" panose="02040503050406030204" pitchFamily="18" charset="0"/>
                                <a:cs typeface="Calibri" panose="020F0502020204030204" charset="0"/>
                              </a:rPr>
                              <m:t>Γ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000">
                                <a:latin typeface="Cambria Math" panose="02040503050406030204" pitchFamily="18" charset="0"/>
                                <a:cs typeface="Calibri" panose="020F0502020204030204" charset="0"/>
                              </a:rPr>
                              <m:t>M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charset="0"/>
                              </a:rPr>
                              <m:t>→</m:t>
                            </m:r>
                            <m:r>
                              <m:rPr>
                                <m:sty m:val="p"/>
                              </m:rPr>
                              <a:rPr lang="en-US" altLang="zh-CN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charset="0"/>
                              </a:rPr>
                              <m:t>f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libri" panose="020F0502020204030204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cs typeface="Calibri" panose="020F0502020204030204" charset="0"/>
                              </a:rPr>
                              <m:t>𝑡</m:t>
                            </m:r>
                          </m:e>
                        </m:d>
                      </m:den>
                    </m:f>
                    <m:r>
                      <a:rPr lang="en-US" altLang="zh-CN" sz="2000" i="1" smtClean="0">
                        <a:latin typeface="Cambria Math" panose="02040503050406030204" pitchFamily="18" charset="0"/>
                        <a:cs typeface="Calibri" panose="020F0502020204030204" charset="0"/>
                      </a:rPr>
                      <m:t>∝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  <m:t>𝑡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Calibri" panose="020F050202020403020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000" b="0" i="1" dirty="0">
                  <a:latin typeface="Cambria Math" panose="02040503050406030204" pitchFamily="18" charset="0"/>
                  <a:ea typeface="+mj-ea"/>
                  <a:cs typeface="Calibri" panose="020F0502020204030204" charset="0"/>
                </a:endParaRP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Ø"/>
                </a:pPr>
                <a:r>
                  <a:rPr lang="en-US" altLang="zh-CN" sz="2000" b="1" dirty="0">
                    <a:solidFill>
                      <a:srgbClr val="C00000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Insight:</a:t>
                </a:r>
                <a:r>
                  <a:rPr lang="en-US" altLang="zh-CN" sz="2000" dirty="0">
                    <a:solidFill>
                      <a:srgbClr val="C00000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 </a:t>
                </a:r>
                <a:r>
                  <a:rPr lang="en-US" altLang="zh-CN" sz="2000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probability evolves quadratically over time </a:t>
                </a:r>
                <a:r>
                  <a:rPr lang="en-US" altLang="zh-CN" sz="2000" b="1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→ </a:t>
                </a:r>
                <a:r>
                  <a:rPr lang="en-US" altLang="zh-CN" sz="2000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longer travel time of muonium in vacuum leads to higher probability </a:t>
                </a:r>
                <a:r>
                  <a:rPr lang="en-US" altLang="zh-CN" sz="2000" b="1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→ search for muonium conversion in vacuum (instead of in material).</a:t>
                </a:r>
                <a:endParaRPr lang="en-US" altLang="zh-CN" sz="2000" dirty="0">
                  <a:solidFill>
                    <a:srgbClr val="C00000"/>
                  </a:solidFill>
                  <a:latin typeface="Calibri" panose="020F0502020204030204" charset="0"/>
                  <a:cs typeface="Calibri" panose="020F0502020204030204" charset="0"/>
                </a:endParaRP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</a:pPr>
                <a:endParaRPr lang="zh-CN" altLang="en-US" sz="2000" dirty="0"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17" name="内容占位符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1" y="4226743"/>
                <a:ext cx="11193866" cy="2266004"/>
              </a:xfrm>
              <a:prstGeom prst="rect">
                <a:avLst/>
              </a:prstGeom>
              <a:blipFill rotWithShape="1">
                <a:blip r:embed="rId4"/>
                <a:stretch>
                  <a:fillRect t="-8" r="1" b="-219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/>
          <p:cNvSpPr txBox="1"/>
          <p:nvPr/>
        </p:nvSpPr>
        <p:spPr>
          <a:xfrm>
            <a:off x="7671560" y="4836525"/>
            <a:ext cx="29145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Details in e.g. R. Conlin, A. A. Petrov, Phys. Rev. D 102 (2020) 9, 095001</a:t>
            </a:r>
            <a:endParaRPr lang="en-US" altLang="zh-CN" sz="1400" dirty="0"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327" y="2806448"/>
            <a:ext cx="3326821" cy="173902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/>
          <a:srcRect r="31239" b="49395"/>
          <a:stretch>
            <a:fillRect/>
          </a:stretch>
        </p:blipFill>
        <p:spPr>
          <a:xfrm>
            <a:off x="7023306" y="1949902"/>
            <a:ext cx="4345553" cy="7731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内容占位符 1"/>
              <p:cNvSpPr>
                <a:spLocks noGrp="1"/>
              </p:cNvSpPr>
              <p:nvPr>
                <p:ph idx="1"/>
              </p:nvPr>
            </p:nvSpPr>
            <p:spPr>
              <a:xfrm>
                <a:off x="104987" y="756745"/>
                <a:ext cx="4621200" cy="5719621"/>
              </a:xfrm>
            </p:spPr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US" altLang="zh-CN" b="1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Muonium (</a:t>
                </a:r>
                <a14:m>
                  <m:oMath xmlns:m="http://schemas.openxmlformats.org/officeDocument/2006/math">
                    <m:r>
                      <a:rPr lang="en-US" altLang="zh-CN" b="1" i="0" smtClean="0">
                        <a:latin typeface="Cambria Math" panose="02040503050406030204" pitchFamily="18" charset="0"/>
                        <a:ea typeface="Calibri" panose="020F0502020204030204" charset="0"/>
                        <a:cs typeface="Calibri" panose="020F0502020204030204" charset="0"/>
                      </a:rPr>
                      <m:t>𝐌</m:t>
                    </m:r>
                  </m:oMath>
                </a14:m>
                <a:r>
                  <a:rPr lang="en-US" altLang="zh-CN" b="1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)</a:t>
                </a:r>
                <a:r>
                  <a:rPr lang="en-US" altLang="zh-CN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is a hydrogen-like exotic atom consisting of an antimuon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) and an electron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).</a:t>
                </a:r>
                <a:endParaRPr lang="en-US" altLang="zh-CN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Entirely composed of point-like leptons, free from hadronic uncertainties.</a:t>
                </a:r>
                <a:endParaRPr lang="en-US" altLang="zh-CN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The ideal system for testing QED and bound-state theory.</a:t>
                </a:r>
                <a:endParaRPr lang="en-US" altLang="zh-CN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Lifetime practically equals to the muon lifetime (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zh-CN" i="0" dirty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rPr>
                      <m:t>2</m:t>
                    </m:r>
                    <m:r>
                      <m:rPr>
                        <m:nor/>
                      </m:rPr>
                      <a:rPr lang="en-US" altLang="zh-CN" i="0" dirty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rPr>
                      <m:t>.</m:t>
                    </m:r>
                    <m:r>
                      <m:rPr>
                        <m:nor/>
                      </m:rPr>
                      <a:rPr lang="en-US" altLang="zh-CN" b="0" i="0" dirty="0" smtClean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rPr>
                      <m:t>197</m:t>
                    </m:r>
                  </m:oMath>
                </a14:m>
                <a:r>
                  <a:rPr lang="en-US" altLang="zh-CN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us).</a:t>
                </a:r>
                <a:endParaRPr lang="zh-CN" altLang="en-US" dirty="0">
                  <a:latin typeface="Calibri" panose="020F0502020204030204" charset="0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2" name="内容占位符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4987" y="756745"/>
                <a:ext cx="4621200" cy="5719621"/>
              </a:xfrm>
              <a:blipFill rotWithShape="1">
                <a:blip r:embed="rId1"/>
                <a:stretch>
                  <a:fillRect l="-5" t="-8" r="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Muonium and muonium-to-antimuonium conversion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188" y="1507403"/>
            <a:ext cx="2340000" cy="125150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188" y="4228073"/>
            <a:ext cx="2340000" cy="125512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257684" y="2758909"/>
            <a:ext cx="1277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Muonium</a:t>
            </a:r>
            <a:endParaRPr lang="zh-CN" altLang="en-US" dirty="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048266" y="5487548"/>
            <a:ext cx="16958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Antimuonium</a:t>
            </a:r>
            <a:endParaRPr lang="zh-CN" altLang="en-US" dirty="0">
              <a:latin typeface="Calibri" panose="020F0502020204030204" charset="0"/>
              <a:cs typeface="Calibri" panose="020F0502020204030204" charset="0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463816" y="4537208"/>
          <a:ext cx="3903541" cy="1920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55397"/>
                <a:gridCol w="1270199"/>
                <a:gridCol w="1277945"/>
              </a:tblGrid>
              <a:tr h="195260">
                <a:tc>
                  <a:txBody>
                    <a:bodyPr/>
                    <a:lstStyle/>
                    <a:p>
                      <a:endParaRPr lang="zh-CN" altLang="en-US" sz="1200" dirty="0">
                        <a:latin typeface="Calibri" panose="020F0502020204030204" charset="0"/>
                        <a:cs typeface="Calibri" panose="020F050202020403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Hydrogen</a:t>
                      </a:r>
                      <a:endParaRPr lang="zh-CN" altLang="en-US" sz="1200" dirty="0">
                        <a:latin typeface="Calibri" panose="020F0502020204030204" charset="0"/>
                        <a:cs typeface="Calibri" panose="020F050202020403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Muonium</a:t>
                      </a:r>
                      <a:endParaRPr lang="zh-CN" altLang="en-US" sz="1200" dirty="0">
                        <a:latin typeface="Calibri" panose="020F0502020204030204" charset="0"/>
                        <a:cs typeface="Calibri" panose="020F0502020204030204" charset="0"/>
                      </a:endParaRPr>
                    </a:p>
                  </a:txBody>
                  <a:tcPr/>
                </a:tc>
              </a:tr>
              <a:tr h="195260">
                <a:tc>
                  <a:txBody>
                    <a:bodyPr/>
                    <a:lstStyle/>
                    <a:p>
                      <a:r>
                        <a:rPr lang="en-US" altLang="zh-CN" sz="1200" b="1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Nucleus</a:t>
                      </a:r>
                      <a:endParaRPr lang="zh-CN" altLang="en-US" sz="1200" b="1" dirty="0">
                        <a:latin typeface="Calibri" panose="020F0502020204030204" charset="0"/>
                        <a:cs typeface="Calibri" panose="020F050202020403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Proton</a:t>
                      </a:r>
                      <a:endParaRPr lang="zh-CN" altLang="en-US" sz="1200" dirty="0">
                        <a:latin typeface="Calibri" panose="020F0502020204030204" charset="0"/>
                        <a:cs typeface="Calibri" panose="020F050202020403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Antimuon</a:t>
                      </a:r>
                      <a:endParaRPr lang="zh-CN" altLang="en-US" sz="1200" dirty="0">
                        <a:latin typeface="Calibri" panose="020F0502020204030204" charset="0"/>
                        <a:cs typeface="Calibri" panose="020F0502020204030204" charset="0"/>
                      </a:endParaRPr>
                    </a:p>
                  </a:txBody>
                  <a:tcPr/>
                </a:tc>
              </a:tr>
              <a:tr h="195260">
                <a:tc>
                  <a:txBody>
                    <a:bodyPr/>
                    <a:lstStyle/>
                    <a:p>
                      <a:r>
                        <a:rPr lang="en-US" altLang="zh-CN" sz="1200" b="1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Mass</a:t>
                      </a:r>
                      <a:endParaRPr lang="zh-CN" altLang="en-US" sz="1200" b="1" dirty="0">
                        <a:latin typeface="Calibri" panose="020F0502020204030204" charset="0"/>
                        <a:cs typeface="Calibri" panose="020F050202020403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938.3 MeV/c</a:t>
                      </a:r>
                      <a:r>
                        <a:rPr lang="en-US" altLang="zh-CN" sz="1200" kern="1200" baseline="30000" dirty="0">
                          <a:solidFill>
                            <a:schemeClr val="dk1"/>
                          </a:solidFill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2</a:t>
                      </a:r>
                      <a:endParaRPr lang="zh-CN" altLang="en-US" sz="1200" kern="1200" baseline="30000" dirty="0">
                        <a:solidFill>
                          <a:schemeClr val="dk1"/>
                        </a:solidFill>
                        <a:latin typeface="Calibri" panose="020F0502020204030204" charset="0"/>
                        <a:cs typeface="Calibri" panose="020F050202020403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106.2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 MeV/c</a:t>
                      </a:r>
                      <a:r>
                        <a:rPr lang="en-US" altLang="zh-CN" sz="1200" kern="1200" baseline="30000" dirty="0">
                          <a:solidFill>
                            <a:schemeClr val="dk1"/>
                          </a:solidFill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2</a:t>
                      </a:r>
                      <a:endParaRPr lang="zh-CN" altLang="en-US" sz="1200" baseline="30000" dirty="0">
                        <a:latin typeface="Calibri" panose="020F0502020204030204" charset="0"/>
                        <a:cs typeface="Calibri" panose="020F0502020204030204" charset="0"/>
                      </a:endParaRPr>
                    </a:p>
                  </a:txBody>
                  <a:tcPr/>
                </a:tc>
              </a:tr>
              <a:tr h="1952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Reduced mass</a:t>
                      </a:r>
                      <a:endParaRPr lang="en-US" sz="1200" b="1" dirty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0.9995 m</a:t>
                      </a:r>
                      <a:r>
                        <a:rPr lang="en-US" sz="1200" baseline="-250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e</a:t>
                      </a:r>
                      <a:endParaRPr lang="en-US" sz="1200" baseline="-25000" dirty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0.9952 m</a:t>
                      </a:r>
                      <a:r>
                        <a:rPr lang="en-US" sz="1200" baseline="-250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e</a:t>
                      </a:r>
                      <a:endParaRPr lang="en-US" sz="1200" baseline="-25000" dirty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anchor="ctr"/>
                </a:tc>
              </a:tr>
              <a:tr h="1952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Bohr radius</a:t>
                      </a:r>
                      <a:endParaRPr lang="en-US" sz="1200" b="1" dirty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52.9 pm</a:t>
                      </a:r>
                      <a:endParaRPr lang="en-US" sz="1200" dirty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53.2 pm</a:t>
                      </a:r>
                      <a:endParaRPr lang="en-US" sz="1200" dirty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anchor="ctr"/>
                </a:tc>
              </a:tr>
              <a:tr h="1952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1S energy</a:t>
                      </a:r>
                      <a:endParaRPr lang="en-US" sz="1200" b="1" dirty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13.598 eV</a:t>
                      </a:r>
                      <a:endParaRPr lang="en-US" sz="1200" dirty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13.540 eV</a:t>
                      </a:r>
                      <a:endParaRPr lang="en-US" sz="1200" dirty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anchor="ctr"/>
                </a:tc>
              </a:tr>
              <a:tr h="1952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Lifetime</a:t>
                      </a:r>
                      <a:endParaRPr lang="en-US" sz="1200" b="1" dirty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Stable</a:t>
                      </a:r>
                      <a:endParaRPr lang="en-US" sz="1200" dirty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2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2.197 μ</a:t>
                      </a:r>
                      <a:r>
                        <a:rPr lang="en-US" sz="1200" dirty="0">
                          <a:latin typeface="Calibri" panose="020F0502020204030204" charset="0"/>
                          <a:ea typeface="Calibri" panose="020F0502020204030204" charset="0"/>
                          <a:cs typeface="Calibri" panose="020F0502020204030204" charset="0"/>
                        </a:rPr>
                        <a:t>s</a:t>
                      </a:r>
                      <a:endParaRPr lang="en-US" sz="1200" dirty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2" name="内容占位符 1"/>
              <p:cNvSpPr txBox="1"/>
              <p:nvPr/>
            </p:nvSpPr>
            <p:spPr>
              <a:xfrm>
                <a:off x="7066187" y="756746"/>
                <a:ext cx="5020826" cy="49730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 panose="020B060402020209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400" kern="1200" baseline="0"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200" kern="1200" baseline="0"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defRPr>
                </a:lvl4pPr>
                <a:lvl5pPr marL="2000250" indent="-17145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000" kern="1200" baseline="0"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en-US" altLang="zh-CN" b="1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Muonium-to-antimuonium conversion</a:t>
                </a:r>
                <a:r>
                  <a:rPr lang="en-US" altLang="zh-CN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* is a spontaneous conversion from muonium to its antiatom, antimuonium 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b="0" i="0" smtClean="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</a:rPr>
                          <m:t>M</m:t>
                        </m:r>
                      </m:e>
                    </m:acc>
                  </m:oMath>
                </a14:m>
                <a:r>
                  <a:rPr lang="en-US" altLang="zh-CN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).</a:t>
                </a:r>
                <a:endParaRPr lang="en-US" altLang="zh-CN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 marL="0" indent="0" algn="ctr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  <a:ea typeface="Calibri" panose="020F0502020204030204" charset="0"/>
                          <a:cs typeface="Calibri" panose="020F0502020204030204" charset="0"/>
                        </a:rPr>
                        <m:t>M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libri" panose="020F0502020204030204" charset="0"/>
                          <a:cs typeface="Calibri" panose="020F0502020204030204" charset="0"/>
                        </a:rPr>
                        <m:t>(</m:t>
                      </m:r>
                      <m:sSup>
                        <m:sSupPr>
                          <m:ctrlPr>
                            <a:rPr lang="zh-CN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libri" panose="020F0502020204030204" charset="0"/>
                          <a:cs typeface="Calibri" panose="020F0502020204030204" charset="0"/>
                        </a:rPr>
                        <m:t>)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charset="0"/>
                        </a:rPr>
                        <m:t>→</m:t>
                      </m:r>
                      <m:acc>
                        <m:accPr>
                          <m:chr m:val="̅"/>
                          <m:ctrlPr>
                            <a:rPr lang="en-US" altLang="zh-CN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  <m:t>M</m:t>
                          </m:r>
                        </m:e>
                      </m:acc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charset="0"/>
                          <a:cs typeface="Calibri" panose="020F0502020204030204" charset="0"/>
                        </a:rPr>
                        <m:t>(</m:t>
                      </m:r>
                      <m:sSup>
                        <m:sSupPr>
                          <m:ctrlPr>
                            <a:rPr lang="zh-CN" altLang="en-US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charset="0"/>
                          <a:cs typeface="Calibri" panose="020F0502020204030204" charset="0"/>
                        </a:rPr>
                        <m:t>)</m:t>
                      </m:r>
                    </m:oMath>
                  </m:oMathPara>
                </a14:m>
                <a:endParaRPr lang="en-US" altLang="zh-CN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b="1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This process violates lepton flavor by 2 units.</a:t>
                </a:r>
                <a:endParaRPr lang="en-US" altLang="zh-CN" b="1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Latest 90% C.L. bound on conversion probability (MACS 1999):</a:t>
                </a:r>
                <a:endParaRPr lang="en-US" altLang="zh-CN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  <m:t>M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  <m:t>→</m:t>
                          </m:r>
                          <m:acc>
                            <m:accPr>
                              <m:chr m:val="̅"/>
                              <m:ctrlPr>
                                <a:rPr lang="en-US" altLang="zh-CN">
                                  <a:latin typeface="Cambria Math" panose="02040503050406030204" pitchFamily="18" charset="0"/>
                                  <a:ea typeface="Calibri" panose="020F0502020204030204" charset="0"/>
                                  <a:cs typeface="Calibri" panose="020F0502020204030204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altLang="zh-CN">
                                  <a:latin typeface="Cambria Math" panose="02040503050406030204" pitchFamily="18" charset="0"/>
                                  <a:ea typeface="Calibri" panose="020F0502020204030204" charset="0"/>
                                  <a:cs typeface="Calibri" panose="020F0502020204030204" charset="0"/>
                                </a:rPr>
                                <m:t>M</m:t>
                              </m:r>
                            </m:e>
                          </m:acc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  <m:t>0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  <m:t>.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  <m:t>1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  <m:t>T</m:t>
                          </m:r>
                        </m:sup>
                      </m:sSubSup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libri" panose="020F0502020204030204" charset="0"/>
                          <a:cs typeface="Calibri" panose="020F0502020204030204" charset="0"/>
                        </a:rPr>
                        <m:t>&lt;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libri" panose="020F0502020204030204" charset="0"/>
                          <a:cs typeface="Calibri" panose="020F0502020204030204" charset="0"/>
                        </a:rPr>
                        <m:t>8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libri" panose="020F0502020204030204" charset="0"/>
                          <a:cs typeface="Calibri" panose="020F0502020204030204" charset="0"/>
                        </a:rPr>
                        <m:t>.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libri" panose="020F0502020204030204" charset="0"/>
                          <a:cs typeface="Calibri" panose="020F0502020204030204" charset="0"/>
                        </a:rPr>
                        <m:t>3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charset="0"/>
                        </a:rPr>
                        <m:t>×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  <m:t>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  <m:t>11</m:t>
                          </m:r>
                        </m:sup>
                      </m:sSup>
                    </m:oMath>
                  </m:oMathPara>
                </a14:m>
                <a:endParaRPr lang="en-US" altLang="zh-CN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Muonium-to-antimuonium conversion experiment (MACE) aims to improve the limit by more than two orders of magnitude!</a:t>
                </a:r>
                <a:endParaRPr lang="en-US" altLang="zh-CN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12" name="内容占位符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6187" y="756746"/>
                <a:ext cx="5020826" cy="4973078"/>
              </a:xfrm>
              <a:prstGeom prst="rect">
                <a:avLst/>
              </a:prstGeom>
              <a:blipFill rotWithShape="1">
                <a:blip r:embed="rId4"/>
                <a:stretch>
                  <a:fillRect l="-11" t="-9" r="8" b="-91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7214869" y="5787633"/>
                <a:ext cx="474868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200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(*The kinematics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200">
                        <a:latin typeface="Cambria Math" panose="02040503050406030204" pitchFamily="18" charset="0"/>
                        <a:ea typeface="Calibri" panose="020F0502020204030204" charset="0"/>
                        <a:cs typeface="Calibri" panose="020F0502020204030204" charset="0"/>
                      </a:rPr>
                      <m:t>M</m:t>
                    </m:r>
                    <m:r>
                      <a:rPr lang="en-US" altLang="zh-CN" sz="1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US" altLang="zh-CN" sz="120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120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</a:rPr>
                          <m:t>M</m:t>
                        </m:r>
                      </m:e>
                    </m:acc>
                  </m:oMath>
                </a14:m>
                <a:r>
                  <a:rPr lang="en-US" altLang="zh-CN" sz="1200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is similar to that of </a:t>
                </a:r>
                <a14:m>
                  <m:oMath xmlns:m="http://schemas.openxmlformats.org/officeDocument/2006/math">
                    <m:r>
                      <a:rPr lang="en-US" altLang="zh-CN" sz="1200" b="0" i="1" smtClean="0">
                        <a:latin typeface="Cambria Math" panose="02040503050406030204" pitchFamily="18" charset="0"/>
                        <a:ea typeface="Calibri" panose="020F0502020204030204" charset="0"/>
                        <a:cs typeface="Calibri" panose="020F0502020204030204" charset="0"/>
                      </a:rPr>
                      <m:t>𝐾</m:t>
                    </m:r>
                    <m:r>
                      <a:rPr lang="en-US" altLang="zh-CN" sz="1200" b="0" i="1" smtClean="0">
                        <a:latin typeface="Cambria Math" panose="02040503050406030204" pitchFamily="18" charset="0"/>
                        <a:ea typeface="Calibri" panose="020F0502020204030204" charset="0"/>
                        <a:cs typeface="Calibri" panose="020F050202020403020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en-US" altLang="zh-CN" sz="1200" b="0" i="1" smtClean="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</a:rPr>
                        </m:ctrlPr>
                      </m:accPr>
                      <m:e>
                        <m:r>
                          <a:rPr lang="en-US" altLang="zh-CN" sz="1200" b="0" i="1" smtClean="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</a:rPr>
                          <m:t>𝐾</m:t>
                        </m:r>
                      </m:e>
                    </m:acc>
                  </m:oMath>
                </a14:m>
                <a:r>
                  <a:rPr lang="en-US" altLang="zh-CN" sz="1200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US" altLang="zh-CN" sz="1200" b="0" i="1" smtClean="0">
                        <a:latin typeface="Cambria Math" panose="02040503050406030204" pitchFamily="18" charset="0"/>
                        <a:ea typeface="Calibri" panose="020F0502020204030204" charset="0"/>
                        <a:cs typeface="Calibri" panose="020F0502020204030204" charset="0"/>
                      </a:rPr>
                      <m:t>𝐵</m:t>
                    </m:r>
                    <m:r>
                      <a:rPr lang="en-US" altLang="zh-CN" sz="1200" i="1">
                        <a:latin typeface="Cambria Math" panose="02040503050406030204" pitchFamily="18" charset="0"/>
                        <a:ea typeface="Calibri" panose="020F0502020204030204" charset="0"/>
                        <a:cs typeface="Calibri" panose="020F050202020403020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en-US" altLang="zh-CN" sz="1200" b="0" i="1" smtClean="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</a:rPr>
                        </m:ctrlPr>
                      </m:accPr>
                      <m:e>
                        <m:r>
                          <a:rPr lang="en-US" altLang="zh-CN" sz="1200" b="0" i="1" smtClean="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altLang="zh-CN" sz="1200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oscillation. However,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200">
                        <a:latin typeface="Cambria Math" panose="02040503050406030204" pitchFamily="18" charset="0"/>
                        <a:ea typeface="Calibri" panose="020F0502020204030204" charset="0"/>
                        <a:cs typeface="Calibri" panose="020F0502020204030204" charset="0"/>
                      </a:rPr>
                      <m:t>M</m:t>
                    </m:r>
                    <m:r>
                      <a:rPr lang="en-US" altLang="zh-CN" sz="1200" b="0" i="1" smtClean="0">
                        <a:latin typeface="Cambria Math" panose="02040503050406030204" pitchFamily="18" charset="0"/>
                        <a:ea typeface="Calibri" panose="020F0502020204030204" charset="0"/>
                        <a:cs typeface="Calibri" panose="020F050202020403020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en-US" altLang="zh-CN" sz="120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120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</a:rPr>
                          <m:t>M</m:t>
                        </m:r>
                      </m:e>
                    </m:acc>
                  </m:oMath>
                </a14:m>
                <a:r>
                  <a:rPr lang="en-US" altLang="zh-CN" sz="1200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oscillation period is constrained to O(1) second. Practically all muonium will decay before they oscillate. So, we prefer mentioning it conversion instead of oscillation.)</a:t>
                </a:r>
                <a:endParaRPr lang="en-US" altLang="zh-CN" sz="1200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4869" y="5787633"/>
                <a:ext cx="4748685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3" t="-29" r="3" b="-9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箭头: 下 14"/>
          <p:cNvSpPr/>
          <p:nvPr/>
        </p:nvSpPr>
        <p:spPr>
          <a:xfrm>
            <a:off x="5626187" y="3375495"/>
            <a:ext cx="540000" cy="708530"/>
          </a:xfrm>
          <a:prstGeom prst="downArrow">
            <a:avLst>
              <a:gd name="adj1" fmla="val 50000"/>
              <a:gd name="adj2" fmla="val 52335"/>
            </a:avLst>
          </a:prstGeom>
          <a:noFill/>
          <a:ln w="25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2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?</a:t>
            </a:r>
            <a:endParaRPr lang="zh-CN" altLang="en-US" dirty="0">
              <a:solidFill>
                <a:schemeClr val="tx2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957967" y="3591260"/>
            <a:ext cx="234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7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L. Willmann, PRL</a:t>
            </a:r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  <a:latin typeface="Calibri" panose="020F0502020204030204" charset="0"/>
                <a:ea typeface="宋体" pitchFamily="2" charset="-122"/>
                <a:cs typeface="Calibri" panose="020F0502020204030204" charset="0"/>
                <a:sym typeface="+mn-ea"/>
              </a:rPr>
              <a:t> 82 (1999), 49-52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Muonium-to-antimuonium conversion in EFT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43990" y="4545468"/>
            <a:ext cx="1440000" cy="788677"/>
          </a:xfrm>
          <a:prstGeom prst="rect">
            <a:avLst/>
          </a:prstGeom>
        </p:spPr>
      </p:pic>
      <p:sp>
        <p:nvSpPr>
          <p:cNvPr id="6" name="内容占位符 4"/>
          <p:cNvSpPr txBox="1"/>
          <p:nvPr/>
        </p:nvSpPr>
        <p:spPr>
          <a:xfrm>
            <a:off x="6892723" y="980314"/>
            <a:ext cx="4606725" cy="11478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zh-CN" sz="2000" dirty="0">
                <a:latin typeface="Calibri" panose="020F0502020204030204" charset="0"/>
                <a:cs typeface="Calibri" panose="020F0502020204030204" charset="0"/>
              </a:rPr>
              <a:t>The effective Hamiltonian can be written by the combination of 5 dim-6 effective operators,</a:t>
            </a:r>
            <a:endParaRPr lang="en-US" altLang="zh-CN" sz="2000" dirty="0"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r="31239" b="49395"/>
          <a:stretch>
            <a:fillRect/>
          </a:stretch>
        </p:blipFill>
        <p:spPr>
          <a:xfrm>
            <a:off x="7023306" y="1949902"/>
            <a:ext cx="4345553" cy="77311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内容占位符 4"/>
              <p:cNvSpPr txBox="1"/>
              <p:nvPr/>
            </p:nvSpPr>
            <p:spPr>
              <a:xfrm>
                <a:off x="213360" y="974497"/>
                <a:ext cx="6621491" cy="114789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9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000" b="1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Muonium conversion can specifically probe </a:t>
                </a:r>
                <a14:m>
                  <m:oMath xmlns:m="http://schemas.openxmlformats.org/officeDocument/2006/math">
                    <m:r>
                      <a:rPr lang="zh-CN" altLang="en-US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𝝁</m:t>
                    </m:r>
                    <m:r>
                      <a:rPr lang="zh-CN" altLang="en-US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𝝁</m:t>
                    </m:r>
                    <m:r>
                      <a:rPr lang="en-US" altLang="zh-CN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𝒆𝒆</m:t>
                    </m:r>
                  </m:oMath>
                </a14:m>
                <a:r>
                  <a:rPr lang="en-US" altLang="zh-CN" sz="2000" b="1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 effective coupling </a:t>
                </a:r>
                <a:r>
                  <a:rPr lang="en-US" altLang="zh-CN" sz="2000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(which cannot be directly constrained by </a:t>
                </a:r>
                <a14:m>
                  <m:oMath xmlns:m="http://schemas.openxmlformats.org/officeDocument/2006/math">
                    <m:r>
                      <a:rPr lang="zh-CN" altLang="en-US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zh-CN" altLang="en-US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→</m:t>
                    </m:r>
                    <m:r>
                      <a:rPr lang="en-US" altLang="zh-CN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</m:t>
                    </m:r>
                    <m:r>
                      <a:rPr lang="zh-CN" altLang="en-US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𝛾</m:t>
                    </m:r>
                  </m:oMath>
                </a14:m>
                <a:r>
                  <a:rPr lang="en-US" altLang="zh-CN" sz="2000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zh-CN" altLang="en-US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zh-CN" altLang="en-US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→</m:t>
                    </m:r>
                    <m:r>
                      <a:rPr lang="en-US" altLang="zh-CN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𝑒𝑒𝑒</m:t>
                    </m:r>
                  </m:oMath>
                </a14:m>
                <a:r>
                  <a:rPr lang="en-US" altLang="zh-CN" sz="2000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zh-CN" altLang="en-US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en-US" altLang="zh-CN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−</m:t>
                    </m:r>
                    <m:r>
                      <a:rPr lang="en-US" altLang="zh-CN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</m:t>
                    </m:r>
                  </m:oMath>
                </a14:m>
                <a:r>
                  <a:rPr lang="en-US" altLang="zh-CN" sz="2000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 conversion).</a:t>
                </a:r>
                <a:endParaRPr lang="en-US" altLang="zh-CN" sz="2000" dirty="0">
                  <a:solidFill>
                    <a:srgbClr val="C00000"/>
                  </a:solidFill>
                  <a:latin typeface="Calibri" panose="020F0502020204030204" charset="0"/>
                  <a:cs typeface="Calibri" panose="020F0502020204030204" charset="0"/>
                </a:endParaRPr>
              </a:p>
              <a:p>
                <a:pPr>
                  <a:spcBef>
                    <a:spcPct val="0"/>
                  </a:spcBef>
                </a:pPr>
                <a:endParaRPr lang="en-US" altLang="zh-CN" sz="2000" dirty="0">
                  <a:latin typeface="Calibri" panose="020F0502020204030204" charset="0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8" name="内容占位符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" y="974497"/>
                <a:ext cx="6621491" cy="1147895"/>
              </a:xfrm>
              <a:prstGeom prst="rect">
                <a:avLst/>
              </a:prstGeom>
              <a:blipFill rotWithShape="1">
                <a:blip r:embed="rId3"/>
                <a:stretch>
                  <a:fillRect t="-35" r="5" b="-77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10877770" y="3220334"/>
                <a:ext cx="111695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zh-CN" altLang="en-US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𝝁𝝁</m:t>
                    </m:r>
                    <m:r>
                      <a:rPr lang="en-US" altLang="zh-CN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𝒆𝒆</m:t>
                    </m:r>
                  </m:oMath>
                </a14:m>
                <a:r>
                  <a:rPr lang="en-US" altLang="zh-CN" b="1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 </a:t>
                </a:r>
                <a:endParaRPr lang="en-US" altLang="zh-CN" b="1" dirty="0">
                  <a:solidFill>
                    <a:srgbClr val="C00000"/>
                  </a:solidFill>
                  <a:latin typeface="Calibri" panose="020F0502020204030204" charset="0"/>
                  <a:cs typeface="Calibri" panose="020F0502020204030204" charset="0"/>
                </a:endParaRPr>
              </a:p>
              <a:p>
                <a:pPr algn="ctr"/>
                <a:r>
                  <a:rPr lang="en-US" altLang="zh-CN" b="1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contact</a:t>
                </a:r>
                <a:endParaRPr lang="en-US" altLang="zh-CN" b="1" dirty="0">
                  <a:solidFill>
                    <a:srgbClr val="C00000"/>
                  </a:solidFill>
                  <a:latin typeface="Calibri" panose="020F0502020204030204" charset="0"/>
                  <a:cs typeface="Calibri" panose="020F0502020204030204" charset="0"/>
                </a:endParaRPr>
              </a:p>
              <a:p>
                <a:pPr algn="ctr"/>
                <a:r>
                  <a:rPr lang="en-US" altLang="zh-CN" b="1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operators</a:t>
                </a:r>
                <a:endParaRPr lang="zh-CN" altLang="en-US" dirty="0"/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7770" y="3220334"/>
                <a:ext cx="1116957" cy="923330"/>
              </a:xfrm>
              <a:prstGeom prst="rect">
                <a:avLst/>
              </a:prstGeom>
              <a:blipFill rotWithShape="1">
                <a:blip r:embed="rId4"/>
                <a:stretch>
                  <a:fillRect l="-20" t="-27" r="19" b="-288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右大括号 10"/>
          <p:cNvSpPr/>
          <p:nvPr/>
        </p:nvSpPr>
        <p:spPr>
          <a:xfrm>
            <a:off x="10701125" y="2845267"/>
            <a:ext cx="180000" cy="1661380"/>
          </a:xfrm>
          <a:prstGeom prst="rightBrace">
            <a:avLst>
              <a:gd name="adj1" fmla="val 183277"/>
              <a:gd name="adj2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2619064" y="2100194"/>
            <a:ext cx="1686349" cy="941044"/>
            <a:chOff x="412898" y="2326118"/>
            <a:chExt cx="1686349" cy="941044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2898" y="2427100"/>
              <a:ext cx="1440000" cy="80000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文本框 13"/>
                <p:cNvSpPr txBox="1"/>
                <p:nvPr/>
              </p:nvSpPr>
              <p:spPr>
                <a:xfrm>
                  <a:off x="552908" y="2541562"/>
                  <a:ext cx="249492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zh-CN" altLang="en-US" sz="140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pPr>
                          <m:e>
                            <m:r>
                              <a:rPr lang="zh-CN" altLang="en-US" sz="140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𝜇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14" name="文本框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908" y="2541562"/>
                  <a:ext cx="249492" cy="215444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文本框 14"/>
                <p:cNvSpPr txBox="1"/>
                <p:nvPr/>
              </p:nvSpPr>
              <p:spPr>
                <a:xfrm>
                  <a:off x="1852898" y="2326118"/>
                  <a:ext cx="246349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p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15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52898" y="2326118"/>
                  <a:ext cx="246349" cy="215444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文本框 15"/>
                <p:cNvSpPr txBox="1"/>
                <p:nvPr/>
              </p:nvSpPr>
              <p:spPr>
                <a:xfrm>
                  <a:off x="1852898" y="2698726"/>
                  <a:ext cx="246349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p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16" name="文本框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52898" y="2698726"/>
                  <a:ext cx="246349" cy="215444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文本框 16"/>
                <p:cNvSpPr txBox="1"/>
                <p:nvPr/>
              </p:nvSpPr>
              <p:spPr>
                <a:xfrm>
                  <a:off x="1852898" y="3051718"/>
                  <a:ext cx="246349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p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17" name="文本框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52898" y="3051718"/>
                  <a:ext cx="246349" cy="215444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组合 17"/>
          <p:cNvGrpSpPr/>
          <p:nvPr/>
        </p:nvGrpSpPr>
        <p:grpSpPr>
          <a:xfrm>
            <a:off x="2578258" y="4196995"/>
            <a:ext cx="1676383" cy="1236198"/>
            <a:chOff x="422864" y="4071155"/>
            <a:chExt cx="1676383" cy="123619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22864" y="4135606"/>
              <a:ext cx="1440000" cy="1131757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文本框 19"/>
                <p:cNvSpPr txBox="1"/>
                <p:nvPr/>
              </p:nvSpPr>
              <p:spPr>
                <a:xfrm>
                  <a:off x="516143" y="4592182"/>
                  <a:ext cx="249492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zh-CN" altLang="en-US" sz="140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pPr>
                          <m:e>
                            <m:r>
                              <a:rPr lang="zh-CN" altLang="en-US" sz="140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𝜇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143" y="4592182"/>
                  <a:ext cx="249492" cy="215444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文本框 20"/>
                <p:cNvSpPr txBox="1"/>
                <p:nvPr/>
              </p:nvSpPr>
              <p:spPr>
                <a:xfrm>
                  <a:off x="1852898" y="4071155"/>
                  <a:ext cx="246349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p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21" name="文本框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52898" y="4071155"/>
                  <a:ext cx="246349" cy="215444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文本框 21"/>
                <p:cNvSpPr txBox="1"/>
                <p:nvPr/>
              </p:nvSpPr>
              <p:spPr>
                <a:xfrm>
                  <a:off x="1852898" y="4738917"/>
                  <a:ext cx="246349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p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22" name="文本框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52898" y="4738917"/>
                  <a:ext cx="246349" cy="215444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文本框 22"/>
                <p:cNvSpPr txBox="1"/>
                <p:nvPr/>
              </p:nvSpPr>
              <p:spPr>
                <a:xfrm>
                  <a:off x="1852898" y="5091909"/>
                  <a:ext cx="246349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p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23" name="文本框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52898" y="5091909"/>
                  <a:ext cx="246349" cy="215444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组合 23"/>
          <p:cNvGrpSpPr/>
          <p:nvPr/>
        </p:nvGrpSpPr>
        <p:grpSpPr>
          <a:xfrm>
            <a:off x="382555" y="2101763"/>
            <a:ext cx="1831292" cy="939475"/>
            <a:chOff x="382555" y="2252232"/>
            <a:chExt cx="1831292" cy="939475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29069" y="2369547"/>
              <a:ext cx="1440000" cy="771912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文本框 25"/>
                <p:cNvSpPr txBox="1"/>
                <p:nvPr/>
              </p:nvSpPr>
              <p:spPr>
                <a:xfrm>
                  <a:off x="1969069" y="2964289"/>
                  <a:ext cx="146514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40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𝑞</m:t>
                        </m:r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26" name="文本框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9069" y="2964289"/>
                  <a:ext cx="146514" cy="215444"/>
                </a:xfrm>
                <a:prstGeom prst="rect">
                  <a:avLst/>
                </a:prstGeom>
                <a:blipFill rotWithShape="1">
                  <a:blip r:embed="rId1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文本框 26"/>
                <p:cNvSpPr txBox="1"/>
                <p:nvPr/>
              </p:nvSpPr>
              <p:spPr>
                <a:xfrm>
                  <a:off x="382555" y="2976263"/>
                  <a:ext cx="146514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40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𝑞</m:t>
                        </m:r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27" name="文本框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555" y="2976263"/>
                  <a:ext cx="146514" cy="215444"/>
                </a:xfrm>
                <a:prstGeom prst="rect">
                  <a:avLst/>
                </a:prstGeom>
                <a:blipFill rotWithShape="1">
                  <a:blip r:embed="rId1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文本框 27"/>
                <p:cNvSpPr txBox="1"/>
                <p:nvPr/>
              </p:nvSpPr>
              <p:spPr>
                <a:xfrm>
                  <a:off x="382555" y="2253545"/>
                  <a:ext cx="249491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zh-CN" altLang="en-US" sz="140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pPr>
                          <m:e>
                            <m:r>
                              <a:rPr lang="zh-CN" altLang="en-US" sz="140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𝜇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28" name="文本框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555" y="2253545"/>
                  <a:ext cx="249491" cy="215444"/>
                </a:xfrm>
                <a:prstGeom prst="rect">
                  <a:avLst/>
                </a:prstGeom>
                <a:blipFill rotWithShape="1">
                  <a:blip r:embed="rId1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文本框 28"/>
                <p:cNvSpPr txBox="1"/>
                <p:nvPr/>
              </p:nvSpPr>
              <p:spPr>
                <a:xfrm>
                  <a:off x="1967498" y="2252232"/>
                  <a:ext cx="246349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p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29" name="文本框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498" y="2252232"/>
                  <a:ext cx="246349" cy="215444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组合 29"/>
          <p:cNvGrpSpPr/>
          <p:nvPr/>
        </p:nvGrpSpPr>
        <p:grpSpPr>
          <a:xfrm>
            <a:off x="382555" y="4460349"/>
            <a:ext cx="1840244" cy="951486"/>
            <a:chOff x="354346" y="4165855"/>
            <a:chExt cx="1840244" cy="951486"/>
          </a:xfrm>
        </p:grpSpPr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29069" y="4165855"/>
              <a:ext cx="1440000" cy="939512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文本框 31"/>
                <p:cNvSpPr txBox="1"/>
                <p:nvPr/>
              </p:nvSpPr>
              <p:spPr>
                <a:xfrm>
                  <a:off x="1948241" y="4889923"/>
                  <a:ext cx="146514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40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𝑞</m:t>
                        </m:r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32" name="文本框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48241" y="4889923"/>
                  <a:ext cx="146514" cy="215444"/>
                </a:xfrm>
                <a:prstGeom prst="rect">
                  <a:avLst/>
                </a:prstGeom>
                <a:blipFill rotWithShape="1">
                  <a:blip r:embed="rId1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3" name="文本框 32"/>
                <p:cNvSpPr txBox="1"/>
                <p:nvPr/>
              </p:nvSpPr>
              <p:spPr>
                <a:xfrm>
                  <a:off x="380984" y="4901897"/>
                  <a:ext cx="146514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40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𝑞</m:t>
                        </m:r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33" name="文本框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984" y="4901897"/>
                  <a:ext cx="146514" cy="215444"/>
                </a:xfrm>
                <a:prstGeom prst="rect">
                  <a:avLst/>
                </a:prstGeom>
                <a:blipFill rotWithShape="1">
                  <a:blip r:embed="rId1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4" name="文本框 33"/>
                <p:cNvSpPr txBox="1"/>
                <p:nvPr/>
              </p:nvSpPr>
              <p:spPr>
                <a:xfrm>
                  <a:off x="354346" y="4238206"/>
                  <a:ext cx="249491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zh-CN" altLang="en-US" sz="140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pPr>
                          <m:e>
                            <m:r>
                              <a:rPr lang="zh-CN" altLang="en-US" sz="140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𝜇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34" name="文本框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346" y="4238206"/>
                  <a:ext cx="249491" cy="215444"/>
                </a:xfrm>
                <a:prstGeom prst="rect">
                  <a:avLst/>
                </a:prstGeom>
                <a:blipFill rotWithShape="1">
                  <a:blip r:embed="rId1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文本框 34"/>
                <p:cNvSpPr txBox="1"/>
                <p:nvPr/>
              </p:nvSpPr>
              <p:spPr>
                <a:xfrm>
                  <a:off x="1948241" y="4238206"/>
                  <a:ext cx="246349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p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35" name="文本框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48241" y="4238206"/>
                  <a:ext cx="246349" cy="215444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文本框 35"/>
              <p:cNvSpPr txBox="1"/>
              <p:nvPr/>
            </p:nvSpPr>
            <p:spPr>
              <a:xfrm>
                <a:off x="548266" y="3160774"/>
                <a:ext cx="1401602" cy="855747"/>
              </a:xfrm>
              <a:prstGeom prst="rect">
                <a:avLst/>
              </a:prstGeom>
              <a:solidFill>
                <a:schemeClr val="accent4">
                  <a:alpha val="5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zh-CN" altLang="en-US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en-US" altLang="zh-CN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−</m:t>
                    </m:r>
                    <m:r>
                      <a:rPr lang="en-US" altLang="zh-CN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</m:t>
                    </m:r>
                  </m:oMath>
                </a14:m>
                <a:r>
                  <a:rPr lang="en-US" altLang="zh-CN" sz="1600" dirty="0">
                    <a:solidFill>
                      <a:schemeClr val="tx1"/>
                    </a:solidFill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conv.</a:t>
                </a:r>
                <a:endParaRPr lang="en-US" altLang="zh-CN" sz="1600" b="1" dirty="0">
                  <a:solidFill>
                    <a:schemeClr val="tx1"/>
                  </a:solidFill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zh-CN" altLang="en-US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en-US" altLang="zh-CN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</m:t>
                    </m:r>
                    <m:r>
                      <a:rPr lang="en-US" altLang="zh-CN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𝑞𝑞</m:t>
                    </m:r>
                  </m:oMath>
                </a14:m>
                <a:r>
                  <a:rPr lang="zh-CN" altLang="en-US" sz="1600" dirty="0">
                    <a:solidFill>
                      <a:schemeClr val="tx1"/>
                    </a:solidFill>
                    <a:latin typeface="Calibri" panose="020F0502020204030204" charset="0"/>
                    <a:ea typeface="宋体" pitchFamily="2" charset="-122"/>
                    <a:cs typeface="Calibri" panose="020F0502020204030204" charset="0"/>
                  </a:rPr>
                  <a:t> </a:t>
                </a:r>
                <a:r>
                  <a:rPr lang="en-US" altLang="zh-CN" sz="1600" dirty="0">
                    <a:solidFill>
                      <a:schemeClr val="tx1"/>
                    </a:solidFill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contact </a:t>
                </a:r>
                <a:endParaRPr lang="en-US" altLang="zh-CN" sz="1600" dirty="0">
                  <a:solidFill>
                    <a:schemeClr val="tx1"/>
                  </a:solidFill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charset="0"/>
                                </a:rPr>
                                <m:t>𝑀</m:t>
                              </m:r>
                            </m:e>
                          </m:d>
                        </m:e>
                        <m:sup>
                          <m:r>
                            <a:rPr lang="en-US" altLang="zh-CN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charset="0"/>
                        </a:rPr>
                        <m:t>∝</m:t>
                      </m:r>
                      <m:sSubSup>
                        <m:sSubSupPr>
                          <m:ctrlP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</m:ctrlPr>
                        </m:sSubSupPr>
                        <m:e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𝜇</m:t>
                          </m:r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𝑒𝑞𝑞</m:t>
                          </m:r>
                        </m:sub>
                        <m:sup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sz="1600" dirty="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36" name="文本框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266" y="3160774"/>
                <a:ext cx="1401602" cy="855747"/>
              </a:xfrm>
              <a:prstGeom prst="rect">
                <a:avLst/>
              </a:prstGeom>
              <a:blipFill rotWithShape="1">
                <a:blip r:embed="rId14"/>
                <a:stretch>
                  <a:fillRect l="-19" t="-44" r="-1058" b="-65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文本框 36"/>
              <p:cNvSpPr txBox="1"/>
              <p:nvPr/>
            </p:nvSpPr>
            <p:spPr>
              <a:xfrm>
                <a:off x="546920" y="5520522"/>
                <a:ext cx="1404294" cy="855747"/>
              </a:xfrm>
              <a:prstGeom prst="rect">
                <a:avLst/>
              </a:prstGeom>
              <a:solidFill>
                <a:schemeClr val="accent6">
                  <a:alpha val="5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zh-CN" altLang="en-US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en-US" altLang="zh-CN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−</m:t>
                    </m:r>
                    <m:r>
                      <a:rPr lang="en-US" altLang="zh-CN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</m:t>
                    </m:r>
                  </m:oMath>
                </a14:m>
                <a:r>
                  <a:rPr lang="en-US" altLang="zh-CN" sz="1600" dirty="0">
                    <a:solidFill>
                      <a:schemeClr val="tx1"/>
                    </a:solidFill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conv.</a:t>
                </a:r>
                <a:endParaRPr lang="en-US" altLang="zh-CN" sz="1600" b="1" dirty="0">
                  <a:solidFill>
                    <a:schemeClr val="tx1"/>
                  </a:solidFill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zh-CN" altLang="en-US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en-US" altLang="zh-CN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</m:t>
                    </m:r>
                    <m:r>
                      <a:rPr lang="zh-CN" alt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𝛾</m:t>
                    </m:r>
                  </m:oMath>
                </a14:m>
                <a:r>
                  <a:rPr lang="en-US" altLang="zh-CN" sz="1600" dirty="0">
                    <a:solidFill>
                      <a:schemeClr val="tx1"/>
                    </a:solidFill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dipole</a:t>
                </a:r>
                <a:endParaRPr lang="en-US" altLang="zh-CN" sz="1600" i="1" dirty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charset="0"/>
                                </a:rPr>
                                <m:t>𝑀</m:t>
                              </m:r>
                            </m:e>
                          </m:d>
                        </m:e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charset="0"/>
                        </a:rPr>
                        <m:t>∝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ea typeface="Calibri" panose="020F0502020204030204" charset="0"/>
                          <a:cs typeface="Calibri" panose="020F0502020204030204" charset="0"/>
                        </a:rPr>
                        <m:t>𝛼</m:t>
                      </m:r>
                      <m:sSubSup>
                        <m:sSub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</m:ctrlPr>
                        </m:sSub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𝜇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𝑒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𝛾</m:t>
                          </m:r>
                        </m:sub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sz="1600" dirty="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37" name="文本框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920" y="5520522"/>
                <a:ext cx="1404294" cy="855747"/>
              </a:xfrm>
              <a:prstGeom prst="rect">
                <a:avLst/>
              </a:prstGeom>
              <a:blipFill rotWithShape="1">
                <a:blip r:embed="rId15"/>
                <a:stretch>
                  <a:fillRect l="-13" t="-55" r="35" b="-62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文本框 37"/>
              <p:cNvSpPr txBox="1"/>
              <p:nvPr/>
            </p:nvSpPr>
            <p:spPr>
              <a:xfrm>
                <a:off x="2826414" y="3171212"/>
                <a:ext cx="1395382" cy="855747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charset="0"/>
                        </a:rPr>
                        <m:t>𝜇</m:t>
                      </m:r>
                      <m:r>
                        <a:rPr lang="zh-CN" altLang="en-US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charset="0"/>
                        </a:rPr>
                        <m:t>→</m:t>
                      </m:r>
                      <m:r>
                        <a:rPr lang="en-US" altLang="zh-CN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charset="0"/>
                        </a:rPr>
                        <m:t>𝑒𝑒</m:t>
                      </m:r>
                      <m:r>
                        <a:rPr lang="en-US" altLang="zh-CN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charset="0"/>
                        </a:rPr>
                        <m:t>𝑒</m:t>
                      </m:r>
                    </m:oMath>
                  </m:oMathPara>
                </a14:m>
                <a:endParaRPr lang="en-US" altLang="zh-CN" sz="1600" b="1" dirty="0">
                  <a:solidFill>
                    <a:schemeClr val="tx1"/>
                  </a:solidFill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zh-CN" altLang="en-US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en-US" altLang="zh-CN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</m:t>
                    </m:r>
                    <m:r>
                      <a:rPr lang="en-US" altLang="zh-CN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𝑒𝑒</m:t>
                    </m:r>
                  </m:oMath>
                </a14:m>
                <a:r>
                  <a:rPr lang="zh-CN" altLang="en-US" sz="1600" dirty="0">
                    <a:solidFill>
                      <a:schemeClr val="tx1"/>
                    </a:solidFill>
                    <a:latin typeface="Calibri" panose="020F0502020204030204" charset="0"/>
                    <a:ea typeface="宋体" pitchFamily="2" charset="-122"/>
                    <a:cs typeface="Calibri" panose="020F0502020204030204" charset="0"/>
                  </a:rPr>
                  <a:t> </a:t>
                </a:r>
                <a:r>
                  <a:rPr lang="en-US" altLang="zh-CN" sz="1600" dirty="0">
                    <a:solidFill>
                      <a:schemeClr val="tx1"/>
                    </a:solidFill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contact </a:t>
                </a:r>
                <a:endParaRPr lang="en-US" altLang="zh-CN" sz="1600" dirty="0">
                  <a:solidFill>
                    <a:schemeClr val="tx1"/>
                  </a:solidFill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charset="0"/>
                                </a:rPr>
                                <m:t>𝑀</m:t>
                              </m:r>
                            </m:e>
                          </m:d>
                        </m:e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charset="0"/>
                        </a:rPr>
                        <m:t>∝</m:t>
                      </m:r>
                      <m:sSubSup>
                        <m:sSub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</m:ctrlPr>
                        </m:sSub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𝜇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𝑒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𝑒𝑒</m:t>
                          </m:r>
                        </m:sub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sz="1600" dirty="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38" name="文本框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6414" y="3171212"/>
                <a:ext cx="1395382" cy="855747"/>
              </a:xfrm>
              <a:prstGeom prst="rect">
                <a:avLst/>
              </a:prstGeom>
              <a:blipFill rotWithShape="1">
                <a:blip r:embed="rId16"/>
                <a:stretch>
                  <a:fillRect l="-2" t="-3" r="-705" b="-63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文本框 38"/>
              <p:cNvSpPr txBox="1"/>
              <p:nvPr/>
            </p:nvSpPr>
            <p:spPr>
              <a:xfrm>
                <a:off x="2826414" y="5520522"/>
                <a:ext cx="1395382" cy="855747"/>
              </a:xfrm>
              <a:prstGeom prst="rect">
                <a:avLst/>
              </a:prstGeom>
              <a:solidFill>
                <a:schemeClr val="accent6">
                  <a:alpha val="5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charset="0"/>
                        </a:rPr>
                        <m:t>𝜇</m:t>
                      </m:r>
                      <m:r>
                        <a:rPr lang="zh-CN" altLang="en-US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charset="0"/>
                        </a:rPr>
                        <m:t>→</m:t>
                      </m:r>
                      <m:r>
                        <a:rPr lang="en-US" altLang="zh-CN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charset="0"/>
                        </a:rPr>
                        <m:t>𝑒𝑒</m:t>
                      </m:r>
                      <m:r>
                        <a:rPr lang="en-US" altLang="zh-CN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charset="0"/>
                        </a:rPr>
                        <m:t>𝑒</m:t>
                      </m:r>
                    </m:oMath>
                  </m:oMathPara>
                </a14:m>
                <a:endParaRPr lang="en-US" altLang="zh-CN" sz="1600" b="1" dirty="0">
                  <a:solidFill>
                    <a:schemeClr val="tx1"/>
                  </a:solidFill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zh-CN" altLang="en-US" sz="1600" i="1"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cs typeface="Calibri" panose="020F0502020204030204" charset="0"/>
                      </a:rPr>
                      <m:t>𝑒</m:t>
                    </m:r>
                    <m:r>
                      <a:rPr lang="zh-CN" altLang="en-US" sz="1600" i="1">
                        <a:latin typeface="Cambria Math" panose="02040503050406030204" pitchFamily="18" charset="0"/>
                        <a:cs typeface="Calibri" panose="020F0502020204030204" charset="0"/>
                      </a:rPr>
                      <m:t>𝛾</m:t>
                    </m:r>
                  </m:oMath>
                </a14:m>
                <a:r>
                  <a:rPr lang="en-US" altLang="zh-CN" sz="1600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dipole</a:t>
                </a:r>
                <a:endParaRPr lang="en-US" altLang="zh-CN" sz="1600" i="1" dirty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charset="0"/>
                                </a:rPr>
                                <m:t>𝑀</m:t>
                              </m:r>
                            </m:e>
                          </m:d>
                        </m:e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charset="0"/>
                        </a:rPr>
                        <m:t>∝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ea typeface="Calibri" panose="020F0502020204030204" charset="0"/>
                          <a:cs typeface="Calibri" panose="020F0502020204030204" charset="0"/>
                        </a:rPr>
                        <m:t>𝛼</m:t>
                      </m:r>
                      <m:sSubSup>
                        <m:sSub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</m:ctrlPr>
                        </m:sSub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𝜇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𝑒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𝛾</m:t>
                          </m:r>
                        </m:sub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sz="1600" dirty="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39" name="文本框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6414" y="5520522"/>
                <a:ext cx="1395382" cy="855747"/>
              </a:xfrm>
              <a:prstGeom prst="rect">
                <a:avLst/>
              </a:prstGeom>
              <a:blipFill rotWithShape="1">
                <a:blip r:embed="rId17"/>
                <a:stretch>
                  <a:fillRect l="-2" t="-55" r="23" b="-62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文本框 39"/>
              <p:cNvSpPr txBox="1"/>
              <p:nvPr/>
            </p:nvSpPr>
            <p:spPr>
              <a:xfrm>
                <a:off x="5033971" y="3160773"/>
                <a:ext cx="1274644" cy="855747"/>
              </a:xfrm>
              <a:prstGeom prst="rect">
                <a:avLst/>
              </a:prstGeom>
              <a:solidFill>
                <a:schemeClr val="accent6">
                  <a:alpha val="5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charset="0"/>
                        </a:rPr>
                        <m:t>𝜇</m:t>
                      </m:r>
                      <m:r>
                        <a:rPr lang="zh-CN" altLang="en-US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charset="0"/>
                        </a:rPr>
                        <m:t>→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cs typeface="Calibri" panose="020F0502020204030204" charset="0"/>
                        </a:rPr>
                        <m:t>𝑒</m:t>
                      </m:r>
                      <m:r>
                        <a:rPr lang="zh-CN" altLang="en-US" sz="1600" i="1">
                          <a:latin typeface="Cambria Math" panose="02040503050406030204" pitchFamily="18" charset="0"/>
                          <a:cs typeface="Calibri" panose="020F0502020204030204" charset="0"/>
                        </a:rPr>
                        <m:t>𝛾</m:t>
                      </m:r>
                    </m:oMath>
                  </m:oMathPara>
                </a14:m>
                <a:endParaRPr lang="en-US" altLang="zh-CN" sz="1600" b="1" dirty="0">
                  <a:solidFill>
                    <a:schemeClr val="tx1"/>
                  </a:solidFill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zh-CN" altLang="en-US" sz="1600" i="1"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cs typeface="Calibri" panose="020F0502020204030204" charset="0"/>
                      </a:rPr>
                      <m:t>𝑒</m:t>
                    </m:r>
                    <m:r>
                      <a:rPr lang="zh-CN" altLang="en-US" sz="1600" i="1">
                        <a:latin typeface="Cambria Math" panose="02040503050406030204" pitchFamily="18" charset="0"/>
                        <a:cs typeface="Calibri" panose="020F0502020204030204" charset="0"/>
                      </a:rPr>
                      <m:t>𝛾</m:t>
                    </m:r>
                  </m:oMath>
                </a14:m>
                <a:r>
                  <a:rPr lang="en-US" altLang="zh-CN" sz="1600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dipole</a:t>
                </a:r>
                <a:endParaRPr lang="en-US" altLang="zh-CN" sz="1600" i="1" dirty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charset="0"/>
                                </a:rPr>
                                <m:t>𝑀</m:t>
                              </m:r>
                            </m:e>
                          </m:d>
                        </m:e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charset="0"/>
                        </a:rPr>
                        <m:t>∝</m:t>
                      </m:r>
                      <m:sSubSup>
                        <m:sSub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</m:ctrlPr>
                        </m:sSub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𝜇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𝑒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𝛾</m:t>
                          </m:r>
                        </m:sub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sz="1600" dirty="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40" name="文本框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971" y="3160773"/>
                <a:ext cx="1274644" cy="855747"/>
              </a:xfrm>
              <a:prstGeom prst="rect">
                <a:avLst/>
              </a:prstGeom>
              <a:blipFill rotWithShape="1">
                <a:blip r:embed="rId18"/>
                <a:stretch>
                  <a:fillRect l="-26" t="-44" r="41" b="-62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组合 40"/>
          <p:cNvGrpSpPr/>
          <p:nvPr/>
        </p:nvGrpSpPr>
        <p:grpSpPr>
          <a:xfrm>
            <a:off x="4944359" y="2062769"/>
            <a:ext cx="1440000" cy="1011340"/>
            <a:chOff x="4944359" y="2062769"/>
            <a:chExt cx="1440000" cy="1011340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944359" y="2086939"/>
              <a:ext cx="1440000" cy="98717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文本框 42"/>
                <p:cNvSpPr txBox="1"/>
                <p:nvPr/>
              </p:nvSpPr>
              <p:spPr>
                <a:xfrm>
                  <a:off x="4948181" y="2531082"/>
                  <a:ext cx="249492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zh-CN" altLang="en-US" sz="140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pPr>
                          <m:e>
                            <m:r>
                              <a:rPr lang="zh-CN" altLang="en-US" sz="140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𝜇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43" name="文本框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48181" y="2531082"/>
                  <a:ext cx="249492" cy="215444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4" name="文本框 43"/>
                <p:cNvSpPr txBox="1"/>
                <p:nvPr/>
              </p:nvSpPr>
              <p:spPr>
                <a:xfrm>
                  <a:off x="6137641" y="2531082"/>
                  <a:ext cx="246349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p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44" name="文本框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37641" y="2531082"/>
                  <a:ext cx="246349" cy="215444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5" name="文本框 44"/>
                <p:cNvSpPr txBox="1"/>
                <p:nvPr/>
              </p:nvSpPr>
              <p:spPr>
                <a:xfrm>
                  <a:off x="5814773" y="2062769"/>
                  <a:ext cx="144270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sz="140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𝛾</m:t>
                        </m:r>
                      </m:oMath>
                    </m:oMathPara>
                  </a14:m>
                  <a:endParaRPr lang="zh-CN" altLang="en-US" sz="1400" dirty="0">
                    <a:latin typeface="Times New Roman" panose="02020503050405090304" pitchFamily="18" charset="0"/>
                    <a:ea typeface="宋体" pitchFamily="2" charset="-122"/>
                  </a:endParaRPr>
                </a:p>
              </p:txBody>
            </p:sp>
          </mc:Choice>
          <mc:Fallback>
            <p:sp>
              <p:nvSpPr>
                <p:cNvPr id="45" name="文本框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4773" y="2062769"/>
                  <a:ext cx="144270" cy="215444"/>
                </a:xfrm>
                <a:prstGeom prst="rect">
                  <a:avLst/>
                </a:prstGeom>
                <a:blipFill rotWithShape="1">
                  <a:blip r:embed="rId2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文本框 45"/>
              <p:cNvSpPr txBox="1"/>
              <p:nvPr/>
            </p:nvSpPr>
            <p:spPr>
              <a:xfrm>
                <a:off x="4948181" y="4972479"/>
                <a:ext cx="24949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1400" i="1" smtClean="0">
                              <a:latin typeface="Cambria Math" panose="02040503050406030204" pitchFamily="18" charset="0"/>
                              <a:ea typeface="宋体" pitchFamily="2" charset="-122"/>
                            </a:rPr>
                          </m:ctrlPr>
                        </m:sSupPr>
                        <m:e>
                          <m:r>
                            <a:rPr lang="zh-CN" altLang="en-US" sz="1400" i="1" smtClean="0">
                              <a:latin typeface="Cambria Math" panose="02040503050406030204" pitchFamily="18" charset="0"/>
                              <a:ea typeface="宋体" pitchFamily="2" charset="-122"/>
                            </a:rPr>
                            <m:t>𝜇</m:t>
                          </m:r>
                        </m:e>
                        <m:sup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  <a:ea typeface="宋体" pitchFamily="2" charset="-122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sz="1400" dirty="0">
                  <a:latin typeface="Times New Roman" panose="02020503050405090304" pitchFamily="18" charset="0"/>
                  <a:ea typeface="宋体" pitchFamily="2" charset="-122"/>
                </a:endParaRPr>
              </a:p>
            </p:txBody>
          </p:sp>
        </mc:Choice>
        <mc:Fallback>
          <p:sp>
            <p:nvSpPr>
              <p:cNvPr id="46" name="文本框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181" y="4972479"/>
                <a:ext cx="249492" cy="215444"/>
              </a:xfrm>
              <a:prstGeom prst="rect">
                <a:avLst/>
              </a:prstGeom>
              <a:blipFill rotWithShape="1">
                <a:blip r:embed="rId6"/>
                <a:stretch>
                  <a:fillRect l="-105" t="-199" r="-9592" b="-156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文本框 46"/>
              <p:cNvSpPr txBox="1"/>
              <p:nvPr/>
            </p:nvSpPr>
            <p:spPr>
              <a:xfrm>
                <a:off x="6128064" y="4352627"/>
                <a:ext cx="24634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400" b="0" i="1" smtClean="0">
                              <a:latin typeface="Cambria Math" panose="02040503050406030204" pitchFamily="18" charset="0"/>
                              <a:ea typeface="宋体" pitchFamily="2" charset="-122"/>
                            </a:rPr>
                          </m:ctrlPr>
                        </m:sSupPr>
                        <m:e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  <a:ea typeface="宋体" pitchFamily="2" charset="-122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  <a:ea typeface="宋体" pitchFamily="2" charset="-122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sz="1400" dirty="0">
                  <a:latin typeface="Times New Roman" panose="02020503050405090304" pitchFamily="18" charset="0"/>
                  <a:ea typeface="宋体" pitchFamily="2" charset="-122"/>
                </a:endParaRPr>
              </a:p>
            </p:txBody>
          </p:sp>
        </mc:Choice>
        <mc:Fallback>
          <p:sp>
            <p:nvSpPr>
              <p:cNvPr id="47" name="文本框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8064" y="4352627"/>
                <a:ext cx="246349" cy="215444"/>
              </a:xfrm>
              <a:prstGeom prst="rect">
                <a:avLst/>
              </a:prstGeom>
              <a:blipFill rotWithShape="1">
                <a:blip r:embed="rId8"/>
                <a:stretch>
                  <a:fillRect l="-127" t="-156" r="-8391" b="-156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文本框 47"/>
              <p:cNvSpPr txBox="1"/>
              <p:nvPr/>
            </p:nvSpPr>
            <p:spPr>
              <a:xfrm>
                <a:off x="4952993" y="4352627"/>
                <a:ext cx="24634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400" b="0" i="1" smtClean="0">
                              <a:latin typeface="Cambria Math" panose="02040503050406030204" pitchFamily="18" charset="0"/>
                              <a:ea typeface="宋体" pitchFamily="2" charset="-122"/>
                            </a:rPr>
                          </m:ctrlPr>
                        </m:sSupPr>
                        <m:e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  <a:ea typeface="宋体" pitchFamily="2" charset="-122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  <a:ea typeface="宋体" pitchFamily="2" charset="-122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zh-CN" altLang="en-US" sz="1400" dirty="0">
                  <a:latin typeface="Times New Roman" panose="02020503050405090304" pitchFamily="18" charset="0"/>
                  <a:ea typeface="宋体" pitchFamily="2" charset="-122"/>
                </a:endParaRPr>
              </a:p>
            </p:txBody>
          </p:sp>
        </mc:Choice>
        <mc:Fallback>
          <p:sp>
            <p:nvSpPr>
              <p:cNvPr id="48" name="文本框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993" y="4352627"/>
                <a:ext cx="246349" cy="215444"/>
              </a:xfrm>
              <a:prstGeom prst="rect">
                <a:avLst/>
              </a:prstGeom>
              <a:blipFill rotWithShape="1">
                <a:blip r:embed="rId7"/>
                <a:stretch>
                  <a:fillRect l="-255" t="-156" r="-8264" b="-156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文本框 48"/>
              <p:cNvSpPr txBox="1"/>
              <p:nvPr/>
            </p:nvSpPr>
            <p:spPr>
              <a:xfrm>
                <a:off x="6138550" y="4968973"/>
                <a:ext cx="249491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1400" i="1" smtClean="0">
                              <a:latin typeface="Cambria Math" panose="02040503050406030204" pitchFamily="18" charset="0"/>
                              <a:ea typeface="宋体" pitchFamily="2" charset="-122"/>
                            </a:rPr>
                          </m:ctrlPr>
                        </m:sSupPr>
                        <m:e>
                          <m:r>
                            <a:rPr lang="zh-CN" altLang="en-US" sz="1400" i="1" smtClean="0">
                              <a:latin typeface="Cambria Math" panose="02040503050406030204" pitchFamily="18" charset="0"/>
                              <a:ea typeface="宋体" pitchFamily="2" charset="-122"/>
                            </a:rPr>
                            <m:t>𝜇</m:t>
                          </m:r>
                        </m:e>
                        <m:sup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  <a:ea typeface="宋体" pitchFamily="2" charset="-122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zh-CN" altLang="en-US" sz="1400" dirty="0">
                  <a:latin typeface="Times New Roman" panose="02020503050405090304" pitchFamily="18" charset="0"/>
                  <a:ea typeface="宋体" pitchFamily="2" charset="-122"/>
                </a:endParaRPr>
              </a:p>
            </p:txBody>
          </p:sp>
        </mc:Choice>
        <mc:Fallback>
          <p:sp>
            <p:nvSpPr>
              <p:cNvPr id="49" name="文本框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550" y="4968973"/>
                <a:ext cx="249491" cy="215444"/>
              </a:xfrm>
              <a:prstGeom prst="rect">
                <a:avLst/>
              </a:prstGeom>
              <a:blipFill rotWithShape="1">
                <a:blip r:embed="rId12"/>
                <a:stretch>
                  <a:fillRect l="-2" t="-45" r="-9695" b="-157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左大括号 49"/>
          <p:cNvSpPr/>
          <p:nvPr/>
        </p:nvSpPr>
        <p:spPr>
          <a:xfrm>
            <a:off x="4798424" y="4469023"/>
            <a:ext cx="108000" cy="865122"/>
          </a:xfrm>
          <a:prstGeom prst="leftBrace">
            <a:avLst>
              <a:gd name="adj1" fmla="val 111662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左大括号 50"/>
          <p:cNvSpPr/>
          <p:nvPr/>
        </p:nvSpPr>
        <p:spPr>
          <a:xfrm flipH="1">
            <a:off x="6400901" y="4469023"/>
            <a:ext cx="108000" cy="865122"/>
          </a:xfrm>
          <a:prstGeom prst="leftBrace">
            <a:avLst>
              <a:gd name="adj1" fmla="val 111662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文本框 51"/>
              <p:cNvSpPr txBox="1"/>
              <p:nvPr/>
            </p:nvSpPr>
            <p:spPr>
              <a:xfrm>
                <a:off x="4570100" y="4793862"/>
                <a:ext cx="19075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1400" i="1">
                          <a:latin typeface="Cambria Math" panose="02040503050406030204" pitchFamily="18" charset="0"/>
                          <a:ea typeface="宋体" pitchFamily="2" charset="-122"/>
                        </a:rPr>
                        <m:t>M</m:t>
                      </m:r>
                    </m:oMath>
                  </m:oMathPara>
                </a14:m>
                <a:endParaRPr lang="zh-CN" altLang="en-US" sz="1400" dirty="0">
                  <a:latin typeface="Times New Roman" panose="02020503050405090304" pitchFamily="18" charset="0"/>
                  <a:ea typeface="宋体" pitchFamily="2" charset="-122"/>
                </a:endParaRPr>
              </a:p>
            </p:txBody>
          </p:sp>
        </mc:Choice>
        <mc:Fallback>
          <p:sp>
            <p:nvSpPr>
              <p:cNvPr id="52" name="文本框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0100" y="4793862"/>
                <a:ext cx="190758" cy="215444"/>
              </a:xfrm>
              <a:prstGeom prst="rect">
                <a:avLst/>
              </a:prstGeom>
              <a:blipFill rotWithShape="1">
                <a:blip r:embed="rId21"/>
                <a:stretch>
                  <a:fillRect l="-3" t="-115" r="-13843" b="-157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文本框 52"/>
              <p:cNvSpPr txBox="1"/>
              <p:nvPr/>
            </p:nvSpPr>
            <p:spPr>
              <a:xfrm>
                <a:off x="6535389" y="4793862"/>
                <a:ext cx="19075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CN" sz="1400" b="0" i="0" smtClean="0">
                              <a:latin typeface="Cambria Math" panose="02040503050406030204" pitchFamily="18" charset="0"/>
                              <a:ea typeface="宋体" pitchFamily="2" charset="-122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  <a:ea typeface="宋体" pitchFamily="2" charset="-122"/>
                            </a:rPr>
                            <m:t>M</m:t>
                          </m:r>
                        </m:e>
                      </m:acc>
                    </m:oMath>
                  </m:oMathPara>
                </a14:m>
                <a:endParaRPr lang="zh-CN" altLang="en-US" sz="1400" dirty="0">
                  <a:latin typeface="Times New Roman" panose="02020503050405090304" pitchFamily="18" charset="0"/>
                  <a:ea typeface="宋体" pitchFamily="2" charset="-122"/>
                </a:endParaRPr>
              </a:p>
            </p:txBody>
          </p:sp>
        </mc:Choice>
        <mc:Fallback>
          <p:sp>
            <p:nvSpPr>
              <p:cNvPr id="53" name="文本框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5389" y="4793862"/>
                <a:ext cx="190757" cy="215444"/>
              </a:xfrm>
              <a:prstGeom prst="rect">
                <a:avLst/>
              </a:prstGeom>
              <a:blipFill rotWithShape="1">
                <a:blip r:embed="rId22"/>
                <a:stretch>
                  <a:fillRect l="-317" t="-115" r="-13530" b="-157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文本框 53"/>
              <p:cNvSpPr txBox="1"/>
              <p:nvPr/>
            </p:nvSpPr>
            <p:spPr>
              <a:xfrm>
                <a:off x="4985753" y="5520521"/>
                <a:ext cx="1371080" cy="855747"/>
              </a:xfrm>
              <a:prstGeom prst="rect">
                <a:avLst/>
              </a:prstGeom>
              <a:solidFill>
                <a:srgbClr val="FF0000">
                  <a:alpha val="40000"/>
                </a:srgbClr>
              </a:solidFill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1600" i="1">
                          <a:latin typeface="Cambria Math" panose="02040503050406030204" pitchFamily="18" charset="0"/>
                          <a:ea typeface="宋体" pitchFamily="2" charset="-122"/>
                        </a:rPr>
                        <m:t>M</m:t>
                      </m:r>
                      <m:r>
                        <a:rPr lang="en-US" altLang="zh-CN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̅"/>
                          <m:ctrlPr>
                            <a:rPr lang="en-US" altLang="zh-CN" sz="1600">
                              <a:latin typeface="Cambria Math" panose="02040503050406030204" pitchFamily="18" charset="0"/>
                              <a:ea typeface="宋体" pitchFamily="2" charset="-122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CN" sz="1600">
                              <a:latin typeface="Cambria Math" panose="02040503050406030204" pitchFamily="18" charset="0"/>
                              <a:ea typeface="宋体" pitchFamily="2" charset="-122"/>
                            </a:rPr>
                            <m:t>M</m:t>
                          </m:r>
                        </m:e>
                      </m:acc>
                    </m:oMath>
                  </m:oMathPara>
                </a14:m>
                <a:endParaRPr lang="zh-CN" altLang="en-US" sz="1600" dirty="0">
                  <a:latin typeface="Times New Roman" panose="02020503050405090304" pitchFamily="18" charset="0"/>
                  <a:ea typeface="宋体" pitchFamily="2" charset="-122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zh-CN" altLang="en-US" sz="1600" i="1">
                        <a:latin typeface="Cambria Math" panose="02040503050406030204" pitchFamily="18" charset="0"/>
                        <a:cs typeface="Calibri" panose="020F0502020204030204" charset="0"/>
                      </a:rPr>
                      <m:t>𝜇𝜇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cs typeface="Calibri" panose="020F0502020204030204" charset="0"/>
                      </a:rPr>
                      <m:t>𝑒𝑒</m:t>
                    </m:r>
                  </m:oMath>
                </a14:m>
                <a:r>
                  <a:rPr lang="zh-CN" altLang="en-US" sz="1600" dirty="0">
                    <a:latin typeface="Calibri" panose="020F0502020204030204" charset="0"/>
                    <a:ea typeface="宋体" pitchFamily="2" charset="-122"/>
                    <a:cs typeface="Calibri" panose="020F0502020204030204" charset="0"/>
                  </a:rPr>
                  <a:t> </a:t>
                </a:r>
                <a:r>
                  <a:rPr lang="en-US" altLang="zh-CN" sz="1600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contact </a:t>
                </a:r>
                <a:endParaRPr lang="en-US" altLang="zh-CN" sz="1600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charset="0"/>
                                </a:rPr>
                                <m:t>𝑀</m:t>
                              </m:r>
                            </m:e>
                          </m:d>
                        </m:e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charset="0"/>
                        </a:rPr>
                        <m:t>∝</m:t>
                      </m:r>
                      <m:sSubSup>
                        <m:sSub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</m:ctrlPr>
                        </m:sSub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Calibri" panose="020F0502020204030204" charset="0"/>
                              <a:cs typeface="Calibri" panose="020F0502020204030204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𝜇𝜇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𝑒𝑒</m:t>
                          </m:r>
                        </m:sub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libri" panose="020F0502020204030204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sz="1600" dirty="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54" name="文本框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753" y="5520521"/>
                <a:ext cx="1371080" cy="855747"/>
              </a:xfrm>
              <a:prstGeom prst="rect">
                <a:avLst/>
              </a:prstGeom>
              <a:blipFill rotWithShape="1">
                <a:blip r:embed="rId23"/>
                <a:stretch>
                  <a:fillRect l="-27" t="-54" r="-1956" b="-62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矩形 54"/>
          <p:cNvSpPr/>
          <p:nvPr/>
        </p:nvSpPr>
        <p:spPr>
          <a:xfrm>
            <a:off x="4473552" y="4196995"/>
            <a:ext cx="2303425" cy="2296402"/>
          </a:xfrm>
          <a:prstGeom prst="rect">
            <a:avLst/>
          </a:prstGeom>
          <a:noFill/>
          <a:ln w="25400">
            <a:solidFill>
              <a:srgbClr val="C0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文本框 55"/>
              <p:cNvSpPr txBox="1"/>
              <p:nvPr/>
            </p:nvSpPr>
            <p:spPr>
              <a:xfrm>
                <a:off x="7100154" y="5552233"/>
                <a:ext cx="1080000" cy="276999"/>
              </a:xfrm>
              <a:prstGeom prst="rect">
                <a:avLst/>
              </a:prstGeom>
              <a:solidFill>
                <a:schemeClr val="accent6">
                  <a:alpha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zh-CN" altLang="en-US" sz="1200" i="1"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en-US" altLang="zh-CN" sz="1200" i="1">
                        <a:latin typeface="Cambria Math" panose="02040503050406030204" pitchFamily="18" charset="0"/>
                        <a:cs typeface="Calibri" panose="020F0502020204030204" charset="0"/>
                      </a:rPr>
                      <m:t>𝑒</m:t>
                    </m:r>
                    <m:r>
                      <a:rPr lang="zh-CN" altLang="en-US" sz="1200" i="1">
                        <a:latin typeface="Cambria Math" panose="02040503050406030204" pitchFamily="18" charset="0"/>
                        <a:cs typeface="Calibri" panose="020F0502020204030204" charset="0"/>
                      </a:rPr>
                      <m:t>𝛾</m:t>
                    </m:r>
                  </m:oMath>
                </a14:m>
                <a:r>
                  <a:rPr lang="en-US" altLang="zh-CN" sz="1200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dipole</a:t>
                </a:r>
                <a:endParaRPr lang="en-US" altLang="zh-CN" sz="1200" i="1" dirty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56" name="文本框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154" y="5552233"/>
                <a:ext cx="1080000" cy="276999"/>
              </a:xfrm>
              <a:prstGeom prst="rect">
                <a:avLst/>
              </a:prstGeom>
              <a:blipFill rotWithShape="1">
                <a:blip r:embed="rId24"/>
                <a:stretch>
                  <a:fillRect l="-20" t="-155" r="8" b="2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直接箭头连接符 56"/>
          <p:cNvCxnSpPr/>
          <p:nvPr/>
        </p:nvCxnSpPr>
        <p:spPr>
          <a:xfrm flipV="1">
            <a:off x="6767526" y="3863217"/>
            <a:ext cx="486137" cy="343938"/>
          </a:xfrm>
          <a:prstGeom prst="straightConnector1">
            <a:avLst/>
          </a:prstGeom>
          <a:noFill/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8" name="文本框 57"/>
              <p:cNvSpPr txBox="1"/>
              <p:nvPr/>
            </p:nvSpPr>
            <p:spPr>
              <a:xfrm>
                <a:off x="7100615" y="5274546"/>
                <a:ext cx="1080000" cy="276999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zh-CN" altLang="en-US" sz="12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en-US" altLang="zh-CN" sz="12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</m:t>
                    </m:r>
                    <m:r>
                      <a:rPr lang="en-US" altLang="zh-CN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𝑒𝑒</m:t>
                    </m:r>
                  </m:oMath>
                </a14:m>
                <a:r>
                  <a:rPr lang="zh-CN" altLang="en-US" sz="1200" dirty="0">
                    <a:solidFill>
                      <a:schemeClr val="tx1"/>
                    </a:solidFill>
                    <a:latin typeface="Calibri" panose="020F0502020204030204" charset="0"/>
                    <a:ea typeface="宋体" pitchFamily="2" charset="-122"/>
                    <a:cs typeface="Calibri" panose="020F0502020204030204" charset="0"/>
                  </a:rPr>
                  <a:t> </a:t>
                </a:r>
                <a:r>
                  <a:rPr lang="en-US" altLang="zh-CN" sz="1200" dirty="0">
                    <a:solidFill>
                      <a:schemeClr val="tx1"/>
                    </a:solidFill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contact </a:t>
                </a:r>
                <a:endParaRPr lang="en-US" altLang="zh-CN" sz="1200" dirty="0">
                  <a:solidFill>
                    <a:schemeClr val="tx1"/>
                  </a:solidFill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58" name="文本框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615" y="5274546"/>
                <a:ext cx="1080000" cy="276999"/>
              </a:xfrm>
              <a:prstGeom prst="rect">
                <a:avLst/>
              </a:prstGeom>
              <a:blipFill rotWithShape="1">
                <a:blip r:embed="rId25"/>
                <a:stretch>
                  <a:fillRect l="-4" t="-85" r="50" b="1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文本框 58"/>
              <p:cNvSpPr txBox="1"/>
              <p:nvPr/>
            </p:nvSpPr>
            <p:spPr>
              <a:xfrm>
                <a:off x="7100154" y="5829232"/>
                <a:ext cx="1080000" cy="276999"/>
              </a:xfrm>
              <a:prstGeom prst="rect">
                <a:avLst/>
              </a:prstGeom>
              <a:solidFill>
                <a:schemeClr val="accent4">
                  <a:alpha val="5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zh-CN" altLang="en-US" sz="12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en-US" altLang="zh-CN" sz="12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</m:t>
                    </m:r>
                    <m:r>
                      <a:rPr lang="en-US" altLang="zh-CN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𝑞𝑞</m:t>
                    </m:r>
                  </m:oMath>
                </a14:m>
                <a:r>
                  <a:rPr lang="zh-CN" altLang="en-US" sz="1200" dirty="0">
                    <a:solidFill>
                      <a:schemeClr val="tx1"/>
                    </a:solidFill>
                    <a:latin typeface="Calibri" panose="020F0502020204030204" charset="0"/>
                    <a:ea typeface="宋体" pitchFamily="2" charset="-122"/>
                    <a:cs typeface="Calibri" panose="020F0502020204030204" charset="0"/>
                  </a:rPr>
                  <a:t> </a:t>
                </a:r>
                <a:r>
                  <a:rPr lang="en-US" altLang="zh-CN" sz="1200" dirty="0">
                    <a:solidFill>
                      <a:schemeClr val="tx1"/>
                    </a:solidFill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contact </a:t>
                </a:r>
                <a:endParaRPr lang="en-US" altLang="zh-CN" sz="1200" dirty="0">
                  <a:solidFill>
                    <a:schemeClr val="tx1"/>
                  </a:solidFill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59" name="文本框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154" y="5829232"/>
                <a:ext cx="1080000" cy="276999"/>
              </a:xfrm>
              <a:prstGeom prst="rect">
                <a:avLst/>
              </a:prstGeom>
              <a:blipFill rotWithShape="1">
                <a:blip r:embed="rId26"/>
                <a:stretch>
                  <a:fillRect l="-20" t="-205" r="8" b="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文本框 59"/>
              <p:cNvSpPr txBox="1"/>
              <p:nvPr/>
            </p:nvSpPr>
            <p:spPr>
              <a:xfrm>
                <a:off x="7100154" y="4997203"/>
                <a:ext cx="1080000" cy="276999"/>
              </a:xfrm>
              <a:prstGeom prst="rect">
                <a:avLst/>
              </a:prstGeom>
              <a:solidFill>
                <a:srgbClr val="FF0000">
                  <a:alpha val="40000"/>
                </a:srgbClr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zh-CN" altLang="en-US" sz="1200" i="1">
                        <a:latin typeface="Cambria Math" panose="02040503050406030204" pitchFamily="18" charset="0"/>
                        <a:cs typeface="Calibri" panose="020F0502020204030204" charset="0"/>
                      </a:rPr>
                      <m:t>𝜇𝜇</m:t>
                    </m:r>
                    <m:r>
                      <a:rPr lang="en-US" altLang="zh-CN" sz="1200" i="1">
                        <a:latin typeface="Cambria Math" panose="02040503050406030204" pitchFamily="18" charset="0"/>
                        <a:cs typeface="Calibri" panose="020F0502020204030204" charset="0"/>
                      </a:rPr>
                      <m:t>𝑒𝑒</m:t>
                    </m:r>
                  </m:oMath>
                </a14:m>
                <a:r>
                  <a:rPr lang="zh-CN" altLang="en-US" sz="1200" dirty="0">
                    <a:latin typeface="Calibri" panose="020F0502020204030204" charset="0"/>
                    <a:ea typeface="宋体" pitchFamily="2" charset="-122"/>
                    <a:cs typeface="Calibri" panose="020F0502020204030204" charset="0"/>
                  </a:rPr>
                  <a:t> </a:t>
                </a:r>
                <a:r>
                  <a:rPr lang="en-US" altLang="zh-CN" sz="1200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contact </a:t>
                </a:r>
                <a:endParaRPr lang="en-US" altLang="zh-CN" sz="1200" dirty="0"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60" name="文本框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154" y="4997203"/>
                <a:ext cx="1080000" cy="276999"/>
              </a:xfrm>
              <a:prstGeom prst="rect">
                <a:avLst/>
              </a:prstGeom>
              <a:blipFill rotWithShape="1">
                <a:blip r:embed="rId27"/>
                <a:stretch>
                  <a:fillRect l="-20" t="-140" r="8" b="1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内容占位符 4"/>
              <p:cNvSpPr txBox="1"/>
              <p:nvPr/>
            </p:nvSpPr>
            <p:spPr>
              <a:xfrm>
                <a:off x="8422412" y="4845807"/>
                <a:ext cx="3146821" cy="1488458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9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altLang="zh-CN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pitchFamily="2" charset="-122"/>
                      </a:rPr>
                      <m:t>𝑴</m:t>
                    </m:r>
                    <m:r>
                      <a:rPr lang="en-US" altLang="zh-CN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US" altLang="zh-CN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accPr>
                      <m:e>
                        <m:r>
                          <a:rPr lang="en-US" altLang="zh-CN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</a:rPr>
                          <m:t>𝑴</m:t>
                        </m:r>
                      </m:e>
                    </m:acc>
                    <m:r>
                      <a:rPr lang="en-US" altLang="zh-CN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pitchFamily="2" charset="-122"/>
                      </a:rPr>
                      <m:t> </m:t>
                    </m:r>
                  </m:oMath>
                </a14:m>
                <a:r>
                  <a:rPr lang="en-US" altLang="zh-CN" sz="2000" b="1" dirty="0">
                    <a:solidFill>
                      <a:schemeClr val="tx1"/>
                    </a:solidFill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is the only low-energy process that can</a:t>
                </a:r>
                <a:r>
                  <a:rPr lang="en-US" altLang="zh-CN" sz="2000" b="1" dirty="0"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directly</a:t>
                </a:r>
                <a:r>
                  <a:rPr lang="en-US" altLang="zh-CN" sz="2000" b="1" dirty="0">
                    <a:solidFill>
                      <a:schemeClr val="tx1"/>
                    </a:solidFill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constrain </a:t>
                </a:r>
                <a14:m>
                  <m:oMath xmlns:m="http://schemas.openxmlformats.org/officeDocument/2006/math">
                    <m:r>
                      <a:rPr lang="zh-CN" alt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𝝁𝝁</m:t>
                    </m:r>
                    <m:r>
                      <a:rPr lang="en-US" altLang="zh-CN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𝒆𝒆</m:t>
                    </m:r>
                  </m:oMath>
                </a14:m>
                <a:r>
                  <a:rPr lang="en-US" altLang="zh-CN" sz="2000" b="1" dirty="0">
                    <a:solidFill>
                      <a:schemeClr val="tx1"/>
                    </a:solidFill>
                    <a:latin typeface="Calibri" panose="020F0502020204030204" charset="0"/>
                    <a:ea typeface="Calibri" panose="020F0502020204030204" charset="0"/>
                    <a:cs typeface="Calibri" panose="020F0502020204030204" charset="0"/>
                  </a:rPr>
                  <a:t> effective coupling.</a:t>
                </a:r>
                <a:endParaRPr lang="en-US" altLang="zh-CN" sz="2000" b="1" dirty="0">
                  <a:solidFill>
                    <a:schemeClr val="tx1"/>
                  </a:solidFill>
                  <a:latin typeface="Calibri" panose="020F0502020204030204" charset="0"/>
                  <a:ea typeface="Calibri" panose="020F0502020204030204" charset="0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61" name="内容占位符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2412" y="4845807"/>
                <a:ext cx="3146821" cy="1488458"/>
              </a:xfrm>
              <a:prstGeom prst="rect">
                <a:avLst/>
              </a:prstGeom>
              <a:blipFill rotWithShape="1">
                <a:blip r:embed="rId28"/>
                <a:stretch>
                  <a:fillRect l="-13" t="-8" r="5" b="-234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327" y="2806448"/>
            <a:ext cx="3326821" cy="173902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Muonium-to-antimuonium conversion in EFT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sp>
        <p:nvSpPr>
          <p:cNvPr id="5" name="内容占位符 4"/>
          <p:cNvSpPr txBox="1"/>
          <p:nvPr/>
        </p:nvSpPr>
        <p:spPr>
          <a:xfrm>
            <a:off x="6892723" y="980314"/>
            <a:ext cx="4606725" cy="11478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zh-CN" sz="2000" dirty="0">
                <a:latin typeface="Calibri" panose="020F0502020204030204" charset="0"/>
                <a:cs typeface="Calibri" panose="020F0502020204030204" charset="0"/>
              </a:rPr>
              <a:t>The effective Hamiltonian can be written by the combination of 5 dim-6 effective operators,</a:t>
            </a:r>
            <a:endParaRPr lang="en-US" altLang="zh-CN" sz="2000" dirty="0"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rcRect r="31239" b="49395"/>
          <a:stretch>
            <a:fillRect/>
          </a:stretch>
        </p:blipFill>
        <p:spPr>
          <a:xfrm>
            <a:off x="7023306" y="1949902"/>
            <a:ext cx="4345553" cy="77311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t="667" b="770"/>
          <a:stretch>
            <a:fillRect/>
          </a:stretch>
        </p:blipFill>
        <p:spPr>
          <a:xfrm>
            <a:off x="187670" y="2128209"/>
            <a:ext cx="3287232" cy="4320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t="667" b="770"/>
          <a:stretch>
            <a:fillRect/>
          </a:stretch>
        </p:blipFill>
        <p:spPr>
          <a:xfrm>
            <a:off x="3474902" y="2128209"/>
            <a:ext cx="3287232" cy="4320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内容占位符 4"/>
              <p:cNvSpPr txBox="1"/>
              <p:nvPr/>
            </p:nvSpPr>
            <p:spPr>
              <a:xfrm>
                <a:off x="213360" y="974497"/>
                <a:ext cx="6621491" cy="114789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9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000" b="1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Muonium conversion can specifically probe </a:t>
                </a:r>
                <a14:m>
                  <m:oMath xmlns:m="http://schemas.openxmlformats.org/officeDocument/2006/math">
                    <m:r>
                      <a:rPr lang="zh-CN" altLang="en-US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𝝁</m:t>
                    </m:r>
                    <m:r>
                      <a:rPr lang="zh-CN" altLang="en-US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𝝁</m:t>
                    </m:r>
                    <m:r>
                      <a:rPr lang="en-US" altLang="zh-CN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𝒆𝒆</m:t>
                    </m:r>
                  </m:oMath>
                </a14:m>
                <a:r>
                  <a:rPr lang="en-US" altLang="zh-CN" sz="2000" b="1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 effective coupling </a:t>
                </a:r>
                <a:r>
                  <a:rPr lang="en-US" altLang="zh-CN" sz="2000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(which cannot be directly constrained by </a:t>
                </a:r>
                <a14:m>
                  <m:oMath xmlns:m="http://schemas.openxmlformats.org/officeDocument/2006/math">
                    <m:r>
                      <a:rPr lang="zh-CN" altLang="en-US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zh-CN" altLang="en-US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→</m:t>
                    </m:r>
                    <m:r>
                      <a:rPr lang="en-US" altLang="zh-CN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</m:t>
                    </m:r>
                    <m:r>
                      <a:rPr lang="zh-CN" altLang="en-US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𝛾</m:t>
                    </m:r>
                  </m:oMath>
                </a14:m>
                <a:r>
                  <a:rPr lang="en-US" altLang="zh-CN" sz="2000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zh-CN" altLang="en-US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zh-CN" altLang="en-US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→</m:t>
                    </m:r>
                    <m:r>
                      <a:rPr lang="en-US" altLang="zh-CN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𝑒𝑒𝑒</m:t>
                    </m:r>
                  </m:oMath>
                </a14:m>
                <a:r>
                  <a:rPr lang="en-US" altLang="zh-CN" sz="2000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zh-CN" altLang="en-US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𝜇</m:t>
                    </m:r>
                    <m:r>
                      <a:rPr lang="en-US" altLang="zh-CN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−</m:t>
                    </m:r>
                    <m:r>
                      <a:rPr lang="en-US" altLang="zh-CN" sz="20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</m:t>
                    </m:r>
                  </m:oMath>
                </a14:m>
                <a:r>
                  <a:rPr lang="en-US" altLang="zh-CN" sz="2000" dirty="0">
                    <a:solidFill>
                      <a:srgbClr val="C00000"/>
                    </a:solidFill>
                    <a:latin typeface="Calibri" panose="020F0502020204030204" charset="0"/>
                    <a:cs typeface="Calibri" panose="020F0502020204030204" charset="0"/>
                  </a:rPr>
                  <a:t> conversion).</a:t>
                </a:r>
                <a:endParaRPr lang="en-US" altLang="zh-CN" sz="2000" dirty="0">
                  <a:solidFill>
                    <a:srgbClr val="C00000"/>
                  </a:solidFill>
                  <a:latin typeface="Calibri" panose="020F0502020204030204" charset="0"/>
                  <a:cs typeface="Calibri" panose="020F0502020204030204" charset="0"/>
                </a:endParaRPr>
              </a:p>
              <a:p>
                <a:pPr>
                  <a:spcBef>
                    <a:spcPct val="0"/>
                  </a:spcBef>
                </a:pPr>
                <a:endParaRPr lang="en-US" altLang="zh-CN" sz="2000" dirty="0">
                  <a:latin typeface="Calibri" panose="020F0502020204030204" charset="0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9" name="内容占位符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" y="974497"/>
                <a:ext cx="6621491" cy="1147895"/>
              </a:xfrm>
              <a:prstGeom prst="rect">
                <a:avLst/>
              </a:prstGeom>
              <a:blipFill rotWithShape="1">
                <a:blip r:embed="rId4"/>
                <a:stretch>
                  <a:fillRect t="-35" r="5" b="-77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内容占位符 4"/>
          <p:cNvSpPr txBox="1"/>
          <p:nvPr/>
        </p:nvSpPr>
        <p:spPr>
          <a:xfrm>
            <a:off x="6976850" y="5075581"/>
            <a:ext cx="4733925" cy="7731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Calibri" panose="020F0502020204030204" charset="0"/>
                <a:cs typeface="Calibri" panose="020F0502020204030204" charset="0"/>
              </a:rPr>
              <a:t>MACE can probe TeV-scale new physics and provide unique constrain.</a:t>
            </a:r>
            <a:endParaRPr lang="en-US" altLang="zh-CN" sz="2000" b="1" dirty="0">
              <a:solidFill>
                <a:srgbClr val="C00000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10877770" y="3211653"/>
                <a:ext cx="111695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zh-CN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𝜇𝜇</m:t>
                    </m:r>
                    <m:r>
                      <a:rPr lang="en-US" altLang="zh-CN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charset="0"/>
                      </a:rPr>
                      <m:t>𝑒𝑒</m:t>
                    </m:r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Calibri" panose="020F0502020204030204" charset="0"/>
                    <a:cs typeface="Calibri" panose="020F0502020204030204" charset="0"/>
                  </a:rPr>
                  <a:t> </a:t>
                </a:r>
                <a:endParaRPr lang="en-US" altLang="zh-CN" dirty="0">
                  <a:solidFill>
                    <a:schemeClr val="tx1"/>
                  </a:solidFill>
                  <a:latin typeface="Calibri" panose="020F0502020204030204" charset="0"/>
                  <a:cs typeface="Calibri" panose="020F0502020204030204" charset="0"/>
                </a:endParaRPr>
              </a:p>
              <a:p>
                <a:pPr algn="ctr"/>
                <a:r>
                  <a:rPr lang="en-US" altLang="zh-CN" dirty="0">
                    <a:solidFill>
                      <a:schemeClr val="tx1"/>
                    </a:solidFill>
                    <a:latin typeface="Calibri" panose="020F0502020204030204" charset="0"/>
                    <a:cs typeface="Calibri" panose="020F0502020204030204" charset="0"/>
                  </a:rPr>
                  <a:t>contact</a:t>
                </a:r>
                <a:endParaRPr lang="en-US" altLang="zh-CN" dirty="0">
                  <a:solidFill>
                    <a:schemeClr val="tx1"/>
                  </a:solidFill>
                  <a:latin typeface="Calibri" panose="020F0502020204030204" charset="0"/>
                  <a:cs typeface="Calibri" panose="020F0502020204030204" charset="0"/>
                </a:endParaRPr>
              </a:p>
              <a:p>
                <a:pPr algn="ctr"/>
                <a:r>
                  <a:rPr lang="en-US" altLang="zh-CN" dirty="0">
                    <a:solidFill>
                      <a:schemeClr val="tx1"/>
                    </a:solidFill>
                    <a:latin typeface="Calibri" panose="020F0502020204030204" charset="0"/>
                    <a:cs typeface="Calibri" panose="020F0502020204030204" charset="0"/>
                  </a:rPr>
                  <a:t>operators</a:t>
                </a: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7770" y="3211653"/>
                <a:ext cx="1116957" cy="923330"/>
              </a:xfrm>
              <a:prstGeom prst="rect">
                <a:avLst/>
              </a:prstGeom>
              <a:blipFill rotWithShape="1">
                <a:blip r:embed="rId5"/>
                <a:stretch>
                  <a:fillRect l="-20" t="-50" r="19" b="-288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右大括号 12"/>
          <p:cNvSpPr/>
          <p:nvPr/>
        </p:nvSpPr>
        <p:spPr>
          <a:xfrm>
            <a:off x="10701125" y="2845267"/>
            <a:ext cx="180000" cy="1661380"/>
          </a:xfrm>
          <a:prstGeom prst="rightBrace">
            <a:avLst>
              <a:gd name="adj1" fmla="val 183277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6976850" y="6220361"/>
            <a:ext cx="49634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See also R. Conlin, A. A. Petrov, Phys. Rev. D 102 (2020) 9, 095001</a:t>
            </a:r>
            <a:endParaRPr lang="en-US" altLang="zh-CN" sz="1200" dirty="0">
              <a:solidFill>
                <a:schemeClr val="bg1">
                  <a:lumMod val="65000"/>
                </a:schemeClr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327" y="2806448"/>
            <a:ext cx="3326821" cy="17390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MACE physics motivation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50" y="788868"/>
            <a:ext cx="2520000" cy="23800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229058" y="3085461"/>
            <a:ext cx="510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Calibri" panose="020F0502020204030204" charset="0"/>
                <a:cs typeface="Calibri" panose="020F0502020204030204" charset="0"/>
              </a:rPr>
              <a:t>MACE could probe doubly-charged Higgs beyond the reach of LHC</a:t>
            </a:r>
            <a:endParaRPr lang="en-US" altLang="zh-CN" sz="1100" dirty="0"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146" y="788868"/>
            <a:ext cx="2520000" cy="2380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4937" y="3427324"/>
            <a:ext cx="4065803" cy="2841398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0331146" y="2339000"/>
            <a:ext cx="11445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Calibri" panose="020F0502020204030204" charset="0"/>
                <a:cs typeface="Calibri" panose="020F0502020204030204" charset="0"/>
              </a:rPr>
              <a:t>C.C. Han et</a:t>
            </a:r>
            <a:r>
              <a:rPr lang="zh-CN" altLang="en-US" sz="1200" dirty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1200" dirty="0">
                <a:latin typeface="Calibri" panose="020F0502020204030204" charset="0"/>
                <a:cs typeface="Calibri" panose="020F0502020204030204" charset="0"/>
              </a:rPr>
              <a:t>al, PRD 103, 055023 (2021)</a:t>
            </a:r>
            <a:endParaRPr lang="zh-CN" altLang="en-US" sz="1200" dirty="0"/>
          </a:p>
        </p:txBody>
      </p:sp>
      <p:sp>
        <p:nvSpPr>
          <p:cNvPr id="20" name="文本框 19"/>
          <p:cNvSpPr txBox="1"/>
          <p:nvPr/>
        </p:nvSpPr>
        <p:spPr>
          <a:xfrm>
            <a:off x="5409758" y="6276433"/>
            <a:ext cx="53801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latin typeface="Calibri" panose="020F0502020204030204" charset="0"/>
                <a:cs typeface="Calibri" panose="020F0502020204030204" charset="0"/>
                <a:sym typeface="+mn-ea"/>
              </a:rPr>
              <a:t>MACE could constrain LFV ALP parameter space comparable to future </a:t>
            </a:r>
            <a:r>
              <a:rPr lang="en-US" altLang="zh-CN" sz="1200" dirty="0" err="1">
                <a:latin typeface="Calibri" panose="020F0502020204030204" charset="0"/>
                <a:cs typeface="Calibri" panose="020F0502020204030204" charset="0"/>
                <a:sym typeface="+mn-ea"/>
              </a:rPr>
              <a:t>eμ</a:t>
            </a:r>
            <a:r>
              <a:rPr lang="en-US" altLang="zh-CN" sz="1200" dirty="0">
                <a:latin typeface="Calibri" panose="020F0502020204030204" charset="0"/>
                <a:cs typeface="Calibri" panose="020F0502020204030204" charset="0"/>
                <a:sym typeface="+mn-ea"/>
              </a:rPr>
              <a:t> collider</a:t>
            </a:r>
            <a:endParaRPr lang="zh-CN" altLang="en-US" sz="1200" dirty="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153367" y="4470404"/>
            <a:ext cx="10641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Calibri" panose="020F0502020204030204" charset="0"/>
                <a:cs typeface="Calibri" panose="020F0502020204030204" charset="0"/>
              </a:rPr>
              <a:t>L. </a:t>
            </a:r>
            <a:r>
              <a:rPr lang="en-US" altLang="zh-CN" sz="1200" dirty="0" err="1">
                <a:latin typeface="Calibri" panose="020F0502020204030204" charset="0"/>
                <a:cs typeface="Calibri" panose="020F0502020204030204" charset="0"/>
              </a:rPr>
              <a:t>Calibbi</a:t>
            </a:r>
            <a:r>
              <a:rPr lang="en-US" altLang="zh-CN" sz="1200" dirty="0">
                <a:latin typeface="Calibri" panose="020F0502020204030204" charset="0"/>
                <a:cs typeface="Calibri" panose="020F0502020204030204" charset="0"/>
              </a:rPr>
              <a:t> et al, PRD </a:t>
            </a:r>
            <a:r>
              <a:rPr lang="zh-CN" altLang="en-US" sz="1200" dirty="0">
                <a:latin typeface="Calibri" panose="020F0502020204030204" charset="0"/>
                <a:cs typeface="Calibri" panose="020F0502020204030204" charset="0"/>
              </a:rPr>
              <a:t>110, 115009 (2024)</a:t>
            </a:r>
            <a:endParaRPr lang="zh-CN" altLang="en-US" sz="1200" dirty="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23" name="内容占位符 1"/>
          <p:cNvSpPr txBox="1"/>
          <p:nvPr/>
        </p:nvSpPr>
        <p:spPr>
          <a:xfrm>
            <a:off x="104987" y="854710"/>
            <a:ext cx="4321970" cy="562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1800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400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200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defRPr>
            </a:lvl4pPr>
            <a:lvl5pPr marL="2000250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000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charset="0"/>
              <a:buChar char=""/>
            </a:pPr>
            <a:r>
              <a:rPr lang="en-US" altLang="zh-CN" b="1" dirty="0">
                <a:solidFill>
                  <a:srgbClr val="C0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Rich physics in muonium conversion.</a:t>
            </a:r>
            <a:endParaRPr lang="en-US" altLang="zh-CN" b="1" dirty="0">
              <a:solidFill>
                <a:srgbClr val="C0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  <a:p>
            <a:pPr lvl="1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18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Stringent bound on maximally LFV ALP, doubly charged Higgs, bilepton, and more.</a:t>
            </a:r>
            <a:endParaRPr lang="en-US" altLang="zh-CN" sz="1800" dirty="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>
              <a:lnSpc>
                <a:spcPct val="150000"/>
              </a:lnSpc>
              <a:buFont typeface="Wingdings" panose="05000000000000000000" charset="0"/>
              <a:buChar char=""/>
            </a:pPr>
            <a:r>
              <a:rPr lang="en-US" altLang="zh-CN" b="1" dirty="0">
                <a:solidFill>
                  <a:srgbClr val="C0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Muonium conversion is unique.</a:t>
            </a:r>
            <a:endParaRPr lang="en-US" altLang="zh-CN" b="1" dirty="0">
              <a:solidFill>
                <a:srgbClr val="C0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  <a:p>
            <a:pPr lvl="1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18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Provide direct constrain to a set of unique EFT operators;</a:t>
            </a:r>
            <a:endParaRPr lang="en-US" altLang="zh-CN" sz="1800" dirty="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lvl="1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18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The only</a:t>
            </a:r>
            <a:r>
              <a:rPr lang="en-US" altLang="zh-CN" sz="18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low-energy</a:t>
            </a:r>
            <a:r>
              <a:rPr lang="en-US" altLang="zh-CN" sz="18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observable in certain flavor structure.</a:t>
            </a:r>
            <a:endParaRPr lang="en-US" altLang="zh-CN" sz="1800" dirty="0"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  <a:p>
            <a:pPr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b="1" dirty="0">
                <a:solidFill>
                  <a:srgbClr val="C0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MACE is well-motivated and can complement other low-energy experiments and future colliders.</a:t>
            </a:r>
            <a:endParaRPr lang="en-US" altLang="zh-CN" b="1" dirty="0">
              <a:solidFill>
                <a:srgbClr val="C0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956" y="3427324"/>
            <a:ext cx="3077981" cy="2732493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133979" y="5315061"/>
            <a:ext cx="13258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Calibri" panose="020F0502020204030204" charset="0"/>
                <a:cs typeface="Calibri" panose="020F0502020204030204" charset="0"/>
              </a:rPr>
              <a:t>A. A. Petrov, </a:t>
            </a:r>
            <a:r>
              <a:rPr lang="en-US" altLang="zh-CN" sz="1200" dirty="0" err="1">
                <a:latin typeface="Calibri" panose="020F0502020204030204" charset="0"/>
                <a:cs typeface="Calibri" panose="020F0502020204030204" charset="0"/>
              </a:rPr>
              <a:t>arXiv</a:t>
            </a:r>
            <a:r>
              <a:rPr lang="zh-CN" altLang="en-US" sz="1200" dirty="0">
                <a:latin typeface="Calibri" panose="020F0502020204030204" charset="0"/>
                <a:cs typeface="Calibri" panose="020F0502020204030204" charset="0"/>
              </a:rPr>
              <a:t>2604.07481</a:t>
            </a:r>
            <a:endParaRPr lang="zh-CN" altLang="en-US" sz="1200" dirty="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373409" y="5145784"/>
            <a:ext cx="820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g</a:t>
            </a:r>
            <a:r>
              <a:rPr lang="en-US" altLang="zh-CN" sz="1400" b="1" baseline="-250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ee</a:t>
            </a:r>
            <a:r>
              <a:rPr lang="en-US" altLang="zh-CN" sz="14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=10</a:t>
            </a:r>
            <a:r>
              <a:rPr lang="en-US" altLang="zh-CN" sz="1400" b="1" baseline="300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-10</a:t>
            </a:r>
            <a:endParaRPr lang="zh-CN" altLang="en-US" sz="1400" b="1" baseline="30000" dirty="0">
              <a:latin typeface="Calibri" panose="020F0502020204030204" charset="0"/>
              <a:ea typeface="宋体" pitchFamily="2" charset="-122"/>
              <a:cs typeface="Calibri" panose="020F05020202040302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946349" y="3930011"/>
            <a:ext cx="5706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g</a:t>
            </a:r>
            <a:r>
              <a:rPr lang="en-US" altLang="zh-CN" sz="1400" b="1" baseline="-250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ee</a:t>
            </a:r>
            <a:r>
              <a:rPr lang="en-US" altLang="zh-CN" sz="14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=0</a:t>
            </a:r>
            <a:endParaRPr lang="zh-CN" altLang="en-US" sz="1400" b="1" baseline="30000" dirty="0">
              <a:latin typeface="Calibri" panose="020F0502020204030204" charset="0"/>
              <a:ea typeface="宋体" pitchFamily="2" charset="-122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MACE physics motivation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9422" y="1245530"/>
            <a:ext cx="4919634" cy="421885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7816765" y="5612470"/>
                <a:ext cx="346494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400" i="1">
                        <a:latin typeface="Cambria Math" panose="02040503050406030204" pitchFamily="18" charset="0"/>
                        <a:ea typeface="宋体" pitchFamily="2" charset="-122"/>
                      </a:rPr>
                      <m:t>M</m:t>
                    </m:r>
                    <m:r>
                      <a:rPr lang="en-US" altLang="zh-CN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US" altLang="zh-CN" sz="1400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1400">
                            <a:latin typeface="Cambria Math" panose="02040503050406030204" pitchFamily="18" charset="0"/>
                            <a:ea typeface="宋体" pitchFamily="2" charset="-122"/>
                          </a:rPr>
                          <m:t>M</m:t>
                        </m:r>
                      </m:e>
                    </m:acc>
                    <m:r>
                      <a:rPr lang="en-US" altLang="zh-CN" sz="1400" i="1">
                        <a:latin typeface="Cambria Math" panose="02040503050406030204" pitchFamily="18" charset="0"/>
                        <a:ea typeface="宋体" pitchFamily="2" charset="-122"/>
                      </a:rPr>
                      <m:t> </m:t>
                    </m:r>
                  </m:oMath>
                </a14:m>
                <a:r>
                  <a:rPr lang="en-US" altLang="zh-CN" sz="1400" dirty="0">
                    <a:latin typeface="Calibri" panose="020F0502020204030204" charset="0"/>
                    <a:cs typeface="Calibri" panose="020F0502020204030204" charset="0"/>
                  </a:rPr>
                  <a:t>is even the only low-energy observable in certain flavor structure</a:t>
                </a:r>
                <a:endParaRPr lang="en-US" altLang="zh-CN" sz="1400" dirty="0">
                  <a:latin typeface="Calibri" panose="020F0502020204030204" charset="0"/>
                  <a:cs typeface="Calibri" panose="020F0502020204030204" charset="0"/>
                </a:endParaRPr>
              </a:p>
              <a:p>
                <a:pPr algn="ctr"/>
                <a:r>
                  <a:rPr lang="en-US" altLang="zh-CN" sz="1200" dirty="0">
                    <a:latin typeface="Calibri" panose="020F0502020204030204" charset="0"/>
                    <a:ea typeface="宋体" pitchFamily="2" charset="-122"/>
                    <a:cs typeface="Calibri" panose="020F0502020204030204" charset="0"/>
                  </a:rPr>
                  <a:t>(L. </a:t>
                </a:r>
                <a:r>
                  <a:rPr lang="en-US" altLang="zh-CN" sz="1200" dirty="0" err="1">
                    <a:latin typeface="Calibri" panose="020F0502020204030204" charset="0"/>
                    <a:ea typeface="宋体" pitchFamily="2" charset="-122"/>
                    <a:cs typeface="Calibri" panose="020F0502020204030204" charset="0"/>
                  </a:rPr>
                  <a:t>Calibbi</a:t>
                </a:r>
                <a:r>
                  <a:rPr lang="en-US" altLang="zh-CN" sz="1200" dirty="0">
                    <a:latin typeface="Calibri" panose="020F0502020204030204" charset="0"/>
                    <a:ea typeface="宋体" pitchFamily="2" charset="-122"/>
                    <a:cs typeface="Calibri" panose="020F0502020204030204" charset="0"/>
                  </a:rPr>
                  <a:t> et al, PRD 112, 075031 (2025))</a:t>
                </a:r>
                <a:endParaRPr lang="zh-CN" altLang="en-US" sz="1200" dirty="0">
                  <a:latin typeface="Times New Roman" panose="02020503050405090304" pitchFamily="18" charset="0"/>
                  <a:ea typeface="宋体" pitchFamily="2" charset="-122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6765" y="5612470"/>
                <a:ext cx="3464947" cy="707886"/>
              </a:xfrm>
              <a:prstGeom prst="rect">
                <a:avLst/>
              </a:prstGeom>
              <a:blipFill rotWithShape="1">
                <a:blip r:embed="rId2"/>
                <a:stretch>
                  <a:fillRect l="-16" t="-48" r="9" b="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219" y="854710"/>
            <a:ext cx="2544306" cy="4764339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297280" y="5768479"/>
            <a:ext cx="3083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MACE can probe bileptons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pPr algn="ctr"/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comparable to future colliders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pPr algn="ctr"/>
            <a:r>
              <a:rPr lang="en-US" altLang="zh-CN" sz="1200" dirty="0">
                <a:latin typeface="Calibri" panose="020F0502020204030204" charset="0"/>
                <a:ea typeface="宋体" pitchFamily="2" charset="-122"/>
                <a:cs typeface="Calibri" panose="020F0502020204030204" charset="0"/>
              </a:rPr>
              <a:t>(T. Li and M. Schmidt, PRD 100, 115007 (2019))</a:t>
            </a:r>
            <a:endParaRPr lang="zh-CN" altLang="en-US" sz="1200" dirty="0">
              <a:latin typeface="Times New Roman" panose="02020503050405090304" pitchFamily="18" charset="0"/>
              <a:ea typeface="宋体" pitchFamily="2" charset="-122"/>
            </a:endParaRPr>
          </a:p>
        </p:txBody>
      </p:sp>
      <p:sp>
        <p:nvSpPr>
          <p:cNvPr id="16" name="内容占位符 1"/>
          <p:cNvSpPr txBox="1"/>
          <p:nvPr/>
        </p:nvSpPr>
        <p:spPr>
          <a:xfrm>
            <a:off x="104987" y="854710"/>
            <a:ext cx="4321970" cy="562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1800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400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200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defRPr>
            </a:lvl4pPr>
            <a:lvl5pPr marL="2000250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000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charset="0"/>
              <a:buChar char=""/>
            </a:pPr>
            <a:r>
              <a:rPr lang="en-US" altLang="zh-CN" b="1" dirty="0">
                <a:solidFill>
                  <a:srgbClr val="C0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Rich physics in muonium conversion.</a:t>
            </a:r>
            <a:endParaRPr lang="en-US" altLang="zh-CN" b="1" dirty="0">
              <a:solidFill>
                <a:srgbClr val="C0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  <a:p>
            <a:pPr lvl="1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18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Stringent bound on maximally LFV ALP, doubly charged Higgs, bilepton, and more.</a:t>
            </a:r>
            <a:endParaRPr lang="en-US" altLang="zh-CN" sz="1800" dirty="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>
              <a:lnSpc>
                <a:spcPct val="150000"/>
              </a:lnSpc>
              <a:buFont typeface="Wingdings" panose="05000000000000000000" charset="0"/>
              <a:buChar char=""/>
            </a:pPr>
            <a:r>
              <a:rPr lang="en-US" altLang="zh-CN" b="1" dirty="0">
                <a:solidFill>
                  <a:srgbClr val="C0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Muonium conversion is unique.</a:t>
            </a:r>
            <a:endParaRPr lang="en-US" altLang="zh-CN" b="1" dirty="0">
              <a:solidFill>
                <a:srgbClr val="C0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  <a:p>
            <a:pPr lvl="1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18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Provide direct constrain to a set of unique EFT operators;</a:t>
            </a:r>
            <a:endParaRPr lang="en-US" altLang="zh-CN" sz="1800" dirty="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lvl="1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18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The only</a:t>
            </a:r>
            <a:r>
              <a:rPr lang="en-US" altLang="zh-CN" sz="18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low-energy</a:t>
            </a:r>
            <a:r>
              <a:rPr lang="en-US" altLang="zh-CN" sz="18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observable in certain flavor structure.</a:t>
            </a:r>
            <a:endParaRPr lang="en-US" altLang="zh-CN" sz="1800" dirty="0"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  <a:p>
            <a:pPr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b="1" dirty="0">
                <a:solidFill>
                  <a:srgbClr val="C0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MACE is well-motivated and can complement other low-energy experiments and future colliders.</a:t>
            </a:r>
            <a:endParaRPr lang="en-US" altLang="zh-CN" b="1" dirty="0">
              <a:solidFill>
                <a:srgbClr val="C0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7045279" y="1914956"/>
            <a:ext cx="1440000" cy="1440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99185" y="854710"/>
            <a:ext cx="9992360" cy="5621655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Muon beam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8047990" y="149225"/>
            <a:ext cx="1461135" cy="5219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Times New Roman" panose="02020503050405090304" pitchFamily="18" charset="0"/>
                <a:ea typeface="宋体" pitchFamily="2" charset="-122"/>
              </a:rPr>
              <a:t>From Hanjie Cai </a:t>
            </a:r>
            <a:endParaRPr lang="en-US" altLang="zh-CN" sz="1400" dirty="0">
              <a:latin typeface="Times New Roman" panose="02020503050405090304" pitchFamily="18" charset="0"/>
              <a:ea typeface="宋体" pitchFamily="2" charset="-122"/>
            </a:endParaRPr>
          </a:p>
          <a:p>
            <a:pPr algn="ctr"/>
            <a:r>
              <a:rPr lang="en-US" altLang="zh-CN" sz="1400" dirty="0">
                <a:latin typeface="Times New Roman" panose="02020503050405090304" pitchFamily="18" charset="0"/>
                <a:ea typeface="宋体" pitchFamily="2" charset="-122"/>
              </a:rPr>
              <a:t>(MIP2026)</a:t>
            </a:r>
            <a:endParaRPr lang="en-US" altLang="zh-CN" sz="1400" dirty="0">
              <a:latin typeface="Times New Roman" panose="02020503050405090304" pitchFamily="18" charset="0"/>
              <a:ea typeface="宋体" pitchFamily="2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Muon beam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99185" y="854710"/>
            <a:ext cx="9992360" cy="562165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047990" y="149225"/>
            <a:ext cx="1461135" cy="5219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Times New Roman" panose="02020503050405090304" pitchFamily="18" charset="0"/>
                <a:ea typeface="宋体" pitchFamily="2" charset="-122"/>
              </a:rPr>
              <a:t>From Hanjie Cai </a:t>
            </a:r>
            <a:endParaRPr lang="en-US" altLang="zh-CN" sz="1400" dirty="0">
              <a:latin typeface="Times New Roman" panose="02020503050405090304" pitchFamily="18" charset="0"/>
              <a:ea typeface="宋体" pitchFamily="2" charset="-122"/>
            </a:endParaRPr>
          </a:p>
          <a:p>
            <a:pPr algn="ctr"/>
            <a:r>
              <a:rPr lang="en-US" altLang="zh-CN" sz="1400" dirty="0">
                <a:latin typeface="Times New Roman" panose="02020503050405090304" pitchFamily="18" charset="0"/>
                <a:ea typeface="宋体" pitchFamily="2" charset="-122"/>
              </a:rPr>
              <a:t>(MIP2026)</a:t>
            </a:r>
            <a:endParaRPr lang="en-US" altLang="zh-CN" sz="1400" dirty="0">
              <a:latin typeface="Times New Roman" panose="02020503050405090304" pitchFamily="18" charset="0"/>
              <a:ea typeface="宋体" pitchFamily="2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6"/>
          </p:nvPr>
        </p:nvSpPr>
        <p:spPr>
          <a:xfrm>
            <a:off x="9343813" y="6560820"/>
            <a:ext cx="2743200" cy="341630"/>
          </a:xfrm>
        </p:spPr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ClrTx/>
              <a:buSzTx/>
              <a:buFontTx/>
            </a:pPr>
            <a:r>
              <a:rPr lang="en-US" altLang="zh-CN" sz="2800" dirty="0"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Muonium production target</a:t>
            </a:r>
            <a:endParaRPr lang="en-US" altLang="zh-CN" sz="2800" dirty="0"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内容占位符 6"/>
              <p:cNvSpPr txBox="1"/>
              <p:nvPr/>
            </p:nvSpPr>
            <p:spPr>
              <a:xfrm>
                <a:off x="6017683" y="814588"/>
                <a:ext cx="5888567" cy="562165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9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en-US" altLang="zh-CN" sz="1800" dirty="0">
                    <a:sym typeface="+mn-ea"/>
                  </a:rPr>
                  <a:t>The simulation is validated by muonium yield data measured in TRIUMF.</a:t>
                </a:r>
                <a:endParaRPr lang="en-US" altLang="zh-CN" sz="1800" dirty="0">
                  <a:sym typeface="+mn-ea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800" dirty="0">
                    <a:sym typeface="+mn-ea"/>
                  </a:rPr>
                  <a:t>Optimize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CN" sz="18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𝜇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altLang="zh-CN" sz="180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M</m:t>
                        </m:r>
                      </m:sub>
                    </m:sSub>
                  </m:oMath>
                </a14:m>
                <a:r>
                  <a:rPr lang="en-US" altLang="zh-CN" sz="1800" dirty="0">
                    <a:sym typeface="+mn-ea"/>
                  </a:rPr>
                  <a:t> in perforated bulk target by scanning parameters, it can achieve</a:t>
                </a:r>
                <a:endParaRPr lang="en-US" altLang="zh-CN" sz="1800" dirty="0">
                  <a:sym typeface="+mn-ea"/>
                </a:endParaRPr>
              </a:p>
              <a:p>
                <a:pPr lvl="1">
                  <a:lnSpc>
                    <a:spcPct val="150000"/>
                  </a:lnSpc>
                  <a:buFont typeface="Wingdings" panose="05000000000000000000" charset="0"/>
                  <a:buChar char=""/>
                </a:pPr>
                <a:r>
                  <a:rPr lang="en-US" altLang="zh-CN" sz="1600" dirty="0">
                    <a:sym typeface="+mn-ea"/>
                  </a:rPr>
                  <a:t>Max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CN" sz="16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𝜇</m:t>
                        </m:r>
                        <m:r>
                          <a:rPr lang="en-US" altLang="zh-CN" sz="16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altLang="zh-CN" sz="160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M</m:t>
                        </m:r>
                      </m:sub>
                    </m:sSub>
                    <m:r>
                      <a:rPr lang="en-US" altLang="zh-CN" sz="160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160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M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altLang="zh-CN" sz="160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vac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altLang="zh-CN" sz="160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total</m:t>
                            </m:r>
                          </m:sup>
                        </m:sSubSup>
                      </m:den>
                    </m:f>
                    <m:r>
                      <a:rPr lang="en-US" altLang="zh-CN" sz="160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16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1</m:t>
                    </m:r>
                    <m:r>
                      <a:rPr lang="en-US" altLang="zh-CN" sz="16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  <m:r>
                      <a:rPr lang="en-US" altLang="zh-CN" sz="16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134</m:t>
                    </m:r>
                    <m:r>
                      <a:rPr lang="en-US" altLang="zh-CN" sz="16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altLang="zh-CN" sz="1600" dirty="0">
                    <a:sym typeface="+mn-ea"/>
                  </a:rPr>
                  <a:t>, with 2mm hole depth,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beam</m:t>
                        </m:r>
                      </m:sub>
                    </m:sSub>
                    <m:r>
                      <a:rPr lang="en-US" altLang="zh-CN" sz="160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160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28</m:t>
                    </m:r>
                    <m:r>
                      <a:rPr lang="en-US" altLang="zh-CN" sz="160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MeV</m:t>
                    </m:r>
                    <m:r>
                      <a:rPr lang="en-US" altLang="zh-CN" sz="160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/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altLang="zh-CN" sz="1600" dirty="0">
                    <a:sym typeface="+mn-ea"/>
                  </a:rPr>
                  <a:t> and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600" i="1"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600" i="1"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1600"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beam</m:t>
                                </m:r>
                              </m:sub>
                            </m:sSub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160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beam</m:t>
                            </m:r>
                          </m:sub>
                        </m:sSub>
                      </m:den>
                    </m:f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2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5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altLang="zh-CN" sz="1600" dirty="0">
                    <a:sym typeface="+mn-ea"/>
                  </a:rPr>
                  <a:t>.</a:t>
                </a:r>
                <a:endParaRPr lang="en-US" altLang="zh-CN" sz="1800" dirty="0"/>
              </a:p>
            </p:txBody>
          </p:sp>
        </mc:Choice>
        <mc:Fallback>
          <p:sp>
            <p:nvSpPr>
              <p:cNvPr id="5" name="内容占位符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683" y="814588"/>
                <a:ext cx="5888567" cy="5621655"/>
              </a:xfrm>
              <a:prstGeom prst="rect">
                <a:avLst/>
              </a:prstGeom>
              <a:blipFill rotWithShape="1">
                <a:blip r:embed="rId1"/>
                <a:stretch>
                  <a:fillRect l="-7" t="-9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内容占位符 1"/>
              <p:cNvSpPr>
                <a:spLocks noGrp="1"/>
              </p:cNvSpPr>
              <p:nvPr>
                <p:ph idx="1"/>
              </p:nvPr>
            </p:nvSpPr>
            <p:spPr>
              <a:xfrm>
                <a:off x="208280" y="814705"/>
                <a:ext cx="5794375" cy="5621655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1800" dirty="0">
                    <a:sym typeface="+mn-ea"/>
                  </a:rPr>
                  <a:t>Intensity of in-vacuum muonium source: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M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zh-CN" sz="180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vac</m:t>
                        </m:r>
                      </m:sup>
                    </m:sSubSup>
                    <m:r>
                      <a:rPr lang="en-US" altLang="zh-CN" sz="18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beam</m:t>
                        </m:r>
                      </m:sub>
                    </m:sSub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CN" sz="18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𝜇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altLang="zh-CN" sz="180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M</m:t>
                        </m:r>
                      </m:sub>
                    </m:sSub>
                  </m:oMath>
                </a14:m>
                <a:endParaRPr lang="en-US" altLang="zh-CN" sz="1800" i="1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CN" sz="18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𝜇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altLang="zh-CN" sz="180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M</m:t>
                        </m:r>
                      </m:sub>
                    </m:sSub>
                  </m:oMath>
                </a14:m>
                <a:r>
                  <a:rPr lang="en-US" altLang="zh-CN" sz="1800" dirty="0">
                    <a:sym typeface="+mn-ea"/>
                  </a:rPr>
                  <a:t> can be improved by utilizing porous materials, ideally perforated silica aerogel.</a:t>
                </a:r>
                <a:endParaRPr lang="en-US" altLang="zh-CN" sz="1800" dirty="0">
                  <a:sym typeface="+mn-ea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800" dirty="0">
                    <a:sym typeface="+mn-ea"/>
                  </a:rPr>
                  <a:t>A simulation method is developed to accurately simulate muonium production and diffusion.</a:t>
                </a:r>
                <a:endParaRPr lang="en-US" altLang="zh-CN" sz="1800" dirty="0">
                  <a:sym typeface="+mn-ea"/>
                </a:endParaRPr>
              </a:p>
            </p:txBody>
          </p:sp>
        </mc:Choice>
        <mc:Fallback>
          <p:sp>
            <p:nvSpPr>
              <p:cNvPr id="6" name="内容占位符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8280" y="814705"/>
                <a:ext cx="5794375" cy="5621655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/>
          <p:cNvSpPr txBox="1"/>
          <p:nvPr/>
        </p:nvSpPr>
        <p:spPr>
          <a:xfrm>
            <a:off x="624205" y="6100445"/>
            <a:ext cx="51073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</a:rPr>
              <a:t>Zhao, Shihan, and Jian Tang. "Optimization of muonium yield in perforated silica aerogel." </a:t>
            </a:r>
            <a:r>
              <a:rPr lang="en-US" altLang="zh-CN" sz="1200" i="1" dirty="0">
                <a:solidFill>
                  <a:schemeClr val="bg1">
                    <a:lumMod val="50000"/>
                  </a:schemeClr>
                </a:solidFill>
              </a:rPr>
              <a:t>Physical Review D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</a:rPr>
              <a:t> 109.7 (2024): 072012.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710" y="3608705"/>
            <a:ext cx="4342765" cy="2426335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6548902" y="4113018"/>
            <a:ext cx="4775835" cy="2404745"/>
            <a:chOff x="6764" y="6543"/>
            <a:chExt cx="7521" cy="378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文本框 9"/>
                <p:cNvSpPr txBox="1"/>
                <p:nvPr/>
              </p:nvSpPr>
              <p:spPr>
                <a:xfrm>
                  <a:off x="8593" y="6620"/>
                  <a:ext cx="1860" cy="534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type m:val="lin"/>
                            <m:ctrlPr>
                              <a:rPr lang="en-US" altLang="zh-CN" sz="1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14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M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14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vac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14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beam</m:t>
                                </m:r>
                              </m:sup>
                            </m:sSubSup>
                          </m:den>
                        </m:f>
                      </m:oMath>
                    </m:oMathPara>
                  </a14:m>
                  <a:endParaRPr lang="en-US" altLang="zh-CN" sz="1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宋体" pitchFamily="2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0" name="文本框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93" y="6620"/>
                  <a:ext cx="1860" cy="534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文本框 10"/>
                <p:cNvSpPr txBox="1"/>
                <p:nvPr/>
              </p:nvSpPr>
              <p:spPr>
                <a:xfrm>
                  <a:off x="12052" y="6620"/>
                  <a:ext cx="1655" cy="51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type m:val="lin"/>
                            <m:ctrlPr>
                              <a:rPr lang="en-US" altLang="zh-CN" sz="1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14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M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14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vac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14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M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14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total</m:t>
                                </m:r>
                              </m:sup>
                            </m:sSubSup>
                          </m:den>
                        </m:f>
                      </m:oMath>
                    </m:oMathPara>
                  </a14:m>
                  <a:endParaRPr lang="en-US" altLang="zh-CN" sz="1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宋体" pitchFamily="2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1" name="文本框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052" y="6620"/>
                  <a:ext cx="1655" cy="514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64" y="6543"/>
              <a:ext cx="3826" cy="3787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文本框 12"/>
                <p:cNvSpPr txBox="1"/>
                <p:nvPr/>
              </p:nvSpPr>
              <p:spPr>
                <a:xfrm>
                  <a:off x="8593" y="6620"/>
                  <a:ext cx="1860" cy="534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type m:val="lin"/>
                            <m:ctrlPr>
                              <a:rPr lang="en-US" altLang="zh-CN" sz="1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14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M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14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vac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14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beam</m:t>
                                </m:r>
                              </m:sup>
                            </m:sSubSup>
                          </m:den>
                        </m:f>
                      </m:oMath>
                    </m:oMathPara>
                  </a14:m>
                  <a:endParaRPr lang="en-US" altLang="zh-CN" sz="1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宋体" pitchFamily="2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3" name="文本框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93" y="6620"/>
                  <a:ext cx="1860" cy="534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584" y="6543"/>
              <a:ext cx="3701" cy="371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文本框 14"/>
                <p:cNvSpPr txBox="1"/>
                <p:nvPr/>
              </p:nvSpPr>
              <p:spPr>
                <a:xfrm>
                  <a:off x="12252" y="6820"/>
                  <a:ext cx="1655" cy="51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type m:val="lin"/>
                            <m:ctrlPr>
                              <a:rPr lang="en-US" altLang="zh-CN" sz="1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14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M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14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vac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14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M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14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total</m:t>
                                </m:r>
                              </m:sup>
                            </m:sSubSup>
                          </m:den>
                        </m:f>
                      </m:oMath>
                    </m:oMathPara>
                  </a14:m>
                  <a:endParaRPr lang="en-US" altLang="zh-CN" sz="1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宋体" pitchFamily="2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5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52" y="6820"/>
                  <a:ext cx="1655" cy="514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文本框 15"/>
          <p:cNvSpPr txBox="1"/>
          <p:nvPr/>
        </p:nvSpPr>
        <p:spPr>
          <a:xfrm>
            <a:off x="7118194" y="3754283"/>
            <a:ext cx="3839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2 times larger than the yield in 1999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891417" y="1317809"/>
            <a:ext cx="31368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</a:rPr>
              <a:t>J. Beare et al., PTEP. 2020, 123C01 (2020)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Tiled timing counter (TTC)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599958" y="3274013"/>
            <a:ext cx="314896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solidFill>
                  <a:schemeClr val="bg1"/>
                </a:solidFill>
              </a:rPr>
              <a:t>Contributed by Hao Jiang, SYSU</a:t>
            </a:r>
            <a:endParaRPr lang="en-US" altLang="zh-CN" sz="1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内容占位符 7"/>
              <p:cNvSpPr>
                <a:spLocks noGrp="1"/>
              </p:cNvSpPr>
              <p:nvPr>
                <p:ph idx="1"/>
              </p:nvPr>
            </p:nvSpPr>
            <p:spPr>
              <a:xfrm>
                <a:off x="250190" y="854710"/>
                <a:ext cx="6363335" cy="2611755"/>
              </a:xfrm>
            </p:spPr>
            <p:txBody>
              <a:bodyPr>
                <a:normAutofit fontScale="95000"/>
              </a:bodyPr>
              <a:lstStyle/>
              <a:p>
                <a:pPr marR="0" algn="l" defTabSz="914400" rtl="0" fontAlgn="auto" latinLnBrk="0">
                  <a:lnSpc>
                    <a:spcPct val="120000"/>
                  </a:lnSpc>
                  <a:spcBef>
                    <a:spcPts val="1000"/>
                  </a:spcBef>
                  <a:buClrTx/>
                  <a:buSzTx/>
                  <a:buFont typeface="Arial" panose="020B0604020202090204" pitchFamily="34" charset="0"/>
                  <a:buChar char="•"/>
                </a:pPr>
                <a:r>
                  <a:rPr lang="en-US" altLang="zh-CN" dirty="0"/>
                  <a:t>Tilt design, signal track hits 2-3 scintillator tiles.</a:t>
                </a:r>
                <a:endParaRPr lang="en-US" altLang="zh-CN" dirty="0"/>
              </a:p>
              <a:p>
                <a:pPr marR="0" algn="l" defTabSz="914400" rtl="0" fontAlgn="auto" latinLnBrk="0">
                  <a:lnSpc>
                    <a:spcPct val="120000"/>
                  </a:lnSpc>
                  <a:spcBef>
                    <a:spcPts val="1000"/>
                  </a:spcBef>
                  <a:buClrTx/>
                  <a:buSzTx/>
                  <a:buFont typeface="Arial" panose="020B0604020202090204" pitchFamily="34" charset="0"/>
                  <a:buChar char="•"/>
                </a:pPr>
                <a:r>
                  <a:rPr lang="en-US" altLang="zh-CN" dirty="0"/>
                  <a:t>Azimuth spacing </a:t>
                </a:r>
                <a14:m>
                  <m:oMath xmlns:m="http://schemas.openxmlformats.org/officeDocument/2006/math">
                    <m:r>
                      <a:rPr lang="en-US" altLang="zh-CN" dirty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altLang="zh-CN" dirty="0">
                        <a:latin typeface="Cambria Math" panose="02040503050406030204" pitchFamily="18" charset="0"/>
                        <a:sym typeface="+mn-ea"/>
                      </a:rPr>
                      <m:t>=</m:t>
                    </m:r>
                    <m:r>
                      <a:rPr lang="en-US" altLang="zh-CN" dirty="0">
                        <a:latin typeface="Cambria Math" panose="02040503050406030204" pitchFamily="18" charset="0"/>
                        <a:sym typeface="+mn-ea"/>
                      </a:rPr>
                      <m:t>2</m:t>
                    </m:r>
                    <m:r>
                      <a:rPr lang="en-US" altLang="zh-CN" dirty="0">
                        <a:latin typeface="Cambria Math" panose="02040503050406030204" pitchFamily="18" charset="0"/>
                        <a:sym typeface="+mn-ea"/>
                      </a:rPr>
                      <m:t>.</m:t>
                    </m:r>
                    <m:r>
                      <a:rPr lang="en-US" altLang="zh-CN" dirty="0">
                        <a:latin typeface="Cambria Math" panose="02040503050406030204" pitchFamily="18" charset="0"/>
                        <a:sym typeface="+mn-ea"/>
                      </a:rPr>
                      <m:t>951</m:t>
                    </m:r>
                    <m:r>
                      <a:rPr lang="en-US" altLang="zh-CN" dirty="0">
                        <a:latin typeface="Cambria Math" panose="02040503050406030204" pitchFamily="18" charset="0"/>
                        <a:cs typeface="Cambria Math" panose="02040503050406030204" pitchFamily="18" charset="0"/>
                        <a:sym typeface="+mn-ea"/>
                      </a:rPr>
                      <m:t>°</m:t>
                    </m:r>
                  </m:oMath>
                </a14:m>
                <a:r>
                  <a:rPr lang="en-US" altLang="zh-CN" dirty="0">
                    <a:sym typeface="+mn-ea"/>
                  </a:rPr>
                  <a:t>, tilt angle</a:t>
                </a:r>
                <a:r>
                  <a:rPr lang="en-US" altLang="zh-CN" dirty="0">
                    <a:sym typeface="Canela Regular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altLang="zh-CN" i="0" u="none" strike="noStrike" cap="none" spc="0" normalizeH="0" baseline="0" dirty="0">
                        <a:latin typeface="Cambria Math" panose="02040503050406030204" pitchFamily="18" charset="0"/>
                        <a:sym typeface="Canela Regular"/>
                      </a:rPr>
                      <m:t>α</m:t>
                    </m:r>
                    <m:r>
                      <a:rPr kumimoji="0" lang="en-US" altLang="zh-CN" i="0" u="none" strike="noStrike" cap="none" spc="0" normalizeH="0" baseline="0" dirty="0">
                        <a:latin typeface="Cambria Math" panose="02040503050406030204" pitchFamily="18" charset="0"/>
                        <a:sym typeface="Canela Regular"/>
                      </a:rPr>
                      <m:t>=</m:t>
                    </m:r>
                    <m:r>
                      <a:rPr kumimoji="0" lang="en-US" altLang="zh-CN" i="0" u="none" strike="noStrike" cap="none" spc="0" normalizeH="0" baseline="0" dirty="0">
                        <a:latin typeface="Cambria Math" panose="02040503050406030204" pitchFamily="18" charset="0"/>
                        <a:sym typeface="Canela Regular"/>
                      </a:rPr>
                      <m:t>46</m:t>
                    </m:r>
                    <m:r>
                      <a:rPr kumimoji="0" lang="en-US" altLang="zh-CN" i="0" u="none" strike="noStrike" cap="none" spc="0" normalizeH="0" baseline="0" dirty="0">
                        <a:latin typeface="Cambria Math" panose="02040503050406030204" pitchFamily="18" charset="0"/>
                        <a:sym typeface="Canela Regular"/>
                      </a:rPr>
                      <m:t>°</m:t>
                    </m:r>
                  </m:oMath>
                </a14:m>
                <a:r>
                  <a:rPr kumimoji="0" lang="en-US" altLang="zh-CN" i="0" u="none" strike="noStrike" cap="none" spc="0" normalizeH="0" baseline="0" dirty="0">
                    <a:sym typeface="Canela Regular"/>
                  </a:rPr>
                  <a:t>.</a:t>
                </a:r>
                <a:endParaRPr kumimoji="0" lang="en-US" altLang="zh-CN" i="0" u="none" strike="noStrike" cap="none" spc="0" normalizeH="0" baseline="0" dirty="0">
                  <a:sym typeface="Canela Regular"/>
                </a:endParaRPr>
              </a:p>
              <a:p>
                <a:pPr marR="0" algn="l" defTabSz="914400" rtl="0" fontAlgn="auto" latinLnBrk="0">
                  <a:lnSpc>
                    <a:spcPct val="120000"/>
                  </a:lnSpc>
                  <a:spcBef>
                    <a:spcPts val="1000"/>
                  </a:spcBef>
                  <a:buClrTx/>
                  <a:buSzTx/>
                  <a:buFont typeface="Arial" panose="020B0604020202090204" pitchFamily="34" charset="0"/>
                  <a:buChar char="•"/>
                </a:pPr>
                <a:r>
                  <a:rPr kumimoji="0" lang="en-US" altLang="zh-CN" i="0" u="none" strike="noStrike" cap="none" spc="0" normalizeH="0" baseline="0" dirty="0">
                    <a:sym typeface="Canela Regular"/>
                  </a:rPr>
                  <a:t>Full simulation result:</a:t>
                </a:r>
                <a:endParaRPr kumimoji="0" lang="en-US" altLang="zh-CN" i="0" u="none" strike="noStrike" cap="none" spc="0" normalizeH="0" baseline="0" dirty="0">
                  <a:sym typeface="Canela Regular"/>
                </a:endParaRPr>
              </a:p>
              <a:p>
                <a:pPr marR="0" lvl="1" algn="l" defTabSz="914400" rtl="0" fontAlgn="auto" latinLnBrk="0">
                  <a:lnSpc>
                    <a:spcPct val="120000"/>
                  </a:lnSpc>
                  <a:spcBef>
                    <a:spcPts val="1000"/>
                  </a:spcBef>
                  <a:buClrTx/>
                  <a:buSzTx/>
                  <a:buFont typeface="Arial" panose="020B0604020202090204" pitchFamily="34" charset="0"/>
                  <a:buChar char="•"/>
                </a:pPr>
                <a:r>
                  <a:rPr kumimoji="0" lang="en-US" altLang="zh-CN" i="0" u="none" strike="noStrike" cap="none" spc="0" normalizeH="0" baseline="0" dirty="0">
                    <a:solidFill>
                      <a:srgbClr val="2F6B5E"/>
                    </a:solidFill>
                    <a:sym typeface="Canela Regular"/>
                  </a:rPr>
                  <a:t>Geometry efficiency: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2F6B5E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Saturday Sans Regular" panose="02010600010101010101" charset="-122"/>
                            <a:cs typeface="Cambria Math" panose="02040503050406030204" pitchFamily="18" charset="0"/>
                            <a:sym typeface="Saturday Sans Regular" panose="02010600010101010101" charset="-122"/>
                          </a:rPr>
                        </m:ctrlPr>
                      </m:sSubPr>
                      <m:e>
                        <m:r>
                          <a:rPr kumimoji="0" lang="en-US" altLang="zh-CN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2F6B5E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Saturday Sans Regular" panose="02010600010101010101" charset="-122"/>
                            <a:cs typeface="Cambria Math" panose="02040503050406030204" pitchFamily="18" charset="0"/>
                            <a:sym typeface="Saturday Sans Regular" panose="02010600010101010101" charset="-122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0" lang="en-US" altLang="zh-CN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2F6B5E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Saturday Sans Regular" panose="02010600010101010101" charset="-122"/>
                            <a:cs typeface="Cambria Math" panose="02040503050406030204" pitchFamily="18" charset="0"/>
                            <a:sym typeface="Saturday Sans Regular" panose="02010600010101010101" charset="-122"/>
                          </a:rPr>
                          <m:t>geom</m:t>
                        </m:r>
                      </m:sub>
                    </m:sSub>
                    <m:r>
                      <a:rPr kumimoji="0" lang="en-US" altLang="zh-CN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2F6B5E"/>
                        </a:solidFill>
                        <a:effectLst/>
                        <a:uFillTx/>
                        <a:latin typeface="Cambria Math" panose="02040503050406030204" pitchFamily="18" charset="0"/>
                        <a:ea typeface="Ms" charset="0"/>
                        <a:cs typeface="Cambria Math" panose="02040503050406030204" pitchFamily="18" charset="0"/>
                        <a:sym typeface="Saturday Sans Regular" panose="02010600010101010101" charset="-122"/>
                      </a:rPr>
                      <m:t>=</m:t>
                    </m:r>
                    <m:r>
                      <a:rPr kumimoji="0" lang="en-US" altLang="zh-CN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2F6B5E"/>
                        </a:solidFill>
                        <a:effectLst/>
                        <a:uFillTx/>
                        <a:latin typeface="Cambria Math" panose="02040503050406030204" pitchFamily="18" charset="0"/>
                        <a:ea typeface="Ms" charset="0"/>
                        <a:cs typeface="Cambria Math" panose="02040503050406030204" pitchFamily="18" charset="0"/>
                        <a:sym typeface="Saturday Sans Regular" panose="02010600010101010101" charset="-122"/>
                      </a:rPr>
                      <m:t>83</m:t>
                    </m:r>
                    <m:r>
                      <a:rPr kumimoji="0" lang="en-US" altLang="zh-CN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2F6B5E"/>
                        </a:solidFill>
                        <a:effectLst/>
                        <a:uFillTx/>
                        <a:latin typeface="Cambria Math" panose="02040503050406030204" pitchFamily="18" charset="0"/>
                        <a:ea typeface="Ms" charset="0"/>
                        <a:cs typeface="Cambria Math" panose="02040503050406030204" pitchFamily="18" charset="0"/>
                        <a:sym typeface="Saturday Sans Regular" panose="02010600010101010101" charset="-122"/>
                      </a:rPr>
                      <m:t>.</m:t>
                    </m:r>
                    <m:r>
                      <a:rPr kumimoji="0" lang="en-US" altLang="zh-CN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2F6B5E"/>
                        </a:solidFill>
                        <a:effectLst/>
                        <a:uFillTx/>
                        <a:latin typeface="Cambria Math" panose="02040503050406030204" pitchFamily="18" charset="0"/>
                        <a:ea typeface="Ms" charset="0"/>
                        <a:cs typeface="Cambria Math" panose="02040503050406030204" pitchFamily="18" charset="0"/>
                        <a:sym typeface="Saturday Sans Regular" panose="02010600010101010101" charset="-122"/>
                      </a:rPr>
                      <m:t>7</m:t>
                    </m:r>
                    <m:r>
                      <a:rPr kumimoji="0" lang="en-US" altLang="zh-CN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2F6B5E"/>
                        </a:solidFill>
                        <a:effectLst/>
                        <a:uFillTx/>
                        <a:latin typeface="Cambria Math" panose="02040503050406030204" pitchFamily="18" charset="0"/>
                        <a:ea typeface="Ms" charset="0"/>
                        <a:cs typeface="Cambria Math" panose="02040503050406030204" pitchFamily="18" charset="0"/>
                        <a:sym typeface="Saturday Sans Regular" panose="02010600010101010101" charset="-122"/>
                      </a:rPr>
                      <m:t>%</m:t>
                    </m:r>
                  </m:oMath>
                </a14:m>
                <a:endParaRPr kumimoji="0" lang="en-US" altLang="zh-CN" b="0" i="1" u="none" strike="noStrike" cap="none" spc="0" normalizeH="0" baseline="0" dirty="0">
                  <a:ln>
                    <a:noFill/>
                  </a:ln>
                  <a:solidFill>
                    <a:srgbClr val="2F6B5E"/>
                  </a:solidFill>
                  <a:effectLst/>
                  <a:uFillTx/>
                  <a:latin typeface="Cambria Math" panose="02040503050406030204" pitchFamily="18" charset="0"/>
                  <a:ea typeface="Ms" charset="0"/>
                  <a:cs typeface="Cambria Math" panose="02040503050406030204" pitchFamily="18" charset="0"/>
                  <a:sym typeface="Saturday Sans Regular" panose="02010600010101010101" charset="-122"/>
                </a:endParaRPr>
              </a:p>
              <a:p>
                <a:pPr marR="0" lvl="1" algn="l" defTabSz="914400" rtl="0" fontAlgn="auto" latinLnBrk="0">
                  <a:lnSpc>
                    <a:spcPct val="120000"/>
                  </a:lnSpc>
                  <a:spcBef>
                    <a:spcPts val="1000"/>
                  </a:spcBef>
                  <a:buClrTx/>
                  <a:buSzTx/>
                </a:pPr>
                <a:r>
                  <a:rPr kumimoji="0" lang="en-US" altLang="zh-CN" u="none" strike="noStrike" cap="none" spc="0" normalizeH="0" baseline="0" dirty="0">
                    <a:solidFill>
                      <a:srgbClr val="2F6B5E"/>
                    </a:solidFill>
                    <a:sym typeface="Saturday Sans Regular" panose="02010600010101010101" charset="-122"/>
                  </a:rPr>
                  <a:t>Detection efficiency (amp. &gt; 3 p.e.):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2F6B5E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Saturday Sans Regular" panose="02010600010101010101" charset="-122"/>
                            <a:cs typeface="Cambria Math" panose="02040503050406030204" pitchFamily="18" charset="0"/>
                            <a:sym typeface="Saturday Sans Regular" panose="02010600010101010101" charset="-122"/>
                          </a:rPr>
                        </m:ctrlPr>
                      </m:sSubPr>
                      <m:e>
                        <m:r>
                          <a:rPr kumimoji="0" lang="en-US" altLang="zh-CN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2F6B5E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Saturday Sans Regular" panose="02010600010101010101" charset="-122"/>
                            <a:cs typeface="Cambria Math" panose="02040503050406030204" pitchFamily="18" charset="0"/>
                            <a:sym typeface="Saturday Sans Regular" panose="02010600010101010101" charset="-122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0" lang="en-US" altLang="zh-CN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2F6B5E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Saturday Sans Regular" panose="02010600010101010101" charset="-122"/>
                            <a:cs typeface="Cambria Math" panose="02040503050406030204" pitchFamily="18" charset="0"/>
                            <a:sym typeface="Saturday Sans Regular" panose="02010600010101010101" charset="-122"/>
                          </a:rPr>
                          <m:t>thr</m:t>
                        </m:r>
                      </m:sub>
                    </m:sSub>
                    <m:r>
                      <a:rPr kumimoji="0" lang="en-US" altLang="zh-CN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2F6B5E"/>
                        </a:solidFill>
                        <a:effectLst/>
                        <a:uFillTx/>
                        <a:latin typeface="Cambria Math" panose="02040503050406030204" pitchFamily="18" charset="0"/>
                        <a:ea typeface="Ms" charset="0"/>
                        <a:cs typeface="Cambria Math" panose="02040503050406030204" pitchFamily="18" charset="0"/>
                        <a:sym typeface="Saturday Sans Regular" panose="02010600010101010101" charset="-122"/>
                      </a:rPr>
                      <m:t>=</m:t>
                    </m:r>
                    <m:r>
                      <a:rPr kumimoji="0" lang="en-US" altLang="zh-CN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2F6B5E"/>
                        </a:solidFill>
                        <a:effectLst/>
                        <a:uFillTx/>
                        <a:latin typeface="Cambria Math" panose="02040503050406030204" pitchFamily="18" charset="0"/>
                        <a:ea typeface="Ms" charset="0"/>
                        <a:cs typeface="Cambria Math" panose="02040503050406030204" pitchFamily="18" charset="0"/>
                        <a:sym typeface="Saturday Sans Regular" panose="02010600010101010101" charset="-122"/>
                      </a:rPr>
                      <m:t>99</m:t>
                    </m:r>
                    <m:r>
                      <a:rPr kumimoji="0" lang="en-US" altLang="zh-CN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2F6B5E"/>
                        </a:solidFill>
                        <a:effectLst/>
                        <a:uFillTx/>
                        <a:latin typeface="Cambria Math" panose="02040503050406030204" pitchFamily="18" charset="0"/>
                        <a:ea typeface="Ms" charset="0"/>
                        <a:cs typeface="Cambria Math" panose="02040503050406030204" pitchFamily="18" charset="0"/>
                        <a:sym typeface="Saturday Sans Regular" panose="02010600010101010101" charset="-122"/>
                      </a:rPr>
                      <m:t>.</m:t>
                    </m:r>
                    <m:r>
                      <a:rPr kumimoji="0" lang="en-US" altLang="zh-CN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2F6B5E"/>
                        </a:solidFill>
                        <a:effectLst/>
                        <a:uFillTx/>
                        <a:latin typeface="Cambria Math" panose="02040503050406030204" pitchFamily="18" charset="0"/>
                        <a:ea typeface="Ms" charset="0"/>
                        <a:cs typeface="Cambria Math" panose="02040503050406030204" pitchFamily="18" charset="0"/>
                        <a:sym typeface="Saturday Sans Regular" panose="02010600010101010101" charset="-122"/>
                      </a:rPr>
                      <m:t>6</m:t>
                    </m:r>
                    <m:r>
                      <a:rPr kumimoji="0" lang="en-US" altLang="zh-CN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2F6B5E"/>
                        </a:solidFill>
                        <a:effectLst/>
                        <a:uFillTx/>
                        <a:latin typeface="Cambria Math" panose="02040503050406030204" pitchFamily="18" charset="0"/>
                        <a:ea typeface="Ms" charset="0"/>
                        <a:cs typeface="Cambria Math" panose="02040503050406030204" pitchFamily="18" charset="0"/>
                        <a:sym typeface="Saturday Sans Regular" panose="02010600010101010101" charset="-122"/>
                      </a:rPr>
                      <m:t>%</m:t>
                    </m:r>
                  </m:oMath>
                </a14:m>
                <a:endParaRPr kumimoji="0" lang="en-US" altLang="zh-CN" i="0" u="none" strike="noStrike" cap="none" spc="0" normalizeH="0" baseline="0" dirty="0">
                  <a:solidFill>
                    <a:srgbClr val="2F6B5E"/>
                  </a:solidFill>
                  <a:sym typeface="Canela Regular"/>
                </a:endParaRPr>
              </a:p>
            </p:txBody>
          </p:sp>
        </mc:Choice>
        <mc:Fallback>
          <p:sp>
            <p:nvSpPr>
              <p:cNvPr id="14" name="内容占位符 7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0190" y="854710"/>
                <a:ext cx="6363335" cy="2611755"/>
              </a:xfr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3310" y="1078865"/>
            <a:ext cx="3117215" cy="235839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3708" y="1073785"/>
            <a:ext cx="2441575" cy="235521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35" y="3466465"/>
            <a:ext cx="4834890" cy="2797810"/>
          </a:xfrm>
          <a:prstGeom prst="rect">
            <a:avLst/>
          </a:prstGeom>
        </p:spPr>
      </p:pic>
      <p:pic>
        <p:nvPicPr>
          <p:cNvPr id="18" name="图片 17" descr="all_00"/>
          <p:cNvPicPr>
            <a:picLocks noChangeAspect="1"/>
          </p:cNvPicPr>
          <p:nvPr/>
        </p:nvPicPr>
        <p:blipFill>
          <a:blip r:embed="rId5"/>
          <a:srcRect t="5174" r="6161"/>
          <a:stretch>
            <a:fillRect/>
          </a:stretch>
        </p:blipFill>
        <p:spPr>
          <a:xfrm>
            <a:off x="8739505" y="3905885"/>
            <a:ext cx="3181985" cy="22129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/>
              <p:cNvSpPr txBox="1"/>
              <p:nvPr/>
            </p:nvSpPr>
            <p:spPr>
              <a:xfrm>
                <a:off x="5182549" y="3668759"/>
                <a:ext cx="3737049" cy="18004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/>
                  <a:t>Test with cosmic-ray muons:</a:t>
                </a:r>
                <a:endParaRPr lang="en-US" altLang="zh-CN" b="1" dirty="0"/>
              </a:p>
              <a:p>
                <a:pPr marL="285750" indent="-28575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:r>
                  <a:rPr lang="en-US" altLang="zh-CN" dirty="0">
                    <a:sym typeface="+mn-ea"/>
                  </a:rPr>
                  <a:t>Fitted time resolution:</a:t>
                </a:r>
                <a:endParaRPr lang="en-US" altLang="zh-CN" dirty="0">
                  <a:sym typeface="+mn-ea"/>
                </a:endParaRPr>
              </a:p>
              <a:p>
                <a:pPr marL="742950" lvl="1" indent="-28575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:r>
                  <a:rPr lang="en-US" altLang="zh-CN" sz="1600" dirty="0">
                    <a:solidFill>
                      <a:srgbClr val="2F6B5E"/>
                    </a:solidFill>
                    <a:sym typeface="+mn-ea"/>
                  </a:rPr>
                  <a:t>Double-tile</a:t>
                </a:r>
                <a:r>
                  <a:rPr lang="en-US" altLang="zh-CN" sz="1400" dirty="0">
                    <a:solidFill>
                      <a:srgbClr val="2F6B5E"/>
                    </a:solidFill>
                    <a:sym typeface="+mn-ea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solidFill>
                              <a:srgbClr val="2F6B5E"/>
                            </a:solidFill>
                            <a:latin typeface="Cambria Math" panose="02040503050406030204" pitchFamily="18" charset="0"/>
                            <a:ea typeface="Canela Regular"/>
                            <a:cs typeface="Cambria Math" panose="02040503050406030204" pitchFamily="18" charset="0"/>
                            <a:sym typeface="Canela Regular"/>
                          </a:rPr>
                        </m:ctrlPr>
                      </m:sSubPr>
                      <m:e>
                        <m:r>
                          <a:rPr lang="en-US" altLang="zh-CN" sz="1600" i="1">
                            <a:solidFill>
                              <a:srgbClr val="2F6B5E"/>
                            </a:solidFill>
                            <a:latin typeface="Cambria Math" panose="02040503050406030204" pitchFamily="18" charset="0"/>
                            <a:ea typeface="Canela Regular"/>
                            <a:cs typeface="Cambria Math" panose="02040503050406030204" pitchFamily="18" charset="0"/>
                            <a:sym typeface="Canela Regular"/>
                          </a:rPr>
                          <m:t>𝜎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rgbClr val="2F6B5E"/>
                            </a:solidFill>
                            <a:latin typeface="Cambria Math" panose="02040503050406030204" pitchFamily="18" charset="0"/>
                            <a:ea typeface="Canela Regular"/>
                            <a:cs typeface="Cambria Math" panose="02040503050406030204" pitchFamily="18" charset="0"/>
                            <a:sym typeface="Canela Regular"/>
                          </a:rPr>
                          <m:t>𝑡</m:t>
                        </m:r>
                      </m:sub>
                    </m:sSub>
                    <m:r>
                      <a:rPr lang="en-US" altLang="zh-CN" sz="1600" i="1">
                        <a:solidFill>
                          <a:srgbClr val="2F6B5E"/>
                        </a:solidFill>
                        <a:latin typeface="Cambria Math" panose="02040503050406030204" pitchFamily="18" charset="0"/>
                        <a:ea typeface="Canela Regular"/>
                        <a:cs typeface="Cambria Math" panose="02040503050406030204" pitchFamily="18" charset="0"/>
                        <a:sym typeface="Canela Regular"/>
                      </a:rPr>
                      <m:t>=(</m:t>
                    </m:r>
                    <m:r>
                      <a:rPr lang="en-US" altLang="zh-CN" sz="1600" i="1">
                        <a:solidFill>
                          <a:srgbClr val="2F6B5E"/>
                        </a:solidFill>
                        <a:latin typeface="Cambria Math" panose="02040503050406030204" pitchFamily="18" charset="0"/>
                        <a:ea typeface="Canela Regular"/>
                        <a:cs typeface="Cambria Math" panose="02040503050406030204" pitchFamily="18" charset="0"/>
                        <a:sym typeface="Canela Regular"/>
                      </a:rPr>
                      <m:t>513</m:t>
                    </m:r>
                    <m:r>
                      <a:rPr lang="en-US" altLang="zh-CN" sz="1600" i="1">
                        <a:solidFill>
                          <a:srgbClr val="2F6B5E"/>
                        </a:solidFill>
                        <a:latin typeface="Cambria Math" panose="02040503050406030204" pitchFamily="18" charset="0"/>
                        <a:ea typeface="Canela Regular"/>
                        <a:cs typeface="Cambria Math" panose="02040503050406030204" pitchFamily="18" charset="0"/>
                        <a:sym typeface="Canela Regular"/>
                      </a:rPr>
                      <m:t>±</m:t>
                    </m:r>
                    <m:r>
                      <a:rPr lang="en-US" altLang="zh-CN" sz="1600" i="1">
                        <a:solidFill>
                          <a:srgbClr val="2F6B5E"/>
                        </a:solidFill>
                        <a:latin typeface="Cambria Math" panose="02040503050406030204" pitchFamily="18" charset="0"/>
                        <a:ea typeface="Canela Regular"/>
                        <a:cs typeface="Cambria Math" panose="02040503050406030204" pitchFamily="18" charset="0"/>
                        <a:sym typeface="Canela Regular"/>
                      </a:rPr>
                      <m:t>17</m:t>
                    </m:r>
                    <m:r>
                      <a:rPr lang="en-US" altLang="zh-CN" sz="1600" i="1">
                        <a:solidFill>
                          <a:srgbClr val="2F6B5E"/>
                        </a:solidFill>
                        <a:latin typeface="Cambria Math" panose="02040503050406030204" pitchFamily="18" charset="0"/>
                        <a:ea typeface="Canela Regular"/>
                        <a:cs typeface="Cambria Math" panose="02040503050406030204" pitchFamily="18" charset="0"/>
                        <a:sym typeface="Canela Regular"/>
                      </a:rPr>
                      <m:t>) </m:t>
                    </m:r>
                    <m:r>
                      <m:rPr>
                        <m:sty m:val="p"/>
                      </m:rPr>
                      <a:rPr lang="en-US" altLang="zh-CN" sz="1600">
                        <a:solidFill>
                          <a:srgbClr val="2F6B5E"/>
                        </a:solidFill>
                        <a:latin typeface="Cambria Math" panose="02040503050406030204" pitchFamily="18" charset="0"/>
                        <a:ea typeface="Canela Regular"/>
                        <a:cs typeface="Cambria Math" panose="02040503050406030204" pitchFamily="18" charset="0"/>
                        <a:sym typeface="Canela Regular"/>
                      </a:rPr>
                      <m:t>ps</m:t>
                    </m:r>
                  </m:oMath>
                </a14:m>
                <a:endParaRPr lang="en-US" altLang="zh-CN" sz="1600" dirty="0">
                  <a:solidFill>
                    <a:srgbClr val="2F6B5E"/>
                  </a:solidFill>
                  <a:latin typeface="Cambria Math" panose="02040503050406030204" pitchFamily="18" charset="0"/>
                  <a:ea typeface="Canela Regular"/>
                  <a:cs typeface="Cambria Math" panose="02040503050406030204" pitchFamily="18" charset="0"/>
                  <a:sym typeface="Canela Regular"/>
                </a:endParaRPr>
              </a:p>
              <a:p>
                <a:pPr marL="742950" lvl="1" indent="-28575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:r>
                  <a:rPr lang="en-US" altLang="zh-CN" sz="1600" dirty="0">
                    <a:solidFill>
                      <a:srgbClr val="2F6B5E"/>
                    </a:solidFill>
                  </a:rPr>
                  <a:t>Single-tile: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solidFill>
                              <a:srgbClr val="2F6B5E"/>
                            </a:solidFill>
                            <a:latin typeface="Cambria Math" panose="02040503050406030204" pitchFamily="18" charset="0"/>
                            <a:ea typeface="Canela Regular"/>
                            <a:cs typeface="Cambria Math" panose="02040503050406030204" pitchFamily="18" charset="0"/>
                            <a:sym typeface="Canela Regular"/>
                          </a:rPr>
                        </m:ctrlPr>
                      </m:sSubPr>
                      <m:e>
                        <m:r>
                          <a:rPr lang="en-US" altLang="zh-CN" sz="1600" i="1">
                            <a:solidFill>
                              <a:srgbClr val="2F6B5E"/>
                            </a:solidFill>
                            <a:latin typeface="Cambria Math" panose="02040503050406030204" pitchFamily="18" charset="0"/>
                            <a:ea typeface="Canela Regular"/>
                            <a:cs typeface="Cambria Math" panose="02040503050406030204" pitchFamily="18" charset="0"/>
                            <a:sym typeface="Canela Regular"/>
                          </a:rPr>
                          <m:t>𝜎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rgbClr val="2F6B5E"/>
                            </a:solidFill>
                            <a:latin typeface="Cambria Math" panose="02040503050406030204" pitchFamily="18" charset="0"/>
                            <a:ea typeface="Canela Regular"/>
                            <a:cs typeface="Cambria Math" panose="02040503050406030204" pitchFamily="18" charset="0"/>
                            <a:sym typeface="Canela Regular"/>
                          </a:rPr>
                          <m:t>𝑡</m:t>
                        </m:r>
                      </m:sub>
                    </m:sSub>
                    <m:r>
                      <a:rPr lang="en-US" altLang="zh-CN" sz="1600" i="1">
                        <a:solidFill>
                          <a:srgbClr val="2F6B5E"/>
                        </a:solidFill>
                        <a:latin typeface="Cambria Math" panose="02040503050406030204" pitchFamily="18" charset="0"/>
                        <a:ea typeface="Canela Regular"/>
                        <a:cs typeface="Cambria Math" panose="02040503050406030204" pitchFamily="18" charset="0"/>
                        <a:sym typeface="Canela Regular"/>
                      </a:rPr>
                      <m:t>=(</m:t>
                    </m:r>
                    <m:r>
                      <a:rPr lang="en-US" altLang="zh-CN" sz="1600" i="1">
                        <a:solidFill>
                          <a:srgbClr val="2F6B5E"/>
                        </a:solidFill>
                        <a:latin typeface="Cambria Math" panose="02040503050406030204" pitchFamily="18" charset="0"/>
                        <a:ea typeface="Canela Regular"/>
                        <a:cs typeface="Cambria Math" panose="02040503050406030204" pitchFamily="18" charset="0"/>
                        <a:sym typeface="Canela Regular"/>
                      </a:rPr>
                      <m:t>362</m:t>
                    </m:r>
                    <m:r>
                      <a:rPr lang="en-US" altLang="zh-CN" sz="1600" i="1">
                        <a:solidFill>
                          <a:srgbClr val="2F6B5E"/>
                        </a:solidFill>
                        <a:latin typeface="Cambria Math" panose="02040503050406030204" pitchFamily="18" charset="0"/>
                        <a:ea typeface="Canela Regular"/>
                        <a:cs typeface="Cambria Math" panose="02040503050406030204" pitchFamily="18" charset="0"/>
                        <a:sym typeface="Canela Regular"/>
                      </a:rPr>
                      <m:t>±</m:t>
                    </m:r>
                    <m:r>
                      <a:rPr lang="en-US" altLang="zh-CN" sz="1600" i="1">
                        <a:solidFill>
                          <a:srgbClr val="2F6B5E"/>
                        </a:solidFill>
                        <a:latin typeface="Cambria Math" panose="02040503050406030204" pitchFamily="18" charset="0"/>
                        <a:ea typeface="Canela Regular"/>
                        <a:cs typeface="Cambria Math" panose="02040503050406030204" pitchFamily="18" charset="0"/>
                        <a:sym typeface="Canela Regular"/>
                      </a:rPr>
                      <m:t>12</m:t>
                    </m:r>
                    <m:r>
                      <a:rPr lang="en-US" altLang="zh-CN" sz="1600" i="1">
                        <a:solidFill>
                          <a:srgbClr val="2F6B5E"/>
                        </a:solidFill>
                        <a:latin typeface="Cambria Math" panose="02040503050406030204" pitchFamily="18" charset="0"/>
                        <a:ea typeface="Canela Regular"/>
                        <a:cs typeface="Cambria Math" panose="02040503050406030204" pitchFamily="18" charset="0"/>
                        <a:sym typeface="Canela Regular"/>
                      </a:rPr>
                      <m:t>) </m:t>
                    </m:r>
                    <m:r>
                      <m:rPr>
                        <m:sty m:val="p"/>
                      </m:rPr>
                      <a:rPr lang="en-US" altLang="zh-CN" sz="1600">
                        <a:solidFill>
                          <a:srgbClr val="2F6B5E"/>
                        </a:solidFill>
                        <a:latin typeface="Cambria Math" panose="02040503050406030204" pitchFamily="18" charset="0"/>
                        <a:ea typeface="Canela Regular"/>
                        <a:cs typeface="Cambria Math" panose="02040503050406030204" pitchFamily="18" charset="0"/>
                        <a:sym typeface="Canela Regular"/>
                      </a:rPr>
                      <m:t>ps</m:t>
                    </m:r>
                  </m:oMath>
                </a14:m>
                <a:endParaRPr lang="en-US" altLang="zh-CN" sz="1600" dirty="0">
                  <a:solidFill>
                    <a:srgbClr val="2F6B5E"/>
                  </a:solidFill>
                </a:endParaRPr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2549" y="3668759"/>
                <a:ext cx="3737049" cy="1800493"/>
              </a:xfrm>
              <a:prstGeom prst="rect">
                <a:avLst/>
              </a:prstGeom>
              <a:blipFill rotWithShape="1">
                <a:blip r:embed="rId6"/>
                <a:stretch>
                  <a:fillRect l="-8" t="-20" r="10" b="-34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图片 19" descr="4347490c5f7a98c267d43f5236b396c"/>
          <p:cNvPicPr>
            <a:picLocks noChangeAspect="1"/>
          </p:cNvPicPr>
          <p:nvPr/>
        </p:nvPicPr>
        <p:blipFill>
          <a:blip r:embed="rId7"/>
          <a:srcRect l="56923" t="60073" r="16694" b="17714"/>
          <a:stretch>
            <a:fillRect/>
          </a:stretch>
        </p:blipFill>
        <p:spPr>
          <a:xfrm>
            <a:off x="5499414" y="5336780"/>
            <a:ext cx="1615965" cy="102007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7377838" y="6118827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>
                <a:cs typeface="Times New Roman" panose="02020503050405090304" pitchFamily="18" charset="0"/>
              </a:rPr>
              <a:t>Credit: Hao Jiang</a:t>
            </a:r>
            <a:endParaRPr lang="zh-CN" altLang="en-US" b="1" i="1" dirty="0">
              <a:cs typeface="Times New Roman" panose="02020503050405090304" pitchFamily="18" charset="0"/>
            </a:endParaRPr>
          </a:p>
        </p:txBody>
      </p:sp>
      <p:sp>
        <p:nvSpPr>
          <p:cNvPr id="48" name="灯片编号占位符 47"/>
          <p:cNvSpPr>
            <a:spLocks noGrp="1"/>
          </p:cNvSpPr>
          <p:nvPr>
            <p:ph type="sldNum" sz="quarter" idx="16"/>
          </p:nvPr>
        </p:nvSpPr>
        <p:spPr>
          <a:xfrm>
            <a:off x="9343813" y="6560820"/>
            <a:ext cx="2743200" cy="341630"/>
          </a:xfrm>
        </p:spPr>
        <p:txBody>
          <a:bodyPr/>
          <a:lstStyle/>
          <a:p>
            <a:fld id="{642CB09E-60B9-4046-87DB-351A71F00736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Positron transport system</a:t>
            </a:r>
            <a:endParaRPr lang="en-US" altLang="zh-CN" dirty="0">
              <a:cs typeface="Arial" panose="020B0604020202090204" pitchFamily="34" charset="0"/>
              <a:sym typeface="+mn-ea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6"/>
          </p:nvPr>
        </p:nvSpPr>
        <p:spPr>
          <a:xfrm>
            <a:off x="9343813" y="6560820"/>
            <a:ext cx="2743200" cy="341630"/>
          </a:xfrm>
        </p:spPr>
        <p:txBody>
          <a:bodyPr/>
          <a:lstStyle/>
          <a:p>
            <a:fld id="{23229895-89EE-4A97-A6A0-73DD5187CBB0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28238" y="932907"/>
            <a:ext cx="7658775" cy="477339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内容占位符 4"/>
              <p:cNvSpPr>
                <a:spLocks noGrp="1"/>
              </p:cNvSpPr>
              <p:nvPr>
                <p:ph idx="1"/>
              </p:nvPr>
            </p:nvSpPr>
            <p:spPr>
              <a:xfrm>
                <a:off x="104987" y="854710"/>
                <a:ext cx="11982027" cy="5621655"/>
              </a:xfrm>
            </p:spPr>
            <p:txBody>
              <a:bodyPr>
                <a:normAutofit/>
              </a:bodyPr>
              <a:lstStyle/>
              <a:p>
                <a:pPr fontAlgn="auto">
                  <a:lnSpc>
                    <a:spcPct val="150000"/>
                  </a:lnSpc>
                </a:pPr>
                <a:r>
                  <a:rPr lang="en-US" altLang="zh-CN" sz="2000" dirty="0"/>
                  <a:t>The component of positron transport system (PTS)</a:t>
                </a:r>
                <a:endParaRPr lang="en-US" altLang="zh-CN" sz="2000" dirty="0"/>
              </a:p>
              <a:p>
                <a:pPr marL="457200" lvl="1" indent="0" fontAlgn="auto">
                  <a:lnSpc>
                    <a:spcPct val="150000"/>
                  </a:lnSpc>
                  <a:buNone/>
                </a:pPr>
                <a:r>
                  <a:rPr lang="en-US" altLang="zh-CN" dirty="0">
                    <a:solidFill>
                      <a:srgbClr val="2F6B5E"/>
                    </a:solidFill>
                  </a:rPr>
                  <a:t>I. Electrostatic accelerator</a:t>
                </a:r>
                <a:endParaRPr lang="en-US" altLang="zh-CN" dirty="0">
                  <a:solidFill>
                    <a:srgbClr val="2F6B5E"/>
                  </a:solidFill>
                </a:endParaRPr>
              </a:p>
              <a:p>
                <a:pPr marL="457200" lvl="1" indent="0" fontAlgn="auto">
                  <a:lnSpc>
                    <a:spcPct val="150000"/>
                  </a:lnSpc>
                  <a:buNone/>
                </a:pPr>
                <a:r>
                  <a:rPr lang="en-US" altLang="zh-CN" dirty="0">
                    <a:solidFill>
                      <a:srgbClr val="2F6B5E"/>
                    </a:solidFill>
                  </a:rPr>
                  <a:t>II. Solenoid system</a:t>
                </a:r>
                <a:endParaRPr lang="en-US" altLang="zh-CN" dirty="0">
                  <a:solidFill>
                    <a:srgbClr val="2F6B5E"/>
                  </a:solidFill>
                </a:endParaRPr>
              </a:p>
              <a:p>
                <a:pPr marL="457200" lvl="1" indent="0" fontAlgn="auto">
                  <a:lnSpc>
                    <a:spcPct val="150000"/>
                  </a:lnSpc>
                  <a:buNone/>
                </a:pPr>
                <a:r>
                  <a:rPr lang="en-US" altLang="zh-CN" dirty="0">
                    <a:solidFill>
                      <a:srgbClr val="2F6B5E"/>
                    </a:solidFill>
                  </a:rPr>
                  <a:t>	1. MMS solenoid</a:t>
                </a:r>
                <a:endParaRPr lang="en-US" altLang="zh-CN" dirty="0">
                  <a:solidFill>
                    <a:srgbClr val="2F6B5E"/>
                  </a:solidFill>
                </a:endParaRPr>
              </a:p>
              <a:p>
                <a:pPr marL="457200" lvl="1" indent="0" fontAlgn="auto">
                  <a:lnSpc>
                    <a:spcPct val="150000"/>
                  </a:lnSpc>
                  <a:buNone/>
                </a:pPr>
                <a:r>
                  <a:rPr lang="en-US" altLang="zh-CN" dirty="0">
                    <a:solidFill>
                      <a:srgbClr val="2F6B5E"/>
                    </a:solidFill>
                  </a:rPr>
                  <a:t>	2. TS solenoid</a:t>
                </a:r>
                <a:endParaRPr lang="en-US" altLang="zh-CN" dirty="0">
                  <a:solidFill>
                    <a:srgbClr val="2F6B5E"/>
                  </a:solidFill>
                </a:endParaRPr>
              </a:p>
              <a:p>
                <a:pPr marL="457200" lvl="1" indent="0" fontAlgn="auto">
                  <a:lnSpc>
                    <a:spcPct val="150000"/>
                  </a:lnSpc>
                  <a:buNone/>
                </a:pPr>
                <a:r>
                  <a:rPr lang="en-US" altLang="zh-CN" dirty="0">
                    <a:solidFill>
                      <a:srgbClr val="2F6B5E"/>
                    </a:solidFill>
                  </a:rPr>
                  <a:t>	3. ECAL solenoid</a:t>
                </a:r>
                <a:endParaRPr lang="en-US" altLang="zh-CN" dirty="0">
                  <a:solidFill>
                    <a:srgbClr val="2F6B5E"/>
                  </a:solidFill>
                </a:endParaRPr>
              </a:p>
              <a:p>
                <a:pPr fontAlgn="auto">
                  <a:lnSpc>
                    <a:spcPct val="150000"/>
                  </a:lnSpc>
                </a:pPr>
                <a:r>
                  <a:rPr lang="en-US" altLang="zh-CN" sz="2055" dirty="0">
                    <a:sym typeface="+mn-ea"/>
                  </a:rPr>
                  <a:t>PTS performance</a:t>
                </a:r>
                <a:endParaRPr lang="en-US" altLang="zh-CN" sz="2055" dirty="0">
                  <a:sym typeface="+mn-ea"/>
                </a:endParaRPr>
              </a:p>
              <a:p>
                <a:pPr marL="457200" indent="0" fontAlgn="auto">
                  <a:lnSpc>
                    <a:spcPct val="150000"/>
                  </a:lnSpc>
                  <a:spcBef>
                    <a:spcPts val="500"/>
                  </a:spcBef>
                  <a:buNone/>
                </a:pPr>
                <a:r>
                  <a:rPr lang="en-US" altLang="zh-CN" sz="1800" dirty="0">
                    <a:solidFill>
                      <a:srgbClr val="2F6B5E"/>
                    </a:solidFill>
                    <a:sym typeface="+mn-ea"/>
                  </a:rPr>
                  <a:t>I. Transmission efficiency: 65.8%.	</a:t>
                </a:r>
                <a:endParaRPr lang="en-US" altLang="zh-CN" sz="1800" dirty="0">
                  <a:solidFill>
                    <a:srgbClr val="2F6B5E"/>
                  </a:solidFill>
                  <a:sym typeface="+mn-ea"/>
                </a:endParaRPr>
              </a:p>
              <a:p>
                <a:pPr marL="457200" indent="0" fontAlgn="auto">
                  <a:lnSpc>
                    <a:spcPct val="150000"/>
                  </a:lnSpc>
                  <a:spcBef>
                    <a:spcPts val="500"/>
                  </a:spcBef>
                  <a:buNone/>
                </a:pPr>
                <a:r>
                  <a:rPr lang="en-US" altLang="zh-CN" sz="1800" dirty="0">
                    <a:solidFill>
                      <a:srgbClr val="2F6B5E"/>
                    </a:solidFill>
                    <a:sym typeface="+mn-ea"/>
                  </a:rPr>
                  <a:t>II. Flight time: 322 ns.</a:t>
                </a:r>
                <a:endParaRPr lang="en-US" altLang="zh-CN" sz="1800" dirty="0">
                  <a:solidFill>
                    <a:srgbClr val="2F6B5E"/>
                  </a:solidFill>
                  <a:sym typeface="+mn-ea"/>
                </a:endParaRPr>
              </a:p>
              <a:p>
                <a:pPr marL="457200" indent="0" fontAlgn="auto">
                  <a:lnSpc>
                    <a:spcPct val="150000"/>
                  </a:lnSpc>
                  <a:spcBef>
                    <a:spcPts val="500"/>
                  </a:spcBef>
                  <a:buNone/>
                </a:pPr>
                <a:r>
                  <a:rPr lang="en-US" altLang="zh-CN" sz="1800" dirty="0">
                    <a:solidFill>
                      <a:srgbClr val="2F6B5E"/>
                    </a:solidFill>
                    <a:sym typeface="+mn-ea"/>
                  </a:rPr>
                  <a:t>III. Flight time FWHM: 6.9 ns. 	</a:t>
                </a:r>
                <a:endParaRPr lang="en-US" altLang="zh-CN" sz="1800" dirty="0">
                  <a:solidFill>
                    <a:srgbClr val="2F6B5E"/>
                  </a:solidFill>
                  <a:sym typeface="+mn-ea"/>
                </a:endParaRPr>
              </a:p>
              <a:p>
                <a:pPr marL="457200" indent="0" fontAlgn="auto">
                  <a:lnSpc>
                    <a:spcPct val="150000"/>
                  </a:lnSpc>
                  <a:spcBef>
                    <a:spcPts val="500"/>
                  </a:spcBef>
                  <a:buNone/>
                </a:pPr>
                <a:r>
                  <a:rPr lang="en-US" altLang="zh-CN" sz="1800" dirty="0">
                    <a:solidFill>
                      <a:srgbClr val="2F6B5E"/>
                    </a:solidFill>
                    <a:sym typeface="+mn-ea"/>
                  </a:rPr>
                  <a:t>IV. Spatial resolution: 0.088 mm </a:t>
                </a:r>
                <a14:m>
                  <m:oMath xmlns:m="http://schemas.openxmlformats.org/officeDocument/2006/math">
                    <m:r>
                      <a:rPr lang="en-US" altLang="zh-CN" sz="1800" i="1" dirty="0">
                        <a:solidFill>
                          <a:srgbClr val="2F6B5E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  <a:sym typeface="+mn-ea"/>
                      </a:rPr>
                      <m:t>×</m:t>
                    </m:r>
                  </m:oMath>
                </a14:m>
                <a:r>
                  <a:rPr lang="en-US" altLang="zh-CN" sz="1800" dirty="0">
                    <a:solidFill>
                      <a:srgbClr val="2F6B5E"/>
                    </a:solidFill>
                    <a:sym typeface="+mn-ea"/>
                  </a:rPr>
                  <a:t> 0.102 mm</a:t>
                </a:r>
                <a:endParaRPr lang="en-US" altLang="zh-CN" sz="1800" dirty="0">
                  <a:solidFill>
                    <a:srgbClr val="2F6B5E"/>
                  </a:solidFill>
                </a:endParaRPr>
              </a:p>
              <a:p>
                <a:pPr marL="0" indent="0" fontAlgn="auto">
                  <a:lnSpc>
                    <a:spcPct val="150000"/>
                  </a:lnSpc>
                  <a:buNone/>
                </a:pPr>
                <a:endParaRPr lang="en-US" altLang="zh-CN" sz="2000" dirty="0"/>
              </a:p>
            </p:txBody>
          </p:sp>
        </mc:Choice>
        <mc:Fallback>
          <p:sp>
            <p:nvSpPr>
              <p:cNvPr id="10" name="内容占位符 4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4987" y="854710"/>
                <a:ext cx="11982027" cy="5621655"/>
              </a:xfrm>
              <a:blipFill rotWithShape="1">
                <a:blip r:embed="rId2"/>
                <a:stretch>
                  <a:fillRect l="-2" r="4" b="-3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/>
          <p:cNvSpPr txBox="1"/>
          <p:nvPr/>
        </p:nvSpPr>
        <p:spPr>
          <a:xfrm>
            <a:off x="6811629" y="6027347"/>
            <a:ext cx="5275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</a:rPr>
              <a:t>Lu, </a:t>
            </a:r>
            <a:r>
              <a:rPr lang="en-US" altLang="zh-CN" sz="1200" dirty="0" err="1">
                <a:solidFill>
                  <a:schemeClr val="bg1">
                    <a:lumMod val="50000"/>
                  </a:schemeClr>
                </a:solidFill>
              </a:rPr>
              <a:t>Guihao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</a:rPr>
              <a:t>, et al. "Positron Transport System for Muonium-to-Antimuonium Conversion Experiment." </a:t>
            </a:r>
            <a:r>
              <a:rPr lang="en-US" altLang="zh-CN" sz="1200" i="1" dirty="0" err="1">
                <a:solidFill>
                  <a:schemeClr val="bg1">
                    <a:lumMod val="50000"/>
                  </a:schemeClr>
                </a:solidFill>
              </a:rPr>
              <a:t>arXiv</a:t>
            </a:r>
            <a:r>
              <a:rPr lang="en-US" altLang="zh-CN" sz="1200" i="1" dirty="0">
                <a:solidFill>
                  <a:schemeClr val="bg1">
                    <a:lumMod val="50000"/>
                  </a:schemeClr>
                </a:solidFill>
              </a:rPr>
              <a:t> preprint arXiv:2508.07922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</a:rPr>
              <a:t> (2025).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6811629" y="5567390"/>
                <a:ext cx="4812665" cy="3778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dirty="0">
                    <a:solidFill>
                      <a:srgbClr val="0000FF"/>
                    </a:solidFill>
                  </a:rPr>
                  <a:t>Suppress the IC decay bkg. </a:t>
                </a:r>
                <a:r>
                  <a:rPr lang="en-US" altLang="zh-CN" dirty="0">
                    <a:solidFill>
                      <a:srgbClr val="0000FF"/>
                    </a:solidFill>
                    <a:sym typeface="+mn-ea"/>
                  </a:rPr>
                  <a:t>by a</a:t>
                </a:r>
                <a:r>
                  <a:rPr lang="en-US" altLang="zh-CN" dirty="0">
                    <a:solidFill>
                      <a:srgbClr val="0000FF"/>
                    </a:solidFill>
                  </a:rPr>
                  <a:t> level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endParaRPr lang="zh-CN" altLang="en-US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1629" y="5567390"/>
                <a:ext cx="4812665" cy="377825"/>
              </a:xfrm>
              <a:prstGeom prst="rect">
                <a:avLst/>
              </a:prstGeom>
              <a:blipFill rotWithShape="1">
                <a:blip r:embed="rId3"/>
                <a:stretch>
                  <a:fillRect l="-13" t="-91" r="13" b="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9"/>
          <p:cNvSpPr>
            <a:spLocks noGrp="1"/>
          </p:cNvSpPr>
          <p:nvPr/>
        </p:nvSpPr>
        <p:spPr>
          <a:xfrm>
            <a:off x="228214" y="906467"/>
            <a:ext cx="4743191" cy="14916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</a:pPr>
            <a:r>
              <a:rPr lang="en-US" altLang="zh-CN" sz="2000" b="1" dirty="0">
                <a:latin typeface="Arial" panose="020B0604020202090204" pitchFamily="34" charset="0"/>
                <a:cs typeface="Arial" panose="020B0604020202090204" pitchFamily="34" charset="0"/>
              </a:rPr>
              <a:t>PTS validation</a:t>
            </a:r>
            <a:endParaRPr lang="en-US" altLang="zh-CN" sz="2000" b="1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zh-CN" sz="1700" dirty="0">
                <a:latin typeface="Arial" panose="020B0604020202090204" pitchFamily="34" charset="0"/>
                <a:cs typeface="Arial" panose="020B0604020202090204" pitchFamily="34" charset="0"/>
              </a:rPr>
              <a:t>Testing with TS solenoids and accelerator module</a:t>
            </a:r>
            <a:endParaRPr lang="en-US" altLang="zh-CN" sz="17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n-US" altLang="zh-CN" sz="16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27" name="标题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lnSpc>
                <a:spcPct val="100000"/>
              </a:lnSpc>
              <a:buClrTx/>
              <a:buSzTx/>
              <a:buFontTx/>
            </a:pPr>
            <a:r>
              <a:rPr lang="en-US" altLang="zh-CN" sz="2800" b="1" dirty="0">
                <a:solidFill>
                  <a:schemeClr val="tx1"/>
                </a:solidFill>
                <a:cs typeface="Arial" panose="020B0604020202090204" pitchFamily="34" charset="0"/>
              </a:rPr>
              <a:t>PTS prototyping progress</a:t>
            </a:r>
            <a:endParaRPr lang="en-US" altLang="zh-CN" sz="2800" b="1" dirty="0">
              <a:solidFill>
                <a:schemeClr val="tx1"/>
              </a:solidFill>
              <a:cs typeface="Arial" panose="020B0604020202090204" pitchFamily="34" charset="0"/>
            </a:endParaRPr>
          </a:p>
        </p:txBody>
      </p:sp>
      <p:pic>
        <p:nvPicPr>
          <p:cNvPr id="8" name="图片 7" descr="ac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88" y="2429510"/>
            <a:ext cx="3598545" cy="2399030"/>
          </a:xfrm>
          <a:prstGeom prst="rect">
            <a:avLst/>
          </a:prstGeom>
        </p:spPr>
      </p:pic>
      <p:sp>
        <p:nvSpPr>
          <p:cNvPr id="12" name="内容占位符 9"/>
          <p:cNvSpPr>
            <a:spLocks noGrp="1"/>
          </p:cNvSpPr>
          <p:nvPr/>
        </p:nvSpPr>
        <p:spPr>
          <a:xfrm>
            <a:off x="221614" y="4944996"/>
            <a:ext cx="9318625" cy="14916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</a:pPr>
            <a:r>
              <a:rPr lang="en-US" altLang="zh-CN" sz="2000" dirty="0">
                <a:latin typeface="Arial" panose="020B0604020202090204" pitchFamily="34" charset="0"/>
                <a:cs typeface="Arial" panose="020B0604020202090204" pitchFamily="34" charset="0"/>
              </a:rPr>
              <a:t>Accelerator module prototype</a:t>
            </a:r>
            <a:endParaRPr lang="en-US" altLang="zh-CN" sz="20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zh-CN" sz="1700" dirty="0">
                <a:latin typeface="Arial" panose="020B0604020202090204" pitchFamily="34" charset="0"/>
                <a:cs typeface="Arial" panose="020B0604020202090204" pitchFamily="34" charset="0"/>
              </a:rPr>
              <a:t>Multi-layer PCB</a:t>
            </a:r>
            <a:endParaRPr lang="en-US" altLang="zh-CN" sz="17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zh-CN" sz="1700" dirty="0">
                <a:latin typeface="Arial" panose="020B0604020202090204" pitchFamily="34" charset="0"/>
                <a:cs typeface="Arial" panose="020B0604020202090204" pitchFamily="34" charset="0"/>
              </a:rPr>
              <a:t>High voltage &gt; 2 kV </a:t>
            </a:r>
            <a:endParaRPr lang="en-US" altLang="zh-CN" sz="17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n-US" altLang="zh-CN" sz="16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pic>
        <p:nvPicPr>
          <p:cNvPr id="15" name="图片 14" descr="图形用户界面&#10;&#10;AI 生成的内容可能不正确。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47" y="831597"/>
            <a:ext cx="1526540" cy="1526540"/>
          </a:xfrm>
          <a:prstGeom prst="rect">
            <a:avLst/>
          </a:prstGeom>
        </p:spPr>
      </p:pic>
      <p:pic>
        <p:nvPicPr>
          <p:cNvPr id="16" name="图片 15" descr="玻璃窗上有贴商标&#10;&#10;AI 生成的内容可能不正确。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417" y="2378080"/>
            <a:ext cx="3061970" cy="1387456"/>
          </a:xfrm>
          <a:prstGeom prst="rect">
            <a:avLst/>
          </a:prstGeom>
        </p:spPr>
      </p:pic>
      <p:pic>
        <p:nvPicPr>
          <p:cNvPr id="17" name="图片 16" descr="图片包含 图形用户界面&#10;&#10;AI 生成的内容可能不正确。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398" y="823977"/>
            <a:ext cx="1534160" cy="153416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6749" y="906686"/>
            <a:ext cx="2689612" cy="1837941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4680120" y="2271551"/>
            <a:ext cx="7594084" cy="4159555"/>
            <a:chOff x="1024136" y="912184"/>
            <a:chExt cx="9992036" cy="5208651"/>
          </a:xfrm>
        </p:grpSpPr>
        <p:sp>
          <p:nvSpPr>
            <p:cNvPr id="22" name="等腰三角形 21"/>
            <p:cNvSpPr/>
            <p:nvPr/>
          </p:nvSpPr>
          <p:spPr>
            <a:xfrm rot="10800000">
              <a:off x="7323451" y="4773237"/>
              <a:ext cx="123905" cy="275867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5400000">
              <a:off x="7441735" y="1783762"/>
              <a:ext cx="88410" cy="58698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5400000">
              <a:off x="7441735" y="1947455"/>
              <a:ext cx="88410" cy="586982"/>
            </a:xfrm>
            <a:prstGeom prst="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5400000">
              <a:off x="5681668" y="3323878"/>
              <a:ext cx="88410" cy="586982"/>
            </a:xfrm>
            <a:prstGeom prst="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26" name="等腰三角形 25"/>
            <p:cNvSpPr/>
            <p:nvPr/>
          </p:nvSpPr>
          <p:spPr>
            <a:xfrm rot="5400000">
              <a:off x="5691801" y="3196323"/>
              <a:ext cx="88410" cy="58698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8488492" y="4596670"/>
              <a:ext cx="123905" cy="35313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8488493" y="5081485"/>
              <a:ext cx="123905" cy="35313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5951344" y="4615605"/>
              <a:ext cx="123905" cy="35313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5951967" y="4116560"/>
              <a:ext cx="123905" cy="35313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grpSp>
          <p:nvGrpSpPr>
            <p:cNvPr id="33" name="组合 32"/>
            <p:cNvGrpSpPr/>
            <p:nvPr/>
          </p:nvGrpSpPr>
          <p:grpSpPr>
            <a:xfrm>
              <a:off x="3826270" y="912184"/>
              <a:ext cx="4539459" cy="3498400"/>
              <a:chOff x="5295528" y="912184"/>
              <a:chExt cx="4539459" cy="3498400"/>
            </a:xfrm>
          </p:grpSpPr>
          <p:grpSp>
            <p:nvGrpSpPr>
              <p:cNvPr id="68" name="组合 67"/>
              <p:cNvGrpSpPr/>
              <p:nvPr/>
            </p:nvGrpSpPr>
            <p:grpSpPr>
              <a:xfrm>
                <a:off x="5295528" y="912184"/>
                <a:ext cx="4539459" cy="3498400"/>
                <a:chOff x="5295528" y="912184"/>
                <a:chExt cx="4539459" cy="3498400"/>
              </a:xfrm>
            </p:grpSpPr>
            <p:sp>
              <p:nvSpPr>
                <p:cNvPr id="70" name="矩形 69"/>
                <p:cNvSpPr/>
                <p:nvPr/>
              </p:nvSpPr>
              <p:spPr>
                <a:xfrm>
                  <a:off x="9201490" y="2183217"/>
                  <a:ext cx="354117" cy="87605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15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503050405090304" pitchFamily="18" charset="0"/>
                    <a:cs typeface="Times New Roman" panose="02020503050405090304" pitchFamily="18" charset="0"/>
                  </a:endParaRPr>
                </a:p>
              </p:txBody>
            </p:sp>
            <p:grpSp>
              <p:nvGrpSpPr>
                <p:cNvPr id="71" name="组合 70"/>
                <p:cNvGrpSpPr/>
                <p:nvPr/>
              </p:nvGrpSpPr>
              <p:grpSpPr>
                <a:xfrm>
                  <a:off x="5295528" y="912184"/>
                  <a:ext cx="4539459" cy="3498400"/>
                  <a:chOff x="5295528" y="912184"/>
                  <a:chExt cx="4539459" cy="3498400"/>
                </a:xfrm>
              </p:grpSpPr>
              <p:sp>
                <p:nvSpPr>
                  <p:cNvPr id="72" name="等腰三角形 71"/>
                  <p:cNvSpPr/>
                  <p:nvPr/>
                </p:nvSpPr>
                <p:spPr>
                  <a:xfrm rot="5400000">
                    <a:off x="5504030" y="3714912"/>
                    <a:ext cx="193964" cy="417170"/>
                  </a:xfrm>
                  <a:prstGeom prst="triangle">
                    <a:avLst/>
                  </a:prstGeom>
                </p:spPr>
                <p:style>
                  <a:lnRef idx="2">
                    <a:schemeClr val="accent4">
                      <a:shade val="15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Times New Roman" panose="02020503050405090304" pitchFamily="18" charset="0"/>
                      <a:cs typeface="Times New Roman" panose="02020503050405090304" pitchFamily="18" charset="0"/>
                    </a:endParaRPr>
                  </a:p>
                </p:txBody>
              </p:sp>
              <p:grpSp>
                <p:nvGrpSpPr>
                  <p:cNvPr id="73" name="组合 72"/>
                  <p:cNvGrpSpPr/>
                  <p:nvPr/>
                </p:nvGrpSpPr>
                <p:grpSpPr>
                  <a:xfrm>
                    <a:off x="5295528" y="912184"/>
                    <a:ext cx="4539459" cy="3498400"/>
                    <a:chOff x="4981492" y="979566"/>
                    <a:chExt cx="4539459" cy="3498400"/>
                  </a:xfrm>
                </p:grpSpPr>
                <p:sp>
                  <p:nvSpPr>
                    <p:cNvPr id="74" name="矩形 73"/>
                    <p:cNvSpPr/>
                    <p:nvPr/>
                  </p:nvSpPr>
                  <p:spPr>
                    <a:xfrm rot="16200000">
                      <a:off x="6006691" y="3015054"/>
                      <a:ext cx="320889" cy="1932706"/>
                    </a:xfrm>
                    <a:prstGeom prst="rect">
                      <a:avLst/>
                    </a:prstGeom>
                  </p:spPr>
                  <p:style>
                    <a:lnRef idx="3">
                      <a:schemeClr val="lt1"/>
                    </a:lnRef>
                    <a:fillRef idx="1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p:txBody>
                </p:sp>
                <p:grpSp>
                  <p:nvGrpSpPr>
                    <p:cNvPr id="75" name="组合 74"/>
                    <p:cNvGrpSpPr/>
                    <p:nvPr/>
                  </p:nvGrpSpPr>
                  <p:grpSpPr>
                    <a:xfrm>
                      <a:off x="4981492" y="979566"/>
                      <a:ext cx="4539459" cy="3498400"/>
                      <a:chOff x="4037268" y="914912"/>
                      <a:chExt cx="4539459" cy="3498400"/>
                    </a:xfrm>
                  </p:grpSpPr>
                  <p:grpSp>
                    <p:nvGrpSpPr>
                      <p:cNvPr id="76" name="组合 75"/>
                      <p:cNvGrpSpPr/>
                      <p:nvPr/>
                    </p:nvGrpSpPr>
                    <p:grpSpPr>
                      <a:xfrm>
                        <a:off x="4037268" y="914912"/>
                        <a:ext cx="4260079" cy="3243008"/>
                        <a:chOff x="4046504" y="1044924"/>
                        <a:chExt cx="4163740" cy="3191911"/>
                      </a:xfrm>
                    </p:grpSpPr>
                    <p:sp>
                      <p:nvSpPr>
                        <p:cNvPr id="89" name="矩形 88"/>
                        <p:cNvSpPr/>
                        <p:nvPr/>
                      </p:nvSpPr>
                      <p:spPr>
                        <a:xfrm>
                          <a:off x="4124717" y="3811530"/>
                          <a:ext cx="2202043" cy="389117"/>
                        </a:xfrm>
                        <a:prstGeom prst="rect">
                          <a:avLst/>
                        </a:prstGeom>
                        <a:solidFill>
                          <a:schemeClr val="accent3">
                            <a:alpha val="55000"/>
                          </a:schemeClr>
                        </a:solidFill>
                      </p:spPr>
                      <p:style>
                        <a:lnRef idx="3">
                          <a:schemeClr val="lt1"/>
                        </a:lnRef>
                        <a:fillRef idx="1">
                          <a:schemeClr val="accent3"/>
                        </a:fillRef>
                        <a:effectRef idx="1">
                          <a:schemeClr val="accent3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zh-CN" altLang="en-US">
                            <a:latin typeface="Times New Roman" panose="02020503050405090304" pitchFamily="18" charset="0"/>
                            <a:cs typeface="Times New Roman" panose="02020503050405090304" pitchFamily="18" charset="0"/>
                          </a:endParaRPr>
                        </a:p>
                      </p:txBody>
                    </p:sp>
                    <p:sp>
                      <p:nvSpPr>
                        <p:cNvPr id="90" name="空心弧 89"/>
                        <p:cNvSpPr/>
                        <p:nvPr/>
                      </p:nvSpPr>
                      <p:spPr>
                        <a:xfrm rot="5400000">
                          <a:off x="4809499" y="779181"/>
                          <a:ext cx="3124875" cy="3656362"/>
                        </a:xfrm>
                        <a:prstGeom prst="blockArc">
                          <a:avLst>
                            <a:gd name="adj1" fmla="val 16198267"/>
                            <a:gd name="adj2" fmla="val 21587524"/>
                            <a:gd name="adj3" fmla="val 10363"/>
                          </a:avLst>
                        </a:prstGeom>
                      </p:spPr>
                      <p:style>
                        <a:lnRef idx="3">
                          <a:schemeClr val="lt1"/>
                        </a:lnRef>
                        <a:fillRef idx="1">
                          <a:schemeClr val="accent3"/>
                        </a:fillRef>
                        <a:effectRef idx="1">
                          <a:schemeClr val="accent3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zh-CN" altLang="en-US">
                            <a:solidFill>
                              <a:schemeClr val="tx1"/>
                            </a:solidFill>
                            <a:latin typeface="Times New Roman" panose="02020503050405090304" pitchFamily="18" charset="0"/>
                            <a:cs typeface="Times New Roman" panose="02020503050405090304" pitchFamily="18" charset="0"/>
                          </a:endParaRPr>
                        </a:p>
                      </p:txBody>
                    </p:sp>
                    <p:sp>
                      <p:nvSpPr>
                        <p:cNvPr id="91" name="矩形 90"/>
                        <p:cNvSpPr/>
                        <p:nvPr/>
                      </p:nvSpPr>
                      <p:spPr>
                        <a:xfrm>
                          <a:off x="6281584" y="3782580"/>
                          <a:ext cx="90352" cy="447018"/>
                        </a:xfrm>
                        <a:prstGeom prst="rect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3"/>
                        </a:lnRef>
                        <a:fillRef idx="3">
                          <a:schemeClr val="accent3"/>
                        </a:fillRef>
                        <a:effectRef idx="2">
                          <a:schemeClr val="accent3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zh-CN" altLang="en-US">
                            <a:latin typeface="Times New Roman" panose="02020503050405090304" pitchFamily="18" charset="0"/>
                            <a:cs typeface="Times New Roman" panose="02020503050405090304" pitchFamily="18" charset="0"/>
                          </a:endParaRPr>
                        </a:p>
                      </p:txBody>
                    </p:sp>
                    <p:sp>
                      <p:nvSpPr>
                        <p:cNvPr id="92" name="矩形 91"/>
                        <p:cNvSpPr/>
                        <p:nvPr/>
                      </p:nvSpPr>
                      <p:spPr>
                        <a:xfrm rot="16200000">
                          <a:off x="8001045" y="2398163"/>
                          <a:ext cx="72290" cy="346108"/>
                        </a:xfrm>
                        <a:prstGeom prst="rect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3"/>
                        </a:lnRef>
                        <a:fillRef idx="3">
                          <a:schemeClr val="accent3"/>
                        </a:fillRef>
                        <a:effectRef idx="2">
                          <a:schemeClr val="accent3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zh-CN" altLang="en-US">
                            <a:latin typeface="Times New Roman" panose="02020503050405090304" pitchFamily="18" charset="0"/>
                            <a:cs typeface="Times New Roman" panose="02020503050405090304" pitchFamily="18" charset="0"/>
                          </a:endParaRPr>
                        </a:p>
                      </p:txBody>
                    </p:sp>
                    <p:sp>
                      <p:nvSpPr>
                        <p:cNvPr id="93" name="矩形 92"/>
                        <p:cNvSpPr/>
                        <p:nvPr/>
                      </p:nvSpPr>
                      <p:spPr>
                        <a:xfrm>
                          <a:off x="4046504" y="3775341"/>
                          <a:ext cx="90352" cy="461494"/>
                        </a:xfrm>
                        <a:prstGeom prst="rect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3"/>
                        </a:lnRef>
                        <a:fillRef idx="3">
                          <a:schemeClr val="accent3"/>
                        </a:fillRef>
                        <a:effectRef idx="2">
                          <a:schemeClr val="accent3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zh-CN" altLang="en-US">
                            <a:latin typeface="Times New Roman" panose="02020503050405090304" pitchFamily="18" charset="0"/>
                            <a:cs typeface="Times New Roman" panose="02020503050405090304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77" name="矩形 76"/>
                      <p:cNvSpPr/>
                      <p:nvPr/>
                    </p:nvSpPr>
                    <p:spPr>
                      <a:xfrm>
                        <a:off x="4185763" y="3492667"/>
                        <a:ext cx="174451" cy="912876"/>
                      </a:xfrm>
                      <a:prstGeom prst="rect">
                        <a:avLst/>
                      </a:prstGeom>
                      <a:solidFill>
                        <a:schemeClr val="accent2">
                          <a:alpha val="61000"/>
                        </a:schemeClr>
                      </a:solidFill>
                      <a:ln>
                        <a:solidFill>
                          <a:schemeClr val="accent2">
                            <a:shade val="15000"/>
                          </a:schemeClr>
                        </a:solidFill>
                      </a:ln>
                    </p:spPr>
                    <p:style>
                      <a:lnRef idx="2">
                        <a:schemeClr val="accent2">
                          <a:shade val="15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latin typeface="Times New Roman" panose="02020503050405090304" pitchFamily="18" charset="0"/>
                          <a:cs typeface="Times New Roman" panose="02020503050405090304" pitchFamily="18" charset="0"/>
                        </a:endParaRPr>
                      </a:p>
                    </p:txBody>
                  </p:sp>
                  <p:sp>
                    <p:nvSpPr>
                      <p:cNvPr id="78" name="矩形 77"/>
                      <p:cNvSpPr/>
                      <p:nvPr/>
                    </p:nvSpPr>
                    <p:spPr>
                      <a:xfrm>
                        <a:off x="4528940" y="3500436"/>
                        <a:ext cx="174451" cy="912876"/>
                      </a:xfrm>
                      <a:prstGeom prst="rect">
                        <a:avLst/>
                      </a:prstGeom>
                      <a:solidFill>
                        <a:schemeClr val="accent2">
                          <a:alpha val="61000"/>
                        </a:schemeClr>
                      </a:solidFill>
                      <a:ln>
                        <a:solidFill>
                          <a:schemeClr val="accent2">
                            <a:shade val="15000"/>
                          </a:schemeClr>
                        </a:solidFill>
                      </a:ln>
                    </p:spPr>
                    <p:style>
                      <a:lnRef idx="2">
                        <a:schemeClr val="accent2">
                          <a:shade val="15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latin typeface="Times New Roman" panose="02020503050405090304" pitchFamily="18" charset="0"/>
                          <a:cs typeface="Times New Roman" panose="02020503050405090304" pitchFamily="18" charset="0"/>
                        </a:endParaRPr>
                      </a:p>
                    </p:txBody>
                  </p:sp>
                  <p:sp>
                    <p:nvSpPr>
                      <p:cNvPr id="79" name="矩形 78"/>
                      <p:cNvSpPr/>
                      <p:nvPr/>
                    </p:nvSpPr>
                    <p:spPr>
                      <a:xfrm>
                        <a:off x="4871816" y="3492667"/>
                        <a:ext cx="174451" cy="912876"/>
                      </a:xfrm>
                      <a:prstGeom prst="rect">
                        <a:avLst/>
                      </a:prstGeom>
                      <a:solidFill>
                        <a:schemeClr val="accent2">
                          <a:alpha val="61000"/>
                        </a:schemeClr>
                      </a:solidFill>
                      <a:ln>
                        <a:solidFill>
                          <a:schemeClr val="accent2">
                            <a:shade val="15000"/>
                          </a:schemeClr>
                        </a:solidFill>
                      </a:ln>
                    </p:spPr>
                    <p:style>
                      <a:lnRef idx="2">
                        <a:schemeClr val="accent2">
                          <a:shade val="15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latin typeface="Times New Roman" panose="02020503050405090304" pitchFamily="18" charset="0"/>
                          <a:cs typeface="Times New Roman" panose="02020503050405090304" pitchFamily="18" charset="0"/>
                        </a:endParaRPr>
                      </a:p>
                    </p:txBody>
                  </p:sp>
                  <p:sp>
                    <p:nvSpPr>
                      <p:cNvPr id="80" name="矩形 79"/>
                      <p:cNvSpPr/>
                      <p:nvPr/>
                    </p:nvSpPr>
                    <p:spPr>
                      <a:xfrm>
                        <a:off x="5229555" y="3492667"/>
                        <a:ext cx="174451" cy="912876"/>
                      </a:xfrm>
                      <a:prstGeom prst="rect">
                        <a:avLst/>
                      </a:prstGeom>
                      <a:solidFill>
                        <a:schemeClr val="accent2">
                          <a:alpha val="61000"/>
                        </a:schemeClr>
                      </a:solidFill>
                      <a:ln>
                        <a:solidFill>
                          <a:schemeClr val="accent2">
                            <a:shade val="15000"/>
                          </a:schemeClr>
                        </a:solidFill>
                      </a:ln>
                    </p:spPr>
                    <p:style>
                      <a:lnRef idx="2">
                        <a:schemeClr val="accent2">
                          <a:shade val="15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latin typeface="Times New Roman" panose="02020503050405090304" pitchFamily="18" charset="0"/>
                          <a:cs typeface="Times New Roman" panose="02020503050405090304" pitchFamily="18" charset="0"/>
                        </a:endParaRPr>
                      </a:p>
                    </p:txBody>
                  </p:sp>
                  <p:sp>
                    <p:nvSpPr>
                      <p:cNvPr id="81" name="矩形 80"/>
                      <p:cNvSpPr/>
                      <p:nvPr/>
                    </p:nvSpPr>
                    <p:spPr>
                      <a:xfrm>
                        <a:off x="5592280" y="3500436"/>
                        <a:ext cx="174451" cy="912876"/>
                      </a:xfrm>
                      <a:prstGeom prst="rect">
                        <a:avLst/>
                      </a:prstGeom>
                      <a:solidFill>
                        <a:schemeClr val="accent2">
                          <a:alpha val="61000"/>
                        </a:schemeClr>
                      </a:solidFill>
                      <a:ln>
                        <a:solidFill>
                          <a:schemeClr val="accent2">
                            <a:shade val="15000"/>
                          </a:schemeClr>
                        </a:solidFill>
                      </a:ln>
                    </p:spPr>
                    <p:style>
                      <a:lnRef idx="2">
                        <a:schemeClr val="accent2">
                          <a:shade val="15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latin typeface="Times New Roman" panose="02020503050405090304" pitchFamily="18" charset="0"/>
                          <a:cs typeface="Times New Roman" panose="02020503050405090304" pitchFamily="18" charset="0"/>
                        </a:endParaRPr>
                      </a:p>
                    </p:txBody>
                  </p:sp>
                  <p:sp>
                    <p:nvSpPr>
                      <p:cNvPr id="82" name="矩形 81"/>
                      <p:cNvSpPr/>
                      <p:nvPr/>
                    </p:nvSpPr>
                    <p:spPr>
                      <a:xfrm>
                        <a:off x="5960217" y="3500436"/>
                        <a:ext cx="174451" cy="912876"/>
                      </a:xfrm>
                      <a:prstGeom prst="rect">
                        <a:avLst/>
                      </a:prstGeom>
                      <a:solidFill>
                        <a:schemeClr val="accent2">
                          <a:alpha val="61000"/>
                        </a:schemeClr>
                      </a:solidFill>
                      <a:ln>
                        <a:solidFill>
                          <a:schemeClr val="accent2">
                            <a:shade val="15000"/>
                          </a:schemeClr>
                        </a:solidFill>
                      </a:ln>
                    </p:spPr>
                    <p:style>
                      <a:lnRef idx="2">
                        <a:schemeClr val="accent2">
                          <a:shade val="15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latin typeface="Times New Roman" panose="02020503050405090304" pitchFamily="18" charset="0"/>
                          <a:cs typeface="Times New Roman" panose="02020503050405090304" pitchFamily="18" charset="0"/>
                        </a:endParaRPr>
                      </a:p>
                    </p:txBody>
                  </p:sp>
                  <p:sp>
                    <p:nvSpPr>
                      <p:cNvPr id="83" name="矩形 82"/>
                      <p:cNvSpPr/>
                      <p:nvPr/>
                    </p:nvSpPr>
                    <p:spPr>
                      <a:xfrm rot="20510255">
                        <a:off x="6924426" y="3363661"/>
                        <a:ext cx="174451" cy="912876"/>
                      </a:xfrm>
                      <a:prstGeom prst="rect">
                        <a:avLst/>
                      </a:prstGeom>
                      <a:solidFill>
                        <a:schemeClr val="accent2">
                          <a:alpha val="61000"/>
                        </a:schemeClr>
                      </a:solidFill>
                      <a:ln>
                        <a:solidFill>
                          <a:schemeClr val="accent2">
                            <a:shade val="15000"/>
                          </a:schemeClr>
                        </a:solidFill>
                      </a:ln>
                    </p:spPr>
                    <p:style>
                      <a:lnRef idx="2">
                        <a:schemeClr val="accent2">
                          <a:shade val="15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latin typeface="Times New Roman" panose="02020503050405090304" pitchFamily="18" charset="0"/>
                          <a:cs typeface="Times New Roman" panose="02020503050405090304" pitchFamily="18" charset="0"/>
                        </a:endParaRPr>
                      </a:p>
                    </p:txBody>
                  </p:sp>
                  <p:sp>
                    <p:nvSpPr>
                      <p:cNvPr id="84" name="矩形 83"/>
                      <p:cNvSpPr/>
                      <p:nvPr/>
                    </p:nvSpPr>
                    <p:spPr>
                      <a:xfrm rot="18597372">
                        <a:off x="7633870" y="2926429"/>
                        <a:ext cx="174451" cy="912876"/>
                      </a:xfrm>
                      <a:prstGeom prst="rect">
                        <a:avLst/>
                      </a:prstGeom>
                      <a:solidFill>
                        <a:schemeClr val="accent2">
                          <a:alpha val="61000"/>
                        </a:schemeClr>
                      </a:solidFill>
                      <a:ln>
                        <a:solidFill>
                          <a:schemeClr val="accent2">
                            <a:shade val="15000"/>
                          </a:schemeClr>
                        </a:solidFill>
                      </a:ln>
                    </p:spPr>
                    <p:style>
                      <a:lnRef idx="2">
                        <a:schemeClr val="accent2">
                          <a:shade val="15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latin typeface="Times New Roman" panose="02020503050405090304" pitchFamily="18" charset="0"/>
                          <a:cs typeface="Times New Roman" panose="02020503050405090304" pitchFamily="18" charset="0"/>
                        </a:endParaRPr>
                      </a:p>
                    </p:txBody>
                  </p:sp>
                  <p:sp>
                    <p:nvSpPr>
                      <p:cNvPr id="85" name="矩形 84"/>
                      <p:cNvSpPr/>
                      <p:nvPr/>
                    </p:nvSpPr>
                    <p:spPr>
                      <a:xfrm rot="21185123">
                        <a:off x="6526998" y="3468146"/>
                        <a:ext cx="174451" cy="912876"/>
                      </a:xfrm>
                      <a:prstGeom prst="rect">
                        <a:avLst/>
                      </a:prstGeom>
                      <a:solidFill>
                        <a:schemeClr val="accent2">
                          <a:alpha val="61000"/>
                        </a:schemeClr>
                      </a:solidFill>
                      <a:ln>
                        <a:solidFill>
                          <a:schemeClr val="accent2">
                            <a:shade val="15000"/>
                          </a:schemeClr>
                        </a:solidFill>
                      </a:ln>
                    </p:spPr>
                    <p:style>
                      <a:lnRef idx="2">
                        <a:schemeClr val="accent2">
                          <a:shade val="15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b="1">
                          <a:latin typeface="Times New Roman" panose="02020503050405090304" pitchFamily="18" charset="0"/>
                          <a:cs typeface="Times New Roman" panose="02020503050405090304" pitchFamily="18" charset="0"/>
                        </a:endParaRPr>
                      </a:p>
                    </p:txBody>
                  </p:sp>
                  <p:sp>
                    <p:nvSpPr>
                      <p:cNvPr id="86" name="矩形 85"/>
                      <p:cNvSpPr/>
                      <p:nvPr/>
                    </p:nvSpPr>
                    <p:spPr>
                      <a:xfrm rot="19261288">
                        <a:off x="7316222" y="3180304"/>
                        <a:ext cx="174451" cy="912876"/>
                      </a:xfrm>
                      <a:prstGeom prst="rect">
                        <a:avLst/>
                      </a:prstGeom>
                      <a:solidFill>
                        <a:schemeClr val="accent2">
                          <a:alpha val="61000"/>
                        </a:schemeClr>
                      </a:solidFill>
                      <a:ln>
                        <a:solidFill>
                          <a:schemeClr val="accent2">
                            <a:shade val="15000"/>
                          </a:schemeClr>
                        </a:solidFill>
                      </a:ln>
                    </p:spPr>
                    <p:style>
                      <a:lnRef idx="2">
                        <a:schemeClr val="accent2">
                          <a:shade val="15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b="1">
                          <a:latin typeface="Times New Roman" panose="02020503050405090304" pitchFamily="18" charset="0"/>
                          <a:cs typeface="Times New Roman" panose="02020503050405090304" pitchFamily="18" charset="0"/>
                        </a:endParaRPr>
                      </a:p>
                    </p:txBody>
                  </p:sp>
                  <p:sp>
                    <p:nvSpPr>
                      <p:cNvPr id="87" name="矩形 86"/>
                      <p:cNvSpPr/>
                      <p:nvPr/>
                    </p:nvSpPr>
                    <p:spPr>
                      <a:xfrm rot="16417457">
                        <a:off x="8033063" y="2218022"/>
                        <a:ext cx="174451" cy="912876"/>
                      </a:xfrm>
                      <a:prstGeom prst="rect">
                        <a:avLst/>
                      </a:prstGeom>
                      <a:solidFill>
                        <a:schemeClr val="accent2">
                          <a:alpha val="61000"/>
                        </a:schemeClr>
                      </a:solidFill>
                      <a:ln>
                        <a:solidFill>
                          <a:schemeClr val="accent2">
                            <a:shade val="15000"/>
                          </a:schemeClr>
                        </a:solidFill>
                      </a:ln>
                    </p:spPr>
                    <p:style>
                      <a:lnRef idx="2">
                        <a:schemeClr val="accent2">
                          <a:shade val="15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latin typeface="Times New Roman" panose="02020503050405090304" pitchFamily="18" charset="0"/>
                          <a:cs typeface="Times New Roman" panose="02020503050405090304" pitchFamily="18" charset="0"/>
                        </a:endParaRPr>
                      </a:p>
                    </p:txBody>
                  </p:sp>
                  <p:sp>
                    <p:nvSpPr>
                      <p:cNvPr id="88" name="矩形 87"/>
                      <p:cNvSpPr/>
                      <p:nvPr/>
                    </p:nvSpPr>
                    <p:spPr>
                      <a:xfrm rot="17346184">
                        <a:off x="7924223" y="2581192"/>
                        <a:ext cx="174451" cy="912876"/>
                      </a:xfrm>
                      <a:prstGeom prst="rect">
                        <a:avLst/>
                      </a:prstGeom>
                      <a:solidFill>
                        <a:schemeClr val="accent2">
                          <a:alpha val="61000"/>
                        </a:schemeClr>
                      </a:solidFill>
                      <a:ln>
                        <a:solidFill>
                          <a:schemeClr val="accent2">
                            <a:shade val="15000"/>
                          </a:schemeClr>
                        </a:solidFill>
                      </a:ln>
                    </p:spPr>
                    <p:style>
                      <a:lnRef idx="2">
                        <a:schemeClr val="accent2">
                          <a:shade val="15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latin typeface="Times New Roman" panose="02020503050405090304" pitchFamily="18" charset="0"/>
                          <a:cs typeface="Times New Roman" panose="02020503050405090304" pitchFamily="18" charset="0"/>
                        </a:endParaRPr>
                      </a:p>
                    </p:txBody>
                  </p:sp>
                </p:grpSp>
              </p:grpSp>
            </p:grpSp>
          </p:grpSp>
          <p:sp>
            <p:nvSpPr>
              <p:cNvPr id="69" name="矩形 68"/>
              <p:cNvSpPr/>
              <p:nvPr/>
            </p:nvSpPr>
            <p:spPr>
              <a:xfrm>
                <a:off x="9131750" y="1940248"/>
                <a:ext cx="493596" cy="485938"/>
              </a:xfrm>
              <a:prstGeom prst="rect">
                <a:avLst/>
              </a:prstGeom>
              <a:solidFill>
                <a:schemeClr val="accent3">
                  <a:alpha val="56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503050405090304" pitchFamily="18" charset="0"/>
                  <a:cs typeface="Times New Roman" panose="02020503050405090304" pitchFamily="18" charset="0"/>
                </a:endParaRPr>
              </a:p>
            </p:txBody>
          </p:sp>
        </p:grpSp>
        <p:sp>
          <p:nvSpPr>
            <p:cNvPr id="34" name="矩形 33"/>
            <p:cNvSpPr/>
            <p:nvPr/>
          </p:nvSpPr>
          <p:spPr>
            <a:xfrm>
              <a:off x="5908353" y="4469138"/>
              <a:ext cx="222023" cy="159832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 rot="16200000">
              <a:off x="7302651" y="3306703"/>
              <a:ext cx="136229" cy="248326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5856612" y="4964410"/>
              <a:ext cx="324884" cy="10537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 rot="5400000">
              <a:off x="6991271" y="4807778"/>
              <a:ext cx="174451" cy="105371"/>
            </a:xfrm>
            <a:prstGeom prst="rect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5951344" y="5074695"/>
              <a:ext cx="123905" cy="35313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5706386" y="5431577"/>
              <a:ext cx="581152" cy="583045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 rot="16200000">
              <a:off x="6589275" y="5353961"/>
              <a:ext cx="134799" cy="73827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8260300" y="5434620"/>
              <a:ext cx="581152" cy="583045"/>
            </a:xfrm>
            <a:prstGeom prst="rect">
              <a:avLst/>
            </a:prstGeom>
            <a:solidFill>
              <a:schemeClr val="accent3">
                <a:alpha val="56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7025811" y="5069781"/>
              <a:ext cx="123905" cy="72071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 rot="5400000">
              <a:off x="7671154" y="4338209"/>
              <a:ext cx="134801" cy="1406959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71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8444404" y="4951631"/>
              <a:ext cx="222023" cy="159832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 rot="5400000">
              <a:off x="6913888" y="5067066"/>
              <a:ext cx="329213" cy="12390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5676046" y="4960392"/>
              <a:ext cx="174451" cy="10537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5968772" y="3224320"/>
              <a:ext cx="106478" cy="50116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5850497" y="3315561"/>
              <a:ext cx="324884" cy="10537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5669931" y="3311543"/>
              <a:ext cx="174451" cy="105371"/>
            </a:xfrm>
            <a:prstGeom prst="rect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51" name="等腰三角形 50"/>
            <p:cNvSpPr/>
            <p:nvPr/>
          </p:nvSpPr>
          <p:spPr>
            <a:xfrm rot="10800000">
              <a:off x="3909683" y="3184740"/>
              <a:ext cx="88410" cy="58698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52" name="等腰三角形 51"/>
            <p:cNvSpPr/>
            <p:nvPr/>
          </p:nvSpPr>
          <p:spPr>
            <a:xfrm>
              <a:off x="3921870" y="4048973"/>
              <a:ext cx="88410" cy="586982"/>
            </a:xfrm>
            <a:prstGeom prst="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 rot="10800000">
              <a:off x="8279591" y="4459581"/>
              <a:ext cx="332805" cy="15602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8612396" y="4489473"/>
              <a:ext cx="174451" cy="105371"/>
            </a:xfrm>
            <a:prstGeom prst="rect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</p:txBody>
        </p:sp>
        <p:cxnSp>
          <p:nvCxnSpPr>
            <p:cNvPr id="55" name="直接箭头连接符 54"/>
            <p:cNvCxnSpPr/>
            <p:nvPr/>
          </p:nvCxnSpPr>
          <p:spPr>
            <a:xfrm>
              <a:off x="3066473" y="3184740"/>
              <a:ext cx="852240" cy="1268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文本框 55"/>
            <p:cNvSpPr txBox="1"/>
            <p:nvPr/>
          </p:nvSpPr>
          <p:spPr>
            <a:xfrm>
              <a:off x="1112844" y="2674063"/>
              <a:ext cx="4061565" cy="5764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b="0" i="0" dirty="0">
                  <a:solidFill>
                    <a:srgbClr val="404040"/>
                  </a:solidFill>
                  <a:effectLst/>
                  <a:latin typeface="Times New Roman" panose="02020503050405090304" pitchFamily="18" charset="0"/>
                  <a:cs typeface="Times New Roman" panose="02020503050405090304" pitchFamily="18" charset="0"/>
                </a:rPr>
                <a:t> </a:t>
              </a:r>
              <a:r>
                <a:rPr lang="en-US" altLang="zh-CN" b="1" i="0" dirty="0">
                  <a:solidFill>
                    <a:srgbClr val="404040"/>
                  </a:solidFill>
                  <a:effectLst/>
                  <a:latin typeface="Times New Roman" panose="02020503050405090304" pitchFamily="18" charset="0"/>
                  <a:cs typeface="Times New Roman" panose="02020503050405090304" pitchFamily="18" charset="0"/>
                </a:rPr>
                <a:t>Ionization Vacuum Gauge</a:t>
              </a:r>
              <a:endParaRPr lang="en-US" altLang="zh-CN" dirty="0">
                <a:latin typeface="Times New Roman" panose="02020503050405090304" pitchFamily="18" charset="0"/>
                <a:ea typeface="宋体" pitchFamily="2" charset="-122"/>
                <a:cs typeface="Times New Roman" panose="02020503050405090304" pitchFamily="18" charset="0"/>
              </a:endParaRPr>
            </a:p>
          </p:txBody>
        </p:sp>
        <p:cxnSp>
          <p:nvCxnSpPr>
            <p:cNvPr id="57" name="直接箭头连接符 56"/>
            <p:cNvCxnSpPr/>
            <p:nvPr/>
          </p:nvCxnSpPr>
          <p:spPr>
            <a:xfrm flipV="1">
              <a:off x="3032981" y="4384458"/>
              <a:ext cx="909515" cy="46229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文本框 57"/>
            <p:cNvSpPr txBox="1"/>
            <p:nvPr/>
          </p:nvSpPr>
          <p:spPr>
            <a:xfrm>
              <a:off x="1024136" y="4596636"/>
              <a:ext cx="2289325" cy="10967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b="1" i="0" dirty="0">
                  <a:solidFill>
                    <a:srgbClr val="404040"/>
                  </a:solidFill>
                  <a:effectLst/>
                  <a:latin typeface="Times New Roman" panose="02020503050405090304" pitchFamily="18" charset="0"/>
                  <a:cs typeface="Times New Roman" panose="02020503050405090304" pitchFamily="18" charset="0"/>
                </a:rPr>
                <a:t>Thermocouple Vacuum Gauge</a:t>
              </a:r>
              <a:endParaRPr lang="en-US" altLang="zh-CN" dirty="0">
                <a:latin typeface="Times New Roman" panose="02020503050405090304" pitchFamily="18" charset="0"/>
                <a:ea typeface="宋体" pitchFamily="2" charset="-122"/>
                <a:cs typeface="Times New Roman" panose="02020503050405090304" pitchFamily="18" charset="0"/>
              </a:endParaRPr>
            </a:p>
          </p:txBody>
        </p:sp>
        <p:cxnSp>
          <p:nvCxnSpPr>
            <p:cNvPr id="59" name="直接箭头连接符 58"/>
            <p:cNvCxnSpPr/>
            <p:nvPr/>
          </p:nvCxnSpPr>
          <p:spPr>
            <a:xfrm flipV="1">
              <a:off x="2966804" y="3936178"/>
              <a:ext cx="980872" cy="1496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0" name="文本框 59"/>
            <p:cNvSpPr txBox="1"/>
            <p:nvPr/>
          </p:nvSpPr>
          <p:spPr>
            <a:xfrm>
              <a:off x="1096157" y="3832689"/>
              <a:ext cx="2207925" cy="5764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b="1" i="0" dirty="0">
                  <a:solidFill>
                    <a:srgbClr val="404040"/>
                  </a:solidFill>
                  <a:effectLst/>
                  <a:latin typeface="Times New Roman" panose="02020503050405090304" pitchFamily="18" charset="0"/>
                  <a:cs typeface="Times New Roman" panose="02020503050405090304" pitchFamily="18" charset="0"/>
                </a:rPr>
                <a:t>Particle Source</a:t>
              </a:r>
              <a:endParaRPr lang="en-US" altLang="zh-CN" dirty="0">
                <a:latin typeface="Times New Roman" panose="02020503050405090304" pitchFamily="18" charset="0"/>
                <a:ea typeface="宋体" pitchFamily="2" charset="-122"/>
                <a:cs typeface="Times New Roman" panose="02020503050405090304" pitchFamily="18" charset="0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3468124" y="5518548"/>
              <a:ext cx="2692085" cy="5764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b="1" i="0" dirty="0">
                  <a:solidFill>
                    <a:srgbClr val="404040"/>
                  </a:solidFill>
                  <a:effectLst/>
                  <a:latin typeface="Times New Roman" panose="02020503050405090304" pitchFamily="18" charset="0"/>
                  <a:cs typeface="Times New Roman" panose="02020503050405090304" pitchFamily="18" charset="0"/>
                </a:rPr>
                <a:t>Molecular Pump</a:t>
              </a:r>
              <a:endParaRPr lang="en-US" altLang="zh-CN" dirty="0">
                <a:latin typeface="Times New Roman" panose="02020503050405090304" pitchFamily="18" charset="0"/>
                <a:ea typeface="宋体" pitchFamily="2" charset="-122"/>
                <a:cs typeface="Times New Roman" panose="02020503050405090304" pitchFamily="18" charset="0"/>
              </a:endParaRPr>
            </a:p>
          </p:txBody>
        </p:sp>
        <p:sp>
          <p:nvSpPr>
            <p:cNvPr id="62" name="文本框 61"/>
            <p:cNvSpPr txBox="1"/>
            <p:nvPr/>
          </p:nvSpPr>
          <p:spPr>
            <a:xfrm>
              <a:off x="8541977" y="4840601"/>
              <a:ext cx="2474195" cy="10967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b="1" i="0" dirty="0">
                  <a:solidFill>
                    <a:srgbClr val="404040"/>
                  </a:solidFill>
                  <a:effectLst/>
                  <a:latin typeface="Times New Roman" panose="02020503050405090304" pitchFamily="18" charset="0"/>
                  <a:cs typeface="Times New Roman" panose="02020503050405090304" pitchFamily="18" charset="0"/>
                </a:rPr>
                <a:t>Dry Mechanical Pump</a:t>
              </a:r>
              <a:endParaRPr lang="en-US" altLang="zh-CN" dirty="0">
                <a:latin typeface="Times New Roman" panose="02020503050405090304" pitchFamily="18" charset="0"/>
                <a:ea typeface="宋体" pitchFamily="2" charset="-122"/>
                <a:cs typeface="Times New Roman" panose="02020503050405090304" pitchFamily="18" charset="0"/>
              </a:endParaRPr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7526057" y="3921944"/>
              <a:ext cx="2474195" cy="5764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b="1" i="0" dirty="0">
                  <a:solidFill>
                    <a:srgbClr val="404040"/>
                  </a:solidFill>
                  <a:effectLst/>
                  <a:latin typeface="Times New Roman" panose="02020503050405090304" pitchFamily="18" charset="0"/>
                  <a:cs typeface="Times New Roman" panose="02020503050405090304" pitchFamily="18" charset="0"/>
                </a:rPr>
                <a:t>Roughing Valve</a:t>
              </a:r>
              <a:endParaRPr lang="en-US" altLang="zh-CN" dirty="0">
                <a:latin typeface="Times New Roman" panose="02020503050405090304" pitchFamily="18" charset="0"/>
                <a:ea typeface="宋体" pitchFamily="2" charset="-122"/>
                <a:cs typeface="Times New Roman" panose="02020503050405090304" pitchFamily="18" charset="0"/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6762665" y="5024045"/>
              <a:ext cx="1849731" cy="10967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b="1" i="0" dirty="0" err="1">
                  <a:solidFill>
                    <a:srgbClr val="404040"/>
                  </a:solidFill>
                  <a:effectLst/>
                  <a:latin typeface="Times New Roman" panose="02020503050405090304" pitchFamily="18" charset="0"/>
                  <a:cs typeface="Times New Roman" panose="02020503050405090304" pitchFamily="18" charset="0"/>
                </a:rPr>
                <a:t>Foreline</a:t>
              </a:r>
              <a:r>
                <a:rPr lang="en-US" altLang="zh-CN" b="1" i="0" dirty="0">
                  <a:solidFill>
                    <a:srgbClr val="404040"/>
                  </a:solidFill>
                  <a:effectLst/>
                  <a:latin typeface="Times New Roman" panose="02020503050405090304" pitchFamily="18" charset="0"/>
                  <a:cs typeface="Times New Roman" panose="02020503050405090304" pitchFamily="18" charset="0"/>
                </a:rPr>
                <a:t> Valve</a:t>
              </a:r>
              <a:endParaRPr lang="en-US" altLang="zh-CN" dirty="0">
                <a:latin typeface="Times New Roman" panose="02020503050405090304" pitchFamily="18" charset="0"/>
                <a:ea typeface="宋体" pitchFamily="2" charset="-122"/>
                <a:cs typeface="Times New Roman" panose="02020503050405090304" pitchFamily="18" charset="0"/>
              </a:endParaRPr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3691188" y="4456137"/>
              <a:ext cx="2245676" cy="10967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b="1" i="0" dirty="0">
                  <a:solidFill>
                    <a:srgbClr val="404040"/>
                  </a:solidFill>
                  <a:effectLst/>
                  <a:latin typeface="Times New Roman" panose="02020503050405090304" pitchFamily="18" charset="0"/>
                  <a:cs typeface="Times New Roman" panose="02020503050405090304" pitchFamily="18" charset="0"/>
                </a:rPr>
                <a:t>High Vacuum Gate Valve</a:t>
              </a:r>
              <a:endParaRPr lang="en-US" altLang="zh-CN" dirty="0">
                <a:latin typeface="Times New Roman" panose="02020503050405090304" pitchFamily="18" charset="0"/>
                <a:ea typeface="宋体" pitchFamily="2" charset="-122"/>
                <a:cs typeface="Times New Roman" panose="02020503050405090304" pitchFamily="18" charset="0"/>
              </a:endParaRPr>
            </a:p>
          </p:txBody>
        </p:sp>
        <p:sp>
          <p:nvSpPr>
            <p:cNvPr id="66" name="文本框 65"/>
            <p:cNvSpPr txBox="1"/>
            <p:nvPr/>
          </p:nvSpPr>
          <p:spPr>
            <a:xfrm>
              <a:off x="4850486" y="2678963"/>
              <a:ext cx="2164879" cy="573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b="1" i="0" dirty="0">
                  <a:solidFill>
                    <a:srgbClr val="404040"/>
                  </a:solidFill>
                  <a:effectLst/>
                  <a:latin typeface="Times New Roman" panose="02020503050405090304" pitchFamily="18" charset="0"/>
                  <a:cs typeface="Times New Roman" panose="02020503050405090304" pitchFamily="18" charset="0"/>
                </a:rPr>
                <a:t>Venting Valve</a:t>
              </a:r>
              <a:endParaRPr lang="en-US" altLang="zh-CN" dirty="0">
                <a:latin typeface="Times New Roman" panose="02020503050405090304" pitchFamily="18" charset="0"/>
                <a:ea typeface="宋体" pitchFamily="2" charset="-122"/>
                <a:cs typeface="Times New Roman" panose="02020503050405090304" pitchFamily="18" charset="0"/>
              </a:endParaRP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8061266" y="1861379"/>
              <a:ext cx="2717691" cy="5764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b="1" i="0" dirty="0">
                  <a:solidFill>
                    <a:srgbClr val="404040"/>
                  </a:solidFill>
                  <a:effectLst/>
                  <a:latin typeface="Times New Roman" panose="02020503050405090304" pitchFamily="18" charset="0"/>
                  <a:cs typeface="Times New Roman" panose="02020503050405090304" pitchFamily="18" charset="0"/>
                </a:rPr>
                <a:t>Detector Chamber</a:t>
              </a:r>
              <a:endParaRPr lang="en-US" altLang="zh-CN" dirty="0">
                <a:latin typeface="Times New Roman" panose="02020503050405090304" pitchFamily="18" charset="0"/>
                <a:ea typeface="宋体" pitchFamily="2" charset="-122"/>
                <a:cs typeface="Times New Roman" panose="02020503050405090304" pitchFamily="18" charset="0"/>
              </a:endParaRPr>
            </a:p>
          </p:txBody>
        </p:sp>
      </p:grpSp>
      <p:sp>
        <p:nvSpPr>
          <p:cNvPr id="94" name="内容占位符 9"/>
          <p:cNvSpPr>
            <a:spLocks noGrp="1"/>
          </p:cNvSpPr>
          <p:nvPr/>
        </p:nvSpPr>
        <p:spPr>
          <a:xfrm>
            <a:off x="9621520" y="3858260"/>
            <a:ext cx="3006725" cy="816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60000"/>
              </a:lnSpc>
              <a:buNone/>
            </a:pPr>
            <a:r>
              <a:rPr lang="en-US" altLang="zh-CN" sz="2000" dirty="0">
                <a:solidFill>
                  <a:srgbClr val="FF0000"/>
                </a:solidFill>
                <a:latin typeface="Times New Roman" panose="02020503050405090304" pitchFamily="18" charset="0"/>
                <a:cs typeface="Times New Roman" panose="02020503050405090304" pitchFamily="18" charset="0"/>
              </a:rPr>
              <a:t>Validation </a:t>
            </a:r>
            <a:endParaRPr lang="en-US" altLang="zh-CN" sz="2000" dirty="0">
              <a:solidFill>
                <a:srgbClr val="FF0000"/>
              </a:solidFill>
              <a:latin typeface="Times New Roman" panose="02020503050405090304" pitchFamily="18" charset="0"/>
              <a:cs typeface="Times New Roman" panose="02020503050405090304" pitchFamily="18" charset="0"/>
            </a:endParaRPr>
          </a:p>
          <a:p>
            <a:pPr marL="0" indent="0" algn="ctr" fontAlgn="auto">
              <a:lnSpc>
                <a:spcPct val="60000"/>
              </a:lnSpc>
              <a:buNone/>
            </a:pPr>
            <a:r>
              <a:rPr lang="en-US" altLang="zh-CN" sz="2000" dirty="0">
                <a:solidFill>
                  <a:srgbClr val="FF0000"/>
                </a:solidFill>
                <a:latin typeface="Times New Roman" panose="02020503050405090304" pitchFamily="18" charset="0"/>
                <a:cs typeface="Times New Roman" panose="02020503050405090304" pitchFamily="18" charset="0"/>
              </a:rPr>
              <a:t>prototype</a:t>
            </a:r>
            <a:endParaRPr lang="en-US" altLang="zh-CN" sz="1600" dirty="0">
              <a:solidFill>
                <a:srgbClr val="FF0000"/>
              </a:solidFill>
              <a:latin typeface="Times New Roman" panose="02020503050405090304" pitchFamily="18" charset="0"/>
              <a:cs typeface="Times New Roman" panose="02020503050405090304" pitchFamily="18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6"/>
          </p:nvPr>
        </p:nvSpPr>
        <p:spPr>
          <a:xfrm>
            <a:off x="9343813" y="6560820"/>
            <a:ext cx="2743200" cy="341630"/>
          </a:xfrm>
        </p:spPr>
        <p:txBody>
          <a:bodyPr/>
          <a:lstStyle/>
          <a:p>
            <a:fld id="{3DA8C63C-6E52-46A6-BEA8-433932580DA1}" type="slidenum">
              <a:rPr lang="zh-CN" altLang="en-US" smtClean="0"/>
            </a:fld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9890675" y="850073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>
                <a:cs typeface="Times New Roman" panose="02020503050405090304" pitchFamily="18" charset="0"/>
              </a:rPr>
              <a:t>Credit: </a:t>
            </a:r>
            <a:r>
              <a:rPr lang="en-US" altLang="zh-CN" b="1" i="1" dirty="0" err="1">
                <a:cs typeface="Times New Roman" panose="02020503050405090304" pitchFamily="18" charset="0"/>
              </a:rPr>
              <a:t>Guihao</a:t>
            </a:r>
            <a:r>
              <a:rPr lang="en-US" altLang="zh-CN" b="1" i="1" dirty="0">
                <a:cs typeface="Times New Roman" panose="02020503050405090304" pitchFamily="18" charset="0"/>
              </a:rPr>
              <a:t> Lu</a:t>
            </a:r>
            <a:endParaRPr lang="zh-CN" altLang="en-US" b="1" i="1" dirty="0">
              <a:cs typeface="Times New Roman" panose="0202050305040509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7917554" y="3150752"/>
            <a:ext cx="3887331" cy="2160000"/>
            <a:chOff x="8001796" y="659166"/>
            <a:chExt cx="3887331" cy="2160000"/>
          </a:xfrm>
        </p:grpSpPr>
        <p:pic>
          <p:nvPicPr>
            <p:cNvPr id="10" name="Picture 2" descr="E:\photo\2：20170215-20171230\张玮\201708精选\DJI_0030_副本BEST.jpg"/>
            <p:cNvPicPr>
              <a:picLocks noChangeAspect="1" noChangeArrowheads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 bwMode="auto">
            <a:xfrm>
              <a:off x="8001796" y="659166"/>
              <a:ext cx="3887331" cy="2160000"/>
            </a:xfrm>
            <a:prstGeom prst="rect">
              <a:avLst/>
            </a:prstGeom>
            <a:noFill/>
          </p:spPr>
        </p:pic>
        <p:sp>
          <p:nvSpPr>
            <p:cNvPr id="11" name="矩形 10"/>
            <p:cNvSpPr/>
            <p:nvPr/>
          </p:nvSpPr>
          <p:spPr>
            <a:xfrm>
              <a:off x="8409107" y="736073"/>
              <a:ext cx="3072708" cy="368300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dirty="0">
                  <a:solidFill>
                    <a:srgbClr val="002060"/>
                  </a:solidFill>
                </a:rPr>
                <a:t>CSNS, Dongguan, China</a:t>
              </a:r>
              <a:endParaRPr lang="en-US" altLang="zh-CN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917554" y="869240"/>
            <a:ext cx="3888000" cy="2160000"/>
            <a:chOff x="7969115" y="3092444"/>
            <a:chExt cx="3955187" cy="2160000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>
            <a:xfrm>
              <a:off x="7969115" y="3092444"/>
              <a:ext cx="3955187" cy="2160000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8123525" y="3192394"/>
              <a:ext cx="3646366" cy="645160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dirty="0">
                  <a:solidFill>
                    <a:srgbClr val="002060"/>
                  </a:solidFill>
                  <a:sym typeface="+mn-ea"/>
                </a:rPr>
                <a:t>CiADS &amp; </a:t>
              </a:r>
              <a:r>
                <a:rPr lang="en-US" altLang="zh-CN" b="1" dirty="0">
                  <a:solidFill>
                    <a:srgbClr val="002060"/>
                  </a:solidFill>
                </a:rPr>
                <a:t>HIAF, Huizhou, China</a:t>
              </a:r>
              <a:endParaRPr lang="en-US" altLang="zh-CN" b="1" dirty="0">
                <a:solidFill>
                  <a:srgbClr val="002060"/>
                </a:solidFill>
              </a:endParaRPr>
            </a:p>
            <a:p>
              <a:pPr algn="ctr"/>
              <a:r>
                <a:rPr lang="en-US" altLang="zh-CN" b="1" dirty="0">
                  <a:solidFill>
                    <a:srgbClr val="002060"/>
                  </a:solidFill>
                </a:rPr>
                <a:t>(under construction)</a:t>
              </a:r>
              <a:endParaRPr lang="en-US" altLang="zh-CN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3" name="Rectangle 1"/>
          <p:cNvSpPr/>
          <p:nvPr/>
        </p:nvSpPr>
        <p:spPr>
          <a:xfrm>
            <a:off x="297493" y="5496998"/>
            <a:ext cx="11558953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Global facilities</a:t>
            </a:r>
            <a:r>
              <a:rPr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: PSI (Switzerland), J-PARC (Japan), ISIS (UK)</a:t>
            </a:r>
            <a:r>
              <a:rPr lang="en-US"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, TRIUMF (Canada),</a:t>
            </a:r>
            <a:r>
              <a:rPr lang="zh-CN" altLang="en-US"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 </a:t>
            </a:r>
            <a:r>
              <a:rPr lang="en-US" altLang="zh-CN"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FNAL (USA).</a:t>
            </a:r>
            <a:r>
              <a:rPr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  </a:t>
            </a:r>
            <a:endParaRPr dirty="0"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F</a:t>
            </a:r>
            <a:r>
              <a:rPr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irst high-intensity muon source </a:t>
            </a:r>
            <a:r>
              <a:rPr lang="en-US"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in </a:t>
            </a:r>
            <a:r>
              <a:rPr lang="en-US" b="1" dirty="0">
                <a:solidFill>
                  <a:srgbClr val="FF0000"/>
                </a:solidFill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China</a:t>
            </a:r>
            <a:r>
              <a:rPr lang="en-US"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, </a:t>
            </a:r>
            <a:r>
              <a:rPr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to be built in the Greater Bay Area: </a:t>
            </a:r>
            <a:r>
              <a:rPr lang="en-US" altLang="zh-CN" b="1" dirty="0" err="1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CiADS</a:t>
            </a:r>
            <a:r>
              <a:rPr b="1"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  <a:sym typeface="+mn-ea"/>
              </a:rPr>
              <a:t>/HIAF</a:t>
            </a:r>
            <a:r>
              <a:rPr lang="en-US" altLang="zh-CN" b="1"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/</a:t>
            </a:r>
            <a:r>
              <a:rPr b="1"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CSNS</a:t>
            </a:r>
            <a:r>
              <a:rPr dirty="0"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.  </a:t>
            </a:r>
            <a:endParaRPr dirty="0"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63" y="1104979"/>
            <a:ext cx="7626203" cy="3515533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ym typeface="+mn-ea"/>
              </a:rPr>
              <a:t>Status of muon sources</a:t>
            </a:r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Electromagnetic Calorimeter</a:t>
            </a:r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204121" y="819647"/>
            <a:ext cx="5064207" cy="21646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/>
              <a:t>Design scheme</a:t>
            </a:r>
            <a:r>
              <a:rPr lang="zh-CN" altLang="en-US" sz="2000" b="1" dirty="0"/>
              <a:t>：</a:t>
            </a:r>
            <a:endParaRPr lang="en-US" altLang="zh-CN" sz="2000" b="1" dirty="0"/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2F6B5E"/>
                </a:solidFill>
              </a:rPr>
              <a:t>High acceptance and granularity</a:t>
            </a:r>
            <a:endParaRPr lang="en-US" altLang="zh-CN" dirty="0">
              <a:solidFill>
                <a:srgbClr val="2F6B5E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2F6B5E"/>
                </a:solidFill>
              </a:rPr>
              <a:t>Symmetrical structure</a:t>
            </a:r>
            <a:endParaRPr lang="en-US" altLang="zh-CN" dirty="0">
              <a:solidFill>
                <a:srgbClr val="2F6B5E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2F6B5E"/>
                </a:solidFill>
              </a:rPr>
              <a:t>Class-I GP(8,0)</a:t>
            </a:r>
            <a:r>
              <a:rPr lang="zh-CN" altLang="en-US" dirty="0">
                <a:solidFill>
                  <a:srgbClr val="2F6B5E"/>
                </a:solidFill>
              </a:rPr>
              <a:t> </a:t>
            </a:r>
            <a:r>
              <a:rPr lang="en-US" altLang="zh-CN" dirty="0">
                <a:solidFill>
                  <a:srgbClr val="2F6B5E"/>
                </a:solidFill>
              </a:rPr>
              <a:t>Goldberg</a:t>
            </a:r>
            <a:r>
              <a:rPr lang="zh-CN" altLang="en-US" dirty="0">
                <a:solidFill>
                  <a:srgbClr val="2F6B5E"/>
                </a:solidFill>
              </a:rPr>
              <a:t> </a:t>
            </a:r>
            <a:r>
              <a:rPr lang="en-US" altLang="zh-CN" dirty="0">
                <a:solidFill>
                  <a:srgbClr val="2F6B5E"/>
                </a:solidFill>
              </a:rPr>
              <a:t>polyhedron</a:t>
            </a:r>
            <a:endParaRPr lang="en-US" altLang="zh-CN" dirty="0">
              <a:solidFill>
                <a:srgbClr val="2F6B5E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2F6B5E"/>
                </a:solidFill>
              </a:rPr>
              <a:t>Crystal scintillators coupled with </a:t>
            </a:r>
            <a:r>
              <a:rPr lang="en-US" altLang="zh-CN" dirty="0" err="1">
                <a:solidFill>
                  <a:srgbClr val="2F6B5E"/>
                </a:solidFill>
              </a:rPr>
              <a:t>SiPM</a:t>
            </a:r>
            <a:r>
              <a:rPr lang="en-US" altLang="zh-CN" dirty="0">
                <a:solidFill>
                  <a:srgbClr val="2F6B5E"/>
                </a:solidFill>
              </a:rPr>
              <a:t> arrays</a:t>
            </a:r>
            <a:endParaRPr lang="en-US" altLang="zh-CN" dirty="0">
              <a:solidFill>
                <a:srgbClr val="2F6B5E"/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997023" y="4144872"/>
            <a:ext cx="2569751" cy="16292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9232800" y="6183348"/>
            <a:ext cx="1915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altLang="zh-CN" sz="1200" dirty="0">
                <a:solidFill>
                  <a:schemeClr val="bg1">
                    <a:lumMod val="50000"/>
                  </a:schemeClr>
                </a:solidFill>
              </a:rPr>
              <a:t>Sensors 19 (2019) 2, 308</a:t>
            </a:r>
            <a:endParaRPr lang="it-IT" altLang="zh-CN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8964" y="2880722"/>
            <a:ext cx="2548997" cy="21236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4943" y="486381"/>
            <a:ext cx="2743200" cy="1542647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639118" y="2099573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i="1" dirty="0"/>
              <a:t>PEN detector</a:t>
            </a:r>
            <a:endParaRPr lang="en-US" altLang="zh-CN" sz="1600" i="1" dirty="0"/>
          </a:p>
          <a:p>
            <a:pPr algn="ctr"/>
            <a:r>
              <a:rPr lang="en-US" altLang="zh-CN" sz="1600" dirty="0" err="1"/>
              <a:t>pCsI</a:t>
            </a:r>
            <a:r>
              <a:rPr lang="en-US" altLang="zh-CN" sz="1600" dirty="0"/>
              <a:t> + PMT</a:t>
            </a:r>
            <a:endParaRPr lang="zh-CN" altLang="en-US" sz="1600" dirty="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424" y="576385"/>
            <a:ext cx="1934628" cy="1450971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2252535" y="3115392"/>
            <a:ext cx="2140330" cy="2674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7D027D"/>
                </a:solidFill>
              </a:rPr>
              <a:t>BGO</a:t>
            </a:r>
            <a:endParaRPr lang="en-US" altLang="zh-CN" sz="2400" b="1" dirty="0">
              <a:solidFill>
                <a:srgbClr val="7D027D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/>
              <a:t>8000</a:t>
            </a:r>
            <a:r>
              <a:rPr lang="zh-CN" altLang="en-US" dirty="0"/>
              <a:t> </a:t>
            </a:r>
            <a:r>
              <a:rPr lang="en-US" altLang="zh-CN" dirty="0" err="1"/>
              <a:t>ph</a:t>
            </a:r>
            <a:r>
              <a:rPr lang="en-US" altLang="zh-CN" dirty="0"/>
              <a:t>/MeV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/>
              <a:t>300 ns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/>
              <a:t>Not hygroscopic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/>
              <a:t>Emits at 480 nm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/>
              <a:t>CNY </a:t>
            </a:r>
            <a:r>
              <a:rPr lang="zh-CN" altLang="en-US" dirty="0"/>
              <a:t>￥</a:t>
            </a:r>
            <a:r>
              <a:rPr lang="en-US" altLang="zh-CN" dirty="0"/>
              <a:t>100/cm</a:t>
            </a:r>
            <a:r>
              <a:rPr lang="en-US" altLang="zh-CN" baseline="30000" dirty="0"/>
              <a:t>3</a:t>
            </a:r>
            <a:endParaRPr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204121" y="3115392"/>
            <a:ext cx="2140330" cy="30899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7D027D"/>
                </a:solidFill>
              </a:rPr>
              <a:t>LYSO</a:t>
            </a:r>
            <a:endParaRPr lang="en-US" altLang="zh-CN" sz="2400" b="1" dirty="0">
              <a:solidFill>
                <a:srgbClr val="7D027D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/>
              <a:t>30000</a:t>
            </a:r>
            <a:r>
              <a:rPr lang="zh-CN" altLang="en-US" dirty="0"/>
              <a:t> </a:t>
            </a:r>
            <a:r>
              <a:rPr lang="en-US" altLang="zh-CN" dirty="0" err="1"/>
              <a:t>ph</a:t>
            </a:r>
            <a:r>
              <a:rPr lang="en-US" altLang="zh-CN" dirty="0"/>
              <a:t>/MeV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</a:rPr>
              <a:t>40 ns</a:t>
            </a:r>
            <a:endParaRPr lang="en-US" altLang="zh-CN" b="1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/>
              <a:t>Radiation hard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/>
              <a:t>Not hygroscopic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/>
              <a:t>Emits at 420 nm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/>
              <a:t>CNY </a:t>
            </a:r>
            <a:r>
              <a:rPr lang="zh-CN" altLang="en-US" dirty="0"/>
              <a:t>￥</a:t>
            </a:r>
            <a:r>
              <a:rPr lang="en-US" altLang="zh-CN" dirty="0"/>
              <a:t>300/cm</a:t>
            </a:r>
            <a:r>
              <a:rPr lang="en-US" altLang="zh-CN" baseline="30000" dirty="0"/>
              <a:t>3</a:t>
            </a:r>
            <a:endParaRPr lang="zh-CN" altLang="en-US" dirty="0"/>
          </a:p>
        </p:txBody>
      </p:sp>
      <p:sp>
        <p:nvSpPr>
          <p:cNvPr id="19" name="文本框 18"/>
          <p:cNvSpPr txBox="1"/>
          <p:nvPr/>
        </p:nvSpPr>
        <p:spPr>
          <a:xfrm>
            <a:off x="4328909" y="3084132"/>
            <a:ext cx="3636445" cy="30899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7D027D"/>
                </a:solidFill>
              </a:rPr>
              <a:t>Pure </a:t>
            </a:r>
            <a:r>
              <a:rPr lang="en-US" altLang="zh-CN" sz="2400" b="1" dirty="0" err="1">
                <a:solidFill>
                  <a:srgbClr val="7D027D"/>
                </a:solidFill>
              </a:rPr>
              <a:t>CsI</a:t>
            </a:r>
            <a:endParaRPr lang="en-US" altLang="zh-CN" sz="2400" b="1" dirty="0">
              <a:solidFill>
                <a:srgbClr val="7D027D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/>
              <a:t>3500</a:t>
            </a:r>
            <a:r>
              <a:rPr lang="zh-CN" altLang="en-US" dirty="0"/>
              <a:t> </a:t>
            </a:r>
            <a:r>
              <a:rPr lang="en-US" altLang="zh-CN" dirty="0" err="1"/>
              <a:t>ph</a:t>
            </a:r>
            <a:r>
              <a:rPr lang="en-US" altLang="zh-CN" dirty="0"/>
              <a:t>/MeV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</a:rPr>
              <a:t>40 ns</a:t>
            </a:r>
            <a:endParaRPr lang="en-US" altLang="zh-CN" b="1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/>
              <a:t>Slight hygroscopic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/>
              <a:t>Emits at 310 nm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/>
              <a:t>Adopted by </a:t>
            </a:r>
            <a:r>
              <a:rPr lang="en-US" altLang="zh-CN" b="1" dirty="0">
                <a:solidFill>
                  <a:srgbClr val="0000FF"/>
                </a:solidFill>
              </a:rPr>
              <a:t>Mu2e</a:t>
            </a:r>
            <a:r>
              <a:rPr lang="en-US" altLang="zh-CN" dirty="0"/>
              <a:t> and </a:t>
            </a:r>
            <a:r>
              <a:rPr lang="en-US" altLang="zh-CN" b="1" dirty="0">
                <a:solidFill>
                  <a:srgbClr val="0000FF"/>
                </a:solidFill>
              </a:rPr>
              <a:t>PIBETA</a:t>
            </a:r>
            <a:endParaRPr lang="en-US" altLang="zh-CN" b="1" dirty="0">
              <a:solidFill>
                <a:srgbClr val="0000FF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</a:rPr>
              <a:t>CNY </a:t>
            </a:r>
            <a:r>
              <a:rPr lang="zh-CN" altLang="en-US" b="1" dirty="0">
                <a:solidFill>
                  <a:srgbClr val="FF0000"/>
                </a:solidFill>
              </a:rPr>
              <a:t>￥</a:t>
            </a:r>
            <a:r>
              <a:rPr lang="en-US" altLang="zh-CN" b="1" dirty="0">
                <a:solidFill>
                  <a:srgbClr val="FF0000"/>
                </a:solidFill>
              </a:rPr>
              <a:t>30/cm</a:t>
            </a:r>
            <a:r>
              <a:rPr lang="en-US" altLang="zh-CN" b="1" baseline="30000" dirty="0">
                <a:solidFill>
                  <a:srgbClr val="FF0000"/>
                </a:solidFill>
              </a:rPr>
              <a:t>3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401415" y="2097333"/>
            <a:ext cx="13676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i="1" dirty="0"/>
              <a:t>MACE ECAL</a:t>
            </a:r>
            <a:endParaRPr lang="en-US" altLang="zh-CN" sz="1600" i="1" dirty="0"/>
          </a:p>
          <a:p>
            <a:pPr algn="ctr"/>
            <a:r>
              <a:rPr lang="en-US" altLang="zh-CN" sz="1600" dirty="0" err="1"/>
              <a:t>pCsI</a:t>
            </a:r>
            <a:r>
              <a:rPr lang="en-US" altLang="zh-CN" sz="1600" dirty="0"/>
              <a:t> + </a:t>
            </a:r>
            <a:r>
              <a:rPr lang="en-US" altLang="zh-CN" sz="1600" dirty="0" err="1"/>
              <a:t>SiPM</a:t>
            </a:r>
            <a:endParaRPr lang="zh-CN" altLang="en-US" sz="1600" dirty="0"/>
          </a:p>
        </p:txBody>
      </p:sp>
      <p:sp>
        <p:nvSpPr>
          <p:cNvPr id="21" name="文本框 20"/>
          <p:cNvSpPr txBox="1"/>
          <p:nvPr/>
        </p:nvSpPr>
        <p:spPr>
          <a:xfrm>
            <a:off x="9154323" y="5802731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NUV </a:t>
            </a:r>
            <a:r>
              <a:rPr lang="en-US" altLang="zh-CN" dirty="0" err="1"/>
              <a:t>SiPM</a:t>
            </a:r>
            <a:r>
              <a:rPr lang="en-US" altLang="zh-CN" dirty="0"/>
              <a:t> readout</a:t>
            </a:r>
            <a:endParaRPr lang="zh-CN" altLang="en-US" dirty="0"/>
          </a:p>
        </p:txBody>
      </p:sp>
      <p:sp>
        <p:nvSpPr>
          <p:cNvPr id="23" name="文本框 22"/>
          <p:cNvSpPr txBox="1"/>
          <p:nvPr/>
        </p:nvSpPr>
        <p:spPr>
          <a:xfrm flipH="1">
            <a:off x="5820342" y="3278481"/>
            <a:ext cx="2176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dirty="0">
                <a:solidFill>
                  <a:srgbClr val="FF0000"/>
                </a:solidFill>
              </a:rPr>
              <a:t>Baseline design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9159298" y="507811"/>
            <a:ext cx="2816702" cy="2816702"/>
            <a:chOff x="9159298" y="648488"/>
            <a:chExt cx="2816702" cy="2816702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159298" y="648488"/>
              <a:ext cx="2816702" cy="2816702"/>
            </a:xfrm>
            <a:prstGeom prst="rect">
              <a:avLst/>
            </a:prstGeom>
          </p:spPr>
        </p:pic>
        <p:sp>
          <p:nvSpPr>
            <p:cNvPr id="8" name="椭圆 7"/>
            <p:cNvSpPr/>
            <p:nvPr/>
          </p:nvSpPr>
          <p:spPr>
            <a:xfrm>
              <a:off x="10431780" y="1184910"/>
              <a:ext cx="361950" cy="28575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9553575" y="990600"/>
              <a:ext cx="2105025" cy="1177290"/>
            </a:xfrm>
            <a:custGeom>
              <a:avLst/>
              <a:gdLst>
                <a:gd name="connsiteX0" fmla="*/ 769620 w 2105025"/>
                <a:gd name="connsiteY0" fmla="*/ 0 h 1177290"/>
                <a:gd name="connsiteX1" fmla="*/ 1194435 w 2105025"/>
                <a:gd name="connsiteY1" fmla="*/ 60960 h 1177290"/>
                <a:gd name="connsiteX2" fmla="*/ 1628775 w 2105025"/>
                <a:gd name="connsiteY2" fmla="*/ 207645 h 1177290"/>
                <a:gd name="connsiteX3" fmla="*/ 1853565 w 2105025"/>
                <a:gd name="connsiteY3" fmla="*/ 405765 h 1177290"/>
                <a:gd name="connsiteX4" fmla="*/ 2105025 w 2105025"/>
                <a:gd name="connsiteY4" fmla="*/ 714375 h 1177290"/>
                <a:gd name="connsiteX5" fmla="*/ 1855470 w 2105025"/>
                <a:gd name="connsiteY5" fmla="*/ 891540 h 1177290"/>
                <a:gd name="connsiteX6" fmla="*/ 1495425 w 2105025"/>
                <a:gd name="connsiteY6" fmla="*/ 1177290 h 1177290"/>
                <a:gd name="connsiteX7" fmla="*/ 874395 w 2105025"/>
                <a:gd name="connsiteY7" fmla="*/ 981075 h 1177290"/>
                <a:gd name="connsiteX8" fmla="*/ 219075 w 2105025"/>
                <a:gd name="connsiteY8" fmla="*/ 851535 h 1177290"/>
                <a:gd name="connsiteX9" fmla="*/ 93345 w 2105025"/>
                <a:gd name="connsiteY9" fmla="*/ 472440 h 1177290"/>
                <a:gd name="connsiteX10" fmla="*/ 0 w 2105025"/>
                <a:gd name="connsiteY10" fmla="*/ 240030 h 1177290"/>
                <a:gd name="connsiteX11" fmla="*/ 415290 w 2105025"/>
                <a:gd name="connsiteY11" fmla="*/ 70485 h 1177290"/>
                <a:gd name="connsiteX12" fmla="*/ 769620 w 2105025"/>
                <a:gd name="connsiteY12" fmla="*/ 0 h 117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05025" h="1177290">
                  <a:moveTo>
                    <a:pt x="769620" y="0"/>
                  </a:moveTo>
                  <a:lnTo>
                    <a:pt x="1194435" y="60960"/>
                  </a:lnTo>
                  <a:lnTo>
                    <a:pt x="1628775" y="207645"/>
                  </a:lnTo>
                  <a:lnTo>
                    <a:pt x="1853565" y="405765"/>
                  </a:lnTo>
                  <a:lnTo>
                    <a:pt x="2105025" y="714375"/>
                  </a:lnTo>
                  <a:lnTo>
                    <a:pt x="1855470" y="891540"/>
                  </a:lnTo>
                  <a:lnTo>
                    <a:pt x="1495425" y="1177290"/>
                  </a:lnTo>
                  <a:lnTo>
                    <a:pt x="874395" y="981075"/>
                  </a:lnTo>
                  <a:lnTo>
                    <a:pt x="219075" y="851535"/>
                  </a:lnTo>
                  <a:lnTo>
                    <a:pt x="93345" y="472440"/>
                  </a:lnTo>
                  <a:lnTo>
                    <a:pt x="0" y="240030"/>
                  </a:lnTo>
                  <a:lnTo>
                    <a:pt x="415290" y="70485"/>
                  </a:lnTo>
                  <a:lnTo>
                    <a:pt x="769620" y="0"/>
                  </a:lnTo>
                  <a:close/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: 形状 9"/>
            <p:cNvSpPr/>
            <p:nvPr/>
          </p:nvSpPr>
          <p:spPr>
            <a:xfrm>
              <a:off x="10067925" y="1097280"/>
              <a:ext cx="1097280" cy="569595"/>
            </a:xfrm>
            <a:custGeom>
              <a:avLst/>
              <a:gdLst>
                <a:gd name="connsiteX0" fmla="*/ 375285 w 1097280"/>
                <a:gd name="connsiteY0" fmla="*/ 0 h 569595"/>
                <a:gd name="connsiteX1" fmla="*/ 885825 w 1097280"/>
                <a:gd name="connsiteY1" fmla="*/ 110490 h 569595"/>
                <a:gd name="connsiteX2" fmla="*/ 1097280 w 1097280"/>
                <a:gd name="connsiteY2" fmla="*/ 386715 h 569595"/>
                <a:gd name="connsiteX3" fmla="*/ 769620 w 1097280"/>
                <a:gd name="connsiteY3" fmla="*/ 569595 h 569595"/>
                <a:gd name="connsiteX4" fmla="*/ 160020 w 1097280"/>
                <a:gd name="connsiteY4" fmla="*/ 428625 h 569595"/>
                <a:gd name="connsiteX5" fmla="*/ 0 w 1097280"/>
                <a:gd name="connsiteY5" fmla="*/ 129540 h 569595"/>
                <a:gd name="connsiteX6" fmla="*/ 375285 w 1097280"/>
                <a:gd name="connsiteY6" fmla="*/ 0 h 56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7280" h="569595">
                  <a:moveTo>
                    <a:pt x="375285" y="0"/>
                  </a:moveTo>
                  <a:lnTo>
                    <a:pt x="885825" y="110490"/>
                  </a:lnTo>
                  <a:lnTo>
                    <a:pt x="1097280" y="386715"/>
                  </a:lnTo>
                  <a:lnTo>
                    <a:pt x="769620" y="569595"/>
                  </a:lnTo>
                  <a:lnTo>
                    <a:pt x="160020" y="428625"/>
                  </a:lnTo>
                  <a:lnTo>
                    <a:pt x="0" y="129540"/>
                  </a:lnTo>
                  <a:lnTo>
                    <a:pt x="375285" y="0"/>
                  </a:lnTo>
                  <a:close/>
                </a:path>
              </a:pathLst>
            </a:cu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0645871" y="1339429"/>
              <a:ext cx="5421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rgbClr val="FF0000"/>
                  </a:solidFill>
                </a:rPr>
                <a:t>Seed</a:t>
              </a:r>
              <a:endParaRPr lang="zh-CN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0114310" y="1632025"/>
              <a:ext cx="11480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rgbClr val="7030A0"/>
                  </a:solidFill>
                </a:rPr>
                <a:t>First Neighbor</a:t>
              </a:r>
              <a:endParaRPr lang="zh-CN" altLang="en-US" sz="1200" dirty="0">
                <a:solidFill>
                  <a:srgbClr val="7030A0"/>
                </a:solidFill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9794352" y="731735"/>
              <a:ext cx="13676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rgbClr val="0000FF"/>
                  </a:solidFill>
                </a:rPr>
                <a:t>Second Neighbor</a:t>
              </a:r>
              <a:endParaRPr lang="zh-CN" altLang="en-US" sz="1200" dirty="0">
                <a:solidFill>
                  <a:srgbClr val="0000FF"/>
                </a:solidFill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9553575" y="2995355"/>
              <a:ext cx="6880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rgbClr val="006400"/>
                  </a:solidFill>
                </a:rPr>
                <a:t>γ beam</a:t>
              </a:r>
              <a:endParaRPr lang="zh-CN" altLang="en-US" sz="1200" dirty="0">
                <a:solidFill>
                  <a:srgbClr val="006400"/>
                </a:solidFill>
              </a:endParaRPr>
            </a:p>
          </p:txBody>
        </p:sp>
      </p:grpSp>
      <p:pic>
        <p:nvPicPr>
          <p:cNvPr id="29" name="图片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5728" y="3179385"/>
            <a:ext cx="3864054" cy="2880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45" y="3111293"/>
            <a:ext cx="3864055" cy="2880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Phase-I ECAL performance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0884" y="885782"/>
            <a:ext cx="10515600" cy="4351338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en-US" altLang="zh-CN" dirty="0"/>
              <a:t>Baseline requirement based on full simulation:</a:t>
            </a:r>
            <a:endParaRPr lang="en-US" altLang="zh-CN" dirty="0"/>
          </a:p>
          <a:p>
            <a:pPr lvl="1">
              <a:lnSpc>
                <a:spcPct val="125000"/>
              </a:lnSpc>
            </a:pPr>
            <a:r>
              <a:rPr lang="en-US" altLang="zh-CN" dirty="0">
                <a:solidFill>
                  <a:srgbClr val="2F6B5E"/>
                </a:solidFill>
              </a:rPr>
              <a:t>Full o</a:t>
            </a:r>
            <a:r>
              <a:rPr lang="en-US" altLang="zh-CN" b="0" dirty="0">
                <a:solidFill>
                  <a:srgbClr val="2F6B5E"/>
                </a:solidFill>
              </a:rPr>
              <a:t>ptical physics: scintillation, transportation, collection</a:t>
            </a:r>
            <a:endParaRPr lang="en-US" altLang="zh-CN" b="0" dirty="0">
              <a:solidFill>
                <a:srgbClr val="2F6B5E"/>
              </a:solidFill>
            </a:endParaRPr>
          </a:p>
          <a:p>
            <a:pPr lvl="1">
              <a:lnSpc>
                <a:spcPct val="125000"/>
              </a:lnSpc>
            </a:pPr>
            <a:r>
              <a:rPr lang="en-US" altLang="zh-CN" dirty="0">
                <a:solidFill>
                  <a:srgbClr val="2F6B5E"/>
                </a:solidFill>
              </a:rPr>
              <a:t>Coincidence timing resolution better than </a:t>
            </a:r>
            <a:r>
              <a:rPr lang="en-US" altLang="zh-CN" b="1" dirty="0">
                <a:solidFill>
                  <a:srgbClr val="2F6B5E"/>
                </a:solidFill>
              </a:rPr>
              <a:t>200 </a:t>
            </a:r>
            <a:r>
              <a:rPr lang="en-US" altLang="zh-CN" b="1" dirty="0" err="1">
                <a:solidFill>
                  <a:srgbClr val="2F6B5E"/>
                </a:solidFill>
              </a:rPr>
              <a:t>ps</a:t>
            </a:r>
            <a:endParaRPr lang="en-US" altLang="zh-CN" b="1" dirty="0">
              <a:solidFill>
                <a:srgbClr val="2F6B5E"/>
              </a:solidFill>
            </a:endParaRPr>
          </a:p>
          <a:p>
            <a:pPr lvl="1">
              <a:lnSpc>
                <a:spcPct val="125000"/>
              </a:lnSpc>
            </a:pPr>
            <a:r>
              <a:rPr lang="en-US" altLang="zh-CN" dirty="0">
                <a:solidFill>
                  <a:srgbClr val="2F6B5E"/>
                </a:solidFill>
              </a:rPr>
              <a:t>Energy resolution better than </a:t>
            </a:r>
            <a:r>
              <a:rPr lang="en-US" altLang="zh-CN" b="1" dirty="0">
                <a:solidFill>
                  <a:srgbClr val="2F6B5E"/>
                </a:solidFill>
              </a:rPr>
              <a:t>5% @ 53 MeV</a:t>
            </a:r>
            <a:endParaRPr lang="en-US" altLang="zh-CN" b="1" dirty="0">
              <a:solidFill>
                <a:srgbClr val="2F6B5E"/>
              </a:solidFill>
            </a:endParaRPr>
          </a:p>
          <a:p>
            <a:pPr lvl="1">
              <a:lnSpc>
                <a:spcPct val="125000"/>
              </a:lnSpc>
            </a:pPr>
            <a:r>
              <a:rPr lang="en-US" altLang="zh-CN" dirty="0">
                <a:solidFill>
                  <a:srgbClr val="2F6B5E"/>
                </a:solidFill>
              </a:rPr>
              <a:t>Angular resolution better than </a:t>
            </a:r>
            <a:r>
              <a:rPr lang="en-US" altLang="zh-CN" b="1" dirty="0">
                <a:solidFill>
                  <a:srgbClr val="2F6B5E"/>
                </a:solidFill>
              </a:rPr>
              <a:t>5°</a:t>
            </a:r>
            <a:endParaRPr lang="zh-CN" altLang="en-US" b="1" dirty="0">
              <a:solidFill>
                <a:srgbClr val="2F6B5E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052959" y="956385"/>
            <a:ext cx="2044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/>
              <a:t>Energy-weighted</a:t>
            </a:r>
            <a:endParaRPr lang="en-US" altLang="zh-CN" b="1" dirty="0"/>
          </a:p>
          <a:p>
            <a:pPr algn="ctr"/>
            <a:r>
              <a:rPr lang="en-US" altLang="zh-CN" b="1" dirty="0"/>
              <a:t>clustering</a:t>
            </a:r>
            <a:endParaRPr lang="zh-CN" alt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/>
            </p:nvSpPr>
            <p:spPr>
              <a:xfrm>
                <a:off x="232932" y="5829441"/>
                <a:ext cx="3340210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1400" dirty="0"/>
                  <a:t>Calibrated ADC spectrum</a:t>
                </a:r>
                <a:endParaRPr lang="en-US" altLang="zh-CN" sz="1400" dirty="0"/>
              </a:p>
              <a:p>
                <a:pPr algn="ctr"/>
                <a:r>
                  <a:rPr lang="en-US" altLang="zh-CN" sz="1400" dirty="0"/>
                  <a:t>fitted by Crystal Ball function</a:t>
                </a:r>
                <a:endParaRPr lang="en-US" altLang="zh-CN" sz="1400" dirty="0"/>
              </a:p>
              <a:p>
                <a:pPr algn="ctr"/>
                <a14:m>
                  <m:oMath xmlns:m="http://schemas.openxmlformats.org/officeDocument/2006/math">
                    <m:r>
                      <a:rPr lang="zh-CN" altLang="en-US" sz="14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d>
                      <m:dPr>
                        <m:ctrlPr>
                          <a:rPr lang="en-US" altLang="zh-CN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</m:e>
                    </m:d>
                  </m:oMath>
                </a14:m>
                <a:r>
                  <a:rPr lang="en-US" altLang="zh-CN" sz="1400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sz="1400" dirty="0" err="1">
                    <a:solidFill>
                      <a:srgbClr val="0000FF"/>
                    </a:solidFill>
                  </a:rPr>
                  <a:t>p.e.</a:t>
                </a:r>
                <a:r>
                  <a:rPr lang="en-US" altLang="zh-CN" sz="1400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sz="1400" b="1" dirty="0">
                    <a:solidFill>
                      <a:srgbClr val="0000FF"/>
                    </a:solidFill>
                  </a:rPr>
                  <a:t>electronic noise </a:t>
                </a:r>
                <a:r>
                  <a:rPr lang="en-US" altLang="zh-CN" sz="1400" dirty="0">
                    <a:solidFill>
                      <a:srgbClr val="0000FF"/>
                    </a:solidFill>
                  </a:rPr>
                  <a:t>considered</a:t>
                </a:r>
                <a:endParaRPr lang="zh-CN" alt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32" y="5829441"/>
                <a:ext cx="3340210" cy="738664"/>
              </a:xfrm>
              <a:prstGeom prst="rect">
                <a:avLst/>
              </a:prstGeom>
              <a:blipFill rotWithShape="1">
                <a:blip r:embed="rId4"/>
                <a:stretch>
                  <a:fillRect l="-16" t="-19" r="19" b="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文本框 23"/>
          <p:cNvSpPr txBox="1"/>
          <p:nvPr/>
        </p:nvSpPr>
        <p:spPr>
          <a:xfrm>
            <a:off x="4649475" y="6024394"/>
            <a:ext cx="3297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 dirty="0"/>
              <a:t>Energy resolution</a:t>
            </a:r>
            <a:endParaRPr lang="en-US" altLang="zh-CN" sz="1400" dirty="0"/>
          </a:p>
          <a:p>
            <a:pPr algn="ctr"/>
            <a:r>
              <a:rPr lang="en-US" altLang="zh-CN" sz="1400" b="1" dirty="0">
                <a:solidFill>
                  <a:srgbClr val="0000FF"/>
                </a:solidFill>
              </a:rPr>
              <a:t>1.5% nonlinear correction</a:t>
            </a:r>
            <a:r>
              <a:rPr lang="zh-CN" altLang="en-US" sz="1400" b="1" dirty="0">
                <a:solidFill>
                  <a:srgbClr val="0000FF"/>
                </a:solidFill>
              </a:rPr>
              <a:t> </a:t>
            </a:r>
            <a:r>
              <a:rPr lang="en-US" altLang="zh-CN" sz="1400" dirty="0">
                <a:solidFill>
                  <a:srgbClr val="0000FF"/>
                </a:solidFill>
              </a:rPr>
              <a:t>considered</a:t>
            </a:r>
            <a:endParaRPr lang="en-US" altLang="zh-CN" sz="1400" dirty="0">
              <a:solidFill>
                <a:srgbClr val="0000FF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8487742" y="6008077"/>
            <a:ext cx="35076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 dirty="0"/>
              <a:t>Angular resolution</a:t>
            </a:r>
            <a:endParaRPr lang="en-US" altLang="zh-CN" sz="1400" dirty="0"/>
          </a:p>
          <a:p>
            <a:pPr algn="ctr"/>
            <a:r>
              <a:rPr lang="en-US" altLang="zh-CN" sz="1400" dirty="0"/>
              <a:t>Events isotopically emitted from the target</a:t>
            </a:r>
            <a:endParaRPr lang="zh-CN" altLang="en-US" sz="1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/>
              <p:cNvSpPr txBox="1"/>
              <p:nvPr/>
            </p:nvSpPr>
            <p:spPr>
              <a:xfrm>
                <a:off x="5717140" y="3914772"/>
                <a:ext cx="2078133" cy="6365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  <m:r>
                        <a:rPr lang="en-US" altLang="zh-CN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CN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4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zh-CN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zh-CN" sz="1400" i="1"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CN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400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num>
                                    <m:den>
                                      <m:r>
                                        <a:rPr lang="en-US" altLang="zh-CN" sz="1400" b="0" i="1" smtClean="0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zh-CN" altLang="en-US" sz="1400" dirty="0"/>
              </a:p>
            </p:txBody>
          </p:sp>
        </mc:Choice>
        <mc:Fallback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140" y="3914772"/>
                <a:ext cx="2078133" cy="636521"/>
              </a:xfrm>
              <a:prstGeom prst="rect">
                <a:avLst/>
              </a:prstGeom>
              <a:blipFill rotWithShape="1">
                <a:blip r:embed="rId5"/>
                <a:stretch>
                  <a:fillRect l="-11" t="-99" r="1" b="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椭圆 33"/>
          <p:cNvSpPr/>
          <p:nvPr/>
        </p:nvSpPr>
        <p:spPr>
          <a:xfrm>
            <a:off x="6164317" y="5286680"/>
            <a:ext cx="268013" cy="2680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0291" y="3111293"/>
            <a:ext cx="3990000" cy="28800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280709" y="2368672"/>
            <a:ext cx="21259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b="1" i="1" dirty="0">
                <a:latin typeface="Times New Roman" panose="02020503050405090304" pitchFamily="18" charset="0"/>
                <a:cs typeface="Times New Roman" panose="02020503050405090304" pitchFamily="18" charset="0"/>
                <a:sym typeface="+mn-ea"/>
              </a:rPr>
              <a:t>Credit:</a:t>
            </a:r>
            <a:r>
              <a:rPr lang="en-US" altLang="zh-CN" b="1" i="1" dirty="0">
                <a:latin typeface="Times New Roman" panose="02020503050405090304" pitchFamily="18" charset="0"/>
                <a:cs typeface="Times New Roman" panose="02020503050405090304" pitchFamily="18" charset="0"/>
              </a:rPr>
              <a:t> Siyuan Chen</a:t>
            </a:r>
            <a:endParaRPr lang="zh-CN" altLang="en-US" b="1" i="1" dirty="0">
              <a:latin typeface="Times New Roman" panose="02020503050405090304" pitchFamily="18" charset="0"/>
              <a:cs typeface="Times New Roman" panose="0202050305040509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并行计算架构研发进展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35B1-CC2D-4626-A636-75630962EEEB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1214" y="1200069"/>
            <a:ext cx="5345538" cy="5151508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38200" y="790351"/>
            <a:ext cx="5257800" cy="3332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+mn-ea"/>
              </a:rPr>
              <a:t>分布式并行计算框架</a:t>
            </a:r>
            <a:endParaRPr lang="en-US" altLang="zh-CN" sz="1600" b="1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Mustard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原生支持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基于 </a:t>
            </a:r>
            <a:r>
              <a:rPr lang="en-US" altLang="zh-CN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MPI 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的分布式并行计算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，基于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Mustard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开发的软件可在超级计算机（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HPC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）或高通量计算机（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HTC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）上开展大规模并行计算。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基于统一的执行器架构实现并行事例生成、模拟和数据处理。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框架可感知运行情况和环境，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自动优化并行效率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设计为最大化计算与通信的重叠，可获得最优并行效率。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先前在“天河二号”超算上开展了千核规模加速比测试，实现了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线性加速比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，可满足目前需求，且远未触及性能边界。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后续可在新一代超算上开展万核规模的测试。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632" y="4199528"/>
            <a:ext cx="3853723" cy="238033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数据 </a:t>
            </a:r>
            <a:r>
              <a:rPr lang="en-US" altLang="zh-CN" dirty="0"/>
              <a:t>I/O </a:t>
            </a:r>
            <a:r>
              <a:rPr lang="zh-CN" altLang="en-US" dirty="0"/>
              <a:t>与管理框架研发进展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35B1-CC2D-4626-A636-75630962EEEB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8755" y="1168782"/>
            <a:ext cx="6819054" cy="535484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838200" y="1049090"/>
            <a:ext cx="3493168" cy="4670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+mn-ea"/>
              </a:rPr>
              <a:t>数据模型框架</a:t>
            </a:r>
            <a:endParaRPr lang="en-US" altLang="zh-CN" sz="1600" b="1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已在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Mustard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中实现了统一的数据模型定义和管理框架。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除提供一部分预定义模型外，可根据实验需求定义所需的模拟。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数据模型采用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展平结构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以提高兼容性和改善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I/O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性能。该架构下产生的数据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不依赖于字典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，可在外部开展独立分析，有利于开放数据的使用。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数据 </a:t>
            </a: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I/O 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框架</a:t>
            </a:r>
            <a:endParaRPr lang="en-US" altLang="zh-CN" sz="1600" b="1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Mustard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原生支持为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HL-LHC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升级而开发的 </a:t>
            </a:r>
            <a:r>
              <a:rPr lang="en-US" altLang="zh-CN" sz="1400" dirty="0" err="1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RNTuple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（接替 </a:t>
            </a:r>
            <a:r>
              <a:rPr lang="en-US" altLang="zh-CN" sz="1400" dirty="0" err="1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TTree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作为新一代数据格式）。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数据大小减小</a:t>
            </a:r>
            <a:r>
              <a:rPr lang="en-US" altLang="zh-CN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~30%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，读取速度提升</a:t>
            </a:r>
            <a:r>
              <a:rPr lang="en-US" altLang="zh-CN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~50%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38200" y="5675295"/>
            <a:ext cx="5397595" cy="700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Mustard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基于一套统一的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Reader / Writer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架构开展数据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I/O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，后端数据格式可无缝切换，保障兼容性。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事例生成框架研发进展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35B1-CC2D-4626-A636-75630962EEEB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5065" y="1148338"/>
            <a:ext cx="5612394" cy="543755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38200" y="1231586"/>
            <a:ext cx="4160063" cy="5271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+mn-ea"/>
              </a:rPr>
              <a:t>事例生成框架</a:t>
            </a:r>
            <a:endParaRPr lang="en-US" altLang="zh-CN" sz="1600" b="1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Mustard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提供一套易用的事例生成框架，用于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计算相空间积分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和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生成树图阶事例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针对新物理实验对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高效抽样稀有事例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的需求，设计为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可自由施加重要性抽样分布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并可快速采样稀有事例，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可高效生成非加权事例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为满足该设计，底层使用马尔科夫链蒙特卡洛（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MCMC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）实现，基于迭代式相空间生成器和多次尝试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Metropolis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算法采样。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实现了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全同粒子对称化提议分布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，解决了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MCMC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导致末态全同粒子分布不一致的问题。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为克服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MCMC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固有的样本自相关问题，实现了对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样本自相关时间的计算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以及一套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自适应去关联算法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，从而获取近独立样本。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框架中已提供几种缪子衰变过程。接口定义友好，只要计算出矩阵元即可新增新的过程。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Continuous Integration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4775" y="1334135"/>
            <a:ext cx="4664710" cy="514223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en-US" altLang="zh-CN" b="1" dirty="0"/>
              <a:t>Challenges in Parallel Development</a:t>
            </a:r>
            <a:endParaRPr lang="en-US" altLang="zh-CN" b="1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sz="1800" dirty="0"/>
              <a:t>Merge conflicts</a:t>
            </a:r>
            <a:endParaRPr lang="en-US" altLang="zh-CN" sz="18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sz="1800" dirty="0"/>
              <a:t>Tedious code review</a:t>
            </a:r>
            <a:endParaRPr lang="en-US" altLang="zh-CN" sz="18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sz="1800" dirty="0"/>
              <a:t>Hidden risks</a:t>
            </a:r>
            <a:endParaRPr lang="en-US" altLang="zh-CN" sz="1800" dirty="0"/>
          </a:p>
          <a:p>
            <a:pPr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en-US" altLang="zh-CN" b="1" dirty="0"/>
              <a:t>Practice of Continuous Integration</a:t>
            </a:r>
            <a:endParaRPr lang="en-US" altLang="zh-CN" b="1" dirty="0"/>
          </a:p>
          <a:p>
            <a:pPr lvl="1">
              <a:lnSpc>
                <a:spcPct val="150000"/>
              </a:lnSpc>
            </a:pPr>
            <a:r>
              <a:rPr lang="en-US" altLang="zh-CN" sz="1800" dirty="0"/>
              <a:t>Frequently integrate code into main.</a:t>
            </a:r>
            <a:endParaRPr lang="en-US" altLang="zh-CN" sz="1800" dirty="0"/>
          </a:p>
          <a:p>
            <a:pPr lvl="1">
              <a:lnSpc>
                <a:spcPct val="150000"/>
              </a:lnSpc>
            </a:pPr>
            <a:r>
              <a:rPr lang="en-US" altLang="zh-CN" sz="1800" dirty="0"/>
              <a:t>Automated builds and tests.</a:t>
            </a:r>
            <a:endParaRPr lang="en-US" altLang="zh-CN" sz="1800" dirty="0"/>
          </a:p>
          <a:p>
            <a:pPr>
              <a:lnSpc>
                <a:spcPct val="150000"/>
              </a:lnSpc>
              <a:buFont typeface="Wingdings" panose="05000000000000000000" charset="0"/>
              <a:buChar char=""/>
            </a:pPr>
            <a:endParaRPr lang="en-US" altLang="zh-CN" sz="1800" dirty="0"/>
          </a:p>
        </p:txBody>
      </p:sp>
      <p:sp>
        <p:nvSpPr>
          <p:cNvPr id="4" name="内容占位符 3"/>
          <p:cNvSpPr>
            <a:spLocks noGrp="1"/>
          </p:cNvSpPr>
          <p:nvPr>
            <p:ph idx="13"/>
          </p:nvPr>
        </p:nvSpPr>
        <p:spPr>
          <a:xfrm>
            <a:off x="6189345" y="1334135"/>
            <a:ext cx="5888355" cy="5137785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en-US" altLang="zh-CN" sz="1800" b="1" dirty="0">
                <a:sym typeface="+mn-ea"/>
              </a:rPr>
              <a:t>CI/CD</a:t>
            </a:r>
            <a:endParaRPr lang="en-US" altLang="zh-CN" sz="1800" b="1" dirty="0"/>
          </a:p>
          <a:p>
            <a:pPr lvl="1">
              <a:lnSpc>
                <a:spcPct val="150000"/>
              </a:lnSpc>
            </a:pPr>
            <a:r>
              <a:rPr lang="it-IT" altLang="zh-CN" sz="1800" dirty="0">
                <a:sym typeface="+mn-ea"/>
              </a:rPr>
              <a:t>Configure pipeline via </a:t>
            </a:r>
            <a:r>
              <a:rPr lang="en-US" altLang="it-IT" sz="1800" dirty="0">
                <a:sym typeface="+mn-ea"/>
              </a:rPr>
              <a:t>config file.</a:t>
            </a:r>
            <a:endParaRPr lang="zh-CN" altLang="en-US" sz="1800" b="1" dirty="0">
              <a:latin typeface="Bookman Old Style" panose="02050604050505020204" pitchFamily="18" charset="0"/>
              <a:ea typeface="Batang" panose="02030600000101010101" pitchFamily="18" charset="-127"/>
            </a:endParaRPr>
          </a:p>
          <a:p>
            <a:pPr lvl="1">
              <a:lnSpc>
                <a:spcPct val="150000"/>
              </a:lnSpc>
            </a:pPr>
            <a:r>
              <a:rPr lang="en-US" altLang="zh-CN" sz="1800" dirty="0">
                <a:sym typeface="+mn-ea"/>
              </a:rPr>
              <a:t>Runners execute automated test scripts.</a:t>
            </a:r>
            <a:endParaRPr lang="en-US" altLang="zh-CN" sz="1800" dirty="0"/>
          </a:p>
          <a:p>
            <a:pPr lvl="1">
              <a:lnSpc>
                <a:spcPct val="150000"/>
              </a:lnSpc>
            </a:pPr>
            <a:r>
              <a:rPr lang="en-US" altLang="zh-CN" sz="1800" dirty="0">
                <a:sym typeface="+mn-ea"/>
              </a:rPr>
              <a:t>Regression tests.</a:t>
            </a:r>
            <a:endParaRPr lang="en-US" altLang="zh-CN" sz="1800" dirty="0"/>
          </a:p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6"/>
          </p:nvPr>
        </p:nvSpPr>
        <p:spPr>
          <a:xfrm>
            <a:off x="9343813" y="6560820"/>
            <a:ext cx="2743200" cy="341630"/>
          </a:xfrm>
        </p:spPr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82415" y="3184525"/>
            <a:ext cx="7516495" cy="329184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284529" y="5597647"/>
            <a:ext cx="228219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b="1" i="1" dirty="0">
                <a:latin typeface="Times New Roman" panose="02020503050405090304" pitchFamily="18" charset="0"/>
                <a:cs typeface="Times New Roman" panose="02020503050405090304" pitchFamily="18" charset="0"/>
                <a:sym typeface="+mn-ea"/>
              </a:rPr>
              <a:t>Credit:</a:t>
            </a:r>
            <a:r>
              <a:rPr lang="en-US" altLang="zh-CN" b="1" i="1" dirty="0">
                <a:latin typeface="Times New Roman" panose="02020503050405090304" pitchFamily="18" charset="0"/>
                <a:cs typeface="Times New Roman" panose="02020503050405090304" pitchFamily="18" charset="0"/>
              </a:rPr>
              <a:t> Zhichao Wang</a:t>
            </a:r>
            <a:endParaRPr lang="zh-CN" altLang="en-US" b="1" i="1" dirty="0">
              <a:latin typeface="Times New Roman" panose="02020503050405090304" pitchFamily="18" charset="0"/>
              <a:cs typeface="Times New Roman" panose="0202050305040509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标题 2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CN" dirty="0">
                    <a:sym typeface="+mn-ea"/>
                  </a:rPr>
                  <a:t>MACE Phase-I sensitivity to</a:t>
                </a:r>
                <a:r>
                  <a:rPr lang="en-US" altLang="zh-CN" b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1" smtClean="0">
                        <a:latin typeface="Cambria Math" panose="02040503050406030204" pitchFamily="18" charset="0"/>
                      </a:rPr>
                      <m:t>𝐌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𝜸𝜸</m:t>
                    </m:r>
                  </m:oMath>
                </a14:m>
                <a:endParaRPr lang="zh-CN" altLang="en-US"/>
              </a:p>
            </p:txBody>
          </p:sp>
        </mc:Choice>
        <mc:Fallback>
          <p:sp>
            <p:nvSpPr>
              <p:cNvPr id="3" name="标题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r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grpSp>
        <p:nvGrpSpPr>
          <p:cNvPr id="52" name="组合 51"/>
          <p:cNvGrpSpPr/>
          <p:nvPr/>
        </p:nvGrpSpPr>
        <p:grpSpPr>
          <a:xfrm>
            <a:off x="749585" y="1406645"/>
            <a:ext cx="1048150" cy="1195385"/>
            <a:chOff x="1792179" y="1038648"/>
            <a:chExt cx="1048150" cy="1195385"/>
          </a:xfrm>
        </p:grpSpPr>
        <p:sp>
          <p:nvSpPr>
            <p:cNvPr id="14" name="文本框 13"/>
            <p:cNvSpPr txBox="1"/>
            <p:nvPr/>
          </p:nvSpPr>
          <p:spPr>
            <a:xfrm>
              <a:off x="2335427" y="1508382"/>
              <a:ext cx="3561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bg2">
                      <a:lumMod val="50000"/>
                    </a:schemeClr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rPr>
                <a:t>M</a:t>
              </a:r>
              <a:endParaRPr lang="en-US" altLang="zh-CN" sz="1600" dirty="0">
                <a:solidFill>
                  <a:schemeClr val="bg2">
                    <a:lumMod val="50000"/>
                  </a:schemeClr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endParaRPr>
            </a:p>
          </p:txBody>
        </p:sp>
        <p:cxnSp>
          <p:nvCxnSpPr>
            <p:cNvPr id="15" name="直接箭头连接符 14"/>
            <p:cNvCxnSpPr/>
            <p:nvPr/>
          </p:nvCxnSpPr>
          <p:spPr>
            <a:xfrm>
              <a:off x="1792179" y="1639224"/>
              <a:ext cx="539750" cy="0"/>
            </a:xfrm>
            <a:prstGeom prst="straightConnector1">
              <a:avLst/>
            </a:prstGeom>
            <a:ln w="28575" cmpd="sng">
              <a:solidFill>
                <a:srgbClr val="FFC000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箭头连接符 43"/>
            <p:cNvCxnSpPr/>
            <p:nvPr/>
          </p:nvCxnSpPr>
          <p:spPr>
            <a:xfrm flipV="1">
              <a:off x="2323252" y="1038648"/>
              <a:ext cx="517077" cy="603239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箭头连接符 46"/>
            <p:cNvCxnSpPr/>
            <p:nvPr/>
          </p:nvCxnSpPr>
          <p:spPr>
            <a:xfrm flipH="1">
              <a:off x="1810414" y="1642410"/>
              <a:ext cx="513850" cy="591623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组合 61"/>
          <p:cNvGrpSpPr/>
          <p:nvPr/>
        </p:nvGrpSpPr>
        <p:grpSpPr>
          <a:xfrm>
            <a:off x="628801" y="3935115"/>
            <a:ext cx="1253361" cy="1546651"/>
            <a:chOff x="4668654" y="894998"/>
            <a:chExt cx="1253361" cy="1546651"/>
          </a:xfrm>
        </p:grpSpPr>
        <p:sp>
          <p:nvSpPr>
            <p:cNvPr id="30" name="文本框 29"/>
            <p:cNvSpPr txBox="1"/>
            <p:nvPr/>
          </p:nvSpPr>
          <p:spPr>
            <a:xfrm>
              <a:off x="5273174" y="1658163"/>
              <a:ext cx="3561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bg2">
                      <a:lumMod val="50000"/>
                    </a:schemeClr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rPr>
                <a:t>M</a:t>
              </a:r>
              <a:endParaRPr lang="en-US" altLang="zh-CN" sz="1600" dirty="0">
                <a:solidFill>
                  <a:schemeClr val="bg2">
                    <a:lumMod val="50000"/>
                  </a:schemeClr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endParaRPr>
            </a:p>
          </p:txBody>
        </p:sp>
        <p:cxnSp>
          <p:nvCxnSpPr>
            <p:cNvPr id="31" name="直接箭头连接符 30"/>
            <p:cNvCxnSpPr/>
            <p:nvPr/>
          </p:nvCxnSpPr>
          <p:spPr>
            <a:xfrm>
              <a:off x="4810259" y="1681658"/>
              <a:ext cx="539750" cy="0"/>
            </a:xfrm>
            <a:prstGeom prst="straightConnector1">
              <a:avLst/>
            </a:prstGeom>
            <a:ln w="28575" cmpd="sng">
              <a:solidFill>
                <a:srgbClr val="FFC000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箭头连接符 35"/>
            <p:cNvCxnSpPr/>
            <p:nvPr/>
          </p:nvCxnSpPr>
          <p:spPr>
            <a:xfrm flipV="1">
              <a:off x="4677544" y="1758324"/>
              <a:ext cx="576580" cy="4749"/>
            </a:xfrm>
            <a:prstGeom prst="straightConnector1">
              <a:avLst/>
            </a:prstGeom>
            <a:ln w="28575" cmpd="sng">
              <a:solidFill>
                <a:srgbClr val="FFC000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等腰三角形 38"/>
            <p:cNvSpPr/>
            <p:nvPr/>
          </p:nvSpPr>
          <p:spPr>
            <a:xfrm rot="13218305">
              <a:off x="5490741" y="894998"/>
              <a:ext cx="277970" cy="90371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4" name="直接箭头连接符 53"/>
            <p:cNvCxnSpPr>
              <a:stCxn id="39" idx="0"/>
              <a:endCxn id="39" idx="3"/>
            </p:cNvCxnSpPr>
            <p:nvPr/>
          </p:nvCxnSpPr>
          <p:spPr>
            <a:xfrm flipV="1">
              <a:off x="5337437" y="1002265"/>
              <a:ext cx="584578" cy="689185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箭头连接符 54"/>
            <p:cNvCxnSpPr/>
            <p:nvPr/>
          </p:nvCxnSpPr>
          <p:spPr>
            <a:xfrm flipH="1">
              <a:off x="4668654" y="1754049"/>
              <a:ext cx="583200" cy="68760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文本框 65"/>
          <p:cNvSpPr txBox="1"/>
          <p:nvPr/>
        </p:nvSpPr>
        <p:spPr>
          <a:xfrm>
            <a:off x="457542" y="838419"/>
            <a:ext cx="4942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Signal: </a:t>
            </a:r>
            <a:r>
              <a:rPr lang="en-US" altLang="zh-CN" dirty="0"/>
              <a:t>Double collinear 53 MeV gamma-rays.</a:t>
            </a:r>
            <a:endParaRPr lang="zh-CN" altLang="en-US" dirty="0"/>
          </a:p>
        </p:txBody>
      </p:sp>
      <p:sp>
        <p:nvSpPr>
          <p:cNvPr id="67" name="文本框 66"/>
          <p:cNvSpPr txBox="1"/>
          <p:nvPr/>
        </p:nvSpPr>
        <p:spPr>
          <a:xfrm>
            <a:off x="427116" y="2718793"/>
            <a:ext cx="6173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Background: </a:t>
            </a:r>
            <a:r>
              <a:rPr lang="en-US" altLang="zh-CN" dirty="0"/>
              <a:t>Accidental coincidence of “pileup” positrons.</a:t>
            </a:r>
            <a:endParaRPr lang="zh-CN" altLang="en-US" dirty="0"/>
          </a:p>
        </p:txBody>
      </p:sp>
      <p:sp>
        <p:nvSpPr>
          <p:cNvPr id="69" name="文本框 68"/>
          <p:cNvSpPr txBox="1"/>
          <p:nvPr/>
        </p:nvSpPr>
        <p:spPr>
          <a:xfrm>
            <a:off x="2325200" y="1331066"/>
            <a:ext cx="4278630" cy="1050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1000"/>
              </a:spcBef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0000FF"/>
                </a:solidFill>
              </a:rPr>
              <a:t>Non-response</a:t>
            </a:r>
            <a:r>
              <a:rPr lang="en-US" altLang="zh-CN" dirty="0"/>
              <a:t> in tracker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spcBef>
                <a:spcPts val="1000"/>
              </a:spcBef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0000FF"/>
                </a:solidFill>
              </a:rPr>
              <a:t>Double tracks </a:t>
            </a:r>
            <a:r>
              <a:rPr lang="en-US" altLang="zh-CN" dirty="0"/>
              <a:t>reconstructed by ECAL</a:t>
            </a:r>
            <a:endParaRPr lang="en-US" altLang="zh-CN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8" name="文本框 77"/>
              <p:cNvSpPr txBox="1"/>
              <p:nvPr/>
            </p:nvSpPr>
            <p:spPr>
              <a:xfrm>
                <a:off x="7496077" y="5620999"/>
                <a:ext cx="43796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Upper limit of BR: 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zh-CN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</m:oMath>
                </a14:m>
                <a:r>
                  <a:rPr lang="en-US" altLang="zh-CN" dirty="0"/>
                  <a:t> (90% C.L.)</a:t>
                </a:r>
                <a:endParaRPr lang="zh-CN" altLang="en-US" dirty="0"/>
              </a:p>
            </p:txBody>
          </p:sp>
        </mc:Choice>
        <mc:Fallback>
          <p:sp>
            <p:nvSpPr>
              <p:cNvPr id="78" name="文本框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6077" y="5620999"/>
                <a:ext cx="4379660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12" t="-166" r="14" b="1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文本框 78"/>
              <p:cNvSpPr txBox="1"/>
              <p:nvPr/>
            </p:nvSpPr>
            <p:spPr>
              <a:xfrm>
                <a:off x="7907023" y="6097220"/>
                <a:ext cx="1843005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altLang="zh-CN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altLang="zh-CN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FF"/>
                    </a:solidFill>
                  </a:rPr>
                  <a:t>in </a:t>
                </a:r>
                <a:r>
                  <a:rPr lang="en-US" altLang="zh-CN" i="1" dirty="0">
                    <a:solidFill>
                      <a:srgbClr val="0000FF"/>
                    </a:solidFill>
                  </a:rPr>
                  <a:t>1959</a:t>
                </a:r>
                <a:endParaRPr lang="zh-CN" altLang="en-US" i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79" name="文本框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7023" y="6097220"/>
                <a:ext cx="1843005" cy="372410"/>
              </a:xfrm>
              <a:prstGeom prst="rect">
                <a:avLst/>
              </a:prstGeom>
              <a:blipFill rotWithShape="1">
                <a:blip r:embed="rId3"/>
                <a:stretch>
                  <a:fillRect t="-157" r="13" b="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文本框 79"/>
          <p:cNvSpPr txBox="1"/>
          <p:nvPr/>
        </p:nvSpPr>
        <p:spPr>
          <a:xfrm>
            <a:off x="9691579" y="6150967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prstClr val="white">
                    <a:lumMod val="50000"/>
                  </a:prstClr>
                </a:solidFill>
              </a:rPr>
              <a:t>PRL, 1959, 3: 288-291</a:t>
            </a:r>
            <a:endParaRPr lang="en-US" altLang="zh-CN" sz="1200" dirty="0">
              <a:solidFill>
                <a:prstClr val="white">
                  <a:lumMod val="50000"/>
                </a:prstClr>
              </a:solidFill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7882900" y="3952824"/>
            <a:ext cx="3589894" cy="1468228"/>
            <a:chOff x="8153400" y="3936674"/>
            <a:chExt cx="3589894" cy="1468228"/>
          </a:xfrm>
        </p:grpSpPr>
        <p:sp>
          <p:nvSpPr>
            <p:cNvPr id="50" name="文本框 49"/>
            <p:cNvSpPr txBox="1"/>
            <p:nvPr/>
          </p:nvSpPr>
          <p:spPr>
            <a:xfrm>
              <a:off x="8268400" y="4035201"/>
              <a:ext cx="3366306" cy="11951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90204" pitchFamily="34" charset="0"/>
                <a:buChar char="•"/>
              </a:pPr>
              <a:r>
                <a:rPr lang="en-US" altLang="zh-CN" dirty="0"/>
                <a:t>Asimov dataset (signal &amp; </a:t>
              </a:r>
              <a:r>
                <a:rPr lang="en-US" altLang="zh-CN" dirty="0" err="1"/>
                <a:t>bkg</a:t>
              </a:r>
              <a:r>
                <a:rPr lang="en-US" altLang="zh-CN" dirty="0"/>
                <a:t>)</a:t>
              </a:r>
              <a:endParaRPr lang="en-US" altLang="zh-CN" dirty="0"/>
            </a:p>
            <a:p>
              <a:pPr marL="285750" indent="-285750">
                <a:lnSpc>
                  <a:spcPct val="150000"/>
                </a:lnSpc>
                <a:buFont typeface="Arial" panose="020B0604020202090204" pitchFamily="34" charset="0"/>
                <a:buChar char="•"/>
              </a:pPr>
              <a:r>
                <a:rPr lang="en-US" altLang="zh-CN" dirty="0"/>
                <a:t>Profile likelihood ratio test</a:t>
              </a:r>
              <a:endParaRPr lang="en-US" altLang="zh-CN" dirty="0"/>
            </a:p>
            <a:p>
              <a:pPr marL="285750" indent="-285750">
                <a:lnSpc>
                  <a:spcPct val="150000"/>
                </a:lnSpc>
                <a:buFont typeface="Arial" panose="020B0604020202090204" pitchFamily="34" charset="0"/>
                <a:buChar char="•"/>
              </a:pPr>
              <a:r>
                <a:rPr lang="en-US" altLang="zh-CN" dirty="0"/>
                <a:t>5% systematics error included</a:t>
              </a:r>
              <a:endParaRPr lang="zh-CN" altLang="en-US" dirty="0"/>
            </a:p>
          </p:txBody>
        </p:sp>
        <p:sp>
          <p:nvSpPr>
            <p:cNvPr id="53" name="矩形 52"/>
            <p:cNvSpPr/>
            <p:nvPr/>
          </p:nvSpPr>
          <p:spPr>
            <a:xfrm>
              <a:off x="8153400" y="3936674"/>
              <a:ext cx="3589894" cy="1468228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文本框 55"/>
              <p:cNvSpPr txBox="1"/>
              <p:nvPr/>
            </p:nvSpPr>
            <p:spPr>
              <a:xfrm>
                <a:off x="1351565" y="1212642"/>
                <a:ext cx="4064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6" name="文本框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565" y="1212642"/>
                <a:ext cx="406400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70" t="-116" r="70" b="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文本框 56"/>
              <p:cNvSpPr txBox="1"/>
              <p:nvPr/>
            </p:nvSpPr>
            <p:spPr>
              <a:xfrm>
                <a:off x="863751" y="2355955"/>
                <a:ext cx="4064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7" name="文本框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51" y="2355955"/>
                <a:ext cx="406400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37" t="-28" r="37" b="1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文本框 57"/>
              <p:cNvSpPr txBox="1"/>
              <p:nvPr/>
            </p:nvSpPr>
            <p:spPr>
              <a:xfrm>
                <a:off x="637691" y="5236090"/>
                <a:ext cx="66131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58" name="文本框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91" y="5236090"/>
                <a:ext cx="661316" cy="369332"/>
              </a:xfrm>
              <a:prstGeom prst="rect">
                <a:avLst/>
              </a:prstGeom>
              <a:blipFill rotWithShape="1">
                <a:blip r:embed="rId5"/>
                <a:stretch>
                  <a:fillRect l="-23" t="-139" r="65" b="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文本框 58"/>
              <p:cNvSpPr txBox="1"/>
              <p:nvPr/>
            </p:nvSpPr>
            <p:spPr>
              <a:xfrm>
                <a:off x="1188996" y="3807119"/>
                <a:ext cx="66131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59" name="文本框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996" y="3807119"/>
                <a:ext cx="661316" cy="369332"/>
              </a:xfrm>
              <a:prstGeom prst="rect">
                <a:avLst/>
              </a:prstGeom>
              <a:blipFill rotWithShape="1">
                <a:blip r:embed="rId5"/>
                <a:stretch>
                  <a:fillRect l="-42" t="-80" r="84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文本框 59"/>
              <p:cNvSpPr txBox="1"/>
              <p:nvPr/>
            </p:nvSpPr>
            <p:spPr>
              <a:xfrm>
                <a:off x="665570" y="1623051"/>
                <a:ext cx="3771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60" name="文本框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570" y="1623051"/>
                <a:ext cx="377166" cy="369332"/>
              </a:xfrm>
              <a:prstGeom prst="rect">
                <a:avLst/>
              </a:prstGeom>
              <a:blipFill rotWithShape="1">
                <a:blip r:embed="rId6"/>
                <a:stretch>
                  <a:fillRect l="-24" t="-169" r="17" b="1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文本框 60"/>
              <p:cNvSpPr txBox="1"/>
              <p:nvPr/>
            </p:nvSpPr>
            <p:spPr>
              <a:xfrm>
                <a:off x="652952" y="4344206"/>
                <a:ext cx="3771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61" name="文本框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952" y="4344206"/>
                <a:ext cx="377166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46" t="-46" r="39" b="1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文本框 62"/>
              <p:cNvSpPr txBox="1"/>
              <p:nvPr/>
            </p:nvSpPr>
            <p:spPr>
              <a:xfrm>
                <a:off x="247825" y="4643919"/>
                <a:ext cx="3771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63" name="文本框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825" y="4643919"/>
                <a:ext cx="377166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46" t="-44" r="40" b="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5200" y="3180524"/>
            <a:ext cx="4339681" cy="3240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0126" y="862064"/>
            <a:ext cx="3864054" cy="2880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标题 2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CN" dirty="0">
                    <a:sym typeface="+mn-ea"/>
                  </a:rPr>
                  <a:t>MACE Phase-I sensitivity to</a:t>
                </a:r>
                <a:r>
                  <a:rPr lang="en-US" altLang="zh-CN" b="0">
                    <a:latin typeface="Cambria Math" panose="02040503050406030204" pitchFamily="18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𝜸𝜸</m:t>
                    </m:r>
                  </m:oMath>
                </a14:m>
                <a:endParaRPr lang="zh-CN" altLang="en-US"/>
              </a:p>
            </p:txBody>
          </p:sp>
        </mc:Choice>
        <mc:Fallback>
          <p:sp>
            <p:nvSpPr>
              <p:cNvPr id="3" name="标题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r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536" y="882246"/>
            <a:ext cx="3853616" cy="2856782"/>
          </a:xfrm>
          <a:prstGeom prst="rect">
            <a:avLst/>
          </a:prstGeom>
        </p:spPr>
      </p:pic>
      <p:grpSp>
        <p:nvGrpSpPr>
          <p:cNvPr id="50" name="组合 49"/>
          <p:cNvGrpSpPr/>
          <p:nvPr/>
        </p:nvGrpSpPr>
        <p:grpSpPr>
          <a:xfrm>
            <a:off x="691069" y="4223225"/>
            <a:ext cx="1803392" cy="1607675"/>
            <a:chOff x="927108" y="3679094"/>
            <a:chExt cx="1803392" cy="1607675"/>
          </a:xfrm>
        </p:grpSpPr>
        <p:cxnSp>
          <p:nvCxnSpPr>
            <p:cNvPr id="51" name="直接箭头连接符 50"/>
            <p:cNvCxnSpPr/>
            <p:nvPr/>
          </p:nvCxnSpPr>
          <p:spPr>
            <a:xfrm flipH="1" flipV="1">
              <a:off x="1275869" y="3904545"/>
              <a:ext cx="633927" cy="507207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箭头连接符 51"/>
            <p:cNvCxnSpPr/>
            <p:nvPr/>
          </p:nvCxnSpPr>
          <p:spPr>
            <a:xfrm flipH="1">
              <a:off x="1834580" y="4430561"/>
              <a:ext cx="75582" cy="837399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箭头连接符 52"/>
            <p:cNvCxnSpPr/>
            <p:nvPr/>
          </p:nvCxnSpPr>
          <p:spPr>
            <a:xfrm flipV="1">
              <a:off x="1910162" y="4001294"/>
              <a:ext cx="820338" cy="422614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" name="组合 53"/>
            <p:cNvGrpSpPr/>
            <p:nvPr/>
          </p:nvGrpSpPr>
          <p:grpSpPr>
            <a:xfrm>
              <a:off x="1756522" y="3679094"/>
              <a:ext cx="943424" cy="1607675"/>
              <a:chOff x="2704456" y="3494409"/>
              <a:chExt cx="943424" cy="160767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6" name="文本框 55"/>
                  <p:cNvSpPr txBox="1"/>
                  <p:nvPr/>
                </p:nvSpPr>
                <p:spPr>
                  <a:xfrm>
                    <a:off x="2704456" y="3800503"/>
                    <a:ext cx="377166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zh-CN" altLang="en-US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rgbClr val="FFC00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56" name="文本框 5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04456" y="3800503"/>
                    <a:ext cx="377166" cy="369332"/>
                  </a:xfrm>
                  <a:prstGeom prst="rect">
                    <a:avLst/>
                  </a:prstGeom>
                  <a:blipFill rotWithShape="1">
                    <a:blip r:embed="rId3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7" name="椭圆 56"/>
              <p:cNvSpPr/>
              <p:nvPr/>
            </p:nvSpPr>
            <p:spPr>
              <a:xfrm>
                <a:off x="2805524" y="4185223"/>
                <a:ext cx="108000" cy="108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FFC000"/>
                  </a:solidFill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8" name="文本框 57"/>
                  <p:cNvSpPr txBox="1"/>
                  <p:nvPr/>
                </p:nvSpPr>
                <p:spPr>
                  <a:xfrm>
                    <a:off x="3241480" y="3494409"/>
                    <a:ext cx="40640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zh-CN" altLang="en-US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oMath>
                      </m:oMathPara>
                    </a14:m>
                    <a:endParaRPr lang="zh-CN" altLang="en-US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58" name="文本框 5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41480" y="3494409"/>
                    <a:ext cx="406400" cy="369332"/>
                  </a:xfrm>
                  <a:prstGeom prst="rect">
                    <a:avLst/>
                  </a:prstGeom>
                  <a:blipFill rotWithShape="1">
                    <a:blip r:embed="rId4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9" name="文本框 58"/>
                  <p:cNvSpPr txBox="1"/>
                  <p:nvPr/>
                </p:nvSpPr>
                <p:spPr>
                  <a:xfrm>
                    <a:off x="2782514" y="4732752"/>
                    <a:ext cx="40640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zh-CN" altLang="en-US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oMath>
                      </m:oMathPara>
                    </a14:m>
                    <a:endParaRPr lang="zh-CN" altLang="en-US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59" name="文本框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82514" y="4732752"/>
                    <a:ext cx="406400" cy="369332"/>
                  </a:xfrm>
                  <a:prstGeom prst="rect">
                    <a:avLst/>
                  </a:prstGeom>
                  <a:blipFill rotWithShape="1">
                    <a:blip r:embed="rId4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5" name="文本框 54"/>
                <p:cNvSpPr txBox="1"/>
                <p:nvPr/>
              </p:nvSpPr>
              <p:spPr>
                <a:xfrm>
                  <a:off x="927108" y="3985188"/>
                  <a:ext cx="661316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>
            <p:sp>
              <p:nvSpPr>
                <p:cNvPr id="55" name="文本框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7108" y="3985188"/>
                  <a:ext cx="661316" cy="369332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0" name="组合 69"/>
          <p:cNvGrpSpPr/>
          <p:nvPr/>
        </p:nvGrpSpPr>
        <p:grpSpPr>
          <a:xfrm>
            <a:off x="3878417" y="4189477"/>
            <a:ext cx="2264841" cy="1607675"/>
            <a:chOff x="3184379" y="3660285"/>
            <a:chExt cx="2264841" cy="1607675"/>
          </a:xfrm>
        </p:grpSpPr>
        <p:cxnSp>
          <p:nvCxnSpPr>
            <p:cNvPr id="46" name="直接箭头连接符 45"/>
            <p:cNvCxnSpPr/>
            <p:nvPr/>
          </p:nvCxnSpPr>
          <p:spPr>
            <a:xfrm flipH="1">
              <a:off x="3493593" y="4408347"/>
              <a:ext cx="771077" cy="140762"/>
            </a:xfrm>
            <a:prstGeom prst="straightConnector1">
              <a:avLst/>
            </a:prstGeom>
            <a:ln w="25400">
              <a:solidFill>
                <a:schemeClr val="accent3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箭头连接符 46"/>
            <p:cNvCxnSpPr/>
            <p:nvPr/>
          </p:nvCxnSpPr>
          <p:spPr>
            <a:xfrm>
              <a:off x="4264670" y="4408504"/>
              <a:ext cx="804535" cy="213528"/>
            </a:xfrm>
            <a:prstGeom prst="straightConnector1">
              <a:avLst/>
            </a:prstGeom>
            <a:ln w="25400">
              <a:solidFill>
                <a:schemeClr val="accent3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8" name="文本框 47"/>
                <p:cNvSpPr txBox="1"/>
                <p:nvPr/>
              </p:nvSpPr>
              <p:spPr>
                <a:xfrm>
                  <a:off x="3184379" y="4443988"/>
                  <a:ext cx="42672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altLang="zh-CN" b="0" i="1" smtClean="0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altLang="zh-CN" b="0" i="1" smtClean="0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oMath>
                    </m:oMathPara>
                  </a14:m>
                  <a:endParaRPr lang="zh-CN" altLang="en-US" dirty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48" name="文本框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4379" y="4443988"/>
                  <a:ext cx="426720" cy="369332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9" name="文本框 48"/>
                <p:cNvSpPr txBox="1"/>
                <p:nvPr/>
              </p:nvSpPr>
              <p:spPr>
                <a:xfrm>
                  <a:off x="4973488" y="4442114"/>
                  <a:ext cx="475732" cy="39164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altLang="zh-CN" b="0" i="1" smtClean="0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l-GR" altLang="zh-CN" b="0" i="1" smtClean="0">
                                    <a:solidFill>
                                      <a:schemeClr val="accent3">
                                        <a:lumMod val="40000"/>
                                        <a:lumOff val="6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altLang="zh-CN" b="0" i="1" smtClean="0">
                                    <a:solidFill>
                                      <a:schemeClr val="accent3">
                                        <a:lumMod val="40000"/>
                                        <a:lumOff val="6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zh-CN" altLang="en-US" b="0" i="1" smtClean="0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oMath>
                    </m:oMathPara>
                  </a14:m>
                  <a:endParaRPr lang="zh-CN" altLang="en-US" dirty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49" name="文本框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488" y="4442114"/>
                  <a:ext cx="475732" cy="391646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0" name="组合 59"/>
            <p:cNvGrpSpPr/>
            <p:nvPr/>
          </p:nvGrpSpPr>
          <p:grpSpPr>
            <a:xfrm>
              <a:off x="3281982" y="3660285"/>
              <a:ext cx="1803392" cy="1607675"/>
              <a:chOff x="927108" y="3679094"/>
              <a:chExt cx="1803392" cy="1607675"/>
            </a:xfrm>
          </p:grpSpPr>
          <p:cxnSp>
            <p:nvCxnSpPr>
              <p:cNvPr id="61" name="直接箭头连接符 60"/>
              <p:cNvCxnSpPr/>
              <p:nvPr/>
            </p:nvCxnSpPr>
            <p:spPr>
              <a:xfrm flipH="1" flipV="1">
                <a:off x="1275869" y="3904545"/>
                <a:ext cx="633927" cy="507207"/>
              </a:xfrm>
              <a:prstGeom prst="straightConnector1">
                <a:avLst/>
              </a:prstGeom>
              <a:ln w="25400">
                <a:solidFill>
                  <a:srgbClr val="0000F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箭头连接符 61"/>
              <p:cNvCxnSpPr/>
              <p:nvPr/>
            </p:nvCxnSpPr>
            <p:spPr>
              <a:xfrm flipH="1">
                <a:off x="1834580" y="4430561"/>
                <a:ext cx="75582" cy="837399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箭头连接符 62"/>
              <p:cNvCxnSpPr/>
              <p:nvPr/>
            </p:nvCxnSpPr>
            <p:spPr>
              <a:xfrm flipV="1">
                <a:off x="1910162" y="4001294"/>
                <a:ext cx="820338" cy="422614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4" name="组合 63"/>
              <p:cNvGrpSpPr/>
              <p:nvPr/>
            </p:nvGrpSpPr>
            <p:grpSpPr>
              <a:xfrm>
                <a:off x="1762740" y="3679094"/>
                <a:ext cx="937206" cy="1607675"/>
                <a:chOff x="2710674" y="3494409"/>
                <a:chExt cx="937206" cy="1607675"/>
              </a:xfrm>
            </p:grpSpPr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66" name="文本框 65"/>
                    <p:cNvSpPr txBox="1"/>
                    <p:nvPr/>
                  </p:nvSpPr>
                  <p:spPr>
                    <a:xfrm>
                      <a:off x="2710674" y="3800216"/>
                      <a:ext cx="37716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zh-CN" altLang="en-US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</m:oMath>
                        </m:oMathPara>
                      </a14:m>
                      <a:endParaRPr lang="zh-CN" altLang="en-US" dirty="0">
                        <a:solidFill>
                          <a:srgbClr val="FFC000"/>
                        </a:solidFill>
                      </a:endParaRPr>
                    </a:p>
                  </p:txBody>
                </p:sp>
              </mc:Choice>
              <mc:Fallback>
                <p:sp>
                  <p:nvSpPr>
                    <p:cNvPr id="66" name="文本框 6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10674" y="3800216"/>
                      <a:ext cx="377166" cy="369332"/>
                    </a:xfrm>
                    <a:prstGeom prst="rect">
                      <a:avLst/>
                    </a:prstGeom>
                    <a:blipFill rotWithShape="1">
                      <a:blip r:embed="rId3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67" name="椭圆 66"/>
                <p:cNvSpPr/>
                <p:nvPr/>
              </p:nvSpPr>
              <p:spPr>
                <a:xfrm>
                  <a:off x="2805524" y="4185223"/>
                  <a:ext cx="108000" cy="108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00B0F0"/>
                    </a:solidFill>
                  </a:endParaRPr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68" name="文本框 67"/>
                    <p:cNvSpPr txBox="1"/>
                    <p:nvPr/>
                  </p:nvSpPr>
                  <p:spPr>
                    <a:xfrm>
                      <a:off x="3241480" y="3494409"/>
                      <a:ext cx="40640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zh-CN" altLang="en-US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oMath>
                        </m:oMathPara>
                      </a14:m>
                      <a:endParaRPr lang="zh-CN" altLang="en-US" dirty="0">
                        <a:solidFill>
                          <a:srgbClr val="00B050"/>
                        </a:solidFill>
                      </a:endParaRPr>
                    </a:p>
                  </p:txBody>
                </p:sp>
              </mc:Choice>
              <mc:Fallback>
                <p:sp>
                  <p:nvSpPr>
                    <p:cNvPr id="68" name="文本框 6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241480" y="3494409"/>
                      <a:ext cx="406400" cy="369332"/>
                    </a:xfrm>
                    <a:prstGeom prst="rect">
                      <a:avLst/>
                    </a:prstGeom>
                    <a:blipFill rotWithShape="1">
                      <a:blip r:embed="rId4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69" name="文本框 68"/>
                    <p:cNvSpPr txBox="1"/>
                    <p:nvPr/>
                  </p:nvSpPr>
                  <p:spPr>
                    <a:xfrm>
                      <a:off x="2782514" y="4732752"/>
                      <a:ext cx="40640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zh-CN" altLang="en-US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oMath>
                        </m:oMathPara>
                      </a14:m>
                      <a:endParaRPr lang="zh-CN" altLang="en-US" dirty="0">
                        <a:solidFill>
                          <a:srgbClr val="00B050"/>
                        </a:solidFill>
                      </a:endParaRPr>
                    </a:p>
                  </p:txBody>
                </p:sp>
              </mc:Choice>
              <mc:Fallback>
                <p:sp>
                  <p:nvSpPr>
                    <p:cNvPr id="69" name="文本框 6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82514" y="4732752"/>
                      <a:ext cx="406400" cy="369332"/>
                    </a:xfrm>
                    <a:prstGeom prst="rect">
                      <a:avLst/>
                    </a:prstGeom>
                    <a:blipFill rotWithShape="1">
                      <a:blip r:embed="rId4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5" name="文本框 64"/>
                  <p:cNvSpPr txBox="1"/>
                  <p:nvPr/>
                </p:nvSpPr>
                <p:spPr>
                  <a:xfrm>
                    <a:off x="927108" y="3985188"/>
                    <a:ext cx="661316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CN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65" name="文本框 6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7108" y="3985188"/>
                    <a:ext cx="661316" cy="369332"/>
                  </a:xfrm>
                  <a:prstGeom prst="rect">
                    <a:avLst/>
                  </a:prstGeom>
                  <a:blipFill rotWithShape="1">
                    <a:blip r:embed="rId5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1" name="文本框 70"/>
              <p:cNvSpPr txBox="1"/>
              <p:nvPr/>
            </p:nvSpPr>
            <p:spPr>
              <a:xfrm>
                <a:off x="597655" y="3357858"/>
                <a:ext cx="238180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/>
                  <a:t>Signal: </a:t>
                </a:r>
                <a:endParaRPr lang="en-US" altLang="zh-CN" b="1" dirty="0"/>
              </a:p>
              <a:p>
                <a:r>
                  <a:rPr lang="en-US" altLang="zh-CN" dirty="0"/>
                  <a:t>Triple coplanar tracks</a:t>
                </a:r>
                <a:endParaRPr lang="en-US" altLang="zh-CN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dirty="0"/>
                  <a:t>and two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zh-CN" dirty="0"/>
                  <a:t>s</a:t>
                </a:r>
                <a:endParaRPr lang="en-US" altLang="zh-CN" dirty="0"/>
              </a:p>
              <a:p>
                <a:endParaRPr lang="en-US" altLang="zh-CN" dirty="0"/>
              </a:p>
            </p:txBody>
          </p:sp>
        </mc:Choice>
        <mc:Fallback>
          <p:sp>
            <p:nvSpPr>
              <p:cNvPr id="71" name="文本框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655" y="3357858"/>
                <a:ext cx="2381806" cy="1200329"/>
              </a:xfrm>
              <a:prstGeom prst="rect">
                <a:avLst/>
              </a:prstGeom>
              <a:blipFill rotWithShape="1">
                <a:blip r:embed="rId8"/>
                <a:stretch>
                  <a:fillRect l="-5" t="-51" r="2" b="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文本框 71"/>
          <p:cNvSpPr txBox="1"/>
          <p:nvPr/>
        </p:nvSpPr>
        <p:spPr>
          <a:xfrm>
            <a:off x="3959326" y="3355287"/>
            <a:ext cx="31726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Background: </a:t>
            </a:r>
            <a:endParaRPr lang="en-US" altLang="zh-CN" b="1" dirty="0"/>
          </a:p>
          <a:p>
            <a:r>
              <a:rPr lang="en-US" altLang="zh-CN" dirty="0">
                <a:solidFill>
                  <a:srgbClr val="0000FF"/>
                </a:solidFill>
              </a:rPr>
              <a:t>Double radiative muon decay</a:t>
            </a:r>
            <a:endParaRPr lang="zh-CN" altLang="en-US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4" name="文本框 73"/>
              <p:cNvSpPr txBox="1"/>
              <p:nvPr/>
            </p:nvSpPr>
            <p:spPr>
              <a:xfrm>
                <a:off x="7916660" y="6042980"/>
                <a:ext cx="19407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altLang="zh-CN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a:rPr lang="en-US" altLang="zh-CN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FF"/>
                    </a:solidFill>
                  </a:rPr>
                  <a:t>in </a:t>
                </a:r>
                <a:r>
                  <a:rPr lang="en-US" altLang="zh-CN" i="1" dirty="0">
                    <a:solidFill>
                      <a:srgbClr val="0000FF"/>
                    </a:solidFill>
                  </a:rPr>
                  <a:t>1988</a:t>
                </a:r>
                <a:endParaRPr lang="zh-CN" altLang="en-US" i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74" name="文本框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6660" y="6042980"/>
                <a:ext cx="1940788" cy="369332"/>
              </a:xfrm>
              <a:prstGeom prst="rect">
                <a:avLst/>
              </a:prstGeom>
              <a:blipFill rotWithShape="1">
                <a:blip r:embed="rId9"/>
                <a:stretch>
                  <a:fillRect l="-6" t="-87" r="18" b="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文本框 74"/>
          <p:cNvSpPr txBox="1"/>
          <p:nvPr/>
        </p:nvSpPr>
        <p:spPr>
          <a:xfrm>
            <a:off x="9759665" y="6100794"/>
            <a:ext cx="15905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altLang="zh-CN" sz="1200" dirty="0">
                <a:solidFill>
                  <a:prstClr val="white">
                    <a:lumMod val="50000"/>
                  </a:prstClr>
                </a:solidFill>
              </a:rPr>
              <a:t>PRD 38 (1988) 2077</a:t>
            </a:r>
            <a:endParaRPr lang="en-US" altLang="zh-CN" sz="1200" dirty="0">
              <a:solidFill>
                <a:prstClr val="white">
                  <a:lumMod val="50000"/>
                </a:prstClr>
              </a:solidFill>
            </a:endParaRPr>
          </a:p>
        </p:txBody>
      </p:sp>
      <p:grpSp>
        <p:nvGrpSpPr>
          <p:cNvPr id="82" name="组合 81"/>
          <p:cNvGrpSpPr/>
          <p:nvPr/>
        </p:nvGrpSpPr>
        <p:grpSpPr>
          <a:xfrm>
            <a:off x="7913364" y="3874370"/>
            <a:ext cx="3639201" cy="1468228"/>
            <a:chOff x="8153400" y="3936674"/>
            <a:chExt cx="3639201" cy="146822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3" name="文本框 82"/>
                <p:cNvSpPr txBox="1"/>
                <p:nvPr/>
              </p:nvSpPr>
              <p:spPr>
                <a:xfrm>
                  <a:off x="8153400" y="3966615"/>
                  <a:ext cx="3639201" cy="79560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𝑢𝑝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bSup>
                          <m:sSub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𝜒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  <m:d>
                          <m:dPr>
                            <m:begChr m:val="["/>
                            <m:endChr m:val="]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𝑜𝑏𝑠</m:t>
                                    </m:r>
                                  </m:sub>
                                </m:s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d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altLang="zh-CN" b="0" dirty="0"/>
                </a:p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𝑜𝑏𝑠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>
            <p:sp>
              <p:nvSpPr>
                <p:cNvPr id="83" name="文本框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3400" y="3966615"/>
                  <a:ext cx="3639201" cy="795602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4" name="文本框 83"/>
                <p:cNvSpPr txBox="1"/>
                <p:nvPr/>
              </p:nvSpPr>
              <p:spPr>
                <a:xfrm>
                  <a:off x="8483844" y="4817482"/>
                  <a:ext cx="2885725" cy="55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ℬℛ</m:t>
                        </m:r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𝛾𝛾</m:t>
                            </m:r>
                          </m:e>
                        </m:d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𝑢𝑝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𝑠𝑖𝑔𝑛𝑎𝑙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𝛷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</m:oMath>
                    </m:oMathPara>
                  </a14:m>
                  <a:endParaRPr lang="en-US" altLang="zh-CN" b="0" dirty="0">
                    <a:ea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84" name="文本框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3844" y="4817482"/>
                  <a:ext cx="2885725" cy="559769"/>
                </a:xfrm>
                <a:prstGeom prst="rect">
                  <a:avLst/>
                </a:prstGeom>
                <a:blipFill rotWithShape="1">
                  <a:blip r:embed="rId1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5" name="矩形 84"/>
            <p:cNvSpPr/>
            <p:nvPr/>
          </p:nvSpPr>
          <p:spPr>
            <a:xfrm>
              <a:off x="8153400" y="3936674"/>
              <a:ext cx="3589894" cy="1468228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8" name="文本框 87"/>
          <p:cNvSpPr txBox="1"/>
          <p:nvPr/>
        </p:nvSpPr>
        <p:spPr>
          <a:xfrm>
            <a:off x="3981548" y="3998980"/>
            <a:ext cx="20890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zh-CN" sz="1200" dirty="0">
                <a:solidFill>
                  <a:schemeClr val="bg1">
                    <a:lumMod val="50000"/>
                  </a:schemeClr>
                </a:solidFill>
              </a:rPr>
              <a:t>SciPost Phys. 9, 027 (2020)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7116" y="820015"/>
            <a:ext cx="5025928" cy="20877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b="1" dirty="0"/>
              <a:t>Event selection criteria:</a:t>
            </a:r>
            <a:endParaRPr lang="en-US" altLang="zh-CN" b="1" dirty="0"/>
          </a:p>
          <a:p>
            <a:pPr marL="285750" indent="-285750">
              <a:lnSpc>
                <a:spcPct val="150000"/>
              </a:lnSpc>
              <a:spcBef>
                <a:spcPts val="1000"/>
              </a:spcBef>
              <a:buFont typeface="Arial" panose="020B0604020202090204" pitchFamily="34" charset="0"/>
              <a:buChar char="•"/>
            </a:pPr>
            <a:r>
              <a:rPr lang="en-US" altLang="zh-CN" dirty="0"/>
              <a:t>Time coincidence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spcBef>
                <a:spcPts val="1000"/>
              </a:spcBef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0000FF"/>
                </a:solidFill>
              </a:rPr>
              <a:t>Single track </a:t>
            </a:r>
            <a:r>
              <a:rPr lang="en-US" altLang="zh-CN" dirty="0"/>
              <a:t>in Tracker, </a:t>
            </a:r>
            <a:r>
              <a:rPr lang="en-US" altLang="zh-CN" dirty="0">
                <a:solidFill>
                  <a:srgbClr val="0000FF"/>
                </a:solidFill>
              </a:rPr>
              <a:t>Triple tracks </a:t>
            </a:r>
            <a:r>
              <a:rPr lang="en-US" altLang="zh-CN" dirty="0"/>
              <a:t>in ECAL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spcBef>
                <a:spcPts val="1000"/>
              </a:spcBef>
              <a:buFont typeface="Arial" panose="020B0604020202090204" pitchFamily="34" charset="0"/>
              <a:buChar char="•"/>
            </a:pPr>
            <a:r>
              <a:rPr lang="en-US" altLang="zh-CN" dirty="0"/>
              <a:t>Energy-momentum conserved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427116" y="6150534"/>
            <a:ext cx="5989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i="1" dirty="0"/>
              <a:t>More solid simulations and refined data analyses to be updated!</a:t>
            </a:r>
            <a:endParaRPr lang="en-US" altLang="zh-CN" sz="1600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7505714" y="5556676"/>
                <a:ext cx="45079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Upper limit of BR: 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</m:oMath>
                </a14:m>
                <a:r>
                  <a:rPr lang="en-US" altLang="zh-CN" dirty="0"/>
                  <a:t> (90% C.L.)</a:t>
                </a:r>
                <a:endParaRPr lang="zh-CN" altLang="en-US" dirty="0"/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714" y="5556676"/>
                <a:ext cx="4507901" cy="369332"/>
              </a:xfrm>
              <a:prstGeom prst="rect">
                <a:avLst/>
              </a:prstGeom>
              <a:blipFill rotWithShape="1">
                <a:blip r:embed="rId12"/>
                <a:stretch>
                  <a:fillRect t="-115" r="1" b="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标题 2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CN" dirty="0">
                    <a:sym typeface="+mn-ea"/>
                  </a:rPr>
                  <a:t>MACE Phase-I sensitivity to</a:t>
                </a:r>
                <a:r>
                  <a:rPr lang="en-US" altLang="zh-CN" b="0">
                    <a:latin typeface="Cambria Math" panose="02040503050406030204" pitchFamily="18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endParaRPr lang="en-US" altLang="zh-CN"/>
              </a:p>
            </p:txBody>
          </p:sp>
        </mc:Choice>
        <mc:Fallback>
          <p:sp>
            <p:nvSpPr>
              <p:cNvPr id="3" name="标题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r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12" name="图片 11" descr="图示&#10;&#10;AI 生成的内容可能不正确。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23084" y="893654"/>
            <a:ext cx="4680000" cy="2932047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6903085" y="3613785"/>
            <a:ext cx="4679950" cy="2842260"/>
            <a:chOff x="10871" y="5566"/>
            <a:chExt cx="7370" cy="4476"/>
          </a:xfrm>
        </p:grpSpPr>
        <p:pic>
          <p:nvPicPr>
            <p:cNvPr id="13" name="图片 12" descr="图表, 日程表&#10;&#10;AI 生成的内容可能不正确。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71" y="5566"/>
              <a:ext cx="7370" cy="4476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11500" y="7671"/>
              <a:ext cx="2318" cy="4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FF0000"/>
                  </a:solidFill>
                  <a:latin typeface="Times" panose="02020603050405020304"/>
                  <a:ea typeface="等线" panose="02010600030101010101" charset="-122"/>
                  <a:cs typeface="Times" panose="02020603050405020304"/>
                </a:rPr>
                <a:t>MACE Phase-I?</a:t>
              </a:r>
              <a:endParaRPr lang="zh-CN" altLang="en-US" sz="1400" dirty="0">
                <a:solidFill>
                  <a:srgbClr val="FF0000"/>
                </a:solidFill>
                <a:latin typeface="Calibri" panose="020F0502020204030204"/>
                <a:ea typeface="等线" panose="02010600030101010101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9570816" y="6280506"/>
            <a:ext cx="19319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altLang="zh-CN" sz="1200" dirty="0">
                <a:solidFill>
                  <a:prstClr val="white">
                    <a:lumMod val="50000"/>
                  </a:prstClr>
                </a:solidFill>
              </a:rPr>
              <a:t> PRD 109, 035025 (2024)</a:t>
            </a:r>
            <a:endParaRPr lang="en-US" altLang="zh-CN" sz="1200" dirty="0">
              <a:solidFill>
                <a:prstClr val="white">
                  <a:lumMod val="50000"/>
                </a:prst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357462" y="789270"/>
                <a:ext cx="6068169" cy="26015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Background: </a:t>
                </a:r>
                <a:r>
                  <a:rPr lang="en-US" altLang="zh-CN" dirty="0">
                    <a:solidFill>
                      <a:srgbClr val="0000FF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normal muon decays</a:t>
                </a:r>
                <a:endParaRPr lang="en-US" altLang="zh-CN" dirty="0">
                  <a:solidFill>
                    <a:prstClr val="black"/>
                  </a:solidFill>
                  <a:latin typeface="Arial" panose="020B0604020202090204" pitchFamily="34" charset="0"/>
                  <a:ea typeface="等线" panose="02010600030101010101" charset="-122"/>
                  <a:cs typeface="Arial" panose="020B060402020209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Beam time of approximately </a:t>
                </a:r>
                <a:r>
                  <a:rPr lang="en-US" altLang="zh-CN" dirty="0">
                    <a:solidFill>
                      <a:srgbClr val="FF0000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28</a:t>
                </a: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 days</a:t>
                </a:r>
                <a:endParaRPr lang="en-US" altLang="zh-CN" dirty="0">
                  <a:solidFill>
                    <a:prstClr val="black"/>
                  </a:solidFill>
                  <a:latin typeface="Arial" panose="020B0604020202090204" pitchFamily="34" charset="0"/>
                  <a:ea typeface="等线" panose="02010600030101010101" charset="-122"/>
                  <a:cs typeface="Arial" panose="020B060402020209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Comparable to </a:t>
                </a:r>
                <a:r>
                  <a:rPr lang="en-US" altLang="zh-CN" b="1" dirty="0">
                    <a:solidFill>
                      <a:srgbClr val="0000FF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Mu3e</a:t>
                </a: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 and </a:t>
                </a:r>
                <a:r>
                  <a:rPr lang="en-US" altLang="zh-CN" b="1" dirty="0">
                    <a:solidFill>
                      <a:srgbClr val="0000FF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MEGII-</a:t>
                </a:r>
                <a:r>
                  <a:rPr lang="en-US" altLang="zh-CN" b="1" dirty="0" err="1">
                    <a:solidFill>
                      <a:srgbClr val="0000FF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fwd</a:t>
                </a:r>
                <a:endParaRPr lang="en-US" altLang="zh-CN" b="1" dirty="0">
                  <a:solidFill>
                    <a:srgbClr val="0000FF"/>
                  </a:solidFill>
                  <a:latin typeface="Arial" panose="020B0604020202090204" pitchFamily="34" charset="0"/>
                  <a:ea typeface="等线" panose="02010600030101010101" charset="-122"/>
                  <a:cs typeface="Arial" panose="020B060402020209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Extending the running time to </a:t>
                </a:r>
                <a:r>
                  <a:rPr lang="en-US" altLang="zh-CN" dirty="0">
                    <a:solidFill>
                      <a:srgbClr val="FF0000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120 days </a:t>
                </a: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would provide a clear sensitivity advantage ~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等线" panose="02010600030101010101" charset="-122"/>
                        <a:cs typeface="Arial" panose="020B0604020202090204" pitchFamily="34" charset="0"/>
                      </a:rPr>
                      <m:t>𝒪</m:t>
                    </m:r>
                    <m:r>
                      <a:rPr lang="en-US" altLang="zh-CN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等线" panose="02010600030101010101" charset="-122"/>
                        <a:cs typeface="Arial" panose="020B0604020202090204" pitchFamily="34" charset="0"/>
                      </a:rPr>
                      <m:t>(</m:t>
                    </m:r>
                    <m:sSup>
                      <m:sSupPr>
                        <m:ctrlPr>
                          <a:rPr lang="en-US" altLang="zh-CN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Arial" panose="020B0604020202090204" pitchFamily="34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Arial" panose="020B0604020202090204" pitchFamily="34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Arial" panose="020B0604020202090204" pitchFamily="34" charset="0"/>
                          </a:rPr>
                          <m:t>−</m:t>
                        </m:r>
                        <m:r>
                          <a:rPr lang="en-US" altLang="zh-CN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Arial" panose="020B0604020202090204" pitchFamily="34" charset="0"/>
                          </a:rPr>
                          <m:t>8</m:t>
                        </m:r>
                      </m:sup>
                    </m:sSup>
                    <m:r>
                      <a:rPr lang="en-US" altLang="zh-CN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等线" panose="02010600030101010101" charset="-122"/>
                        <a:cs typeface="Arial" panose="020B0604020202090204" pitchFamily="34" charset="0"/>
                      </a:rPr>
                      <m:t>)</m:t>
                    </m:r>
                  </m:oMath>
                </a14:m>
                <a:endParaRPr lang="en-US" altLang="zh-CN" dirty="0">
                  <a:solidFill>
                    <a:prstClr val="black"/>
                  </a:solidFill>
                  <a:latin typeface="Arial" panose="020B0604020202090204" pitchFamily="34" charset="0"/>
                  <a:ea typeface="等线" panose="02010600030101010101" charset="-122"/>
                  <a:cs typeface="Arial" panose="020B060402020209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:r>
                  <a:rPr lang="en-US" altLang="zh-CN" b="1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MACE Phase-I is sensitive to </a:t>
                </a:r>
                <a:r>
                  <a:rPr lang="en-US" altLang="zh-CN" b="1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  <a:sym typeface="+mn-ea"/>
                  </a:rPr>
                  <a:t>ALPs</a:t>
                </a:r>
                <a:r>
                  <a:rPr lang="en-US" altLang="zh-CN" b="1" dirty="0">
                    <a:solidFill>
                      <a:prstClr val="black"/>
                    </a:solidFill>
                    <a:latin typeface="Arial" panose="020B0604020202090204" pitchFamily="34" charset="0"/>
                    <a:ea typeface="等线" panose="02010600030101010101" charset="-122"/>
                    <a:cs typeface="Arial" panose="020B0604020202090204" pitchFamily="34" charset="0"/>
                  </a:rPr>
                  <a:t>!</a:t>
                </a:r>
                <a:endParaRPr lang="en-US" altLang="zh-CN" b="1" dirty="0">
                  <a:solidFill>
                    <a:prstClr val="black"/>
                  </a:solidFill>
                  <a:latin typeface="Arial" panose="020B0604020202090204" pitchFamily="34" charset="0"/>
                  <a:ea typeface="等线" panose="02010600030101010101" charset="-122"/>
                  <a:cs typeface="Arial" panose="020B0604020202090204" pitchFamily="34" charset="0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462" y="789270"/>
                <a:ext cx="6068169" cy="2601595"/>
              </a:xfrm>
              <a:prstGeom prst="rect">
                <a:avLst/>
              </a:prstGeom>
              <a:blipFill rotWithShape="1">
                <a:blip r:embed="rId4"/>
                <a:stretch>
                  <a:fillRect l="-10" t="-23" r="1" b="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640" y="3429635"/>
            <a:ext cx="4826635" cy="30257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 rot="20040000">
            <a:off x="1695450" y="4411345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chemeClr val="tx1">
                    <a:alpha val="20000"/>
                  </a:schemeClr>
                </a:solidFill>
                <a:latin typeface="Calibri" panose="020F0502020204030204" charset="0"/>
                <a:ea typeface="宋体" pitchFamily="2" charset="-122"/>
                <a:cs typeface="Calibri" panose="020F0502020204030204" charset="0"/>
              </a:rPr>
              <a:t>Preliminary</a:t>
            </a:r>
            <a:endParaRPr lang="en-US" altLang="zh-CN" sz="5400" dirty="0">
              <a:solidFill>
                <a:schemeClr val="tx1">
                  <a:alpha val="20000"/>
                </a:schemeClr>
              </a:solidFill>
              <a:latin typeface="Calibri" panose="020F0502020204030204" charset="0"/>
              <a:ea typeface="宋体" pitchFamily="2" charset="-122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Signal and background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701166" y="2891457"/>
            <a:ext cx="11347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00FF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e</a:t>
            </a:r>
            <a:r>
              <a:rPr lang="en-US" altLang="zh-CN" sz="1600" baseline="30000" dirty="0">
                <a:solidFill>
                  <a:srgbClr val="0000FF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+ </a:t>
            </a:r>
            <a:endParaRPr lang="en-US" altLang="zh-CN" sz="1600" baseline="30000" dirty="0">
              <a:solidFill>
                <a:srgbClr val="0000FF"/>
              </a:solidFill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(13.5eV avg.)</a:t>
            </a:r>
            <a:endParaRPr lang="en-US" altLang="zh-CN" sz="1200" dirty="0">
              <a:solidFill>
                <a:srgbClr val="0000FF"/>
              </a:solidFill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</p:txBody>
      </p:sp>
      <p:cxnSp>
        <p:nvCxnSpPr>
          <p:cNvPr id="9" name="直接箭头连接符 8"/>
          <p:cNvCxnSpPr>
            <a:endCxn id="15" idx="0"/>
          </p:cNvCxnSpPr>
          <p:nvPr/>
        </p:nvCxnSpPr>
        <p:spPr>
          <a:xfrm>
            <a:off x="1603375" y="3425492"/>
            <a:ext cx="81280" cy="588010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>
            <a:endCxn id="16" idx="0"/>
          </p:cNvCxnSpPr>
          <p:nvPr/>
        </p:nvCxnSpPr>
        <p:spPr>
          <a:xfrm>
            <a:off x="1602106" y="3434382"/>
            <a:ext cx="379095" cy="405130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弧形 10"/>
          <p:cNvSpPr/>
          <p:nvPr/>
        </p:nvSpPr>
        <p:spPr>
          <a:xfrm>
            <a:off x="1587500" y="2212643"/>
            <a:ext cx="2188210" cy="2138045"/>
          </a:xfrm>
          <a:prstGeom prst="arc">
            <a:avLst>
              <a:gd name="adj1" fmla="val 10335398"/>
              <a:gd name="adj2" fmla="val 14599285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箭头连接符 11"/>
          <p:cNvCxnSpPr/>
          <p:nvPr/>
        </p:nvCxnSpPr>
        <p:spPr>
          <a:xfrm flipV="1">
            <a:off x="1602105" y="3429937"/>
            <a:ext cx="1080000" cy="0"/>
          </a:xfrm>
          <a:prstGeom prst="straightConnector1">
            <a:avLst/>
          </a:prstGeom>
          <a:ln w="19050">
            <a:solidFill>
              <a:srgbClr val="0000FF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 rot="18360000">
            <a:off x="781051" y="2459658"/>
            <a:ext cx="16630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FF0000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e</a:t>
            </a:r>
            <a:r>
              <a:rPr lang="en-US" altLang="zh-CN" sz="1600" baseline="30000" dirty="0">
                <a:solidFill>
                  <a:srgbClr val="FF0000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- </a:t>
            </a:r>
            <a:r>
              <a:rPr lang="en-US" altLang="zh-CN" sz="1200" dirty="0">
                <a:solidFill>
                  <a:srgbClr val="FF0000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(26MeV avg.)</a:t>
            </a:r>
            <a:endParaRPr lang="en-US" altLang="zh-CN" sz="1600" dirty="0">
              <a:solidFill>
                <a:srgbClr val="FF0000"/>
              </a:solidFill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1416050" y="3443907"/>
            <a:ext cx="180000" cy="101600"/>
          </a:xfrm>
          <a:prstGeom prst="straightConnector1">
            <a:avLst/>
          </a:prstGeom>
          <a:ln w="19050" cmpd="sng">
            <a:solidFill>
              <a:schemeClr val="bg1">
                <a:lumMod val="5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1544320" y="4013503"/>
            <a:ext cx="28067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latin typeface="Cambria Math" panose="02040503050406030204" pitchFamily="18" charset="0"/>
                <a:ea typeface="宋体" pitchFamily="2" charset="-122"/>
                <a:cs typeface="Cambria Math" panose="02040503050406030204" pitchFamily="18" charset="0"/>
                <a:sym typeface="+mn-ea"/>
              </a:rPr>
              <a:t>ν</a:t>
            </a:r>
            <a:endParaRPr lang="zh-CN" altLang="en-US" sz="1600" dirty="0">
              <a:solidFill>
                <a:schemeClr val="bg1">
                  <a:lumMod val="85000"/>
                </a:schemeClr>
              </a:solidFill>
              <a:latin typeface="Cambria Math" panose="02040503050406030204" pitchFamily="18" charset="0"/>
              <a:ea typeface="宋体" pitchFamily="2" charset="-122"/>
              <a:cs typeface="Cambria Math" panose="02040503050406030204" pitchFamily="18" charset="0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 rot="19500000">
            <a:off x="1951991" y="3809033"/>
            <a:ext cx="2520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latin typeface="Cambria Math" panose="02040503050406030204" pitchFamily="18" charset="0"/>
                <a:ea typeface="宋体" pitchFamily="2" charset="-122"/>
                <a:cs typeface="Cambria Math" panose="02040503050406030204" pitchFamily="18" charset="0"/>
                <a:sym typeface="+mn-ea"/>
              </a:rPr>
              <a:t>ν</a:t>
            </a:r>
            <a:endParaRPr lang="zh-CN" altLang="en-US" sz="1600" dirty="0">
              <a:solidFill>
                <a:schemeClr val="bg1">
                  <a:lumMod val="85000"/>
                </a:schemeClr>
              </a:solidFill>
              <a:latin typeface="Cambria Math" panose="02040503050406030204" pitchFamily="18" charset="0"/>
              <a:ea typeface="宋体" pitchFamily="2" charset="-122"/>
              <a:cs typeface="Cambria Math" panose="02040503050406030204" pitchFamily="18" charset="0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339215" y="3522012"/>
            <a:ext cx="27813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00" dirty="0">
                <a:solidFill>
                  <a:schemeClr val="bg2">
                    <a:lumMod val="50000"/>
                  </a:schemeClr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M</a:t>
            </a:r>
            <a:endParaRPr lang="en-US" altLang="zh-CN" sz="900" dirty="0">
              <a:solidFill>
                <a:schemeClr val="bg2">
                  <a:lumMod val="50000"/>
                </a:schemeClr>
              </a:solidFill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</p:txBody>
      </p:sp>
      <p:cxnSp>
        <p:nvCxnSpPr>
          <p:cNvPr id="18" name="直接箭头连接符 17"/>
          <p:cNvCxnSpPr/>
          <p:nvPr/>
        </p:nvCxnSpPr>
        <p:spPr>
          <a:xfrm>
            <a:off x="876300" y="3545507"/>
            <a:ext cx="539750" cy="0"/>
          </a:xfrm>
          <a:prstGeom prst="straightConnector1">
            <a:avLst/>
          </a:prstGeom>
          <a:ln w="19050" cmpd="sng">
            <a:solidFill>
              <a:schemeClr val="bg1">
                <a:lumMod val="50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763905" y="3208322"/>
            <a:ext cx="3834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2">
                    <a:lumMod val="50000"/>
                  </a:schemeClr>
                </a:solidFill>
                <a:latin typeface="Arial" panose="020B0604020202090204" pitchFamily="34" charset="0"/>
                <a:ea typeface="仿宋" panose="02010609060101010101" charset="-122"/>
                <a:cs typeface="Arial" panose="020B0604020202090204" pitchFamily="34" charset="0"/>
              </a:rPr>
              <a:t>μ</a:t>
            </a:r>
            <a:r>
              <a:rPr lang="en-US" altLang="zh-CN" sz="1600" baseline="30000" dirty="0">
                <a:solidFill>
                  <a:schemeClr val="bg2">
                    <a:lumMod val="50000"/>
                  </a:schemeClr>
                </a:solidFill>
                <a:latin typeface="Arial" panose="020B0604020202090204" pitchFamily="34" charset="0"/>
                <a:ea typeface="仿宋" panose="02010609060101010101" charset="-122"/>
                <a:cs typeface="Arial" panose="020B0604020202090204" pitchFamily="34" charset="0"/>
              </a:rPr>
              <a:t>+</a:t>
            </a:r>
            <a:endParaRPr lang="en-US" altLang="zh-CN" sz="1600" baseline="30000" dirty="0">
              <a:solidFill>
                <a:schemeClr val="bg2">
                  <a:lumMod val="50000"/>
                </a:schemeClr>
              </a:solidFill>
              <a:latin typeface="Arial" panose="020B0604020202090204" pitchFamily="34" charset="0"/>
              <a:ea typeface="仿宋" panose="02010609060101010101" charset="-122"/>
              <a:cs typeface="Arial" panose="020B0604020202090204" pitchFamily="34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4721881" y="2346627"/>
            <a:ext cx="1473025" cy="1924050"/>
            <a:chOff x="5804" y="2555"/>
            <a:chExt cx="2760" cy="3030"/>
          </a:xfrm>
        </p:grpSpPr>
        <p:sp>
          <p:nvSpPr>
            <p:cNvPr id="21" name="弧形 20"/>
            <p:cNvSpPr/>
            <p:nvPr/>
          </p:nvSpPr>
          <p:spPr>
            <a:xfrm>
              <a:off x="6760" y="2725"/>
              <a:ext cx="1701" cy="1701"/>
            </a:xfrm>
            <a:prstGeom prst="arc">
              <a:avLst>
                <a:gd name="adj1" fmla="val 10335398"/>
                <a:gd name="adj2" fmla="val 16318096"/>
              </a:avLst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7" name="组合 66"/>
            <p:cNvGrpSpPr/>
            <p:nvPr/>
          </p:nvGrpSpPr>
          <p:grpSpPr>
            <a:xfrm>
              <a:off x="5804" y="2555"/>
              <a:ext cx="2760" cy="3030"/>
              <a:chOff x="5804" y="2456"/>
              <a:chExt cx="2760" cy="3030"/>
            </a:xfrm>
          </p:grpSpPr>
          <p:sp>
            <p:nvSpPr>
              <p:cNvPr id="78" name="文本框 77"/>
              <p:cNvSpPr txBox="1"/>
              <p:nvPr/>
            </p:nvSpPr>
            <p:spPr>
              <a:xfrm>
                <a:off x="6917" y="3028"/>
                <a:ext cx="1349" cy="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dirty="0">
                    <a:solidFill>
                      <a:srgbClr val="0000FF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e</a:t>
                </a:r>
                <a:r>
                  <a:rPr lang="en-US" altLang="zh-CN" sz="1600" baseline="30000" dirty="0">
                    <a:solidFill>
                      <a:srgbClr val="0000FF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+ </a:t>
                </a:r>
                <a:endParaRPr lang="en-US" altLang="zh-CN" sz="1600" baseline="30000" dirty="0">
                  <a:solidFill>
                    <a:srgbClr val="0000FF"/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endParaRPr>
              </a:p>
            </p:txBody>
          </p:sp>
          <p:cxnSp>
            <p:nvCxnSpPr>
              <p:cNvPr id="79" name="直接箭头连接符 78"/>
              <p:cNvCxnSpPr>
                <a:stCxn id="98" idx="6"/>
                <a:endCxn id="94" idx="0"/>
              </p:cNvCxnSpPr>
              <p:nvPr/>
            </p:nvCxnSpPr>
            <p:spPr>
              <a:xfrm>
                <a:off x="6749" y="3589"/>
                <a:ext cx="224" cy="1146"/>
              </a:xfrm>
              <a:prstGeom prst="straightConnector1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箭头连接符 79"/>
              <p:cNvCxnSpPr>
                <a:stCxn id="98" idx="6"/>
                <a:endCxn id="95" idx="0"/>
              </p:cNvCxnSpPr>
              <p:nvPr/>
            </p:nvCxnSpPr>
            <p:spPr>
              <a:xfrm>
                <a:off x="6749" y="3589"/>
                <a:ext cx="735" cy="891"/>
              </a:xfrm>
              <a:prstGeom prst="straightConnector1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文本框 92"/>
              <p:cNvSpPr txBox="1"/>
              <p:nvPr/>
            </p:nvSpPr>
            <p:spPr>
              <a:xfrm rot="19080000">
                <a:off x="6328" y="2456"/>
                <a:ext cx="905" cy="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dirty="0">
                    <a:solidFill>
                      <a:srgbClr val="FF0000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e</a:t>
                </a:r>
                <a:r>
                  <a:rPr lang="en-US" altLang="zh-CN" sz="1600" baseline="30000" dirty="0">
                    <a:solidFill>
                      <a:srgbClr val="FF0000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- </a:t>
                </a:r>
                <a:endParaRPr lang="en-US" altLang="zh-CN" sz="1600" dirty="0">
                  <a:solidFill>
                    <a:srgbClr val="FF0000"/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endParaRPr>
              </a:p>
            </p:txBody>
          </p:sp>
          <p:sp>
            <p:nvSpPr>
              <p:cNvPr id="94" name="文本框 93"/>
              <p:cNvSpPr txBox="1"/>
              <p:nvPr/>
            </p:nvSpPr>
            <p:spPr>
              <a:xfrm>
                <a:off x="6752" y="4735"/>
                <a:ext cx="442" cy="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600" dirty="0">
                    <a:solidFill>
                      <a:schemeClr val="bg1">
                        <a:lumMod val="85000"/>
                      </a:schemeClr>
                    </a:solidFill>
                    <a:latin typeface="Cambria Math" panose="02040503050406030204" pitchFamily="18" charset="0"/>
                    <a:ea typeface="宋体" pitchFamily="2" charset="-122"/>
                    <a:cs typeface="Cambria Math" panose="02040503050406030204" pitchFamily="18" charset="0"/>
                    <a:sym typeface="+mn-ea"/>
                  </a:rPr>
                  <a:t>ν</a:t>
                </a:r>
                <a:endParaRPr lang="zh-CN" altLang="en-US" sz="1600" dirty="0">
                  <a:solidFill>
                    <a:schemeClr val="bg1">
                      <a:lumMod val="85000"/>
                    </a:schemeClr>
                  </a:solidFill>
                  <a:latin typeface="Cambria Math" panose="02040503050406030204" pitchFamily="18" charset="0"/>
                  <a:ea typeface="宋体" pitchFamily="2" charset="-122"/>
                  <a:cs typeface="Cambria Math" panose="02040503050406030204" pitchFamily="18" charset="0"/>
                  <a:sym typeface="+mn-ea"/>
                </a:endParaRPr>
              </a:p>
            </p:txBody>
          </p:sp>
          <p:sp>
            <p:nvSpPr>
              <p:cNvPr id="95" name="文本框 94"/>
              <p:cNvSpPr txBox="1"/>
              <p:nvPr/>
            </p:nvSpPr>
            <p:spPr>
              <a:xfrm rot="19500000">
                <a:off x="7468" y="4432"/>
                <a:ext cx="397" cy="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600" dirty="0">
                    <a:solidFill>
                      <a:schemeClr val="bg1">
                        <a:lumMod val="85000"/>
                      </a:schemeClr>
                    </a:solidFill>
                    <a:latin typeface="Cambria Math" panose="02040503050406030204" pitchFamily="18" charset="0"/>
                    <a:ea typeface="宋体" pitchFamily="2" charset="-122"/>
                    <a:cs typeface="Cambria Math" panose="02040503050406030204" pitchFamily="18" charset="0"/>
                    <a:sym typeface="+mn-ea"/>
                  </a:rPr>
                  <a:t>ν</a:t>
                </a:r>
                <a:endParaRPr lang="zh-CN" altLang="en-US" sz="1600" dirty="0">
                  <a:solidFill>
                    <a:schemeClr val="bg1">
                      <a:lumMod val="85000"/>
                    </a:schemeClr>
                  </a:solidFill>
                  <a:latin typeface="Cambria Math" panose="02040503050406030204" pitchFamily="18" charset="0"/>
                  <a:ea typeface="宋体" pitchFamily="2" charset="-122"/>
                  <a:cs typeface="Cambria Math" panose="02040503050406030204" pitchFamily="18" charset="0"/>
                  <a:sym typeface="+mn-ea"/>
                </a:endParaRPr>
              </a:p>
            </p:txBody>
          </p:sp>
          <p:cxnSp>
            <p:nvCxnSpPr>
              <p:cNvPr id="96" name="直接箭头连接符 95"/>
              <p:cNvCxnSpPr/>
              <p:nvPr/>
            </p:nvCxnSpPr>
            <p:spPr>
              <a:xfrm>
                <a:off x="5887" y="3587"/>
                <a:ext cx="850" cy="0"/>
              </a:xfrm>
              <a:prstGeom prst="straightConnector1">
                <a:avLst/>
              </a:prstGeom>
              <a:ln w="19050" cmpd="sng">
                <a:solidFill>
                  <a:schemeClr val="bg1">
                    <a:lumMod val="50000"/>
                  </a:schemeClr>
                </a:solidFill>
                <a:prstDash val="solid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文本框 96"/>
              <p:cNvSpPr txBox="1"/>
              <p:nvPr/>
            </p:nvSpPr>
            <p:spPr>
              <a:xfrm>
                <a:off x="5887" y="3070"/>
                <a:ext cx="851" cy="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>
                    <a:solidFill>
                      <a:schemeClr val="bg2">
                        <a:lumMod val="50000"/>
                      </a:schemeClr>
                    </a:solidFill>
                    <a:latin typeface="Arial" panose="020B0604020202090204" pitchFamily="34" charset="0"/>
                    <a:ea typeface="仿宋" panose="02010609060101010101" charset="-122"/>
                    <a:cs typeface="Arial" panose="020B0604020202090204" pitchFamily="34" charset="0"/>
                  </a:rPr>
                  <a:t>μ</a:t>
                </a:r>
                <a:r>
                  <a:rPr lang="en-US" altLang="zh-CN" sz="1600" baseline="30000" dirty="0">
                    <a:solidFill>
                      <a:schemeClr val="bg2">
                        <a:lumMod val="50000"/>
                      </a:schemeClr>
                    </a:solidFill>
                    <a:latin typeface="Arial" panose="020B0604020202090204" pitchFamily="34" charset="0"/>
                    <a:ea typeface="仿宋" panose="02010609060101010101" charset="-122"/>
                    <a:cs typeface="Arial" panose="020B0604020202090204" pitchFamily="34" charset="0"/>
                  </a:rPr>
                  <a:t>+</a:t>
                </a:r>
                <a:endParaRPr lang="en-US" altLang="zh-CN" sz="1600" baseline="30000" dirty="0">
                  <a:solidFill>
                    <a:schemeClr val="bg2">
                      <a:lumMod val="50000"/>
                    </a:schemeClr>
                  </a:solidFill>
                  <a:latin typeface="Arial" panose="020B0604020202090204" pitchFamily="34" charset="0"/>
                  <a:ea typeface="仿宋" panose="02010609060101010101" charset="-122"/>
                  <a:cs typeface="Arial" panose="020B0604020202090204" pitchFamily="34" charset="0"/>
                </a:endParaRPr>
              </a:p>
            </p:txBody>
          </p:sp>
          <p:sp>
            <p:nvSpPr>
              <p:cNvPr id="98" name="任意多边形 54"/>
              <p:cNvSpPr/>
              <p:nvPr/>
            </p:nvSpPr>
            <p:spPr>
              <a:xfrm rot="10800000" flipV="1">
                <a:off x="6749" y="3535"/>
                <a:ext cx="1815" cy="57"/>
              </a:xfrm>
              <a:custGeom>
                <a:avLst/>
                <a:gdLst>
                  <a:gd name="connisteX0" fmla="*/ 0 w 4330700"/>
                  <a:gd name="connsiteY0" fmla="*/ 137160 h 137160"/>
                  <a:gd name="connisteX1" fmla="*/ 736600 w 4330700"/>
                  <a:gd name="connsiteY1" fmla="*/ 6350 h 137160"/>
                  <a:gd name="connisteX2" fmla="*/ 1447800 w 4330700"/>
                  <a:gd name="connsiteY2" fmla="*/ 130810 h 137160"/>
                  <a:gd name="connisteX3" fmla="*/ 2171700 w 4330700"/>
                  <a:gd name="connsiteY3" fmla="*/ 0 h 137160"/>
                  <a:gd name="connisteX4" fmla="*/ 2889250 w 4330700"/>
                  <a:gd name="connsiteY4" fmla="*/ 130810 h 137160"/>
                  <a:gd name="connisteX5" fmla="*/ 3606800 w 4330700"/>
                  <a:gd name="connsiteY5" fmla="*/ 0 h 137160"/>
                  <a:gd name="connisteX6" fmla="*/ 4330700 w 4330700"/>
                  <a:gd name="connsiteY6" fmla="*/ 130810 h 137160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  <a:cxn ang="0">
                    <a:pos x="connisteX5" y="connsiteY5"/>
                  </a:cxn>
                  <a:cxn ang="0">
                    <a:pos x="connisteX6" y="connsiteY6"/>
                  </a:cxn>
                </a:cxnLst>
                <a:rect l="l" t="t" r="r" b="b"/>
                <a:pathLst>
                  <a:path w="4330700" h="137160">
                    <a:moveTo>
                      <a:pt x="0" y="137160"/>
                    </a:moveTo>
                    <a:cubicBezTo>
                      <a:pt x="133350" y="108585"/>
                      <a:pt x="447040" y="7620"/>
                      <a:pt x="736600" y="6350"/>
                    </a:cubicBezTo>
                    <a:cubicBezTo>
                      <a:pt x="1026160" y="5080"/>
                      <a:pt x="1160780" y="132080"/>
                      <a:pt x="1447800" y="130810"/>
                    </a:cubicBezTo>
                    <a:cubicBezTo>
                      <a:pt x="1734820" y="129540"/>
                      <a:pt x="1883410" y="0"/>
                      <a:pt x="2171700" y="0"/>
                    </a:cubicBezTo>
                    <a:cubicBezTo>
                      <a:pt x="2459990" y="0"/>
                      <a:pt x="2602230" y="130810"/>
                      <a:pt x="2889250" y="130810"/>
                    </a:cubicBezTo>
                    <a:cubicBezTo>
                      <a:pt x="3176270" y="130810"/>
                      <a:pt x="3318510" y="0"/>
                      <a:pt x="3606800" y="0"/>
                    </a:cubicBezTo>
                    <a:cubicBezTo>
                      <a:pt x="3895090" y="0"/>
                      <a:pt x="4200525" y="102235"/>
                      <a:pt x="4330700" y="130810"/>
                    </a:cubicBezTo>
                  </a:path>
                </a:pathLst>
              </a:custGeom>
              <a:ln w="19050">
                <a:solidFill>
                  <a:srgbClr val="0000FF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9" name="弧形 98"/>
              <p:cNvSpPr/>
              <p:nvPr/>
            </p:nvSpPr>
            <p:spPr>
              <a:xfrm rot="4320000">
                <a:off x="6274" y="3566"/>
                <a:ext cx="1417" cy="1417"/>
              </a:xfrm>
              <a:prstGeom prst="arc">
                <a:avLst>
                  <a:gd name="adj1" fmla="val 3008898"/>
                  <a:gd name="adj2" fmla="val 10762896"/>
                </a:avLst>
              </a:prstGeom>
              <a:ln w="19050">
                <a:solidFill>
                  <a:schemeClr val="accent1">
                    <a:lumMod val="40000"/>
                    <a:lumOff val="60000"/>
                  </a:schemeClr>
                </a:solidFill>
                <a:prstDash val="sysDot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100" name="文本框 99"/>
              <p:cNvSpPr txBox="1"/>
              <p:nvPr/>
            </p:nvSpPr>
            <p:spPr>
              <a:xfrm rot="3540000">
                <a:off x="5361" y="4411"/>
                <a:ext cx="1517" cy="6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e</a:t>
                </a:r>
                <a:r>
                  <a:rPr lang="en-US" altLang="zh-CN" sz="1600" baseline="30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+ </a:t>
                </a:r>
                <a:r>
                  <a:rPr lang="en-US" altLang="zh-CN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(miss)</a:t>
                </a:r>
                <a:endParaRPr lang="en-US" altLang="zh-CN" sz="1600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endParaRPr>
              </a:p>
            </p:txBody>
          </p:sp>
        </p:grpSp>
      </p:grpSp>
      <p:grpSp>
        <p:nvGrpSpPr>
          <p:cNvPr id="101" name="组合 100"/>
          <p:cNvGrpSpPr/>
          <p:nvPr/>
        </p:nvGrpSpPr>
        <p:grpSpPr>
          <a:xfrm>
            <a:off x="7170151" y="2569823"/>
            <a:ext cx="1714033" cy="1782445"/>
            <a:chOff x="9521" y="2459"/>
            <a:chExt cx="3177" cy="2807"/>
          </a:xfrm>
        </p:grpSpPr>
        <p:sp>
          <p:nvSpPr>
            <p:cNvPr id="102" name="文本框 101"/>
            <p:cNvSpPr txBox="1"/>
            <p:nvPr/>
          </p:nvSpPr>
          <p:spPr>
            <a:xfrm>
              <a:off x="9521" y="3194"/>
              <a:ext cx="739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chemeClr val="bg2">
                      <a:lumMod val="50000"/>
                    </a:schemeClr>
                  </a:solidFill>
                  <a:latin typeface="Arial" panose="020B0604020202090204" pitchFamily="34" charset="0"/>
                  <a:ea typeface="仿宋" panose="02010609060101010101" charset="-122"/>
                  <a:cs typeface="Arial" panose="020B0604020202090204" pitchFamily="34" charset="0"/>
                </a:rPr>
                <a:t>μ</a:t>
              </a:r>
              <a:r>
                <a:rPr lang="en-US" altLang="zh-CN" sz="1600" baseline="30000" dirty="0">
                  <a:solidFill>
                    <a:schemeClr val="bg2">
                      <a:lumMod val="50000"/>
                    </a:schemeClr>
                  </a:solidFill>
                  <a:latin typeface="Arial" panose="020B0604020202090204" pitchFamily="34" charset="0"/>
                  <a:ea typeface="仿宋" panose="02010609060101010101" charset="-122"/>
                  <a:cs typeface="Arial" panose="020B0604020202090204" pitchFamily="34" charset="0"/>
                </a:rPr>
                <a:t>+</a:t>
              </a:r>
              <a:endParaRPr lang="en-US" altLang="zh-CN" sz="1600" baseline="30000" dirty="0">
                <a:solidFill>
                  <a:schemeClr val="bg2">
                    <a:lumMod val="50000"/>
                  </a:schemeClr>
                </a:solidFill>
                <a:latin typeface="Arial" panose="020B0604020202090204" pitchFamily="34" charset="0"/>
                <a:ea typeface="仿宋" panose="02010609060101010101" charset="-122"/>
                <a:cs typeface="Arial" panose="020B0604020202090204" pitchFamily="34" charset="0"/>
              </a:endParaRPr>
            </a:p>
          </p:txBody>
        </p:sp>
        <p:sp>
          <p:nvSpPr>
            <p:cNvPr id="103" name="文本框 102"/>
            <p:cNvSpPr txBox="1"/>
            <p:nvPr/>
          </p:nvSpPr>
          <p:spPr>
            <a:xfrm>
              <a:off x="10285" y="3593"/>
              <a:ext cx="488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chemeClr val="bg2">
                      <a:lumMod val="50000"/>
                    </a:schemeClr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rPr>
                <a:t>M</a:t>
              </a:r>
              <a:endParaRPr lang="en-US" altLang="zh-CN" sz="1200" dirty="0">
                <a:solidFill>
                  <a:schemeClr val="bg2">
                    <a:lumMod val="50000"/>
                  </a:schemeClr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endParaRPr>
            </a:p>
          </p:txBody>
        </p:sp>
        <p:sp>
          <p:nvSpPr>
            <p:cNvPr id="104" name="文本框 103"/>
            <p:cNvSpPr txBox="1"/>
            <p:nvPr/>
          </p:nvSpPr>
          <p:spPr>
            <a:xfrm>
              <a:off x="10862" y="3013"/>
              <a:ext cx="1349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0000FF"/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rPr>
                <a:t>e</a:t>
              </a:r>
              <a:r>
                <a:rPr lang="en-US" altLang="zh-CN" sz="1600" baseline="30000" dirty="0">
                  <a:solidFill>
                    <a:srgbClr val="0000FF"/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rPr>
                <a:t>+ </a:t>
              </a:r>
              <a:endParaRPr lang="en-US" altLang="zh-CN" sz="1600" baseline="30000" dirty="0">
                <a:solidFill>
                  <a:srgbClr val="0000FF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endParaRPr>
            </a:p>
          </p:txBody>
        </p:sp>
        <p:cxnSp>
          <p:nvCxnSpPr>
            <p:cNvPr id="105" name="直接箭头连接符 104"/>
            <p:cNvCxnSpPr>
              <a:stCxn id="107" idx="0"/>
              <a:endCxn id="110" idx="0"/>
            </p:cNvCxnSpPr>
            <p:nvPr/>
          </p:nvCxnSpPr>
          <p:spPr>
            <a:xfrm>
              <a:off x="10721" y="3565"/>
              <a:ext cx="159" cy="1170"/>
            </a:xfrm>
            <a:prstGeom prst="straightConnector1">
              <a:avLst/>
            </a:prstGeom>
            <a:ln w="19050"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箭头连接符 105"/>
            <p:cNvCxnSpPr>
              <a:stCxn id="107" idx="0"/>
              <a:endCxn id="119" idx="0"/>
            </p:cNvCxnSpPr>
            <p:nvPr/>
          </p:nvCxnSpPr>
          <p:spPr>
            <a:xfrm>
              <a:off x="10721" y="3565"/>
              <a:ext cx="673" cy="915"/>
            </a:xfrm>
            <a:prstGeom prst="straightConnector1">
              <a:avLst/>
            </a:prstGeom>
            <a:ln w="19050"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弧形 106"/>
            <p:cNvSpPr/>
            <p:nvPr/>
          </p:nvSpPr>
          <p:spPr>
            <a:xfrm>
              <a:off x="10714" y="2459"/>
              <a:ext cx="1984" cy="1984"/>
            </a:xfrm>
            <a:prstGeom prst="arc">
              <a:avLst>
                <a:gd name="adj1" fmla="val 10335398"/>
                <a:gd name="adj2" fmla="val 14721416"/>
              </a:avLst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108" name="文本框 107"/>
            <p:cNvSpPr txBox="1"/>
            <p:nvPr/>
          </p:nvSpPr>
          <p:spPr>
            <a:xfrm rot="18900000">
              <a:off x="9913" y="2489"/>
              <a:ext cx="1477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FF0000"/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  <a:sym typeface="+mn-ea"/>
                </a:rPr>
                <a:t>e</a:t>
              </a:r>
              <a:r>
                <a:rPr lang="en-US" altLang="zh-CN" sz="1600" baseline="30000" dirty="0">
                  <a:solidFill>
                    <a:srgbClr val="FF0000"/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  <a:sym typeface="+mn-ea"/>
                </a:rPr>
                <a:t>- </a:t>
              </a:r>
              <a:endParaRPr lang="en-US" altLang="zh-CN" sz="1600" dirty="0">
                <a:solidFill>
                  <a:srgbClr val="FF0000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endParaRPr>
            </a:p>
          </p:txBody>
        </p:sp>
        <p:sp>
          <p:nvSpPr>
            <p:cNvPr id="110" name="文本框 109"/>
            <p:cNvSpPr txBox="1"/>
            <p:nvPr/>
          </p:nvSpPr>
          <p:spPr>
            <a:xfrm>
              <a:off x="10658" y="4735"/>
              <a:ext cx="442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85000"/>
                    </a:schemeClr>
                  </a:solidFill>
                  <a:latin typeface="Cambria Math" panose="02040503050406030204" pitchFamily="18" charset="0"/>
                  <a:ea typeface="宋体" pitchFamily="2" charset="-122"/>
                  <a:cs typeface="Cambria Math" panose="02040503050406030204" pitchFamily="18" charset="0"/>
                  <a:sym typeface="+mn-ea"/>
                </a:rPr>
                <a:t>ν</a:t>
              </a:r>
              <a:endParaRPr lang="zh-CN" altLang="en-US" sz="1600" dirty="0">
                <a:solidFill>
                  <a:schemeClr val="bg1">
                    <a:lumMod val="85000"/>
                  </a:schemeClr>
                </a:solidFill>
                <a:latin typeface="Cambria Math" panose="02040503050406030204" pitchFamily="18" charset="0"/>
                <a:ea typeface="宋体" pitchFamily="2" charset="-122"/>
                <a:cs typeface="Cambria Math" panose="02040503050406030204" pitchFamily="18" charset="0"/>
                <a:sym typeface="+mn-ea"/>
              </a:endParaRPr>
            </a:p>
          </p:txBody>
        </p:sp>
        <p:sp>
          <p:nvSpPr>
            <p:cNvPr id="119" name="文本框 118"/>
            <p:cNvSpPr txBox="1"/>
            <p:nvPr/>
          </p:nvSpPr>
          <p:spPr>
            <a:xfrm rot="19500000">
              <a:off x="11374" y="4432"/>
              <a:ext cx="397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85000"/>
                    </a:schemeClr>
                  </a:solidFill>
                  <a:latin typeface="Cambria Math" panose="02040503050406030204" pitchFamily="18" charset="0"/>
                  <a:ea typeface="宋体" pitchFamily="2" charset="-122"/>
                  <a:cs typeface="Cambria Math" panose="02040503050406030204" pitchFamily="18" charset="0"/>
                  <a:sym typeface="+mn-ea"/>
                </a:rPr>
                <a:t>ν</a:t>
              </a:r>
              <a:endParaRPr lang="zh-CN" altLang="en-US" sz="1600" dirty="0">
                <a:solidFill>
                  <a:schemeClr val="bg1">
                    <a:lumMod val="85000"/>
                  </a:schemeClr>
                </a:solidFill>
                <a:latin typeface="Cambria Math" panose="02040503050406030204" pitchFamily="18" charset="0"/>
                <a:ea typeface="宋体" pitchFamily="2" charset="-122"/>
                <a:cs typeface="Cambria Math" panose="02040503050406030204" pitchFamily="18" charset="0"/>
                <a:sym typeface="+mn-ea"/>
              </a:endParaRPr>
            </a:p>
          </p:txBody>
        </p:sp>
        <p:cxnSp>
          <p:nvCxnSpPr>
            <p:cNvPr id="121" name="直接箭头连接符 120"/>
            <p:cNvCxnSpPr/>
            <p:nvPr/>
          </p:nvCxnSpPr>
          <p:spPr>
            <a:xfrm>
              <a:off x="9521" y="3725"/>
              <a:ext cx="850" cy="0"/>
            </a:xfrm>
            <a:prstGeom prst="straightConnector1">
              <a:avLst/>
            </a:prstGeom>
            <a:ln w="19050" cmpd="sng">
              <a:solidFill>
                <a:schemeClr val="bg1">
                  <a:lumMod val="50000"/>
                </a:schemeClr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任意多边形 81"/>
            <p:cNvSpPr/>
            <p:nvPr/>
          </p:nvSpPr>
          <p:spPr>
            <a:xfrm rot="10800000" flipV="1">
              <a:off x="10705" y="3529"/>
              <a:ext cx="1815" cy="57"/>
            </a:xfrm>
            <a:custGeom>
              <a:avLst/>
              <a:gdLst>
                <a:gd name="connisteX0" fmla="*/ 0 w 4330700"/>
                <a:gd name="connsiteY0" fmla="*/ 137160 h 137160"/>
                <a:gd name="connisteX1" fmla="*/ 736600 w 4330700"/>
                <a:gd name="connsiteY1" fmla="*/ 6350 h 137160"/>
                <a:gd name="connisteX2" fmla="*/ 1447800 w 4330700"/>
                <a:gd name="connsiteY2" fmla="*/ 130810 h 137160"/>
                <a:gd name="connisteX3" fmla="*/ 2171700 w 4330700"/>
                <a:gd name="connsiteY3" fmla="*/ 0 h 137160"/>
                <a:gd name="connisteX4" fmla="*/ 2889250 w 4330700"/>
                <a:gd name="connsiteY4" fmla="*/ 130810 h 137160"/>
                <a:gd name="connisteX5" fmla="*/ 3606800 w 4330700"/>
                <a:gd name="connsiteY5" fmla="*/ 0 h 137160"/>
                <a:gd name="connisteX6" fmla="*/ 4330700 w 4330700"/>
                <a:gd name="connsiteY6" fmla="*/ 130810 h 13716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l" t="t" r="r" b="b"/>
              <a:pathLst>
                <a:path w="4330700" h="137160">
                  <a:moveTo>
                    <a:pt x="0" y="137160"/>
                  </a:moveTo>
                  <a:cubicBezTo>
                    <a:pt x="133350" y="108585"/>
                    <a:pt x="447040" y="7620"/>
                    <a:pt x="736600" y="6350"/>
                  </a:cubicBezTo>
                  <a:cubicBezTo>
                    <a:pt x="1026160" y="5080"/>
                    <a:pt x="1160780" y="132080"/>
                    <a:pt x="1447800" y="130810"/>
                  </a:cubicBezTo>
                  <a:cubicBezTo>
                    <a:pt x="1734820" y="129540"/>
                    <a:pt x="1883410" y="0"/>
                    <a:pt x="2171700" y="0"/>
                  </a:cubicBezTo>
                  <a:cubicBezTo>
                    <a:pt x="2459990" y="0"/>
                    <a:pt x="2602230" y="130810"/>
                    <a:pt x="2889250" y="130810"/>
                  </a:cubicBezTo>
                  <a:cubicBezTo>
                    <a:pt x="3176270" y="130810"/>
                    <a:pt x="3318510" y="0"/>
                    <a:pt x="3606800" y="0"/>
                  </a:cubicBezTo>
                  <a:cubicBezTo>
                    <a:pt x="3895090" y="0"/>
                    <a:pt x="4200525" y="102235"/>
                    <a:pt x="4330700" y="130810"/>
                  </a:cubicBezTo>
                </a:path>
              </a:pathLst>
            </a:custGeom>
            <a:ln w="19050">
              <a:solidFill>
                <a:srgbClr val="0000FF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cxnSp>
          <p:nvCxnSpPr>
            <p:cNvPr id="123" name="直接箭头连接符 122"/>
            <p:cNvCxnSpPr/>
            <p:nvPr/>
          </p:nvCxnSpPr>
          <p:spPr>
            <a:xfrm flipV="1">
              <a:off x="10371" y="3584"/>
              <a:ext cx="334" cy="141"/>
            </a:xfrm>
            <a:prstGeom prst="straightConnector1">
              <a:avLst/>
            </a:prstGeom>
            <a:ln w="19050" cmpd="sng">
              <a:solidFill>
                <a:schemeClr val="bg1">
                  <a:lumMod val="50000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4" name="文本框 123"/>
              <p:cNvSpPr txBox="1"/>
              <p:nvPr/>
            </p:nvSpPr>
            <p:spPr>
              <a:xfrm>
                <a:off x="4351655" y="1028700"/>
                <a:ext cx="2141855" cy="109855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altLang="zh-CN" sz="1400" b="1" dirty="0"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</a:rPr>
                  <a:t>1. Muon internal conversion decay</a:t>
                </a:r>
                <a:endParaRPr lang="en-US" altLang="zh-CN" sz="1400" b="1" i="1" dirty="0">
                  <a:latin typeface="微软雅黑" panose="020B0503020204020204" charset="-122"/>
                  <a:ea typeface="微软雅黑" panose="020B0503020204020204" charset="-122"/>
                  <a:cs typeface="Arial" panose="020B060402020209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charset="0"/>
                  <a:buChar char="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4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sz="14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14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1400" i="1">
                            <a:solidFill>
                              <a:schemeClr val="accent1">
                                <a:lumMod val="40000"/>
                                <a:lumOff val="60000"/>
                              </a:schemeClr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400" i="1">
                            <a:solidFill>
                              <a:schemeClr val="accent1">
                                <a:lumMod val="40000"/>
                                <a:lumOff val="60000"/>
                              </a:schemeClr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400" i="1">
                            <a:solidFill>
                              <a:schemeClr val="accent1">
                                <a:lumMod val="40000"/>
                                <a:lumOff val="60000"/>
                              </a:schemeClr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+</m:t>
                        </m:r>
                      </m:sup>
                    </m:sSup>
                    <m:sSub>
                      <m:sSubPr>
                        <m:ctrlPr>
                          <a:rPr lang="en-US" altLang="zh-CN" sz="1400" i="1">
                            <a:solidFill>
                              <a:schemeClr val="bg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sz="1400" i="1">
                                <a:solidFill>
                                  <a:schemeClr val="bg1">
                                    <a:lumMod val="85000"/>
                                  </a:schemeClr>
                                </a:solidFill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i="1">
                                <a:solidFill>
                                  <a:schemeClr val="bg1">
                                    <a:lumMod val="85000"/>
                                  </a:schemeClr>
                                </a:solidFill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altLang="zh-CN" sz="1400" i="1">
                            <a:solidFill>
                              <a:schemeClr val="bg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lang="en-US" altLang="zh-CN" sz="1400" i="1">
                            <a:solidFill>
                              <a:schemeClr val="bg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solidFill>
                              <a:schemeClr val="bg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altLang="zh-CN" sz="1400" i="1">
                            <a:solidFill>
                              <a:schemeClr val="bg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altLang="zh-CN" sz="1400" i="1" dirty="0">
                    <a:solidFill>
                      <a:schemeClr val="bg1">
                        <a:lumMod val="8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</a:rPr>
                  <a:t> </a:t>
                </a:r>
                <a:endParaRPr lang="en-US" altLang="zh-CN" sz="1400" i="1" dirty="0">
                  <a:solidFill>
                    <a:schemeClr val="bg1">
                      <a:lumMod val="8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90204" pitchFamily="34" charset="0"/>
                </a:endParaRPr>
              </a:p>
            </p:txBody>
          </p:sp>
        </mc:Choice>
        <mc:Fallback>
          <p:sp>
            <p:nvSpPr>
              <p:cNvPr id="124" name="文本框 1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1655" y="1028700"/>
                <a:ext cx="2141855" cy="1098550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5" name="文本框 124"/>
              <p:cNvSpPr txBox="1"/>
              <p:nvPr/>
            </p:nvSpPr>
            <p:spPr>
              <a:xfrm>
                <a:off x="759460" y="899795"/>
                <a:ext cx="2087880" cy="1200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l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sz="1600" b="1" dirty="0"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</a:rPr>
                  <a:t>Signal:</a:t>
                </a:r>
                <a:endParaRPr lang="en-US" altLang="zh-CN" sz="1600" b="1" dirty="0">
                  <a:latin typeface="微软雅黑" panose="020B0503020204020204" charset="-122"/>
                  <a:ea typeface="微软雅黑" panose="020B0503020204020204" charset="-122"/>
                  <a:cs typeface="Arial" panose="020B0604020202090204" pitchFamily="34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  <a:sym typeface="+mn-ea"/>
                  </a:rPr>
                  <a:t>Multi-10 MeV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1600" dirty="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  <a:sym typeface="+mn-ea"/>
                  </a:rPr>
                  <a:t> </a:t>
                </a:r>
                <a:r>
                  <a:rPr lang="en-US" altLang="zh-CN" sz="1600" dirty="0"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  <a:sym typeface="+mn-ea"/>
                  </a:rPr>
                  <a:t>+ 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  <a:sym typeface="+mn-ea"/>
                  </a:rPr>
                  <a:t>Multi-eV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</a:rPr>
                  <a:t> </a:t>
                </a:r>
                <a:endParaRPr lang="en-US" altLang="zh-CN" sz="1600" dirty="0">
                  <a:solidFill>
                    <a:srgbClr val="0000FF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90204" pitchFamily="34" charset="0"/>
                </a:endParaRPr>
              </a:p>
            </p:txBody>
          </p:sp>
        </mc:Choice>
        <mc:Fallback>
          <p:sp>
            <p:nvSpPr>
              <p:cNvPr id="125" name="文本框 1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460" y="899795"/>
                <a:ext cx="2087880" cy="1200785"/>
              </a:xfrm>
              <a:prstGeom prst="rect">
                <a:avLst/>
              </a:prstGeom>
              <a:blipFill rotWithShape="1">
                <a:blip r:embed="rId2"/>
                <a:stretch>
                  <a:fillRect b="-56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7" name="左右箭头 110"/>
          <p:cNvSpPr/>
          <p:nvPr/>
        </p:nvSpPr>
        <p:spPr>
          <a:xfrm>
            <a:off x="3272155" y="2946702"/>
            <a:ext cx="638175" cy="235585"/>
          </a:xfrm>
          <a:prstGeom prst="leftRightArrow">
            <a:avLst>
              <a:gd name="adj1" fmla="val 46666"/>
              <a:gd name="adj2" fmla="val 68330"/>
            </a:avLst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1" name="组合 170"/>
          <p:cNvGrpSpPr/>
          <p:nvPr/>
        </p:nvGrpSpPr>
        <p:grpSpPr>
          <a:xfrm>
            <a:off x="6648450" y="1089025"/>
            <a:ext cx="2759075" cy="1123315"/>
            <a:chOff x="10470" y="1469"/>
            <a:chExt cx="4345" cy="176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6" name="文本框 125"/>
                <p:cNvSpPr txBox="1"/>
                <p:nvPr/>
              </p:nvSpPr>
              <p:spPr>
                <a:xfrm>
                  <a:off x="10470" y="1469"/>
                  <a:ext cx="4345" cy="1769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just"/>
                  <a:r>
                    <a:rPr lang="en-US" altLang="zh-CN" sz="1400" b="1" dirty="0">
                      <a:latin typeface="微软雅黑" panose="020B0503020204020204" charset="-122"/>
                      <a:ea typeface="微软雅黑" panose="020B0503020204020204" charset="-122"/>
                      <a:cs typeface="Arial" panose="020B0604020202090204" pitchFamily="34" charset="0"/>
                    </a:rPr>
                    <a:t>2. Final state scattering</a:t>
                  </a:r>
                  <a:endParaRPr lang="en-US" altLang="zh-CN" sz="1400" b="1" i="1" dirty="0"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</a:endParaRPr>
                </a:p>
                <a:p>
                  <a:pPr marL="285750" indent="-285750" algn="just">
                    <a:lnSpc>
                      <a:spcPct val="150000"/>
                    </a:lnSpc>
                    <a:buFont typeface="Wingdings" panose="05000000000000000000" charset="0"/>
                    <a:buChar char=""/>
                  </a:pP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1400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M</m:t>
                      </m:r>
                      <m:r>
                        <a:rPr lang="en-US" altLang="zh-CN" sz="1400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CN" sz="1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1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b>
                        <m:sSubPr>
                          <m:ctrlPr>
                            <a:rPr lang="en-US" altLang="zh-CN" sz="1400" i="1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CN" sz="1400" i="1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400" i="1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𝜈</m:t>
                              </m:r>
                            </m:e>
                          </m:acc>
                        </m:e>
                        <m:sub>
                          <m:r>
                            <a:rPr lang="en-US" altLang="zh-CN" sz="1400" i="1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  <m:sSub>
                        <m:sSubPr>
                          <m:ctrlPr>
                            <a:rPr lang="en-US" altLang="zh-CN" sz="1400" i="1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altLang="zh-CN" sz="1400" i="1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sSup>
                        <m:sSupPr>
                          <m:ctrlPr>
                            <a:rPr lang="en-US" altLang="zh-CN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a14:m>
                  <a:r>
                    <a:rPr lang="en-US" altLang="zh-CN" sz="1400" i="1" dirty="0">
                      <a:solidFill>
                        <a:schemeClr val="bg1">
                          <a:lumMod val="8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Cambria Math" panose="02040503050406030204" pitchFamily="18" charset="0"/>
                    </a:rPr>
                    <a:t> </a:t>
                  </a:r>
                  <a:endParaRPr lang="en-US" altLang="zh-CN" sz="1400" i="1" dirty="0">
                    <a:solidFill>
                      <a:schemeClr val="bg1">
                        <a:lumMod val="8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Cambria Math" panose="02040503050406030204" pitchFamily="18" charset="0"/>
                  </a:endParaRPr>
                </a:p>
                <a:p>
                  <a:pPr marL="285750" indent="-285750" algn="just">
                    <a:buFont typeface="Wingdings" panose="05000000000000000000" charset="0"/>
                    <a:buChar char=""/>
                  </a:pPr>
                  <a:endParaRPr lang="en-US" altLang="zh-CN" sz="1400" dirty="0">
                    <a:latin typeface="微软雅黑" panose="020B0503020204020204" charset="-122"/>
                    <a:ea typeface="微软雅黑" panose="020B0503020204020204" charset="-122"/>
                    <a:cs typeface="Cambria Math" panose="02040503050406030204" pitchFamily="18" charset="0"/>
                  </a:endParaRPr>
                </a:p>
                <a:p>
                  <a:pPr marL="285750" indent="-285750" algn="just">
                    <a:buFont typeface="Wingdings" panose="05000000000000000000" charset="0"/>
                    <a:buChar char=""/>
                  </a:pP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sz="14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1400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CN" sz="1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1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b>
                        <m:sSubPr>
                          <m:ctrlPr>
                            <a:rPr lang="en-US" altLang="zh-CN" sz="1400" i="1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CN" sz="1400" i="1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400" i="1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𝜈</m:t>
                              </m:r>
                            </m:e>
                          </m:acc>
                        </m:e>
                        <m:sub>
                          <m:r>
                            <a:rPr lang="en-US" altLang="zh-CN" sz="1400" i="1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  <m:sSub>
                        <m:sSubPr>
                          <m:ctrlPr>
                            <a:rPr lang="en-US" altLang="zh-CN" sz="1400" i="1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altLang="zh-CN" sz="1400" i="1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a14:m>
                  <a:r>
                    <a:rPr lang="en-US" altLang="zh-CN" sz="1400" i="1" dirty="0">
                      <a:solidFill>
                        <a:schemeClr val="bg1">
                          <a:lumMod val="8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Cambria Math" panose="02040503050406030204" pitchFamily="18" charset="0"/>
                    </a:rPr>
                    <a:t> </a:t>
                  </a:r>
                  <a:r>
                    <a:rPr lang="en-US" altLang="zh-CN" sz="1400" dirty="0">
                      <a:latin typeface="微软雅黑" panose="020B0503020204020204" charset="-122"/>
                      <a:ea typeface="微软雅黑" panose="020B0503020204020204" charset="-122"/>
                      <a:cs typeface="Cambria Math" panose="02040503050406030204" pitchFamily="18" charset="0"/>
                    </a:rPr>
                    <a:t>+ scattered</a:t>
                  </a:r>
                  <a:r>
                    <a:rPr lang="zh-CN" altLang="en-US" sz="1400" dirty="0">
                      <a:latin typeface="微软雅黑" panose="020B0503020204020204" charset="-122"/>
                      <a:ea typeface="微软雅黑" panose="020B0503020204020204" charset="-122"/>
                      <a:cs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a14:m>
                  <a:r>
                    <a:rPr lang="en-US" altLang="zh-CN" sz="1400" i="1" dirty="0">
                      <a:solidFill>
                        <a:schemeClr val="bg1">
                          <a:lumMod val="8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Cambria Math" panose="02040503050406030204" pitchFamily="18" charset="0"/>
                    </a:rPr>
                    <a:t> </a:t>
                  </a:r>
                  <a:endParaRPr lang="en-US" altLang="zh-CN" sz="1400" dirty="0">
                    <a:latin typeface="微软雅黑" panose="020B0503020204020204" charset="-122"/>
                    <a:ea typeface="微软雅黑" panose="020B0503020204020204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26" name="文本框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70" y="1469"/>
                  <a:ext cx="4345" cy="1769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8" name="右中括号 127"/>
            <p:cNvSpPr/>
            <p:nvPr/>
          </p:nvSpPr>
          <p:spPr>
            <a:xfrm rot="5400000">
              <a:off x="12446" y="2079"/>
              <a:ext cx="113" cy="850"/>
            </a:xfrm>
            <a:prstGeom prst="rightBracket">
              <a:avLst>
                <a:gd name="adj" fmla="val 81468"/>
              </a:avLst>
            </a:prstGeom>
            <a:ln w="12700">
              <a:solidFill>
                <a:schemeClr val="bg1">
                  <a:lumMod val="50000"/>
                </a:schemeClr>
              </a:solidFill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9" name="文本框 128"/>
              <p:cNvSpPr txBox="1"/>
              <p:nvPr/>
            </p:nvSpPr>
            <p:spPr>
              <a:xfrm>
                <a:off x="9490952" y="1028482"/>
                <a:ext cx="2503956" cy="106045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altLang="zh-CN" sz="1400" b="1" dirty="0"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</a:rPr>
                  <a:t>3. Accidental</a:t>
                </a:r>
                <a:endParaRPr lang="en-US" altLang="zh-CN" sz="1400" b="1" dirty="0">
                  <a:latin typeface="微软雅黑" panose="020B0503020204020204" charset="-122"/>
                  <a:ea typeface="微软雅黑" panose="020B0503020204020204" charset="-122"/>
                  <a:cs typeface="Arial" panose="020B0604020202090204" pitchFamily="34" charset="0"/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Wingdings" panose="05000000000000000000" pitchFamily="2" charset="2"/>
                  <a:buChar char="p"/>
                </a:pPr>
                <a:r>
                  <a:rPr lang="en-US" altLang="zh-CN" sz="1400" dirty="0">
                    <a:latin typeface="微软雅黑" panose="020B0503020204020204" charset="-122"/>
                    <a:ea typeface="微软雅黑" panose="020B0503020204020204" charset="-122"/>
                    <a:cs typeface="Cambria Math" panose="02040503050406030204" pitchFamily="18" charset="0"/>
                    <a:sym typeface="+mn-ea"/>
                  </a:rPr>
                  <a:t>Scattered</a:t>
                </a:r>
                <a:r>
                  <a:rPr lang="zh-CN" altLang="en-US" sz="1400" dirty="0">
                    <a:latin typeface="微软雅黑" panose="020B0503020204020204" charset="-122"/>
                    <a:ea typeface="微软雅黑" panose="020B0503020204020204" charset="-122"/>
                    <a:cs typeface="Cambria Math" panose="02040503050406030204" pitchFamily="18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sz="1400" dirty="0"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</a:rPr>
                  <a:t> </a:t>
                </a:r>
                <a:r>
                  <a:rPr lang="en-US" altLang="zh-CN" sz="1400" dirty="0"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</a:rPr>
                  <a:t>+ low-E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altLang="zh-CN" sz="1400" dirty="0">
                  <a:latin typeface="微软雅黑" panose="020B0503020204020204" charset="-122"/>
                  <a:ea typeface="微软雅黑" panose="020B0503020204020204" charset="-122"/>
                  <a:cs typeface="Arial" panose="020B0604020202090204" pitchFamily="34" charset="0"/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Wingdings" panose="05000000000000000000" pitchFamily="2" charset="2"/>
                  <a:buChar char="p"/>
                </a:pPr>
                <a:r>
                  <a:rPr lang="en-US" altLang="zh-CN" sz="1400" dirty="0"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</a:rPr>
                  <a:t>Misid.</a:t>
                </a:r>
                <a:r>
                  <a:rPr lang="zh-CN" altLang="en-US" sz="1400" dirty="0">
                    <a:latin typeface="微软雅黑" panose="020B0503020204020204" charset="-122"/>
                    <a:ea typeface="微软雅黑" panose="020B0503020204020204" charset="-122"/>
                    <a:cs typeface="Cambria Math" panose="02040503050406030204" pitchFamily="18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sz="1400" dirty="0"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</a:rPr>
                  <a:t> </a:t>
                </a:r>
                <a:r>
                  <a:rPr lang="en-US" altLang="zh-CN" sz="1400" dirty="0"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</a:rPr>
                  <a:t>+ </a:t>
                </a:r>
                <a:r>
                  <a:rPr lang="en-US" altLang="zh-CN" sz="1400" dirty="0">
                    <a:latin typeface="微软雅黑" panose="020B0503020204020204" charset="-122"/>
                    <a:ea typeface="微软雅黑" panose="020B0503020204020204" charset="-122"/>
                    <a:cs typeface="Arial" panose="020B0604020202090204" pitchFamily="34" charset="0"/>
                    <a:sym typeface="+mn-ea"/>
                  </a:rPr>
                  <a:t>low-E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altLang="zh-CN" sz="1400" dirty="0">
                  <a:latin typeface="微软雅黑" panose="020B0503020204020204" charset="-122"/>
                  <a:ea typeface="微软雅黑" panose="020B0503020204020204" charset="-122"/>
                  <a:cs typeface="Arial" panose="020B0604020202090204" pitchFamily="34" charset="0"/>
                </a:endParaRPr>
              </a:p>
            </p:txBody>
          </p:sp>
        </mc:Choice>
        <mc:Fallback>
          <p:sp>
            <p:nvSpPr>
              <p:cNvPr id="129" name="文本框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0952" y="1028482"/>
                <a:ext cx="2503956" cy="1060450"/>
              </a:xfrm>
              <a:prstGeom prst="rect">
                <a:avLst/>
              </a:prstGeom>
              <a:blipFill rotWithShape="1">
                <a:blip r:embed="rId4"/>
                <a:stretch>
                  <a:fillRect l="-10" t="-39" r="16" b="-404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0" name="组合 129"/>
          <p:cNvGrpSpPr/>
          <p:nvPr/>
        </p:nvGrpSpPr>
        <p:grpSpPr>
          <a:xfrm>
            <a:off x="7144591" y="4350435"/>
            <a:ext cx="1720215" cy="2054860"/>
            <a:chOff x="11093" y="1943"/>
            <a:chExt cx="2709" cy="3236"/>
          </a:xfrm>
        </p:grpSpPr>
        <p:sp>
          <p:nvSpPr>
            <p:cNvPr id="131" name="文本框 130"/>
            <p:cNvSpPr txBox="1"/>
            <p:nvPr/>
          </p:nvSpPr>
          <p:spPr>
            <a:xfrm>
              <a:off x="12271" y="2822"/>
              <a:ext cx="114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0000FF"/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rPr>
                <a:t>e</a:t>
              </a:r>
              <a:r>
                <a:rPr lang="en-US" altLang="zh-CN" sz="1600" baseline="30000" dirty="0">
                  <a:solidFill>
                    <a:srgbClr val="0000FF"/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rPr>
                <a:t>+ </a:t>
              </a:r>
              <a:endParaRPr lang="en-US" altLang="zh-CN" sz="1600" baseline="30000" dirty="0">
                <a:solidFill>
                  <a:srgbClr val="0000FF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endParaRPr>
            </a:p>
          </p:txBody>
        </p:sp>
        <p:cxnSp>
          <p:nvCxnSpPr>
            <p:cNvPr id="132" name="直接箭头连接符 131"/>
            <p:cNvCxnSpPr>
              <a:endCxn id="136" idx="0"/>
            </p:cNvCxnSpPr>
            <p:nvPr/>
          </p:nvCxnSpPr>
          <p:spPr>
            <a:xfrm>
              <a:off x="12161" y="3485"/>
              <a:ext cx="110" cy="1163"/>
            </a:xfrm>
            <a:prstGeom prst="straightConnector1">
              <a:avLst/>
            </a:prstGeom>
            <a:ln w="19050"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直接箭头连接符 132"/>
            <p:cNvCxnSpPr>
              <a:endCxn id="137" idx="0"/>
            </p:cNvCxnSpPr>
            <p:nvPr/>
          </p:nvCxnSpPr>
          <p:spPr>
            <a:xfrm>
              <a:off x="12161" y="3495"/>
              <a:ext cx="546" cy="898"/>
            </a:xfrm>
            <a:prstGeom prst="straightConnector1">
              <a:avLst/>
            </a:prstGeom>
            <a:ln w="19050"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弧形 133"/>
            <p:cNvSpPr/>
            <p:nvPr/>
          </p:nvSpPr>
          <p:spPr>
            <a:xfrm>
              <a:off x="12116" y="2239"/>
              <a:ext cx="1686" cy="1984"/>
            </a:xfrm>
            <a:prstGeom prst="arc">
              <a:avLst>
                <a:gd name="adj1" fmla="val 10335398"/>
                <a:gd name="adj2" fmla="val 14721416"/>
              </a:avLst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135" name="文本框 134"/>
            <p:cNvSpPr txBox="1"/>
            <p:nvPr/>
          </p:nvSpPr>
          <p:spPr>
            <a:xfrm rot="18540000">
              <a:off x="11388" y="2305"/>
              <a:ext cx="1255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FF0000"/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  <a:sym typeface="+mn-ea"/>
                </a:rPr>
                <a:t>e</a:t>
              </a:r>
              <a:r>
                <a:rPr lang="en-US" altLang="zh-CN" sz="1600" baseline="30000" dirty="0">
                  <a:solidFill>
                    <a:srgbClr val="FF0000"/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  <a:sym typeface="+mn-ea"/>
                </a:rPr>
                <a:t>- </a:t>
              </a:r>
              <a:endParaRPr lang="en-US" altLang="zh-CN" sz="1600" dirty="0">
                <a:solidFill>
                  <a:srgbClr val="FF0000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endParaRPr>
            </a:p>
          </p:txBody>
        </p:sp>
        <p:sp>
          <p:nvSpPr>
            <p:cNvPr id="136" name="文本框 135"/>
            <p:cNvSpPr txBox="1"/>
            <p:nvPr/>
          </p:nvSpPr>
          <p:spPr>
            <a:xfrm>
              <a:off x="12083" y="4648"/>
              <a:ext cx="37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85000"/>
                    </a:schemeClr>
                  </a:solidFill>
                  <a:latin typeface="Cambria Math" panose="02040503050406030204" pitchFamily="18" charset="0"/>
                  <a:ea typeface="宋体" pitchFamily="2" charset="-122"/>
                  <a:cs typeface="Cambria Math" panose="02040503050406030204" pitchFamily="18" charset="0"/>
                  <a:sym typeface="+mn-ea"/>
                </a:rPr>
                <a:t>ν</a:t>
              </a:r>
              <a:endParaRPr lang="zh-CN" altLang="en-US" sz="1600" dirty="0">
                <a:solidFill>
                  <a:schemeClr val="bg1">
                    <a:lumMod val="85000"/>
                  </a:schemeClr>
                </a:solidFill>
                <a:latin typeface="Cambria Math" panose="02040503050406030204" pitchFamily="18" charset="0"/>
                <a:ea typeface="宋体" pitchFamily="2" charset="-122"/>
                <a:cs typeface="Cambria Math" panose="02040503050406030204" pitchFamily="18" charset="0"/>
                <a:sym typeface="+mn-ea"/>
              </a:endParaRPr>
            </a:p>
          </p:txBody>
        </p:sp>
        <p:sp>
          <p:nvSpPr>
            <p:cNvPr id="137" name="文本框 136"/>
            <p:cNvSpPr txBox="1"/>
            <p:nvPr/>
          </p:nvSpPr>
          <p:spPr>
            <a:xfrm rot="19500000">
              <a:off x="12691" y="4345"/>
              <a:ext cx="337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85000"/>
                    </a:schemeClr>
                  </a:solidFill>
                  <a:latin typeface="Cambria Math" panose="02040503050406030204" pitchFamily="18" charset="0"/>
                  <a:ea typeface="宋体" pitchFamily="2" charset="-122"/>
                  <a:cs typeface="Cambria Math" panose="02040503050406030204" pitchFamily="18" charset="0"/>
                  <a:sym typeface="+mn-ea"/>
                </a:rPr>
                <a:t>ν</a:t>
              </a:r>
              <a:endParaRPr lang="zh-CN" altLang="en-US" sz="1600" dirty="0">
                <a:solidFill>
                  <a:schemeClr val="bg1">
                    <a:lumMod val="85000"/>
                  </a:schemeClr>
                </a:solidFill>
                <a:latin typeface="Cambria Math" panose="02040503050406030204" pitchFamily="18" charset="0"/>
                <a:ea typeface="宋体" pitchFamily="2" charset="-122"/>
                <a:cs typeface="Cambria Math" panose="02040503050406030204" pitchFamily="18" charset="0"/>
                <a:sym typeface="+mn-ea"/>
              </a:endParaRPr>
            </a:p>
          </p:txBody>
        </p:sp>
        <p:cxnSp>
          <p:nvCxnSpPr>
            <p:cNvPr id="138" name="直接箭头连接符 137"/>
            <p:cNvCxnSpPr/>
            <p:nvPr/>
          </p:nvCxnSpPr>
          <p:spPr>
            <a:xfrm>
              <a:off x="11254" y="3485"/>
              <a:ext cx="907" cy="0"/>
            </a:xfrm>
            <a:prstGeom prst="straightConnector1">
              <a:avLst/>
            </a:prstGeom>
            <a:ln w="19050" cmpd="sng">
              <a:solidFill>
                <a:schemeClr val="bg1">
                  <a:lumMod val="50000"/>
                </a:schemeClr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文本框 138"/>
            <p:cNvSpPr txBox="1"/>
            <p:nvPr/>
          </p:nvSpPr>
          <p:spPr>
            <a:xfrm>
              <a:off x="11093" y="2951"/>
              <a:ext cx="628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chemeClr val="bg2">
                      <a:lumMod val="50000"/>
                    </a:schemeClr>
                  </a:solidFill>
                  <a:latin typeface="Arial" panose="020B0604020202090204" pitchFamily="34" charset="0"/>
                  <a:ea typeface="仿宋" panose="02010609060101010101" charset="-122"/>
                  <a:cs typeface="Arial" panose="020B0604020202090204" pitchFamily="34" charset="0"/>
                </a:rPr>
                <a:t>μ</a:t>
              </a:r>
              <a:r>
                <a:rPr lang="en-US" altLang="zh-CN" sz="1600" baseline="30000" dirty="0">
                  <a:solidFill>
                    <a:schemeClr val="bg2">
                      <a:lumMod val="50000"/>
                    </a:schemeClr>
                  </a:solidFill>
                  <a:latin typeface="Arial" panose="020B0604020202090204" pitchFamily="34" charset="0"/>
                  <a:ea typeface="仿宋" panose="02010609060101010101" charset="-122"/>
                  <a:cs typeface="Arial" panose="020B0604020202090204" pitchFamily="34" charset="0"/>
                </a:rPr>
                <a:t>+</a:t>
              </a:r>
              <a:endParaRPr lang="en-US" altLang="zh-CN" sz="1600" baseline="30000" dirty="0">
                <a:solidFill>
                  <a:schemeClr val="bg2">
                    <a:lumMod val="50000"/>
                  </a:schemeClr>
                </a:solidFill>
                <a:latin typeface="Arial" panose="020B0604020202090204" pitchFamily="34" charset="0"/>
                <a:ea typeface="仿宋" panose="02010609060101010101" charset="-122"/>
                <a:cs typeface="Arial" panose="020B0604020202090204" pitchFamily="34" charset="0"/>
              </a:endParaRPr>
            </a:p>
          </p:txBody>
        </p:sp>
        <p:sp>
          <p:nvSpPr>
            <p:cNvPr id="140" name="任意多边形 123"/>
            <p:cNvSpPr/>
            <p:nvPr/>
          </p:nvSpPr>
          <p:spPr>
            <a:xfrm rot="10800000" flipV="1">
              <a:off x="12125" y="3296"/>
              <a:ext cx="1542" cy="57"/>
            </a:xfrm>
            <a:custGeom>
              <a:avLst/>
              <a:gdLst>
                <a:gd name="connisteX0" fmla="*/ 0 w 4330700"/>
                <a:gd name="connsiteY0" fmla="*/ 137160 h 137160"/>
                <a:gd name="connisteX1" fmla="*/ 736600 w 4330700"/>
                <a:gd name="connsiteY1" fmla="*/ 6350 h 137160"/>
                <a:gd name="connisteX2" fmla="*/ 1447800 w 4330700"/>
                <a:gd name="connsiteY2" fmla="*/ 130810 h 137160"/>
                <a:gd name="connisteX3" fmla="*/ 2171700 w 4330700"/>
                <a:gd name="connsiteY3" fmla="*/ 0 h 137160"/>
                <a:gd name="connisteX4" fmla="*/ 2889250 w 4330700"/>
                <a:gd name="connsiteY4" fmla="*/ 130810 h 137160"/>
                <a:gd name="connisteX5" fmla="*/ 3606800 w 4330700"/>
                <a:gd name="connsiteY5" fmla="*/ 0 h 137160"/>
                <a:gd name="connisteX6" fmla="*/ 4330700 w 4330700"/>
                <a:gd name="connsiteY6" fmla="*/ 130810 h 13716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l" t="t" r="r" b="b"/>
              <a:pathLst>
                <a:path w="4330700" h="137160">
                  <a:moveTo>
                    <a:pt x="0" y="137160"/>
                  </a:moveTo>
                  <a:cubicBezTo>
                    <a:pt x="133350" y="108585"/>
                    <a:pt x="447040" y="7620"/>
                    <a:pt x="736600" y="6350"/>
                  </a:cubicBezTo>
                  <a:cubicBezTo>
                    <a:pt x="1026160" y="5080"/>
                    <a:pt x="1160780" y="132080"/>
                    <a:pt x="1447800" y="130810"/>
                  </a:cubicBezTo>
                  <a:cubicBezTo>
                    <a:pt x="1734820" y="129540"/>
                    <a:pt x="1883410" y="0"/>
                    <a:pt x="2171700" y="0"/>
                  </a:cubicBezTo>
                  <a:cubicBezTo>
                    <a:pt x="2459990" y="0"/>
                    <a:pt x="2602230" y="130810"/>
                    <a:pt x="2889250" y="130810"/>
                  </a:cubicBezTo>
                  <a:cubicBezTo>
                    <a:pt x="3176270" y="130810"/>
                    <a:pt x="3318510" y="0"/>
                    <a:pt x="3606800" y="0"/>
                  </a:cubicBezTo>
                  <a:cubicBezTo>
                    <a:pt x="3895090" y="0"/>
                    <a:pt x="4200525" y="102235"/>
                    <a:pt x="4330700" y="130810"/>
                  </a:cubicBezTo>
                </a:path>
              </a:pathLst>
            </a:custGeom>
            <a:ln w="19050">
              <a:solidFill>
                <a:srgbClr val="0000FF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cxnSp>
          <p:nvCxnSpPr>
            <p:cNvPr id="141" name="直接连接符 140"/>
            <p:cNvCxnSpPr>
              <a:endCxn id="140" idx="6"/>
            </p:cNvCxnSpPr>
            <p:nvPr/>
          </p:nvCxnSpPr>
          <p:spPr>
            <a:xfrm flipH="1" flipV="1">
              <a:off x="12125" y="3350"/>
              <a:ext cx="36" cy="151"/>
            </a:xfrm>
            <a:prstGeom prst="line">
              <a:avLst/>
            </a:prstGeom>
            <a:ln w="19050">
              <a:solidFill>
                <a:srgbClr val="0000FF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4" name="文本框 143"/>
          <p:cNvSpPr txBox="1"/>
          <p:nvPr/>
        </p:nvSpPr>
        <p:spPr>
          <a:xfrm rot="18540000">
            <a:off x="10249217" y="4535738"/>
            <a:ext cx="7969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90204" pitchFamily="34" charset="0"/>
                <a:sym typeface="+mn-ea"/>
              </a:rPr>
              <a:t>e</a:t>
            </a:r>
            <a:r>
              <a:rPr lang="en-US" altLang="zh-CN" sz="1600" baseline="30000" dirty="0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90204" pitchFamily="34" charset="0"/>
                <a:sym typeface="+mn-ea"/>
              </a:rPr>
              <a:t>- </a:t>
            </a:r>
            <a:r>
              <a:rPr lang="en-US" altLang="zh-CN" sz="900" dirty="0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90204" pitchFamily="34" charset="0"/>
                <a:sym typeface="+mn-ea"/>
              </a:rPr>
              <a:t>(</a:t>
            </a:r>
            <a:r>
              <a:rPr lang="zh-CN" altLang="en-US" sz="900" dirty="0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90204" pitchFamily="34" charset="0"/>
                <a:sym typeface="+mn-ea"/>
              </a:rPr>
              <a:t>误鉴别</a:t>
            </a:r>
            <a:r>
              <a:rPr lang="en-US" altLang="zh-CN" sz="900" dirty="0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90204" pitchFamily="34" charset="0"/>
                <a:sym typeface="+mn-ea"/>
              </a:rPr>
              <a:t>)</a:t>
            </a:r>
            <a:endParaRPr lang="en-US" altLang="zh-CN" sz="1600" dirty="0">
              <a:solidFill>
                <a:srgbClr val="FF00FF"/>
              </a:solidFill>
              <a:latin typeface="微软雅黑" panose="020B0503020204020204" charset="-122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sp>
        <p:nvSpPr>
          <p:cNvPr id="146" name="文本框 145"/>
          <p:cNvSpPr txBox="1"/>
          <p:nvPr/>
        </p:nvSpPr>
        <p:spPr>
          <a:xfrm>
            <a:off x="10452638" y="4953951"/>
            <a:ext cx="7277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00FF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e</a:t>
            </a:r>
            <a:r>
              <a:rPr lang="en-US" altLang="zh-CN" sz="1600" baseline="30000" dirty="0">
                <a:solidFill>
                  <a:srgbClr val="0000FF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+ </a:t>
            </a:r>
            <a:endParaRPr lang="en-US" altLang="zh-CN" sz="1600" baseline="30000" dirty="0">
              <a:solidFill>
                <a:srgbClr val="0000FF"/>
              </a:solidFill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</p:txBody>
      </p:sp>
      <p:cxnSp>
        <p:nvCxnSpPr>
          <p:cNvPr id="147" name="直接箭头连接符 146"/>
          <p:cNvCxnSpPr>
            <a:endCxn id="150" idx="0"/>
          </p:cNvCxnSpPr>
          <p:nvPr/>
        </p:nvCxnSpPr>
        <p:spPr>
          <a:xfrm>
            <a:off x="10258821" y="5212310"/>
            <a:ext cx="69850" cy="738505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箭头连接符 147"/>
          <p:cNvCxnSpPr>
            <a:endCxn id="151" idx="0"/>
          </p:cNvCxnSpPr>
          <p:nvPr/>
        </p:nvCxnSpPr>
        <p:spPr>
          <a:xfrm>
            <a:off x="10258821" y="5218660"/>
            <a:ext cx="346710" cy="570230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弧形 148"/>
          <p:cNvSpPr/>
          <p:nvPr/>
        </p:nvSpPr>
        <p:spPr>
          <a:xfrm>
            <a:off x="10260091" y="4510000"/>
            <a:ext cx="1070610" cy="1259840"/>
          </a:xfrm>
          <a:prstGeom prst="arc">
            <a:avLst>
              <a:gd name="adj1" fmla="val 10335398"/>
              <a:gd name="adj2" fmla="val 14721416"/>
            </a:avLst>
          </a:prstGeom>
          <a:ln w="1905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50" name="文本框 149"/>
          <p:cNvSpPr txBox="1"/>
          <p:nvPr/>
        </p:nvSpPr>
        <p:spPr>
          <a:xfrm>
            <a:off x="10209291" y="5950815"/>
            <a:ext cx="2387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latin typeface="Cambria Math" panose="02040503050406030204" pitchFamily="18" charset="0"/>
                <a:ea typeface="宋体" pitchFamily="2" charset="-122"/>
                <a:cs typeface="Cambria Math" panose="02040503050406030204" pitchFamily="18" charset="0"/>
                <a:sym typeface="+mn-ea"/>
              </a:rPr>
              <a:t>ν</a:t>
            </a:r>
            <a:endParaRPr lang="zh-CN" altLang="en-US" sz="1600" dirty="0">
              <a:solidFill>
                <a:schemeClr val="bg1">
                  <a:lumMod val="85000"/>
                </a:schemeClr>
              </a:solidFill>
              <a:latin typeface="Cambria Math" panose="02040503050406030204" pitchFamily="18" charset="0"/>
              <a:ea typeface="宋体" pitchFamily="2" charset="-122"/>
              <a:cs typeface="Cambria Math" panose="02040503050406030204" pitchFamily="18" charset="0"/>
              <a:sym typeface="+mn-ea"/>
            </a:endParaRPr>
          </a:p>
        </p:txBody>
      </p:sp>
      <p:sp>
        <p:nvSpPr>
          <p:cNvPr id="151" name="文本框 150"/>
          <p:cNvSpPr txBox="1"/>
          <p:nvPr/>
        </p:nvSpPr>
        <p:spPr>
          <a:xfrm rot="19500000">
            <a:off x="10595371" y="5758410"/>
            <a:ext cx="2139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latin typeface="Cambria Math" panose="02040503050406030204" pitchFamily="18" charset="0"/>
                <a:ea typeface="宋体" pitchFamily="2" charset="-122"/>
                <a:cs typeface="Cambria Math" panose="02040503050406030204" pitchFamily="18" charset="0"/>
                <a:sym typeface="+mn-ea"/>
              </a:rPr>
              <a:t>ν</a:t>
            </a:r>
            <a:endParaRPr lang="zh-CN" altLang="en-US" sz="1600" dirty="0">
              <a:solidFill>
                <a:schemeClr val="bg1">
                  <a:lumMod val="85000"/>
                </a:schemeClr>
              </a:solidFill>
              <a:latin typeface="Cambria Math" panose="02040503050406030204" pitchFamily="18" charset="0"/>
              <a:ea typeface="宋体" pitchFamily="2" charset="-122"/>
              <a:cs typeface="Cambria Math" panose="02040503050406030204" pitchFamily="18" charset="0"/>
              <a:sym typeface="+mn-ea"/>
            </a:endParaRPr>
          </a:p>
        </p:txBody>
      </p:sp>
      <p:cxnSp>
        <p:nvCxnSpPr>
          <p:cNvPr id="152" name="直接箭头连接符 151"/>
          <p:cNvCxnSpPr/>
          <p:nvPr/>
        </p:nvCxnSpPr>
        <p:spPr>
          <a:xfrm>
            <a:off x="9682876" y="5212310"/>
            <a:ext cx="575945" cy="0"/>
          </a:xfrm>
          <a:prstGeom prst="straightConnector1">
            <a:avLst/>
          </a:prstGeom>
          <a:ln w="19050" cmpd="sng">
            <a:solidFill>
              <a:schemeClr val="bg1">
                <a:lumMod val="50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文本框 152"/>
          <p:cNvSpPr txBox="1"/>
          <p:nvPr/>
        </p:nvSpPr>
        <p:spPr>
          <a:xfrm>
            <a:off x="9580641" y="4873220"/>
            <a:ext cx="39878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2">
                    <a:lumMod val="50000"/>
                  </a:schemeClr>
                </a:solidFill>
                <a:latin typeface="Arial" panose="020B0604020202090204" pitchFamily="34" charset="0"/>
                <a:ea typeface="仿宋" panose="02010609060101010101" charset="-122"/>
                <a:cs typeface="Arial" panose="020B0604020202090204" pitchFamily="34" charset="0"/>
              </a:rPr>
              <a:t>μ</a:t>
            </a:r>
            <a:r>
              <a:rPr lang="en-US" altLang="zh-CN" sz="1600" baseline="30000" dirty="0">
                <a:solidFill>
                  <a:schemeClr val="bg2">
                    <a:lumMod val="50000"/>
                  </a:schemeClr>
                </a:solidFill>
                <a:latin typeface="Arial" panose="020B0604020202090204" pitchFamily="34" charset="0"/>
                <a:ea typeface="仿宋" panose="02010609060101010101" charset="-122"/>
                <a:cs typeface="Arial" panose="020B0604020202090204" pitchFamily="34" charset="0"/>
              </a:rPr>
              <a:t>+</a:t>
            </a:r>
            <a:endParaRPr lang="en-US" altLang="zh-CN" sz="1600" baseline="30000" dirty="0">
              <a:solidFill>
                <a:schemeClr val="bg2">
                  <a:lumMod val="50000"/>
                </a:schemeClr>
              </a:solidFill>
              <a:latin typeface="Arial" panose="020B0604020202090204" pitchFamily="34" charset="0"/>
              <a:ea typeface="仿宋" panose="02010609060101010101" charset="-122"/>
              <a:cs typeface="Arial" panose="020B0604020202090204" pitchFamily="34" charset="0"/>
            </a:endParaRPr>
          </a:p>
        </p:txBody>
      </p:sp>
      <p:sp>
        <p:nvSpPr>
          <p:cNvPr id="154" name="任意多边形 123"/>
          <p:cNvSpPr/>
          <p:nvPr/>
        </p:nvSpPr>
        <p:spPr>
          <a:xfrm rot="10800000" flipV="1">
            <a:off x="10158094" y="5284718"/>
            <a:ext cx="979170" cy="36195"/>
          </a:xfrm>
          <a:custGeom>
            <a:avLst/>
            <a:gdLst>
              <a:gd name="connisteX0" fmla="*/ 0 w 4330700"/>
              <a:gd name="connsiteY0" fmla="*/ 137160 h 137160"/>
              <a:gd name="connisteX1" fmla="*/ 736600 w 4330700"/>
              <a:gd name="connsiteY1" fmla="*/ 6350 h 137160"/>
              <a:gd name="connisteX2" fmla="*/ 1447800 w 4330700"/>
              <a:gd name="connsiteY2" fmla="*/ 130810 h 137160"/>
              <a:gd name="connisteX3" fmla="*/ 2171700 w 4330700"/>
              <a:gd name="connsiteY3" fmla="*/ 0 h 137160"/>
              <a:gd name="connisteX4" fmla="*/ 2889250 w 4330700"/>
              <a:gd name="connsiteY4" fmla="*/ 130810 h 137160"/>
              <a:gd name="connisteX5" fmla="*/ 3606800 w 4330700"/>
              <a:gd name="connsiteY5" fmla="*/ 0 h 137160"/>
              <a:gd name="connisteX6" fmla="*/ 4330700 w 4330700"/>
              <a:gd name="connsiteY6" fmla="*/ 130810 h 13716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l" t="t" r="r" b="b"/>
            <a:pathLst>
              <a:path w="4330700" h="137160">
                <a:moveTo>
                  <a:pt x="0" y="137160"/>
                </a:moveTo>
                <a:cubicBezTo>
                  <a:pt x="133350" y="108585"/>
                  <a:pt x="447040" y="7620"/>
                  <a:pt x="736600" y="6350"/>
                </a:cubicBezTo>
                <a:cubicBezTo>
                  <a:pt x="1026160" y="5080"/>
                  <a:pt x="1160780" y="132080"/>
                  <a:pt x="1447800" y="130810"/>
                </a:cubicBezTo>
                <a:cubicBezTo>
                  <a:pt x="1734820" y="129540"/>
                  <a:pt x="1883410" y="0"/>
                  <a:pt x="2171700" y="0"/>
                </a:cubicBezTo>
                <a:cubicBezTo>
                  <a:pt x="2459990" y="0"/>
                  <a:pt x="2602230" y="130810"/>
                  <a:pt x="2889250" y="130810"/>
                </a:cubicBezTo>
                <a:cubicBezTo>
                  <a:pt x="3176270" y="130810"/>
                  <a:pt x="3318510" y="0"/>
                  <a:pt x="3606800" y="0"/>
                </a:cubicBezTo>
                <a:cubicBezTo>
                  <a:pt x="3895090" y="0"/>
                  <a:pt x="4200525" y="102235"/>
                  <a:pt x="4330700" y="130810"/>
                </a:cubicBezTo>
              </a:path>
            </a:pathLst>
          </a:custGeom>
          <a:ln w="19050">
            <a:solidFill>
              <a:srgbClr val="0000FF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grpSp>
        <p:nvGrpSpPr>
          <p:cNvPr id="155" name="组合 154"/>
          <p:cNvGrpSpPr/>
          <p:nvPr/>
        </p:nvGrpSpPr>
        <p:grpSpPr>
          <a:xfrm>
            <a:off x="9516631" y="2286866"/>
            <a:ext cx="1720215" cy="2054860"/>
            <a:chOff x="11093" y="1943"/>
            <a:chExt cx="2709" cy="3236"/>
          </a:xfrm>
        </p:grpSpPr>
        <p:cxnSp>
          <p:nvCxnSpPr>
            <p:cNvPr id="156" name="直接箭头连接符 155"/>
            <p:cNvCxnSpPr>
              <a:endCxn id="160" idx="0"/>
            </p:cNvCxnSpPr>
            <p:nvPr/>
          </p:nvCxnSpPr>
          <p:spPr>
            <a:xfrm>
              <a:off x="12161" y="3485"/>
              <a:ext cx="110" cy="1163"/>
            </a:xfrm>
            <a:prstGeom prst="straightConnector1">
              <a:avLst/>
            </a:prstGeom>
            <a:ln w="19050"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直接箭头连接符 156"/>
            <p:cNvCxnSpPr>
              <a:endCxn id="161" idx="0"/>
            </p:cNvCxnSpPr>
            <p:nvPr/>
          </p:nvCxnSpPr>
          <p:spPr>
            <a:xfrm>
              <a:off x="12161" y="3495"/>
              <a:ext cx="546" cy="898"/>
            </a:xfrm>
            <a:prstGeom prst="straightConnector1">
              <a:avLst/>
            </a:prstGeom>
            <a:ln w="19050"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弧形 157"/>
            <p:cNvSpPr/>
            <p:nvPr/>
          </p:nvSpPr>
          <p:spPr>
            <a:xfrm>
              <a:off x="12116" y="2239"/>
              <a:ext cx="1686" cy="1984"/>
            </a:xfrm>
            <a:prstGeom prst="arc">
              <a:avLst>
                <a:gd name="adj1" fmla="val 10335398"/>
                <a:gd name="adj2" fmla="val 14721416"/>
              </a:avLst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159" name="文本框 158"/>
            <p:cNvSpPr txBox="1"/>
            <p:nvPr/>
          </p:nvSpPr>
          <p:spPr>
            <a:xfrm rot="18540000">
              <a:off x="11388" y="2305"/>
              <a:ext cx="1255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FF0000"/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  <a:sym typeface="+mn-ea"/>
                </a:rPr>
                <a:t>e</a:t>
              </a:r>
              <a:r>
                <a:rPr lang="en-US" altLang="zh-CN" sz="1600" baseline="30000" dirty="0">
                  <a:solidFill>
                    <a:srgbClr val="FF0000"/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  <a:sym typeface="+mn-ea"/>
                </a:rPr>
                <a:t>- </a:t>
              </a:r>
              <a:endParaRPr lang="en-US" altLang="zh-CN" sz="1600" dirty="0">
                <a:solidFill>
                  <a:srgbClr val="FF0000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endParaRPr>
            </a:p>
          </p:txBody>
        </p:sp>
        <p:sp>
          <p:nvSpPr>
            <p:cNvPr id="160" name="文本框 159"/>
            <p:cNvSpPr txBox="1"/>
            <p:nvPr/>
          </p:nvSpPr>
          <p:spPr>
            <a:xfrm>
              <a:off x="12083" y="4648"/>
              <a:ext cx="37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85000"/>
                    </a:schemeClr>
                  </a:solidFill>
                  <a:latin typeface="Cambria Math" panose="02040503050406030204" pitchFamily="18" charset="0"/>
                  <a:ea typeface="宋体" pitchFamily="2" charset="-122"/>
                  <a:cs typeface="Cambria Math" panose="02040503050406030204" pitchFamily="18" charset="0"/>
                  <a:sym typeface="+mn-ea"/>
                </a:rPr>
                <a:t>ν</a:t>
              </a:r>
              <a:endParaRPr lang="zh-CN" altLang="en-US" sz="1600" dirty="0">
                <a:solidFill>
                  <a:schemeClr val="bg1">
                    <a:lumMod val="85000"/>
                  </a:schemeClr>
                </a:solidFill>
                <a:latin typeface="Cambria Math" panose="02040503050406030204" pitchFamily="18" charset="0"/>
                <a:ea typeface="宋体" pitchFamily="2" charset="-122"/>
                <a:cs typeface="Cambria Math" panose="02040503050406030204" pitchFamily="18" charset="0"/>
                <a:sym typeface="+mn-ea"/>
              </a:endParaRPr>
            </a:p>
          </p:txBody>
        </p:sp>
        <p:sp>
          <p:nvSpPr>
            <p:cNvPr id="161" name="文本框 160"/>
            <p:cNvSpPr txBox="1"/>
            <p:nvPr/>
          </p:nvSpPr>
          <p:spPr>
            <a:xfrm rot="19500000">
              <a:off x="12691" y="4345"/>
              <a:ext cx="337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85000"/>
                    </a:schemeClr>
                  </a:solidFill>
                  <a:latin typeface="Cambria Math" panose="02040503050406030204" pitchFamily="18" charset="0"/>
                  <a:ea typeface="宋体" pitchFamily="2" charset="-122"/>
                  <a:cs typeface="Cambria Math" panose="02040503050406030204" pitchFamily="18" charset="0"/>
                  <a:sym typeface="+mn-ea"/>
                </a:rPr>
                <a:t>ν</a:t>
              </a:r>
              <a:endParaRPr lang="zh-CN" altLang="en-US" sz="1600" dirty="0">
                <a:solidFill>
                  <a:schemeClr val="bg1">
                    <a:lumMod val="85000"/>
                  </a:schemeClr>
                </a:solidFill>
                <a:latin typeface="Cambria Math" panose="02040503050406030204" pitchFamily="18" charset="0"/>
                <a:ea typeface="宋体" pitchFamily="2" charset="-122"/>
                <a:cs typeface="Cambria Math" panose="02040503050406030204" pitchFamily="18" charset="0"/>
                <a:sym typeface="+mn-ea"/>
              </a:endParaRPr>
            </a:p>
          </p:txBody>
        </p:sp>
        <p:cxnSp>
          <p:nvCxnSpPr>
            <p:cNvPr id="162" name="直接箭头连接符 161"/>
            <p:cNvCxnSpPr/>
            <p:nvPr/>
          </p:nvCxnSpPr>
          <p:spPr>
            <a:xfrm>
              <a:off x="11254" y="3485"/>
              <a:ext cx="907" cy="0"/>
            </a:xfrm>
            <a:prstGeom prst="straightConnector1">
              <a:avLst/>
            </a:prstGeom>
            <a:ln w="19050" cmpd="sng">
              <a:solidFill>
                <a:schemeClr val="bg1">
                  <a:lumMod val="50000"/>
                </a:schemeClr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文本框 162"/>
            <p:cNvSpPr txBox="1"/>
            <p:nvPr/>
          </p:nvSpPr>
          <p:spPr>
            <a:xfrm>
              <a:off x="11093" y="2951"/>
              <a:ext cx="628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chemeClr val="bg2">
                      <a:lumMod val="50000"/>
                    </a:schemeClr>
                  </a:solidFill>
                  <a:latin typeface="Arial" panose="020B0604020202090204" pitchFamily="34" charset="0"/>
                  <a:ea typeface="仿宋" panose="02010609060101010101" charset="-122"/>
                  <a:cs typeface="Arial" panose="020B0604020202090204" pitchFamily="34" charset="0"/>
                </a:rPr>
                <a:t>μ</a:t>
              </a:r>
              <a:r>
                <a:rPr lang="en-US" altLang="zh-CN" sz="1600" baseline="30000" dirty="0">
                  <a:solidFill>
                    <a:schemeClr val="bg2">
                      <a:lumMod val="50000"/>
                    </a:schemeClr>
                  </a:solidFill>
                  <a:latin typeface="Arial" panose="020B0604020202090204" pitchFamily="34" charset="0"/>
                  <a:ea typeface="仿宋" panose="02010609060101010101" charset="-122"/>
                  <a:cs typeface="Arial" panose="020B0604020202090204" pitchFamily="34" charset="0"/>
                </a:rPr>
                <a:t>+</a:t>
              </a:r>
              <a:endParaRPr lang="en-US" altLang="zh-CN" sz="1600" baseline="30000" dirty="0">
                <a:solidFill>
                  <a:schemeClr val="bg2">
                    <a:lumMod val="50000"/>
                  </a:schemeClr>
                </a:solidFill>
                <a:latin typeface="Arial" panose="020B0604020202090204" pitchFamily="34" charset="0"/>
                <a:ea typeface="仿宋" panose="02010609060101010101" charset="-122"/>
                <a:cs typeface="Arial" panose="020B0604020202090204" pitchFamily="34" charset="0"/>
              </a:endParaRPr>
            </a:p>
          </p:txBody>
        </p:sp>
        <p:cxnSp>
          <p:nvCxnSpPr>
            <p:cNvPr id="164" name="直接连接符 163"/>
            <p:cNvCxnSpPr/>
            <p:nvPr/>
          </p:nvCxnSpPr>
          <p:spPr>
            <a:xfrm flipH="1" flipV="1">
              <a:off x="12125" y="3350"/>
              <a:ext cx="36" cy="151"/>
            </a:xfrm>
            <a:prstGeom prst="line">
              <a:avLst/>
            </a:prstGeom>
            <a:ln w="19050">
              <a:solidFill>
                <a:srgbClr val="0000FF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5" name="文本框 164"/>
          <p:cNvSpPr txBox="1"/>
          <p:nvPr/>
        </p:nvSpPr>
        <p:spPr>
          <a:xfrm>
            <a:off x="10418445" y="3366606"/>
            <a:ext cx="7277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00FF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e</a:t>
            </a:r>
            <a:r>
              <a:rPr lang="en-US" altLang="zh-CN" sz="1600" baseline="30000" dirty="0">
                <a:solidFill>
                  <a:srgbClr val="0000FF"/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+ </a:t>
            </a:r>
            <a:endParaRPr lang="en-US" altLang="zh-CN" sz="1600" baseline="30000" dirty="0">
              <a:solidFill>
                <a:srgbClr val="0000FF"/>
              </a:solidFill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</p:txBody>
      </p:sp>
      <p:sp>
        <p:nvSpPr>
          <p:cNvPr id="166" name="任意多边形 123"/>
          <p:cNvSpPr/>
          <p:nvPr/>
        </p:nvSpPr>
        <p:spPr>
          <a:xfrm rot="10800000" flipV="1">
            <a:off x="10092055" y="3367466"/>
            <a:ext cx="979170" cy="36195"/>
          </a:xfrm>
          <a:custGeom>
            <a:avLst/>
            <a:gdLst>
              <a:gd name="connisteX0" fmla="*/ 0 w 4330700"/>
              <a:gd name="connsiteY0" fmla="*/ 137160 h 137160"/>
              <a:gd name="connisteX1" fmla="*/ 736600 w 4330700"/>
              <a:gd name="connsiteY1" fmla="*/ 6350 h 137160"/>
              <a:gd name="connisteX2" fmla="*/ 1447800 w 4330700"/>
              <a:gd name="connsiteY2" fmla="*/ 130810 h 137160"/>
              <a:gd name="connisteX3" fmla="*/ 2171700 w 4330700"/>
              <a:gd name="connsiteY3" fmla="*/ 0 h 137160"/>
              <a:gd name="connisteX4" fmla="*/ 2889250 w 4330700"/>
              <a:gd name="connsiteY4" fmla="*/ 130810 h 137160"/>
              <a:gd name="connisteX5" fmla="*/ 3606800 w 4330700"/>
              <a:gd name="connsiteY5" fmla="*/ 0 h 137160"/>
              <a:gd name="connisteX6" fmla="*/ 4330700 w 4330700"/>
              <a:gd name="connsiteY6" fmla="*/ 130810 h 13716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l" t="t" r="r" b="b"/>
            <a:pathLst>
              <a:path w="4330700" h="137160">
                <a:moveTo>
                  <a:pt x="0" y="137160"/>
                </a:moveTo>
                <a:cubicBezTo>
                  <a:pt x="133350" y="108585"/>
                  <a:pt x="447040" y="7620"/>
                  <a:pt x="736600" y="6350"/>
                </a:cubicBezTo>
                <a:cubicBezTo>
                  <a:pt x="1026160" y="5080"/>
                  <a:pt x="1160780" y="132080"/>
                  <a:pt x="1447800" y="130810"/>
                </a:cubicBezTo>
                <a:cubicBezTo>
                  <a:pt x="1734820" y="129540"/>
                  <a:pt x="1883410" y="0"/>
                  <a:pt x="2171700" y="0"/>
                </a:cubicBezTo>
                <a:cubicBezTo>
                  <a:pt x="2459990" y="0"/>
                  <a:pt x="2602230" y="130810"/>
                  <a:pt x="2889250" y="130810"/>
                </a:cubicBezTo>
                <a:cubicBezTo>
                  <a:pt x="3176270" y="130810"/>
                  <a:pt x="3318510" y="0"/>
                  <a:pt x="3606800" y="0"/>
                </a:cubicBezTo>
                <a:cubicBezTo>
                  <a:pt x="3895090" y="0"/>
                  <a:pt x="4200525" y="102235"/>
                  <a:pt x="4330700" y="130810"/>
                </a:cubicBezTo>
              </a:path>
            </a:pathLst>
          </a:custGeom>
          <a:ln w="19050">
            <a:solidFill>
              <a:srgbClr val="0000FF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67" name="文本框 166"/>
          <p:cNvSpPr txBox="1"/>
          <p:nvPr/>
        </p:nvSpPr>
        <p:spPr>
          <a:xfrm>
            <a:off x="9823670" y="3946867"/>
            <a:ext cx="2387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latin typeface="Cambria Math" panose="02040503050406030204" pitchFamily="18" charset="0"/>
                <a:ea typeface="宋体" pitchFamily="2" charset="-122"/>
                <a:cs typeface="Cambria Math" panose="02040503050406030204" pitchFamily="18" charset="0"/>
                <a:sym typeface="+mn-ea"/>
              </a:rPr>
              <a:t>ν</a:t>
            </a:r>
            <a:endParaRPr lang="zh-CN" altLang="en-US" sz="1600" dirty="0">
              <a:solidFill>
                <a:schemeClr val="bg1">
                  <a:lumMod val="85000"/>
                </a:schemeClr>
              </a:solidFill>
              <a:latin typeface="Cambria Math" panose="02040503050406030204" pitchFamily="18" charset="0"/>
              <a:ea typeface="宋体" pitchFamily="2" charset="-122"/>
              <a:cs typeface="Cambria Math" panose="02040503050406030204" pitchFamily="18" charset="0"/>
              <a:sym typeface="+mn-ea"/>
            </a:endParaRPr>
          </a:p>
        </p:txBody>
      </p:sp>
      <p:sp>
        <p:nvSpPr>
          <p:cNvPr id="168" name="弧形 167"/>
          <p:cNvSpPr/>
          <p:nvPr/>
        </p:nvSpPr>
        <p:spPr>
          <a:xfrm rot="4320000" flipV="1">
            <a:off x="9957419" y="3150269"/>
            <a:ext cx="1037992" cy="911893"/>
          </a:xfrm>
          <a:prstGeom prst="arc">
            <a:avLst>
              <a:gd name="adj1" fmla="val 7076243"/>
              <a:gd name="adj2" fmla="val 11910679"/>
            </a:avLst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69" name="文本框 168"/>
          <p:cNvSpPr txBox="1"/>
          <p:nvPr/>
        </p:nvSpPr>
        <p:spPr>
          <a:xfrm rot="402854">
            <a:off x="10333520" y="2802120"/>
            <a:ext cx="963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e</a:t>
            </a:r>
            <a:r>
              <a:rPr lang="en-US" altLang="zh-CN" sz="1400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+ </a:t>
            </a:r>
            <a:r>
              <a:rPr lang="en-US" altLang="zh-CN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(miss)</a:t>
            </a:r>
            <a:endParaRPr lang="en-US" altLang="zh-CN" sz="1400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</p:txBody>
      </p:sp>
      <p:pic>
        <p:nvPicPr>
          <p:cNvPr id="170" name="图片 1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912" y="4545417"/>
            <a:ext cx="5984294" cy="174258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6"/>
          </p:nvPr>
        </p:nvSpPr>
        <p:spPr>
          <a:xfrm>
            <a:off x="9343813" y="6560820"/>
            <a:ext cx="2743200" cy="341630"/>
          </a:xfrm>
        </p:spPr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Conceptual design of MACE detector system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31456"/>
            <a:ext cx="9290993" cy="438383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433071" y="5395387"/>
                <a:ext cx="6388735" cy="1101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 algn="l">
                  <a:lnSpc>
                    <a:spcPct val="100000"/>
                  </a:lnSpc>
                  <a:buFont typeface="+mj-lt"/>
                  <a:buAutoNum type="romanUcPeriod"/>
                </a:pP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Surface muon </a:t>
                </a: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  <a:sym typeface="+mn-ea"/>
                  </a:rPr>
                  <a:t>stop in </a:t>
                </a: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target → muonium</a:t>
                </a:r>
                <a:endParaRPr lang="en-US" altLang="zh-CN" sz="1600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endParaRPr>
              </a:p>
              <a:p>
                <a:pPr marL="514350" indent="-514350" algn="l">
                  <a:lnSpc>
                    <a:spcPct val="100000"/>
                  </a:lnSpc>
                  <a:buFont typeface="+mj-lt"/>
                  <a:buAutoNum type="romanUcPeriod"/>
                </a:pP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M diffuse into vacuum &amp; convert to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1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1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Cambria Math" panose="02040503050406030204" pitchFamily="18" charset="0"/>
                          </a:rPr>
                          <m:t>M</m:t>
                        </m:r>
                      </m:e>
                    </m:acc>
                  </m:oMath>
                </a14:m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 </a:t>
                </a:r>
                <a:endParaRPr lang="en-US" altLang="zh-CN" sz="1600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endParaRPr>
              </a:p>
              <a:p>
                <a:pPr marL="514350" indent="-514350" algn="l">
                  <a:lnSpc>
                    <a:spcPct val="100000"/>
                  </a:lnSpc>
                  <a:buFont typeface="+mj-lt"/>
                  <a:buAutoNum type="romanUcPeriod"/>
                </a:pP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Decay </a:t>
                </a: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  <a:sym typeface="+mn-ea"/>
                  </a:rPr>
                  <a:t>in a vacuum: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1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1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Cambria Math" panose="02040503050406030204" pitchFamily="18" charset="0"/>
                          </a:rPr>
                          <m:t>M</m:t>
                        </m:r>
                      </m:e>
                    </m:acc>
                    <m:box>
                      <m:boxPr>
                        <m:noBreak m:val="on"/>
                        <m:ctrlPr>
                          <a:rPr lang="en-US" altLang="zh-CN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lang="en-US" altLang="zh-CN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 </m:t>
                        </m:r>
                        <m:groupChr>
                          <m:groupChrPr>
                            <m:chr m:val="→"/>
                            <m:vertJc m:val="bot"/>
                            <m:ctrlPr>
                              <a:rPr lang="en-US" altLang="zh-CN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en-US" altLang="zh-CN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 </m:t>
                            </m:r>
                          </m:e>
                        </m:groupChr>
                        <m:r>
                          <a:rPr lang="en-US" altLang="zh-CN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 </m:t>
                        </m:r>
                      </m:e>
                    </m:box>
                    <m:sSup>
                      <m:sSupPr>
                        <m:ctrlP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altLang="zh-CN" sz="16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lang="en-US" altLang="zh-CN" sz="16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sz="16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6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altLang="zh-CN" sz="1600" b="0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endParaRPr lang="en-US" altLang="zh-CN" sz="1600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  <a:sym typeface="+mn-ea"/>
                </a:endParaRPr>
              </a:p>
              <a:p>
                <a:pPr marL="514350" indent="-514350" algn="l">
                  <a:lnSpc>
                    <a:spcPct val="100000"/>
                  </a:lnSpc>
                  <a:buFont typeface="+mj-lt"/>
                  <a:buAutoNum type="romanUcPeriod"/>
                </a:pP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  <a:sym typeface="+mn-ea"/>
                  </a:rPr>
                  <a:t>CDC detects </a:t>
                </a:r>
                <a:r>
                  <a:rPr lang="en-US" altLang="zh-CN" sz="1600" dirty="0">
                    <a:solidFill>
                      <a:srgbClr val="FF0000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  <a:sym typeface="+mn-ea"/>
                  </a:rPr>
                  <a:t>Michel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  <a:sym typeface="+mn-ea"/>
                  </a:rPr>
                  <a:t> track</a:t>
                </a:r>
                <a:endParaRPr lang="en-US" altLang="zh-CN" sz="1600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  <a:sym typeface="+mn-ea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71" y="5395387"/>
                <a:ext cx="6388735" cy="1101648"/>
              </a:xfrm>
              <a:prstGeom prst="rect">
                <a:avLst/>
              </a:prstGeom>
              <a:blipFill rotWithShape="1">
                <a:blip r:embed="rId2"/>
                <a:stretch>
                  <a:fillRect t="-39" b="-10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/>
          <p:cNvSpPr txBox="1"/>
          <p:nvPr/>
        </p:nvSpPr>
        <p:spPr>
          <a:xfrm>
            <a:off x="8996680" y="4264230"/>
            <a:ext cx="2431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1600" b="1" dirty="0"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Triple coincidence:</a:t>
            </a:r>
            <a:endParaRPr lang="en-US" altLang="zh-CN" sz="1600" b="1" dirty="0"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charset="0"/>
              <a:buChar char=""/>
            </a:pPr>
            <a:r>
              <a:rPr lang="en-US" altLang="zh-CN" sz="1600" b="1" dirty="0"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rPr>
              <a:t>MMS + MCP + ECAL</a:t>
            </a:r>
            <a:endParaRPr lang="en-US" altLang="zh-CN" sz="1600" b="1" dirty="0">
              <a:latin typeface="Arial" panose="020B0604020202090204" pitchFamily="34" charset="0"/>
              <a:ea typeface="宋体" pitchFamily="2" charset="-122"/>
              <a:cs typeface="Arial" panose="020B060402020209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10102850" y="5027500"/>
                <a:ext cx="1075055" cy="33845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1600" dirty="0">
                    <a:solidFill>
                      <a:srgbClr val="0000FF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Atomic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en-US" sz="1600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2850" y="5027500"/>
                <a:ext cx="1075055" cy="338455"/>
              </a:xfrm>
              <a:prstGeom prst="rect">
                <a:avLst/>
              </a:prstGeom>
              <a:blipFill rotWithShape="1">
                <a:blip r:embed="rId3"/>
                <a:stretch>
                  <a:fillRect t="-61" b="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右大括号 10"/>
          <p:cNvSpPr/>
          <p:nvPr/>
        </p:nvSpPr>
        <p:spPr>
          <a:xfrm rot="5400000">
            <a:off x="10558780" y="4295980"/>
            <a:ext cx="162560" cy="1144905"/>
          </a:xfrm>
          <a:prstGeom prst="rightBrace">
            <a:avLst>
              <a:gd name="adj1" fmla="val 59179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9102725" y="5027500"/>
                <a:ext cx="1041400" cy="33718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1600" dirty="0">
                    <a:solidFill>
                      <a:srgbClr val="FF0000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Michel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sz="1600" b="0" i="1" dirty="0">
                  <a:solidFill>
                    <a:srgbClr val="FF0000"/>
                  </a:solidFill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2725" y="5027500"/>
                <a:ext cx="1041400" cy="337185"/>
              </a:xfrm>
              <a:prstGeom prst="rect">
                <a:avLst/>
              </a:prstGeom>
              <a:blipFill rotWithShape="1">
                <a:blip r:embed="rId4"/>
                <a:stretch>
                  <a:fillRect t="-61" b="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直接箭头连接符 12"/>
          <p:cNvCxnSpPr>
            <a:endCxn id="12" idx="0"/>
          </p:cNvCxnSpPr>
          <p:nvPr/>
        </p:nvCxnSpPr>
        <p:spPr>
          <a:xfrm>
            <a:off x="9623425" y="4809060"/>
            <a:ext cx="0" cy="2184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/>
            </p:nvSpPr>
            <p:spPr>
              <a:xfrm>
                <a:off x="5799141" y="5389719"/>
                <a:ext cx="6117166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14350" indent="-514350" algn="l">
                  <a:lnSpc>
                    <a:spcPct val="100000"/>
                  </a:lnSpc>
                  <a:buFont typeface="+mj-lt"/>
                  <a:buAutoNum type="romanUcPeriod"/>
                </a:pP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  <a:sym typeface="+mn-ea"/>
                  </a:rPr>
                  <a:t>Transport 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  <a:sym typeface="+mn-ea"/>
                  </a:rPr>
                  <a:t>atomic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  <a:sym typeface="+mn-ea"/>
                  </a:rPr>
                  <a:t> to MCP (conserving transverse position)</a:t>
                </a:r>
                <a:endParaRPr lang="en-US" altLang="zh-CN" sz="1600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  <a:sym typeface="+mn-ea"/>
                </a:endParaRPr>
              </a:p>
              <a:p>
                <a:pPr marL="514350" indent="-514350" algn="l">
                  <a:lnSpc>
                    <a:spcPct val="100000"/>
                  </a:lnSpc>
                  <a:buFont typeface="+mj-lt"/>
                  <a:buAutoNum type="romanUcPeriod"/>
                </a:pP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MCP detects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  <a:sym typeface="+mn-ea"/>
                  </a:rPr>
                  <a:t> position</a:t>
                </a:r>
                <a:endParaRPr lang="en-US" altLang="zh-CN" sz="1600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  <a:sym typeface="+mn-ea"/>
                </a:endParaRPr>
              </a:p>
              <a:p>
                <a:pPr marL="514350" indent="-514350" algn="l">
                  <a:lnSpc>
                    <a:spcPct val="100000"/>
                  </a:lnSpc>
                  <a:buFont typeface="+mj-lt"/>
                  <a:buAutoNum type="romanUcPeriod"/>
                </a:pP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  <a:sym typeface="+mn-ea"/>
                  </a:rPr>
                  <a:t> annihilates on MCP</a:t>
                </a:r>
                <a:endParaRPr lang="en-US" altLang="zh-CN" sz="1600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  <a:sym typeface="+mn-ea"/>
                </a:endParaRPr>
              </a:p>
              <a:p>
                <a:pPr marL="514350" indent="-514350" algn="l">
                  <a:lnSpc>
                    <a:spcPct val="100000"/>
                  </a:lnSpc>
                  <a:buFont typeface="+mj-lt"/>
                  <a:buAutoNum type="romanUcPeriod"/>
                </a:pP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  <a:sym typeface="+mn-ea"/>
                  </a:rPr>
                  <a:t>ECAL detects 2 back-to-back annihilation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𝛾</m:t>
                    </m:r>
                  </m:oMath>
                </a14:m>
                <a:endParaRPr lang="en-US" altLang="zh-CN" sz="1600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  <a:sym typeface="+mn-ea"/>
                </a:endParaRPr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141" y="5389719"/>
                <a:ext cx="6117166" cy="1077218"/>
              </a:xfrm>
              <a:prstGeom prst="rect">
                <a:avLst/>
              </a:prstGeom>
              <a:blipFill rotWithShape="1">
                <a:blip r:embed="rId5"/>
                <a:stretch>
                  <a:fillRect l="-5" t="-44" r="9" b="-103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9459171" y="1644366"/>
                <a:ext cx="262784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MMS:</a:t>
                </a:r>
                <a:endParaRPr lang="en-US" altLang="zh-CN" sz="1600" b="1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endParaRPr>
              </a:p>
              <a:p>
                <a:pPr marL="285750" indent="-285750">
                  <a:buFont typeface="Arial" panose="020B0604020202090204" pitchFamily="34" charset="0"/>
                  <a:buChar char="•"/>
                </a:pP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CDC: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 tracking</a:t>
                </a:r>
                <a:endParaRPr lang="en-US" altLang="zh-CN" sz="1600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endParaRPr>
              </a:p>
              <a:p>
                <a:pPr marL="285750" indent="-285750">
                  <a:buFont typeface="Arial" panose="020B0604020202090204" pitchFamily="34" charset="0"/>
                  <a:buChar char="•"/>
                </a:pP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TTC: Trigger, timing</a:t>
                </a:r>
                <a:endParaRPr lang="en-US" altLang="zh-CN" sz="1600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endParaRPr>
              </a:p>
              <a:p>
                <a:r>
                  <a:rPr lang="en-US" altLang="zh-CN" sz="1600" b="1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PTS:</a:t>
                </a:r>
                <a:endParaRPr lang="en-US" altLang="zh-CN" sz="1600" b="1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endParaRPr>
              </a:p>
              <a:p>
                <a:pPr marL="285750" indent="-285750">
                  <a:buFont typeface="Arial" panose="020B0604020202090204" pitchFamily="34" charset="0"/>
                  <a:buChar char="•"/>
                </a:pP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Accelerate and transport 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atomic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altLang="zh-CN" sz="1600" baseline="30000" dirty="0">
                  <a:solidFill>
                    <a:srgbClr val="0000FF"/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endParaRPr>
              </a:p>
              <a:p>
                <a:r>
                  <a:rPr lang="en-US" altLang="zh-CN" sz="1600" b="1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PDS:</a:t>
                </a:r>
                <a:endParaRPr lang="en-US" altLang="zh-CN" sz="1600" b="1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endParaRPr>
              </a:p>
              <a:p>
                <a:pPr marL="285750" indent="-285750">
                  <a:buFont typeface="Arial" panose="020B0604020202090204" pitchFamily="34" charset="0"/>
                  <a:buChar char="•"/>
                </a:pP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MCP: 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atomic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-US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 </a:t>
                </a: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transverse position</a:t>
                </a:r>
                <a:endParaRPr lang="en-US" altLang="zh-CN" sz="1600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endParaRPr>
              </a:p>
              <a:p>
                <a:pPr marL="285750" indent="-285750">
                  <a:buFont typeface="Arial" panose="020B0604020202090204" pitchFamily="34" charset="0"/>
                  <a:buChar char="•"/>
                </a:pP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ECAL: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-US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 </a:t>
                </a:r>
                <a:r>
                  <a:rPr lang="en-US" altLang="zh-CN" sz="1600" dirty="0">
                    <a:latin typeface="Arial" panose="020B0604020202090204" pitchFamily="34" charset="0"/>
                    <a:ea typeface="宋体" pitchFamily="2" charset="-122"/>
                    <a:cs typeface="Arial" panose="020B0604020202090204" pitchFamily="34" charset="0"/>
                  </a:rPr>
                  <a:t>identification</a:t>
                </a:r>
                <a:endParaRPr lang="zh-CN" altLang="en-US" sz="1600" dirty="0"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9171" y="1644366"/>
                <a:ext cx="2627842" cy="2554545"/>
              </a:xfrm>
              <a:prstGeom prst="rect">
                <a:avLst/>
              </a:prstGeom>
              <a:blipFill rotWithShape="1">
                <a:blip r:embed="rId6"/>
                <a:stretch>
                  <a:fillRect l="-8" t="-14" r="16" b="-37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/>
          <p:cNvSpPr txBox="1"/>
          <p:nvPr/>
        </p:nvSpPr>
        <p:spPr>
          <a:xfrm>
            <a:off x="9832975" y="880745"/>
            <a:ext cx="1880870" cy="6451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More details in backup slides.</a:t>
            </a:r>
            <a:endParaRPr lang="en-US" b="1" dirty="0">
              <a:solidFill>
                <a:srgbClr val="FF0000"/>
              </a:solidFill>
              <a:latin typeface="Cambria Math" panose="02040503050406030204" pitchFamily="18" charset="0"/>
              <a:cs typeface="Cambria Math" panose="020405030504060302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ea typeface="微软雅黑" panose="020B0503020204020204" charset="-122"/>
              </a:rPr>
              <a:t>Experimental sensitivity</a:t>
            </a:r>
            <a:endParaRPr lang="zh-CN" altLang="en-US" dirty="0">
              <a:latin typeface="+mn-lt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6"/>
          </p:nvPr>
        </p:nvSpPr>
        <p:spPr>
          <a:xfrm>
            <a:off x="9343813" y="6560820"/>
            <a:ext cx="2743200" cy="341630"/>
          </a:xfrm>
        </p:spPr>
        <p:txBody>
          <a:bodyPr/>
          <a:lstStyle/>
          <a:p>
            <a:fld id="{23229895-89EE-4A97-A6A0-73DD5187CBB0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7116" y="1354676"/>
            <a:ext cx="5061585" cy="161353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4875" y="804545"/>
            <a:ext cx="6009640" cy="33966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6038886" y="4411561"/>
                <a:ext cx="5108575" cy="3797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b="1" dirty="0"/>
                  <a:t> </a:t>
                </a:r>
                <a14:m>
                  <m:oMath xmlns:m="http://schemas.openxmlformats.org/officeDocument/2006/math">
                    <m:r>
                      <a:rPr lang="zh-CN" altLang="en-US" b="1" i="1">
                        <a:latin typeface="Cambria Math" panose="02040503050406030204" pitchFamily="18" charset="0"/>
                      </a:rPr>
                      <m:t>𝓞</m:t>
                    </m:r>
                    <m:d>
                      <m:dPr>
                        <m:ctrlPr>
                          <a:rPr lang="en-US" altLang="zh-CN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1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b="1" i="1">
                                <a:latin typeface="Cambria Math" panose="02040503050406030204" pitchFamily="18" charset="0"/>
                              </a:rPr>
                              <m:t>𝟏𝟑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b="1" dirty="0"/>
                  <a:t> single event sensitivity </a:t>
                </a:r>
                <a:r>
                  <a:rPr lang="en-US" altLang="zh-CN" b="1" dirty="0">
                    <a:sym typeface="+mn-ea"/>
                  </a:rPr>
                  <a:t>is expected</a:t>
                </a:r>
                <a:r>
                  <a:rPr lang="en-US" altLang="zh-CN" b="1" dirty="0"/>
                  <a:t>:</a:t>
                </a:r>
                <a:endParaRPr lang="en-US" altLang="zh-CN" b="1" dirty="0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886" y="4411561"/>
                <a:ext cx="5108575" cy="379730"/>
              </a:xfrm>
              <a:prstGeom prst="rect">
                <a:avLst/>
              </a:prstGeom>
              <a:blipFill rotWithShape="1">
                <a:blip r:embed="rId3"/>
                <a:stretch>
                  <a:fillRect l="-1" t="-57" r="-646" b="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683" y="3112247"/>
            <a:ext cx="5376497" cy="3256641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286683" y="820473"/>
            <a:ext cx="39947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90204" pitchFamily="34" charset="0"/>
              <a:buChar char="•"/>
            </a:pPr>
            <a:r>
              <a:rPr lang="en-US" altLang="zh-CN" sz="2000" dirty="0"/>
              <a:t>Summary of simulation results:</a:t>
            </a:r>
            <a:endParaRPr lang="en-US" altLang="zh-CN" sz="2000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1675" y="4879340"/>
            <a:ext cx="6267450" cy="124523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0852150" y="5969000"/>
            <a:ext cx="93408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Calibri" panose="020F0502020204030204" charset="0"/>
                <a:ea typeface="宋体" pitchFamily="2" charset="-122"/>
                <a:cs typeface="Calibri" panose="020F0502020204030204" charset="0"/>
              </a:rPr>
              <a:t>(90% C.L.)</a:t>
            </a:r>
            <a:endParaRPr lang="en-US" altLang="zh-CN" sz="1200" dirty="0">
              <a:latin typeface="Calibri" panose="020F0502020204030204" charset="0"/>
              <a:ea typeface="宋体" pitchFamily="2" charset="-122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MACE conceptual design report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>
          <a:xfrm>
            <a:off x="9343813" y="6560820"/>
            <a:ext cx="2743200" cy="341630"/>
          </a:xfrm>
        </p:spPr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pic>
        <p:nvPicPr>
          <p:cNvPr id="13" name="内容占位符 12" descr="1077847edfe9a86a4751666348eb92e9"/>
          <p:cNvPicPr>
            <a:picLocks noGrp="1" noChangeAspect="1"/>
          </p:cNvPicPr>
          <p:nvPr>
            <p:ph idx="13"/>
          </p:nvPr>
        </p:nvPicPr>
        <p:blipFill>
          <a:blip r:embed="rId1"/>
          <a:stretch>
            <a:fillRect/>
          </a:stretch>
        </p:blipFill>
        <p:spPr>
          <a:xfrm>
            <a:off x="7192010" y="1282065"/>
            <a:ext cx="3907155" cy="522859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791960" y="862965"/>
            <a:ext cx="470725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i="1" dirty="0">
                <a:solidFill>
                  <a:srgbClr val="FF0000"/>
                </a:solidFill>
                <a:latin typeface="Times New Roman" panose="02020503050405090304" pitchFamily="18" charset="0"/>
                <a:cs typeface="Times New Roman" panose="02020503050405090304" pitchFamily="18" charset="0"/>
                <a:sym typeface="+mn-ea"/>
              </a:rPr>
              <a:t>Nucl. Sci. and Tech. 37, 57 (2026), </a:t>
            </a:r>
            <a:r>
              <a:rPr lang="en-US" altLang="zh-CN" b="1" i="1" dirty="0">
                <a:solidFill>
                  <a:srgbClr val="FF0000"/>
                </a:solidFill>
                <a:latin typeface="Times New Roman" panose="02020503050405090304" pitchFamily="18" charset="0"/>
                <a:cs typeface="Times New Roman" panose="02020503050405090304" pitchFamily="18" charset="0"/>
                <a:sym typeface="+mn-ea"/>
              </a:rPr>
              <a:t>cover story</a:t>
            </a:r>
            <a:endParaRPr lang="en-US" altLang="zh-CN" b="1" i="1" dirty="0">
              <a:solidFill>
                <a:srgbClr val="FF0000"/>
              </a:solidFill>
              <a:latin typeface="Times New Roman" panose="02020503050405090304" pitchFamily="18" charset="0"/>
              <a:cs typeface="Times New Roman" panose="02020503050405090304" pitchFamily="18" charset="0"/>
              <a:sym typeface="+mn-ea"/>
            </a:endParaRPr>
          </a:p>
        </p:txBody>
      </p:sp>
      <p:pic>
        <p:nvPicPr>
          <p:cNvPr id="7" name="内容占位符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415" y="1122680"/>
            <a:ext cx="5939790" cy="50844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ym typeface="+mn-ea"/>
              </a:rPr>
              <a:t>MACE Phase-I</a:t>
            </a:r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241219" y="3647667"/>
                <a:ext cx="3520440" cy="20161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lvl="0" indent="-285750">
                  <a:lnSpc>
                    <a:spcPct val="15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p"/>
                  <a:defRPr/>
                </a:pP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cs typeface="Arial" panose="020B0604020202090204" pitchFamily="34" charset="0"/>
                  </a:rPr>
                  <a:t>Test</a:t>
                </a:r>
                <a:r>
                  <a:rPr lang="zh-CN" altLang="en-US" dirty="0">
                    <a:solidFill>
                      <a:prstClr val="black"/>
                    </a:solidFill>
                    <a:latin typeface="Arial" panose="020B0604020202090204" pitchFamily="34" charset="0"/>
                    <a:cs typeface="Arial" panose="020B060402020209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cs typeface="Arial" panose="020B0604020202090204" pitchFamily="34" charset="0"/>
                  </a:rPr>
                  <a:t>of</a:t>
                </a:r>
                <a:r>
                  <a:rPr lang="zh-CN" altLang="en-US" dirty="0">
                    <a:solidFill>
                      <a:prstClr val="black"/>
                    </a:solidFill>
                    <a:latin typeface="Arial" panose="020B0604020202090204" pitchFamily="34" charset="0"/>
                    <a:cs typeface="Arial" panose="020B060402020209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cs typeface="Arial" panose="020B0604020202090204" pitchFamily="34" charset="0"/>
                  </a:rPr>
                  <a:t>the</a:t>
                </a:r>
                <a:r>
                  <a:rPr lang="zh-CN" altLang="en-US" dirty="0">
                    <a:solidFill>
                      <a:prstClr val="black"/>
                    </a:solidFill>
                    <a:latin typeface="Arial" panose="020B0604020202090204" pitchFamily="34" charset="0"/>
                    <a:cs typeface="Arial" panose="020B060402020209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cs typeface="Arial" panose="020B0604020202090204" pitchFamily="34" charset="0"/>
                  </a:rPr>
                  <a:t>standard</a:t>
                </a:r>
                <a:r>
                  <a:rPr lang="zh-CN" altLang="en-US" dirty="0">
                    <a:solidFill>
                      <a:prstClr val="black"/>
                    </a:solidFill>
                    <a:latin typeface="Arial" panose="020B0604020202090204" pitchFamily="34" charset="0"/>
                    <a:cs typeface="Arial" panose="020B060402020209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Arial" panose="020B0604020202090204" pitchFamily="34" charset="0"/>
                    <a:cs typeface="Arial" panose="020B0604020202090204" pitchFamily="34" charset="0"/>
                  </a:rPr>
                  <a:t>model </a:t>
                </a:r>
                <a:endParaRPr lang="en-US" altLang="zh-CN" dirty="0">
                  <a:solidFill>
                    <a:prstClr val="black"/>
                  </a:solidFill>
                  <a:latin typeface="Arial" panose="020B0604020202090204" pitchFamily="34" charset="0"/>
                  <a:cs typeface="Arial" panose="020B0604020202090204" pitchFamily="34" charset="0"/>
                </a:endParaRPr>
              </a:p>
              <a:p>
                <a:pPr marL="742950" lvl="1" indent="-285750">
                  <a:lnSpc>
                    <a:spcPct val="15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ü"/>
                  <a:defRPr/>
                </a:pPr>
                <a14:m>
                  <m:oMath xmlns:m="http://schemas.openxmlformats.org/officeDocument/2006/math">
                    <m:r>
                      <a:rPr lang="en-US" altLang="zh-CN" sz="1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𝓑</m:t>
                    </m:r>
                    <m:r>
                      <a:rPr lang="en-US" altLang="zh-CN" sz="1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sz="1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en-US" altLang="zh-CN" sz="1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1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1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sz="1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1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𝜸𝝂𝝂</m:t>
                    </m:r>
                    <m:r>
                      <a:rPr lang="en-US" altLang="zh-CN" sz="1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16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marL="742950" lvl="1" indent="-285750">
                  <a:lnSpc>
                    <a:spcPct val="15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ü"/>
                  <a:defRPr/>
                </a:pP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ℬ</m:t>
                    </m:r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b>
                      <m:sSubPr>
                        <m:ctrlP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1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marL="742950" lvl="1" indent="-285750">
                  <a:lnSpc>
                    <a:spcPct val="15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ü"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ℬ</m:t>
                        </m:r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b>
                      <m:sSubPr>
                        <m:ctrlP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)/</m:t>
                    </m:r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ℬ</m:t>
                    </m:r>
                    <m:d>
                      <m:dPr>
                        <m:ctrlP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altLang="zh-CN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US" altLang="zh-CN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CN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altLang="zh-CN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</m:oMath>
                </a14:m>
                <a:endParaRPr lang="zh-CN" altLang="en-US" sz="1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19" y="3647667"/>
                <a:ext cx="3520440" cy="2016125"/>
              </a:xfrm>
              <a:prstGeom prst="rect">
                <a:avLst/>
              </a:prstGeom>
              <a:blipFill rotWithShape="1">
                <a:blip r:embed="rId1"/>
                <a:stretch>
                  <a:fillRect l="-16" t="-11" r="16" b="-46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235397" y="790720"/>
                <a:ext cx="6172139" cy="2003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p"/>
                  <a:defRPr/>
                </a:pPr>
                <a:r>
                  <a:rPr lang="en-US" altLang="zh-CN" b="1" dirty="0">
                    <a:solidFill>
                      <a:srgbClr val="FF0000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Muon </a:t>
                </a:r>
                <a:r>
                  <a:rPr lang="en-US" altLang="zh-CN" b="1" dirty="0" err="1">
                    <a:solidFill>
                      <a:srgbClr val="FF0000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cLFV</a:t>
                </a:r>
                <a:r>
                  <a:rPr lang="en-US" altLang="zh-CN" b="1" dirty="0">
                    <a:solidFill>
                      <a:srgbClr val="FF0000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 decay modes</a:t>
                </a:r>
                <a:endPara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90204" pitchFamily="34"/>
                  <a:ea typeface="微软雅黑" panose="020B0503020204020204" charset="-122"/>
                  <a:cs typeface="+mn-cs"/>
                </a:endParaRPr>
              </a:p>
              <a:p>
                <a:pPr marL="742950" marR="0" lvl="1" indent="-285750" algn="l" defTabSz="914400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pPr>
                      <m:e>
                        <m:r>
                          <a:rPr lang="en-US" altLang="zh-CN" sz="1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𝝁</m:t>
                        </m:r>
                      </m:e>
                      <m:sup>
                        <m:r>
                          <a:rPr lang="en-US" altLang="zh-CN" sz="1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1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pPr>
                      <m:e>
                        <m:r>
                          <a:rPr lang="en-US" altLang="zh-CN" sz="1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𝒆</m:t>
                        </m:r>
                      </m:e>
                      <m:sup>
                        <m:r>
                          <a:rPr lang="en-US" altLang="zh-CN" sz="1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1600" b="1" dirty="0">
                    <a:solidFill>
                      <a:prstClr val="black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 annihilation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90204" pitchFamily="34"/>
                    <a:ea typeface="微软雅黑" panose="020B0503020204020204" charset="-122"/>
                    <a:cs typeface="+mn-cs"/>
                  </a:rPr>
                  <a:t>：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𝜇</m:t>
                        </m:r>
                      </m:e>
                      <m:sup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𝑒</m:t>
                        </m:r>
                      </m:e>
                      <m:sup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−</m:t>
                        </m:r>
                      </m:sup>
                    </m:sSup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→</m:t>
                    </m:r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𝛾𝛾</m:t>
                    </m:r>
                  </m:oMath>
                </a14:m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90204" pitchFamily="34"/>
                  <a:ea typeface="微软雅黑" panose="020B0503020204020204" charset="-122"/>
                  <a:cs typeface="+mn-cs"/>
                </a:endParaRPr>
              </a:p>
              <a:p>
                <a:pPr marL="742950" marR="0" lvl="1" indent="-285750" algn="l" defTabSz="914400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defRPr/>
                </a:pPr>
                <a:r>
                  <a:rPr lang="en-US" altLang="zh-CN" sz="1600" b="1" dirty="0" err="1">
                    <a:solidFill>
                      <a:prstClr val="black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Neutrinoless</a:t>
                </a:r>
                <a:r>
                  <a:rPr lang="en-US" altLang="zh-CN" sz="1600" b="1" dirty="0">
                    <a:solidFill>
                      <a:prstClr val="black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 decay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90204" pitchFamily="34"/>
                    <a:ea typeface="微软雅黑" panose="020B0503020204020204" charset="-122"/>
                    <a:cs typeface="+mn-cs"/>
                  </a:rPr>
                  <a:t>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𝜇</m:t>
                        </m:r>
                      </m:e>
                      <m:sup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</m:sup>
                    </m:sSup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→</m:t>
                    </m:r>
                    <m:sSup>
                      <m:sSup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𝑒</m:t>
                        </m:r>
                      </m:e>
                      <m:sup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</m:sup>
                    </m:sSup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𝛾𝛾</m:t>
                    </m:r>
                  </m:oMath>
                </a14:m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90204" pitchFamily="34"/>
                  <a:ea typeface="微软雅黑" panose="020B0503020204020204" charset="-122"/>
                  <a:cs typeface="+mn-cs"/>
                </a:endParaRPr>
              </a:p>
              <a:p>
                <a:pPr marL="742950" marR="0" lvl="1" indent="-285750" algn="l" defTabSz="914400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defRPr/>
                </a:pPr>
                <a:r>
                  <a:rPr lang="en-US" altLang="zh-CN" sz="1600" b="1" dirty="0">
                    <a:solidFill>
                      <a:prstClr val="black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New</a:t>
                </a:r>
                <a:r>
                  <a:rPr lang="zh-CN" altLang="en-US" sz="1600" b="1" dirty="0">
                    <a:solidFill>
                      <a:prstClr val="black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 </a:t>
                </a:r>
                <a:r>
                  <a:rPr lang="en-US" altLang="zh-CN" sz="1600" b="1" dirty="0">
                    <a:solidFill>
                      <a:prstClr val="black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particles: </a:t>
                </a:r>
                <a:r>
                  <a:rPr lang="en-US" altLang="zh-CN" sz="1600" dirty="0">
                    <a:solidFill>
                      <a:prstClr val="black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DM,</a:t>
                </a:r>
                <a:r>
                  <a:rPr lang="zh-CN" altLang="en-US" sz="1600" dirty="0">
                    <a:solidFill>
                      <a:prstClr val="black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 </a:t>
                </a:r>
                <a:r>
                  <a:rPr lang="en-US" altLang="zh-CN" sz="1600" dirty="0">
                    <a:solidFill>
                      <a:prstClr val="black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ALP,</a:t>
                </a:r>
                <a:r>
                  <a:rPr lang="zh-CN" altLang="en-US" sz="1600" dirty="0">
                    <a:solidFill>
                      <a:prstClr val="black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 </a:t>
                </a:r>
                <a:r>
                  <a:rPr lang="en-US" altLang="zh-CN" sz="1600" dirty="0" err="1">
                    <a:solidFill>
                      <a:prstClr val="black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Familon</a:t>
                </a:r>
                <a:r>
                  <a:rPr lang="en-US" altLang="zh-CN" sz="1600" dirty="0">
                    <a:solidFill>
                      <a:prstClr val="black"/>
                    </a:solidFill>
                    <a:latin typeface="Arial" panose="020B0604020202090204" pitchFamily="34"/>
                    <a:ea typeface="微软雅黑" panose="020B0503020204020204" charset="-122"/>
                  </a:rPr>
                  <a:t>, …</a:t>
                </a:r>
                <a:endPara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90204" pitchFamily="34"/>
                  <a:ea typeface="微软雅黑" panose="020B0503020204020204" charset="-122"/>
                  <a:cs typeface="+mn-cs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397" y="790720"/>
                <a:ext cx="6172139" cy="2003425"/>
              </a:xfrm>
              <a:prstGeom prst="rect">
                <a:avLst/>
              </a:prstGeom>
              <a:blipFill rotWithShape="1">
                <a:blip r:embed="rId2"/>
                <a:stretch>
                  <a:fillRect l="-7" t="-7" r="6" b="-28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/>
          <p:cNvSpPr txBox="1"/>
          <p:nvPr/>
        </p:nvSpPr>
        <p:spPr>
          <a:xfrm>
            <a:off x="4393384" y="2407815"/>
            <a:ext cx="167513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90204" pitchFamily="34"/>
                <a:ea typeface="微软雅黑" panose="020B0503020204020204" charset="-122"/>
                <a:cs typeface="+mn-cs"/>
              </a:rPr>
              <a:t>Crystal Box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90204" pitchFamily="34"/>
                <a:ea typeface="微软雅黑" panose="020B0503020204020204" charset="-122"/>
                <a:cs typeface="+mn-cs"/>
              </a:rPr>
              <a:t>、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90204" pitchFamily="34"/>
                <a:ea typeface="微软雅黑" panose="020B0503020204020204" charset="-122"/>
                <a:cs typeface="+mn-cs"/>
              </a:rPr>
              <a:t>MEG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90204" pitchFamily="34"/>
              <a:ea typeface="微软雅黑" panose="020B0503020204020204" charset="-122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3916202" y="1458270"/>
                <a:ext cx="1313180" cy="3079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kumimoji="0" lang="zh-CN" alt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𝒪</m:t>
                    </m:r>
                    <m:d>
                      <m:dPr>
                        <m:ctrlP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altLang="zh-CN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altLang="zh-CN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10</m:t>
                            </m:r>
                          </m:e>
                          <m:sup>
                            <m:r>
                              <a:rPr kumimoji="0" lang="en-US" altLang="zh-CN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  <m:r>
                              <a:rPr kumimoji="0" lang="en-US" altLang="zh-CN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5</m:t>
                            </m:r>
                          </m:sup>
                        </m:sSup>
                      </m:e>
                    </m:d>
                  </m:oMath>
                </a14:m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panose="020B0604020202090204" pitchFamily="34"/>
                    <a:ea typeface="微软雅黑" panose="020B0503020204020204" charset="-122"/>
                    <a:cs typeface="+mn-cs"/>
                  </a:rPr>
                  <a:t>, </a:t>
                </a: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panose="020B0604020202090204" pitchFamily="34"/>
                    <a:ea typeface="微软雅黑" panose="020B0503020204020204" charset="-122"/>
                    <a:cs typeface="+mn-cs"/>
                  </a:rPr>
                  <a:t>1959</a:t>
                </a:r>
                <a:endPara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90204" pitchFamily="34"/>
                  <a:ea typeface="微软雅黑" panose="020B0503020204020204" charset="-122"/>
                  <a:cs typeface="+mn-cs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202" y="1458270"/>
                <a:ext cx="1313180" cy="307975"/>
              </a:xfrm>
              <a:prstGeom prst="rect">
                <a:avLst/>
              </a:prstGeom>
              <a:blipFill rotWithShape="1">
                <a:blip r:embed="rId3"/>
                <a:stretch>
                  <a:fillRect l="-12" t="-101" r="12" b="1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4078369" y="1935760"/>
                <a:ext cx="1386840" cy="3124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kumimoji="0" lang="zh-CN" alt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𝒪</m:t>
                    </m:r>
                    <m:r>
                      <a:rPr kumimoji="0" lang="en-US" altLang="zh-CN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(</m:t>
                    </m:r>
                    <m:sSup>
                      <m:sSupPr>
                        <m:ctrlP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10</m:t>
                        </m:r>
                      </m:e>
                      <m:sup>
                        <m: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−</m:t>
                        </m:r>
                        <m: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11</m:t>
                        </m:r>
                      </m:sup>
                    </m:sSup>
                    <m:r>
                      <a:rPr kumimoji="0" lang="en-US" altLang="zh-CN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)</m:t>
                    </m:r>
                  </m:oMath>
                </a14:m>
                <a:r>
                  <a:rPr lang="en-US" altLang="zh-CN" sz="1400" dirty="0">
                    <a:solidFill>
                      <a:srgbClr val="0000FF"/>
                    </a:solidFill>
                  </a:rPr>
                  <a:t>, </a:t>
                </a:r>
                <a:r>
                  <a:rPr lang="en-US" altLang="zh-CN" sz="1400" b="1" dirty="0">
                    <a:solidFill>
                      <a:srgbClr val="0000FF"/>
                    </a:solidFill>
                  </a:rPr>
                  <a:t>1988</a:t>
                </a:r>
                <a:endPara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90204" pitchFamily="34"/>
                  <a:ea typeface="微软雅黑" panose="020B0503020204020204" charset="-122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8369" y="1935760"/>
                <a:ext cx="1386840" cy="312420"/>
              </a:xfrm>
              <a:prstGeom prst="rect">
                <a:avLst/>
              </a:prstGeom>
              <a:blipFill rotWithShape="1">
                <a:blip r:embed="rId4"/>
                <a:stretch>
                  <a:fillRect l="-29" t="-90" r="29" b="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/>
          <p:cNvSpPr txBox="1"/>
          <p:nvPr/>
        </p:nvSpPr>
        <p:spPr>
          <a:xfrm>
            <a:off x="748148" y="2772326"/>
            <a:ext cx="1474470" cy="783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90204" pitchFamily="34"/>
                <a:ea typeface="微软雅黑" panose="020B0503020204020204" charset="-122"/>
                <a:cs typeface="+mn-cs"/>
              </a:rPr>
              <a:t>PRL, 1959, 3: 288-291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90204" pitchFamily="34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90204" pitchFamily="34"/>
                <a:ea typeface="微软雅黑" panose="020B0503020204020204" charset="-122"/>
                <a:cs typeface="+mn-cs"/>
              </a:rPr>
              <a:t>PRD 38 (1988) 2077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90204" pitchFamily="34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90204" pitchFamily="34"/>
                <a:ea typeface="微软雅黑" panose="020B0503020204020204" charset="-122"/>
                <a:cs typeface="+mn-cs"/>
              </a:rPr>
              <a:t>EPJC 80 (2020) 9, 858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90204" pitchFamily="34"/>
              <a:ea typeface="微软雅黑" panose="020B0503020204020204" charset="-122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2869072" y="4840507"/>
                <a:ext cx="1130300" cy="2216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zh-CN" alt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𝒪</m:t>
                    </m:r>
                    <m:r>
                      <a:rPr kumimoji="0" lang="en-US" altLang="zh-CN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(</m:t>
                    </m:r>
                    <m:sSup>
                      <m:sSupPr>
                        <m:ctrlP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10</m:t>
                        </m:r>
                      </m:e>
                      <m:sup>
                        <m: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−</m:t>
                        </m:r>
                        <m: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8</m:t>
                        </m:r>
                      </m:sup>
                    </m:sSup>
                    <m:r>
                      <a:rPr kumimoji="0" lang="en-US" altLang="zh-CN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)</m:t>
                    </m:r>
                  </m:oMath>
                </a14:m>
                <a:r>
                  <a:rPr lang="en-US" altLang="zh-CN" sz="1400" dirty="0">
                    <a:solidFill>
                      <a:srgbClr val="0000FF"/>
                    </a:solidFill>
                  </a:rPr>
                  <a:t>, 2004</a:t>
                </a: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90204" pitchFamily="34"/>
                  <a:ea typeface="微软雅黑" panose="020B0503020204020204" charset="-122"/>
                  <a:cs typeface="+mn-cs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072" y="4840507"/>
                <a:ext cx="1130300" cy="221615"/>
              </a:xfrm>
              <a:prstGeom prst="rect">
                <a:avLst/>
              </a:prstGeom>
              <a:blipFill rotWithShape="1">
                <a:blip r:embed="rId5"/>
                <a:stretch>
                  <a:fillRect l="-13" t="-242" r="-3358" b="-123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4119797" y="5373571"/>
                <a:ext cx="1130300" cy="2209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zh-CN" alt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𝒪</m:t>
                    </m:r>
                    <m:r>
                      <a:rPr kumimoji="0" lang="en-US" altLang="zh-CN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(</m:t>
                    </m:r>
                    <m:sSup>
                      <m:sSupPr>
                        <m:ctrlP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10</m:t>
                        </m:r>
                      </m:e>
                      <m:sup>
                        <m: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−</m:t>
                        </m:r>
                        <m: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4</m:t>
                        </m:r>
                      </m:sup>
                    </m:sSup>
                    <m:r>
                      <a:rPr kumimoji="0" lang="en-US" altLang="zh-CN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)</m:t>
                    </m:r>
                  </m:oMath>
                </a14:m>
                <a:r>
                  <a:rPr lang="en-US" altLang="zh-CN" sz="1400" dirty="0">
                    <a:solidFill>
                      <a:srgbClr val="0000FF"/>
                    </a:solidFill>
                  </a:rPr>
                  <a:t>, 2015</a:t>
                </a: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90204" pitchFamily="34"/>
                  <a:ea typeface="微软雅黑" panose="020B0503020204020204" charset="-122"/>
                  <a:cs typeface="+mn-cs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797" y="5373571"/>
                <a:ext cx="1130300" cy="220980"/>
              </a:xfrm>
              <a:prstGeom prst="rect">
                <a:avLst/>
              </a:prstGeom>
              <a:blipFill rotWithShape="1">
                <a:blip r:embed="rId6"/>
                <a:stretch>
                  <a:fillRect l="-49" t="-91" r="-3322" b="-128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/>
          <p:cNvSpPr txBox="1"/>
          <p:nvPr/>
        </p:nvSpPr>
        <p:spPr>
          <a:xfrm>
            <a:off x="3727060" y="5653697"/>
            <a:ext cx="191325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90204" pitchFamily="34"/>
                <a:ea typeface="微软雅黑" panose="020B0503020204020204" charset="-122"/>
                <a:cs typeface="+mn-cs"/>
              </a:rPr>
              <a:t>PIONEER CDR, 2022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90204" pitchFamily="34"/>
              <a:ea typeface="微软雅黑" panose="020B0503020204020204" charset="-122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48149" y="5589015"/>
            <a:ext cx="2725578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en-US" altLang="zh-CN" sz="1000" dirty="0">
                <a:solidFill>
                  <a:schemeClr val="bg1">
                    <a:lumMod val="50000"/>
                  </a:schemeClr>
                </a:solidFill>
                <a:latin typeface="Arial" panose="020B0604020202090204" pitchFamily="34" charset="0"/>
                <a:cs typeface="Arial" panose="020B0604020202090204" pitchFamily="34" charset="0"/>
              </a:rPr>
              <a:t>EPJC 76 (2016) 3, 108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90204" pitchFamily="34"/>
                <a:ea typeface="微软雅黑" panose="020B0503020204020204" charset="-122"/>
                <a:cs typeface="+mn-cs"/>
              </a:rPr>
              <a:t>Int.J.Mod.Phys.A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90204" pitchFamily="34"/>
                <a:ea typeface="微软雅黑" panose="020B0503020204020204" charset="-122"/>
                <a:cs typeface="+mn-cs"/>
              </a:rPr>
              <a:t> 20 (2005) 472-481 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90204" pitchFamily="34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90204" pitchFamily="34"/>
                <a:ea typeface="微软雅黑" panose="020B0503020204020204" charset="-122"/>
                <a:cs typeface="+mn-cs"/>
              </a:rPr>
              <a:t>PRL. 115 (2015) 7, 071801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90204" pitchFamily="34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90204" pitchFamily="34"/>
                <a:ea typeface="微软雅黑" panose="020B0503020204020204" charset="-122"/>
                <a:cs typeface="+mn-cs"/>
              </a:rPr>
              <a:t>arXiv:2203.01981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90204" pitchFamily="34"/>
              <a:ea typeface="微软雅黑" panose="020B0503020204020204" charset="-122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/>
              <p:cNvSpPr txBox="1"/>
              <p:nvPr/>
            </p:nvSpPr>
            <p:spPr>
              <a:xfrm>
                <a:off x="2869072" y="4339352"/>
                <a:ext cx="2980055" cy="2476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zh-CN" alt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𝒪</m:t>
                    </m:r>
                    <m:d>
                      <m:dPr>
                        <m:ctrlP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altLang="zh-CN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altLang="zh-CN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10</m:t>
                            </m:r>
                          </m:e>
                          <m:sup>
                            <m:r>
                              <a:rPr kumimoji="0" lang="en-US" altLang="zh-CN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  <m:r>
                              <a:rPr kumimoji="0" lang="en-US" altLang="zh-CN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8</m:t>
                            </m:r>
                          </m:sup>
                        </m:sSup>
                      </m:e>
                    </m:d>
                    <m:r>
                      <a:rPr kumimoji="0" lang="en-US" altLang="zh-CN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, </m:t>
                    </m:r>
                    <m:sSub>
                      <m:sSubPr>
                        <m:ctrlP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𝐸</m:t>
                        </m:r>
                      </m:e>
                      <m:sub>
                        <m: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𝑒</m:t>
                        </m:r>
                      </m:sub>
                    </m:sSub>
                    <m:r>
                      <a:rPr kumimoji="0" lang="en-US" altLang="zh-CN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&gt;</m:t>
                    </m:r>
                    <m:r>
                      <a:rPr kumimoji="0" lang="en-US" altLang="zh-CN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45</m:t>
                    </m:r>
                    <m:r>
                      <a:rPr kumimoji="0" lang="en-US" altLang="zh-CN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, </m:t>
                    </m:r>
                    <m:sSub>
                      <m:sSubPr>
                        <m:ctrlP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𝐸</m:t>
                        </m:r>
                      </m:e>
                      <m:sub>
                        <m:r>
                          <a:rPr kumimoji="0" lang="en-US" altLang="zh-CN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𝛾</m:t>
                        </m:r>
                      </m:sub>
                    </m:sSub>
                    <m:r>
                      <a:rPr kumimoji="0" lang="en-US" altLang="zh-CN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&gt;</m:t>
                    </m:r>
                    <m:r>
                      <a:rPr kumimoji="0" lang="en-US" altLang="zh-CN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40</m:t>
                    </m:r>
                  </m:oMath>
                </a14:m>
                <a:r>
                  <a:rPr lang="en-US" altLang="zh-CN" sz="1400" dirty="0">
                    <a:solidFill>
                      <a:srgbClr val="0000FF"/>
                    </a:solidFill>
                  </a:rPr>
                  <a:t> MeV, </a:t>
                </a:r>
                <a:r>
                  <a:rPr lang="en-US" altLang="zh-CN" sz="1400" b="1" dirty="0">
                    <a:solidFill>
                      <a:srgbClr val="0000FF"/>
                    </a:solidFill>
                  </a:rPr>
                  <a:t>2016</a:t>
                </a:r>
                <a:endPara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90204" pitchFamily="34"/>
                  <a:ea typeface="微软雅黑" panose="020B0503020204020204" charset="-122"/>
                </a:endParaRPr>
              </a:p>
            </p:txBody>
          </p:sp>
        </mc:Choice>
        <mc:Fallback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072" y="4339352"/>
                <a:ext cx="2980055" cy="247650"/>
              </a:xfrm>
              <a:prstGeom prst="rect">
                <a:avLst/>
              </a:prstGeom>
              <a:blipFill rotWithShape="1">
                <a:blip r:embed="rId7"/>
                <a:stretch>
                  <a:fillRect l="-5" t="-160" r="-2062" b="-21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0131" y="1395726"/>
            <a:ext cx="5302036" cy="462350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733790" y="880745"/>
            <a:ext cx="2980055" cy="3683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More in backup slides.</a:t>
            </a:r>
            <a:endParaRPr lang="en-US" b="1" dirty="0">
              <a:solidFill>
                <a:srgbClr val="FF0000"/>
              </a:solidFill>
              <a:latin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标题 2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CN" dirty="0">
                    <a:sym typeface="+mn-ea"/>
                  </a:rPr>
                  <a:t>MACE Phase-I sensitivity to</a:t>
                </a:r>
                <a:r>
                  <a:rPr lang="en-US" altLang="zh-CN" b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1" smtClean="0">
                        <a:latin typeface="Cambria Math" panose="02040503050406030204" pitchFamily="18" charset="0"/>
                      </a:rPr>
                      <m:t>𝐌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𝜸𝜸</m:t>
                    </m:r>
                  </m:oMath>
                </a14:m>
                <a:endParaRPr lang="zh-CN" altLang="en-US"/>
              </a:p>
            </p:txBody>
          </p:sp>
        </mc:Choice>
        <mc:Fallback>
          <p:sp>
            <p:nvSpPr>
              <p:cNvPr id="3" name="标题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r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8C9005-E956-41E1-8C8F-C1C273793A40}" type="slidenum">
              <a:rPr lang="zh-CN" altLang="en-US" smtClean="0"/>
            </a:fld>
            <a:endParaRPr lang="zh-CN" altLang="en-US"/>
          </a:p>
        </p:txBody>
      </p:sp>
      <p:grpSp>
        <p:nvGrpSpPr>
          <p:cNvPr id="52" name="组合 51"/>
          <p:cNvGrpSpPr/>
          <p:nvPr/>
        </p:nvGrpSpPr>
        <p:grpSpPr>
          <a:xfrm>
            <a:off x="749585" y="1406645"/>
            <a:ext cx="1048150" cy="1195385"/>
            <a:chOff x="1792179" y="1038648"/>
            <a:chExt cx="1048150" cy="1195385"/>
          </a:xfrm>
        </p:grpSpPr>
        <p:sp>
          <p:nvSpPr>
            <p:cNvPr id="14" name="文本框 13"/>
            <p:cNvSpPr txBox="1"/>
            <p:nvPr/>
          </p:nvSpPr>
          <p:spPr>
            <a:xfrm>
              <a:off x="2335427" y="1508382"/>
              <a:ext cx="3561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bg2">
                      <a:lumMod val="50000"/>
                    </a:schemeClr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rPr>
                <a:t>M</a:t>
              </a:r>
              <a:endParaRPr lang="en-US" altLang="zh-CN" sz="1600" dirty="0">
                <a:solidFill>
                  <a:schemeClr val="bg2">
                    <a:lumMod val="50000"/>
                  </a:schemeClr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endParaRPr>
            </a:p>
          </p:txBody>
        </p:sp>
        <p:cxnSp>
          <p:nvCxnSpPr>
            <p:cNvPr id="15" name="直接箭头连接符 14"/>
            <p:cNvCxnSpPr/>
            <p:nvPr/>
          </p:nvCxnSpPr>
          <p:spPr>
            <a:xfrm>
              <a:off x="1792179" y="1639224"/>
              <a:ext cx="539750" cy="0"/>
            </a:xfrm>
            <a:prstGeom prst="straightConnector1">
              <a:avLst/>
            </a:prstGeom>
            <a:ln w="28575" cmpd="sng">
              <a:solidFill>
                <a:srgbClr val="FFC000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箭头连接符 43"/>
            <p:cNvCxnSpPr/>
            <p:nvPr/>
          </p:nvCxnSpPr>
          <p:spPr>
            <a:xfrm flipV="1">
              <a:off x="2323252" y="1038648"/>
              <a:ext cx="517077" cy="603239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箭头连接符 46"/>
            <p:cNvCxnSpPr/>
            <p:nvPr/>
          </p:nvCxnSpPr>
          <p:spPr>
            <a:xfrm flipH="1">
              <a:off x="1810414" y="1642410"/>
              <a:ext cx="513850" cy="591623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组合 61"/>
          <p:cNvGrpSpPr/>
          <p:nvPr/>
        </p:nvGrpSpPr>
        <p:grpSpPr>
          <a:xfrm>
            <a:off x="628801" y="3935115"/>
            <a:ext cx="1253361" cy="1546651"/>
            <a:chOff x="4668654" y="894998"/>
            <a:chExt cx="1253361" cy="1546651"/>
          </a:xfrm>
        </p:grpSpPr>
        <p:sp>
          <p:nvSpPr>
            <p:cNvPr id="30" name="文本框 29"/>
            <p:cNvSpPr txBox="1"/>
            <p:nvPr/>
          </p:nvSpPr>
          <p:spPr>
            <a:xfrm>
              <a:off x="5273174" y="1658163"/>
              <a:ext cx="3561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bg2">
                      <a:lumMod val="50000"/>
                    </a:schemeClr>
                  </a:solidFill>
                  <a:latin typeface="Arial" panose="020B0604020202090204" pitchFamily="34" charset="0"/>
                  <a:ea typeface="宋体" pitchFamily="2" charset="-122"/>
                  <a:cs typeface="Arial" panose="020B0604020202090204" pitchFamily="34" charset="0"/>
                </a:rPr>
                <a:t>M</a:t>
              </a:r>
              <a:endParaRPr lang="en-US" altLang="zh-CN" sz="1600" dirty="0">
                <a:solidFill>
                  <a:schemeClr val="bg2">
                    <a:lumMod val="50000"/>
                  </a:schemeClr>
                </a:solidFill>
                <a:latin typeface="Arial" panose="020B0604020202090204" pitchFamily="34" charset="0"/>
                <a:ea typeface="宋体" pitchFamily="2" charset="-122"/>
                <a:cs typeface="Arial" panose="020B0604020202090204" pitchFamily="34" charset="0"/>
              </a:endParaRPr>
            </a:p>
          </p:txBody>
        </p:sp>
        <p:cxnSp>
          <p:nvCxnSpPr>
            <p:cNvPr id="31" name="直接箭头连接符 30"/>
            <p:cNvCxnSpPr/>
            <p:nvPr/>
          </p:nvCxnSpPr>
          <p:spPr>
            <a:xfrm>
              <a:off x="4810259" y="1681658"/>
              <a:ext cx="539750" cy="0"/>
            </a:xfrm>
            <a:prstGeom prst="straightConnector1">
              <a:avLst/>
            </a:prstGeom>
            <a:ln w="28575" cmpd="sng">
              <a:solidFill>
                <a:srgbClr val="FFC000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箭头连接符 35"/>
            <p:cNvCxnSpPr/>
            <p:nvPr/>
          </p:nvCxnSpPr>
          <p:spPr>
            <a:xfrm flipV="1">
              <a:off x="4677544" y="1758324"/>
              <a:ext cx="576580" cy="4749"/>
            </a:xfrm>
            <a:prstGeom prst="straightConnector1">
              <a:avLst/>
            </a:prstGeom>
            <a:ln w="28575" cmpd="sng">
              <a:solidFill>
                <a:srgbClr val="FFC000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等腰三角形 38"/>
            <p:cNvSpPr/>
            <p:nvPr/>
          </p:nvSpPr>
          <p:spPr>
            <a:xfrm rot="13218305">
              <a:off x="5490741" y="894998"/>
              <a:ext cx="277970" cy="90371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4" name="直接箭头连接符 53"/>
            <p:cNvCxnSpPr>
              <a:stCxn id="39" idx="0"/>
              <a:endCxn id="39" idx="3"/>
            </p:cNvCxnSpPr>
            <p:nvPr/>
          </p:nvCxnSpPr>
          <p:spPr>
            <a:xfrm flipV="1">
              <a:off x="5337437" y="1002265"/>
              <a:ext cx="584578" cy="689185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箭头连接符 54"/>
            <p:cNvCxnSpPr/>
            <p:nvPr/>
          </p:nvCxnSpPr>
          <p:spPr>
            <a:xfrm flipH="1">
              <a:off x="4668654" y="1754049"/>
              <a:ext cx="583200" cy="68760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文本框 65"/>
          <p:cNvSpPr txBox="1"/>
          <p:nvPr/>
        </p:nvSpPr>
        <p:spPr>
          <a:xfrm>
            <a:off x="457542" y="838419"/>
            <a:ext cx="4942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Signal: </a:t>
            </a:r>
            <a:r>
              <a:rPr lang="en-US" altLang="zh-CN" dirty="0"/>
              <a:t>Double collinear 53 MeV gamma-rays.</a:t>
            </a:r>
            <a:endParaRPr lang="zh-CN" altLang="en-US" dirty="0"/>
          </a:p>
        </p:txBody>
      </p:sp>
      <p:sp>
        <p:nvSpPr>
          <p:cNvPr id="67" name="文本框 66"/>
          <p:cNvSpPr txBox="1"/>
          <p:nvPr/>
        </p:nvSpPr>
        <p:spPr>
          <a:xfrm>
            <a:off x="427116" y="2718793"/>
            <a:ext cx="6173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Background: </a:t>
            </a:r>
            <a:r>
              <a:rPr lang="en-US" altLang="zh-CN" dirty="0"/>
              <a:t>Accidental coincidence of “pileup” positrons.</a:t>
            </a:r>
            <a:endParaRPr lang="zh-CN" altLang="en-US" dirty="0"/>
          </a:p>
        </p:txBody>
      </p:sp>
      <p:sp>
        <p:nvSpPr>
          <p:cNvPr id="69" name="文本框 68"/>
          <p:cNvSpPr txBox="1"/>
          <p:nvPr/>
        </p:nvSpPr>
        <p:spPr>
          <a:xfrm>
            <a:off x="2325200" y="1331066"/>
            <a:ext cx="4278630" cy="1050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1000"/>
              </a:spcBef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0000FF"/>
                </a:solidFill>
              </a:rPr>
              <a:t>Non-response</a:t>
            </a:r>
            <a:r>
              <a:rPr lang="en-US" altLang="zh-CN" dirty="0"/>
              <a:t> in tracker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spcBef>
                <a:spcPts val="1000"/>
              </a:spcBef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0000FF"/>
                </a:solidFill>
              </a:rPr>
              <a:t>Double tracks </a:t>
            </a:r>
            <a:r>
              <a:rPr lang="en-US" altLang="zh-CN" dirty="0"/>
              <a:t>reconstructed by ECAL</a:t>
            </a:r>
            <a:endParaRPr lang="en-US" altLang="zh-CN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8" name="文本框 77"/>
              <p:cNvSpPr txBox="1"/>
              <p:nvPr/>
            </p:nvSpPr>
            <p:spPr>
              <a:xfrm>
                <a:off x="7496077" y="5620999"/>
                <a:ext cx="43796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Upper limit of BR: 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zh-CN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</m:oMath>
                </a14:m>
                <a:r>
                  <a:rPr lang="en-US" altLang="zh-CN" dirty="0"/>
                  <a:t> (90% C.L.)</a:t>
                </a:r>
                <a:endParaRPr lang="zh-CN" altLang="en-US" dirty="0"/>
              </a:p>
            </p:txBody>
          </p:sp>
        </mc:Choice>
        <mc:Fallback>
          <p:sp>
            <p:nvSpPr>
              <p:cNvPr id="78" name="文本框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6077" y="5620999"/>
                <a:ext cx="4379660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12" t="-166" r="14" b="1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文本框 78"/>
              <p:cNvSpPr txBox="1"/>
              <p:nvPr/>
            </p:nvSpPr>
            <p:spPr>
              <a:xfrm>
                <a:off x="7907023" y="6097220"/>
                <a:ext cx="1843005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altLang="zh-CN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altLang="zh-CN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FF"/>
                    </a:solidFill>
                  </a:rPr>
                  <a:t>in </a:t>
                </a:r>
                <a:r>
                  <a:rPr lang="en-US" altLang="zh-CN" i="1" dirty="0">
                    <a:solidFill>
                      <a:srgbClr val="0000FF"/>
                    </a:solidFill>
                  </a:rPr>
                  <a:t>1959</a:t>
                </a:r>
                <a:endParaRPr lang="zh-CN" altLang="en-US" i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79" name="文本框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7023" y="6097220"/>
                <a:ext cx="1843005" cy="372410"/>
              </a:xfrm>
              <a:prstGeom prst="rect">
                <a:avLst/>
              </a:prstGeom>
              <a:blipFill rotWithShape="1">
                <a:blip r:embed="rId3"/>
                <a:stretch>
                  <a:fillRect t="-157" r="13" b="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文本框 79"/>
          <p:cNvSpPr txBox="1"/>
          <p:nvPr/>
        </p:nvSpPr>
        <p:spPr>
          <a:xfrm>
            <a:off x="9691579" y="6150967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prstClr val="white">
                    <a:lumMod val="50000"/>
                  </a:prstClr>
                </a:solidFill>
              </a:rPr>
              <a:t>PRL, 1959, 3: 288-291</a:t>
            </a:r>
            <a:endParaRPr lang="en-US" altLang="zh-CN" sz="1200" dirty="0">
              <a:solidFill>
                <a:prstClr val="white">
                  <a:lumMod val="50000"/>
                </a:prstClr>
              </a:solidFill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7882900" y="3952824"/>
            <a:ext cx="3589894" cy="1468228"/>
            <a:chOff x="8153400" y="3936674"/>
            <a:chExt cx="3589894" cy="1468228"/>
          </a:xfrm>
        </p:grpSpPr>
        <p:sp>
          <p:nvSpPr>
            <p:cNvPr id="50" name="文本框 49"/>
            <p:cNvSpPr txBox="1"/>
            <p:nvPr/>
          </p:nvSpPr>
          <p:spPr>
            <a:xfrm>
              <a:off x="8268400" y="4035201"/>
              <a:ext cx="3366306" cy="11951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90204" pitchFamily="34" charset="0"/>
                <a:buChar char="•"/>
              </a:pPr>
              <a:r>
                <a:rPr lang="en-US" altLang="zh-CN" dirty="0"/>
                <a:t>Asimov dataset (signal &amp; </a:t>
              </a:r>
              <a:r>
                <a:rPr lang="en-US" altLang="zh-CN" dirty="0" err="1"/>
                <a:t>bkg</a:t>
              </a:r>
              <a:r>
                <a:rPr lang="en-US" altLang="zh-CN" dirty="0"/>
                <a:t>)</a:t>
              </a:r>
              <a:endParaRPr lang="en-US" altLang="zh-CN" dirty="0"/>
            </a:p>
            <a:p>
              <a:pPr marL="285750" indent="-285750">
                <a:lnSpc>
                  <a:spcPct val="150000"/>
                </a:lnSpc>
                <a:buFont typeface="Arial" panose="020B0604020202090204" pitchFamily="34" charset="0"/>
                <a:buChar char="•"/>
              </a:pPr>
              <a:r>
                <a:rPr lang="en-US" altLang="zh-CN" dirty="0"/>
                <a:t>Profile likelihood ratio test</a:t>
              </a:r>
              <a:endParaRPr lang="en-US" altLang="zh-CN" dirty="0"/>
            </a:p>
            <a:p>
              <a:pPr marL="285750" indent="-285750">
                <a:lnSpc>
                  <a:spcPct val="150000"/>
                </a:lnSpc>
                <a:buFont typeface="Arial" panose="020B0604020202090204" pitchFamily="34" charset="0"/>
                <a:buChar char="•"/>
              </a:pPr>
              <a:r>
                <a:rPr lang="en-US" altLang="zh-CN" dirty="0"/>
                <a:t>5% systematics error included</a:t>
              </a:r>
              <a:endParaRPr lang="zh-CN" altLang="en-US" dirty="0"/>
            </a:p>
          </p:txBody>
        </p:sp>
        <p:sp>
          <p:nvSpPr>
            <p:cNvPr id="53" name="矩形 52"/>
            <p:cNvSpPr/>
            <p:nvPr/>
          </p:nvSpPr>
          <p:spPr>
            <a:xfrm>
              <a:off x="8153400" y="3936674"/>
              <a:ext cx="3589894" cy="1468228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文本框 55"/>
              <p:cNvSpPr txBox="1"/>
              <p:nvPr/>
            </p:nvSpPr>
            <p:spPr>
              <a:xfrm>
                <a:off x="1351565" y="1212642"/>
                <a:ext cx="4064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6" name="文本框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565" y="1212642"/>
                <a:ext cx="406400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70" t="-116" r="70" b="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文本框 56"/>
              <p:cNvSpPr txBox="1"/>
              <p:nvPr/>
            </p:nvSpPr>
            <p:spPr>
              <a:xfrm>
                <a:off x="863751" y="2355955"/>
                <a:ext cx="4064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7" name="文本框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51" y="2355955"/>
                <a:ext cx="406400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37" t="-28" r="37" b="1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文本框 57"/>
              <p:cNvSpPr txBox="1"/>
              <p:nvPr/>
            </p:nvSpPr>
            <p:spPr>
              <a:xfrm>
                <a:off x="637691" y="5236090"/>
                <a:ext cx="66131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58" name="文本框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91" y="5236090"/>
                <a:ext cx="661316" cy="369332"/>
              </a:xfrm>
              <a:prstGeom prst="rect">
                <a:avLst/>
              </a:prstGeom>
              <a:blipFill rotWithShape="1">
                <a:blip r:embed="rId5"/>
                <a:stretch>
                  <a:fillRect l="-23" t="-139" r="65" b="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文本框 58"/>
              <p:cNvSpPr txBox="1"/>
              <p:nvPr/>
            </p:nvSpPr>
            <p:spPr>
              <a:xfrm>
                <a:off x="1188996" y="3807119"/>
                <a:ext cx="66131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59" name="文本框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996" y="3807119"/>
                <a:ext cx="661316" cy="369332"/>
              </a:xfrm>
              <a:prstGeom prst="rect">
                <a:avLst/>
              </a:prstGeom>
              <a:blipFill rotWithShape="1">
                <a:blip r:embed="rId5"/>
                <a:stretch>
                  <a:fillRect l="-42" t="-80" r="84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文本框 59"/>
              <p:cNvSpPr txBox="1"/>
              <p:nvPr/>
            </p:nvSpPr>
            <p:spPr>
              <a:xfrm>
                <a:off x="665570" y="1623051"/>
                <a:ext cx="3771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60" name="文本框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570" y="1623051"/>
                <a:ext cx="377166" cy="369332"/>
              </a:xfrm>
              <a:prstGeom prst="rect">
                <a:avLst/>
              </a:prstGeom>
              <a:blipFill rotWithShape="1">
                <a:blip r:embed="rId6"/>
                <a:stretch>
                  <a:fillRect l="-24" t="-169" r="17" b="1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文本框 60"/>
              <p:cNvSpPr txBox="1"/>
              <p:nvPr/>
            </p:nvSpPr>
            <p:spPr>
              <a:xfrm>
                <a:off x="652952" y="4344206"/>
                <a:ext cx="3771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61" name="文本框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952" y="4344206"/>
                <a:ext cx="377166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46" t="-46" r="39" b="1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文本框 62"/>
              <p:cNvSpPr txBox="1"/>
              <p:nvPr/>
            </p:nvSpPr>
            <p:spPr>
              <a:xfrm>
                <a:off x="247825" y="4643919"/>
                <a:ext cx="3771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63" name="文本框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825" y="4643919"/>
                <a:ext cx="377166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46" t="-44" r="40" b="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5200" y="3180524"/>
            <a:ext cx="4339681" cy="3240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0126" y="862064"/>
            <a:ext cx="3864054" cy="288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主题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2000" dirty="0" smtClean="0">
            <a:latin typeface="Times New Roman" panose="02020503050405090304" pitchFamily="18" charset="0"/>
            <a:ea typeface="宋体" pitchFamily="2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18051</Words>
  <Application>WPS 演示</Application>
  <PresentationFormat>宽屏</PresentationFormat>
  <Paragraphs>1070</Paragraphs>
  <Slides>38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45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84" baseType="lpstr">
      <vt:lpstr>Arial</vt:lpstr>
      <vt:lpstr>宋体</vt:lpstr>
      <vt:lpstr>Wingdings</vt:lpstr>
      <vt:lpstr>Times New Roman</vt:lpstr>
      <vt:lpstr>汉仪书宋二KW</vt:lpstr>
      <vt:lpstr>微软雅黑</vt:lpstr>
      <vt:lpstr>汉仪旗黑</vt:lpstr>
      <vt:lpstr>Times</vt:lpstr>
      <vt:lpstr>华文楷体</vt:lpstr>
      <vt:lpstr>Calibri</vt:lpstr>
      <vt:lpstr>Helvetica Neue</vt:lpstr>
      <vt:lpstr>Cambria Math</vt:lpstr>
      <vt:lpstr>仿宋</vt:lpstr>
      <vt:lpstr>Wingdings</vt:lpstr>
      <vt:lpstr>MS Mincho</vt:lpstr>
      <vt:lpstr>等线</vt:lpstr>
      <vt:lpstr>Kingsoft Math</vt:lpstr>
      <vt:lpstr>Arial</vt:lpstr>
      <vt:lpstr>宋体</vt:lpstr>
      <vt:lpstr>Arial Unicode MS</vt:lpstr>
      <vt:lpstr>宋体</vt:lpstr>
      <vt:lpstr>Times</vt:lpstr>
      <vt:lpstr>Calibri</vt:lpstr>
      <vt:lpstr>Times New Roman</vt:lpstr>
      <vt:lpstr>Helvetica Neue Medium</vt:lpstr>
      <vt:lpstr>Canela Regular</vt:lpstr>
      <vt:lpstr>Saturday Sans Regular</vt:lpstr>
      <vt:lpstr>Ms</vt:lpstr>
      <vt:lpstr>DejaVu Math TeX Gyre</vt:lpstr>
      <vt:lpstr>Bookman Old Style</vt:lpstr>
      <vt:lpstr>苹方-简</vt:lpstr>
      <vt:lpstr>Batang</vt:lpstr>
      <vt:lpstr>仿宋-简</vt:lpstr>
      <vt:lpstr>Hiragino Sans</vt:lpstr>
      <vt:lpstr>汉仪中等线KW</vt:lpstr>
      <vt:lpstr>Thonburi</vt:lpstr>
      <vt:lpstr>华文宋体</vt:lpstr>
      <vt:lpstr>Apple SD Gothic Neo</vt:lpstr>
      <vt:lpstr>Batang</vt:lpstr>
      <vt:lpstr>Canela Regular</vt:lpstr>
      <vt:lpstr>Helvetica Neue Medium</vt:lpstr>
      <vt:lpstr>Saturday Sans Regular</vt:lpstr>
      <vt:lpstr>仿宋</vt:lpstr>
      <vt:lpstr>微软雅黑</vt:lpstr>
      <vt:lpstr>等线</vt:lpstr>
      <vt:lpstr>主题1</vt:lpstr>
      <vt:lpstr>Progress of Muonium to Antimuonium Conversion Experiment (MACE)</vt:lpstr>
      <vt:lpstr>Muonium and muonium-to-antimuonium conversion</vt:lpstr>
      <vt:lpstr>Status of muon sources</vt:lpstr>
      <vt:lpstr>Signal and background</vt:lpstr>
      <vt:lpstr>Conceptual design of MACE detector system</vt:lpstr>
      <vt:lpstr>Experimental sensitivity</vt:lpstr>
      <vt:lpstr>MACE conceptual design report</vt:lpstr>
      <vt:lpstr>MACE Phase-I</vt:lpstr>
      <vt:lpstr>MACE Phase-I sensitivity to </vt:lpstr>
      <vt:lpstr>MACE Phase-I sensitivity to </vt:lpstr>
      <vt:lpstr>MACE Phase-I sensitivity to </vt:lpstr>
      <vt:lpstr>SciFi tracker in MACE phase-I</vt:lpstr>
      <vt:lpstr>Tiled timing counter (TTC) for MACE Phase-I</vt:lpstr>
      <vt:lpstr>MACE offline software and Mustard framework</vt:lpstr>
      <vt:lpstr>Summary</vt:lpstr>
      <vt:lpstr>PowerPoint 演示文稿</vt:lpstr>
      <vt:lpstr>High-intensity frontier and cLFV</vt:lpstr>
      <vt:lpstr>Muonium science and application</vt:lpstr>
      <vt:lpstr>Muonium-to-antimuonium conversion</vt:lpstr>
      <vt:lpstr>Muonium-to-antimuonium conversion in EFT</vt:lpstr>
      <vt:lpstr>Muonium-to-antimuonium conversion in EFT</vt:lpstr>
      <vt:lpstr>MACE physics motivation</vt:lpstr>
      <vt:lpstr>MACE physics motivation</vt:lpstr>
      <vt:lpstr>Muon beam</vt:lpstr>
      <vt:lpstr>Muon beam</vt:lpstr>
      <vt:lpstr>Muonium production target</vt:lpstr>
      <vt:lpstr>Tiled timing counter (TTC)</vt:lpstr>
      <vt:lpstr>Positron transport system</vt:lpstr>
      <vt:lpstr>PTS prototyping progress</vt:lpstr>
      <vt:lpstr>Electromagnetic Calorimeter</vt:lpstr>
      <vt:lpstr>Phase-I ECAL performance</vt:lpstr>
      <vt:lpstr>并行计算架构研发进展</vt:lpstr>
      <vt:lpstr>数据 I/O 与管理框架研发进展</vt:lpstr>
      <vt:lpstr>事例生成框架研发进展</vt:lpstr>
      <vt:lpstr>Continuous Integration</vt:lpstr>
      <vt:lpstr>MACE Phase-I sensitivity to </vt:lpstr>
      <vt:lpstr>MACE Phase-I sensitivity to </vt:lpstr>
      <vt:lpstr>MACE Phase-I sensitivity to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赵诗涵</dc:creator>
  <cp:lastModifiedBy>子坤</cp:lastModifiedBy>
  <cp:revision>137</cp:revision>
  <dcterms:created xsi:type="dcterms:W3CDTF">2026-08-26T23:32:42Z</dcterms:created>
  <dcterms:modified xsi:type="dcterms:W3CDTF">2026-08-26T23:32:42Z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2052-12.1.26026.26026</vt:lpwstr>
  </property>
  <property fmtid="{D5CDD505-2E9C-101B-9397-08002B2CF9AE}" pid="3" name="ICV">
    <vt:lpwstr>F245A5944CBAB1069EC471696BE0AFC4_41</vt:lpwstr>
  </property>
</Properties>
</file>