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media/image43.jpg" ContentType="image/png"/>
  <Override PartName="/ppt/theme/themeOverride1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39"/>
  </p:notesMasterIdLst>
  <p:sldIdLst>
    <p:sldId id="256" r:id="rId3"/>
    <p:sldId id="2147309106" r:id="rId4"/>
    <p:sldId id="2147309148" r:id="rId5"/>
    <p:sldId id="2147309149" r:id="rId6"/>
    <p:sldId id="2147309150" r:id="rId7"/>
    <p:sldId id="2147309151" r:id="rId8"/>
    <p:sldId id="2147309152" r:id="rId9"/>
    <p:sldId id="2147309153" r:id="rId10"/>
    <p:sldId id="2147309154" r:id="rId11"/>
    <p:sldId id="2147309155" r:id="rId12"/>
    <p:sldId id="2147309156" r:id="rId13"/>
    <p:sldId id="2147309109" r:id="rId14"/>
    <p:sldId id="2147309114" r:id="rId15"/>
    <p:sldId id="2147309110" r:id="rId16"/>
    <p:sldId id="2147309112" r:id="rId17"/>
    <p:sldId id="2147309157" r:id="rId18"/>
    <p:sldId id="2147309158" r:id="rId19"/>
    <p:sldId id="2147309096" r:id="rId20"/>
    <p:sldId id="11725" r:id="rId21"/>
    <p:sldId id="2147309159" r:id="rId22"/>
    <p:sldId id="2147309160" r:id="rId23"/>
    <p:sldId id="2147309161" r:id="rId24"/>
    <p:sldId id="257" r:id="rId25"/>
    <p:sldId id="2147309163" r:id="rId26"/>
    <p:sldId id="287" r:id="rId27"/>
    <p:sldId id="292" r:id="rId28"/>
    <p:sldId id="288" r:id="rId29"/>
    <p:sldId id="290" r:id="rId30"/>
    <p:sldId id="291" r:id="rId31"/>
    <p:sldId id="731" r:id="rId32"/>
    <p:sldId id="2147309165" r:id="rId33"/>
    <p:sldId id="2147309117" r:id="rId34"/>
    <p:sldId id="2147309120" r:id="rId35"/>
    <p:sldId id="2147309118" r:id="rId36"/>
    <p:sldId id="2147309121" r:id="rId37"/>
    <p:sldId id="2147309122" r:id="rId3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1"/>
    <p:restoredTop sz="94658"/>
  </p:normalViewPr>
  <p:slideViewPr>
    <p:cSldViewPr snapToGrid="0">
      <p:cViewPr varScale="1">
        <p:scale>
          <a:sx n="69" d="100"/>
          <a:sy n="69" d="100"/>
        </p:scale>
        <p:origin x="216" y="12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0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12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4F597-552D-4997-FAF8-12763D2E4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7C42519-7CE4-B755-6F70-7ED2F8E22B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84B6CE-8260-3ABA-E2F3-B3F8A713599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BC41840-6D05-ED7B-B290-8D5B48A367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CC5F52C-8E35-28EE-45DE-CBE8C72E28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8E5721-5ED7-18F2-495E-067F60DD98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60CB6-9C52-93F8-BAF3-5E1D7CB15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42037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77657-8677-A090-DE73-1B29A3708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0EFD16-8430-8B88-F771-DE0C927889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99F509-4CEC-BE73-15BA-E4A398F2396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46265A3-5F75-CB79-FDBA-57550DC47D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C56F597-B19F-FE99-5D11-FF4B03794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18F135-050F-1489-02D9-810CDC4E589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F32C5E-AC0C-1DDB-2836-C0C1D012F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277673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B25B6-A2FC-AE6B-A441-AC07FFBDF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2AB184-8A89-EACD-BD2C-7FEF02F4AA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5D2A1E-A8A3-CA23-1B94-98EF6BED265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12EBA82-A8C9-6E46-5B3F-6B3819ED89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663D4DF-A9B4-873E-7FC6-1965FF7A90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357F28-6FBA-1E4F-E063-DE1D00CB52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5C67CA-DB16-E787-DBE6-DF56301434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32048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24C47-9481-ACB8-1999-B2C746C3F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3034EA7-61ED-DBB0-CA64-4D60E42E05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C07EA7-38C3-ED61-FBB5-C0C7DED984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AB9DF1B-C7C3-B57A-0D0C-DD12569C22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5C11C07-87E3-FE3D-33DF-F02EEC66B5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E54C56-3171-EEF3-96A7-421B0F3291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BBF2A7-C3EE-1118-C82C-3521E4500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306123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E610B-ACCE-5860-8D7A-7F39B84CC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6B6FD6-E7C3-B1B9-EF22-936567238A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AC93F8-BDD4-70DF-DC35-B27FE3A4E71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1F02AAF-7F38-AACD-5C2B-6E261B7CC9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CD29F0C-588A-D79D-C013-3340D2FB8D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F0DCB8-BB07-11FE-59A9-CE92DB6FFD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64379-22F3-2C74-BCA2-73CF519347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7551973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6A810-5435-C05C-ADF8-C4E1DB0C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5D7A15E-7E10-2777-0D49-80B54A50BD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6100BB-A84F-27BB-E385-425B1228F4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08649FC-2375-E7FD-D9B3-401B97BAF9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BFE9D76-B779-FA98-762E-B44CF5BF3D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092F0A-AC9C-86C9-513E-7D201A19C4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A525F0-7952-FABE-626A-05E997CBA5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49280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A08FD-F80B-0F27-BB48-41F35AF8C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F00FD3-F43E-1C0B-0B43-1C950E53CC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3DE361-26FD-32AD-9F51-A8BF49D1FC0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019F2AA-E88F-3E67-3C08-49F2540DA2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147BF38-FB9E-487E-CCA5-8CCEE03C6D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A52901-B8A3-B2B1-F54B-656B16825D6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C1B035-AFDF-01DE-28DF-4E1EF3371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0752509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58FD7-3025-1023-7606-AD3A6B79E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D275EE-6F1B-69AE-B0AD-1E5F2C38F7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271ADD-8B98-594A-B20D-79BBE343B0E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05EFB95-68AD-246F-BCA8-30CBC649E6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B4F5443-A653-6C53-4D31-38C4D6CEB4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59C56-AA08-81D6-759A-B701B0A963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C826AC-1167-E868-B856-6261612238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6098643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10A3E-ED18-08F9-F7DF-D449BE089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28E0D3-CE96-FE04-3BDD-D2D02F9E53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D714B4-EB25-7EBA-AF18-401E0DECBF2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6240608-9562-41F6-AFA5-6F5BE38578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B9F04A0-E8B2-008C-CD34-185D8EFEE3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r>
              <a:rPr lang="en-US" sz="16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首先来看我们面临的核心科学问题。当前，我国的高能物理实验，如暗物质探测PandaX、中微子实验JUNO等，正产生前所未有的海量数据。这些数据具有三大显著特征：极高的数据率、复杂的多模态结构，以及隐藏在巨大噪声中的微弱信号。这“三高”特征，构成了我们研究工作的新背景和新挑战。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59D92-DE31-B0D8-3028-ACFDA8121F6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3A319-D82E-D598-CD5C-001845E509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174332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C93985-2230-A631-5246-67E90DC6C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96516011-1433-A83C-5C95-3AE7944CB5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5DA8259C-5861-5D1B-3717-A45F529EB7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263D4986-7212-22C4-48C6-B0F71BBBE4A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19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3648545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2AAAD-3B63-1A77-DC68-1F876D8EC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B47891-590A-32DC-84A5-A3BBFF5EF7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5E4DB-6331-019C-7B48-2A8DA6DB05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B0221E2-BF38-03AE-013C-5D8AD4C713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434E22D-64F3-4455-ED60-955473BDD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5DC24-A4FB-1FF4-CF64-EA42F3799C1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BB3A75-3408-5EA3-5111-7B7A19C5D1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501775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81A9A-50C5-566B-182B-F9667AA99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8572A6AA-C617-98F8-2128-2B549CFF49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BEBB01CF-9C96-885D-4288-CB9FC7495D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3EDB3CA7-8888-0242-A873-34CB2117008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20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1650072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408719-0364-8A48-E8D5-D5F404893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BDD50F8B-A964-E77B-60FB-A4B21C8BDC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B8E737F3-31FD-04E6-84D7-1F7283917C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0792B1D7-DC4F-4756-7A37-AF17D77DAE7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21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3867362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36C19B-A7E8-E60D-BF86-357996674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9FC162EA-D7C4-E965-6AFC-80D71647E5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53DAF20D-D267-39B7-A729-22894939D2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E8E996D8-FC67-599F-9212-23A35BF1996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22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2856988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58234B-A3BD-E966-FA09-D21918CC7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BC9C11BE-5639-B2CF-BA66-814E190E36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F9D9ABEE-9C43-1335-85DD-4E57B537AB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88DB504C-9D13-C4E4-0BBD-4A051220F22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24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164621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D2407-7163-A52A-A92B-3915B9324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6AF6FF-59DB-7866-43A6-8C7FBF49F9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849B66-DC40-1CD0-7BFA-A3BDA6F48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80556-257D-9B06-1890-6889414F738A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64596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61450-B85C-03B7-60C3-DFF0A3FF5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12CCE4-8D7B-F6ED-289A-E40A7C556D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F3F79-BAD2-8415-908A-BDA9A9957D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8C524D-0D43-94B0-57EE-EB2339888138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0291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9DEF3-8F23-5504-03A4-E4811E4F4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9C735E-8830-F169-BC6A-8885B3AF04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1FF696-7B97-7A88-FCBF-41E40C72AE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367481-92A7-3BDB-5A45-EEC3440C7E71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98442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126FE-D270-F723-8292-3113CA6CC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30E16C-1D45-98C5-F27F-F49DA0531E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9DC11A-AFDA-3DC5-8F38-F3F362806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84502F-BE06-5B9A-1149-4D6E43BE3BD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61701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7E2B2-4372-7BE9-6994-2ABE22856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CF623E-3047-5464-D83F-82B934179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BAAD53-CF77-545E-ACBF-EBE1E883F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A83D51-15D9-F2EC-C7C3-DF8F60871B15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1331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>
            <a:extLst>
              <a:ext uri="{FF2B5EF4-FFF2-40B4-BE49-F238E27FC236}">
                <a16:creationId xmlns:a16="http://schemas.microsoft.com/office/drawing/2014/main" id="{2CBCD84E-672A-8348-B030-C5825F906A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备注占位符 2">
            <a:extLst>
              <a:ext uri="{FF2B5EF4-FFF2-40B4-BE49-F238E27FC236}">
                <a16:creationId xmlns:a16="http://schemas.microsoft.com/office/drawing/2014/main" id="{12E339BF-8D98-504B-8F18-A63723BFBC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marL="342900" indent="-342900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zh-CN" altLang="en-US" sz="2800" b="1" dirty="0">
                <a:latin typeface="宋体" panose="02010600030101010101" pitchFamily="2" charset="-122"/>
              </a:rPr>
              <a:t>人们熟知的物质世界由只涵盖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轻夸克</a:t>
            </a:r>
            <a:r>
              <a:rPr lang="zh-CN" altLang="en-US" sz="2800" b="1" dirty="0">
                <a:latin typeface="宋体" panose="02010600030101010101" pitchFamily="2" charset="-122"/>
              </a:rPr>
              <a:t>的质子和中子构成</a:t>
            </a:r>
            <a:endParaRPr lang="en-US" altLang="zh-CN" sz="2800" b="1" dirty="0">
              <a:latin typeface="宋体" panose="02010600030101010101" pitchFamily="2" charset="-122"/>
            </a:endParaRPr>
          </a:p>
          <a:p>
            <a:pPr marL="342900" indent="-342900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n-US" altLang="zh-CN" sz="2800" b="1" dirty="0">
                <a:latin typeface="宋体" panose="02010600030101010101" pitchFamily="2" charset="-122"/>
              </a:rPr>
              <a:t>1973</a:t>
            </a:r>
            <a:r>
              <a:rPr lang="zh-CN" altLang="en-US" sz="2800" b="1" dirty="0">
                <a:latin typeface="宋体" panose="02010600030101010101" pitchFamily="2" charset="-122"/>
              </a:rPr>
              <a:t>年，丁肇中与</a:t>
            </a:r>
            <a:r>
              <a:rPr lang="en-US" altLang="zh-CN" sz="2800" b="1" dirty="0">
                <a:latin typeface="宋体" panose="02010600030101010101" pitchFamily="2" charset="-122"/>
              </a:rPr>
              <a:t>Richter</a:t>
            </a:r>
            <a:r>
              <a:rPr lang="zh-CN" altLang="en-US" sz="2800" b="1" dirty="0">
                <a:latin typeface="宋体" panose="02010600030101010101" pitchFamily="2" charset="-122"/>
              </a:rPr>
              <a:t>首次发现了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重味粲夸克</a:t>
            </a:r>
            <a:r>
              <a:rPr lang="zh-CN" altLang="en-US" sz="2800" b="1" dirty="0">
                <a:latin typeface="宋体" panose="02010600030101010101" pitchFamily="2" charset="-122"/>
              </a:rPr>
              <a:t>，开启了重味夸克物理研究的大门</a:t>
            </a:r>
            <a:endParaRPr lang="en-US" altLang="zh-CN" sz="2800" b="1" dirty="0">
              <a:latin typeface="宋体" panose="02010600030101010101" pitchFamily="2" charset="-122"/>
            </a:endParaRPr>
          </a:p>
          <a:p>
            <a:pPr marL="342900" indent="-342900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n-US" altLang="zh-CN" sz="2800" b="1" dirty="0">
                <a:latin typeface="宋体" panose="02010600030101010101" pitchFamily="2" charset="-122"/>
              </a:rPr>
              <a:t>1977</a:t>
            </a:r>
            <a:r>
              <a:rPr lang="zh-CN" altLang="en-US" sz="2800" b="1" dirty="0">
                <a:latin typeface="宋体" panose="02010600030101010101" pitchFamily="2" charset="-122"/>
              </a:rPr>
              <a:t>年，</a:t>
            </a:r>
            <a:r>
              <a:rPr lang="e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Lederman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(1988</a:t>
            </a:r>
            <a:r>
              <a:rPr lang="zh-CN" altLang="en-US" sz="2800" b="1" dirty="0">
                <a:latin typeface="宋体" panose="02010600030101010101" pitchFamily="2" charset="-122"/>
              </a:rPr>
              <a:t>年诺贝尔奖获得者</a:t>
            </a:r>
            <a:r>
              <a:rPr lang="en-US" altLang="zh-CN" sz="2800" b="1" dirty="0">
                <a:latin typeface="宋体" panose="02010600030101010101" pitchFamily="2" charset="-122"/>
              </a:rPr>
              <a:t>)</a:t>
            </a:r>
            <a:r>
              <a:rPr lang="zh-CN" altLang="en-US" sz="2800" b="1" dirty="0">
                <a:latin typeface="宋体" panose="02010600030101010101" pitchFamily="2" charset="-122"/>
              </a:rPr>
              <a:t>发现了重味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底夸克</a:t>
            </a:r>
            <a:endParaRPr lang="en-US" altLang="zh-CN" sz="2800" b="1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 marL="342900" indent="-342900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n-US" altLang="zh-CN" sz="2800" b="1" dirty="0">
                <a:latin typeface="宋体" panose="02010600030101010101" pitchFamily="2" charset="-122"/>
              </a:rPr>
              <a:t>1995</a:t>
            </a:r>
            <a:r>
              <a:rPr lang="zh-CN" altLang="en-US" sz="2800" b="1" dirty="0">
                <a:latin typeface="宋体" panose="02010600030101010101" pitchFamily="2" charset="-122"/>
              </a:rPr>
              <a:t>年，重味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顶夸克</a:t>
            </a:r>
            <a:r>
              <a:rPr lang="zh-CN" altLang="en-US" sz="2800" b="1" dirty="0">
                <a:latin typeface="宋体" panose="02010600030101010101" pitchFamily="2" charset="-122"/>
              </a:rPr>
              <a:t>被发现</a:t>
            </a:r>
            <a:endParaRPr lang="en-US" altLang="zh-CN" sz="2800" b="1" dirty="0">
              <a:latin typeface="宋体" panose="02010600030101010101" pitchFamily="2" charset="-122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zh-CN" altLang="en-US" sz="2800" b="1" dirty="0">
                <a:latin typeface="宋体" panose="02010600030101010101" pitchFamily="2" charset="-122"/>
              </a:rPr>
              <a:t>自此，</a:t>
            </a:r>
            <a:r>
              <a:rPr kumimoji="0" lang="zh-CN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重味夸克物理一直是粒子物理研究的最前沿课题之一</a:t>
            </a:r>
          </a:p>
        </p:txBody>
      </p:sp>
      <p:sp>
        <p:nvSpPr>
          <p:cNvPr id="39940" name="灯片编号占位符 3">
            <a:extLst>
              <a:ext uri="{FF2B5EF4-FFF2-40B4-BE49-F238E27FC236}">
                <a16:creationId xmlns:a16="http://schemas.microsoft.com/office/drawing/2014/main" id="{7749EC7B-44EB-AC48-9727-FE82512EB4D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4B4A04D6-B6A3-DB4A-B9D6-7083A686544E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30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3698630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4E017-1502-6911-772C-82186A79E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5217C0-FCE5-51AA-1254-A693669AC1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48091D-5E82-62B2-665D-CCE8DA20556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895CCD7-A5FB-519C-79C9-2181178AF8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A72839E-AA3F-3311-2AEB-031087F8DB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F67F3D-A1AA-16A1-3AA1-B64B38F988D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E9557-894E-50C5-962D-9703D8130F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0425973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268D71-7936-E93D-6D18-66B1077C4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>
            <a:extLst>
              <a:ext uri="{FF2B5EF4-FFF2-40B4-BE49-F238E27FC236}">
                <a16:creationId xmlns:a16="http://schemas.microsoft.com/office/drawing/2014/main" id="{56F42650-E5A1-02B9-D7FF-1C9545483C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备注占位符 2">
            <a:extLst>
              <a:ext uri="{FF2B5EF4-FFF2-40B4-BE49-F238E27FC236}">
                <a16:creationId xmlns:a16="http://schemas.microsoft.com/office/drawing/2014/main" id="{9F02B5B9-994E-A8D2-4DBA-DA339BCD66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marL="342900" indent="-342900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zh-CN" altLang="en-US" sz="2800" b="1" dirty="0">
                <a:latin typeface="宋体" panose="02010600030101010101" pitchFamily="2" charset="-122"/>
              </a:rPr>
              <a:t>人们熟知的物质世界由只涵盖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轻夸克</a:t>
            </a:r>
            <a:r>
              <a:rPr lang="zh-CN" altLang="en-US" sz="2800" b="1" dirty="0">
                <a:latin typeface="宋体" panose="02010600030101010101" pitchFamily="2" charset="-122"/>
              </a:rPr>
              <a:t>的质子和中子构成</a:t>
            </a:r>
            <a:endParaRPr lang="en-US" altLang="zh-CN" sz="2800" b="1" dirty="0">
              <a:latin typeface="宋体" panose="02010600030101010101" pitchFamily="2" charset="-122"/>
            </a:endParaRPr>
          </a:p>
          <a:p>
            <a:pPr marL="342900" indent="-342900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n-US" altLang="zh-CN" sz="2800" b="1" dirty="0">
                <a:latin typeface="宋体" panose="02010600030101010101" pitchFamily="2" charset="-122"/>
              </a:rPr>
              <a:t>1973</a:t>
            </a:r>
            <a:r>
              <a:rPr lang="zh-CN" altLang="en-US" sz="2800" b="1" dirty="0">
                <a:latin typeface="宋体" panose="02010600030101010101" pitchFamily="2" charset="-122"/>
              </a:rPr>
              <a:t>年，丁肇中与</a:t>
            </a:r>
            <a:r>
              <a:rPr lang="en-US" altLang="zh-CN" sz="2800" b="1" dirty="0">
                <a:latin typeface="宋体" panose="02010600030101010101" pitchFamily="2" charset="-122"/>
              </a:rPr>
              <a:t>Richter</a:t>
            </a:r>
            <a:r>
              <a:rPr lang="zh-CN" altLang="en-US" sz="2800" b="1" dirty="0">
                <a:latin typeface="宋体" panose="02010600030101010101" pitchFamily="2" charset="-122"/>
              </a:rPr>
              <a:t>首次发现了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重味粲夸克</a:t>
            </a:r>
            <a:r>
              <a:rPr lang="zh-CN" altLang="en-US" sz="2800" b="1" dirty="0">
                <a:latin typeface="宋体" panose="02010600030101010101" pitchFamily="2" charset="-122"/>
              </a:rPr>
              <a:t>，开启了重味夸克物理研究的大门</a:t>
            </a:r>
            <a:endParaRPr lang="en-US" altLang="zh-CN" sz="2800" b="1" dirty="0">
              <a:latin typeface="宋体" panose="02010600030101010101" pitchFamily="2" charset="-122"/>
            </a:endParaRPr>
          </a:p>
          <a:p>
            <a:pPr marL="342900" indent="-342900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n-US" altLang="zh-CN" sz="2800" b="1" dirty="0">
                <a:latin typeface="宋体" panose="02010600030101010101" pitchFamily="2" charset="-122"/>
              </a:rPr>
              <a:t>1977</a:t>
            </a:r>
            <a:r>
              <a:rPr lang="zh-CN" altLang="en-US" sz="2800" b="1" dirty="0">
                <a:latin typeface="宋体" panose="02010600030101010101" pitchFamily="2" charset="-122"/>
              </a:rPr>
              <a:t>年，</a:t>
            </a:r>
            <a:r>
              <a:rPr lang="e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Lederman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(1988</a:t>
            </a:r>
            <a:r>
              <a:rPr lang="zh-CN" altLang="en-US" sz="2800" b="1" dirty="0">
                <a:latin typeface="宋体" panose="02010600030101010101" pitchFamily="2" charset="-122"/>
              </a:rPr>
              <a:t>年诺贝尔奖获得者</a:t>
            </a:r>
            <a:r>
              <a:rPr lang="en-US" altLang="zh-CN" sz="2800" b="1" dirty="0">
                <a:latin typeface="宋体" panose="02010600030101010101" pitchFamily="2" charset="-122"/>
              </a:rPr>
              <a:t>)</a:t>
            </a:r>
            <a:r>
              <a:rPr lang="zh-CN" altLang="en-US" sz="2800" b="1" dirty="0">
                <a:latin typeface="宋体" panose="02010600030101010101" pitchFamily="2" charset="-122"/>
              </a:rPr>
              <a:t>发现了重味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底夸克</a:t>
            </a:r>
            <a:endParaRPr lang="en-US" altLang="zh-CN" sz="2800" b="1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 marL="342900" indent="-342900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n-US" altLang="zh-CN" sz="2800" b="1" dirty="0">
                <a:latin typeface="宋体" panose="02010600030101010101" pitchFamily="2" charset="-122"/>
              </a:rPr>
              <a:t>1995</a:t>
            </a:r>
            <a:r>
              <a:rPr lang="zh-CN" altLang="en-US" sz="2800" b="1" dirty="0">
                <a:latin typeface="宋体" panose="02010600030101010101" pitchFamily="2" charset="-122"/>
              </a:rPr>
              <a:t>年，重味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顶夸克</a:t>
            </a:r>
            <a:r>
              <a:rPr lang="zh-CN" altLang="en-US" sz="2800" b="1" dirty="0">
                <a:latin typeface="宋体" panose="02010600030101010101" pitchFamily="2" charset="-122"/>
              </a:rPr>
              <a:t>被发现</a:t>
            </a:r>
            <a:endParaRPr lang="en-US" altLang="zh-CN" sz="2800" b="1" dirty="0">
              <a:latin typeface="宋体" panose="02010600030101010101" pitchFamily="2" charset="-122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zh-CN" altLang="en-US" sz="2800" b="1" dirty="0">
                <a:latin typeface="宋体" panose="02010600030101010101" pitchFamily="2" charset="-122"/>
              </a:rPr>
              <a:t>自此，</a:t>
            </a:r>
            <a:r>
              <a:rPr kumimoji="0" lang="zh-CN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重味夸克物理一直是粒子物理研究的最前沿课题之一</a:t>
            </a:r>
          </a:p>
        </p:txBody>
      </p:sp>
      <p:sp>
        <p:nvSpPr>
          <p:cNvPr id="39940" name="灯片编号占位符 3">
            <a:extLst>
              <a:ext uri="{FF2B5EF4-FFF2-40B4-BE49-F238E27FC236}">
                <a16:creationId xmlns:a16="http://schemas.microsoft.com/office/drawing/2014/main" id="{00CB2312-1217-13DC-034E-01DB772E97C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4B4A04D6-B6A3-DB4A-B9D6-7083A686544E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31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2912787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81A2D-016E-4855-027E-CFCE22079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C71F71-E5B6-C4AD-94D3-97DAEDBC33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E61E5-DF80-1F19-746E-295C2986712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062FB94-E6B5-68AE-1730-E8D1521374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F2E73AA-707F-521E-9001-4A31B87AC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7FEEA7-4F12-A06B-BEE4-9ABF4388432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05A84F-75B4-CEFC-9106-9934517E4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95200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A5371-BAC3-9B73-2F38-B9DC75F0C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722F32B-1883-733B-AA0F-580021CA67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CB7C1B-A3DA-CBA0-464B-9DF8CA54569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9E85A5B-F3EF-0407-9E2A-6B72A6C777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7F506A8-EBC6-53AE-67BC-322DEC13A5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36C0C-4D38-5CF9-2C60-463FF864AAC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F03D5F-F443-DCEA-961B-FD1C644C84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10520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2494C-DCB2-17C0-F4A2-C792EAE29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D5C4AC-55C4-17D9-E0AE-A71C0F8212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35E4F4-A3CE-E5F3-3A4C-753456A32D3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83837BF-69D6-BF04-C870-AB2EAB14EC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15E8F58-E77F-522D-347E-27D78DD289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D3328A-075D-F9EB-F7A7-6DDDB8C9BDD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B8EDD9-DD12-F36E-A58E-DA23259619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37949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BFC89-43B5-86D8-59D4-80BF24604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A726B8-44D3-8984-9C05-8ED2654A5C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F36F28-1C5D-0313-DEFF-69397D9148B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0915BC1-3104-5B49-4C2E-BBC9250E18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D2D7499-8247-C289-9EC3-B999F47B9B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6A963-3EDE-2C7A-3607-1E66BAAF4D6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1AE40C-D113-9D61-3B60-4169A6737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249408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BCEE4-E327-CC92-D373-9C298C78B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F15E10-7480-B9AB-5E0D-37E1C643B8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16BBE9-736B-501B-1F45-FE5EC4CF2AF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8C7D3BB-7E71-04B3-6C6C-95EBD3204D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0AA463D-D29B-C465-320D-6834F1D5E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37826E-6B37-ACBD-43F1-CE233D0819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20E3B9-9EF5-6F69-08D6-F50DD20C0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02609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D2E5E-D3D0-6E47-7803-DDCBFB54D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999CD03-A996-7B16-1B6E-A5B39E3C50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347F28-EA4C-3B03-3D4E-CFD93FE270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C66E7C9-B409-EC43-A01A-3584245485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B1327D1-44DA-5867-160F-9DCB2CD598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89A1EC-8D90-9CFC-771B-679CFA4F56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263FE-1D2D-4249-9DCE-61C655C479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240847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CD0861-0A7F-614B-8989-F2446D45FE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9FC7E-38B6-A046-AD7E-81D8141CA792}" type="datetimeFigureOut">
              <a:rPr lang="zh-CN" altLang="en-US"/>
              <a:pPr>
                <a:defRPr/>
              </a:pPr>
              <a:t>2026/8/27</a:t>
            </a:fld>
            <a:endParaRPr lang="en-US" altLang="zh-C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207A0C5-968C-9048-9CA5-211B3E4CF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06CA771-9439-A04F-B85F-B62493304B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EEBC1-82E8-5D41-9FEE-969E72AB40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7460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4552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版式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368" y="263408"/>
            <a:ext cx="8940432" cy="65771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10" hasCustomPrompt="1"/>
          </p:nvPr>
        </p:nvSpPr>
        <p:spPr>
          <a:xfrm>
            <a:off x="381368" y="1142440"/>
            <a:ext cx="11429264" cy="49914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0000"/>
              </a:lnSpc>
              <a:defRPr sz="2500">
                <a:solidFill>
                  <a:schemeClr val="accent2"/>
                </a:solidFill>
              </a:defRPr>
            </a:lvl1pPr>
            <a:lvl2pPr>
              <a:lnSpc>
                <a:spcPct val="120000"/>
              </a:lnSpc>
              <a:defRPr sz="2115">
                <a:solidFill>
                  <a:schemeClr val="accent2"/>
                </a:solidFill>
              </a:defRPr>
            </a:lvl2pPr>
            <a:lvl3pPr>
              <a:lnSpc>
                <a:spcPct val="120000"/>
              </a:lnSpc>
              <a:defRPr sz="1905">
                <a:solidFill>
                  <a:schemeClr val="accent2"/>
                </a:solidFill>
              </a:defRPr>
            </a:lvl3pPr>
            <a:lvl4pPr>
              <a:lnSpc>
                <a:spcPct val="120000"/>
              </a:lnSpc>
              <a:defRPr sz="1695">
                <a:solidFill>
                  <a:schemeClr val="accent2"/>
                </a:solidFill>
              </a:defRPr>
            </a:lvl4pPr>
            <a:lvl5pPr>
              <a:lnSpc>
                <a:spcPct val="120000"/>
              </a:lnSpc>
              <a:defRPr sz="1695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/>
          <a:srcRect r="1346"/>
          <a:stretch>
            <a:fillRect/>
          </a:stretch>
        </p:blipFill>
        <p:spPr>
          <a:xfrm>
            <a:off x="516" y="6149854"/>
            <a:ext cx="12191484" cy="411617"/>
          </a:xfrm>
          <a:prstGeom prst="rect">
            <a:avLst/>
          </a:prstGeom>
        </p:spPr>
      </p:pic>
      <p:pic>
        <p:nvPicPr>
          <p:cNvPr id="13" name="图片 12" descr="文本&#10;&#10;中度可信度描述已自动生成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162" y="263409"/>
            <a:ext cx="2305463" cy="757902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-1" y="311884"/>
            <a:ext cx="360363" cy="560759"/>
          </a:xfrm>
          <a:prstGeom prst="rect">
            <a:avLst/>
          </a:prstGeom>
          <a:gradFill>
            <a:gsLst>
              <a:gs pos="100000">
                <a:schemeClr val="accent4"/>
              </a:gs>
              <a:gs pos="62000">
                <a:schemeClr val="tx2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just"/>
            <a:endParaRPr lang="zh-CN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82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  <p:sldLayoutId id="2157483700" r:id="rId2"/>
    <p:sldLayoutId id="2157483701" r:id="rId3"/>
    <p:sldLayoutId id="215748370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emf"/><Relationship Id="rId5" Type="http://schemas.openxmlformats.org/officeDocument/2006/relationships/image" Target="../media/image39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62.png"/><Relationship Id="rId7" Type="http://schemas.openxmlformats.org/officeDocument/2006/relationships/image" Target="NUL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5.png"/><Relationship Id="rId11" Type="http://schemas.openxmlformats.org/officeDocument/2006/relationships/image" Target="../media/image66.png"/><Relationship Id="rId5" Type="http://schemas.openxmlformats.org/officeDocument/2006/relationships/image" Target="../media/image64.png"/><Relationship Id="rId10" Type="http://schemas.openxmlformats.org/officeDocument/2006/relationships/image" Target="NULL"/><Relationship Id="rId4" Type="http://schemas.openxmlformats.org/officeDocument/2006/relationships/image" Target="../media/image63.png"/><Relationship Id="rId9" Type="http://schemas.openxmlformats.org/officeDocument/2006/relationships/image" Target="NUL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779000" y="12700"/>
            <a:ext cx="889000" cy="889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cxnSp>
        <p:nvCxnSpPr>
          <p:cNvPr id="4" name="Connector 4"/>
          <p:cNvCxnSpPr/>
          <p:nvPr/>
        </p:nvCxnSpPr>
        <p:spPr>
          <a:xfrm rot="-3580">
            <a:off x="3" y="971550"/>
            <a:ext cx="12192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50800" cap="sq" cmpd="sng">
            <a:solidFill>
              <a:srgbClr val="C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AutoShape 5"/>
          <p:cNvSpPr/>
          <p:nvPr/>
        </p:nvSpPr>
        <p:spPr>
          <a:xfrm>
            <a:off x="513183" y="1924605"/>
            <a:ext cx="11430000" cy="2239622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ctr">
              <a:lnSpc>
                <a:spcPct val="150000"/>
              </a:lnSpc>
              <a:defRPr/>
            </a:pPr>
            <a:r>
              <a:rPr lang="zh-CN" altLang="en-US" sz="3600" b="1" i="0" u="none" strike="noStrike" dirty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  <a:sym typeface="Songti SC"/>
              </a:rPr>
              <a:t>基于高性能计算和人工智能的格点规范场论研究</a:t>
            </a:r>
            <a:endParaRPr lang="en-US" altLang="zh-CN" sz="3600" b="1" i="0" u="none" strike="noStrike" dirty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  <a:sym typeface="Songti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612689" y="4347308"/>
            <a:ext cx="8166311" cy="18643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3200" dirty="0">
                <a:latin typeface="+mn-ea"/>
                <a:ea typeface="+mn-ea"/>
                <a:cs typeface="Times New Roman" panose="02020603050405020304" pitchFamily="18" charset="0"/>
                <a:sym typeface="Songti SC"/>
              </a:rPr>
              <a:t>王伟</a:t>
            </a:r>
            <a:endParaRPr lang="en-US" altLang="zh-CN" sz="3200" dirty="0">
              <a:latin typeface="+mn-ea"/>
              <a:ea typeface="+mn-ea"/>
              <a:cs typeface="Times New Roman" panose="02020603050405020304" pitchFamily="18" charset="0"/>
              <a:sym typeface="Songti SC"/>
            </a:endParaRPr>
          </a:p>
          <a:p>
            <a:pPr indent="0" algn="ctr">
              <a:lnSpc>
                <a:spcPct val="125000"/>
              </a:lnSpc>
              <a:defRPr/>
            </a:pPr>
            <a:r>
              <a:rPr lang="zh-CN" altLang="en-US" sz="3200" i="0" u="none" strike="noStrike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  <a:sym typeface="Songti SC"/>
              </a:rPr>
              <a:t>上海交通大学</a:t>
            </a:r>
            <a:endParaRPr lang="en-US" altLang="zh-CN" sz="3200" dirty="0">
              <a:latin typeface="+mn-ea"/>
              <a:ea typeface="+mn-ea"/>
              <a:cs typeface="Times New Roman" panose="02020603050405020304" pitchFamily="18" charset="0"/>
              <a:sym typeface="Songti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90D37-CC76-5540-DE55-A4F6880C2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01300068-B85F-3701-129D-60123DAA7629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8E970027-B09D-C96A-9A10-3B4F1999548D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EB46248E-10A8-A1A2-4762-2BC4D50B0DAE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FB1C7030-97EC-EA0A-E06E-C85DD2105D13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8A0AA6CE-4270-4D05-2335-8F3EF661BEF7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36720108-DD74-45A3-5256-C2FC58900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10</a:t>
            </a:fld>
            <a:endParaRPr kumimoji="0" lang="zh-CN" altLang="en-US" sz="280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A9868D17-28E4-49DD-FAB5-21062EE9E772}"/>
              </a:ext>
            </a:extLst>
          </p:cNvPr>
          <p:cNvSpPr/>
          <p:nvPr/>
        </p:nvSpPr>
        <p:spPr>
          <a:xfrm>
            <a:off x="381367" y="204318"/>
            <a:ext cx="11620131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+mn-ea"/>
              </a:rPr>
              <a:t>From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+mn-ea"/>
              </a:rPr>
              <a:t>AI Agents to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+mn-ea"/>
              </a:rPr>
              <a:t>AI Innovators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sp>
        <p:nvSpPr>
          <p:cNvPr id="10" name="内容占位符 23">
            <a:extLst>
              <a:ext uri="{FF2B5EF4-FFF2-40B4-BE49-F238E27FC236}">
                <a16:creationId xmlns:a16="http://schemas.microsoft.com/office/drawing/2014/main" id="{EAC5F428-8DEB-1A08-2225-849B4268F87E}"/>
              </a:ext>
            </a:extLst>
          </p:cNvPr>
          <p:cNvSpPr txBox="1">
            <a:spLocks/>
          </p:cNvSpPr>
          <p:nvPr/>
        </p:nvSpPr>
        <p:spPr>
          <a:xfrm>
            <a:off x="381368" y="1022086"/>
            <a:ext cx="11429264" cy="4991454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en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OpenAI: Five Stages Toward Artificial General Intelligence (AGI)</a:t>
            </a:r>
            <a:endParaRPr lang="en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0A7ABAA-5E49-14F8-4FD3-98DD17DD3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1"/>
          <a:stretch>
            <a:fillRect/>
          </a:stretch>
        </p:blipFill>
        <p:spPr>
          <a:xfrm>
            <a:off x="2208823" y="1590969"/>
            <a:ext cx="6335555" cy="418981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4C24667-5A21-B62E-90F8-1443F9C3FA6E}"/>
              </a:ext>
            </a:extLst>
          </p:cNvPr>
          <p:cNvSpPr txBox="1"/>
          <p:nvPr/>
        </p:nvSpPr>
        <p:spPr>
          <a:xfrm>
            <a:off x="8785969" y="2364203"/>
            <a:ext cx="242286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[2022-2023]</a:t>
            </a:r>
          </a:p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GPT 4, </a:t>
            </a:r>
            <a:r>
              <a:rPr lang="en-US" altLang="zh-CN" sz="1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Deepseek</a:t>
            </a:r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V3 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A8B843B-6C30-3F41-232F-88CC14A72812}"/>
              </a:ext>
            </a:extLst>
          </p:cNvPr>
          <p:cNvSpPr txBox="1"/>
          <p:nvPr/>
        </p:nvSpPr>
        <p:spPr>
          <a:xfrm>
            <a:off x="8785967" y="3107507"/>
            <a:ext cx="242286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[2024]</a:t>
            </a:r>
          </a:p>
          <a:p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GPT o3, </a:t>
            </a:r>
            <a:r>
              <a:rPr lang="en-US" altLang="zh-CN" sz="1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Deepseek</a:t>
            </a:r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R1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87051CD-240A-683A-2B26-7C79E5198555}"/>
              </a:ext>
            </a:extLst>
          </p:cNvPr>
          <p:cNvSpPr txBox="1"/>
          <p:nvPr/>
        </p:nvSpPr>
        <p:spPr>
          <a:xfrm>
            <a:off x="8785968" y="3850811"/>
            <a:ext cx="2422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[2025-2026] AI Agent:</a:t>
            </a:r>
          </a:p>
          <a:p>
            <a:pPr algn="ctr"/>
            <a:r>
              <a:rPr lang="en-US" altLang="zh-CN" sz="1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Openclaw</a:t>
            </a:r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Manus … 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A3BB4E5-919D-F7FA-EB9A-B6CA14B6C2EA}"/>
              </a:ext>
            </a:extLst>
          </p:cNvPr>
          <p:cNvSpPr txBox="1"/>
          <p:nvPr/>
        </p:nvSpPr>
        <p:spPr>
          <a:xfrm>
            <a:off x="2031068" y="5923937"/>
            <a:ext cx="6709120" cy="646331"/>
          </a:xfrm>
          <a:prstGeom prst="rect">
            <a:avLst/>
          </a:prstGeom>
          <a:solidFill>
            <a:schemeClr val="tx2"/>
          </a:solidFill>
        </p:spPr>
        <p:style>
          <a:lnRef idx="0">
            <a:srgbClr val="FFFFFF"/>
          </a:lnRef>
          <a:fillRef idx="1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目前，</a:t>
            </a:r>
            <a:r>
              <a:rPr lang="en-US" altLang="zh-CN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能力的边界正在迅速拓展，</a:t>
            </a:r>
          </a:p>
          <a:p>
            <a:pPr algn="ctr"/>
            <a:r>
              <a:rPr lang="zh-CN" alt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逐渐超越文本对话</a:t>
            </a:r>
            <a:r>
              <a:rPr lang="en-US" altLang="zh-CN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成为任务的执行者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CEBCAE66-F572-F697-96E6-3270E3833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678" y="4028697"/>
            <a:ext cx="1469390" cy="146939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A02B6468-849C-8A76-1273-6BE5F7C400DD}"/>
              </a:ext>
            </a:extLst>
          </p:cNvPr>
          <p:cNvSpPr txBox="1"/>
          <p:nvPr/>
        </p:nvSpPr>
        <p:spPr>
          <a:xfrm>
            <a:off x="8785967" y="4594115"/>
            <a:ext cx="2422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[2026-2027] ?</a:t>
            </a:r>
          </a:p>
        </p:txBody>
      </p:sp>
    </p:spTree>
    <p:extLst>
      <p:ext uri="{BB962C8B-B14F-4D97-AF65-F5344CB8AC3E}">
        <p14:creationId xmlns:p14="http://schemas.microsoft.com/office/powerpoint/2010/main" val="3070279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0CFD0-C2A1-3F3A-BEE2-FB9979886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F31386BB-CA04-FEC8-51F7-22226187CB88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976B2C45-E10C-188F-5C8A-1F5392922601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3ADB09E6-67D5-F1DD-342A-62DE7A0C2E36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9E599A6A-D08D-C1E3-1C9D-326D5B817A27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6C56F8D3-248A-688A-A3AF-512CFB8FC87E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4DDFDD21-4FC9-6A05-FB53-E603D992F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11</a:t>
            </a:fld>
            <a:endParaRPr kumimoji="0" lang="zh-CN" altLang="en-US" sz="280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219D96E7-4E03-2D0B-D6CF-9E3FF47E7A20}"/>
              </a:ext>
            </a:extLst>
          </p:cNvPr>
          <p:cNvSpPr/>
          <p:nvPr/>
        </p:nvSpPr>
        <p:spPr>
          <a:xfrm>
            <a:off x="381367" y="204318"/>
            <a:ext cx="11620131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+mn-ea"/>
              </a:rPr>
              <a:t>From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+mn-ea"/>
              </a:rPr>
              <a:t>AI Agents to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+mn-ea"/>
              </a:rPr>
              <a:t>AI Innovators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7E54F21-F4C2-6AC1-013F-75CA5F41FA20}"/>
              </a:ext>
            </a:extLst>
          </p:cNvPr>
          <p:cNvSpPr txBox="1"/>
          <p:nvPr/>
        </p:nvSpPr>
        <p:spPr>
          <a:xfrm>
            <a:off x="1358900" y="1348741"/>
            <a:ext cx="173228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90204" pitchFamily="34" charset="0"/>
              </a:rPr>
              <a:t>AI</a:t>
            </a:r>
            <a:r>
              <a:rPr lang="zh-CN" altLang="en-US" sz="22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90204" pitchFamily="34" charset="0"/>
              </a:rPr>
              <a:t>科研工具</a:t>
            </a:r>
          </a:p>
        </p:txBody>
      </p:sp>
      <p:pic>
        <p:nvPicPr>
          <p:cNvPr id="5" name="Picture 2" descr="AlphaFold - Google DeepMind">
            <a:extLst>
              <a:ext uri="{FF2B5EF4-FFF2-40B4-BE49-F238E27FC236}">
                <a16:creationId xmlns:a16="http://schemas.microsoft.com/office/drawing/2014/main" id="{201261B0-686A-A80B-44D8-AC4679F59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" y="1772105"/>
            <a:ext cx="3449320" cy="181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95F3E8A-3C31-0E95-E8D2-F1EC89A702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5" y="4177485"/>
            <a:ext cx="2978150" cy="770255"/>
          </a:xfrm>
          <a:prstGeom prst="rect">
            <a:avLst/>
          </a:prstGeom>
        </p:spPr>
      </p:pic>
      <p:sp>
        <p:nvSpPr>
          <p:cNvPr id="19" name="圆角矩形 18">
            <a:extLst>
              <a:ext uri="{FF2B5EF4-FFF2-40B4-BE49-F238E27FC236}">
                <a16:creationId xmlns:a16="http://schemas.microsoft.com/office/drawing/2014/main" id="{091A3911-829F-236A-221A-9C9D84210400}"/>
              </a:ext>
            </a:extLst>
          </p:cNvPr>
          <p:cNvSpPr/>
          <p:nvPr/>
        </p:nvSpPr>
        <p:spPr>
          <a:xfrm>
            <a:off x="183515" y="1101090"/>
            <a:ext cx="3842385" cy="4682853"/>
          </a:xfrm>
          <a:prstGeom prst="roundRect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20" name="圆角矩形 19">
            <a:extLst>
              <a:ext uri="{FF2B5EF4-FFF2-40B4-BE49-F238E27FC236}">
                <a16:creationId xmlns:a16="http://schemas.microsoft.com/office/drawing/2014/main" id="{0F3119EE-3363-087F-157E-D4B5AC06A54F}"/>
              </a:ext>
            </a:extLst>
          </p:cNvPr>
          <p:cNvSpPr/>
          <p:nvPr/>
        </p:nvSpPr>
        <p:spPr>
          <a:xfrm>
            <a:off x="4227195" y="1101090"/>
            <a:ext cx="7579360" cy="4682853"/>
          </a:xfrm>
          <a:prstGeom prst="roundRect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D344AAA-E720-4779-A842-1B22C8E1F735}"/>
              </a:ext>
            </a:extLst>
          </p:cNvPr>
          <p:cNvSpPr txBox="1"/>
          <p:nvPr/>
        </p:nvSpPr>
        <p:spPr>
          <a:xfrm>
            <a:off x="5201285" y="1231901"/>
            <a:ext cx="54692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90204" pitchFamily="34" charset="0"/>
              </a:rPr>
              <a:t>AI for Science</a:t>
            </a:r>
            <a:r>
              <a:rPr lang="zh-CN" altLang="en-US" sz="22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90204" pitchFamily="34" charset="0"/>
              </a:rPr>
              <a:t>领域的新探索</a:t>
            </a:r>
            <a:r>
              <a:rPr lang="en-US" altLang="zh-CN" sz="22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90204" pitchFamily="34" charset="0"/>
              </a:rPr>
              <a:t>：AI</a:t>
            </a:r>
            <a:r>
              <a:rPr lang="zh-CN" altLang="en-US" sz="22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90204" pitchFamily="34" charset="0"/>
              </a:rPr>
              <a:t>科学家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63FC9B7B-0CED-6724-138B-DF4173E12A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670" y="1721851"/>
            <a:ext cx="2806065" cy="200215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0E288AF-A195-1677-9BF3-1D5CBF88E6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695" y="1721851"/>
            <a:ext cx="2977515" cy="2032000"/>
          </a:xfrm>
          <a:prstGeom prst="rect">
            <a:avLst/>
          </a:prstGeom>
        </p:spPr>
      </p:pic>
      <p:pic>
        <p:nvPicPr>
          <p:cNvPr id="24" name="Picture 6" descr="Microsoft Kosmos : AI Scientist for Autonomous Discovery">
            <a:extLst>
              <a:ext uri="{FF2B5EF4-FFF2-40B4-BE49-F238E27FC236}">
                <a16:creationId xmlns:a16="http://schemas.microsoft.com/office/drawing/2014/main" id="{C36E745E-BECD-95EC-09E0-EB6CBDC15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" t="21779" b="33648"/>
          <a:stretch>
            <a:fillRect/>
          </a:stretch>
        </p:blipFill>
        <p:spPr bwMode="auto">
          <a:xfrm>
            <a:off x="4471670" y="4144376"/>
            <a:ext cx="3431540" cy="1151255"/>
          </a:xfrm>
          <a:prstGeom prst="rect">
            <a:avLst/>
          </a:prstGeom>
          <a:noFill/>
          <a:effectLst>
            <a:outerShdw blurRad="2540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64FFBD9D-0103-8DC4-5D19-E4C530CC7B8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970" r="3966"/>
          <a:stretch>
            <a:fillRect/>
          </a:stretch>
        </p:blipFill>
        <p:spPr>
          <a:xfrm>
            <a:off x="8207375" y="4223751"/>
            <a:ext cx="3501390" cy="1071880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9EFC8418-509C-5454-B59F-B6D52DB1E316}"/>
              </a:ext>
            </a:extLst>
          </p:cNvPr>
          <p:cNvSpPr txBox="1"/>
          <p:nvPr/>
        </p:nvSpPr>
        <p:spPr>
          <a:xfrm>
            <a:off x="730885" y="3683455"/>
            <a:ext cx="27552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Gill Sans MT" panose="020B0502020104020203" charset="0"/>
                <a:ea typeface="微软雅黑" panose="020B0503020204020204" pitchFamily="34" charset="-122"/>
              </a:rPr>
              <a:t>AlphaFold: </a:t>
            </a:r>
            <a:r>
              <a:rPr lang="zh-CN" altLang="en-US" sz="1600" b="1" dirty="0">
                <a:solidFill>
                  <a:schemeClr val="tx1"/>
                </a:solidFill>
                <a:latin typeface="Gill Sans MT" panose="020B0502020104020203" charset="0"/>
                <a:ea typeface="微软雅黑" panose="020B0503020204020204" pitchFamily="34" charset="-122"/>
              </a:rPr>
              <a:t>蛋白质结构预测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EE897A9-EDF2-9932-CB86-8C14A958DBAC}"/>
              </a:ext>
            </a:extLst>
          </p:cNvPr>
          <p:cNvSpPr txBox="1"/>
          <p:nvPr/>
        </p:nvSpPr>
        <p:spPr>
          <a:xfrm>
            <a:off x="596265" y="5104585"/>
            <a:ext cx="30994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 err="1">
                <a:solidFill>
                  <a:schemeClr val="tx1"/>
                </a:solidFill>
                <a:latin typeface="Gill Sans MT" panose="020B0502020104020203" charset="0"/>
                <a:ea typeface="微软雅黑" panose="020B0503020204020204" pitchFamily="34" charset="-122"/>
              </a:rPr>
              <a:t>DeePMD</a:t>
            </a:r>
            <a:r>
              <a:rPr lang="en-US" altLang="zh-CN" sz="1600" b="1" dirty="0">
                <a:solidFill>
                  <a:schemeClr val="tx1"/>
                </a:solidFill>
                <a:latin typeface="Gill Sans MT" panose="020B0502020104020203" charset="0"/>
                <a:ea typeface="微软雅黑" panose="020B0503020204020204" pitchFamily="34" charset="-122"/>
              </a:rPr>
              <a:t>-kit：</a:t>
            </a:r>
            <a:r>
              <a:rPr lang="zh-CN" altLang="en-US" sz="1600" b="1" dirty="0">
                <a:solidFill>
                  <a:schemeClr val="tx1"/>
                </a:solidFill>
                <a:latin typeface="Gill Sans MT" panose="020B0502020104020203" charset="0"/>
                <a:ea typeface="微软雅黑" panose="020B0503020204020204" pitchFamily="34" charset="-122"/>
              </a:rPr>
              <a:t>分子模拟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8638C515-EA0A-A6C5-CBF9-54A425A251BD}"/>
              </a:ext>
            </a:extLst>
          </p:cNvPr>
          <p:cNvSpPr txBox="1"/>
          <p:nvPr/>
        </p:nvSpPr>
        <p:spPr>
          <a:xfrm>
            <a:off x="5438140" y="3753851"/>
            <a:ext cx="14992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Gill Sans MT" panose="020B0502020104020203" charset="0"/>
                <a:ea typeface="微软雅黑" panose="020B0503020204020204" pitchFamily="34" charset="-122"/>
              </a:rPr>
              <a:t>xAI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26ED7485-E9ED-8E71-CF52-AB2845FE6709}"/>
              </a:ext>
            </a:extLst>
          </p:cNvPr>
          <p:cNvSpPr txBox="1"/>
          <p:nvPr/>
        </p:nvSpPr>
        <p:spPr>
          <a:xfrm>
            <a:off x="5438140" y="5348971"/>
            <a:ext cx="14992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Gill Sans MT" panose="020B0502020104020203" charset="0"/>
                <a:ea typeface="微软雅黑" panose="020B0503020204020204" pitchFamily="34" charset="-122"/>
              </a:rPr>
              <a:t>Microsoft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C4D841A6-BF16-C9D9-32F7-3ECFAA91787C}"/>
              </a:ext>
            </a:extLst>
          </p:cNvPr>
          <p:cNvSpPr txBox="1"/>
          <p:nvPr/>
        </p:nvSpPr>
        <p:spPr>
          <a:xfrm>
            <a:off x="8806180" y="3724006"/>
            <a:ext cx="20389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Gill Sans MT" panose="020B0502020104020203" charset="0"/>
                <a:ea typeface="微软雅黑" panose="020B0503020204020204" pitchFamily="34" charset="-122"/>
              </a:rPr>
              <a:t>Google DeepMind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0CB536FA-6022-F5A3-A7DF-10D0A22A1227}"/>
              </a:ext>
            </a:extLst>
          </p:cNvPr>
          <p:cNvSpPr txBox="1"/>
          <p:nvPr/>
        </p:nvSpPr>
        <p:spPr>
          <a:xfrm>
            <a:off x="9076055" y="5348971"/>
            <a:ext cx="14992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Gill Sans MT" panose="020B0502020104020203" charset="0"/>
                <a:ea typeface="微软雅黑" panose="020B0503020204020204" pitchFamily="34" charset="-122"/>
              </a:rPr>
              <a:t>Sakana AI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08227FF-86C7-1BBF-4087-569895888A04}"/>
              </a:ext>
            </a:extLst>
          </p:cNvPr>
          <p:cNvSpPr txBox="1"/>
          <p:nvPr/>
        </p:nvSpPr>
        <p:spPr>
          <a:xfrm>
            <a:off x="3705860" y="5931738"/>
            <a:ext cx="478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AI physicist ?</a:t>
            </a:r>
          </a:p>
        </p:txBody>
      </p:sp>
    </p:spTree>
    <p:extLst>
      <p:ext uri="{BB962C8B-B14F-4D97-AF65-F5344CB8AC3E}">
        <p14:creationId xmlns:p14="http://schemas.microsoft.com/office/powerpoint/2010/main" val="239285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213D7-CF91-6699-7A3C-351EE02C8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9ABACB51-9B43-8FA5-C891-68C50A54C2A3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4B69E5C4-B7ED-C8DC-441D-426419B9FA2E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5F3BDFD1-EFC7-F3A9-D37F-A7FD1B582773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3BA4D2BD-5F46-2FF2-E09F-2E9881F52B40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AF269136-6B40-49F0-7BA5-60356FDF810F}"/>
              </a:ext>
            </a:extLst>
          </p:cNvPr>
          <p:cNvSpPr txBox="1"/>
          <p:nvPr/>
        </p:nvSpPr>
        <p:spPr>
          <a:xfrm>
            <a:off x="1403928" y="1161392"/>
            <a:ext cx="39358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ColliderAgent</a:t>
            </a:r>
            <a:r>
              <a:rPr lang="en-US" altLang="zh-CN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Qiu, </a:t>
            </a:r>
            <a:r>
              <a:rPr lang="en-US" altLang="zh-CN" sz="16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et.al</a:t>
            </a:r>
            <a:r>
              <a:rPr lang="en-US" altLang="zh-CN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2603.14553 </a:t>
            </a:r>
            <a:endParaRPr lang="zh-CN" altLang="en-US" sz="1600" dirty="0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07EEC1D-CDC7-F6ED-9A53-54450BF47C81}"/>
              </a:ext>
            </a:extLst>
          </p:cNvPr>
          <p:cNvGrpSpPr/>
          <p:nvPr/>
        </p:nvGrpSpPr>
        <p:grpSpPr>
          <a:xfrm>
            <a:off x="343171" y="1486485"/>
            <a:ext cx="5775159" cy="4894783"/>
            <a:chOff x="343171" y="1486485"/>
            <a:chExt cx="6053124" cy="4894783"/>
          </a:xfrm>
        </p:grpSpPr>
        <p:pic>
          <p:nvPicPr>
            <p:cNvPr id="11" name="图片 10" descr="图形用户界面, 文本, 应用程序, 电子邮件&#10;&#10;描述已自动生成">
              <a:extLst>
                <a:ext uri="{FF2B5EF4-FFF2-40B4-BE49-F238E27FC236}">
                  <a16:creationId xmlns:a16="http://schemas.microsoft.com/office/drawing/2014/main" id="{D404ECD4-AFE4-B705-8BD1-7CB13C04C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396"/>
            <a:stretch/>
          </p:blipFill>
          <p:spPr>
            <a:xfrm>
              <a:off x="343171" y="1486485"/>
              <a:ext cx="6053124" cy="2601773"/>
            </a:xfrm>
            <a:prstGeom prst="rect">
              <a:avLst/>
            </a:prstGeom>
          </p:spPr>
        </p:pic>
        <p:pic>
          <p:nvPicPr>
            <p:cNvPr id="15" name="图片 14" descr="图表, 折线图, 直方图&#10;&#10;描述已自动生成">
              <a:extLst>
                <a:ext uri="{FF2B5EF4-FFF2-40B4-BE49-F238E27FC236}">
                  <a16:creationId xmlns:a16="http://schemas.microsoft.com/office/drawing/2014/main" id="{1D3F33B0-B0EB-2626-3013-3183982B4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310" y="4034551"/>
              <a:ext cx="5859725" cy="2346717"/>
            </a:xfrm>
            <a:prstGeom prst="rect">
              <a:avLst/>
            </a:prstGeom>
          </p:spPr>
        </p:pic>
      </p:grpSp>
      <p:sp>
        <p:nvSpPr>
          <p:cNvPr id="25" name="文本框 24">
            <a:extLst>
              <a:ext uri="{FF2B5EF4-FFF2-40B4-BE49-F238E27FC236}">
                <a16:creationId xmlns:a16="http://schemas.microsoft.com/office/drawing/2014/main" id="{E8DD5586-AC75-6FF8-6E84-E87929FC6BD7}"/>
              </a:ext>
            </a:extLst>
          </p:cNvPr>
          <p:cNvSpPr txBox="1"/>
          <p:nvPr/>
        </p:nvSpPr>
        <p:spPr>
          <a:xfrm>
            <a:off x="7376391" y="1149311"/>
            <a:ext cx="65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COLLIDER-BENCH: </a:t>
            </a:r>
            <a:r>
              <a:rPr lang="en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Faroughy,et.al</a:t>
            </a:r>
            <a:r>
              <a:rPr lang="en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2605.13950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图片 26" descr="图示&#10;&#10;描述已自动生成">
            <a:extLst>
              <a:ext uri="{FF2B5EF4-FFF2-40B4-BE49-F238E27FC236}">
                <a16:creationId xmlns:a16="http://schemas.microsoft.com/office/drawing/2014/main" id="{1E34C7AA-F4AD-6C37-3F44-B25F499881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354" b="3534"/>
          <a:stretch/>
        </p:blipFill>
        <p:spPr>
          <a:xfrm>
            <a:off x="6540500" y="1463704"/>
            <a:ext cx="5438233" cy="2520049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308213A-2FDA-C7EF-D1D1-BA2CC9E9E0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8668" y="4159361"/>
            <a:ext cx="4276532" cy="2375851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B8DE5072-ECA9-C566-A994-A67A0F51A841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6CF90A58-8E5E-EE51-8F82-221197CD2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12</a:t>
            </a:fld>
            <a:endParaRPr kumimoji="0" lang="zh-CN" altLang="en-US" sz="280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9C941450-1C92-3E14-70DC-17F9B7BE88E8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高能物理中的大模型智能体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082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2CC00-318D-B3B0-E70C-A74E241BB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3A65E63-E2AB-5105-F86A-A57F0DD666F9}"/>
              </a:ext>
            </a:extLst>
          </p:cNvPr>
          <p:cNvSpPr/>
          <p:nvPr/>
        </p:nvSpPr>
        <p:spPr>
          <a:xfrm>
            <a:off x="520700" y="190500"/>
            <a:ext cx="6019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 err="1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endParaRPr lang="en-US" sz="1100" dirty="0">
              <a:solidFill>
                <a:schemeClr val="tx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C9760197-74D6-2845-336C-815277348502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65295BB5-4258-3905-182C-57B658C965E7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7ADA7E8B-F963-B7BD-4A96-FB69A197BDB5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C935CEFB-B984-654A-06D8-6B89E4A182E6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E6C8B5F8-F498-6AA8-78A1-3BCF6C6E94EC}"/>
              </a:ext>
            </a:extLst>
          </p:cNvPr>
          <p:cNvSpPr txBox="1"/>
          <p:nvPr/>
        </p:nvSpPr>
        <p:spPr>
          <a:xfrm>
            <a:off x="1158010" y="1234522"/>
            <a:ext cx="6092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SMEFT-</a:t>
            </a:r>
            <a:r>
              <a:rPr lang="en" altLang="zh-C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Pheno</a:t>
            </a:r>
            <a:r>
              <a:rPr lang="en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-Agent</a:t>
            </a:r>
            <a:r>
              <a:rPr lang="en-US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Guo, </a:t>
            </a:r>
            <a:r>
              <a:rPr lang="en-US" altLang="zh-CN" sz="18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et.al</a:t>
            </a:r>
            <a:r>
              <a:rPr lang="en-US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2607.22331</a:t>
            </a:r>
            <a:endParaRPr lang="zh-C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746CEC1C-8B78-5252-EF6B-48B6FF0DAA79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35570906-2250-6289-125E-E93E3DD41FE7}"/>
              </a:ext>
            </a:extLst>
          </p:cNvPr>
          <p:cNvGrpSpPr/>
          <p:nvPr/>
        </p:nvGrpSpPr>
        <p:grpSpPr>
          <a:xfrm>
            <a:off x="254780" y="1672573"/>
            <a:ext cx="10260513" cy="4704189"/>
            <a:chOff x="479707" y="1603851"/>
            <a:chExt cx="10260513" cy="4704189"/>
          </a:xfrm>
        </p:grpSpPr>
        <p:pic>
          <p:nvPicPr>
            <p:cNvPr id="4" name="图片 3" descr="图示&#10;&#10;描述已自动生成">
              <a:extLst>
                <a:ext uri="{FF2B5EF4-FFF2-40B4-BE49-F238E27FC236}">
                  <a16:creationId xmlns:a16="http://schemas.microsoft.com/office/drawing/2014/main" id="{427549FA-E483-6C5A-A89D-F0D873E4E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8402" y="1603851"/>
              <a:ext cx="5326938" cy="2012076"/>
            </a:xfrm>
            <a:prstGeom prst="rect">
              <a:avLst/>
            </a:prstGeom>
          </p:spPr>
        </p:pic>
        <p:pic>
          <p:nvPicPr>
            <p:cNvPr id="12" name="图片 11" descr="图示&#10;&#10;描述已自动生成">
              <a:extLst>
                <a:ext uri="{FF2B5EF4-FFF2-40B4-BE49-F238E27FC236}">
                  <a16:creationId xmlns:a16="http://schemas.microsoft.com/office/drawing/2014/main" id="{E3A6A126-5454-50CC-A070-0EE5BEDCB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9707" y="3237074"/>
              <a:ext cx="5372100" cy="3070966"/>
            </a:xfrm>
            <a:prstGeom prst="rect">
              <a:avLst/>
            </a:prstGeom>
          </p:spPr>
        </p:pic>
        <p:pic>
          <p:nvPicPr>
            <p:cNvPr id="17" name="图片 16" descr="图表, 折线图&#10;&#10;描述已自动生成">
              <a:extLst>
                <a:ext uri="{FF2B5EF4-FFF2-40B4-BE49-F238E27FC236}">
                  <a16:creationId xmlns:a16="http://schemas.microsoft.com/office/drawing/2014/main" id="{2738DDCB-4EA1-4A9C-6602-B6AE6A6C0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10502" y="1685013"/>
              <a:ext cx="4629718" cy="3403883"/>
            </a:xfrm>
            <a:prstGeom prst="rect">
              <a:avLst/>
            </a:prstGeom>
          </p:spPr>
        </p:pic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186F53D4-0A69-440C-03D9-0DE106C23328}"/>
              </a:ext>
            </a:extLst>
          </p:cNvPr>
          <p:cNvSpPr txBox="1"/>
          <p:nvPr/>
        </p:nvSpPr>
        <p:spPr>
          <a:xfrm>
            <a:off x="6733309" y="5920753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AAB8CBA7-CC36-1879-39B8-743F3EFFF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13</a:t>
            </a:fld>
            <a:endParaRPr kumimoji="0"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3465120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BFBCE-ABC3-6E71-4C6F-763D23C53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C121282C-BE71-E5E4-E0F2-5E791F875AE2}"/>
              </a:ext>
            </a:extLst>
          </p:cNvPr>
          <p:cNvGrpSpPr/>
          <p:nvPr/>
        </p:nvGrpSpPr>
        <p:grpSpPr>
          <a:xfrm>
            <a:off x="680116" y="1450431"/>
            <a:ext cx="5145635" cy="5086121"/>
            <a:chOff x="680116" y="1450431"/>
            <a:chExt cx="5145635" cy="508612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54F2740D-B6FF-BC4B-79F0-0F5C743FD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0116" y="1450431"/>
              <a:ext cx="5145635" cy="3030991"/>
            </a:xfrm>
            <a:prstGeom prst="rect">
              <a:avLst/>
            </a:prstGeom>
          </p:spPr>
        </p:pic>
        <p:pic>
          <p:nvPicPr>
            <p:cNvPr id="14" name="图片 13" descr="图表, 直方图&#10;&#10;描述已自动生成">
              <a:extLst>
                <a:ext uri="{FF2B5EF4-FFF2-40B4-BE49-F238E27FC236}">
                  <a16:creationId xmlns:a16="http://schemas.microsoft.com/office/drawing/2014/main" id="{D494791D-5184-4A8F-566C-9D2283AAF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5149" y="4333824"/>
              <a:ext cx="4411525" cy="2202728"/>
            </a:xfrm>
            <a:prstGeom prst="rect">
              <a:avLst/>
            </a:prstGeom>
          </p:spPr>
        </p:pic>
      </p:grpSp>
      <p:sp>
        <p:nvSpPr>
          <p:cNvPr id="3" name="AutoShape 3">
            <a:extLst>
              <a:ext uri="{FF2B5EF4-FFF2-40B4-BE49-F238E27FC236}">
                <a16:creationId xmlns:a16="http://schemas.microsoft.com/office/drawing/2014/main" id="{DA8408B7-73ED-3790-BC8C-16A8DFD042F5}"/>
              </a:ext>
            </a:extLst>
          </p:cNvPr>
          <p:cNvSpPr/>
          <p:nvPr/>
        </p:nvSpPr>
        <p:spPr>
          <a:xfrm>
            <a:off x="520700" y="190500"/>
            <a:ext cx="6019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 err="1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endParaRPr lang="en-US" sz="1100" dirty="0">
              <a:solidFill>
                <a:schemeClr val="tx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37688829-ABFE-6AE2-2523-51CE2C1F3A9A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1234BDFF-F98A-AB07-6A28-C04EB2ABE413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7C2C0F9F-DC0D-622D-C4F1-C12ABB91B6A2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E46BBE43-80FB-4261-1478-A01C4BEB1656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5FCCF77D-0930-5DFF-B19C-186D59FCC2C4}"/>
              </a:ext>
            </a:extLst>
          </p:cNvPr>
          <p:cNvSpPr txBox="1"/>
          <p:nvPr/>
        </p:nvSpPr>
        <p:spPr>
          <a:xfrm>
            <a:off x="929929" y="1118881"/>
            <a:ext cx="40026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DarkAgent</a:t>
            </a:r>
            <a:r>
              <a:rPr lang="en-US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" altLang="zh-CN" sz="18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Lucente</a:t>
            </a:r>
            <a:r>
              <a:rPr lang="en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" altLang="zh-CN" sz="18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et.al</a:t>
            </a:r>
            <a:r>
              <a:rPr lang="en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2606.11157</a:t>
            </a:r>
            <a:endParaRPr lang="zh-CN" altLang="en-US" sz="18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D17746C-CA2B-42C7-7347-B6A683C2DEBD}"/>
              </a:ext>
            </a:extLst>
          </p:cNvPr>
          <p:cNvSpPr txBox="1"/>
          <p:nvPr/>
        </p:nvSpPr>
        <p:spPr>
          <a:xfrm>
            <a:off x="6801103" y="1138511"/>
            <a:ext cx="53908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 err="1"/>
              <a:t>CLVisc</a:t>
            </a:r>
            <a:r>
              <a:rPr lang="en-US" altLang="zh-CN" dirty="0"/>
              <a:t> Agent, </a:t>
            </a:r>
            <a:r>
              <a:rPr lang="en" altLang="zh-CN" dirty="0"/>
              <a:t>Wang, </a:t>
            </a:r>
            <a:r>
              <a:rPr lang="en" altLang="zh-CN" dirty="0" err="1"/>
              <a:t>et.al</a:t>
            </a:r>
            <a:r>
              <a:rPr lang="en" altLang="zh-CN" dirty="0"/>
              <a:t>, 2607.27822</a:t>
            </a: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A4ACD02C-7CDC-826A-7082-C22AB38C7623}"/>
              </a:ext>
            </a:extLst>
          </p:cNvPr>
          <p:cNvGrpSpPr/>
          <p:nvPr/>
        </p:nvGrpSpPr>
        <p:grpSpPr>
          <a:xfrm>
            <a:off x="5825751" y="1883698"/>
            <a:ext cx="5956441" cy="4652854"/>
            <a:chOff x="177800" y="1898573"/>
            <a:chExt cx="5956441" cy="4652854"/>
          </a:xfrm>
        </p:grpSpPr>
        <p:pic>
          <p:nvPicPr>
            <p:cNvPr id="24" name="图片 23" descr="图示&#10;&#10;描述已自动生成">
              <a:extLst>
                <a:ext uri="{FF2B5EF4-FFF2-40B4-BE49-F238E27FC236}">
                  <a16:creationId xmlns:a16="http://schemas.microsoft.com/office/drawing/2014/main" id="{8A89D2FE-203D-53EF-2842-97AA2E272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2053" y="1898573"/>
              <a:ext cx="4666038" cy="2728774"/>
            </a:xfrm>
            <a:prstGeom prst="rect">
              <a:avLst/>
            </a:prstGeom>
          </p:spPr>
        </p:pic>
        <p:pic>
          <p:nvPicPr>
            <p:cNvPr id="26" name="图片 25" descr="图表, 箱线图&#10;&#10;描述已自动生成">
              <a:extLst>
                <a:ext uri="{FF2B5EF4-FFF2-40B4-BE49-F238E27FC236}">
                  <a16:creationId xmlns:a16="http://schemas.microsoft.com/office/drawing/2014/main" id="{F09E7E13-9142-E86A-D176-EB01B77D2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7800" y="4845688"/>
              <a:ext cx="5956441" cy="1705739"/>
            </a:xfrm>
            <a:prstGeom prst="rect">
              <a:avLst/>
            </a:prstGeom>
          </p:spPr>
        </p:pic>
      </p:grp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BDD04454-5705-DC1A-09C3-1A98BD02D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14</a:t>
            </a:fld>
            <a:endParaRPr kumimoji="0"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1754703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A3DD4-900C-9363-A9FF-2A986E827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3A264117-ED9D-0C0A-343C-7AD3AF3F3E76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A6636A39-3C26-0897-C5E2-E61687C16DDD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53473CA1-5033-FABF-F01E-343B71B52829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4E159DCB-BD8D-CCA4-86F1-D45EB4A88C80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346CFB94-9573-A73B-0655-89091195ED16}"/>
              </a:ext>
            </a:extLst>
          </p:cNvPr>
          <p:cNvGrpSpPr/>
          <p:nvPr/>
        </p:nvGrpSpPr>
        <p:grpSpPr>
          <a:xfrm>
            <a:off x="6753250" y="1443423"/>
            <a:ext cx="4627336" cy="5173964"/>
            <a:chOff x="6565901" y="1140452"/>
            <a:chExt cx="4627336" cy="5173964"/>
          </a:xfrm>
        </p:grpSpPr>
        <p:pic>
          <p:nvPicPr>
            <p:cNvPr id="18" name="图片 17" descr="图形用户界面, 图示&#10;&#10;描述已自动生成">
              <a:extLst>
                <a:ext uri="{FF2B5EF4-FFF2-40B4-BE49-F238E27FC236}">
                  <a16:creationId xmlns:a16="http://schemas.microsoft.com/office/drawing/2014/main" id="{35F64393-E832-6454-1176-72B1FD506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58607" y="1140452"/>
              <a:ext cx="4002615" cy="2889588"/>
            </a:xfrm>
            <a:prstGeom prst="rect">
              <a:avLst/>
            </a:prstGeom>
          </p:spPr>
        </p:pic>
        <p:pic>
          <p:nvPicPr>
            <p:cNvPr id="20" name="图片 19" descr="图示&#10;&#10;描述已自动生成">
              <a:extLst>
                <a:ext uri="{FF2B5EF4-FFF2-40B4-BE49-F238E27FC236}">
                  <a16:creationId xmlns:a16="http://schemas.microsoft.com/office/drawing/2014/main" id="{26CE9A61-7C46-C759-F7CF-202B1AD0A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5901" y="4280086"/>
              <a:ext cx="2433305" cy="2034330"/>
            </a:xfrm>
            <a:prstGeom prst="rect">
              <a:avLst/>
            </a:prstGeom>
          </p:spPr>
        </p:pic>
        <p:pic>
          <p:nvPicPr>
            <p:cNvPr id="22" name="图片 21" descr="图表, 图示&#10;&#10;中度可信度描述已自动生成">
              <a:extLst>
                <a:ext uri="{FF2B5EF4-FFF2-40B4-BE49-F238E27FC236}">
                  <a16:creationId xmlns:a16="http://schemas.microsoft.com/office/drawing/2014/main" id="{B9893CBD-2EF9-FAAB-41AE-409B5D7C1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75411" y="4373036"/>
              <a:ext cx="2117826" cy="1889752"/>
            </a:xfrm>
            <a:prstGeom prst="rect">
              <a:avLst/>
            </a:prstGeom>
          </p:spPr>
        </p:pic>
      </p:grpSp>
      <p:sp>
        <p:nvSpPr>
          <p:cNvPr id="25" name="文本框 24">
            <a:extLst>
              <a:ext uri="{FF2B5EF4-FFF2-40B4-BE49-F238E27FC236}">
                <a16:creationId xmlns:a16="http://schemas.microsoft.com/office/drawing/2014/main" id="{407B5740-D637-1696-4932-5FCED6169A77}"/>
              </a:ext>
            </a:extLst>
          </p:cNvPr>
          <p:cNvSpPr txBox="1"/>
          <p:nvPr/>
        </p:nvSpPr>
        <p:spPr>
          <a:xfrm>
            <a:off x="7618608" y="1189968"/>
            <a:ext cx="65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NNStar</a:t>
            </a:r>
            <a:r>
              <a:rPr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Agent: Ma, </a:t>
            </a:r>
            <a:r>
              <a:rPr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et.al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 2607.13930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5B36B2A-124C-C3D8-7C7F-E0051D77AF5A}"/>
              </a:ext>
            </a:extLst>
          </p:cNvPr>
          <p:cNvSpPr txBox="1"/>
          <p:nvPr/>
        </p:nvSpPr>
        <p:spPr>
          <a:xfrm>
            <a:off x="1557740" y="1135646"/>
            <a:ext cx="65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LQCDMaster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ao, </a:t>
            </a:r>
            <a:r>
              <a:rPr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et.al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2607.15001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36BE890-8412-39F3-5FFC-E7774DE522CF}"/>
              </a:ext>
            </a:extLst>
          </p:cNvPr>
          <p:cNvGrpSpPr/>
          <p:nvPr/>
        </p:nvGrpSpPr>
        <p:grpSpPr>
          <a:xfrm>
            <a:off x="251596" y="1433129"/>
            <a:ext cx="6012473" cy="5094672"/>
            <a:chOff x="5628292" y="1420397"/>
            <a:chExt cx="6253005" cy="5247071"/>
          </a:xfrm>
        </p:grpSpPr>
        <p:pic>
          <p:nvPicPr>
            <p:cNvPr id="5" name="图片 4" descr="图示&#10;&#10;描述已自动生成">
              <a:extLst>
                <a:ext uri="{FF2B5EF4-FFF2-40B4-BE49-F238E27FC236}">
                  <a16:creationId xmlns:a16="http://schemas.microsoft.com/office/drawing/2014/main" id="{1F586646-1F98-66ED-50EF-5B4FFD79D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28292" y="1420397"/>
              <a:ext cx="6253005" cy="3339884"/>
            </a:xfrm>
            <a:prstGeom prst="rect">
              <a:avLst/>
            </a:prstGeom>
          </p:spPr>
        </p:pic>
        <p:pic>
          <p:nvPicPr>
            <p:cNvPr id="11" name="图片 10" descr="图片包含 图示&#10;&#10;描述已自动生成">
              <a:extLst>
                <a:ext uri="{FF2B5EF4-FFF2-40B4-BE49-F238E27FC236}">
                  <a16:creationId xmlns:a16="http://schemas.microsoft.com/office/drawing/2014/main" id="{2E3CB13F-5CFE-8CCD-0BA7-B64A28829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00767" y="4729647"/>
              <a:ext cx="2530652" cy="1834268"/>
            </a:xfrm>
            <a:prstGeom prst="rect">
              <a:avLst/>
            </a:prstGeom>
          </p:spPr>
        </p:pic>
        <p:pic>
          <p:nvPicPr>
            <p:cNvPr id="12" name="图片 11" descr="图表, 条形图&#10;&#10;描述已自动生成">
              <a:extLst>
                <a:ext uri="{FF2B5EF4-FFF2-40B4-BE49-F238E27FC236}">
                  <a16:creationId xmlns:a16="http://schemas.microsoft.com/office/drawing/2014/main" id="{7CC8FFF2-3564-CB28-0804-4AA10F45B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22330" y="4729647"/>
              <a:ext cx="3078437" cy="1937821"/>
            </a:xfrm>
            <a:prstGeom prst="rect">
              <a:avLst/>
            </a:prstGeom>
          </p:spPr>
        </p:pic>
      </p:grpSp>
      <p:sp>
        <p:nvSpPr>
          <p:cNvPr id="10" name="灯片编号占位符 4">
            <a:extLst>
              <a:ext uri="{FF2B5EF4-FFF2-40B4-BE49-F238E27FC236}">
                <a16:creationId xmlns:a16="http://schemas.microsoft.com/office/drawing/2014/main" id="{897C7D3E-387E-662B-E22A-C814C86A3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15</a:t>
            </a:fld>
            <a:endParaRPr kumimoji="0" lang="zh-CN" altLang="en-US" sz="2800"/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195B39A5-4DA2-8747-0F34-EBB696024625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高能物理中的大模型智能体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915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B57C5-5F72-2430-26F4-893B2F0CD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B8F5EC49-DA2B-08E1-ADAB-8EE423901A29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AFA8FB2B-F31A-71CC-1A66-507745055DF4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57A920F9-AF61-7322-42AF-7EE2DD0FC569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970F4B9A-B19D-77B4-8782-07692B696DA5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灯片编号占位符 4">
            <a:extLst>
              <a:ext uri="{FF2B5EF4-FFF2-40B4-BE49-F238E27FC236}">
                <a16:creationId xmlns:a16="http://schemas.microsoft.com/office/drawing/2014/main" id="{413D8356-41E3-C536-6532-BE5AE8D87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16</a:t>
            </a:fld>
            <a:endParaRPr kumimoji="0" lang="zh-CN" altLang="en-US" sz="2800"/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50D7DE9C-10C3-3E47-09AD-C22FDDD6753D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高能物理中的大模型智能体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E546584A-3CDB-A327-D306-DBAB5F88BA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580704"/>
              </p:ext>
            </p:extLst>
          </p:nvPr>
        </p:nvGraphicFramePr>
        <p:xfrm>
          <a:off x="730126" y="1320800"/>
          <a:ext cx="9785472" cy="4711706"/>
        </p:xfrm>
        <a:graphic>
          <a:graphicData uri="http://schemas.openxmlformats.org/drawingml/2006/table">
            <a:tbl>
              <a:tblPr/>
              <a:tblGrid>
                <a:gridCol w="1334383">
                  <a:extLst>
                    <a:ext uri="{9D8B030D-6E8A-4147-A177-3AD203B41FA5}">
                      <a16:colId xmlns:a16="http://schemas.microsoft.com/office/drawing/2014/main" val="3396555956"/>
                    </a:ext>
                  </a:extLst>
                </a:gridCol>
                <a:gridCol w="1037853">
                  <a:extLst>
                    <a:ext uri="{9D8B030D-6E8A-4147-A177-3AD203B41FA5}">
                      <a16:colId xmlns:a16="http://schemas.microsoft.com/office/drawing/2014/main" val="2493027934"/>
                    </a:ext>
                  </a:extLst>
                </a:gridCol>
                <a:gridCol w="1927441">
                  <a:extLst>
                    <a:ext uri="{9D8B030D-6E8A-4147-A177-3AD203B41FA5}">
                      <a16:colId xmlns:a16="http://schemas.microsoft.com/office/drawing/2014/main" val="3281809863"/>
                    </a:ext>
                  </a:extLst>
                </a:gridCol>
                <a:gridCol w="2223971">
                  <a:extLst>
                    <a:ext uri="{9D8B030D-6E8A-4147-A177-3AD203B41FA5}">
                      <a16:colId xmlns:a16="http://schemas.microsoft.com/office/drawing/2014/main" val="3887534894"/>
                    </a:ext>
                  </a:extLst>
                </a:gridCol>
                <a:gridCol w="1630912">
                  <a:extLst>
                    <a:ext uri="{9D8B030D-6E8A-4147-A177-3AD203B41FA5}">
                      <a16:colId xmlns:a16="http://schemas.microsoft.com/office/drawing/2014/main" val="3108715857"/>
                    </a:ext>
                  </a:extLst>
                </a:gridCol>
                <a:gridCol w="1630912">
                  <a:extLst>
                    <a:ext uri="{9D8B030D-6E8A-4147-A177-3AD203B41FA5}">
                      <a16:colId xmlns:a16="http://schemas.microsoft.com/office/drawing/2014/main" val="1728112491"/>
                    </a:ext>
                  </a:extLst>
                </a:gridCol>
              </a:tblGrid>
              <a:tr h="340605">
                <a:tc>
                  <a:txBody>
                    <a:bodyPr/>
                    <a:lstStyle/>
                    <a:p>
                      <a:pPr algn="ctr" fontAlgn="ctr"/>
                      <a:r>
                        <a:rPr lang="en" sz="1400" b="1" i="0" u="none" strike="noStrike">
                          <a:solidFill>
                            <a:srgbClr val="FFFFFF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Agent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领域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架构</a:t>
                      </a:r>
                      <a:r>
                        <a:rPr lang="en-US" altLang="zh-CN" sz="1400" b="1" i="0" u="none" strike="noStrike">
                          <a:solidFill>
                            <a:srgbClr val="FFFFFF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定位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工具链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验证方式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关键成果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007295"/>
                  </a:ext>
                </a:extLst>
              </a:tr>
              <a:tr h="624443">
                <a:tc>
                  <a:txBody>
                    <a:bodyPr/>
                    <a:lstStyle/>
                    <a:p>
                      <a:pPr algn="ctr" fontAlgn="ctr"/>
                      <a:r>
                        <a:rPr lang="e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ColliderAgent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对撞机唯象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分层多智能体 </a:t>
                      </a: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+ </a:t>
                      </a:r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Magnus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后端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FeynRules/MadGraph/Pythia/Delphes/MadAnalysis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文献复现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首个端到端唯象 </a:t>
                      </a:r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agent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962108"/>
                  </a:ext>
                </a:extLst>
              </a:tr>
              <a:tr h="624443">
                <a:tc>
                  <a:txBody>
                    <a:bodyPr/>
                    <a:lstStyle/>
                    <a:p>
                      <a:pPr algn="ctr" fontAlgn="ctr"/>
                      <a:r>
                        <a:rPr lang="e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COLLIDER-BENCH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评测基准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容器沙盒 </a:t>
                      </a: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+ </a:t>
                      </a:r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LLM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裁判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公开模拟工具链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直方图度量</a:t>
                      </a: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+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成本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无 </a:t>
                      </a:r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agent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稳定超越人类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50434"/>
                  </a:ext>
                </a:extLst>
              </a:tr>
              <a:tr h="624443">
                <a:tc>
                  <a:txBody>
                    <a:bodyPr/>
                    <a:lstStyle/>
                    <a:p>
                      <a:pPr algn="ctr" fontAlgn="ctr"/>
                      <a:r>
                        <a:rPr lang="e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SMEFT-Pheno-Agent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对撞机唯象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阶段状态机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MadGraph/Pythia/Delphes/MLAnalysis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阶段 </a:t>
                      </a:r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manifest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审计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审计级可复现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690373"/>
                  </a:ext>
                </a:extLst>
              </a:tr>
              <a:tr h="624443">
                <a:tc>
                  <a:txBody>
                    <a:bodyPr/>
                    <a:lstStyle/>
                    <a:p>
                      <a:pPr algn="ctr" fontAlgn="ctr"/>
                      <a:r>
                        <a:rPr lang="e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DarkAgents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天体粒子物理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多智能体 </a:t>
                      </a: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+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确定性代码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可换 </a:t>
                      </a:r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LLM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后端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引力波拟合</a:t>
                      </a: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+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假设审计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纠正文献拟合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734894"/>
                  </a:ext>
                </a:extLst>
              </a:tr>
              <a:tr h="624443">
                <a:tc>
                  <a:txBody>
                    <a:bodyPr/>
                    <a:lstStyle/>
                    <a:p>
                      <a:pPr algn="ctr" fontAlgn="ctr"/>
                      <a:r>
                        <a:rPr lang="e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LQCDMaster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格点 </a:t>
                      </a:r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QCD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工具增强 </a:t>
                      </a: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+ </a:t>
                      </a:r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skill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引导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PyQUDA + Wick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收缩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70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任务基准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90%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机器精度复现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596327"/>
                  </a:ext>
                </a:extLst>
              </a:tr>
              <a:tr h="624443">
                <a:tc>
                  <a:txBody>
                    <a:bodyPr/>
                    <a:lstStyle/>
                    <a:p>
                      <a:pPr algn="ctr" fontAlgn="ctr"/>
                      <a:r>
                        <a:rPr lang="e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NNStar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中子星 </a:t>
                      </a:r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EoS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便携式 </a:t>
                      </a:r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skill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RMF/TOV/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贝叶斯引擎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全流程验证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免人工 </a:t>
                      </a:r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M-R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曲线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2289659"/>
                  </a:ext>
                </a:extLst>
              </a:tr>
              <a:tr h="624443">
                <a:tc>
                  <a:txBody>
                    <a:bodyPr/>
                    <a:lstStyle/>
                    <a:p>
                      <a:pPr algn="ctr" fontAlgn="ctr"/>
                      <a:r>
                        <a:rPr lang="e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CLViscAgent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重离子流体力学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meta-skill 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自主学代码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CLVisc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两场景实操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提出新观测量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835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650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7D257-967C-F12A-5CEC-A2CEE133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3A58C90E-5CDB-B59E-B882-A68D4CCBF65E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BB5F6A77-4172-9357-1D09-411F4C111957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8788E430-4BA1-8E9F-855E-428C629BD665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35FA16FD-AA23-7F5C-B1F7-72DBBB9347A0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灯片编号占位符 4">
            <a:extLst>
              <a:ext uri="{FF2B5EF4-FFF2-40B4-BE49-F238E27FC236}">
                <a16:creationId xmlns:a16="http://schemas.microsoft.com/office/drawing/2014/main" id="{17E1CD25-9FDB-8BE8-5766-2292A2A1B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17</a:t>
            </a:fld>
            <a:endParaRPr kumimoji="0" lang="zh-CN" altLang="en-US" sz="2800"/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2C9985F8-21FD-EBA9-F4CE-71165CCC3B2E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高能物理中的大模型智能体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C3A6F21-12A0-C860-EF50-D59DA9438C84}"/>
              </a:ext>
            </a:extLst>
          </p:cNvPr>
          <p:cNvSpPr txBox="1"/>
          <p:nvPr/>
        </p:nvSpPr>
        <p:spPr>
          <a:xfrm>
            <a:off x="203201" y="1310445"/>
            <a:ext cx="11861808" cy="4489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buFont typeface="Wingdings" pitchFamily="2" charset="2"/>
              <a:buChar char="ü"/>
            </a:pPr>
            <a:r>
              <a:rPr lang="en" altLang="zh-CN" sz="2600" dirty="0" err="1">
                <a:latin typeface="SimSun" panose="02010600030101010101" pitchFamily="2" charset="-122"/>
                <a:ea typeface="SimSun" panose="02010600030101010101" pitchFamily="2" charset="-122"/>
              </a:rPr>
              <a:t>ColliderAgent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：通用端到端对撞机唯象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agent,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靠 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Magnus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统一后端</a:t>
            </a:r>
          </a:p>
          <a:p>
            <a:pPr marL="285750" indent="-285750">
              <a:lnSpc>
                <a:spcPct val="140000"/>
              </a:lnSpc>
              <a:buFont typeface="Wingdings" pitchFamily="2" charset="2"/>
              <a:buChar char="ü"/>
            </a:pP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COLLIDER-BENCH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：不是 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agent,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而是给 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agent"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打分</a:t>
            </a:r>
            <a:r>
              <a:rPr lang="en-US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"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的 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LHC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复现基准</a:t>
            </a:r>
            <a:endParaRPr lang="en-US" altLang="zh-CN" sz="26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285750" indent="-285750">
              <a:lnSpc>
                <a:spcPct val="140000"/>
              </a:lnSpc>
              <a:buFont typeface="Wingdings" pitchFamily="2" charset="2"/>
              <a:buChar char="ü"/>
            </a:pP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SMEFT-</a:t>
            </a:r>
            <a:r>
              <a:rPr lang="en" altLang="zh-CN" sz="2600" dirty="0" err="1">
                <a:latin typeface="SimSun" panose="02010600030101010101" pitchFamily="2" charset="-122"/>
                <a:ea typeface="SimSun" panose="02010600030101010101" pitchFamily="2" charset="-122"/>
              </a:rPr>
              <a:t>Pheno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-Agent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：把 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agent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锁死在 </a:t>
            </a:r>
            <a:r>
              <a:rPr lang="en-US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12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阶段状态机里，强调审计可复现</a:t>
            </a:r>
          </a:p>
          <a:p>
            <a:pPr marL="285750" indent="-285750">
              <a:lnSpc>
                <a:spcPct val="140000"/>
              </a:lnSpc>
              <a:buFont typeface="Wingdings" pitchFamily="2" charset="2"/>
              <a:buChar char="ü"/>
            </a:pPr>
            <a:r>
              <a:rPr lang="en" altLang="zh-CN" sz="2600" dirty="0" err="1">
                <a:latin typeface="SimSun" panose="02010600030101010101" pitchFamily="2" charset="-122"/>
                <a:ea typeface="SimSun" panose="02010600030101010101" pitchFamily="2" charset="-122"/>
              </a:rPr>
              <a:t>DarkAgents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: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天体粒子物理多智能体，亮点是假设审计，</a:t>
            </a:r>
            <a:r>
              <a:rPr lang="en" altLang="zh-CN" sz="2600" dirty="0" err="1">
                <a:latin typeface="SimSun" panose="02010600030101010101" pitchFamily="2" charset="-122"/>
                <a:ea typeface="SimSun" panose="02010600030101010101" pitchFamily="2" charset="-122"/>
              </a:rPr>
              <a:t>NANOGrav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引力波拟合</a:t>
            </a:r>
          </a:p>
          <a:p>
            <a:pPr marL="285750" indent="-285750">
              <a:lnSpc>
                <a:spcPct val="140000"/>
              </a:lnSpc>
              <a:buFont typeface="Wingdings" pitchFamily="2" charset="2"/>
              <a:buChar char="ü"/>
            </a:pPr>
            <a:r>
              <a:rPr lang="en" altLang="zh-CN" sz="2600" dirty="0" err="1">
                <a:latin typeface="SimSun" panose="02010600030101010101" pitchFamily="2" charset="-122"/>
                <a:ea typeface="SimSun" panose="02010600030101010101" pitchFamily="2" charset="-122"/>
              </a:rPr>
              <a:t>LQCDMaster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: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格点 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QCD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科学计算 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Agent,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确定性 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Wick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收缩，</a:t>
            </a:r>
            <a:r>
              <a:rPr lang="en-US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90%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机器精度</a:t>
            </a:r>
          </a:p>
          <a:p>
            <a:pPr marL="285750" indent="-285750">
              <a:lnSpc>
                <a:spcPct val="140000"/>
              </a:lnSpc>
              <a:buFont typeface="Wingdings" pitchFamily="2" charset="2"/>
              <a:buChar char="ü"/>
            </a:pPr>
            <a:r>
              <a:rPr lang="en" altLang="zh-CN" sz="2600" dirty="0" err="1">
                <a:latin typeface="SimSun" panose="02010600030101010101" pitchFamily="2" charset="-122"/>
                <a:ea typeface="SimSun" panose="02010600030101010101" pitchFamily="2" charset="-122"/>
              </a:rPr>
              <a:t>NNStar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: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中子星 </a:t>
            </a:r>
            <a:r>
              <a:rPr lang="en" altLang="zh-CN" sz="2600" dirty="0" err="1">
                <a:latin typeface="SimSun" panose="02010600030101010101" pitchFamily="2" charset="-122"/>
                <a:ea typeface="SimSun" panose="02010600030101010101" pitchFamily="2" charset="-122"/>
              </a:rPr>
              <a:t>EoS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的便携式 </a:t>
            </a:r>
            <a:r>
              <a:rPr lang="en" altLang="zh-CN" sz="2600" dirty="0" err="1">
                <a:latin typeface="SimSun" panose="02010600030101010101" pitchFamily="2" charset="-122"/>
                <a:ea typeface="SimSun" panose="02010600030101010101" pitchFamily="2" charset="-122"/>
              </a:rPr>
              <a:t>skill,RMF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 → TOV →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贝叶斯全自动</a:t>
            </a:r>
          </a:p>
          <a:p>
            <a:pPr marL="285750" indent="-285750">
              <a:lnSpc>
                <a:spcPct val="140000"/>
              </a:lnSpc>
              <a:buFont typeface="Wingdings" pitchFamily="2" charset="2"/>
              <a:buChar char="ü"/>
            </a:pPr>
            <a:r>
              <a:rPr lang="en" altLang="zh-CN" sz="2600" dirty="0" err="1">
                <a:latin typeface="SimSun" panose="02010600030101010101" pitchFamily="2" charset="-122"/>
                <a:ea typeface="SimSun" panose="02010600030101010101" pitchFamily="2" charset="-122"/>
              </a:rPr>
              <a:t>CLViscAgent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: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重离子流体力学 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meta-skill,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让 </a:t>
            </a:r>
            <a:r>
              <a:rPr lang="en" altLang="zh-CN" sz="2600" dirty="0">
                <a:latin typeface="SimSun" panose="02010600030101010101" pitchFamily="2" charset="-122"/>
                <a:ea typeface="SimSun" panose="02010600030101010101" pitchFamily="2" charset="-122"/>
              </a:rPr>
              <a:t>Agent </a:t>
            </a:r>
            <a:r>
              <a:rPr lang="zh-CN" altLang="en-US" sz="2600" dirty="0">
                <a:latin typeface="SimSun" panose="02010600030101010101" pitchFamily="2" charset="-122"/>
                <a:ea typeface="SimSun" panose="02010600030101010101" pitchFamily="2" charset="-122"/>
              </a:rPr>
              <a:t>自己学代码再自主跑科学流程</a:t>
            </a:r>
          </a:p>
        </p:txBody>
      </p:sp>
    </p:spTree>
    <p:extLst>
      <p:ext uri="{BB962C8B-B14F-4D97-AF65-F5344CB8AC3E}">
        <p14:creationId xmlns:p14="http://schemas.microsoft.com/office/powerpoint/2010/main" val="1295928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3E463-4B31-576B-FEC5-031C109DC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37874AB8-08D2-E98D-BA54-B60796DA3938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endParaRPr 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5262E517-7B37-FDF1-6274-5941FD816117}"/>
              </a:ext>
            </a:extLst>
          </p:cNvPr>
          <p:cNvSpPr/>
          <p:nvPr/>
        </p:nvSpPr>
        <p:spPr>
          <a:xfrm>
            <a:off x="10998200" y="393700"/>
            <a:ext cx="1041400" cy="3429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indent="0" algn="r">
              <a:lnSpc>
                <a:spcPct val="100000"/>
              </a:lnSpc>
              <a:defRPr/>
            </a:pPr>
            <a:r>
              <a:rPr lang="en-US" sz="28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lang="en-US" sz="1100"/>
          </a:p>
        </p:txBody>
      </p: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AD5D5566-7C0E-EEDE-2266-632C0A2ABB37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11A5EE90-5412-B619-49B7-CF67AFF33F32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Connector 10">
            <a:extLst>
              <a:ext uri="{FF2B5EF4-FFF2-40B4-BE49-F238E27FC236}">
                <a16:creationId xmlns:a16="http://schemas.microsoft.com/office/drawing/2014/main" id="{BB945C6F-3D61-E612-1F3E-9E4C0E468B84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" name="Connector 9">
            <a:extLst>
              <a:ext uri="{FF2B5EF4-FFF2-40B4-BE49-F238E27FC236}">
                <a16:creationId xmlns:a16="http://schemas.microsoft.com/office/drawing/2014/main" id="{104471BC-7F1E-4C8D-AA0D-0ECD21186EE4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Rectangle 17">
            <a:extLst>
              <a:ext uri="{FF2B5EF4-FFF2-40B4-BE49-F238E27FC236}">
                <a16:creationId xmlns:a16="http://schemas.microsoft.com/office/drawing/2014/main" id="{240BB561-BCCC-94EA-3623-2BB69185A749}"/>
              </a:ext>
            </a:extLst>
          </p:cNvPr>
          <p:cNvSpPr/>
          <p:nvPr/>
        </p:nvSpPr>
        <p:spPr>
          <a:xfrm>
            <a:off x="1581304" y="1285359"/>
            <a:ext cx="8233720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" sz="2800" b="0" dirty="0">
                <a:solidFill>
                  <a:srgbClr val="000000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高能物理</a:t>
            </a:r>
            <a:r>
              <a:rPr lang="zh-CN" altLang="en-US" sz="2800" b="0" dirty="0">
                <a:solidFill>
                  <a:srgbClr val="000000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是关于时间和空间的科学：</a:t>
            </a:r>
            <a:endParaRPr lang="en-US" altLang="zh-CN" sz="2800" b="0" dirty="0">
              <a:solidFill>
                <a:srgbClr val="000000"/>
              </a:solidFill>
              <a:effectLst/>
              <a:latin typeface="+mn-ea"/>
              <a:ea typeface="+mn-ea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dirty="0">
                <a:latin typeface="+mn-ea"/>
                <a:ea typeface="+mn-ea"/>
                <a:cs typeface="Times New Roman" panose="02020603050405020304" pitchFamily="18" charset="0"/>
              </a:rPr>
              <a:t>构成物质世界的基本组成是什么？</a:t>
            </a:r>
            <a:endParaRPr lang="en-US" altLang="zh-CN" sz="2800" dirty="0">
              <a:latin typeface="+mn-ea"/>
              <a:ea typeface="+mn-ea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0" dirty="0">
                <a:solidFill>
                  <a:srgbClr val="000000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他们之间的相互作用是什么？</a:t>
            </a:r>
            <a:endParaRPr lang="en" altLang="zh-CN" sz="2800" b="0" dirty="0">
              <a:solidFill>
                <a:srgbClr val="000000"/>
              </a:solidFill>
              <a:effectLst/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10" descr="atom-structure">
            <a:extLst>
              <a:ext uri="{FF2B5EF4-FFF2-40B4-BE49-F238E27FC236}">
                <a16:creationId xmlns:a16="http://schemas.microsoft.com/office/drawing/2014/main" id="{8126F4A0-03B5-F94A-76CA-CFE18E448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3534218"/>
            <a:ext cx="5231095" cy="2304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526D9D44-19B2-8A40-A4FA-46F4CD5B2D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3506" y="3657409"/>
            <a:ext cx="3646275" cy="2058335"/>
          </a:xfrm>
          <a:prstGeom prst="rect">
            <a:avLst/>
          </a:prstGeom>
        </p:spPr>
      </p:pic>
      <p:sp>
        <p:nvSpPr>
          <p:cNvPr id="24" name="Rectangle 17">
            <a:extLst>
              <a:ext uri="{FF2B5EF4-FFF2-40B4-BE49-F238E27FC236}">
                <a16:creationId xmlns:a16="http://schemas.microsoft.com/office/drawing/2014/main" id="{3D4E4441-62E7-BE7A-FDFF-86116972C6AB}"/>
              </a:ext>
            </a:extLst>
          </p:cNvPr>
          <p:cNvSpPr/>
          <p:nvPr/>
        </p:nvSpPr>
        <p:spPr>
          <a:xfrm>
            <a:off x="7053500" y="5697159"/>
            <a:ext cx="3460359" cy="49795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对撞机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58BD41C2-266F-E1E0-92AF-97129184436A}"/>
              </a:ext>
            </a:extLst>
          </p:cNvPr>
          <p:cNvSpPr/>
          <p:nvPr/>
        </p:nvSpPr>
        <p:spPr>
          <a:xfrm>
            <a:off x="893144" y="17084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强子化与强相互作用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484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C06CD-5354-A722-345A-745641C6F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灯片编号占位符 4">
            <a:extLst>
              <a:ext uri="{FF2B5EF4-FFF2-40B4-BE49-F238E27FC236}">
                <a16:creationId xmlns:a16="http://schemas.microsoft.com/office/drawing/2014/main" id="{FA13467C-95E7-8F62-FFCF-0C958DA2F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19</a:t>
            </a:fld>
            <a:endParaRPr kumimoji="0" lang="zh-CN" altLang="en-US" sz="280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AB546E23-FCB4-40FF-2897-010C222DA231}"/>
              </a:ext>
            </a:extLst>
          </p:cNvPr>
          <p:cNvGrpSpPr/>
          <p:nvPr/>
        </p:nvGrpSpPr>
        <p:grpSpPr>
          <a:xfrm>
            <a:off x="317501" y="997297"/>
            <a:ext cx="11874499" cy="5760668"/>
            <a:chOff x="158751" y="963982"/>
            <a:chExt cx="11874499" cy="5760668"/>
          </a:xfrm>
        </p:grpSpPr>
        <p:cxnSp>
          <p:nvCxnSpPr>
            <p:cNvPr id="10" name="直线连接符 46">
              <a:extLst>
                <a:ext uri="{FF2B5EF4-FFF2-40B4-BE49-F238E27FC236}">
                  <a16:creationId xmlns:a16="http://schemas.microsoft.com/office/drawing/2014/main" id="{C64F8CDA-959E-FDCC-D93B-6478A0E46B3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线连接符 48">
              <a:extLst>
                <a:ext uri="{FF2B5EF4-FFF2-40B4-BE49-F238E27FC236}">
                  <a16:creationId xmlns:a16="http://schemas.microsoft.com/office/drawing/2014/main" id="{F34C1AB4-39E1-5430-1161-38081FA9427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52641E21-2C32-10D2-FF7C-CA6C8617C80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Line 2">
              <a:extLst>
                <a:ext uri="{FF2B5EF4-FFF2-40B4-BE49-F238E27FC236}">
                  <a16:creationId xmlns:a16="http://schemas.microsoft.com/office/drawing/2014/main" id="{BF2E359A-80F2-EAD9-DE96-084B28E483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3713DD74-5B91-FD19-E116-3ABC1C3D7AC7}"/>
              </a:ext>
            </a:extLst>
          </p:cNvPr>
          <p:cNvSpPr txBox="1"/>
          <p:nvPr/>
        </p:nvSpPr>
        <p:spPr>
          <a:xfrm>
            <a:off x="685588" y="5929138"/>
            <a:ext cx="11178897" cy="63767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zh-CN" altLang="en" sz="2800" dirty="0">
                <a:solidFill>
                  <a:schemeClr val="bg1"/>
                </a:solidFill>
                <a:latin typeface="+mn-ea"/>
                <a:ea typeface="+mn-ea"/>
                <a:cs typeface="Times New Roman" panose="02020603050405020304" pitchFamily="18" charset="0"/>
              </a:rPr>
              <a:t>格点</a:t>
            </a:r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  <a:cs typeface="Times New Roman" panose="02020603050405020304" pitchFamily="18" charset="0"/>
              </a:rPr>
              <a:t>量子色动力学可以为解决强相互作用提供第一性原理方法</a:t>
            </a:r>
            <a:endParaRPr lang="zh-CN" altLang="en-US" sz="2000" b="1" dirty="0">
              <a:solidFill>
                <a:schemeClr val="bg1"/>
              </a:solidFill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C513DBB4-8174-DE4A-041A-4D2D8947AB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7" t="48136" r="48128" b="19701"/>
          <a:stretch/>
        </p:blipFill>
        <p:spPr>
          <a:xfrm>
            <a:off x="4315314" y="2378580"/>
            <a:ext cx="2421850" cy="2377274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9A757FF5-74EF-DA16-6675-051309C77A99}"/>
              </a:ext>
            </a:extLst>
          </p:cNvPr>
          <p:cNvSpPr txBox="1"/>
          <p:nvPr/>
        </p:nvSpPr>
        <p:spPr>
          <a:xfrm>
            <a:off x="3664426" y="1259000"/>
            <a:ext cx="3829921" cy="1113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0" dirty="0">
                <a:solidFill>
                  <a:srgbClr val="000000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格点量子色动力学：</a:t>
            </a:r>
            <a:endParaRPr lang="en-US" altLang="zh-CN" sz="2400" b="0" dirty="0">
              <a:solidFill>
                <a:srgbClr val="000000"/>
              </a:solidFill>
              <a:effectLst/>
              <a:latin typeface="+mn-ea"/>
              <a:ea typeface="+mn-ea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+mn-ea"/>
                <a:ea typeface="+mn-ea"/>
                <a:cs typeface="Times New Roman" panose="02020603050405020304" pitchFamily="18" charset="0"/>
              </a:rPr>
              <a:t>离散化时间和空间</a:t>
            </a:r>
            <a:endParaRPr lang="en-US" altLang="zh-CN" sz="18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AD66541-2825-2D62-1BA3-E1EA9D4A5266}"/>
              </a:ext>
            </a:extLst>
          </p:cNvPr>
          <p:cNvGrpSpPr/>
          <p:nvPr/>
        </p:nvGrpSpPr>
        <p:grpSpPr>
          <a:xfrm>
            <a:off x="425541" y="2304653"/>
            <a:ext cx="3039548" cy="2967363"/>
            <a:chOff x="7028120" y="2583673"/>
            <a:chExt cx="4731566" cy="4137802"/>
          </a:xfrm>
        </p:grpSpPr>
        <p:pic>
          <p:nvPicPr>
            <p:cNvPr id="17" name="Image" descr="Image">
              <a:extLst>
                <a:ext uri="{FF2B5EF4-FFF2-40B4-BE49-F238E27FC236}">
                  <a16:creationId xmlns:a16="http://schemas.microsoft.com/office/drawing/2014/main" id="{9EAFE9ED-4B28-13F5-5633-6ADF330B5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28120" y="2583673"/>
              <a:ext cx="4731566" cy="4137802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pic>
          <p:nvPicPr>
            <p:cNvPr id="19" name="Image" descr="Image">
              <a:extLst>
                <a:ext uri="{FF2B5EF4-FFF2-40B4-BE49-F238E27FC236}">
                  <a16:creationId xmlns:a16="http://schemas.microsoft.com/office/drawing/2014/main" id="{1A712127-FFD0-7482-33CB-59004990A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32926" y="2601487"/>
              <a:ext cx="1052532" cy="2051087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5B74EC4C-73AA-D9B2-A915-C0C944D06D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547" y="3877631"/>
            <a:ext cx="930710" cy="869479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CC1EC082-E6FE-A5D6-8F6B-3699446832A5}"/>
              </a:ext>
            </a:extLst>
          </p:cNvPr>
          <p:cNvSpPr txBox="1"/>
          <p:nvPr/>
        </p:nvSpPr>
        <p:spPr>
          <a:xfrm>
            <a:off x="711330" y="1338191"/>
            <a:ext cx="2777422" cy="576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非微扰强相互作用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84A0F7B-B1E0-53F6-FFC3-17FAF86BBD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817" y="2088734"/>
            <a:ext cx="3829932" cy="290510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DAFBBE1-9094-8010-F213-5A5B627FDBBE}"/>
              </a:ext>
            </a:extLst>
          </p:cNvPr>
          <p:cNvSpPr txBox="1"/>
          <p:nvPr/>
        </p:nvSpPr>
        <p:spPr>
          <a:xfrm>
            <a:off x="6437690" y="1247641"/>
            <a:ext cx="6009780" cy="576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海量计算与高物理复杂度</a:t>
            </a:r>
            <a:endParaRPr lang="en-US" altLang="zh-CN" sz="2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A143DB4-18C5-173D-0728-B4BDF51EB215}"/>
              </a:ext>
            </a:extLst>
          </p:cNvPr>
          <p:cNvSpPr txBox="1"/>
          <p:nvPr/>
        </p:nvSpPr>
        <p:spPr>
          <a:xfrm>
            <a:off x="3847259" y="4797839"/>
            <a:ext cx="3464256" cy="364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dirty="0">
                <a:latin typeface="+mn-ea"/>
                <a:ea typeface="+mn-ea"/>
              </a:rPr>
              <a:t>K.</a:t>
            </a:r>
            <a:r>
              <a:rPr lang="zh-CN" altLang="en-US" sz="1400" dirty="0">
                <a:latin typeface="+mn-ea"/>
                <a:ea typeface="+mn-ea"/>
              </a:rPr>
              <a:t>Wilson</a:t>
            </a:r>
            <a:r>
              <a:rPr lang="en-US" altLang="zh-CN" dirty="0">
                <a:latin typeface="+mn-ea"/>
                <a:ea typeface="+mn-ea"/>
              </a:rPr>
              <a:t>: </a:t>
            </a:r>
            <a:r>
              <a:rPr lang="en-US" altLang="zh-CN" sz="1400" dirty="0">
                <a:latin typeface="+mn-ea"/>
                <a:ea typeface="+mn-ea"/>
              </a:rPr>
              <a:t>1982</a:t>
            </a:r>
            <a:r>
              <a:rPr lang="zh-CN" altLang="en-US" sz="1400" dirty="0">
                <a:latin typeface="+mn-ea"/>
                <a:ea typeface="+mn-ea"/>
              </a:rPr>
              <a:t>年诺贝尔奖</a:t>
            </a:r>
            <a:endParaRPr lang="en-US" altLang="zh-CN" sz="1400" dirty="0">
              <a:latin typeface="+mn-ea"/>
              <a:ea typeface="+mn-ea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21F3619F-23B1-4197-7FE3-452339C1B7F4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强子化与强相互作用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433095"/>
      </p:ext>
    </p:extLst>
  </p:cSld>
  <p:clrMapOvr>
    <a:masterClrMapping/>
  </p:clrMapOvr>
  <p:transition advTm="3094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74FF5-9339-54FC-B21F-17AA17189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7B64BD8-AC5E-96E4-E274-B47BCA0C6881}"/>
              </a:ext>
            </a:extLst>
          </p:cNvPr>
          <p:cNvSpPr/>
          <p:nvPr/>
        </p:nvSpPr>
        <p:spPr>
          <a:xfrm>
            <a:off x="482598" y="1206500"/>
            <a:ext cx="10993276" cy="5257800"/>
          </a:xfrm>
          <a:prstGeom prst="roundRect">
            <a:avLst>
              <a:gd name="adj" fmla="val 0"/>
            </a:avLst>
          </a:prstGeom>
          <a:solidFill>
            <a:srgbClr val="D9D9D9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dirty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B10B492E-B750-D5F4-0691-104F5FF61974}"/>
              </a:ext>
            </a:extLst>
          </p:cNvPr>
          <p:cNvSpPr/>
          <p:nvPr/>
        </p:nvSpPr>
        <p:spPr>
          <a:xfrm>
            <a:off x="520700" y="190500"/>
            <a:ext cx="6019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>
                <a:solidFill>
                  <a:srgbClr val="C00000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Outline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08AA0A36-CAEE-8632-0CAA-A8FC9A5329C2}"/>
              </a:ext>
            </a:extLst>
          </p:cNvPr>
          <p:cNvSpPr/>
          <p:nvPr/>
        </p:nvSpPr>
        <p:spPr>
          <a:xfrm>
            <a:off x="279398" y="1638296"/>
            <a:ext cx="10833100" cy="4826004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>
            <a:lvl2pPr marL="749300" indent="0"/>
            <a:lvl3pPr marL="1206500" indent="0"/>
            <a:lvl4pPr marL="1663700" indent="0"/>
            <a:lvl5pPr marL="2120900" indent="0"/>
            <a:lvl6pPr marL="2578100" indent="0"/>
            <a:lvl7pPr marL="3035300" indent="0"/>
            <a:lvl8pPr marL="3492500" indent="0"/>
            <a:lvl9pPr marL="3949700" indent="0"/>
          </a:lstStyle>
          <a:p>
            <a:pPr marL="1206500" lvl="1" indent="-457200" algn="l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基础简介：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LLM</a:t>
            </a: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科学家</a:t>
            </a:r>
            <a:endParaRPr lang="en-US" altLang="zh-CN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00" lvl="1" indent="-457200" algn="l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研究</a:t>
            </a:r>
            <a:r>
              <a:rPr lang="zh-CN" altLang="en-US" sz="36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背景与核心困难</a:t>
            </a:r>
            <a:endParaRPr lang="en-US" altLang="zh-CN" sz="36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00" lvl="1" indent="-457200" algn="l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zh-CN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自主科学家</a:t>
            </a:r>
            <a:endParaRPr lang="en-US" altLang="zh-C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00" lvl="1" indent="-457200" algn="l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部分结果展示</a:t>
            </a:r>
            <a:endParaRPr lang="en-US" altLang="zh-C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E278717A-EE76-3084-E61D-875439D54245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92F20E90-907D-3A2A-C0A7-CA2B067B5963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E54CB7B3-1FF3-DFAD-6363-149519C5606C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0C2789FC-75A1-C659-7E0B-3036CA733245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485919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6F884-F0EF-F094-C191-8F7784713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灯片编号占位符 4">
            <a:extLst>
              <a:ext uri="{FF2B5EF4-FFF2-40B4-BE49-F238E27FC236}">
                <a16:creationId xmlns:a16="http://schemas.microsoft.com/office/drawing/2014/main" id="{E4D5E83C-673E-8453-66C8-42C6B969F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20</a:t>
            </a:fld>
            <a:endParaRPr kumimoji="0" lang="zh-CN" altLang="en-US" sz="280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5F7199A-FAAE-D1CA-5DD3-D864A5907C8B}"/>
              </a:ext>
            </a:extLst>
          </p:cNvPr>
          <p:cNvGrpSpPr/>
          <p:nvPr/>
        </p:nvGrpSpPr>
        <p:grpSpPr>
          <a:xfrm>
            <a:off x="317501" y="997297"/>
            <a:ext cx="11874499" cy="5760668"/>
            <a:chOff x="158751" y="963982"/>
            <a:chExt cx="11874499" cy="5760668"/>
          </a:xfrm>
        </p:grpSpPr>
        <p:cxnSp>
          <p:nvCxnSpPr>
            <p:cNvPr id="10" name="直线连接符 46">
              <a:extLst>
                <a:ext uri="{FF2B5EF4-FFF2-40B4-BE49-F238E27FC236}">
                  <a16:creationId xmlns:a16="http://schemas.microsoft.com/office/drawing/2014/main" id="{86A408BB-780A-42AD-6225-567B5AADDB7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线连接符 48">
              <a:extLst>
                <a:ext uri="{FF2B5EF4-FFF2-40B4-BE49-F238E27FC236}">
                  <a16:creationId xmlns:a16="http://schemas.microsoft.com/office/drawing/2014/main" id="{593E0E71-4688-5265-BBEA-A7105C73D85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E6483AE1-7BED-9572-5272-4F0D424EC16F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Line 2">
              <a:extLst>
                <a:ext uri="{FF2B5EF4-FFF2-40B4-BE49-F238E27FC236}">
                  <a16:creationId xmlns:a16="http://schemas.microsoft.com/office/drawing/2014/main" id="{E76A8E26-E6D9-591C-3DE8-534C566A7A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" name="AutoShape 2">
            <a:extLst>
              <a:ext uri="{FF2B5EF4-FFF2-40B4-BE49-F238E27FC236}">
                <a16:creationId xmlns:a16="http://schemas.microsoft.com/office/drawing/2014/main" id="{7E803B79-6BC4-EC54-BC5B-ECB62A39BA71}"/>
              </a:ext>
            </a:extLst>
          </p:cNvPr>
          <p:cNvSpPr>
            <a:spLocks noGrp="1"/>
          </p:cNvSpPr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88900" tIns="50800" rIns="88900" bIns="50800" anchor="t"/>
          <a:lstStyle/>
          <a:p>
            <a:pPr>
              <a:spcBef>
                <a:spcPct val="50000"/>
              </a:spcBef>
              <a:buNone/>
            </a:pPr>
            <a:r>
              <a:rPr sz="3600" b="1" dirty="0" err="1">
                <a:solidFill>
                  <a:schemeClr val="tx1"/>
                </a:solidFill>
                <a:latin typeface="+mj-ea"/>
                <a:ea typeface="+mj-ea"/>
                <a:cs typeface="+mj-ea"/>
              </a:rPr>
              <a:t>核心困难：格点QCD的工程难度</a:t>
            </a:r>
            <a:endParaRPr sz="3600" b="1" dirty="0">
              <a:solidFill>
                <a:schemeClr val="tx1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7" name="直线连接符 49">
            <a:extLst>
              <a:ext uri="{FF2B5EF4-FFF2-40B4-BE49-F238E27FC236}">
                <a16:creationId xmlns:a16="http://schemas.microsoft.com/office/drawing/2014/main" id="{3A97D024-E00E-8698-8AC7-3E00A0A902A9}"/>
              </a:ext>
            </a:extLst>
          </p:cNvPr>
          <p:cNvSpPr>
            <a:spLocks noGrp="1"/>
          </p:cNvSpPr>
          <p:nvPr/>
        </p:nvSpPr>
        <p:spPr>
          <a:xfrm flipV="1">
            <a:off x="160448" y="6765355"/>
            <a:ext cx="11858625" cy="17462"/>
          </a:xfrm>
          <a:prstGeom prst="line">
            <a:avLst/>
          </a:prstGeom>
          <a:noFill/>
          <a:ln w="38100">
            <a:solidFill>
              <a:srgbClr val="C00000"/>
            </a:solidFill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BE73F2C-2015-C455-DCFA-C54EF9C43CE4}"/>
              </a:ext>
            </a:extLst>
          </p:cNvPr>
          <p:cNvGrpSpPr/>
          <p:nvPr/>
        </p:nvGrpSpPr>
        <p:grpSpPr>
          <a:xfrm>
            <a:off x="331557" y="1314884"/>
            <a:ext cx="2128857" cy="4494027"/>
            <a:chOff x="393956" y="1244005"/>
            <a:chExt cx="2128857" cy="4494027"/>
          </a:xfrm>
        </p:grpSpPr>
        <p:sp>
          <p:nvSpPr>
            <p:cNvPr id="20" name="矩形: 圆角 11">
              <a:extLst>
                <a:ext uri="{FF2B5EF4-FFF2-40B4-BE49-F238E27FC236}">
                  <a16:creationId xmlns:a16="http://schemas.microsoft.com/office/drawing/2014/main" id="{F849E896-1D09-4CC4-03C9-4366BCD82D43}"/>
                </a:ext>
              </a:extLst>
            </p:cNvPr>
            <p:cNvSpPr/>
            <p:nvPr/>
          </p:nvSpPr>
          <p:spPr>
            <a:xfrm>
              <a:off x="393956" y="1244005"/>
              <a:ext cx="2128857" cy="4494027"/>
            </a:xfrm>
            <a:prstGeom prst="round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BCAFD11A-98B0-3B37-E20A-BEDA4473798B}"/>
                </a:ext>
              </a:extLst>
            </p:cNvPr>
            <p:cNvSpPr txBox="1"/>
            <p:nvPr/>
          </p:nvSpPr>
          <p:spPr>
            <a:xfrm>
              <a:off x="808206" y="1339702"/>
              <a:ext cx="130035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1.</a:t>
              </a:r>
              <a:r>
                <a:rPr lang="zh-CN" altLang="en-US" dirty="0"/>
                <a:t>理论学习</a:t>
              </a: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5D94E81-30A4-9578-0188-A3F2DFD38C9A}"/>
              </a:ext>
            </a:extLst>
          </p:cNvPr>
          <p:cNvGrpSpPr/>
          <p:nvPr/>
        </p:nvGrpSpPr>
        <p:grpSpPr>
          <a:xfrm>
            <a:off x="2679745" y="1314883"/>
            <a:ext cx="2128857" cy="4494027"/>
            <a:chOff x="393956" y="1244005"/>
            <a:chExt cx="2128857" cy="4494027"/>
          </a:xfrm>
        </p:grpSpPr>
        <p:sp>
          <p:nvSpPr>
            <p:cNvPr id="25" name="矩形: 圆角 14">
              <a:extLst>
                <a:ext uri="{FF2B5EF4-FFF2-40B4-BE49-F238E27FC236}">
                  <a16:creationId xmlns:a16="http://schemas.microsoft.com/office/drawing/2014/main" id="{94B80327-194A-DD90-820A-2762289EABE9}"/>
                </a:ext>
              </a:extLst>
            </p:cNvPr>
            <p:cNvSpPr/>
            <p:nvPr/>
          </p:nvSpPr>
          <p:spPr>
            <a:xfrm>
              <a:off x="393956" y="1244005"/>
              <a:ext cx="2128857" cy="4494027"/>
            </a:xfrm>
            <a:prstGeom prst="round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922683A2-4194-A36F-C4E9-660FE36FFBF3}"/>
                </a:ext>
              </a:extLst>
            </p:cNvPr>
            <p:cNvSpPr txBox="1"/>
            <p:nvPr/>
          </p:nvSpPr>
          <p:spPr>
            <a:xfrm>
              <a:off x="577374" y="1339701"/>
              <a:ext cx="176202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2.</a:t>
              </a:r>
              <a:r>
                <a:rPr lang="zh-CN" altLang="en-US" dirty="0"/>
                <a:t>构造关联函数</a:t>
              </a: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51C87919-5E82-2281-494A-9F20DBF5310E}"/>
              </a:ext>
            </a:extLst>
          </p:cNvPr>
          <p:cNvGrpSpPr/>
          <p:nvPr/>
        </p:nvGrpSpPr>
        <p:grpSpPr>
          <a:xfrm>
            <a:off x="5027933" y="1314882"/>
            <a:ext cx="2128857" cy="4494027"/>
            <a:chOff x="393956" y="1244005"/>
            <a:chExt cx="2128857" cy="4494027"/>
          </a:xfrm>
        </p:grpSpPr>
        <p:sp>
          <p:nvSpPr>
            <p:cNvPr id="28" name="矩形: 圆角 17">
              <a:extLst>
                <a:ext uri="{FF2B5EF4-FFF2-40B4-BE49-F238E27FC236}">
                  <a16:creationId xmlns:a16="http://schemas.microsoft.com/office/drawing/2014/main" id="{F4B11306-7ED8-8E0A-0463-44A81ED29318}"/>
                </a:ext>
              </a:extLst>
            </p:cNvPr>
            <p:cNvSpPr/>
            <p:nvPr/>
          </p:nvSpPr>
          <p:spPr>
            <a:xfrm>
              <a:off x="393956" y="1244005"/>
              <a:ext cx="2128857" cy="4494027"/>
            </a:xfrm>
            <a:prstGeom prst="round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BD4E610F-5B5E-968E-7953-4A02D92334C7}"/>
                </a:ext>
              </a:extLst>
            </p:cNvPr>
            <p:cNvSpPr txBox="1"/>
            <p:nvPr/>
          </p:nvSpPr>
          <p:spPr>
            <a:xfrm>
              <a:off x="808206" y="1339702"/>
              <a:ext cx="130035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3.</a:t>
              </a:r>
              <a:r>
                <a:rPr lang="zh-CN" altLang="en-US" dirty="0"/>
                <a:t>计算代码</a:t>
              </a: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7C114488-5C4F-A762-CA25-6EF0459F6426}"/>
              </a:ext>
            </a:extLst>
          </p:cNvPr>
          <p:cNvGrpSpPr/>
          <p:nvPr/>
        </p:nvGrpSpPr>
        <p:grpSpPr>
          <a:xfrm>
            <a:off x="7376121" y="1314882"/>
            <a:ext cx="2128857" cy="4494027"/>
            <a:chOff x="393956" y="1244005"/>
            <a:chExt cx="2128857" cy="4494027"/>
          </a:xfrm>
        </p:grpSpPr>
        <p:sp>
          <p:nvSpPr>
            <p:cNvPr id="31" name="矩形: 圆角 20">
              <a:extLst>
                <a:ext uri="{FF2B5EF4-FFF2-40B4-BE49-F238E27FC236}">
                  <a16:creationId xmlns:a16="http://schemas.microsoft.com/office/drawing/2014/main" id="{E718038B-A6A3-A6E3-34E1-6B40E2CBBB9F}"/>
                </a:ext>
              </a:extLst>
            </p:cNvPr>
            <p:cNvSpPr/>
            <p:nvPr/>
          </p:nvSpPr>
          <p:spPr>
            <a:xfrm>
              <a:off x="393956" y="1244005"/>
              <a:ext cx="2128857" cy="4494027"/>
            </a:xfrm>
            <a:prstGeom prst="round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2FF091CA-C579-CE85-8385-C886CA54CB1D}"/>
                </a:ext>
              </a:extLst>
            </p:cNvPr>
            <p:cNvSpPr txBox="1"/>
            <p:nvPr/>
          </p:nvSpPr>
          <p:spPr>
            <a:xfrm>
              <a:off x="808206" y="1339702"/>
              <a:ext cx="130035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4.</a:t>
              </a:r>
              <a:r>
                <a:rPr lang="zh-CN" altLang="en-US" dirty="0"/>
                <a:t>提交任务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4E1B46B4-113E-A824-1691-44B563060A07}"/>
              </a:ext>
            </a:extLst>
          </p:cNvPr>
          <p:cNvGrpSpPr/>
          <p:nvPr/>
        </p:nvGrpSpPr>
        <p:grpSpPr>
          <a:xfrm>
            <a:off x="9724309" y="1314882"/>
            <a:ext cx="2128857" cy="4494027"/>
            <a:chOff x="393956" y="1244005"/>
            <a:chExt cx="2128857" cy="4494027"/>
          </a:xfrm>
        </p:grpSpPr>
        <p:sp>
          <p:nvSpPr>
            <p:cNvPr id="34" name="矩形: 圆角 24">
              <a:extLst>
                <a:ext uri="{FF2B5EF4-FFF2-40B4-BE49-F238E27FC236}">
                  <a16:creationId xmlns:a16="http://schemas.microsoft.com/office/drawing/2014/main" id="{2791772B-F646-075A-BC92-C6EEC64C6060}"/>
                </a:ext>
              </a:extLst>
            </p:cNvPr>
            <p:cNvSpPr/>
            <p:nvPr/>
          </p:nvSpPr>
          <p:spPr>
            <a:xfrm>
              <a:off x="393956" y="1244005"/>
              <a:ext cx="2128857" cy="4494027"/>
            </a:xfrm>
            <a:prstGeom prst="round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F5B3BD03-0F2B-5C20-BFA5-87B195227ED9}"/>
                </a:ext>
              </a:extLst>
            </p:cNvPr>
            <p:cNvSpPr txBox="1"/>
            <p:nvPr/>
          </p:nvSpPr>
          <p:spPr>
            <a:xfrm>
              <a:off x="808206" y="1339702"/>
              <a:ext cx="130035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5.</a:t>
              </a:r>
              <a:r>
                <a:rPr lang="zh-CN" altLang="en-US" dirty="0"/>
                <a:t>数据分析</a:t>
              </a:r>
            </a:p>
          </p:txBody>
        </p:sp>
      </p:grpSp>
      <p:sp>
        <p:nvSpPr>
          <p:cNvPr id="36" name="文本框 27">
            <a:extLst>
              <a:ext uri="{FF2B5EF4-FFF2-40B4-BE49-F238E27FC236}">
                <a16:creationId xmlns:a16="http://schemas.microsoft.com/office/drawing/2014/main" id="{A0D96DA6-7494-A877-E232-EB8C32933DF2}"/>
              </a:ext>
            </a:extLst>
          </p:cNvPr>
          <p:cNvSpPr>
            <a:spLocks noGrp="1"/>
          </p:cNvSpPr>
          <p:nvPr/>
        </p:nvSpPr>
        <p:spPr>
          <a:xfrm>
            <a:off x="696541" y="5889266"/>
            <a:ext cx="10798384" cy="491481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</a:rPr>
              <a:t>传统格点 </a:t>
            </a:r>
            <a:r>
              <a:rPr lang="en-US" altLang="zh-CN" sz="2400" b="1" dirty="0">
                <a:solidFill>
                  <a:schemeClr val="bg1"/>
                </a:solidFill>
              </a:rPr>
              <a:t>QCD </a:t>
            </a:r>
            <a:r>
              <a:rPr lang="zh-CN" altLang="en-US" sz="2400" b="1" dirty="0">
                <a:solidFill>
                  <a:schemeClr val="bg1"/>
                </a:solidFill>
              </a:rPr>
              <a:t>工作流跨越理论、代码、算力与分析，工程门槛高。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37" name="箭头: 右 27">
            <a:extLst>
              <a:ext uri="{FF2B5EF4-FFF2-40B4-BE49-F238E27FC236}">
                <a16:creationId xmlns:a16="http://schemas.microsoft.com/office/drawing/2014/main" id="{BC5EE3CE-A94B-C9D8-9C64-2883263430DE}"/>
              </a:ext>
            </a:extLst>
          </p:cNvPr>
          <p:cNvSpPr/>
          <p:nvPr/>
        </p:nvSpPr>
        <p:spPr>
          <a:xfrm>
            <a:off x="2502929" y="2950269"/>
            <a:ext cx="148855" cy="82901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箭头: 右 28">
            <a:extLst>
              <a:ext uri="{FF2B5EF4-FFF2-40B4-BE49-F238E27FC236}">
                <a16:creationId xmlns:a16="http://schemas.microsoft.com/office/drawing/2014/main" id="{22699C0F-994A-D05E-6619-8AC5FF0C9BC7}"/>
              </a:ext>
            </a:extLst>
          </p:cNvPr>
          <p:cNvSpPr/>
          <p:nvPr/>
        </p:nvSpPr>
        <p:spPr>
          <a:xfrm>
            <a:off x="4846422" y="2955158"/>
            <a:ext cx="148855" cy="82901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箭头: 右 29">
            <a:extLst>
              <a:ext uri="{FF2B5EF4-FFF2-40B4-BE49-F238E27FC236}">
                <a16:creationId xmlns:a16="http://schemas.microsoft.com/office/drawing/2014/main" id="{46F5CC7F-8078-6893-1E1C-CE1F319E4CF7}"/>
              </a:ext>
            </a:extLst>
          </p:cNvPr>
          <p:cNvSpPr/>
          <p:nvPr/>
        </p:nvSpPr>
        <p:spPr>
          <a:xfrm>
            <a:off x="7200385" y="2950269"/>
            <a:ext cx="148855" cy="82901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箭头: 右 30">
            <a:extLst>
              <a:ext uri="{FF2B5EF4-FFF2-40B4-BE49-F238E27FC236}">
                <a16:creationId xmlns:a16="http://schemas.microsoft.com/office/drawing/2014/main" id="{F92DEA84-4DC2-C468-B739-8FF9B522224A}"/>
              </a:ext>
            </a:extLst>
          </p:cNvPr>
          <p:cNvSpPr/>
          <p:nvPr/>
        </p:nvSpPr>
        <p:spPr>
          <a:xfrm>
            <a:off x="9540216" y="2950269"/>
            <a:ext cx="148855" cy="82901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FFF16265-6B4D-0F7E-2282-43668BAD8A9C}"/>
              </a:ext>
            </a:extLst>
          </p:cNvPr>
          <p:cNvSpPr txBox="1"/>
          <p:nvPr/>
        </p:nvSpPr>
        <p:spPr>
          <a:xfrm>
            <a:off x="609723" y="4761546"/>
            <a:ext cx="1572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学习量子场论，格点场论等理论知识。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F96BB20F-B80D-B987-6B56-967F392DA37F}"/>
              </a:ext>
            </a:extLst>
          </p:cNvPr>
          <p:cNvSpPr txBox="1"/>
          <p:nvPr/>
        </p:nvSpPr>
        <p:spPr>
          <a:xfrm>
            <a:off x="2957911" y="4761546"/>
            <a:ext cx="1572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根据要计算的可观测量构造关联函数。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B818FB6A-D182-EFF8-980A-C6B36353CE61}"/>
              </a:ext>
            </a:extLst>
          </p:cNvPr>
          <p:cNvSpPr txBox="1"/>
          <p:nvPr/>
        </p:nvSpPr>
        <p:spPr>
          <a:xfrm>
            <a:off x="5306099" y="4761546"/>
            <a:ext cx="1572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编写并行代码</a:t>
            </a:r>
            <a:r>
              <a:rPr lang="en-US" altLang="zh-CN" b="1" dirty="0"/>
              <a:t>(</a:t>
            </a:r>
            <a:r>
              <a:rPr lang="en-US" altLang="zh-CN" b="1" dirty="0" err="1"/>
              <a:t>PyQUDA</a:t>
            </a:r>
            <a:r>
              <a:rPr lang="en-US" altLang="zh-CN" b="1" dirty="0"/>
              <a:t>/Chroma)</a:t>
            </a:r>
            <a:endParaRPr lang="zh-CN" altLang="en-US" b="1" dirty="0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58AE1975-2E16-CDA5-87BF-658C20600885}"/>
              </a:ext>
            </a:extLst>
          </p:cNvPr>
          <p:cNvSpPr txBox="1"/>
          <p:nvPr/>
        </p:nvSpPr>
        <p:spPr>
          <a:xfrm>
            <a:off x="7615034" y="4761546"/>
            <a:ext cx="1640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将脚本提交到</a:t>
            </a:r>
            <a:r>
              <a:rPr lang="en-US" altLang="zh-CN" b="1" dirty="0"/>
              <a:t>GPU</a:t>
            </a:r>
            <a:r>
              <a:rPr lang="zh-CN" altLang="en-US" b="1" dirty="0"/>
              <a:t>集群进行计算。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D4E94912-B290-D50C-2E67-6B6FAA83B8AF}"/>
              </a:ext>
            </a:extLst>
          </p:cNvPr>
          <p:cNvSpPr txBox="1"/>
          <p:nvPr/>
        </p:nvSpPr>
        <p:spPr>
          <a:xfrm>
            <a:off x="10002475" y="4761546"/>
            <a:ext cx="1572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对原始数据进行分析拟合得到记过</a:t>
            </a:r>
          </a:p>
        </p:txBody>
      </p:sp>
      <p:pic>
        <p:nvPicPr>
          <p:cNvPr id="46" name="图片 45" descr="图片预览">
            <a:extLst>
              <a:ext uri="{FF2B5EF4-FFF2-40B4-BE49-F238E27FC236}">
                <a16:creationId xmlns:a16="http://schemas.microsoft.com/office/drawing/2014/main" id="{BF34F01D-8D2A-8FDF-97A9-3A9328249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855" y="2097270"/>
            <a:ext cx="1883012" cy="2374346"/>
          </a:xfrm>
          <a:prstGeom prst="rect">
            <a:avLst/>
          </a:prstGeom>
        </p:spPr>
      </p:pic>
      <p:pic>
        <p:nvPicPr>
          <p:cNvPr id="47" name="图片 46" descr="图片预览">
            <a:extLst>
              <a:ext uri="{FF2B5EF4-FFF2-40B4-BE49-F238E27FC236}">
                <a16:creationId xmlns:a16="http://schemas.microsoft.com/office/drawing/2014/main" id="{C32D6981-CD3C-4325-B9E8-692F28366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212" y="1917275"/>
            <a:ext cx="1895788" cy="2844697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DF7EE0B8-0732-8486-7432-3D298E90D7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9447" y="3141817"/>
            <a:ext cx="1841334" cy="1619729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3631F43E-791D-4BF6-92D5-62A8708A5A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2061" y="2050479"/>
            <a:ext cx="1759698" cy="899789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02A655F6-E96D-89A4-CC68-3EF5D71A17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236" y="2271915"/>
            <a:ext cx="1904760" cy="2135416"/>
          </a:xfrm>
          <a:prstGeom prst="rect">
            <a:avLst/>
          </a:prstGeom>
        </p:spPr>
      </p:pic>
      <p:pic>
        <p:nvPicPr>
          <p:cNvPr id="51" name="图片 50" descr="图片预览">
            <a:extLst>
              <a:ext uri="{FF2B5EF4-FFF2-40B4-BE49-F238E27FC236}">
                <a16:creationId xmlns:a16="http://schemas.microsoft.com/office/drawing/2014/main" id="{934BA5C5-E549-E1A5-DB85-7154D6D0F4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7622" y="2084190"/>
            <a:ext cx="2002229" cy="255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35399"/>
      </p:ext>
    </p:extLst>
  </p:cSld>
  <p:clrMapOvr>
    <a:masterClrMapping/>
  </p:clrMapOvr>
  <p:transition advTm="3094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E5A09-9979-5E25-2EC9-44A94F9D4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灯片编号占位符 4">
            <a:extLst>
              <a:ext uri="{FF2B5EF4-FFF2-40B4-BE49-F238E27FC236}">
                <a16:creationId xmlns:a16="http://schemas.microsoft.com/office/drawing/2014/main" id="{CF95A954-4E8D-5341-4E1B-0C85089FC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21</a:t>
            </a:fld>
            <a:endParaRPr kumimoji="0" lang="zh-CN" altLang="en-US" sz="280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3B059D5-3ED8-9881-DA08-72C30F9C61E2}"/>
              </a:ext>
            </a:extLst>
          </p:cNvPr>
          <p:cNvGrpSpPr/>
          <p:nvPr/>
        </p:nvGrpSpPr>
        <p:grpSpPr>
          <a:xfrm>
            <a:off x="158483" y="1001405"/>
            <a:ext cx="11874499" cy="5760668"/>
            <a:chOff x="158751" y="963982"/>
            <a:chExt cx="11874499" cy="5760668"/>
          </a:xfrm>
        </p:grpSpPr>
        <p:cxnSp>
          <p:nvCxnSpPr>
            <p:cNvPr id="10" name="直线连接符 46">
              <a:extLst>
                <a:ext uri="{FF2B5EF4-FFF2-40B4-BE49-F238E27FC236}">
                  <a16:creationId xmlns:a16="http://schemas.microsoft.com/office/drawing/2014/main" id="{146138A6-A7C2-91C7-2254-B9A2788A426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线连接符 48">
              <a:extLst>
                <a:ext uri="{FF2B5EF4-FFF2-40B4-BE49-F238E27FC236}">
                  <a16:creationId xmlns:a16="http://schemas.microsoft.com/office/drawing/2014/main" id="{49E8A357-EA35-A20E-DB94-6FE581CECA0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FD549EBA-CA48-250F-06D8-C31E968DE701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Line 2">
              <a:extLst>
                <a:ext uri="{FF2B5EF4-FFF2-40B4-BE49-F238E27FC236}">
                  <a16:creationId xmlns:a16="http://schemas.microsoft.com/office/drawing/2014/main" id="{69556250-E110-F893-3E62-3AB413C803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" name="AutoShape 2">
            <a:extLst>
              <a:ext uri="{FF2B5EF4-FFF2-40B4-BE49-F238E27FC236}">
                <a16:creationId xmlns:a16="http://schemas.microsoft.com/office/drawing/2014/main" id="{93FED319-564B-6F1B-2306-631C16252CB9}"/>
              </a:ext>
            </a:extLst>
          </p:cNvPr>
          <p:cNvSpPr>
            <a:spLocks noGrp="1"/>
          </p:cNvSpPr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88900" tIns="50800" rIns="88900" bIns="50800" anchor="t"/>
          <a:lstStyle/>
          <a:p>
            <a:pPr>
              <a:spcBef>
                <a:spcPct val="50000"/>
              </a:spcBef>
              <a:buNone/>
            </a:pPr>
            <a:r>
              <a:rPr lang="zh-CN" altLang="en-US" sz="3600" b="1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核心困难：突破想法的难度</a:t>
            </a:r>
            <a:endParaRPr sz="3600" b="1" dirty="0">
              <a:solidFill>
                <a:schemeClr val="tx1"/>
              </a:solidFill>
              <a:latin typeface="+mj-ea"/>
              <a:ea typeface="+mj-ea"/>
              <a:cs typeface="+mj-ea"/>
            </a:endParaRPr>
          </a:p>
        </p:txBody>
      </p:sp>
      <p:sp useBgFill="1">
        <p:nvSpPr>
          <p:cNvPr id="4" name="燕尾形箭头 3">
            <a:extLst>
              <a:ext uri="{FF2B5EF4-FFF2-40B4-BE49-F238E27FC236}">
                <a16:creationId xmlns:a16="http://schemas.microsoft.com/office/drawing/2014/main" id="{89E58326-E47D-9D7B-4EDF-D52CFEEE3E6E}"/>
              </a:ext>
            </a:extLst>
          </p:cNvPr>
          <p:cNvSpPr/>
          <p:nvPr/>
        </p:nvSpPr>
        <p:spPr>
          <a:xfrm>
            <a:off x="533768" y="2998131"/>
            <a:ext cx="10758488" cy="430869"/>
          </a:xfrm>
          <a:prstGeom prst="notched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 dirty="0"/>
          </a:p>
        </p:txBody>
      </p:sp>
      <p:sp>
        <p:nvSpPr>
          <p:cNvPr id="16" name="文本框 27">
            <a:extLst>
              <a:ext uri="{FF2B5EF4-FFF2-40B4-BE49-F238E27FC236}">
                <a16:creationId xmlns:a16="http://schemas.microsoft.com/office/drawing/2014/main" id="{8D633553-375E-5BD5-6C0A-3799FEE954B8}"/>
              </a:ext>
            </a:extLst>
          </p:cNvPr>
          <p:cNvSpPr>
            <a:spLocks noGrp="1"/>
          </p:cNvSpPr>
          <p:nvPr/>
        </p:nvSpPr>
        <p:spPr>
          <a:xfrm>
            <a:off x="696541" y="5889266"/>
            <a:ext cx="10798384" cy="49731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从格点</a:t>
            </a:r>
            <a:r>
              <a:rPr lang="en-US" altLang="zh-CN" sz="2400" b="1" dirty="0">
                <a:solidFill>
                  <a:schemeClr val="bg1"/>
                </a:solidFill>
              </a:rPr>
              <a:t>QCD </a:t>
            </a:r>
            <a:r>
              <a:rPr lang="zh-CN" altLang="en-US" sz="2400" b="1" dirty="0">
                <a:solidFill>
                  <a:schemeClr val="bg1"/>
                </a:solidFill>
              </a:rPr>
              <a:t>到</a:t>
            </a:r>
            <a:r>
              <a:rPr lang="en-US" altLang="zh-CN" sz="2400" b="1" dirty="0" err="1">
                <a:solidFill>
                  <a:schemeClr val="bg1"/>
                </a:solidFill>
              </a:rPr>
              <a:t>LaMET</a:t>
            </a:r>
            <a:r>
              <a:rPr lang="zh-CN" altLang="en-US" sz="2400" b="1" dirty="0">
                <a:solidFill>
                  <a:schemeClr val="bg1"/>
                </a:solidFill>
              </a:rPr>
              <a:t>的研究经历显示：产生突破性的想法非常困难</a:t>
            </a:r>
          </a:p>
        </p:txBody>
      </p:sp>
      <p:sp>
        <p:nvSpPr>
          <p:cNvPr id="17" name="燕尾形箭头 16">
            <a:extLst>
              <a:ext uri="{FF2B5EF4-FFF2-40B4-BE49-F238E27FC236}">
                <a16:creationId xmlns:a16="http://schemas.microsoft.com/office/drawing/2014/main" id="{3D6553BB-3D44-34C5-A9FF-12470244BB33}"/>
              </a:ext>
            </a:extLst>
          </p:cNvPr>
          <p:cNvSpPr/>
          <p:nvPr/>
        </p:nvSpPr>
        <p:spPr>
          <a:xfrm>
            <a:off x="602859" y="3136281"/>
            <a:ext cx="11204304" cy="325392"/>
          </a:xfrm>
          <a:prstGeom prst="notchedRightArrow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6140AB1-1A64-11E1-B153-26A5D0201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667" y="3693575"/>
            <a:ext cx="4783589" cy="1378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14F4182-E361-86DB-FDD3-B0B1259F6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767" y="1160451"/>
            <a:ext cx="2436459" cy="182734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85E8227-52D1-9CE2-B7E7-085D0A8846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7" t="48136" r="48128" b="19701"/>
          <a:stretch/>
        </p:blipFill>
        <p:spPr>
          <a:xfrm>
            <a:off x="3224085" y="3553033"/>
            <a:ext cx="2150347" cy="2110769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84E0CD31-2B95-3ABF-EAFB-0CDC74E3D738}"/>
              </a:ext>
            </a:extLst>
          </p:cNvPr>
          <p:cNvSpPr txBox="1"/>
          <p:nvPr/>
        </p:nvSpPr>
        <p:spPr>
          <a:xfrm>
            <a:off x="448956" y="2839937"/>
            <a:ext cx="28934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Image credit: Joachim Meyer; DESY / HERA</a:t>
            </a:r>
            <a:br>
              <a:rPr lang="en" altLang="zh-CN" dirty="0">
                <a:effectLst/>
              </a:rPr>
            </a:br>
            <a:endParaRPr lang="en" altLang="zh-CN" dirty="0">
              <a:effectLst/>
            </a:endParaRPr>
          </a:p>
        </p:txBody>
      </p:sp>
      <p:sp useBgFill="1">
        <p:nvSpPr>
          <p:cNvPr id="5" name="文本框 4">
            <a:extLst>
              <a:ext uri="{FF2B5EF4-FFF2-40B4-BE49-F238E27FC236}">
                <a16:creationId xmlns:a16="http://schemas.microsoft.com/office/drawing/2014/main" id="{7C888B3E-4A36-5B23-5F86-0D1093F2E197}"/>
              </a:ext>
            </a:extLst>
          </p:cNvPr>
          <p:cNvSpPr txBox="1"/>
          <p:nvPr/>
        </p:nvSpPr>
        <p:spPr>
          <a:xfrm>
            <a:off x="448956" y="1108831"/>
            <a:ext cx="16243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Parton Model:</a:t>
            </a:r>
          </a:p>
          <a:p>
            <a:r>
              <a:rPr kumimoji="1"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Feyman</a:t>
            </a:r>
            <a:r>
              <a:rPr kumimoji="1"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kumimoji="1"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Bjorken</a:t>
            </a:r>
            <a:endParaRPr kumimoji="1"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 useBgFill="1">
        <p:nvSpPr>
          <p:cNvPr id="6" name="文本框 5">
            <a:extLst>
              <a:ext uri="{FF2B5EF4-FFF2-40B4-BE49-F238E27FC236}">
                <a16:creationId xmlns:a16="http://schemas.microsoft.com/office/drawing/2014/main" id="{056B4B80-038A-5439-6634-69650CF8D207}"/>
              </a:ext>
            </a:extLst>
          </p:cNvPr>
          <p:cNvSpPr txBox="1"/>
          <p:nvPr/>
        </p:nvSpPr>
        <p:spPr>
          <a:xfrm>
            <a:off x="3268584" y="5295523"/>
            <a:ext cx="11346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1800" dirty="0">
                <a:latin typeface="+mn-ea"/>
                <a:ea typeface="+mn-ea"/>
              </a:rPr>
              <a:t>格点</a:t>
            </a:r>
            <a:r>
              <a:rPr kumimoji="1" lang="en-US" altLang="zh-CN" sz="1800" dirty="0">
                <a:latin typeface="+mn-ea"/>
                <a:ea typeface="+mn-ea"/>
              </a:rPr>
              <a:t>QCD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B11F434-6CD6-1BD1-C9B2-1C6CE1D31DAD}"/>
              </a:ext>
            </a:extLst>
          </p:cNvPr>
          <p:cNvGrpSpPr/>
          <p:nvPr/>
        </p:nvGrpSpPr>
        <p:grpSpPr>
          <a:xfrm>
            <a:off x="5430755" y="964545"/>
            <a:ext cx="2155824" cy="2257903"/>
            <a:chOff x="4750904" y="1041074"/>
            <a:chExt cx="2155824" cy="22579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D31E9521-7369-6335-03AC-19739DBA8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50904" y="1041074"/>
              <a:ext cx="2098896" cy="2257903"/>
            </a:xfrm>
            <a:prstGeom prst="rect">
              <a:avLst/>
            </a:prstGeom>
          </p:spPr>
        </p:pic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19E8206A-36DE-B31C-FB2F-BB2AAB98B383}"/>
                </a:ext>
              </a:extLst>
            </p:cNvPr>
            <p:cNvSpPr txBox="1"/>
            <p:nvPr/>
          </p:nvSpPr>
          <p:spPr>
            <a:xfrm>
              <a:off x="5155433" y="1187036"/>
              <a:ext cx="17512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/>
                <a:t>1991 CTEQ</a:t>
              </a:r>
              <a:endParaRPr lang="zh-CN" altLang="en-US" dirty="0"/>
            </a:p>
          </p:txBody>
        </p:sp>
      </p:grpSp>
      <p:sp useBgFill="1">
        <p:nvSpPr>
          <p:cNvPr id="14" name="文本框 13">
            <a:extLst>
              <a:ext uri="{FF2B5EF4-FFF2-40B4-BE49-F238E27FC236}">
                <a16:creationId xmlns:a16="http://schemas.microsoft.com/office/drawing/2014/main" id="{1097911E-C514-CE60-B8A6-6509E34E5C04}"/>
              </a:ext>
            </a:extLst>
          </p:cNvPr>
          <p:cNvSpPr txBox="1"/>
          <p:nvPr/>
        </p:nvSpPr>
        <p:spPr>
          <a:xfrm>
            <a:off x="7369834" y="5337775"/>
            <a:ext cx="16734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dirty="0" err="1"/>
              <a:t>LaMET</a:t>
            </a:r>
            <a:r>
              <a:rPr kumimoji="1" lang="en-US" altLang="zh-CN" dirty="0"/>
              <a:t> 2013</a:t>
            </a:r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50251A0F-9255-8A1D-9377-4C64B4858927}"/>
              </a:ext>
            </a:extLst>
          </p:cNvPr>
          <p:cNvSpPr/>
          <p:nvPr/>
        </p:nvSpPr>
        <p:spPr>
          <a:xfrm>
            <a:off x="1895526" y="3220900"/>
            <a:ext cx="172624" cy="16566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753194E5-4CA7-7358-7BE8-2D46B25D440E}"/>
              </a:ext>
            </a:extLst>
          </p:cNvPr>
          <p:cNvSpPr/>
          <p:nvPr/>
        </p:nvSpPr>
        <p:spPr>
          <a:xfrm>
            <a:off x="4231291" y="3205351"/>
            <a:ext cx="172624" cy="16566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AFA292C1-903E-1136-66FB-F291A86E67B2}"/>
              </a:ext>
            </a:extLst>
          </p:cNvPr>
          <p:cNvSpPr/>
          <p:nvPr/>
        </p:nvSpPr>
        <p:spPr>
          <a:xfrm>
            <a:off x="6637134" y="3149948"/>
            <a:ext cx="172624" cy="16566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14EB898C-56CE-F109-938B-487710D12659}"/>
              </a:ext>
            </a:extLst>
          </p:cNvPr>
          <p:cNvSpPr/>
          <p:nvPr/>
        </p:nvSpPr>
        <p:spPr>
          <a:xfrm>
            <a:off x="9445394" y="3149947"/>
            <a:ext cx="172624" cy="16566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6689597"/>
      </p:ext>
    </p:extLst>
  </p:cSld>
  <p:clrMapOvr>
    <a:masterClrMapping/>
  </p:clrMapOvr>
  <p:transition advTm="3094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87F62-2520-262E-77CF-474A5533F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3">
            <a:extLst>
              <a:ext uri="{FF2B5EF4-FFF2-40B4-BE49-F238E27FC236}">
                <a16:creationId xmlns:a16="http://schemas.microsoft.com/office/drawing/2014/main" id="{B353FEBE-A154-95F2-8667-B2158B7E0F61}"/>
              </a:ext>
            </a:extLst>
          </p:cNvPr>
          <p:cNvSpPr txBox="1">
            <a:spLocks/>
          </p:cNvSpPr>
          <p:nvPr/>
        </p:nvSpPr>
        <p:spPr>
          <a:xfrm>
            <a:off x="1416104" y="2259165"/>
            <a:ext cx="9359791" cy="2339670"/>
          </a:xfrm>
          <a:ln/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36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关键科学问题：</a:t>
            </a:r>
            <a:endParaRPr lang="en-US" altLang="zh-CN" sz="36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如何更快速的产生新颖且可行的研究思路？</a:t>
            </a:r>
            <a:endParaRPr lang="en-US" altLang="zh-CN" sz="36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如何更有效的进行格点验证？</a:t>
            </a:r>
          </a:p>
        </p:txBody>
      </p:sp>
    </p:spTree>
    <p:extLst>
      <p:ext uri="{BB962C8B-B14F-4D97-AF65-F5344CB8AC3E}">
        <p14:creationId xmlns:p14="http://schemas.microsoft.com/office/powerpoint/2010/main" val="629689845"/>
      </p:ext>
    </p:extLst>
  </p:cSld>
  <p:clrMapOvr>
    <a:masterClrMapping/>
  </p:clrMapOvr>
  <p:transition advTm="3094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箭头: 圆角右 159">
            <a:extLst>
              <a:ext uri="{FF2B5EF4-FFF2-40B4-BE49-F238E27FC236}">
                <a16:creationId xmlns:a16="http://schemas.microsoft.com/office/drawing/2014/main" id="{E004C321-AC60-EA3E-A70A-C7D8E4489274}"/>
              </a:ext>
            </a:extLst>
          </p:cNvPr>
          <p:cNvSpPr/>
          <p:nvPr/>
        </p:nvSpPr>
        <p:spPr>
          <a:xfrm rot="16200000" flipV="1">
            <a:off x="9719195" y="5248543"/>
            <a:ext cx="928545" cy="1237570"/>
          </a:xfrm>
          <a:prstGeom prst="bentArrow">
            <a:avLst>
              <a:gd name="adj1" fmla="val 4760"/>
              <a:gd name="adj2" fmla="val 20886"/>
              <a:gd name="adj3" fmla="val 38058"/>
              <a:gd name="adj4" fmla="val 14247"/>
            </a:avLst>
          </a:prstGeom>
          <a:solidFill>
            <a:srgbClr val="012E89"/>
          </a:solidFill>
          <a:ln>
            <a:solidFill>
              <a:srgbClr val="012E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61" name="矩形 160">
            <a:extLst>
              <a:ext uri="{FF2B5EF4-FFF2-40B4-BE49-F238E27FC236}">
                <a16:creationId xmlns:a16="http://schemas.microsoft.com/office/drawing/2014/main" id="{3697DB91-E8C1-8322-35BA-7F4E1731A6CA}"/>
              </a:ext>
            </a:extLst>
          </p:cNvPr>
          <p:cNvSpPr/>
          <p:nvPr/>
        </p:nvSpPr>
        <p:spPr>
          <a:xfrm>
            <a:off x="10395744" y="5417344"/>
            <a:ext cx="604837" cy="5216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: 圆角 96">
            <a:extLst>
              <a:ext uri="{FF2B5EF4-FFF2-40B4-BE49-F238E27FC236}">
                <a16:creationId xmlns:a16="http://schemas.microsoft.com/office/drawing/2014/main" id="{48940829-E8DD-A019-7238-72EEB9E2D85D}"/>
              </a:ext>
            </a:extLst>
          </p:cNvPr>
          <p:cNvSpPr/>
          <p:nvPr/>
        </p:nvSpPr>
        <p:spPr>
          <a:xfrm>
            <a:off x="3987538" y="1895176"/>
            <a:ext cx="443049" cy="744329"/>
          </a:xfrm>
          <a:prstGeom prst="roundRect">
            <a:avLst/>
          </a:prstGeom>
          <a:solidFill>
            <a:srgbClr val="208B92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 b="1" dirty="0">
              <a:solidFill>
                <a:srgbClr val="0C105C"/>
              </a:solidFill>
            </a:endParaRPr>
          </a:p>
        </p:txBody>
      </p:sp>
      <p:pic>
        <p:nvPicPr>
          <p:cNvPr id="87" name="图片 86">
            <a:extLst>
              <a:ext uri="{FF2B5EF4-FFF2-40B4-BE49-F238E27FC236}">
                <a16:creationId xmlns:a16="http://schemas.microsoft.com/office/drawing/2014/main" id="{5F6A235B-C3D7-98C2-188C-B832A1E40A9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6" t="26191" r="30786" b="57569"/>
          <a:stretch>
            <a:fillRect/>
          </a:stretch>
        </p:blipFill>
        <p:spPr>
          <a:xfrm>
            <a:off x="6147608" y="1762990"/>
            <a:ext cx="2290709" cy="1114364"/>
          </a:xfrm>
          <a:prstGeom prst="rect">
            <a:avLst/>
          </a:prstGeom>
        </p:spPr>
      </p:pic>
      <p:sp>
        <p:nvSpPr>
          <p:cNvPr id="6" name="箭头: 右 5">
            <a:extLst>
              <a:ext uri="{FF2B5EF4-FFF2-40B4-BE49-F238E27FC236}">
                <a16:creationId xmlns:a16="http://schemas.microsoft.com/office/drawing/2014/main" id="{933944FD-607D-0FAF-15C7-4A77F0EFD529}"/>
              </a:ext>
            </a:extLst>
          </p:cNvPr>
          <p:cNvSpPr/>
          <p:nvPr/>
        </p:nvSpPr>
        <p:spPr>
          <a:xfrm>
            <a:off x="168563" y="73892"/>
            <a:ext cx="11854873" cy="960582"/>
          </a:xfrm>
          <a:prstGeom prst="rightArrow">
            <a:avLst>
              <a:gd name="adj1" fmla="val 65385"/>
              <a:gd name="adj2" fmla="val 61770"/>
            </a:avLst>
          </a:prstGeom>
          <a:solidFill>
            <a:srgbClr val="012E89"/>
          </a:solidFill>
          <a:ln>
            <a:solidFill>
              <a:srgbClr val="012E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09D582B-B13F-0CF9-5781-BE7564492F56}"/>
              </a:ext>
            </a:extLst>
          </p:cNvPr>
          <p:cNvSpPr txBox="1"/>
          <p:nvPr/>
        </p:nvSpPr>
        <p:spPr>
          <a:xfrm>
            <a:off x="1811727" y="234114"/>
            <a:ext cx="5514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格点</a:t>
            </a:r>
            <a:r>
              <a:rPr lang="en-US" altLang="zh-CN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QCD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全流程科研智能体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584DA20-BA9B-89DD-2062-9F4F96F99048}"/>
              </a:ext>
            </a:extLst>
          </p:cNvPr>
          <p:cNvSpPr txBox="1"/>
          <p:nvPr/>
        </p:nvSpPr>
        <p:spPr>
          <a:xfrm>
            <a:off x="7446450" y="415682"/>
            <a:ext cx="29402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AI-Agent for Lattice QCD</a:t>
            </a:r>
            <a:endParaRPr lang="zh-CN" altLang="en-US" sz="2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AE76465E-8B14-64EB-2247-8CADACC1FC47}"/>
              </a:ext>
            </a:extLst>
          </p:cNvPr>
          <p:cNvSpPr/>
          <p:nvPr/>
        </p:nvSpPr>
        <p:spPr>
          <a:xfrm>
            <a:off x="147782" y="1108363"/>
            <a:ext cx="3445163" cy="4830619"/>
          </a:xfrm>
          <a:prstGeom prst="roundRect">
            <a:avLst>
              <a:gd name="adj" fmla="val 3495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: 圆顶角 15">
            <a:extLst>
              <a:ext uri="{FF2B5EF4-FFF2-40B4-BE49-F238E27FC236}">
                <a16:creationId xmlns:a16="http://schemas.microsoft.com/office/drawing/2014/main" id="{8E1237A6-6054-F183-C5CC-83166F5C44B9}"/>
              </a:ext>
            </a:extLst>
          </p:cNvPr>
          <p:cNvSpPr/>
          <p:nvPr/>
        </p:nvSpPr>
        <p:spPr>
          <a:xfrm>
            <a:off x="147782" y="1108363"/>
            <a:ext cx="3445163" cy="535710"/>
          </a:xfrm>
          <a:prstGeom prst="round2Same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8092BE8-83B6-8D19-3EB4-C74584FF60AF}"/>
              </a:ext>
            </a:extLst>
          </p:cNvPr>
          <p:cNvSpPr txBox="1"/>
          <p:nvPr/>
        </p:nvSpPr>
        <p:spPr>
          <a:xfrm>
            <a:off x="81062" y="1216177"/>
            <a:ext cx="3592945" cy="338554"/>
          </a:xfrm>
          <a:prstGeom prst="rect">
            <a:avLst/>
          </a:prstGeom>
          <a:noFill/>
        </p:spPr>
        <p:txBody>
          <a:bodyPr wrap="square">
            <a:normAutofit fontScale="92500"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想法生成与问题凝练 </a:t>
            </a:r>
            <a:r>
              <a:rPr lang="en-US" altLang="zh-CN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altLang="zh-CN" sz="1600" b="1" dirty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IdeaMinerLQCD</a:t>
            </a:r>
            <a:endParaRPr lang="zh-CN" altLang="en-US" sz="1600" b="1" dirty="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9636F7C3-3910-A3C6-CE0C-64F109C83B3E}"/>
              </a:ext>
            </a:extLst>
          </p:cNvPr>
          <p:cNvSpPr/>
          <p:nvPr/>
        </p:nvSpPr>
        <p:spPr>
          <a:xfrm>
            <a:off x="341745" y="2004291"/>
            <a:ext cx="92364" cy="9236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15924F70-2334-D9C9-C965-9D6E35EAF99D}"/>
              </a:ext>
            </a:extLst>
          </p:cNvPr>
          <p:cNvSpPr/>
          <p:nvPr/>
        </p:nvSpPr>
        <p:spPr>
          <a:xfrm>
            <a:off x="346363" y="2424546"/>
            <a:ext cx="92364" cy="9236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E87AF087-6D32-DF29-0443-4DABFD8C9278}"/>
              </a:ext>
            </a:extLst>
          </p:cNvPr>
          <p:cNvSpPr/>
          <p:nvPr/>
        </p:nvSpPr>
        <p:spPr>
          <a:xfrm>
            <a:off x="346363" y="2844799"/>
            <a:ext cx="92364" cy="9236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500BE83F-FB39-C186-AD5A-968A986CE99A}"/>
              </a:ext>
            </a:extLst>
          </p:cNvPr>
          <p:cNvSpPr/>
          <p:nvPr/>
        </p:nvSpPr>
        <p:spPr>
          <a:xfrm>
            <a:off x="346363" y="3265052"/>
            <a:ext cx="92364" cy="9236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6175EE35-FFDF-6442-4953-BE9D44279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t="53737" r="71375" b="26464"/>
          <a:stretch>
            <a:fillRect/>
          </a:stretch>
        </p:blipFill>
        <p:spPr>
          <a:xfrm>
            <a:off x="277091" y="3685305"/>
            <a:ext cx="3214254" cy="1357750"/>
          </a:xfrm>
          <a:prstGeom prst="rect">
            <a:avLst/>
          </a:prstGeom>
        </p:spPr>
      </p:pic>
      <p:sp>
        <p:nvSpPr>
          <p:cNvPr id="38" name="文本框 37">
            <a:extLst>
              <a:ext uri="{FF2B5EF4-FFF2-40B4-BE49-F238E27FC236}">
                <a16:creationId xmlns:a16="http://schemas.microsoft.com/office/drawing/2014/main" id="{220DD888-5ED0-3DC3-DD3D-C32A7D54FA40}"/>
              </a:ext>
            </a:extLst>
          </p:cNvPr>
          <p:cNvSpPr txBox="1"/>
          <p:nvPr/>
        </p:nvSpPr>
        <p:spPr>
          <a:xfrm>
            <a:off x="458186" y="1865032"/>
            <a:ext cx="2959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n-ea"/>
              </a:rPr>
              <a:t>系统梳理</a:t>
            </a:r>
            <a:r>
              <a:rPr lang="en-US" altLang="zh-CN" sz="1600" b="1" dirty="0">
                <a:latin typeface="+mn-ea"/>
              </a:rPr>
              <a:t>LQCD</a:t>
            </a:r>
            <a:r>
              <a:rPr lang="zh-CN" altLang="en-US" sz="1600" b="1" dirty="0">
                <a:latin typeface="+mn-ea"/>
              </a:rPr>
              <a:t>文献和已有结果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C4270BFA-EDCE-513E-A513-B475A8186370}"/>
              </a:ext>
            </a:extLst>
          </p:cNvPr>
          <p:cNvSpPr txBox="1"/>
          <p:nvPr/>
        </p:nvSpPr>
        <p:spPr>
          <a:xfrm>
            <a:off x="458185" y="2302873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n-ea"/>
              </a:rPr>
              <a:t>识别关键科学问题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CEC8DDA-0BD7-E210-885E-6791F70C29E5}"/>
              </a:ext>
            </a:extLst>
          </p:cNvPr>
          <p:cNvSpPr txBox="1"/>
          <p:nvPr/>
        </p:nvSpPr>
        <p:spPr>
          <a:xfrm>
            <a:off x="458185" y="2721704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n-ea"/>
              </a:rPr>
              <a:t>形成可验证的研究假设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1A93D2CC-6B22-51E2-CD73-7B13D3968C5E}"/>
              </a:ext>
            </a:extLst>
          </p:cNvPr>
          <p:cNvSpPr txBox="1"/>
          <p:nvPr/>
        </p:nvSpPr>
        <p:spPr>
          <a:xfrm>
            <a:off x="458185" y="3141957"/>
            <a:ext cx="2821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n-ea"/>
              </a:rPr>
              <a:t>将</a:t>
            </a:r>
            <a:r>
              <a:rPr lang="en-US" altLang="zh-CN" sz="1600" b="1" dirty="0">
                <a:latin typeface="+mn-ea"/>
              </a:rPr>
              <a:t>idea</a:t>
            </a:r>
            <a:r>
              <a:rPr lang="zh-CN" altLang="en-US" sz="1600" b="1" dirty="0">
                <a:latin typeface="+mn-ea"/>
              </a:rPr>
              <a:t>转化为具体</a:t>
            </a:r>
            <a:r>
              <a:rPr lang="en-US" altLang="zh-CN" sz="1600" b="1" dirty="0">
                <a:latin typeface="+mn-ea"/>
              </a:rPr>
              <a:t>lattice task</a:t>
            </a:r>
            <a:endParaRPr lang="zh-CN" altLang="en-US" sz="1600" b="1" dirty="0">
              <a:latin typeface="+mn-ea"/>
            </a:endParaRPr>
          </a:p>
        </p:txBody>
      </p:sp>
      <p:sp>
        <p:nvSpPr>
          <p:cNvPr id="45" name="矩形: 圆角 44">
            <a:extLst>
              <a:ext uri="{FF2B5EF4-FFF2-40B4-BE49-F238E27FC236}">
                <a16:creationId xmlns:a16="http://schemas.microsoft.com/office/drawing/2014/main" id="{239AB70C-CECA-C07D-3D09-59911DE65616}"/>
              </a:ext>
            </a:extLst>
          </p:cNvPr>
          <p:cNvSpPr/>
          <p:nvPr/>
        </p:nvSpPr>
        <p:spPr>
          <a:xfrm>
            <a:off x="212439" y="5477159"/>
            <a:ext cx="3315854" cy="424870"/>
          </a:xfrm>
          <a:prstGeom prst="roundRect">
            <a:avLst/>
          </a:prstGeom>
          <a:solidFill>
            <a:srgbClr val="0070C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b="1" dirty="0">
                <a:solidFill>
                  <a:srgbClr val="0C105C"/>
                </a:solidFill>
              </a:rPr>
              <a:t>Research Idea + Hypothesis &amp; Task</a:t>
            </a:r>
            <a:endParaRPr lang="zh-CN" altLang="en-US" sz="1100" b="1" dirty="0">
              <a:solidFill>
                <a:srgbClr val="0C105C"/>
              </a:solidFill>
            </a:endParaRPr>
          </a:p>
        </p:txBody>
      </p:sp>
      <p:sp>
        <p:nvSpPr>
          <p:cNvPr id="71" name="矩形: 圆角 70">
            <a:extLst>
              <a:ext uri="{FF2B5EF4-FFF2-40B4-BE49-F238E27FC236}">
                <a16:creationId xmlns:a16="http://schemas.microsoft.com/office/drawing/2014/main" id="{3703DB24-1DB0-D8B6-D44D-B4AB695F31A5}"/>
              </a:ext>
            </a:extLst>
          </p:cNvPr>
          <p:cNvSpPr/>
          <p:nvPr/>
        </p:nvSpPr>
        <p:spPr>
          <a:xfrm>
            <a:off x="3907017" y="1108409"/>
            <a:ext cx="4605387" cy="4830619"/>
          </a:xfrm>
          <a:prstGeom prst="roundRect">
            <a:avLst>
              <a:gd name="adj" fmla="val 2062"/>
            </a:avLst>
          </a:prstGeom>
          <a:noFill/>
          <a:ln w="28575">
            <a:solidFill>
              <a:srgbClr val="208B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8080"/>
              </a:solidFill>
            </a:endParaRPr>
          </a:p>
        </p:txBody>
      </p:sp>
      <p:sp>
        <p:nvSpPr>
          <p:cNvPr id="73" name="矩形: 圆顶角 72">
            <a:extLst>
              <a:ext uri="{FF2B5EF4-FFF2-40B4-BE49-F238E27FC236}">
                <a16:creationId xmlns:a16="http://schemas.microsoft.com/office/drawing/2014/main" id="{4DBF78BF-ECFB-5AA4-9D5C-C63051623BBA}"/>
              </a:ext>
            </a:extLst>
          </p:cNvPr>
          <p:cNvSpPr/>
          <p:nvPr/>
        </p:nvSpPr>
        <p:spPr>
          <a:xfrm>
            <a:off x="3907017" y="1102451"/>
            <a:ext cx="4605387" cy="535710"/>
          </a:xfrm>
          <a:prstGeom prst="round2SameRect">
            <a:avLst/>
          </a:prstGeom>
          <a:solidFill>
            <a:srgbClr val="208B92"/>
          </a:solidFill>
          <a:ln>
            <a:solidFill>
              <a:srgbClr val="208B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440E5EC5-CD7D-A0DF-1AE1-84334CB8FF0D}"/>
              </a:ext>
            </a:extLst>
          </p:cNvPr>
          <p:cNvSpPr txBox="1"/>
          <p:nvPr/>
        </p:nvSpPr>
        <p:spPr>
          <a:xfrm>
            <a:off x="3823613" y="1235031"/>
            <a:ext cx="4753339" cy="338554"/>
          </a:xfrm>
          <a:prstGeom prst="rect">
            <a:avLst/>
          </a:prstGeom>
          <a:noFill/>
        </p:spPr>
        <p:txBody>
          <a:bodyPr wrap="square">
            <a:normAutofit fontScale="92500"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物理方案设计，数值计算与科学验证 </a:t>
            </a:r>
            <a:r>
              <a:rPr lang="en-US" altLang="zh-CN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altLang="zh-CN" sz="1600" b="1" dirty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LQCDMaster</a:t>
            </a:r>
            <a:endParaRPr lang="zh-CN" altLang="en-US" sz="1600" b="1" dirty="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0" name="矩形: 圆角 79">
            <a:extLst>
              <a:ext uri="{FF2B5EF4-FFF2-40B4-BE49-F238E27FC236}">
                <a16:creationId xmlns:a16="http://schemas.microsoft.com/office/drawing/2014/main" id="{CE2CB43D-E410-0287-FB65-DFB0767BEFFD}"/>
              </a:ext>
            </a:extLst>
          </p:cNvPr>
          <p:cNvSpPr/>
          <p:nvPr/>
        </p:nvSpPr>
        <p:spPr>
          <a:xfrm>
            <a:off x="3971638" y="5476063"/>
            <a:ext cx="4488871" cy="424870"/>
          </a:xfrm>
          <a:prstGeom prst="roundRect">
            <a:avLst/>
          </a:prstGeom>
          <a:solidFill>
            <a:srgbClr val="208B92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b="1" dirty="0">
                <a:solidFill>
                  <a:srgbClr val="0C105C"/>
                </a:solidFill>
              </a:rPr>
              <a:t>Physics Planning + Numerical Experiment + Scientific Validation</a:t>
            </a:r>
            <a:endParaRPr lang="zh-CN" altLang="en-US" sz="1100" b="1" dirty="0">
              <a:solidFill>
                <a:srgbClr val="0C105C"/>
              </a:solidFill>
            </a:endParaRPr>
          </a:p>
        </p:txBody>
      </p:sp>
      <p:cxnSp>
        <p:nvCxnSpPr>
          <p:cNvPr id="84" name="直接连接符 83">
            <a:extLst>
              <a:ext uri="{FF2B5EF4-FFF2-40B4-BE49-F238E27FC236}">
                <a16:creationId xmlns:a16="http://schemas.microsoft.com/office/drawing/2014/main" id="{45CD119B-A6EE-439F-7DF4-113F5ED753FB}"/>
              </a:ext>
            </a:extLst>
          </p:cNvPr>
          <p:cNvCxnSpPr/>
          <p:nvPr/>
        </p:nvCxnSpPr>
        <p:spPr>
          <a:xfrm>
            <a:off x="3971638" y="2927925"/>
            <a:ext cx="4488871" cy="0"/>
          </a:xfrm>
          <a:prstGeom prst="line">
            <a:avLst/>
          </a:prstGeom>
          <a:ln w="19050">
            <a:solidFill>
              <a:srgbClr val="208B9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>
            <a:extLst>
              <a:ext uri="{FF2B5EF4-FFF2-40B4-BE49-F238E27FC236}">
                <a16:creationId xmlns:a16="http://schemas.microsoft.com/office/drawing/2014/main" id="{EE350924-09C8-77D0-B959-068B1447893C}"/>
              </a:ext>
            </a:extLst>
          </p:cNvPr>
          <p:cNvCxnSpPr/>
          <p:nvPr/>
        </p:nvCxnSpPr>
        <p:spPr>
          <a:xfrm>
            <a:off x="3971638" y="4262580"/>
            <a:ext cx="4488871" cy="0"/>
          </a:xfrm>
          <a:prstGeom prst="line">
            <a:avLst/>
          </a:prstGeom>
          <a:ln w="19050">
            <a:solidFill>
              <a:srgbClr val="208B9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图片 88">
            <a:extLst>
              <a:ext uri="{FF2B5EF4-FFF2-40B4-BE49-F238E27FC236}">
                <a16:creationId xmlns:a16="http://schemas.microsoft.com/office/drawing/2014/main" id="{D99F5569-40B7-FA57-6304-0D8D325F338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1" t="43456" r="30932" b="40093"/>
          <a:stretch>
            <a:fillRect/>
          </a:stretch>
        </p:blipFill>
        <p:spPr>
          <a:xfrm>
            <a:off x="6095999" y="3049098"/>
            <a:ext cx="2255336" cy="1128855"/>
          </a:xfrm>
          <a:prstGeom prst="rect">
            <a:avLst/>
          </a:prstGeom>
        </p:spPr>
      </p:pic>
      <p:pic>
        <p:nvPicPr>
          <p:cNvPr id="91" name="图片 90">
            <a:extLst>
              <a:ext uri="{FF2B5EF4-FFF2-40B4-BE49-F238E27FC236}">
                <a16:creationId xmlns:a16="http://schemas.microsoft.com/office/drawing/2014/main" id="{E2366398-1F08-B9CD-3DCA-06A5FA04986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6" t="62932" r="30672" b="20617"/>
          <a:stretch>
            <a:fillRect/>
          </a:stretch>
        </p:blipFill>
        <p:spPr>
          <a:xfrm>
            <a:off x="6072680" y="4338521"/>
            <a:ext cx="2280126" cy="1128856"/>
          </a:xfrm>
          <a:prstGeom prst="rect">
            <a:avLst/>
          </a:prstGeom>
        </p:spPr>
      </p:pic>
      <p:sp>
        <p:nvSpPr>
          <p:cNvPr id="95" name="椭圆 94">
            <a:extLst>
              <a:ext uri="{FF2B5EF4-FFF2-40B4-BE49-F238E27FC236}">
                <a16:creationId xmlns:a16="http://schemas.microsoft.com/office/drawing/2014/main" id="{458E41FA-6B4A-54C3-E956-C2A69CEB8138}"/>
              </a:ext>
            </a:extLst>
          </p:cNvPr>
          <p:cNvSpPr/>
          <p:nvPr/>
        </p:nvSpPr>
        <p:spPr>
          <a:xfrm>
            <a:off x="4046437" y="1954225"/>
            <a:ext cx="327600" cy="327886"/>
          </a:xfrm>
          <a:prstGeom prst="ellips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A</a:t>
            </a:r>
            <a:endParaRPr lang="zh-CN" altLang="en-US" b="1" dirty="0"/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3FB99728-512A-9B8B-A5F8-CE13E2DB15EC}"/>
              </a:ext>
            </a:extLst>
          </p:cNvPr>
          <p:cNvSpPr txBox="1"/>
          <p:nvPr/>
        </p:nvSpPr>
        <p:spPr>
          <a:xfrm>
            <a:off x="3937192" y="2289500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rgbClr val="0C105C"/>
                </a:solidFill>
              </a:rPr>
              <a:t>规划</a:t>
            </a:r>
          </a:p>
        </p:txBody>
      </p:sp>
      <p:sp>
        <p:nvSpPr>
          <p:cNvPr id="100" name="矩形: 圆角 99">
            <a:extLst>
              <a:ext uri="{FF2B5EF4-FFF2-40B4-BE49-F238E27FC236}">
                <a16:creationId xmlns:a16="http://schemas.microsoft.com/office/drawing/2014/main" id="{73DC0318-A54F-DDAB-455C-8E05BDF393D8}"/>
              </a:ext>
            </a:extLst>
          </p:cNvPr>
          <p:cNvSpPr/>
          <p:nvPr/>
        </p:nvSpPr>
        <p:spPr>
          <a:xfrm>
            <a:off x="4009149" y="3229830"/>
            <a:ext cx="443049" cy="744329"/>
          </a:xfrm>
          <a:prstGeom prst="roundRect">
            <a:avLst/>
          </a:prstGeom>
          <a:solidFill>
            <a:srgbClr val="208B92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 b="1" dirty="0">
              <a:solidFill>
                <a:srgbClr val="0C105C"/>
              </a:solidFill>
            </a:endParaRPr>
          </a:p>
        </p:txBody>
      </p:sp>
      <p:sp>
        <p:nvSpPr>
          <p:cNvPr id="102" name="椭圆 101">
            <a:extLst>
              <a:ext uri="{FF2B5EF4-FFF2-40B4-BE49-F238E27FC236}">
                <a16:creationId xmlns:a16="http://schemas.microsoft.com/office/drawing/2014/main" id="{07609EE3-EF4C-F4B4-4FAC-AAD545B0A4F2}"/>
              </a:ext>
            </a:extLst>
          </p:cNvPr>
          <p:cNvSpPr/>
          <p:nvPr/>
        </p:nvSpPr>
        <p:spPr>
          <a:xfrm>
            <a:off x="4068048" y="3288879"/>
            <a:ext cx="327600" cy="327886"/>
          </a:xfrm>
          <a:prstGeom prst="ellips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B</a:t>
            </a:r>
            <a:endParaRPr lang="zh-CN" altLang="en-US" b="1" dirty="0"/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79184989-33EF-8D47-2640-A268A5418A83}"/>
              </a:ext>
            </a:extLst>
          </p:cNvPr>
          <p:cNvSpPr txBox="1"/>
          <p:nvPr/>
        </p:nvSpPr>
        <p:spPr>
          <a:xfrm>
            <a:off x="3958803" y="3624154"/>
            <a:ext cx="554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rgbClr val="0C105C"/>
                </a:solidFill>
              </a:rPr>
              <a:t>执行</a:t>
            </a:r>
          </a:p>
        </p:txBody>
      </p:sp>
      <p:sp>
        <p:nvSpPr>
          <p:cNvPr id="106" name="矩形: 圆角 105">
            <a:extLst>
              <a:ext uri="{FF2B5EF4-FFF2-40B4-BE49-F238E27FC236}">
                <a16:creationId xmlns:a16="http://schemas.microsoft.com/office/drawing/2014/main" id="{B5FDE3FA-FCB5-CFEE-8AD2-E1CB38599F08}"/>
              </a:ext>
            </a:extLst>
          </p:cNvPr>
          <p:cNvSpPr/>
          <p:nvPr/>
        </p:nvSpPr>
        <p:spPr>
          <a:xfrm>
            <a:off x="4024741" y="4447395"/>
            <a:ext cx="443049" cy="744329"/>
          </a:xfrm>
          <a:prstGeom prst="roundRect">
            <a:avLst/>
          </a:prstGeom>
          <a:solidFill>
            <a:srgbClr val="208B92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 b="1" dirty="0">
              <a:solidFill>
                <a:srgbClr val="0C105C"/>
              </a:solidFill>
            </a:endParaRPr>
          </a:p>
        </p:txBody>
      </p:sp>
      <p:sp>
        <p:nvSpPr>
          <p:cNvPr id="108" name="椭圆 107">
            <a:extLst>
              <a:ext uri="{FF2B5EF4-FFF2-40B4-BE49-F238E27FC236}">
                <a16:creationId xmlns:a16="http://schemas.microsoft.com/office/drawing/2014/main" id="{3BC591DC-7350-A52D-676E-4E022BBB84A2}"/>
              </a:ext>
            </a:extLst>
          </p:cNvPr>
          <p:cNvSpPr/>
          <p:nvPr/>
        </p:nvSpPr>
        <p:spPr>
          <a:xfrm>
            <a:off x="4083640" y="4506444"/>
            <a:ext cx="327600" cy="327886"/>
          </a:xfrm>
          <a:prstGeom prst="ellips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C</a:t>
            </a:r>
            <a:endParaRPr lang="zh-CN" altLang="en-US" b="1" dirty="0"/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DC3E5374-F5FF-33D5-031B-0B9C5199F5A5}"/>
              </a:ext>
            </a:extLst>
          </p:cNvPr>
          <p:cNvSpPr txBox="1"/>
          <p:nvPr/>
        </p:nvSpPr>
        <p:spPr>
          <a:xfrm>
            <a:off x="3974395" y="4841719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rgbClr val="0C105C"/>
                </a:solidFill>
              </a:rPr>
              <a:t>验证</a:t>
            </a:r>
          </a:p>
        </p:txBody>
      </p:sp>
      <p:sp>
        <p:nvSpPr>
          <p:cNvPr id="111" name="文本框 110">
            <a:extLst>
              <a:ext uri="{FF2B5EF4-FFF2-40B4-BE49-F238E27FC236}">
                <a16:creationId xmlns:a16="http://schemas.microsoft.com/office/drawing/2014/main" id="{AF2F67FF-4745-1370-FD10-03DFC70235A3}"/>
              </a:ext>
            </a:extLst>
          </p:cNvPr>
          <p:cNvSpPr txBox="1"/>
          <p:nvPr/>
        </p:nvSpPr>
        <p:spPr>
          <a:xfrm>
            <a:off x="4411240" y="1895176"/>
            <a:ext cx="208101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+mn-ea"/>
              </a:rPr>
              <a:t>Observable,</a:t>
            </a:r>
            <a:r>
              <a:rPr lang="zh-CN" altLang="en-US" sz="1400" b="1" dirty="0">
                <a:latin typeface="+mn-ea"/>
              </a:rPr>
              <a:t> </a:t>
            </a:r>
            <a:r>
              <a:rPr lang="en-US" altLang="zh-CN" sz="1400" b="1" dirty="0">
                <a:latin typeface="+mn-ea"/>
              </a:rPr>
              <a:t>operator,</a:t>
            </a:r>
          </a:p>
          <a:p>
            <a:r>
              <a:rPr lang="en-US" altLang="zh-CN" sz="1400" b="1" dirty="0">
                <a:latin typeface="+mn-ea"/>
              </a:rPr>
              <a:t>ensemble,</a:t>
            </a:r>
            <a:r>
              <a:rPr lang="zh-CN" altLang="en-US" sz="1400" b="1" dirty="0">
                <a:latin typeface="+mn-ea"/>
              </a:rPr>
              <a:t> </a:t>
            </a:r>
            <a:r>
              <a:rPr lang="en-US" altLang="zh-CN" sz="1400" b="1" dirty="0">
                <a:latin typeface="+mn-ea"/>
              </a:rPr>
              <a:t>momentum,</a:t>
            </a:r>
          </a:p>
          <a:p>
            <a:r>
              <a:rPr lang="en-US" altLang="zh-CN" sz="1400" b="1" dirty="0">
                <a:latin typeface="+mn-ea"/>
              </a:rPr>
              <a:t>analysis strategy</a:t>
            </a:r>
            <a:endParaRPr lang="zh-CN" altLang="en-US" sz="1400" b="1" dirty="0">
              <a:latin typeface="+mn-ea"/>
            </a:endParaRPr>
          </a:p>
        </p:txBody>
      </p:sp>
      <p:sp>
        <p:nvSpPr>
          <p:cNvPr id="113" name="文本框 112">
            <a:extLst>
              <a:ext uri="{FF2B5EF4-FFF2-40B4-BE49-F238E27FC236}">
                <a16:creationId xmlns:a16="http://schemas.microsoft.com/office/drawing/2014/main" id="{49C2DCD0-7120-79F5-694A-10AD8319D0FF}"/>
              </a:ext>
            </a:extLst>
          </p:cNvPr>
          <p:cNvSpPr txBox="1"/>
          <p:nvPr/>
        </p:nvSpPr>
        <p:spPr>
          <a:xfrm>
            <a:off x="4452198" y="3197241"/>
            <a:ext cx="17716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latin typeface="+mn-ea"/>
              </a:rPr>
              <a:t>生成</a:t>
            </a:r>
            <a:r>
              <a:rPr lang="en-US" altLang="zh-CN" sz="1400" b="1" dirty="0">
                <a:latin typeface="+mn-ea"/>
              </a:rPr>
              <a:t>PyQUDA / HPC</a:t>
            </a:r>
          </a:p>
          <a:p>
            <a:r>
              <a:rPr lang="zh-CN" altLang="en-US" sz="1400" b="1" dirty="0">
                <a:latin typeface="+mn-ea"/>
              </a:rPr>
              <a:t>计算任务，获得</a:t>
            </a:r>
            <a:endParaRPr lang="en-US" altLang="zh-CN" sz="1400" b="1" dirty="0">
              <a:latin typeface="+mn-ea"/>
            </a:endParaRPr>
          </a:p>
          <a:p>
            <a:r>
              <a:rPr lang="en-US" altLang="zh-CN" sz="1400" b="1" dirty="0">
                <a:latin typeface="+mn-ea"/>
              </a:rPr>
              <a:t>correlator</a:t>
            </a:r>
            <a:r>
              <a:rPr lang="zh-CN" altLang="en-US" sz="1400" b="1" dirty="0">
                <a:latin typeface="+mn-ea"/>
              </a:rPr>
              <a:t>和</a:t>
            </a:r>
            <a:endParaRPr lang="en-US" altLang="zh-CN" sz="1400" b="1" dirty="0">
              <a:latin typeface="+mn-ea"/>
            </a:endParaRPr>
          </a:p>
          <a:p>
            <a:r>
              <a:rPr lang="en-US" altLang="zh-CN" sz="1400" b="1" dirty="0">
                <a:latin typeface="+mn-ea"/>
              </a:rPr>
              <a:t>gauge</a:t>
            </a:r>
            <a:r>
              <a:rPr lang="zh-CN" altLang="en-US" sz="1400" b="1" dirty="0">
                <a:latin typeface="+mn-ea"/>
              </a:rPr>
              <a:t>数据</a:t>
            </a: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2E32D83F-584B-C034-D6F8-F8CC3B8E8BBB}"/>
              </a:ext>
            </a:extLst>
          </p:cNvPr>
          <p:cNvSpPr txBox="1"/>
          <p:nvPr/>
        </p:nvSpPr>
        <p:spPr>
          <a:xfrm>
            <a:off x="4480931" y="4468058"/>
            <a:ext cx="164981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latin typeface="+mn-ea"/>
              </a:rPr>
              <a:t>统计误差，收敛性</a:t>
            </a:r>
            <a:endParaRPr lang="en-US" altLang="zh-CN" sz="1400" b="1" dirty="0">
              <a:latin typeface="+mn-ea"/>
            </a:endParaRPr>
          </a:p>
          <a:p>
            <a:r>
              <a:rPr lang="zh-CN" altLang="en-US" sz="1400" b="1" dirty="0">
                <a:latin typeface="+mn-ea"/>
              </a:rPr>
              <a:t>物理一致性，</a:t>
            </a:r>
            <a:endParaRPr lang="en-US" altLang="zh-CN" sz="1400" b="1" dirty="0">
              <a:latin typeface="+mn-ea"/>
            </a:endParaRPr>
          </a:p>
          <a:p>
            <a:r>
              <a:rPr lang="zh-CN" altLang="en-US" sz="1400" b="1" dirty="0">
                <a:latin typeface="+mn-ea"/>
              </a:rPr>
              <a:t>与模型</a:t>
            </a:r>
            <a:r>
              <a:rPr lang="en-US" altLang="zh-CN" sz="1400" b="1" dirty="0">
                <a:latin typeface="+mn-ea"/>
              </a:rPr>
              <a:t>/</a:t>
            </a:r>
            <a:r>
              <a:rPr lang="zh-CN" altLang="en-US" sz="1400" b="1" dirty="0">
                <a:latin typeface="+mn-ea"/>
              </a:rPr>
              <a:t>唯象比较</a:t>
            </a:r>
          </a:p>
        </p:txBody>
      </p:sp>
      <p:sp>
        <p:nvSpPr>
          <p:cNvPr id="119" name="矩形: 圆顶角 118">
            <a:extLst>
              <a:ext uri="{FF2B5EF4-FFF2-40B4-BE49-F238E27FC236}">
                <a16:creationId xmlns:a16="http://schemas.microsoft.com/office/drawing/2014/main" id="{8BAEE304-6D29-A0D6-8AF5-8396BB97EC72}"/>
              </a:ext>
            </a:extLst>
          </p:cNvPr>
          <p:cNvSpPr/>
          <p:nvPr/>
        </p:nvSpPr>
        <p:spPr>
          <a:xfrm>
            <a:off x="8898903" y="1098581"/>
            <a:ext cx="3113929" cy="535710"/>
          </a:xfrm>
          <a:prstGeom prst="round2SameRect">
            <a:avLst/>
          </a:prstGeom>
          <a:solidFill>
            <a:srgbClr val="4D2A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1918F36E-8294-04B3-6B4A-F08378474602}"/>
              </a:ext>
            </a:extLst>
          </p:cNvPr>
          <p:cNvSpPr txBox="1"/>
          <p:nvPr/>
        </p:nvSpPr>
        <p:spPr>
          <a:xfrm>
            <a:off x="8983108" y="1197159"/>
            <a:ext cx="3038573" cy="338554"/>
          </a:xfrm>
          <a:prstGeom prst="rect">
            <a:avLst/>
          </a:prstGeom>
          <a:solidFill>
            <a:srgbClr val="4D2A89"/>
          </a:solidFill>
        </p:spPr>
        <p:txBody>
          <a:bodyPr wrap="square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经典物理研究产出</a:t>
            </a:r>
            <a:endParaRPr lang="zh-CN" altLang="en-US" sz="1600" b="1" dirty="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3" name="椭圆 122">
            <a:extLst>
              <a:ext uri="{FF2B5EF4-FFF2-40B4-BE49-F238E27FC236}">
                <a16:creationId xmlns:a16="http://schemas.microsoft.com/office/drawing/2014/main" id="{844A46C8-DE67-23D8-F402-CC9BC72FC295}"/>
              </a:ext>
            </a:extLst>
          </p:cNvPr>
          <p:cNvSpPr/>
          <p:nvPr/>
        </p:nvSpPr>
        <p:spPr>
          <a:xfrm>
            <a:off x="9153741" y="1994509"/>
            <a:ext cx="92364" cy="92364"/>
          </a:xfrm>
          <a:prstGeom prst="ellipse">
            <a:avLst/>
          </a:prstGeom>
          <a:solidFill>
            <a:srgbClr val="4D2A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椭圆 124">
            <a:extLst>
              <a:ext uri="{FF2B5EF4-FFF2-40B4-BE49-F238E27FC236}">
                <a16:creationId xmlns:a16="http://schemas.microsoft.com/office/drawing/2014/main" id="{B6336F75-ED32-48A1-7C07-A7C95DDAD187}"/>
              </a:ext>
            </a:extLst>
          </p:cNvPr>
          <p:cNvSpPr/>
          <p:nvPr/>
        </p:nvSpPr>
        <p:spPr>
          <a:xfrm>
            <a:off x="9158359" y="2414764"/>
            <a:ext cx="92364" cy="92364"/>
          </a:xfrm>
          <a:prstGeom prst="ellipse">
            <a:avLst/>
          </a:prstGeom>
          <a:solidFill>
            <a:srgbClr val="4D2A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椭圆 126">
            <a:extLst>
              <a:ext uri="{FF2B5EF4-FFF2-40B4-BE49-F238E27FC236}">
                <a16:creationId xmlns:a16="http://schemas.microsoft.com/office/drawing/2014/main" id="{1169068B-5685-CB47-7EE8-18D27CE1EABF}"/>
              </a:ext>
            </a:extLst>
          </p:cNvPr>
          <p:cNvSpPr/>
          <p:nvPr/>
        </p:nvSpPr>
        <p:spPr>
          <a:xfrm>
            <a:off x="9158359" y="2835017"/>
            <a:ext cx="92364" cy="92364"/>
          </a:xfrm>
          <a:prstGeom prst="ellipse">
            <a:avLst/>
          </a:prstGeom>
          <a:solidFill>
            <a:srgbClr val="4D2A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椭圆 128">
            <a:extLst>
              <a:ext uri="{FF2B5EF4-FFF2-40B4-BE49-F238E27FC236}">
                <a16:creationId xmlns:a16="http://schemas.microsoft.com/office/drawing/2014/main" id="{64320625-7040-31B9-E595-39F4ACBB249A}"/>
              </a:ext>
            </a:extLst>
          </p:cNvPr>
          <p:cNvSpPr/>
          <p:nvPr/>
        </p:nvSpPr>
        <p:spPr>
          <a:xfrm>
            <a:off x="9158359" y="3255270"/>
            <a:ext cx="92364" cy="92364"/>
          </a:xfrm>
          <a:prstGeom prst="ellipse">
            <a:avLst/>
          </a:prstGeom>
          <a:solidFill>
            <a:srgbClr val="4D2A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文本框 132">
            <a:extLst>
              <a:ext uri="{FF2B5EF4-FFF2-40B4-BE49-F238E27FC236}">
                <a16:creationId xmlns:a16="http://schemas.microsoft.com/office/drawing/2014/main" id="{F450CE26-2B15-D62A-D8F4-F15C55130F79}"/>
              </a:ext>
            </a:extLst>
          </p:cNvPr>
          <p:cNvSpPr txBox="1"/>
          <p:nvPr/>
        </p:nvSpPr>
        <p:spPr>
          <a:xfrm>
            <a:off x="9270182" y="1855250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n-ea"/>
              </a:rPr>
              <a:t>双重子关联函数</a:t>
            </a:r>
          </a:p>
        </p:txBody>
      </p:sp>
      <p:sp>
        <p:nvSpPr>
          <p:cNvPr id="135" name="文本框 134">
            <a:extLst>
              <a:ext uri="{FF2B5EF4-FFF2-40B4-BE49-F238E27FC236}">
                <a16:creationId xmlns:a16="http://schemas.microsoft.com/office/drawing/2014/main" id="{5815D2EC-DA9C-3548-06BF-B739651F48A8}"/>
              </a:ext>
            </a:extLst>
          </p:cNvPr>
          <p:cNvSpPr txBox="1"/>
          <p:nvPr/>
        </p:nvSpPr>
        <p:spPr>
          <a:xfrm>
            <a:off x="9270181" y="2293091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n-ea"/>
              </a:rPr>
              <a:t>重味介子分布振幅</a:t>
            </a:r>
          </a:p>
        </p:txBody>
      </p:sp>
      <p:sp>
        <p:nvSpPr>
          <p:cNvPr id="137" name="文本框 136">
            <a:extLst>
              <a:ext uri="{FF2B5EF4-FFF2-40B4-BE49-F238E27FC236}">
                <a16:creationId xmlns:a16="http://schemas.microsoft.com/office/drawing/2014/main" id="{E56A69A3-6D18-0E98-CD4D-466BB4B6AEC5}"/>
              </a:ext>
            </a:extLst>
          </p:cNvPr>
          <p:cNvSpPr txBox="1"/>
          <p:nvPr/>
        </p:nvSpPr>
        <p:spPr>
          <a:xfrm>
            <a:off x="9270181" y="2711922"/>
            <a:ext cx="20120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+mn-ea"/>
              </a:rPr>
              <a:t>TMDPDF</a:t>
            </a:r>
            <a:r>
              <a:rPr lang="zh-CN" altLang="en-US" sz="1600" b="1" dirty="0">
                <a:latin typeface="+mn-ea"/>
              </a:rPr>
              <a:t>与强子结构</a:t>
            </a:r>
          </a:p>
        </p:txBody>
      </p:sp>
      <p:sp>
        <p:nvSpPr>
          <p:cNvPr id="139" name="文本框 138">
            <a:extLst>
              <a:ext uri="{FF2B5EF4-FFF2-40B4-BE49-F238E27FC236}">
                <a16:creationId xmlns:a16="http://schemas.microsoft.com/office/drawing/2014/main" id="{EFCB94BD-C3CA-F78A-C8FA-5A71B3416D47}"/>
              </a:ext>
            </a:extLst>
          </p:cNvPr>
          <p:cNvSpPr txBox="1"/>
          <p:nvPr/>
        </p:nvSpPr>
        <p:spPr>
          <a:xfrm>
            <a:off x="9270181" y="3132175"/>
            <a:ext cx="2441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n-ea"/>
              </a:rPr>
              <a:t>更多可推广的格点物理量</a:t>
            </a:r>
          </a:p>
        </p:txBody>
      </p:sp>
      <p:sp>
        <p:nvSpPr>
          <p:cNvPr id="141" name="矩形: 圆角 140">
            <a:extLst>
              <a:ext uri="{FF2B5EF4-FFF2-40B4-BE49-F238E27FC236}">
                <a16:creationId xmlns:a16="http://schemas.microsoft.com/office/drawing/2014/main" id="{A18C639D-6B7F-BC5E-8C96-FA4326D215FE}"/>
              </a:ext>
            </a:extLst>
          </p:cNvPr>
          <p:cNvSpPr/>
          <p:nvPr/>
        </p:nvSpPr>
        <p:spPr>
          <a:xfrm>
            <a:off x="8965207" y="5467377"/>
            <a:ext cx="2998413" cy="424870"/>
          </a:xfrm>
          <a:prstGeom prst="roundRect">
            <a:avLst/>
          </a:prstGeom>
          <a:solidFill>
            <a:srgbClr val="4D2A89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b="1" dirty="0">
                <a:solidFill>
                  <a:srgbClr val="0C105C"/>
                </a:solidFill>
              </a:rPr>
              <a:t>Representative physics outcome</a:t>
            </a:r>
            <a:endParaRPr lang="zh-CN" altLang="en-US" sz="1100" b="1" dirty="0">
              <a:solidFill>
                <a:srgbClr val="0C105C"/>
              </a:solidFill>
            </a:endParaRPr>
          </a:p>
        </p:txBody>
      </p:sp>
      <p:sp>
        <p:nvSpPr>
          <p:cNvPr id="143" name="矩形: 圆角 142">
            <a:extLst>
              <a:ext uri="{FF2B5EF4-FFF2-40B4-BE49-F238E27FC236}">
                <a16:creationId xmlns:a16="http://schemas.microsoft.com/office/drawing/2014/main" id="{3522BB53-FC0E-8F54-B123-06EDF69E7B59}"/>
              </a:ext>
            </a:extLst>
          </p:cNvPr>
          <p:cNvSpPr/>
          <p:nvPr/>
        </p:nvSpPr>
        <p:spPr>
          <a:xfrm>
            <a:off x="8898903" y="1098581"/>
            <a:ext cx="3124533" cy="4830619"/>
          </a:xfrm>
          <a:prstGeom prst="roundRect">
            <a:avLst>
              <a:gd name="adj" fmla="val 3495"/>
            </a:avLst>
          </a:prstGeom>
          <a:noFill/>
          <a:ln w="28575">
            <a:solidFill>
              <a:srgbClr val="4D2A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7" name="图片 146">
            <a:extLst>
              <a:ext uri="{FF2B5EF4-FFF2-40B4-BE49-F238E27FC236}">
                <a16:creationId xmlns:a16="http://schemas.microsoft.com/office/drawing/2014/main" id="{8C51C594-9275-61CB-D143-FD62B552261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65" t="55055" r="2273" b="22134"/>
          <a:stretch>
            <a:fillRect/>
          </a:stretch>
        </p:blipFill>
        <p:spPr>
          <a:xfrm>
            <a:off x="9001257" y="3881601"/>
            <a:ext cx="2909219" cy="1565191"/>
          </a:xfrm>
          <a:prstGeom prst="rect">
            <a:avLst/>
          </a:prstGeom>
        </p:spPr>
      </p:pic>
      <p:sp>
        <p:nvSpPr>
          <p:cNvPr id="150" name="箭头: 右 149">
            <a:extLst>
              <a:ext uri="{FF2B5EF4-FFF2-40B4-BE49-F238E27FC236}">
                <a16:creationId xmlns:a16="http://schemas.microsoft.com/office/drawing/2014/main" id="{72791FBC-411E-CA69-1FC9-158E409E53EE}"/>
              </a:ext>
            </a:extLst>
          </p:cNvPr>
          <p:cNvSpPr/>
          <p:nvPr/>
        </p:nvSpPr>
        <p:spPr>
          <a:xfrm>
            <a:off x="8553323" y="3470729"/>
            <a:ext cx="313965" cy="214576"/>
          </a:xfrm>
          <a:prstGeom prst="rightArrow">
            <a:avLst/>
          </a:prstGeom>
          <a:solidFill>
            <a:srgbClr val="0C105C"/>
          </a:solidFill>
          <a:ln>
            <a:solidFill>
              <a:srgbClr val="0C10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4" name="文本框 153">
            <a:extLst>
              <a:ext uri="{FF2B5EF4-FFF2-40B4-BE49-F238E27FC236}">
                <a16:creationId xmlns:a16="http://schemas.microsoft.com/office/drawing/2014/main" id="{847D1426-B71C-5BA9-9FE2-A97206359DDF}"/>
              </a:ext>
            </a:extLst>
          </p:cNvPr>
          <p:cNvSpPr txBox="1"/>
          <p:nvPr/>
        </p:nvSpPr>
        <p:spPr>
          <a:xfrm>
            <a:off x="3545129" y="3188123"/>
            <a:ext cx="418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ln w="25400">
                  <a:solidFill>
                    <a:srgbClr val="0C105C"/>
                  </a:solidFill>
                </a:ln>
                <a:solidFill>
                  <a:srgbClr val="0C105C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+</a:t>
            </a:r>
            <a:endParaRPr lang="zh-CN" altLang="en-US" sz="3200" b="1" dirty="0">
              <a:ln w="25400">
                <a:solidFill>
                  <a:srgbClr val="0C105C"/>
                </a:solidFill>
              </a:ln>
              <a:solidFill>
                <a:srgbClr val="0C105C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6" name="箭头: 圆角右 155">
            <a:extLst>
              <a:ext uri="{FF2B5EF4-FFF2-40B4-BE49-F238E27FC236}">
                <a16:creationId xmlns:a16="http://schemas.microsoft.com/office/drawing/2014/main" id="{83C3F1EA-24F7-F7FE-1AFC-4C7B85F3EAD4}"/>
              </a:ext>
            </a:extLst>
          </p:cNvPr>
          <p:cNvSpPr/>
          <p:nvPr/>
        </p:nvSpPr>
        <p:spPr>
          <a:xfrm rot="16200000">
            <a:off x="5875941" y="1820863"/>
            <a:ext cx="338553" cy="8682923"/>
          </a:xfrm>
          <a:prstGeom prst="bentArrow">
            <a:avLst>
              <a:gd name="adj1" fmla="val 13008"/>
              <a:gd name="adj2" fmla="val 20886"/>
              <a:gd name="adj3" fmla="val 38058"/>
              <a:gd name="adj4" fmla="val 25588"/>
            </a:avLst>
          </a:prstGeom>
          <a:solidFill>
            <a:srgbClr val="012E89"/>
          </a:solidFill>
          <a:ln>
            <a:solidFill>
              <a:srgbClr val="012E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文本框 161">
                <a:extLst>
                  <a:ext uri="{FF2B5EF4-FFF2-40B4-BE49-F238E27FC236}">
                    <a16:creationId xmlns:a16="http://schemas.microsoft.com/office/drawing/2014/main" id="{5E5AAA80-CAF4-E8FD-DF19-D346E242AFE2}"/>
                  </a:ext>
                </a:extLst>
              </p:cNvPr>
              <p:cNvSpPr txBox="1"/>
              <p:nvPr/>
            </p:nvSpPr>
            <p:spPr>
              <a:xfrm>
                <a:off x="4180998" y="6323400"/>
                <a:ext cx="4257319" cy="4447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b="1" dirty="0">
                    <a:solidFill>
                      <a:srgbClr val="0C105C"/>
                    </a:solidFill>
                    <a:latin typeface="+mn-ea"/>
                  </a:rPr>
                  <a:t>验证结果反馈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en-US" altLang="zh-CN" b="1" i="1" smtClean="0">
                            <a:solidFill>
                              <a:srgbClr val="0C105C"/>
                            </a:solidFill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en-US" altLang="zh-CN" b="1" i="1" smtClean="0">
                            <a:solidFill>
                              <a:srgbClr val="0C105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groupChr>
                  </m:oMath>
                </a14:m>
                <a:r>
                  <a:rPr lang="zh-CN" altLang="en-US" b="1" dirty="0">
                    <a:solidFill>
                      <a:srgbClr val="0C105C"/>
                    </a:solidFill>
                    <a:latin typeface="+mn-ea"/>
                  </a:rPr>
                  <a:t> 修正假设 </a:t>
                </a:r>
                <a:r>
                  <a:rPr lang="en-US" altLang="zh-CN" b="1" dirty="0">
                    <a:solidFill>
                      <a:srgbClr val="0C105C"/>
                    </a:solidFill>
                    <a:latin typeface="+mn-ea"/>
                  </a:rPr>
                  <a:t>/ </a:t>
                </a:r>
                <a:r>
                  <a:rPr lang="zh-CN" altLang="en-US" b="1" dirty="0">
                    <a:solidFill>
                      <a:srgbClr val="0C105C"/>
                    </a:solidFill>
                    <a:latin typeface="+mn-ea"/>
                  </a:rPr>
                  <a:t>产生新想法 </a:t>
                </a:r>
              </a:p>
            </p:txBody>
          </p:sp>
        </mc:Choice>
        <mc:Fallback xmlns="">
          <p:sp>
            <p:nvSpPr>
              <p:cNvPr id="162" name="文本框 161">
                <a:extLst>
                  <a:ext uri="{FF2B5EF4-FFF2-40B4-BE49-F238E27FC236}">
                    <a16:creationId xmlns:a16="http://schemas.microsoft.com/office/drawing/2014/main" id="{5E5AAA80-CAF4-E8FD-DF19-D346E242A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998" y="6323400"/>
                <a:ext cx="4257319" cy="444737"/>
              </a:xfrm>
              <a:prstGeom prst="rect">
                <a:avLst/>
              </a:prstGeom>
              <a:blipFill>
                <a:blip r:embed="rId3"/>
                <a:stretch>
                  <a:fillRect l="-1289" t="-13699" b="-219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593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4A10A-927E-8F56-7437-C69E59D8F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D7A5D8DB-31ED-2570-1DDE-72CDA37C0E30}"/>
              </a:ext>
            </a:extLst>
          </p:cNvPr>
          <p:cNvSpPr/>
          <p:nvPr/>
        </p:nvSpPr>
        <p:spPr>
          <a:xfrm>
            <a:off x="472354" y="1770608"/>
            <a:ext cx="5623640" cy="2293394"/>
          </a:xfrm>
          <a:prstGeom prst="roundRect">
            <a:avLst>
              <a:gd name="adj" fmla="val 8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b="0" i="0" dirty="0">
              <a:solidFill>
                <a:srgbClr val="191919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8433" name="Text Box 3">
            <a:extLst>
              <a:ext uri="{FF2B5EF4-FFF2-40B4-BE49-F238E27FC236}">
                <a16:creationId xmlns:a16="http://schemas.microsoft.com/office/drawing/2014/main" id="{28997253-C625-AD1C-290F-99C63E2F3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kumimoji="0" lang="zh-CN" altLang="en-US" sz="3600" b="1" dirty="0">
                <a:ea typeface="Adobe 黑体 Std R" charset="-122"/>
              </a:rPr>
              <a:t>内容一：</a:t>
            </a:r>
            <a:r>
              <a:rPr kumimoji="0" lang="en" altLang="zh-CN" sz="3600" b="1" dirty="0" err="1">
                <a:ea typeface="Adobe 黑体 Std R" charset="-122"/>
              </a:rPr>
              <a:t>IdeaMinerLQCD</a:t>
            </a:r>
            <a:endParaRPr kumimoji="0" lang="en" altLang="zh-CN" sz="3600" b="1" dirty="0">
              <a:ea typeface="Adobe 黑体 Std R" charset="-122"/>
            </a:endParaRPr>
          </a:p>
        </p:txBody>
      </p:sp>
      <p:sp>
        <p:nvSpPr>
          <p:cNvPr id="18436" name="灯片编号占位符 4">
            <a:extLst>
              <a:ext uri="{FF2B5EF4-FFF2-40B4-BE49-F238E27FC236}">
                <a16:creationId xmlns:a16="http://schemas.microsoft.com/office/drawing/2014/main" id="{471E3E8A-2CD5-279D-974B-ADD79E994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24</a:t>
            </a:fld>
            <a:endParaRPr kumimoji="0" lang="zh-CN" altLang="en-US" sz="280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6B1AE0EC-154D-7155-1538-CCEC84FF9E2B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10" name="直线连接符 46">
              <a:extLst>
                <a:ext uri="{FF2B5EF4-FFF2-40B4-BE49-F238E27FC236}">
                  <a16:creationId xmlns:a16="http://schemas.microsoft.com/office/drawing/2014/main" id="{6AD2F0F0-D201-9699-273E-4E6C7E9D813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线连接符 48">
              <a:extLst>
                <a:ext uri="{FF2B5EF4-FFF2-40B4-BE49-F238E27FC236}">
                  <a16:creationId xmlns:a16="http://schemas.microsoft.com/office/drawing/2014/main" id="{3148BCCC-819C-A4A6-1C3B-FD9FE9D20C9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EAF33D38-8A2F-A09D-A32F-0E6CDBCB180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Line 2">
              <a:extLst>
                <a:ext uri="{FF2B5EF4-FFF2-40B4-BE49-F238E27FC236}">
                  <a16:creationId xmlns:a16="http://schemas.microsoft.com/office/drawing/2014/main" id="{8DD40D5F-877D-C7BD-7969-DAA4791018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78558EDF-896C-817E-C1D4-EE9F32950F27}"/>
              </a:ext>
            </a:extLst>
          </p:cNvPr>
          <p:cNvSpPr/>
          <p:nvPr/>
        </p:nvSpPr>
        <p:spPr>
          <a:xfrm>
            <a:off x="508484" y="4157454"/>
            <a:ext cx="5942617" cy="1711601"/>
          </a:xfrm>
          <a:prstGeom prst="roundRect">
            <a:avLst>
              <a:gd name="adj" fmla="val 8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系统对每个生成的 </a:t>
            </a:r>
            <a:r>
              <a:rPr lang="en" altLang="zh-CN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Idea </a:t>
            </a: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进行三项核心维度评估：</a:t>
            </a: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创新性：是否提出新的机制或突破性视角。</a:t>
            </a: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可行性：在现有技术条件下是否具备实施基础。</a:t>
            </a: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重要性：若验证成功，对领域发展可能产生的影响程度。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5F98A94-BAC7-FB86-FC26-9D9E6C79337C}"/>
              </a:ext>
            </a:extLst>
          </p:cNvPr>
          <p:cNvSpPr/>
          <p:nvPr/>
        </p:nvSpPr>
        <p:spPr>
          <a:xfrm>
            <a:off x="365760" y="1126262"/>
            <a:ext cx="5394960" cy="640080"/>
          </a:xfrm>
          <a:prstGeom prst="rect">
            <a:avLst/>
          </a:prstGeom>
          <a:solidFill>
            <a:srgbClr val="2E5A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8437796C-DDB0-2A67-1A94-133FA20F1992}"/>
              </a:ext>
            </a:extLst>
          </p:cNvPr>
          <p:cNvSpPr txBox="1"/>
          <p:nvPr/>
        </p:nvSpPr>
        <p:spPr>
          <a:xfrm>
            <a:off x="619252" y="1216656"/>
            <a:ext cx="5029200" cy="326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 dirty="0" err="1">
                <a:solidFill>
                  <a:srgbClr val="FFFFFF"/>
                </a:solidFill>
                <a:latin typeface="Microsoft YaHei"/>
              </a:rPr>
              <a:t>Ideamine</a:t>
            </a:r>
            <a:r>
              <a:rPr lang="en-US" altLang="zh-CN" sz="2000" b="1" i="0" dirty="0" err="1">
                <a:solidFill>
                  <a:srgbClr val="FFFFFF"/>
                </a:solidFill>
                <a:latin typeface="Microsoft YaHei"/>
              </a:rPr>
              <a:t>r</a:t>
            </a:r>
            <a:endParaRPr sz="2000" b="1" i="0" dirty="0">
              <a:solidFill>
                <a:srgbClr val="FFFFFF"/>
              </a:solidFill>
              <a:latin typeface="Microsoft YaHei"/>
            </a:endParaRP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79D14F69-CAB2-D87F-9E43-ADA5B184CE76}"/>
              </a:ext>
            </a:extLst>
          </p:cNvPr>
          <p:cNvSpPr txBox="1"/>
          <p:nvPr/>
        </p:nvSpPr>
        <p:spPr>
          <a:xfrm>
            <a:off x="514348" y="1795190"/>
            <a:ext cx="5600492" cy="2187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一个成熟的科研设想，需要清晰的结构与逻辑链条。</a:t>
            </a:r>
            <a:r>
              <a:rPr lang="en" altLang="zh-CN" sz="1800" b="0" i="0" dirty="0" err="1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IdeaMiner</a:t>
            </a:r>
            <a:r>
              <a:rPr lang="en" altLang="zh-CN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生成的每个科研想法均包含：</a:t>
            </a:r>
          </a:p>
          <a:p>
            <a:pPr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问题：明确、可检验的核心科学问题。</a:t>
            </a:r>
          </a:p>
          <a:p>
            <a:pPr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背景：当前研究进展及尚待解决的关键空白。</a:t>
            </a:r>
          </a:p>
          <a:p>
            <a:pPr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意义：若问题得到解决，可能产生的理论或实践影响。</a:t>
            </a:r>
          </a:p>
          <a:p>
            <a:pPr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研究方法：可操作的技术路径与实施方案。</a:t>
            </a:r>
          </a:p>
          <a:p>
            <a:pPr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研究思路：从假设提出到验证闭环的整体逻辑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2D5A8D50-88DC-7462-B070-AD6A20C65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362" y="1420371"/>
            <a:ext cx="4727569" cy="3816084"/>
          </a:xfrm>
          <a:prstGeom prst="rect">
            <a:avLst/>
          </a:prstGeom>
        </p:spPr>
      </p:pic>
      <p:sp>
        <p:nvSpPr>
          <p:cNvPr id="7" name="文本框 27">
            <a:extLst>
              <a:ext uri="{FF2B5EF4-FFF2-40B4-BE49-F238E27FC236}">
                <a16:creationId xmlns:a16="http://schemas.microsoft.com/office/drawing/2014/main" id="{8B25BBDB-880A-800D-C328-487891846267}"/>
              </a:ext>
            </a:extLst>
          </p:cNvPr>
          <p:cNvSpPr>
            <a:spLocks noGrp="1"/>
          </p:cNvSpPr>
          <p:nvPr/>
        </p:nvSpPr>
        <p:spPr>
          <a:xfrm>
            <a:off x="696802" y="6040276"/>
            <a:ext cx="10798384" cy="51488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lnSpc>
                <a:spcPct val="112000"/>
              </a:lnSpc>
              <a:spcAft>
                <a:spcPts val="800"/>
              </a:spcAft>
            </a:pPr>
            <a:r>
              <a:rPr lang="en-US" altLang="zh-CN" sz="2800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IdeaMinerLQCD</a:t>
            </a:r>
            <a:r>
              <a:rPr lang="en-US" altLang="zh-CN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: </a:t>
            </a:r>
            <a:r>
              <a:rPr lang="zh-CN" altLang="en-US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按照</a:t>
            </a:r>
            <a:r>
              <a:rPr lang="en" altLang="zh-CN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AI-Agent</a:t>
            </a:r>
            <a:r>
              <a:rPr lang="zh-CN" altLang="en-US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逻辑</a:t>
            </a:r>
            <a:r>
              <a:rPr lang="en-US" altLang="zh-CN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+</a:t>
            </a:r>
            <a:r>
              <a:rPr lang="zh-CN" altLang="en-US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超过</a:t>
            </a:r>
            <a:r>
              <a:rPr lang="en-US" altLang="zh-CN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6500</a:t>
            </a:r>
            <a:r>
              <a:rPr lang="zh-CN" altLang="en-US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篇</a:t>
            </a:r>
            <a:r>
              <a:rPr lang="en" altLang="zh-CN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LQCD</a:t>
            </a:r>
            <a:r>
              <a:rPr lang="zh-CN" altLang="en-US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论文</a:t>
            </a:r>
          </a:p>
        </p:txBody>
      </p:sp>
    </p:spTree>
    <p:extLst>
      <p:ext uri="{BB962C8B-B14F-4D97-AF65-F5344CB8AC3E}">
        <p14:creationId xmlns:p14="http://schemas.microsoft.com/office/powerpoint/2010/main" val="665309"/>
      </p:ext>
    </p:extLst>
  </p:cSld>
  <p:clrMapOvr>
    <a:masterClrMapping/>
  </p:clrMapOvr>
  <p:transition advTm="3094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80426-0567-89FF-0FBD-FC6F7DB91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A2E5AA57-EB7D-7298-6270-2418D0E8B527}"/>
              </a:ext>
            </a:extLst>
          </p:cNvPr>
          <p:cNvSpPr>
            <a:spLocks noGrp="1"/>
          </p:cNvSpPr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88900" tIns="50800" rIns="88900" bIns="50800" anchor="t"/>
          <a:lstStyle/>
          <a:p>
            <a:pPr>
              <a:spcBef>
                <a:spcPct val="50000"/>
              </a:spcBef>
              <a:buNone/>
            </a:pPr>
            <a:r>
              <a:rPr lang="zh-CN" altLang="en-US" sz="3600" b="1" dirty="0">
                <a:solidFill>
                  <a:schemeClr val="tx1"/>
                </a:solidFill>
                <a:latin typeface="+mn-ea"/>
                <a:ea typeface="+mn-ea"/>
                <a:cs typeface="+mj-ea"/>
              </a:rPr>
              <a:t>内容二：</a:t>
            </a:r>
            <a:r>
              <a:rPr lang="en-US" altLang="zh-CN" sz="3600" b="1" dirty="0" err="1">
                <a:solidFill>
                  <a:schemeClr val="tx1"/>
                </a:solidFill>
                <a:latin typeface="+mn-ea"/>
                <a:ea typeface="+mn-ea"/>
                <a:cs typeface="+mj-ea"/>
              </a:rPr>
              <a:t>LQCDMaster</a:t>
            </a:r>
            <a:endParaRPr sz="3600" b="1" dirty="0">
              <a:solidFill>
                <a:schemeClr val="tx1"/>
              </a:solidFill>
              <a:latin typeface="+mn-ea"/>
              <a:ea typeface="+mn-ea"/>
              <a:cs typeface="+mj-ea"/>
            </a:endParaRPr>
          </a:p>
        </p:txBody>
      </p:sp>
      <p:sp>
        <p:nvSpPr>
          <p:cNvPr id="27" name="文本框 27">
            <a:extLst>
              <a:ext uri="{FF2B5EF4-FFF2-40B4-BE49-F238E27FC236}">
                <a16:creationId xmlns:a16="http://schemas.microsoft.com/office/drawing/2014/main" id="{61E714B3-E0F7-8935-C318-1D6B0F9F79E1}"/>
              </a:ext>
            </a:extLst>
          </p:cNvPr>
          <p:cNvSpPr>
            <a:spLocks noGrp="1"/>
          </p:cNvSpPr>
          <p:nvPr/>
        </p:nvSpPr>
        <p:spPr>
          <a:xfrm>
            <a:off x="1099455" y="5915502"/>
            <a:ext cx="9971638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err="1">
                <a:solidFill>
                  <a:schemeClr val="bg1"/>
                </a:solidFill>
              </a:rPr>
              <a:t>LQCDMaster</a:t>
            </a:r>
            <a:r>
              <a:rPr lang="zh-CN" altLang="en-US" sz="2400" b="1" dirty="0">
                <a:solidFill>
                  <a:schemeClr val="bg1"/>
                </a:solidFill>
              </a:rPr>
              <a:t>：将自然语言研究需求转化为可验证的格点 </a:t>
            </a:r>
            <a:r>
              <a:rPr lang="en-US" altLang="zh-CN" sz="2400" b="1" dirty="0">
                <a:solidFill>
                  <a:schemeClr val="bg1"/>
                </a:solidFill>
              </a:rPr>
              <a:t>QCD </a:t>
            </a:r>
            <a:r>
              <a:rPr lang="zh-CN" altLang="en-US" sz="2400" b="1" dirty="0">
                <a:solidFill>
                  <a:schemeClr val="bg1"/>
                </a:solidFill>
              </a:rPr>
              <a:t>工作流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777138BB-5BA9-2DAD-0744-92A090EF2D1D}"/>
              </a:ext>
            </a:extLst>
          </p:cNvPr>
          <p:cNvSpPr txBox="1"/>
          <p:nvPr/>
        </p:nvSpPr>
        <p:spPr>
          <a:xfrm>
            <a:off x="615406" y="1414032"/>
            <a:ext cx="3387632" cy="375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Wingdings"/>
              <a:buChar char="ü"/>
            </a:pPr>
            <a:r>
              <a:rPr lang="en-US" altLang="zh-CN" sz="2000" dirty="0">
                <a:latin typeface="Times New Roman"/>
                <a:ea typeface="Times New Roman"/>
                <a:cs typeface="Times New Roman"/>
              </a:rPr>
              <a:t>3-step: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</a:pPr>
            <a:r>
              <a:rPr lang="en-US" altLang="zh-CN" sz="2000" dirty="0">
                <a:latin typeface="Times New Roman"/>
                <a:ea typeface="Times New Roman"/>
                <a:cs typeface="Times New Roman"/>
              </a:rPr>
              <a:t>Planner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</a:pPr>
            <a:r>
              <a:rPr lang="en-US" altLang="zh-CN" sz="2000" dirty="0">
                <a:latin typeface="Times New Roman"/>
                <a:ea typeface="Times New Roman"/>
                <a:cs typeface="Times New Roman"/>
              </a:rPr>
              <a:t>Executor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</a:pPr>
            <a:r>
              <a:rPr lang="en-US" altLang="zh-CN" sz="2000" dirty="0">
                <a:latin typeface="Times New Roman"/>
                <a:ea typeface="Times New Roman"/>
                <a:cs typeface="Times New Roman"/>
              </a:rPr>
              <a:t>Verifier </a:t>
            </a:r>
          </a:p>
          <a:p>
            <a:pPr marL="285750" indent="-285750">
              <a:lnSpc>
                <a:spcPct val="120000"/>
              </a:lnSpc>
              <a:buFont typeface="Wingdings"/>
              <a:buChar char="ü"/>
            </a:pPr>
            <a:r>
              <a:rPr lang="en-US" altLang="zh-CN" sz="2000" dirty="0">
                <a:latin typeface="Times New Roman"/>
                <a:ea typeface="Times New Roman"/>
                <a:cs typeface="Times New Roman"/>
              </a:rPr>
              <a:t>Skill</a:t>
            </a:r>
            <a:r>
              <a:rPr lang="zh-CN" altLang="en-US" sz="2000" dirty="0">
                <a:latin typeface="Times New Roman"/>
                <a:ea typeface="Times New Roman"/>
                <a:cs typeface="Times New Roman"/>
              </a:rPr>
              <a:t>：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</a:pPr>
            <a:r>
              <a:rPr lang="en-US" altLang="zh-CN" sz="2000" dirty="0" err="1">
                <a:latin typeface="Times New Roman"/>
                <a:ea typeface="Times New Roman"/>
                <a:cs typeface="Times New Roman"/>
              </a:rPr>
              <a:t>lqcd</a:t>
            </a:r>
            <a:r>
              <a:rPr lang="en-US" altLang="zh-CN" sz="2000" dirty="0">
                <a:latin typeface="Times New Roman"/>
                <a:ea typeface="Times New Roman"/>
                <a:cs typeface="Times New Roman"/>
              </a:rPr>
              <a:t>-physics-correlator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</a:pPr>
            <a:r>
              <a:rPr lang="en-US" altLang="zh-CN" sz="2000" dirty="0" err="1">
                <a:latin typeface="Times New Roman"/>
                <a:ea typeface="Times New Roman"/>
                <a:cs typeface="Times New Roman"/>
              </a:rPr>
              <a:t>pyquda</a:t>
            </a:r>
            <a:r>
              <a:rPr lang="en-US" altLang="zh-CN" sz="2000" dirty="0">
                <a:latin typeface="Times New Roman"/>
                <a:ea typeface="Times New Roman"/>
                <a:cs typeface="Times New Roman"/>
              </a:rPr>
              <a:t>-tool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</a:pPr>
            <a:r>
              <a:rPr lang="en-US" altLang="zh-CN" sz="2000" dirty="0" err="1">
                <a:latin typeface="Times New Roman"/>
                <a:ea typeface="Times New Roman"/>
                <a:cs typeface="Times New Roman"/>
              </a:rPr>
              <a:t>Pyquda</a:t>
            </a:r>
            <a:r>
              <a:rPr lang="en-US" altLang="zh-CN" sz="2000" dirty="0">
                <a:latin typeface="Times New Roman"/>
                <a:ea typeface="Times New Roman"/>
                <a:cs typeface="Times New Roman"/>
              </a:rPr>
              <a:t>-gauge</a:t>
            </a:r>
          </a:p>
          <a:p>
            <a:pPr marL="285750" indent="-285750">
              <a:lnSpc>
                <a:spcPct val="120000"/>
              </a:lnSpc>
              <a:buFont typeface="Wingdings"/>
              <a:buChar char="ü"/>
            </a:pPr>
            <a:r>
              <a:rPr lang="en-US" altLang="zh-CN" sz="2000" dirty="0">
                <a:latin typeface="Times New Roman"/>
                <a:ea typeface="Times New Roman"/>
                <a:cs typeface="Times New Roman"/>
              </a:rPr>
              <a:t>Tool</a:t>
            </a:r>
            <a:r>
              <a:rPr lang="zh-CN" altLang="en-US" sz="2000" dirty="0">
                <a:latin typeface="Times New Roman"/>
                <a:ea typeface="Times New Roman"/>
                <a:cs typeface="Times New Roman"/>
              </a:rPr>
              <a:t>：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</a:pPr>
            <a:r>
              <a:rPr lang="en-US" altLang="zh-CN" sz="2000" dirty="0" err="1">
                <a:latin typeface="Times New Roman"/>
                <a:ea typeface="Times New Roman"/>
                <a:cs typeface="Times New Roman"/>
              </a:rPr>
              <a:t>Generate_einsum</a:t>
            </a:r>
            <a:endParaRPr lang="en-US" altLang="zh-CN" sz="2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5" name="Connector 9">
            <a:extLst>
              <a:ext uri="{FF2B5EF4-FFF2-40B4-BE49-F238E27FC236}">
                <a16:creationId xmlns:a16="http://schemas.microsoft.com/office/drawing/2014/main" id="{9F912199-5232-0F94-2A63-790E631F4E87}"/>
              </a:ext>
            </a:extLst>
          </p:cNvPr>
          <p:cNvSpPr>
            <a:spLocks noGrp="1"/>
          </p:cNvSpPr>
          <p:nvPr/>
        </p:nvSpPr>
        <p:spPr>
          <a:xfrm>
            <a:off x="3905164" y="1346451"/>
            <a:ext cx="0" cy="3888562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>
            <a:solidFill>
              <a:srgbClr val="C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dirty="0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990D9261-D90C-E9FA-1C3B-1069C9CB5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735" y="1264373"/>
            <a:ext cx="7720491" cy="4411710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3289AC11-193C-EE99-6B15-E1618F08A39B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13" name="直线连接符 46">
              <a:extLst>
                <a:ext uri="{FF2B5EF4-FFF2-40B4-BE49-F238E27FC236}">
                  <a16:creationId xmlns:a16="http://schemas.microsoft.com/office/drawing/2014/main" id="{6BC8CB14-FAE2-DE0F-336F-B448654E852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直线连接符 48">
              <a:extLst>
                <a:ext uri="{FF2B5EF4-FFF2-40B4-BE49-F238E27FC236}">
                  <a16:creationId xmlns:a16="http://schemas.microsoft.com/office/drawing/2014/main" id="{7562EB63-39D2-BD6A-FC21-F394A9EFBE6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直线连接符 49">
              <a:extLst>
                <a:ext uri="{FF2B5EF4-FFF2-40B4-BE49-F238E27FC236}">
                  <a16:creationId xmlns:a16="http://schemas.microsoft.com/office/drawing/2014/main" id="{17E729EE-AF9E-05DD-5755-CE99AA5EF434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" name="Line 2">
              <a:extLst>
                <a:ext uri="{FF2B5EF4-FFF2-40B4-BE49-F238E27FC236}">
                  <a16:creationId xmlns:a16="http://schemas.microsoft.com/office/drawing/2014/main" id="{E20F7785-871B-0FBD-4B74-1D5190009C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5513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92B73-A62C-6AEE-A599-EF9778E72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直线连接符 46">
            <a:extLst>
              <a:ext uri="{FF2B5EF4-FFF2-40B4-BE49-F238E27FC236}">
                <a16:creationId xmlns:a16="http://schemas.microsoft.com/office/drawing/2014/main" id="{F3E5EA6B-0C9F-849A-77BF-65B9F781B529}"/>
              </a:ext>
            </a:extLst>
          </p:cNvPr>
          <p:cNvSpPr>
            <a:spLocks noGrp="1"/>
          </p:cNvSpPr>
          <p:nvPr/>
        </p:nvSpPr>
        <p:spPr>
          <a:xfrm>
            <a:off x="174624" y="1058292"/>
            <a:ext cx="0" cy="5707063"/>
          </a:xfrm>
          <a:prstGeom prst="line">
            <a:avLst/>
          </a:prstGeom>
          <a:noFill/>
          <a:ln w="38100">
            <a:solidFill>
              <a:srgbClr val="C0000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直线连接符 48">
            <a:extLst>
              <a:ext uri="{FF2B5EF4-FFF2-40B4-BE49-F238E27FC236}">
                <a16:creationId xmlns:a16="http://schemas.microsoft.com/office/drawing/2014/main" id="{C742308C-C38C-8892-A81A-1BF6AD9145AF}"/>
              </a:ext>
            </a:extLst>
          </p:cNvPr>
          <p:cNvSpPr>
            <a:spLocks noGrp="1"/>
          </p:cNvSpPr>
          <p:nvPr/>
        </p:nvSpPr>
        <p:spPr>
          <a:xfrm>
            <a:off x="12010099" y="1042417"/>
            <a:ext cx="0" cy="5740400"/>
          </a:xfrm>
          <a:prstGeom prst="line">
            <a:avLst/>
          </a:prstGeom>
          <a:noFill/>
          <a:ln w="38100">
            <a:solidFill>
              <a:srgbClr val="C0000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直线连接符 49">
            <a:extLst>
              <a:ext uri="{FF2B5EF4-FFF2-40B4-BE49-F238E27FC236}">
                <a16:creationId xmlns:a16="http://schemas.microsoft.com/office/drawing/2014/main" id="{FCE21CBD-87D7-2BFB-90A6-8EDEEE6C3560}"/>
              </a:ext>
            </a:extLst>
          </p:cNvPr>
          <p:cNvSpPr>
            <a:spLocks noGrp="1"/>
          </p:cNvSpPr>
          <p:nvPr/>
        </p:nvSpPr>
        <p:spPr>
          <a:xfrm flipV="1">
            <a:off x="160448" y="6765355"/>
            <a:ext cx="11858625" cy="17462"/>
          </a:xfrm>
          <a:prstGeom prst="line">
            <a:avLst/>
          </a:prstGeom>
          <a:noFill/>
          <a:ln w="38100">
            <a:solidFill>
              <a:srgbClr val="C0000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Line 2">
            <a:extLst>
              <a:ext uri="{FF2B5EF4-FFF2-40B4-BE49-F238E27FC236}">
                <a16:creationId xmlns:a16="http://schemas.microsoft.com/office/drawing/2014/main" id="{FDA8FFC3-94AF-9BE6-82ED-B4C920C19E8C}"/>
              </a:ext>
            </a:extLst>
          </p:cNvPr>
          <p:cNvSpPr>
            <a:spLocks noGrp="1"/>
          </p:cNvSpPr>
          <p:nvPr/>
        </p:nvSpPr>
        <p:spPr>
          <a:xfrm>
            <a:off x="158750" y="1022149"/>
            <a:ext cx="11874487" cy="2805"/>
          </a:xfrm>
          <a:prstGeom prst="line">
            <a:avLst/>
          </a:prstGeom>
          <a:noFill/>
          <a:ln w="190500" cmpd="sng">
            <a:solidFill>
              <a:srgbClr val="C00000"/>
            </a:solidFill>
          </a:ln>
        </p:spPr>
        <p:txBody>
          <a:bodyPr wrap="none" anchor="ctr"/>
          <a:lstStyle/>
          <a:p>
            <a:endParaRPr/>
          </a:p>
        </p:txBody>
      </p:sp>
      <p:sp>
        <p:nvSpPr>
          <p:cNvPr id="4" name="文本框 27">
            <a:extLst>
              <a:ext uri="{FF2B5EF4-FFF2-40B4-BE49-F238E27FC236}">
                <a16:creationId xmlns:a16="http://schemas.microsoft.com/office/drawing/2014/main" id="{C1A09E6B-4713-BEFA-C000-1A10C5AB0D57}"/>
              </a:ext>
            </a:extLst>
          </p:cNvPr>
          <p:cNvSpPr>
            <a:spLocks noGrp="1"/>
          </p:cNvSpPr>
          <p:nvPr/>
        </p:nvSpPr>
        <p:spPr>
          <a:xfrm>
            <a:off x="1416665" y="5939674"/>
            <a:ext cx="9201157" cy="52322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CN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Skills </a:t>
            </a:r>
            <a:r>
              <a:rPr lang="zh-CN" altLang="en-US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负责物理决策，</a:t>
            </a:r>
            <a:r>
              <a:rPr lang="en-US" altLang="zh-CN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Tools </a:t>
            </a:r>
            <a:r>
              <a:rPr lang="zh-CN" altLang="en-US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负责提高易错步骤稳定性。</a:t>
            </a:r>
          </a:p>
        </p:txBody>
      </p:sp>
      <p:sp>
        <p:nvSpPr>
          <p:cNvPr id="16" name="箭头: 右 15">
            <a:extLst>
              <a:ext uri="{FF2B5EF4-FFF2-40B4-BE49-F238E27FC236}">
                <a16:creationId xmlns:a16="http://schemas.microsoft.com/office/drawing/2014/main" id="{3E6C850F-266D-A430-6BC0-4A4D2EBD83DE}"/>
              </a:ext>
            </a:extLst>
          </p:cNvPr>
          <p:cNvSpPr/>
          <p:nvPr/>
        </p:nvSpPr>
        <p:spPr>
          <a:xfrm>
            <a:off x="5277093" y="3280122"/>
            <a:ext cx="1276817" cy="82901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383699ED-65BC-C5FC-92D9-0EA369B459E3}"/>
              </a:ext>
            </a:extLst>
          </p:cNvPr>
          <p:cNvGrpSpPr/>
          <p:nvPr/>
        </p:nvGrpSpPr>
        <p:grpSpPr>
          <a:xfrm>
            <a:off x="525923" y="1582105"/>
            <a:ext cx="4405281" cy="4191891"/>
            <a:chOff x="652241" y="1643960"/>
            <a:chExt cx="4105878" cy="3899538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04CF74C3-E202-A7DD-113F-88EE7C79DBFD}"/>
                </a:ext>
              </a:extLst>
            </p:cNvPr>
            <p:cNvSpPr/>
            <p:nvPr/>
          </p:nvSpPr>
          <p:spPr>
            <a:xfrm>
              <a:off x="652241" y="1643960"/>
              <a:ext cx="4105878" cy="38995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028D6ADB-D86B-084E-A5A8-1E30CF514020}"/>
                </a:ext>
              </a:extLst>
            </p:cNvPr>
            <p:cNvSpPr/>
            <p:nvPr/>
          </p:nvSpPr>
          <p:spPr>
            <a:xfrm>
              <a:off x="1329534" y="1842122"/>
              <a:ext cx="2751292" cy="40286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chemeClr val="tx1"/>
                  </a:solidFill>
                </a:rPr>
                <a:t>Skills: </a:t>
              </a:r>
              <a:r>
                <a:rPr lang="zh-CN" altLang="en-US" sz="1600" dirty="0">
                  <a:solidFill>
                    <a:schemeClr val="tx1"/>
                  </a:solidFill>
                </a:rPr>
                <a:t>提炼专家知识 </a:t>
              </a: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id="{E474E5A1-855A-A086-A386-FCA7D54A7247}"/>
              </a:ext>
            </a:extLst>
          </p:cNvPr>
          <p:cNvSpPr txBox="1"/>
          <p:nvPr/>
        </p:nvSpPr>
        <p:spPr>
          <a:xfrm>
            <a:off x="871811" y="2713203"/>
            <a:ext cx="3959095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en-US" altLang="zh-CN" sz="1600" b="1" dirty="0" err="1"/>
              <a:t>lqcd</a:t>
            </a:r>
            <a:r>
              <a:rPr lang="en-US" altLang="zh-CN" sz="1600" b="1" dirty="0"/>
              <a:t>-physics-correlator</a:t>
            </a:r>
          </a:p>
          <a:p>
            <a:r>
              <a:rPr lang="en-US" altLang="zh-CN" sz="1600" b="1" dirty="0"/>
              <a:t>    </a:t>
            </a:r>
            <a:r>
              <a:rPr lang="zh-CN" altLang="en-US" sz="1600" b="1" dirty="0"/>
              <a:t>从观测量到算符，关联函数的物理知识</a:t>
            </a:r>
            <a:endParaRPr lang="en-US" altLang="zh-CN" sz="1600" b="1" dirty="0"/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n"/>
            </a:pPr>
            <a:r>
              <a:rPr lang="en-US" altLang="zh-CN" sz="1600" b="1" dirty="0"/>
              <a:t>pyquda-tool </a:t>
            </a:r>
          </a:p>
          <a:p>
            <a:r>
              <a:rPr lang="en-US" altLang="zh-CN" sz="1600" b="1" dirty="0"/>
              <a:t>    </a:t>
            </a:r>
            <a:r>
              <a:rPr lang="zh-CN" altLang="en-US" sz="1600" b="1" dirty="0"/>
              <a:t>固化</a:t>
            </a:r>
            <a:r>
              <a:rPr lang="en-US" altLang="zh-CN" sz="1600" b="1" dirty="0" err="1"/>
              <a:t>PyQUDA</a:t>
            </a:r>
            <a:r>
              <a:rPr lang="zh-CN" altLang="en-US" sz="1600" b="1" dirty="0"/>
              <a:t>接口，求解器与并行实现模式</a:t>
            </a:r>
            <a:endParaRPr lang="en-US" altLang="zh-CN" sz="1600" b="1" dirty="0"/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n"/>
            </a:pPr>
            <a:r>
              <a:rPr lang="en-US" altLang="zh-CN" sz="1600" b="1" dirty="0"/>
              <a:t>pyquda-gauge </a:t>
            </a:r>
          </a:p>
          <a:p>
            <a:r>
              <a:rPr lang="zh-CN" altLang="en-US" sz="1600" b="1" dirty="0"/>
              <a:t>    纯规范场策略流程与约定</a:t>
            </a: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9D242184-1592-1300-E78F-8D981A9E6CEB}"/>
              </a:ext>
            </a:extLst>
          </p:cNvPr>
          <p:cNvGrpSpPr/>
          <p:nvPr/>
        </p:nvGrpSpPr>
        <p:grpSpPr>
          <a:xfrm>
            <a:off x="6939222" y="1582105"/>
            <a:ext cx="4405281" cy="4191891"/>
            <a:chOff x="652241" y="1643960"/>
            <a:chExt cx="4105878" cy="3899538"/>
          </a:xfrm>
        </p:grpSpPr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99B9993A-AFE5-4E4B-39CD-446178DAB226}"/>
                </a:ext>
              </a:extLst>
            </p:cNvPr>
            <p:cNvSpPr/>
            <p:nvPr/>
          </p:nvSpPr>
          <p:spPr>
            <a:xfrm>
              <a:off x="652241" y="1643960"/>
              <a:ext cx="4105878" cy="38995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p:sp>
          <p:nvSpPr>
            <p:cNvPr id="30" name="矩形: 圆角 29">
              <a:extLst>
                <a:ext uri="{FF2B5EF4-FFF2-40B4-BE49-F238E27FC236}">
                  <a16:creationId xmlns:a16="http://schemas.microsoft.com/office/drawing/2014/main" id="{D8471AEA-FE86-C7A6-2A3F-8A6475046037}"/>
                </a:ext>
              </a:extLst>
            </p:cNvPr>
            <p:cNvSpPr/>
            <p:nvPr/>
          </p:nvSpPr>
          <p:spPr>
            <a:xfrm>
              <a:off x="1329534" y="1842122"/>
              <a:ext cx="2751292" cy="40286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chemeClr val="tx1"/>
                  </a:solidFill>
                </a:rPr>
                <a:t>Tools: </a:t>
              </a:r>
              <a:r>
                <a:rPr lang="zh-CN" altLang="en-US" sz="1600" dirty="0">
                  <a:solidFill>
                    <a:schemeClr val="tx1"/>
                  </a:solidFill>
                </a:rPr>
                <a:t>用工具固定易错步骤 </a:t>
              </a:r>
            </a:p>
          </p:txBody>
        </p:sp>
      </p:grpSp>
      <p:pic>
        <p:nvPicPr>
          <p:cNvPr id="31" name="图片 30" descr="用户附件">
            <a:extLst>
              <a:ext uri="{FF2B5EF4-FFF2-40B4-BE49-F238E27FC236}">
                <a16:creationId xmlns:a16="http://schemas.microsoft.com/office/drawing/2014/main" id="{871CE38B-4D4C-74EC-8F71-E8E03FB2F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3966" y="2611869"/>
            <a:ext cx="2077029" cy="1239262"/>
          </a:xfrm>
          <a:prstGeom prst="rect">
            <a:avLst/>
          </a:prstGeom>
        </p:spPr>
      </p:pic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0A3F10BD-85D1-80A5-EEC0-91EDA7B8A944}"/>
              </a:ext>
            </a:extLst>
          </p:cNvPr>
          <p:cNvSpPr/>
          <p:nvPr/>
        </p:nvSpPr>
        <p:spPr>
          <a:xfrm>
            <a:off x="9105739" y="2611869"/>
            <a:ext cx="2238763" cy="130949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600" dirty="0">
                <a:solidFill>
                  <a:schemeClr val="tx1"/>
                </a:solidFill>
              </a:rPr>
              <a:t>可能出现：</a:t>
            </a:r>
            <a:endParaRPr lang="en-US" altLang="zh-CN" sz="16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chemeClr val="tx1"/>
                </a:solidFill>
              </a:rPr>
              <a:t>指标错误</a:t>
            </a:r>
            <a:endParaRPr lang="en-US" altLang="zh-CN" sz="16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chemeClr val="tx1"/>
                </a:solidFill>
              </a:rPr>
              <a:t>冗余</a:t>
            </a:r>
            <a:r>
              <a:rPr lang="en-US" altLang="zh-CN" sz="1600" dirty="0">
                <a:solidFill>
                  <a:schemeClr val="tx1"/>
                </a:solidFill>
              </a:rPr>
              <a:t>/</a:t>
            </a:r>
            <a:r>
              <a:rPr lang="zh-CN" altLang="en-US" sz="1600" dirty="0">
                <a:solidFill>
                  <a:schemeClr val="tx1"/>
                </a:solidFill>
              </a:rPr>
              <a:t>缺少</a:t>
            </a:r>
            <a:r>
              <a:rPr lang="en-US" altLang="zh-CN" sz="1600" dirty="0">
                <a:solidFill>
                  <a:schemeClr val="tx1"/>
                </a:solidFill>
              </a:rPr>
              <a:t>γ</a:t>
            </a:r>
            <a:r>
              <a:rPr lang="zh-CN" altLang="en-US" sz="1600" dirty="0">
                <a:solidFill>
                  <a:schemeClr val="tx1"/>
                </a:solidFill>
              </a:rPr>
              <a:t>矩阵</a:t>
            </a:r>
            <a:endParaRPr lang="en-US" altLang="zh-CN" sz="16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chemeClr val="tx1"/>
                </a:solidFill>
              </a:rPr>
              <a:t>多余的负号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43AB27DA-319D-82FB-1877-3EC34A1A23B9}"/>
              </a:ext>
            </a:extLst>
          </p:cNvPr>
          <p:cNvSpPr txBox="1"/>
          <p:nvPr/>
        </p:nvSpPr>
        <p:spPr>
          <a:xfrm>
            <a:off x="7307949" y="4305043"/>
            <a:ext cx="3667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err="1">
                <a:latin typeface="Times New Roman"/>
                <a:ea typeface="Times New Roman"/>
                <a:cs typeface="Times New Roman"/>
              </a:rPr>
              <a:t>Generate_einsum</a:t>
            </a:r>
            <a:r>
              <a:rPr lang="en-US" altLang="zh-CN" sz="1600" b="1" dirty="0">
                <a:latin typeface="Times New Roman"/>
                <a:ea typeface="Times New Roman"/>
                <a:cs typeface="Times New Roman"/>
              </a:rPr>
              <a:t>: </a:t>
            </a:r>
            <a:r>
              <a:rPr lang="zh-CN" altLang="en-US" sz="1600" b="1" dirty="0"/>
              <a:t>编写工具来对容易出错的收缩部分代码提供更强的约束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B7653D91-5525-58C5-167A-D0F7CD92FA9A}"/>
              </a:ext>
            </a:extLst>
          </p:cNvPr>
          <p:cNvSpPr txBox="1"/>
          <p:nvPr/>
        </p:nvSpPr>
        <p:spPr>
          <a:xfrm>
            <a:off x="5216219" y="4146409"/>
            <a:ext cx="14042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C00000"/>
                </a:solidFill>
              </a:rPr>
              <a:t>仅靠</a:t>
            </a:r>
            <a:r>
              <a:rPr lang="en-US" altLang="zh-CN" sz="1600" b="1" dirty="0">
                <a:solidFill>
                  <a:srgbClr val="C00000"/>
                </a:solidFill>
              </a:rPr>
              <a:t>Skills</a:t>
            </a:r>
            <a:r>
              <a:rPr lang="zh-CN" altLang="zh-CN" sz="1600" b="1" dirty="0">
                <a:solidFill>
                  <a:srgbClr val="C00000"/>
                </a:solidFill>
              </a:rPr>
              <a:t>约束仍不足以保证</a:t>
            </a:r>
            <a:r>
              <a:rPr lang="zh-CN" altLang="en-US" sz="1600" b="1" dirty="0">
                <a:solidFill>
                  <a:srgbClr val="C00000"/>
                </a:solidFill>
              </a:rPr>
              <a:t>收缩</a:t>
            </a:r>
            <a:r>
              <a:rPr lang="zh-CN" altLang="zh-CN" sz="1600" b="1" dirty="0">
                <a:solidFill>
                  <a:srgbClr val="C00000"/>
                </a:solidFill>
              </a:rPr>
              <a:t>指标正确</a:t>
            </a:r>
            <a:endParaRPr lang="zh-CN" altLang="en-US" sz="1600" b="1" dirty="0">
              <a:solidFill>
                <a:srgbClr val="C00000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B717A384-80BA-4FD6-0B6B-29B81AA39D63}"/>
              </a:ext>
            </a:extLst>
          </p:cNvPr>
          <p:cNvSpPr txBox="1"/>
          <p:nvPr/>
        </p:nvSpPr>
        <p:spPr>
          <a:xfrm>
            <a:off x="1321580" y="2259409"/>
            <a:ext cx="27831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C00000"/>
                </a:solidFill>
              </a:rPr>
              <a:t>让</a:t>
            </a:r>
            <a:r>
              <a:rPr lang="en-US" altLang="zh-CN" sz="1600" b="1" dirty="0">
                <a:solidFill>
                  <a:srgbClr val="C00000"/>
                </a:solidFill>
              </a:rPr>
              <a:t>agent</a:t>
            </a:r>
            <a:r>
              <a:rPr lang="zh-CN" altLang="en-US" sz="1600" b="1" dirty="0">
                <a:solidFill>
                  <a:srgbClr val="C00000"/>
                </a:solidFill>
              </a:rPr>
              <a:t>知道做什么，怎么做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16CC1F4-873F-BAE5-59EA-7F5E4D95ED1D}"/>
              </a:ext>
            </a:extLst>
          </p:cNvPr>
          <p:cNvSpPr txBox="1"/>
          <p:nvPr/>
        </p:nvSpPr>
        <p:spPr>
          <a:xfrm>
            <a:off x="7801676" y="2266142"/>
            <a:ext cx="28520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C00000"/>
                </a:solidFill>
              </a:rPr>
              <a:t>自由生成收缩字符串存在风险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F40A49FA-83D7-8974-9C52-4E6609218E86}"/>
              </a:ext>
            </a:extLst>
          </p:cNvPr>
          <p:cNvSpPr>
            <a:spLocks noGrp="1"/>
          </p:cNvSpPr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88900" tIns="50800" rIns="88900" bIns="50800" anchor="t"/>
          <a:lstStyle/>
          <a:p>
            <a:pPr>
              <a:spcBef>
                <a:spcPct val="50000"/>
              </a:spcBef>
              <a:buNone/>
            </a:pPr>
            <a:r>
              <a:rPr lang="zh-CN" altLang="en-US" sz="3600" b="1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内容二：</a:t>
            </a:r>
            <a:r>
              <a:rPr lang="en-US" altLang="zh-CN" sz="3600" b="1" dirty="0" err="1">
                <a:solidFill>
                  <a:schemeClr val="tx1"/>
                </a:solidFill>
                <a:latin typeface="+mj-ea"/>
                <a:ea typeface="+mj-ea"/>
                <a:cs typeface="+mj-ea"/>
              </a:rPr>
              <a:t>LQCDMaster</a:t>
            </a:r>
            <a:endParaRPr sz="3600" b="1" dirty="0">
              <a:solidFill>
                <a:schemeClr val="tx1"/>
              </a:solidFill>
              <a:latin typeface="+mj-ea"/>
              <a:ea typeface="+mj-ea"/>
              <a:cs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7893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EF5FF-DFFA-D16F-9277-1AE53FB6B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7">
            <a:extLst>
              <a:ext uri="{FF2B5EF4-FFF2-40B4-BE49-F238E27FC236}">
                <a16:creationId xmlns:a16="http://schemas.microsoft.com/office/drawing/2014/main" id="{F280151D-778E-CD1A-5C33-1FA3C294D02B}"/>
              </a:ext>
            </a:extLst>
          </p:cNvPr>
          <p:cNvSpPr>
            <a:spLocks noGrp="1"/>
          </p:cNvSpPr>
          <p:nvPr/>
        </p:nvSpPr>
        <p:spPr>
          <a:xfrm>
            <a:off x="2346917" y="5885936"/>
            <a:ext cx="7476713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CN" sz="2400" b="1" dirty="0" err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LQCDMaster</a:t>
            </a:r>
            <a:r>
              <a:rPr lang="en-US" altLang="zh-CN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zh-CN" altLang="en-US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兼具高准确率与显著的工程效率提升。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F875C7AA-1241-DCDF-F13C-FA29452C30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781292"/>
              </p:ext>
            </p:extLst>
          </p:nvPr>
        </p:nvGraphicFramePr>
        <p:xfrm>
          <a:off x="279665" y="2225045"/>
          <a:ext cx="5657380" cy="285912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484462">
                  <a:extLst>
                    <a:ext uri="{9D8B030D-6E8A-4147-A177-3AD203B41FA5}">
                      <a16:colId xmlns:a16="http://schemas.microsoft.com/office/drawing/2014/main" val="1449558999"/>
                    </a:ext>
                  </a:extLst>
                </a:gridCol>
                <a:gridCol w="1631559">
                  <a:extLst>
                    <a:ext uri="{9D8B030D-6E8A-4147-A177-3AD203B41FA5}">
                      <a16:colId xmlns:a16="http://schemas.microsoft.com/office/drawing/2014/main" val="1483846882"/>
                    </a:ext>
                  </a:extLst>
                </a:gridCol>
                <a:gridCol w="801580">
                  <a:extLst>
                    <a:ext uri="{9D8B030D-6E8A-4147-A177-3AD203B41FA5}">
                      <a16:colId xmlns:a16="http://schemas.microsoft.com/office/drawing/2014/main" val="2966603414"/>
                    </a:ext>
                  </a:extLst>
                </a:gridCol>
                <a:gridCol w="993176">
                  <a:extLst>
                    <a:ext uri="{9D8B030D-6E8A-4147-A177-3AD203B41FA5}">
                      <a16:colId xmlns:a16="http://schemas.microsoft.com/office/drawing/2014/main" val="3775575180"/>
                    </a:ext>
                  </a:extLst>
                </a:gridCol>
                <a:gridCol w="746603">
                  <a:extLst>
                    <a:ext uri="{9D8B030D-6E8A-4147-A177-3AD203B41FA5}">
                      <a16:colId xmlns:a16="http://schemas.microsoft.com/office/drawing/2014/main" val="2391797391"/>
                    </a:ext>
                  </a:extLst>
                </a:gridCol>
              </a:tblGrid>
              <a:tr h="344473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任务类别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任务目标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任务数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精确匹配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准确率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325463"/>
                  </a:ext>
                </a:extLst>
              </a:tr>
              <a:tr h="41910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Local 2pt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质量、衰变常数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100%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470931"/>
                  </a:ext>
                </a:extLst>
              </a:tr>
              <a:tr h="41910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Nonlocal 2pt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LCDA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80.0%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296818"/>
                  </a:ext>
                </a:extLst>
              </a:tr>
              <a:tr h="41910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Wilson loop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重夸克势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12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12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100%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121041"/>
                  </a:ext>
                </a:extLst>
              </a:tr>
              <a:tr h="41910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Meson 3pt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形状因子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13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13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100%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692569"/>
                  </a:ext>
                </a:extLst>
              </a:tr>
              <a:tr h="41910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Baryon 3pt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形状因子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66.7%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406273"/>
                  </a:ext>
                </a:extLst>
              </a:tr>
              <a:tr h="41910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Total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70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63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90.0%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894553"/>
                  </a:ext>
                </a:extLst>
              </a:tr>
            </a:tbl>
          </a:graphicData>
        </a:graphic>
      </p:graphicFrame>
      <p:sp>
        <p:nvSpPr>
          <p:cNvPr id="10" name="Connector 9">
            <a:extLst>
              <a:ext uri="{FF2B5EF4-FFF2-40B4-BE49-F238E27FC236}">
                <a16:creationId xmlns:a16="http://schemas.microsoft.com/office/drawing/2014/main" id="{B042ED14-2C37-3F71-FB07-C8E9C1774CF0}"/>
              </a:ext>
            </a:extLst>
          </p:cNvPr>
          <p:cNvSpPr>
            <a:spLocks noGrp="1"/>
          </p:cNvSpPr>
          <p:nvPr/>
        </p:nvSpPr>
        <p:spPr>
          <a:xfrm>
            <a:off x="6013920" y="1567970"/>
            <a:ext cx="0" cy="3888562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>
            <a:solidFill>
              <a:srgbClr val="C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dirty="0"/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863B13E6-F4E7-14B3-A769-E693F8C1AA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86"/>
          <a:stretch/>
        </p:blipFill>
        <p:spPr>
          <a:xfrm>
            <a:off x="6257111" y="1793402"/>
            <a:ext cx="5356045" cy="3498638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B558F09-A33C-3F06-6344-1A34CFFDA9EB}"/>
              </a:ext>
            </a:extLst>
          </p:cNvPr>
          <p:cNvSpPr txBox="1"/>
          <p:nvPr/>
        </p:nvSpPr>
        <p:spPr>
          <a:xfrm>
            <a:off x="1428289" y="1620537"/>
            <a:ext cx="3334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n-ea"/>
                <a:ea typeface="+mn-ea"/>
              </a:rPr>
              <a:t>与专家的结果进行直接的数值验证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FD11D70-5649-426F-3594-F41B612DB447}"/>
              </a:ext>
            </a:extLst>
          </p:cNvPr>
          <p:cNvSpPr txBox="1"/>
          <p:nvPr/>
        </p:nvSpPr>
        <p:spPr>
          <a:xfrm>
            <a:off x="6938207" y="1687455"/>
            <a:ext cx="3964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n-ea"/>
                <a:ea typeface="+mn-ea"/>
              </a:rPr>
              <a:t>与专家写特定代码所欲要的时间进行对比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60CF76A-D1DC-6380-2212-CC3348054943}"/>
              </a:ext>
            </a:extLst>
          </p:cNvPr>
          <p:cNvSpPr txBox="1"/>
          <p:nvPr/>
        </p:nvSpPr>
        <p:spPr>
          <a:xfrm>
            <a:off x="1616981" y="5084166"/>
            <a:ext cx="20938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+mn-ea"/>
                <a:ea typeface="+mn-ea"/>
              </a:rPr>
              <a:t>63/70:</a:t>
            </a:r>
            <a:r>
              <a:rPr lang="zh-CN" altLang="en-US" sz="1600" b="1" dirty="0">
                <a:latin typeface="+mn-ea"/>
                <a:ea typeface="+mn-ea"/>
              </a:rPr>
              <a:t> </a:t>
            </a:r>
            <a:r>
              <a:rPr lang="en-US" altLang="zh-CN" sz="1600" b="1" dirty="0">
                <a:latin typeface="+mn-ea"/>
                <a:ea typeface="+mn-ea"/>
              </a:rPr>
              <a:t>90%</a:t>
            </a:r>
            <a:r>
              <a:rPr lang="zh-CN" altLang="en-US" sz="1600" b="1" dirty="0">
                <a:latin typeface="+mn-ea"/>
                <a:ea typeface="+mn-ea"/>
              </a:rPr>
              <a:t>的准确率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9F5B20C-B0C3-1A08-E014-E80014F56C78}"/>
              </a:ext>
            </a:extLst>
          </p:cNvPr>
          <p:cNvSpPr txBox="1"/>
          <p:nvPr/>
        </p:nvSpPr>
        <p:spPr>
          <a:xfrm>
            <a:off x="7990608" y="5084166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17</a:t>
            </a:r>
            <a:r>
              <a:rPr lang="zh-CN" altLang="en-US" b="1" dirty="0"/>
              <a:t>倍到</a:t>
            </a:r>
            <a:r>
              <a:rPr lang="en-US" altLang="zh-CN" b="1" dirty="0"/>
              <a:t>54</a:t>
            </a:r>
            <a:r>
              <a:rPr lang="zh-CN" altLang="en-US" b="1" dirty="0"/>
              <a:t>倍的效率提升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A453FDB7-EFF7-3BC1-7341-4FE2BCD09918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20" name="直线连接符 46">
              <a:extLst>
                <a:ext uri="{FF2B5EF4-FFF2-40B4-BE49-F238E27FC236}">
                  <a16:creationId xmlns:a16="http://schemas.microsoft.com/office/drawing/2014/main" id="{9F6D4A80-FBD6-6102-0330-F6A9C87D167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直线连接符 48">
              <a:extLst>
                <a:ext uri="{FF2B5EF4-FFF2-40B4-BE49-F238E27FC236}">
                  <a16:creationId xmlns:a16="http://schemas.microsoft.com/office/drawing/2014/main" id="{DBC86F75-4656-188F-D008-56EE74F8017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直线连接符 49">
              <a:extLst>
                <a:ext uri="{FF2B5EF4-FFF2-40B4-BE49-F238E27FC236}">
                  <a16:creationId xmlns:a16="http://schemas.microsoft.com/office/drawing/2014/main" id="{446A1191-1AD8-4042-A603-A2BC21BB046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Line 2">
              <a:extLst>
                <a:ext uri="{FF2B5EF4-FFF2-40B4-BE49-F238E27FC236}">
                  <a16:creationId xmlns:a16="http://schemas.microsoft.com/office/drawing/2014/main" id="{0D22F4E3-91B2-245F-54E3-9FCD36A3D5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4" name="AutoShape 2">
            <a:extLst>
              <a:ext uri="{FF2B5EF4-FFF2-40B4-BE49-F238E27FC236}">
                <a16:creationId xmlns:a16="http://schemas.microsoft.com/office/drawing/2014/main" id="{EACA1835-EFCE-D22E-B523-B469A4875CCA}"/>
              </a:ext>
            </a:extLst>
          </p:cNvPr>
          <p:cNvSpPr>
            <a:spLocks noGrp="1"/>
          </p:cNvSpPr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88900" tIns="50800" rIns="88900" bIns="50800" anchor="t"/>
          <a:lstStyle/>
          <a:p>
            <a:pPr>
              <a:spcBef>
                <a:spcPct val="50000"/>
              </a:spcBef>
              <a:buNone/>
            </a:pPr>
            <a:r>
              <a:rPr lang="zh-CN" altLang="en-US" sz="3600" b="1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内容二：</a:t>
            </a:r>
            <a:r>
              <a:rPr lang="en-US" altLang="zh-CN" sz="3600" b="1" dirty="0" err="1">
                <a:solidFill>
                  <a:schemeClr val="tx1"/>
                </a:solidFill>
                <a:latin typeface="+mj-ea"/>
                <a:ea typeface="+mj-ea"/>
                <a:cs typeface="+mj-ea"/>
              </a:rPr>
              <a:t>LQCDMaster</a:t>
            </a:r>
            <a:endParaRPr sz="3600" b="1" dirty="0">
              <a:solidFill>
                <a:schemeClr val="tx1"/>
              </a:solidFill>
              <a:latin typeface="+mj-ea"/>
              <a:ea typeface="+mj-ea"/>
              <a:cs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9326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102E5-6B3A-87C1-ACB5-7B8D970E9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直线连接符 46">
            <a:extLst>
              <a:ext uri="{FF2B5EF4-FFF2-40B4-BE49-F238E27FC236}">
                <a16:creationId xmlns:a16="http://schemas.microsoft.com/office/drawing/2014/main" id="{DD6CE59E-A248-F64E-20FC-B09B563CDD92}"/>
              </a:ext>
            </a:extLst>
          </p:cNvPr>
          <p:cNvSpPr>
            <a:spLocks noGrp="1"/>
          </p:cNvSpPr>
          <p:nvPr/>
        </p:nvSpPr>
        <p:spPr>
          <a:xfrm>
            <a:off x="174624" y="1058292"/>
            <a:ext cx="0" cy="5707063"/>
          </a:xfrm>
          <a:prstGeom prst="line">
            <a:avLst/>
          </a:prstGeom>
          <a:noFill/>
          <a:ln w="38100">
            <a:solidFill>
              <a:srgbClr val="C0000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直线连接符 48">
            <a:extLst>
              <a:ext uri="{FF2B5EF4-FFF2-40B4-BE49-F238E27FC236}">
                <a16:creationId xmlns:a16="http://schemas.microsoft.com/office/drawing/2014/main" id="{EFDF760F-2FB3-74F5-42C6-5C35448F834A}"/>
              </a:ext>
            </a:extLst>
          </p:cNvPr>
          <p:cNvSpPr>
            <a:spLocks noGrp="1"/>
          </p:cNvSpPr>
          <p:nvPr/>
        </p:nvSpPr>
        <p:spPr>
          <a:xfrm>
            <a:off x="12010099" y="1042417"/>
            <a:ext cx="0" cy="5740400"/>
          </a:xfrm>
          <a:prstGeom prst="line">
            <a:avLst/>
          </a:prstGeom>
          <a:noFill/>
          <a:ln w="38100">
            <a:solidFill>
              <a:srgbClr val="C0000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直线连接符 49">
            <a:extLst>
              <a:ext uri="{FF2B5EF4-FFF2-40B4-BE49-F238E27FC236}">
                <a16:creationId xmlns:a16="http://schemas.microsoft.com/office/drawing/2014/main" id="{73B3252F-2EB7-6390-A0BD-72B15B253EE2}"/>
              </a:ext>
            </a:extLst>
          </p:cNvPr>
          <p:cNvSpPr>
            <a:spLocks noGrp="1"/>
          </p:cNvSpPr>
          <p:nvPr/>
        </p:nvSpPr>
        <p:spPr>
          <a:xfrm flipV="1">
            <a:off x="160448" y="6765355"/>
            <a:ext cx="11858625" cy="17462"/>
          </a:xfrm>
          <a:prstGeom prst="line">
            <a:avLst/>
          </a:prstGeom>
          <a:noFill/>
          <a:ln w="38100">
            <a:solidFill>
              <a:srgbClr val="C00000"/>
            </a:solidFill>
          </a:ln>
        </p:spPr>
        <p:txBody>
          <a:bodyPr/>
          <a:lstStyle/>
          <a:p>
            <a:endParaRPr lang="zh-CN" altLang="en-US" sz="1600">
              <a:latin typeface="+mn-ea"/>
              <a:ea typeface="+mn-ea"/>
            </a:endParaRPr>
          </a:p>
        </p:txBody>
      </p:sp>
      <p:sp>
        <p:nvSpPr>
          <p:cNvPr id="9" name="Line 2">
            <a:extLst>
              <a:ext uri="{FF2B5EF4-FFF2-40B4-BE49-F238E27FC236}">
                <a16:creationId xmlns:a16="http://schemas.microsoft.com/office/drawing/2014/main" id="{325EE106-7B34-04C6-C21C-526E8F785799}"/>
              </a:ext>
            </a:extLst>
          </p:cNvPr>
          <p:cNvSpPr>
            <a:spLocks noGrp="1"/>
          </p:cNvSpPr>
          <p:nvPr/>
        </p:nvSpPr>
        <p:spPr>
          <a:xfrm>
            <a:off x="158750" y="1022149"/>
            <a:ext cx="11874487" cy="2805"/>
          </a:xfrm>
          <a:prstGeom prst="line">
            <a:avLst/>
          </a:prstGeom>
          <a:noFill/>
          <a:ln w="190500" cmpd="sng">
            <a:solidFill>
              <a:srgbClr val="C00000"/>
            </a:solidFill>
          </a:ln>
        </p:spPr>
        <p:txBody>
          <a:bodyPr wrap="none" anchor="ctr"/>
          <a:lstStyle/>
          <a:p>
            <a:endParaRPr/>
          </a:p>
        </p:txBody>
      </p:sp>
      <p:sp>
        <p:nvSpPr>
          <p:cNvPr id="27" name="文本框 27">
            <a:extLst>
              <a:ext uri="{FF2B5EF4-FFF2-40B4-BE49-F238E27FC236}">
                <a16:creationId xmlns:a16="http://schemas.microsoft.com/office/drawing/2014/main" id="{472FC295-5C66-5499-0343-547100F97955}"/>
              </a:ext>
            </a:extLst>
          </p:cNvPr>
          <p:cNvSpPr>
            <a:spLocks noGrp="1"/>
          </p:cNvSpPr>
          <p:nvPr/>
        </p:nvSpPr>
        <p:spPr>
          <a:xfrm>
            <a:off x="422225" y="5957301"/>
            <a:ext cx="11138467" cy="52322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+mn-ea"/>
                <a:ea typeface="+mn-ea"/>
                <a:cs typeface="Times New Roman"/>
              </a:rPr>
              <a:t>多强子体系收缩的组合复杂性急剧上升，使人工推导与编码不可承受。</a:t>
            </a:r>
          </a:p>
        </p:txBody>
      </p:sp>
      <p:pic>
        <p:nvPicPr>
          <p:cNvPr id="3" name="图片 6">
            <a:extLst>
              <a:ext uri="{FF2B5EF4-FFF2-40B4-BE49-F238E27FC236}">
                <a16:creationId xmlns:a16="http://schemas.microsoft.com/office/drawing/2014/main" id="{90EAB541-9247-15F7-1ECE-858CF93C2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146" y="1346723"/>
            <a:ext cx="5247631" cy="2870345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F2B5C6DE-BA7B-2B36-6331-68C8A6D8EB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758" b="14732"/>
          <a:stretch/>
        </p:blipFill>
        <p:spPr>
          <a:xfrm>
            <a:off x="520700" y="1346724"/>
            <a:ext cx="4949516" cy="2870347"/>
          </a:xfrm>
          <a:prstGeom prst="rect">
            <a:avLst/>
          </a:prstGeom>
        </p:spPr>
      </p:pic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CA03E2DC-8BED-E994-AA1E-316E225FC71F}"/>
              </a:ext>
            </a:extLst>
          </p:cNvPr>
          <p:cNvGraphicFramePr>
            <a:graphicFrameLocks noGrp="1"/>
          </p:cNvGraphicFramePr>
          <p:nvPr/>
        </p:nvGraphicFramePr>
        <p:xfrm>
          <a:off x="520700" y="4600644"/>
          <a:ext cx="926623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4955">
                  <a:extLst>
                    <a:ext uri="{9D8B030D-6E8A-4147-A177-3AD203B41FA5}">
                      <a16:colId xmlns:a16="http://schemas.microsoft.com/office/drawing/2014/main" val="2998828335"/>
                    </a:ext>
                  </a:extLst>
                </a:gridCol>
                <a:gridCol w="1286880">
                  <a:extLst>
                    <a:ext uri="{9D8B030D-6E8A-4147-A177-3AD203B41FA5}">
                      <a16:colId xmlns:a16="http://schemas.microsoft.com/office/drawing/2014/main" val="3742564118"/>
                    </a:ext>
                  </a:extLst>
                </a:gridCol>
                <a:gridCol w="1286880">
                  <a:extLst>
                    <a:ext uri="{9D8B030D-6E8A-4147-A177-3AD203B41FA5}">
                      <a16:colId xmlns:a16="http://schemas.microsoft.com/office/drawing/2014/main" val="1601886643"/>
                    </a:ext>
                  </a:extLst>
                </a:gridCol>
                <a:gridCol w="1286880">
                  <a:extLst>
                    <a:ext uri="{9D8B030D-6E8A-4147-A177-3AD203B41FA5}">
                      <a16:colId xmlns:a16="http://schemas.microsoft.com/office/drawing/2014/main" val="1452467832"/>
                    </a:ext>
                  </a:extLst>
                </a:gridCol>
                <a:gridCol w="1286880">
                  <a:extLst>
                    <a:ext uri="{9D8B030D-6E8A-4147-A177-3AD203B41FA5}">
                      <a16:colId xmlns:a16="http://schemas.microsoft.com/office/drawing/2014/main" val="1502999433"/>
                    </a:ext>
                  </a:extLst>
                </a:gridCol>
                <a:gridCol w="1286880">
                  <a:extLst>
                    <a:ext uri="{9D8B030D-6E8A-4147-A177-3AD203B41FA5}">
                      <a16:colId xmlns:a16="http://schemas.microsoft.com/office/drawing/2014/main" val="3029733298"/>
                    </a:ext>
                  </a:extLst>
                </a:gridCol>
                <a:gridCol w="1286880">
                  <a:extLst>
                    <a:ext uri="{9D8B030D-6E8A-4147-A177-3AD203B41FA5}">
                      <a16:colId xmlns:a16="http://schemas.microsoft.com/office/drawing/2014/main" val="37326640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/>
                        <a:t>强子类型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Proton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Deuteron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Triton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1400" b="1" i="0" u="non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Λ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p</a:t>
                      </a:r>
                      <a:r>
                        <a:rPr lang="zh-CN" altLang="zh-CN" sz="1400" b="1" i="0" u="non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Λ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 err="1"/>
                        <a:t>pn</a:t>
                      </a:r>
                      <a:r>
                        <a:rPr lang="zh-CN" altLang="zh-CN" sz="1400" b="1" i="0" u="non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Λ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665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/>
                        <a:t>夸克数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3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6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9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3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6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9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479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/>
                        <a:t>对应</a:t>
                      </a:r>
                      <a:r>
                        <a:rPr lang="en-US" altLang="zh-CN" b="1" dirty="0"/>
                        <a:t>2pt</a:t>
                      </a:r>
                      <a:r>
                        <a:rPr lang="zh-CN" altLang="en-US" b="1" dirty="0"/>
                        <a:t>收缩项数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2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36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2880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1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12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576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882312"/>
                  </a:ext>
                </a:extLst>
              </a:tr>
            </a:tbl>
          </a:graphicData>
        </a:graphic>
      </p:graphicFrame>
      <p:sp>
        <p:nvSpPr>
          <p:cNvPr id="20" name="文本框 19">
            <a:extLst>
              <a:ext uri="{FF2B5EF4-FFF2-40B4-BE49-F238E27FC236}">
                <a16:creationId xmlns:a16="http://schemas.microsoft.com/office/drawing/2014/main" id="{ED6A85DC-8054-5C79-73BF-D0969DB2902B}"/>
              </a:ext>
            </a:extLst>
          </p:cNvPr>
          <p:cNvSpPr txBox="1"/>
          <p:nvPr/>
        </p:nvSpPr>
        <p:spPr>
          <a:xfrm>
            <a:off x="9854604" y="4972238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+mn-ea"/>
                <a:ea typeface="+mn-ea"/>
              </a:rPr>
              <a:t>C</a:t>
            </a:r>
            <a:r>
              <a:rPr lang="en-US" altLang="zh-CN" sz="1600" b="1" baseline="30000" dirty="0">
                <a:latin typeface="+mn-ea"/>
                <a:ea typeface="+mn-ea"/>
              </a:rPr>
              <a:t>12</a:t>
            </a:r>
            <a:r>
              <a:rPr lang="zh-CN" altLang="en-US" sz="1600" b="1" dirty="0">
                <a:latin typeface="+mn-ea"/>
                <a:ea typeface="+mn-ea"/>
              </a:rPr>
              <a:t>原子夸克数：</a:t>
            </a:r>
            <a:r>
              <a:rPr lang="en-US" altLang="zh-CN" sz="1600" b="1" dirty="0">
                <a:solidFill>
                  <a:srgbClr val="FF0000"/>
                </a:solidFill>
                <a:latin typeface="+mn-ea"/>
                <a:ea typeface="+mn-ea"/>
              </a:rPr>
              <a:t>36</a:t>
            </a:r>
            <a:endParaRPr lang="zh-CN" altLang="en-US" sz="16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CE3B352D-DE74-04C5-DD43-C4F6B2AA8FD9}"/>
              </a:ext>
            </a:extLst>
          </p:cNvPr>
          <p:cNvSpPr>
            <a:spLocks noGrp="1"/>
          </p:cNvSpPr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88900" tIns="50800" rIns="88900" bIns="50800" anchor="t"/>
          <a:lstStyle/>
          <a:p>
            <a:pPr>
              <a:spcBef>
                <a:spcPct val="50000"/>
              </a:spcBef>
              <a:buNone/>
            </a:pPr>
            <a:r>
              <a:rPr lang="zh-CN" altLang="en-US" sz="3600" b="1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内容二：</a:t>
            </a:r>
            <a:r>
              <a:rPr lang="en-US" altLang="zh-CN" sz="3600" b="1" dirty="0" err="1">
                <a:solidFill>
                  <a:schemeClr val="tx1"/>
                </a:solidFill>
                <a:latin typeface="+mj-ea"/>
                <a:ea typeface="+mj-ea"/>
                <a:cs typeface="+mj-ea"/>
              </a:rPr>
              <a:t>LQCDMaster</a:t>
            </a:r>
            <a:endParaRPr sz="3600" b="1" dirty="0">
              <a:solidFill>
                <a:schemeClr val="tx1"/>
              </a:solidFill>
              <a:latin typeface="+mj-ea"/>
              <a:ea typeface="+mj-ea"/>
              <a:cs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3219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77048-DF65-C3F5-EF17-E24EAD41F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直线连接符 46">
            <a:extLst>
              <a:ext uri="{FF2B5EF4-FFF2-40B4-BE49-F238E27FC236}">
                <a16:creationId xmlns:a16="http://schemas.microsoft.com/office/drawing/2014/main" id="{F89880BA-F68D-23AA-E673-9FF9B3CE7AEA}"/>
              </a:ext>
            </a:extLst>
          </p:cNvPr>
          <p:cNvSpPr>
            <a:spLocks noGrp="1"/>
          </p:cNvSpPr>
          <p:nvPr/>
        </p:nvSpPr>
        <p:spPr>
          <a:xfrm>
            <a:off x="174624" y="1058292"/>
            <a:ext cx="0" cy="5707063"/>
          </a:xfrm>
          <a:prstGeom prst="line">
            <a:avLst/>
          </a:prstGeom>
          <a:noFill/>
          <a:ln w="38100">
            <a:solidFill>
              <a:srgbClr val="C0000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直线连接符 48">
            <a:extLst>
              <a:ext uri="{FF2B5EF4-FFF2-40B4-BE49-F238E27FC236}">
                <a16:creationId xmlns:a16="http://schemas.microsoft.com/office/drawing/2014/main" id="{FD4A707C-AA78-6B34-699F-22759DE3E01E}"/>
              </a:ext>
            </a:extLst>
          </p:cNvPr>
          <p:cNvSpPr>
            <a:spLocks noGrp="1"/>
          </p:cNvSpPr>
          <p:nvPr/>
        </p:nvSpPr>
        <p:spPr>
          <a:xfrm>
            <a:off x="12010099" y="1042417"/>
            <a:ext cx="0" cy="5740400"/>
          </a:xfrm>
          <a:prstGeom prst="line">
            <a:avLst/>
          </a:prstGeom>
          <a:noFill/>
          <a:ln w="38100">
            <a:solidFill>
              <a:srgbClr val="C0000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直线连接符 49">
            <a:extLst>
              <a:ext uri="{FF2B5EF4-FFF2-40B4-BE49-F238E27FC236}">
                <a16:creationId xmlns:a16="http://schemas.microsoft.com/office/drawing/2014/main" id="{3A8FB286-69E8-5237-ABC5-2D4AE0A59525}"/>
              </a:ext>
            </a:extLst>
          </p:cNvPr>
          <p:cNvSpPr>
            <a:spLocks noGrp="1"/>
          </p:cNvSpPr>
          <p:nvPr/>
        </p:nvSpPr>
        <p:spPr>
          <a:xfrm flipV="1">
            <a:off x="160448" y="6765355"/>
            <a:ext cx="11858625" cy="17462"/>
          </a:xfrm>
          <a:prstGeom prst="line">
            <a:avLst/>
          </a:prstGeom>
          <a:noFill/>
          <a:ln w="38100">
            <a:solidFill>
              <a:srgbClr val="C0000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Line 2">
            <a:extLst>
              <a:ext uri="{FF2B5EF4-FFF2-40B4-BE49-F238E27FC236}">
                <a16:creationId xmlns:a16="http://schemas.microsoft.com/office/drawing/2014/main" id="{B53FE090-B133-16F6-E187-E7F88C8145C5}"/>
              </a:ext>
            </a:extLst>
          </p:cNvPr>
          <p:cNvSpPr>
            <a:spLocks noGrp="1"/>
          </p:cNvSpPr>
          <p:nvPr/>
        </p:nvSpPr>
        <p:spPr>
          <a:xfrm>
            <a:off x="158750" y="1022149"/>
            <a:ext cx="11874487" cy="2805"/>
          </a:xfrm>
          <a:prstGeom prst="line">
            <a:avLst/>
          </a:prstGeom>
          <a:noFill/>
          <a:ln w="190500" cmpd="sng">
            <a:solidFill>
              <a:srgbClr val="C00000"/>
            </a:solidFill>
          </a:ln>
        </p:spPr>
        <p:txBody>
          <a:bodyPr wrap="none" anchor="ctr"/>
          <a:lstStyle/>
          <a:p>
            <a:endParaRPr/>
          </a:p>
        </p:txBody>
      </p:sp>
      <p:sp>
        <p:nvSpPr>
          <p:cNvPr id="27" name="文本框 27">
            <a:extLst>
              <a:ext uri="{FF2B5EF4-FFF2-40B4-BE49-F238E27FC236}">
                <a16:creationId xmlns:a16="http://schemas.microsoft.com/office/drawing/2014/main" id="{596D39E6-8173-F672-C35F-89C2BE8DCB8C}"/>
              </a:ext>
            </a:extLst>
          </p:cNvPr>
          <p:cNvSpPr>
            <a:spLocks noGrp="1"/>
          </p:cNvSpPr>
          <p:nvPr/>
        </p:nvSpPr>
        <p:spPr>
          <a:xfrm>
            <a:off x="775895" y="5909035"/>
            <a:ext cx="10632934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CN" sz="2400" b="1" dirty="0" err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LQCDMaster</a:t>
            </a:r>
            <a:r>
              <a:rPr lang="en-US" altLang="zh-CN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zh-CN" altLang="en-US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仍可从自然语言任务生成可执行、可验证的计算工作流。</a:t>
            </a:r>
          </a:p>
        </p:txBody>
      </p:sp>
      <p:sp>
        <p:nvSpPr>
          <p:cNvPr id="23" name="箭头: 右 22">
            <a:extLst>
              <a:ext uri="{FF2B5EF4-FFF2-40B4-BE49-F238E27FC236}">
                <a16:creationId xmlns:a16="http://schemas.microsoft.com/office/drawing/2014/main" id="{31BC2D87-9134-EC19-B9F6-50D40C80C21C}"/>
              </a:ext>
            </a:extLst>
          </p:cNvPr>
          <p:cNvSpPr/>
          <p:nvPr/>
        </p:nvSpPr>
        <p:spPr>
          <a:xfrm rot="5400000">
            <a:off x="2381392" y="3367957"/>
            <a:ext cx="669978" cy="82901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218C5EFD-9686-EFD0-6E78-45B96EB40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139" y="1222057"/>
            <a:ext cx="6020938" cy="4524738"/>
          </a:xfrm>
          <a:prstGeom prst="rect">
            <a:avLst/>
          </a:prstGeom>
        </p:spPr>
      </p:pic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A191DBF5-6297-3C52-573C-216C76CEE864}"/>
              </a:ext>
            </a:extLst>
          </p:cNvPr>
          <p:cNvSpPr/>
          <p:nvPr/>
        </p:nvSpPr>
        <p:spPr>
          <a:xfrm>
            <a:off x="1275378" y="1957383"/>
            <a:ext cx="3251739" cy="1200329"/>
          </a:xfrm>
          <a:prstGeom prst="roundRect">
            <a:avLst/>
          </a:prstGeom>
          <a:solidFill>
            <a:schemeClr val="tx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altLang="zh-CN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Use multi_hadron_2pt to compute the combined two-baryon two-point function for a local 6-quark operator……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71A2169C-1956-F0F5-64F9-6056ADC86E9A}"/>
              </a:ext>
            </a:extLst>
          </p:cNvPr>
          <p:cNvSpPr txBox="1"/>
          <p:nvPr/>
        </p:nvSpPr>
        <p:spPr>
          <a:xfrm>
            <a:off x="1700719" y="1425057"/>
            <a:ext cx="1646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自然语言描述任务</a:t>
            </a:r>
          </a:p>
        </p:txBody>
      </p:sp>
      <p:cxnSp>
        <p:nvCxnSpPr>
          <p:cNvPr id="2" name="直线连接符 2">
            <a:extLst>
              <a:ext uri="{FF2B5EF4-FFF2-40B4-BE49-F238E27FC236}">
                <a16:creationId xmlns:a16="http://schemas.microsoft.com/office/drawing/2014/main" id="{9CDD631D-4910-6657-B4F6-4D7CCCE6BAE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72462" y="1137808"/>
            <a:ext cx="0" cy="477122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图片 2" descr="文本&#10;&#10;描述已自动生成">
            <a:extLst>
              <a:ext uri="{FF2B5EF4-FFF2-40B4-BE49-F238E27FC236}">
                <a16:creationId xmlns:a16="http://schemas.microsoft.com/office/drawing/2014/main" id="{964E9F9C-DF9B-D00A-A446-58C643667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89" b="12926"/>
          <a:stretch/>
        </p:blipFill>
        <p:spPr>
          <a:xfrm>
            <a:off x="520700" y="4546917"/>
            <a:ext cx="4166816" cy="1012398"/>
          </a:xfrm>
          <a:prstGeom prst="rect">
            <a:avLst/>
          </a:prstGeom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C40D4D7D-DCB2-A880-5B25-84C220014F46}"/>
              </a:ext>
            </a:extLst>
          </p:cNvPr>
          <p:cNvSpPr>
            <a:spLocks noGrp="1"/>
          </p:cNvSpPr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88900" tIns="50800" rIns="88900" bIns="50800" anchor="t"/>
          <a:lstStyle/>
          <a:p>
            <a:pPr>
              <a:spcBef>
                <a:spcPct val="50000"/>
              </a:spcBef>
              <a:buNone/>
            </a:pPr>
            <a:r>
              <a:rPr lang="zh-CN" altLang="en-US" sz="3600" b="1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内容二：</a:t>
            </a:r>
            <a:r>
              <a:rPr lang="en-US" altLang="zh-CN" sz="3600" b="1" dirty="0" err="1">
                <a:solidFill>
                  <a:schemeClr val="tx1"/>
                </a:solidFill>
                <a:latin typeface="+mj-ea"/>
                <a:ea typeface="+mj-ea"/>
                <a:cs typeface="+mj-ea"/>
              </a:rPr>
              <a:t>LQCDMaster</a:t>
            </a:r>
            <a:endParaRPr sz="3600" b="1" dirty="0">
              <a:solidFill>
                <a:schemeClr val="tx1"/>
              </a:solidFill>
              <a:latin typeface="+mj-ea"/>
              <a:ea typeface="+mj-ea"/>
              <a:cs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7837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D8196-956F-1059-D09B-5B2A8F66B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74FCECED-8CDA-4B86-5F08-F4BFA38ADF97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46B1E098-CD30-0DD8-F0A2-DB437F358EA4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8591FDA0-803E-4EFE-EA65-83B9CC0FDD16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03075191-0988-B8CC-2C6E-EDB21F899C43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CD6EA708-404F-D8E8-07A8-F5481E63A688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AD91C9A7-FD0E-7996-E2AB-F27C0DE73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</a:t>
            </a:fld>
            <a:endParaRPr kumimoji="0" lang="zh-CN" altLang="en-US" sz="280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CC3DD88E-6B07-06C5-068B-1B14EF1663FA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Large Language Model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sp>
        <p:nvSpPr>
          <p:cNvPr id="3" name="内容占位符 23">
            <a:extLst>
              <a:ext uri="{FF2B5EF4-FFF2-40B4-BE49-F238E27FC236}">
                <a16:creationId xmlns:a16="http://schemas.microsoft.com/office/drawing/2014/main" id="{F717D6D3-E815-4C49-1011-F19CE418D209}"/>
              </a:ext>
            </a:extLst>
          </p:cNvPr>
          <p:cNvSpPr txBox="1">
            <a:spLocks/>
          </p:cNvSpPr>
          <p:nvPr/>
        </p:nvSpPr>
        <p:spPr>
          <a:xfrm>
            <a:off x="381635" y="1218631"/>
            <a:ext cx="11428997" cy="1873514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  <a:spcBef>
                <a:spcPts val="1060"/>
              </a:spcBef>
            </a:pPr>
            <a:r>
              <a:rPr lang="en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statistical model with an enormous number of parameters, trained on large-scale text datasets with natural language as its research target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kumimoji="1" lang="zh-CN" altLang="en-US" sz="36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 descr="屏幕上有字&#10;&#10;描述已自动生成">
            <a:extLst>
              <a:ext uri="{FF2B5EF4-FFF2-40B4-BE49-F238E27FC236}">
                <a16:creationId xmlns:a16="http://schemas.microsoft.com/office/drawing/2014/main" id="{DAF192DC-9CB4-B7FC-84B2-0FED72341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18"/>
          <a:stretch/>
        </p:blipFill>
        <p:spPr>
          <a:xfrm>
            <a:off x="7805571" y="2794635"/>
            <a:ext cx="3751846" cy="343565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6F30976-2F22-3CB8-3168-A55EF6C22A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635" y="2877556"/>
            <a:ext cx="6973150" cy="350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011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A869548-65C6-0BC2-F8F2-919A83884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825FBF58-9FD3-A647-B76E-DE33220287F7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30</a:t>
            </a:fld>
            <a:endParaRPr kumimoji="0" lang="zh-CN" alt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55BB68B8-4BC1-F5D7-9B07-F137F8710137}"/>
                  </a:ext>
                </a:extLst>
              </p:cNvPr>
              <p:cNvSpPr/>
              <p:nvPr/>
            </p:nvSpPr>
            <p:spPr>
              <a:xfrm>
                <a:off x="242088" y="1384264"/>
                <a:ext cx="3399218" cy="14939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CN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CN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CN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CN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𝑢𝑑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CN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a:rPr lang="en-US" altLang="zh-CN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sz="32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3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CN" sz="3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3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a:rPr lang="en-US" altLang="zh-CN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CN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CN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en-US" altLang="zh-CN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CN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𝑐𝑠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CN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𝑐𝑏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CN" sz="32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3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CN" sz="3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CN" sz="3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CN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𝑡𝑠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CN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CN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𝑡𝑏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55BB68B8-4BC1-F5D7-9B07-F137F87101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88" y="1384264"/>
                <a:ext cx="3399218" cy="1493935"/>
              </a:xfrm>
              <a:prstGeom prst="rect">
                <a:avLst/>
              </a:prstGeom>
              <a:blipFill>
                <a:blip r:embed="rId3"/>
                <a:stretch>
                  <a:fillRect t="-2521" b="-100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占位符 1">
                <a:extLst>
                  <a:ext uri="{FF2B5EF4-FFF2-40B4-BE49-F238E27FC236}">
                    <a16:creationId xmlns:a16="http://schemas.microsoft.com/office/drawing/2014/main" id="{F87C178E-3CC8-9526-22D8-58C590CB38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3599" y="113667"/>
                <a:ext cx="9416684" cy="605406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>
                <a:defPPr>
                  <a:defRPr lang="en-US"/>
                </a:defPPr>
                <a:lvl1pPr marL="0" algn="ctr" defTabSz="4572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kumimoji="1" lang="zh-CN" altLang="en-US" sz="3200" b="1" dirty="0">
                    <a:solidFill>
                      <a:schemeClr val="tx1"/>
                    </a:solidFill>
                    <a:latin typeface="+mn-ea"/>
                    <a:cs typeface="Times New Roman" charset="0"/>
                  </a:rPr>
                  <a:t>内容三：</a:t>
                </a:r>
                <a14:m>
                  <m:oMath xmlns:m="http://schemas.openxmlformats.org/officeDocument/2006/math">
                    <m:r>
                      <a:rPr kumimoji="1" lang="en-US" altLang="zh-CN" sz="3200" b="1" i="1" smtClean="0">
                        <a:solidFill>
                          <a:schemeClr val="tx1"/>
                        </a:solidFill>
                        <a:latin typeface="+mn-ea"/>
                        <a:cs typeface="Times New Roman" charset="0"/>
                      </a:rPr>
                      <m:t>𝑩</m:t>
                    </m:r>
                    <m:r>
                      <a:rPr kumimoji="1" lang="en-US" altLang="zh-CN" sz="3200" b="1" i="1" smtClean="0">
                        <a:solidFill>
                          <a:schemeClr val="tx1"/>
                        </a:solidFill>
                        <a:latin typeface="+mn-ea"/>
                        <a:cs typeface="Times New Roman" charset="0"/>
                      </a:rPr>
                      <m:t>→</m:t>
                    </m:r>
                    <m:r>
                      <a:rPr kumimoji="1" lang="en-US" altLang="zh-CN" sz="3200" b="1" i="1" smtClean="0">
                        <a:solidFill>
                          <a:schemeClr val="tx1"/>
                        </a:solidFill>
                        <a:latin typeface="+mn-ea"/>
                        <a:cs typeface="Times New Roman" charset="0"/>
                      </a:rPr>
                      <m:t>𝝅</m:t>
                    </m:r>
                  </m:oMath>
                </a14:m>
                <a:r>
                  <a:rPr kumimoji="1" lang="zh-CN" altLang="en-US" sz="3200" b="1" dirty="0">
                    <a:solidFill>
                      <a:schemeClr val="tx1"/>
                    </a:solidFill>
                    <a:latin typeface="+mn-ea"/>
                    <a:cs typeface="Times New Roman" charset="0"/>
                  </a:rPr>
                  <a:t>形状因子</a:t>
                </a:r>
              </a:p>
            </p:txBody>
          </p:sp>
        </mc:Choice>
        <mc:Fallback>
          <p:sp>
            <p:nvSpPr>
              <p:cNvPr id="2" name="文本占位符 1">
                <a:extLst>
                  <a:ext uri="{FF2B5EF4-FFF2-40B4-BE49-F238E27FC236}">
                    <a16:creationId xmlns:a16="http://schemas.microsoft.com/office/drawing/2014/main" id="{F87C178E-3CC8-9526-22D8-58C590CB3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599" y="113667"/>
                <a:ext cx="9416684" cy="605406"/>
              </a:xfrm>
              <a:prstGeom prst="rect">
                <a:avLst/>
              </a:prstGeom>
              <a:blipFill>
                <a:blip r:embed="rId4"/>
                <a:stretch>
                  <a:fillRect l="-1617" t="-14583" b="-270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>
            <a:extLst>
              <a:ext uri="{FF2B5EF4-FFF2-40B4-BE49-F238E27FC236}">
                <a16:creationId xmlns:a16="http://schemas.microsoft.com/office/drawing/2014/main" id="{EB250FF7-0262-7B63-DE85-F0741642F7A6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7" name="直线连接符 46">
              <a:extLst>
                <a:ext uri="{FF2B5EF4-FFF2-40B4-BE49-F238E27FC236}">
                  <a16:creationId xmlns:a16="http://schemas.microsoft.com/office/drawing/2014/main" id="{AA9DA334-CA32-9D3F-6697-8CB4E0A8683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直线连接符 48">
              <a:extLst>
                <a:ext uri="{FF2B5EF4-FFF2-40B4-BE49-F238E27FC236}">
                  <a16:creationId xmlns:a16="http://schemas.microsoft.com/office/drawing/2014/main" id="{ED40FBA3-F26F-B6B7-E37F-528D9DFC8E2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9A49C8E2-4E95-D3B6-A446-9ED199EEBB11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" name="Line 2">
              <a:extLst>
                <a:ext uri="{FF2B5EF4-FFF2-40B4-BE49-F238E27FC236}">
                  <a16:creationId xmlns:a16="http://schemas.microsoft.com/office/drawing/2014/main" id="{E7EACEA4-A3FD-1EE2-5E0B-3549F0CCA2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24" name="图片 23" descr="图表&#10;&#10;描述已自动生成">
            <a:extLst>
              <a:ext uri="{FF2B5EF4-FFF2-40B4-BE49-F238E27FC236}">
                <a16:creationId xmlns:a16="http://schemas.microsoft.com/office/drawing/2014/main" id="{C60F60B6-0621-DFED-00EA-43F8688B0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8769" y="1193266"/>
            <a:ext cx="8143274" cy="4647171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E9ACA30F-3AFE-53EB-4AC7-522E8D9888C5}"/>
              </a:ext>
            </a:extLst>
          </p:cNvPr>
          <p:cNvSpPr txBox="1"/>
          <p:nvPr/>
        </p:nvSpPr>
        <p:spPr>
          <a:xfrm>
            <a:off x="7198000" y="5840437"/>
            <a:ext cx="60990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Credit: Shan Cheng </a:t>
            </a:r>
            <a:endParaRPr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47402BAF-2442-8646-277D-3885D894064D}"/>
              </a:ext>
            </a:extLst>
          </p:cNvPr>
          <p:cNvGrpSpPr/>
          <p:nvPr/>
        </p:nvGrpSpPr>
        <p:grpSpPr>
          <a:xfrm>
            <a:off x="738521" y="3903914"/>
            <a:ext cx="2213551" cy="1990104"/>
            <a:chOff x="805036" y="1821914"/>
            <a:chExt cx="3627141" cy="3257878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7832CD6D-7801-9BC3-7138-9B23EEE70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5036" y="1904752"/>
              <a:ext cx="3533925" cy="317504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9B742502-265F-6D79-DB88-6F89843D8D26}"/>
                    </a:ext>
                  </a:extLst>
                </p:cNvPr>
                <p:cNvSpPr txBox="1"/>
                <p:nvPr/>
              </p:nvSpPr>
              <p:spPr>
                <a:xfrm>
                  <a:off x="936086" y="3766904"/>
                  <a:ext cx="321765" cy="26902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</m:oMath>
                    </m:oMathPara>
                  </a14:m>
                  <a:endParaRPr lang="zh-CN" altLang="en-US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C43251BC-4026-A3AF-D7FF-C7DA2ED85B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086" y="3766904"/>
                  <a:ext cx="321765" cy="269025"/>
                </a:xfrm>
                <a:prstGeom prst="rect">
                  <a:avLst/>
                </a:prstGeom>
                <a:blipFill>
                  <a:blip r:embed="rId7"/>
                  <a:stretch>
                    <a:fillRect l="-19231" t="-6818" r="-11538" b="-1136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491D4122-0D99-BD15-1ED1-1D5083A1348E}"/>
                    </a:ext>
                  </a:extLst>
                </p:cNvPr>
                <p:cNvSpPr txBox="1"/>
                <p:nvPr/>
              </p:nvSpPr>
              <p:spPr>
                <a:xfrm>
                  <a:off x="3891018" y="3766904"/>
                  <a:ext cx="333853" cy="26311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altLang="zh-CN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DE083A07-7E9E-90F8-044E-9DA07A5501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91018" y="3766904"/>
                  <a:ext cx="333853" cy="263116"/>
                </a:xfrm>
                <a:prstGeom prst="rect">
                  <a:avLst/>
                </a:prstGeom>
                <a:blipFill>
                  <a:blip r:embed="rId8"/>
                  <a:stretch>
                    <a:fillRect l="-10909" r="-7273" b="-465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7AF07B18-2006-1BDA-2460-F3916EADED4C}"/>
                    </a:ext>
                  </a:extLst>
                </p:cNvPr>
                <p:cNvSpPr txBox="1"/>
                <p:nvPr/>
              </p:nvSpPr>
              <p:spPr>
                <a:xfrm>
                  <a:off x="2040518" y="2582535"/>
                  <a:ext cx="48192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𝒖𝒃</m:t>
                            </m:r>
                          </m:sub>
                        </m:sSub>
                      </m:oMath>
                    </m:oMathPara>
                  </a14:m>
                  <a:endParaRPr lang="zh-CN" altLang="en-US" sz="2000" b="1" dirty="0"/>
                </a:p>
              </p:txBody>
            </p:sp>
          </mc:Choice>
          <mc:Fallback xmlns="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F5F33F8D-B5CB-FF19-655A-9C44F61BAA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0518" y="2582535"/>
                  <a:ext cx="481926" cy="307777"/>
                </a:xfrm>
                <a:prstGeom prst="rect">
                  <a:avLst/>
                </a:prstGeom>
                <a:blipFill>
                  <a:blip r:embed="rId9"/>
                  <a:stretch>
                    <a:fillRect l="-26923" r="-46154" b="-9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8BFEC077-425B-4005-F1E8-9006B7DE7424}"/>
                    </a:ext>
                  </a:extLst>
                </p:cNvPr>
                <p:cNvSpPr txBox="1"/>
                <p:nvPr/>
              </p:nvSpPr>
              <p:spPr>
                <a:xfrm>
                  <a:off x="4124850" y="1821914"/>
                  <a:ext cx="307327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sz="2000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56AAE410-4BA7-BB8F-E83A-6A71E39CFF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4850" y="1821914"/>
                  <a:ext cx="307327" cy="307777"/>
                </a:xfrm>
                <a:prstGeom prst="rect">
                  <a:avLst/>
                </a:prstGeom>
                <a:blipFill>
                  <a:blip r:embed="rId10"/>
                  <a:stretch>
                    <a:fillRect l="-18000" b="-8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9558F014-3A02-3DC3-F0A3-1456773F3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100717" y="2334042"/>
              <a:ext cx="287046" cy="27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0472524"/>
      </p:ext>
    </p:extLst>
  </p:cSld>
  <p:clrMapOvr>
    <a:masterClrMapping/>
  </p:clrMapOvr>
  <p:transition advTm="3094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EBFB9-B505-028E-5D94-04F02B34E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A658351-3251-600A-0FE1-16453EE7F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825FBF58-9FD3-A647-B76E-DE33220287F7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31</a:t>
            </a:fld>
            <a:endParaRPr kumimoji="0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占位符 1">
                <a:extLst>
                  <a:ext uri="{FF2B5EF4-FFF2-40B4-BE49-F238E27FC236}">
                    <a16:creationId xmlns:a16="http://schemas.microsoft.com/office/drawing/2014/main" id="{4E73608A-4962-A940-E058-89953F4123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0840" y="149560"/>
                <a:ext cx="9416684" cy="605406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>
                <a:defPPr>
                  <a:defRPr lang="en-US"/>
                </a:defPPr>
                <a:lvl1pPr marL="0" algn="ctr" defTabSz="4572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kumimoji="1" lang="zh-CN" altLang="en-US" sz="3200" dirty="0">
                    <a:solidFill>
                      <a:schemeClr val="tx1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charset="0"/>
                  </a:rPr>
                  <a:t>内容三：</a:t>
                </a:r>
                <a14:m>
                  <m:oMath xmlns:m="http://schemas.openxmlformats.org/officeDocument/2006/math">
                    <m:r>
                      <a:rPr kumimoji="1" lang="en-US" altLang="zh-CN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charset="0"/>
                      </a:rPr>
                      <m:t>𝐵</m:t>
                    </m:r>
                    <m:r>
                      <a:rPr kumimoji="1" lang="en-US" altLang="zh-CN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charset="0"/>
                      </a:rPr>
                      <m:t>→</m:t>
                    </m:r>
                    <m:r>
                      <a:rPr kumimoji="1" lang="en-US" altLang="zh-CN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charset="0"/>
                      </a:rPr>
                      <m:t>𝜋</m:t>
                    </m:r>
                  </m:oMath>
                </a14:m>
                <a:r>
                  <a:rPr kumimoji="1" lang="zh-CN" altLang="en-US" sz="3200" dirty="0">
                    <a:solidFill>
                      <a:schemeClr val="tx1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charset="0"/>
                  </a:rPr>
                  <a:t>形状因子</a:t>
                </a:r>
              </a:p>
            </p:txBody>
          </p:sp>
        </mc:Choice>
        <mc:Fallback xmlns="">
          <p:sp>
            <p:nvSpPr>
              <p:cNvPr id="2" name="文本占位符 1">
                <a:extLst>
                  <a:ext uri="{FF2B5EF4-FFF2-40B4-BE49-F238E27FC236}">
                    <a16:creationId xmlns:a16="http://schemas.microsoft.com/office/drawing/2014/main" id="{4E73608A-4962-A940-E058-89953F4123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840" y="149560"/>
                <a:ext cx="9416684" cy="605406"/>
              </a:xfrm>
              <a:prstGeom prst="rect">
                <a:avLst/>
              </a:prstGeom>
              <a:blipFill>
                <a:blip r:embed="rId3"/>
                <a:stretch>
                  <a:fillRect l="-1617" t="-14583" b="-270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>
            <a:extLst>
              <a:ext uri="{FF2B5EF4-FFF2-40B4-BE49-F238E27FC236}">
                <a16:creationId xmlns:a16="http://schemas.microsoft.com/office/drawing/2014/main" id="{BBEF8846-B26A-1AC1-F8C2-61C340477337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7" name="直线连接符 46">
              <a:extLst>
                <a:ext uri="{FF2B5EF4-FFF2-40B4-BE49-F238E27FC236}">
                  <a16:creationId xmlns:a16="http://schemas.microsoft.com/office/drawing/2014/main" id="{619503C3-190C-DDC8-52D0-30B152EA928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直线连接符 48">
              <a:extLst>
                <a:ext uri="{FF2B5EF4-FFF2-40B4-BE49-F238E27FC236}">
                  <a16:creationId xmlns:a16="http://schemas.microsoft.com/office/drawing/2014/main" id="{3DE88413-9EE5-AD54-17FC-1DEAF78837D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D790976B-8DD1-094E-C59B-245641546A2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" name="Line 2">
              <a:extLst>
                <a:ext uri="{FF2B5EF4-FFF2-40B4-BE49-F238E27FC236}">
                  <a16:creationId xmlns:a16="http://schemas.microsoft.com/office/drawing/2014/main" id="{C1C1563F-154A-BE84-7005-BD600B3D48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2" name="文本框 27">
            <a:extLst>
              <a:ext uri="{FF2B5EF4-FFF2-40B4-BE49-F238E27FC236}">
                <a16:creationId xmlns:a16="http://schemas.microsoft.com/office/drawing/2014/main" id="{1A7F8C85-EEDF-3F27-9CAF-CA79E1F64214}"/>
              </a:ext>
            </a:extLst>
          </p:cNvPr>
          <p:cNvSpPr>
            <a:spLocks noGrp="1"/>
          </p:cNvSpPr>
          <p:nvPr/>
        </p:nvSpPr>
        <p:spPr>
          <a:xfrm>
            <a:off x="1032866" y="5686738"/>
            <a:ext cx="10482065" cy="83099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</a:rPr>
              <a:t>｜</a:t>
            </a:r>
            <a:r>
              <a:rPr lang="en-US" altLang="zh-CN" sz="2400" b="1" dirty="0" err="1">
                <a:solidFill>
                  <a:schemeClr val="bg1"/>
                </a:solidFill>
              </a:rPr>
              <a:t>Vub</a:t>
            </a:r>
            <a:r>
              <a:rPr lang="en-US" altLang="zh-CN" sz="2400" b="1" dirty="0">
                <a:solidFill>
                  <a:schemeClr val="bg1"/>
                </a:solidFill>
              </a:rPr>
              <a:t>| </a:t>
            </a:r>
            <a:r>
              <a:rPr lang="zh-CN" altLang="en-US" sz="2400" b="1" dirty="0">
                <a:solidFill>
                  <a:schemeClr val="bg1"/>
                </a:solidFill>
              </a:rPr>
              <a:t>的抽取中，</a:t>
            </a:r>
            <a:r>
              <a:rPr lang="en-US" altLang="zh-CN" sz="2400" b="1" dirty="0">
                <a:solidFill>
                  <a:schemeClr val="bg1"/>
                </a:solidFill>
              </a:rPr>
              <a:t>low</a:t>
            </a:r>
            <a:r>
              <a:rPr lang="zh-CN" altLang="en-US" sz="2400" b="1" dirty="0">
                <a:solidFill>
                  <a:schemeClr val="bg1"/>
                </a:solidFill>
              </a:rPr>
              <a:t> </a:t>
            </a:r>
            <a:r>
              <a:rPr lang="en-US" altLang="zh-CN" sz="2400" b="1" dirty="0">
                <a:solidFill>
                  <a:schemeClr val="bg1"/>
                </a:solidFill>
              </a:rPr>
              <a:t>q2</a:t>
            </a:r>
            <a:r>
              <a:rPr lang="zh-CN" altLang="en-US" sz="2400" b="1" dirty="0">
                <a:solidFill>
                  <a:schemeClr val="bg1"/>
                </a:solidFill>
              </a:rPr>
              <a:t> 尚无直接的格点</a:t>
            </a:r>
            <a:r>
              <a:rPr lang="en-US" altLang="zh-CN" sz="2400" b="1" dirty="0">
                <a:solidFill>
                  <a:schemeClr val="bg1"/>
                </a:solidFill>
              </a:rPr>
              <a:t>QCD</a:t>
            </a:r>
            <a:r>
              <a:rPr lang="zh-CN" altLang="en-US" sz="2400" b="1" dirty="0">
                <a:solidFill>
                  <a:schemeClr val="bg1"/>
                </a:solidFill>
              </a:rPr>
              <a:t>计算</a:t>
            </a:r>
            <a:r>
              <a:rPr lang="en-US" altLang="zh-CN" sz="2400" b="1" dirty="0">
                <a:solidFill>
                  <a:schemeClr val="bg1"/>
                </a:solidFill>
              </a:rPr>
              <a:t>;</a:t>
            </a:r>
          </a:p>
          <a:p>
            <a:pPr algn="ctr"/>
            <a:r>
              <a:rPr lang="zh-CN" altLang="en-US" sz="2400" b="1" dirty="0">
                <a:solidFill>
                  <a:schemeClr val="bg1"/>
                </a:solidFill>
              </a:rPr>
              <a:t>利用</a:t>
            </a:r>
            <a:r>
              <a:rPr lang="en-US" altLang="zh-CN" sz="2400" b="1" dirty="0" err="1">
                <a:solidFill>
                  <a:schemeClr val="bg1"/>
                </a:solidFill>
              </a:rPr>
              <a:t>IdeaMinerLQCD+LQCDMaster</a:t>
            </a:r>
            <a:r>
              <a:rPr lang="zh-CN" altLang="en-US" sz="2400" b="1" dirty="0">
                <a:solidFill>
                  <a:schemeClr val="bg1"/>
                </a:solidFill>
              </a:rPr>
              <a:t>，可以快速提出新的想法并进行检验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C9437CD0-DEB3-B94A-EB58-A215315E62EC}"/>
              </a:ext>
            </a:extLst>
          </p:cNvPr>
          <p:cNvGrpSpPr/>
          <p:nvPr/>
        </p:nvGrpSpPr>
        <p:grpSpPr>
          <a:xfrm>
            <a:off x="563473" y="2400247"/>
            <a:ext cx="3004913" cy="2480781"/>
            <a:chOff x="830840" y="1000125"/>
            <a:chExt cx="3004913" cy="2480781"/>
          </a:xfrm>
        </p:grpSpPr>
        <p:pic>
          <p:nvPicPr>
            <p:cNvPr id="9" name="图片 8" descr="图片包含 图表&#10;&#10;描述已自动生成">
              <a:extLst>
                <a:ext uri="{FF2B5EF4-FFF2-40B4-BE49-F238E27FC236}">
                  <a16:creationId xmlns:a16="http://schemas.microsoft.com/office/drawing/2014/main" id="{6031E375-9562-1159-A000-6873AB86B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840" y="1000125"/>
              <a:ext cx="3004913" cy="2173004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4BB363CE-4287-AC65-263B-80EBD3832542}"/>
                </a:ext>
              </a:extLst>
            </p:cNvPr>
            <p:cNvSpPr txBox="1"/>
            <p:nvPr/>
          </p:nvSpPr>
          <p:spPr>
            <a:xfrm>
              <a:off x="1244375" y="3173129"/>
              <a:ext cx="1278955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1501.05373</a:t>
              </a: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2AC8E105-0731-2CC6-DD4B-68E0FC12D000}"/>
              </a:ext>
            </a:extLst>
          </p:cNvPr>
          <p:cNvGrpSpPr/>
          <p:nvPr/>
        </p:nvGrpSpPr>
        <p:grpSpPr>
          <a:xfrm>
            <a:off x="3883340" y="1932415"/>
            <a:ext cx="3004903" cy="3178521"/>
            <a:chOff x="1052492" y="3274787"/>
            <a:chExt cx="2414337" cy="2556036"/>
          </a:xfrm>
        </p:grpSpPr>
        <p:pic>
          <p:nvPicPr>
            <p:cNvPr id="11" name="图片 10" descr="图表&#10;&#10;描述已自动生成">
              <a:extLst>
                <a:ext uri="{FF2B5EF4-FFF2-40B4-BE49-F238E27FC236}">
                  <a16:creationId xmlns:a16="http://schemas.microsoft.com/office/drawing/2014/main" id="{1B64B7C9-CA17-98A2-1432-50434074C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2492" y="3274787"/>
              <a:ext cx="2414337" cy="2556036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55C50539-27D7-3188-C403-74EB6BA07E32}"/>
                </a:ext>
              </a:extLst>
            </p:cNvPr>
            <p:cNvSpPr txBox="1"/>
            <p:nvPr/>
          </p:nvSpPr>
          <p:spPr>
            <a:xfrm>
              <a:off x="1295171" y="5167194"/>
              <a:ext cx="1205433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1510.07446</a:t>
              </a:r>
            </a:p>
          </p:txBody>
        </p:sp>
      </p:grpSp>
      <p:sp>
        <p:nvSpPr>
          <p:cNvPr id="25" name="文本框 24">
            <a:extLst>
              <a:ext uri="{FF2B5EF4-FFF2-40B4-BE49-F238E27FC236}">
                <a16:creationId xmlns:a16="http://schemas.microsoft.com/office/drawing/2014/main" id="{A8B973A8-4C41-9B49-89B0-186FEEC638BC}"/>
              </a:ext>
            </a:extLst>
          </p:cNvPr>
          <p:cNvSpPr txBox="1"/>
          <p:nvPr/>
        </p:nvSpPr>
        <p:spPr>
          <a:xfrm>
            <a:off x="7159944" y="2376912"/>
            <a:ext cx="5032056" cy="2242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B-&gt;Pi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的疑难： </a:t>
            </a:r>
            <a:endParaRPr lang="en-US" altLang="zh-C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格点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QCD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的可能解决方案：改进算符、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smearing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、运行参考系、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distillation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、有效理论场</a:t>
            </a:r>
            <a:endParaRPr lang="en-US" altLang="zh-C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243850"/>
      </p:ext>
    </p:extLst>
  </p:cSld>
  <p:clrMapOvr>
    <a:masterClrMapping/>
  </p:clrMapOvr>
  <p:transition advTm="3094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39FA0C92-D3A4-93D6-6306-2D6FFFE43653}"/>
              </a:ext>
            </a:extLst>
          </p:cNvPr>
          <p:cNvGrpSpPr/>
          <p:nvPr/>
        </p:nvGrpSpPr>
        <p:grpSpPr>
          <a:xfrm>
            <a:off x="1167345" y="1195756"/>
            <a:ext cx="8408587" cy="5230221"/>
            <a:chOff x="1080591" y="1085781"/>
            <a:chExt cx="7428496" cy="4506870"/>
          </a:xfrm>
        </p:grpSpPr>
        <p:pic>
          <p:nvPicPr>
            <p:cNvPr id="9" name="图片 8" descr="文本&#10;&#10;描述已自动生成">
              <a:extLst>
                <a:ext uri="{FF2B5EF4-FFF2-40B4-BE49-F238E27FC236}">
                  <a16:creationId xmlns:a16="http://schemas.microsoft.com/office/drawing/2014/main" id="{442B5B0D-D898-DAD9-CC4C-FFC84FFE7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591" y="1085781"/>
              <a:ext cx="7378819" cy="1851545"/>
            </a:xfrm>
            <a:prstGeom prst="rect">
              <a:avLst/>
            </a:prstGeom>
          </p:spPr>
        </p:pic>
        <p:pic>
          <p:nvPicPr>
            <p:cNvPr id="11" name="图片 10" descr="文本, 信件&#10;&#10;描述已自动生成">
              <a:extLst>
                <a:ext uri="{FF2B5EF4-FFF2-40B4-BE49-F238E27FC236}">
                  <a16:creationId xmlns:a16="http://schemas.microsoft.com/office/drawing/2014/main" id="{5C9FB919-1405-0B47-3EAD-18A5215DD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38749"/>
            <a:stretch/>
          </p:blipFill>
          <p:spPr>
            <a:xfrm>
              <a:off x="1130268" y="2724760"/>
              <a:ext cx="7378819" cy="2867891"/>
            </a:xfrm>
            <a:prstGeom prst="rect">
              <a:avLst/>
            </a:prstGeom>
          </p:spPr>
        </p:pic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3846942-90A5-3AD4-248D-47E81A5CA192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14" name="直线连接符 46">
              <a:extLst>
                <a:ext uri="{FF2B5EF4-FFF2-40B4-BE49-F238E27FC236}">
                  <a16:creationId xmlns:a16="http://schemas.microsoft.com/office/drawing/2014/main" id="{FCA94B44-42A9-DA58-464D-00EF6A6DF67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直线连接符 48">
              <a:extLst>
                <a:ext uri="{FF2B5EF4-FFF2-40B4-BE49-F238E27FC236}">
                  <a16:creationId xmlns:a16="http://schemas.microsoft.com/office/drawing/2014/main" id="{DEC6AB11-FDEA-4D11-A0AB-98CD9DE5005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直线连接符 49">
              <a:extLst>
                <a:ext uri="{FF2B5EF4-FFF2-40B4-BE49-F238E27FC236}">
                  <a16:creationId xmlns:a16="http://schemas.microsoft.com/office/drawing/2014/main" id="{427E49B2-2343-3BC5-39F2-4846135395A4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Line 2">
              <a:extLst>
                <a:ext uri="{FF2B5EF4-FFF2-40B4-BE49-F238E27FC236}">
                  <a16:creationId xmlns:a16="http://schemas.microsoft.com/office/drawing/2014/main" id="{A84709FB-36BA-24A4-5861-6A8569F4B3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1DC5D9E0-8D7A-7BA4-39AF-856E397C3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32</a:t>
            </a:fld>
            <a:endParaRPr kumimoji="0" lang="zh-CN" altLang="en-US" sz="2800"/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FA9FAA8E-3CB1-C5A4-5179-543B906F41AE}"/>
              </a:ext>
            </a:extLst>
          </p:cNvPr>
          <p:cNvSpPr/>
          <p:nvPr/>
        </p:nvSpPr>
        <p:spPr>
          <a:xfrm>
            <a:off x="946280" y="2650488"/>
            <a:ext cx="8629652" cy="89460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6F9FF34B-B7A7-E02F-1391-0E8996694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自主发现实验：从生成想法到自主验证</a:t>
            </a:r>
          </a:p>
        </p:txBody>
      </p:sp>
    </p:spTree>
    <p:extLst>
      <p:ext uri="{BB962C8B-B14F-4D97-AF65-F5344CB8AC3E}">
        <p14:creationId xmlns:p14="http://schemas.microsoft.com/office/powerpoint/2010/main" val="2179284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81BBB-B99F-B526-E8E2-F39A3733E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75C13084-21E2-D405-1752-445010A0A05E}"/>
              </a:ext>
            </a:extLst>
          </p:cNvPr>
          <p:cNvGrpSpPr/>
          <p:nvPr/>
        </p:nvGrpSpPr>
        <p:grpSpPr>
          <a:xfrm>
            <a:off x="689162" y="1070563"/>
            <a:ext cx="10307451" cy="5745588"/>
            <a:chOff x="408028" y="963982"/>
            <a:chExt cx="10307451" cy="574558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6BCF605-D621-0FC8-8207-C7056BFE2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5434" y="963982"/>
              <a:ext cx="4846782" cy="3388117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4EC6CCE-A8E7-4383-6162-EC89E7912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028" y="4352099"/>
              <a:ext cx="4846776" cy="2357471"/>
            </a:xfrm>
            <a:prstGeom prst="rect">
              <a:avLst/>
            </a:prstGeom>
          </p:spPr>
        </p:pic>
        <p:pic>
          <p:nvPicPr>
            <p:cNvPr id="7" name="图片 6" descr="文本&#10;&#10;中度可信度描述已自动生成">
              <a:extLst>
                <a:ext uri="{FF2B5EF4-FFF2-40B4-BE49-F238E27FC236}">
                  <a16:creationId xmlns:a16="http://schemas.microsoft.com/office/drawing/2014/main" id="{9EB65D0A-F2F3-9F26-D636-5F6825816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65558" y="1258082"/>
              <a:ext cx="4549921" cy="4895776"/>
            </a:xfrm>
            <a:prstGeom prst="rect">
              <a:avLst/>
            </a:prstGeom>
          </p:spPr>
        </p:pic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14BEF5E3-3C28-A3E0-7D8E-99BCEB4878A5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6" name="直线连接符 46">
              <a:extLst>
                <a:ext uri="{FF2B5EF4-FFF2-40B4-BE49-F238E27FC236}">
                  <a16:creationId xmlns:a16="http://schemas.microsoft.com/office/drawing/2014/main" id="{7C6ABBBC-D890-F4CD-7DC0-8296D9407ED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直线连接符 48">
              <a:extLst>
                <a:ext uri="{FF2B5EF4-FFF2-40B4-BE49-F238E27FC236}">
                  <a16:creationId xmlns:a16="http://schemas.microsoft.com/office/drawing/2014/main" id="{F487CC08-C296-1595-79AF-BDB2B0EC75C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直线连接符 49">
              <a:extLst>
                <a:ext uri="{FF2B5EF4-FFF2-40B4-BE49-F238E27FC236}">
                  <a16:creationId xmlns:a16="http://schemas.microsoft.com/office/drawing/2014/main" id="{2E4F2D7E-C942-1A6D-CA63-2DFFE214966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Line 2">
              <a:extLst>
                <a:ext uri="{FF2B5EF4-FFF2-40B4-BE49-F238E27FC236}">
                  <a16:creationId xmlns:a16="http://schemas.microsoft.com/office/drawing/2014/main" id="{1422F9B4-2BC5-0473-B7A4-5F332C43E0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" name="灯片编号占位符 4">
            <a:extLst>
              <a:ext uri="{FF2B5EF4-FFF2-40B4-BE49-F238E27FC236}">
                <a16:creationId xmlns:a16="http://schemas.microsoft.com/office/drawing/2014/main" id="{E9134D67-0617-3693-434A-E48F6B1F1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33</a:t>
            </a:fld>
            <a:endParaRPr kumimoji="0" lang="zh-CN" altLang="en-US" sz="2800"/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41A5AD9D-9688-6B77-1C8B-0458BF5EC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自主发现实验：从生成想法到自主验证</a:t>
            </a:r>
          </a:p>
        </p:txBody>
      </p:sp>
    </p:spTree>
    <p:extLst>
      <p:ext uri="{BB962C8B-B14F-4D97-AF65-F5344CB8AC3E}">
        <p14:creationId xmlns:p14="http://schemas.microsoft.com/office/powerpoint/2010/main" val="22452578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A2696-9AAE-E181-A7C8-DD20E0569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B3A88027-F062-FFF7-EAEC-4C99CB37EB25}"/>
              </a:ext>
            </a:extLst>
          </p:cNvPr>
          <p:cNvGrpSpPr/>
          <p:nvPr/>
        </p:nvGrpSpPr>
        <p:grpSpPr>
          <a:xfrm>
            <a:off x="1298120" y="1245948"/>
            <a:ext cx="7556500" cy="5182078"/>
            <a:chOff x="400048" y="1342102"/>
            <a:chExt cx="7556500" cy="5182078"/>
          </a:xfrm>
        </p:grpSpPr>
        <p:pic>
          <p:nvPicPr>
            <p:cNvPr id="4" name="图片 3" descr="文本&#10;&#10;描述已自动生成">
              <a:extLst>
                <a:ext uri="{FF2B5EF4-FFF2-40B4-BE49-F238E27FC236}">
                  <a16:creationId xmlns:a16="http://schemas.microsoft.com/office/drawing/2014/main" id="{061147AB-E2D2-10BC-C0B8-B9355B7EB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4348" y="1342102"/>
              <a:ext cx="7442200" cy="1562100"/>
            </a:xfrm>
            <a:prstGeom prst="rect">
              <a:avLst/>
            </a:prstGeom>
          </p:spPr>
        </p:pic>
        <p:pic>
          <p:nvPicPr>
            <p:cNvPr id="8" name="图片 7" descr="文本, 信件&#10;&#10;描述已自动生成">
              <a:extLst>
                <a:ext uri="{FF2B5EF4-FFF2-40B4-BE49-F238E27FC236}">
                  <a16:creationId xmlns:a16="http://schemas.microsoft.com/office/drawing/2014/main" id="{7AB4109D-7466-1456-3DFB-CE1A6FAF3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048" y="2764980"/>
              <a:ext cx="7556500" cy="3759200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4CC663DE-8A0D-4154-2FD4-348DE127FD10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15" name="直线连接符 46">
              <a:extLst>
                <a:ext uri="{FF2B5EF4-FFF2-40B4-BE49-F238E27FC236}">
                  <a16:creationId xmlns:a16="http://schemas.microsoft.com/office/drawing/2014/main" id="{7A8CCCD6-DE3B-30BC-DAFF-9AD89665FE8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直线连接符 48">
              <a:extLst>
                <a:ext uri="{FF2B5EF4-FFF2-40B4-BE49-F238E27FC236}">
                  <a16:creationId xmlns:a16="http://schemas.microsoft.com/office/drawing/2014/main" id="{D573AB16-4069-8BA5-E25E-B6335320113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直线连接符 49">
              <a:extLst>
                <a:ext uri="{FF2B5EF4-FFF2-40B4-BE49-F238E27FC236}">
                  <a16:creationId xmlns:a16="http://schemas.microsoft.com/office/drawing/2014/main" id="{2D14D397-A878-2C61-0555-9B666EB7B8C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Line 2">
              <a:extLst>
                <a:ext uri="{FF2B5EF4-FFF2-40B4-BE49-F238E27FC236}">
                  <a16:creationId xmlns:a16="http://schemas.microsoft.com/office/drawing/2014/main" id="{B4403BB1-F1EF-E96F-006F-1B460E4DB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9B4EFE40-6321-567F-EB32-A0E65DA1F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34</a:t>
            </a:fld>
            <a:endParaRPr kumimoji="0" lang="zh-CN" altLang="en-US" sz="2800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04708DA7-8B92-C1BB-C7C3-342AD40BF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自主发现实验：从生成想法到自主验证</a:t>
            </a:r>
          </a:p>
        </p:txBody>
      </p:sp>
    </p:spTree>
    <p:extLst>
      <p:ext uri="{BB962C8B-B14F-4D97-AF65-F5344CB8AC3E}">
        <p14:creationId xmlns:p14="http://schemas.microsoft.com/office/powerpoint/2010/main" val="31945440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F8FD1-DA82-7DE0-AB17-72FF33176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文本, 电子邮件&#10;&#10;描述已自动生成">
            <a:extLst>
              <a:ext uri="{FF2B5EF4-FFF2-40B4-BE49-F238E27FC236}">
                <a16:creationId xmlns:a16="http://schemas.microsoft.com/office/drawing/2014/main" id="{70F88881-2B42-CD27-53F6-92ADF6E9A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1" y="1089175"/>
            <a:ext cx="6224457" cy="3862766"/>
          </a:xfrm>
          <a:prstGeom prst="rect">
            <a:avLst/>
          </a:prstGeom>
        </p:spPr>
      </p:pic>
      <p:pic>
        <p:nvPicPr>
          <p:cNvPr id="12" name="图片 11" descr="文本&#10;&#10;描述已自动生成">
            <a:extLst>
              <a:ext uri="{FF2B5EF4-FFF2-40B4-BE49-F238E27FC236}">
                <a16:creationId xmlns:a16="http://schemas.microsoft.com/office/drawing/2014/main" id="{D60C9862-A297-7DA5-B72C-5742293BE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208" y="1528661"/>
            <a:ext cx="5553595" cy="2386746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5C21172A-2CA1-2747-F85D-E8076AA605AE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5" name="直线连接符 46">
              <a:extLst>
                <a:ext uri="{FF2B5EF4-FFF2-40B4-BE49-F238E27FC236}">
                  <a16:creationId xmlns:a16="http://schemas.microsoft.com/office/drawing/2014/main" id="{3A523CFF-6C4C-5950-190D-697C4716F6E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直线连接符 48">
              <a:extLst>
                <a:ext uri="{FF2B5EF4-FFF2-40B4-BE49-F238E27FC236}">
                  <a16:creationId xmlns:a16="http://schemas.microsoft.com/office/drawing/2014/main" id="{6B42F1C0-4935-08B1-9BB1-06D47BC5B63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直线连接符 49">
              <a:extLst>
                <a:ext uri="{FF2B5EF4-FFF2-40B4-BE49-F238E27FC236}">
                  <a16:creationId xmlns:a16="http://schemas.microsoft.com/office/drawing/2014/main" id="{60655614-E1B0-C9AC-312B-BA9D822625B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Line 2">
              <a:extLst>
                <a:ext uri="{FF2B5EF4-FFF2-40B4-BE49-F238E27FC236}">
                  <a16:creationId xmlns:a16="http://schemas.microsoft.com/office/drawing/2014/main" id="{7E53E8A1-943B-B30A-A03B-3DB7DFDE25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" name="灯片编号占位符 4">
            <a:extLst>
              <a:ext uri="{FF2B5EF4-FFF2-40B4-BE49-F238E27FC236}">
                <a16:creationId xmlns:a16="http://schemas.microsoft.com/office/drawing/2014/main" id="{1362DE31-FF4C-EA1E-BFA4-3F7126E99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35</a:t>
            </a:fld>
            <a:endParaRPr kumimoji="0" lang="zh-CN" altLang="en-US" sz="2800"/>
          </a:p>
        </p:txBody>
      </p:sp>
      <p:sp>
        <p:nvSpPr>
          <p:cNvPr id="11" name="AutoShape 13">
            <a:extLst>
              <a:ext uri="{FF2B5EF4-FFF2-40B4-BE49-F238E27FC236}">
                <a16:creationId xmlns:a16="http://schemas.microsoft.com/office/drawing/2014/main" id="{E336A19B-2FA7-8AFC-1788-B1F8EB3938BE}"/>
              </a:ext>
            </a:extLst>
          </p:cNvPr>
          <p:cNvSpPr/>
          <p:nvPr/>
        </p:nvSpPr>
        <p:spPr>
          <a:xfrm>
            <a:off x="366031" y="5233302"/>
            <a:ext cx="11452664" cy="1247990"/>
          </a:xfrm>
          <a:prstGeom prst="roundRect">
            <a:avLst>
              <a:gd name="adj" fmla="val 0"/>
            </a:avLst>
          </a:prstGeom>
          <a:solidFill>
            <a:srgbClr val="008F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algn="ctr">
              <a:lnSpc>
                <a:spcPct val="112000"/>
              </a:lnSpc>
              <a:spcAft>
                <a:spcPts val="800"/>
              </a:spcAft>
            </a:pPr>
            <a:r>
              <a:rPr lang="zh-CN" altLang="en-US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自主实验已经闭环：</a:t>
            </a:r>
            <a:endParaRPr lang="en-US" altLang="zh-CN" sz="2800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>
              <a:lnSpc>
                <a:spcPct val="112000"/>
              </a:lnSpc>
              <a:spcAft>
                <a:spcPts val="800"/>
              </a:spcAft>
            </a:pPr>
            <a:r>
              <a:rPr lang="zh-CN" altLang="en-US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想法生成能力需要提高品味；验证工具需要准确且更加全面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6B93E0C1-7A4C-1427-7133-566BC402D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自主发现实验：从生成想法到自主验证</a:t>
            </a:r>
          </a:p>
        </p:txBody>
      </p:sp>
    </p:spTree>
    <p:extLst>
      <p:ext uri="{BB962C8B-B14F-4D97-AF65-F5344CB8AC3E}">
        <p14:creationId xmlns:p14="http://schemas.microsoft.com/office/powerpoint/2010/main" val="1408100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A9487-F8DB-1042-53F4-2591FEACE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F1D62308-A791-9725-EB47-91C0338D4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总结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C2A8D49B-5B20-BDAA-0547-6410B220E3F4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5" name="直线连接符 46">
              <a:extLst>
                <a:ext uri="{FF2B5EF4-FFF2-40B4-BE49-F238E27FC236}">
                  <a16:creationId xmlns:a16="http://schemas.microsoft.com/office/drawing/2014/main" id="{71747C8D-A831-8555-010E-07A8B0DE96C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直线连接符 48">
              <a:extLst>
                <a:ext uri="{FF2B5EF4-FFF2-40B4-BE49-F238E27FC236}">
                  <a16:creationId xmlns:a16="http://schemas.microsoft.com/office/drawing/2014/main" id="{D1911F93-3F53-2C2E-F818-B5BC71D1975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直线连接符 49">
              <a:extLst>
                <a:ext uri="{FF2B5EF4-FFF2-40B4-BE49-F238E27FC236}">
                  <a16:creationId xmlns:a16="http://schemas.microsoft.com/office/drawing/2014/main" id="{D3ABAD51-298D-DAEA-11C1-7F8AB2A07BB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Line 2">
              <a:extLst>
                <a:ext uri="{FF2B5EF4-FFF2-40B4-BE49-F238E27FC236}">
                  <a16:creationId xmlns:a16="http://schemas.microsoft.com/office/drawing/2014/main" id="{A95C23D8-D640-C5CC-8214-6040765049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" name="TextBox 8">
            <a:extLst>
              <a:ext uri="{FF2B5EF4-FFF2-40B4-BE49-F238E27FC236}">
                <a16:creationId xmlns:a16="http://schemas.microsoft.com/office/drawing/2014/main" id="{9A0AD943-EC53-EA53-4690-AADE7718239A}"/>
              </a:ext>
            </a:extLst>
          </p:cNvPr>
          <p:cNvSpPr txBox="1"/>
          <p:nvPr/>
        </p:nvSpPr>
        <p:spPr>
          <a:xfrm>
            <a:off x="907744" y="1508277"/>
            <a:ext cx="9736841" cy="3886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生成式模型与深度学习：组态生成、寻找最佳波函数</a:t>
            </a:r>
            <a:r>
              <a:rPr lang="en-US" altLang="zh-CN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…</a:t>
            </a:r>
          </a:p>
          <a:p>
            <a:pPr marL="457200" indent="-457200">
              <a:lnSpc>
                <a:spcPct val="13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大模型智能体被广泛的应用到高能物理理论中：</a:t>
            </a:r>
            <a:endParaRPr lang="en-US" altLang="zh-CN" sz="2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30000"/>
              </a:lnSpc>
              <a:spcAft>
                <a:spcPts val="800"/>
              </a:spcAft>
            </a:pPr>
            <a:r>
              <a:rPr lang="en-US" altLang="zh-CN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   </a:t>
            </a: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对撞机、暗物质、中子相互作用与中子星、格点</a:t>
            </a:r>
            <a:r>
              <a:rPr lang="en-US" altLang="zh-CN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QCD</a:t>
            </a:r>
          </a:p>
          <a:p>
            <a:pPr marL="457200" indent="-457200">
              <a:lnSpc>
                <a:spcPct val="13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en-US" altLang="zh-CN" sz="2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LQCDMaster</a:t>
            </a: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大幅使用格点</a:t>
            </a:r>
            <a:r>
              <a:rPr lang="en-US" altLang="zh-CN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QCD</a:t>
            </a: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进行唯象研究的门槛</a:t>
            </a:r>
            <a:endParaRPr lang="en-US" altLang="zh-CN" sz="2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457200" indent="-457200">
              <a:lnSpc>
                <a:spcPct val="13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从生成想法到自主验证的全链条自主发现正在进行之中</a:t>
            </a:r>
            <a:endParaRPr lang="en-US" altLang="zh-CN" sz="2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457200" indent="-457200">
              <a:lnSpc>
                <a:spcPct val="13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解决之前解决不了的问题，拓展知识的边界</a:t>
            </a:r>
            <a:endParaRPr lang="en-US" altLang="zh-CN" sz="2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B45F787-8579-A632-DFF1-0D903051D8D3}"/>
              </a:ext>
            </a:extLst>
          </p:cNvPr>
          <p:cNvSpPr txBox="1"/>
          <p:nvPr/>
        </p:nvSpPr>
        <p:spPr>
          <a:xfrm>
            <a:off x="3255267" y="5733306"/>
            <a:ext cx="6492236" cy="635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spcAft>
                <a:spcPts val="800"/>
              </a:spcAft>
            </a:pPr>
            <a:r>
              <a:rPr lang="zh-CN" altLang="en" sz="36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感谢</a:t>
            </a:r>
            <a:r>
              <a:rPr lang="zh-CN" altLang="en-US" sz="36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大家！欢迎大家共同合作</a:t>
            </a:r>
            <a:endParaRPr lang="en-US" altLang="zh-CN" sz="36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7" name="灯片编号占位符 4">
            <a:extLst>
              <a:ext uri="{FF2B5EF4-FFF2-40B4-BE49-F238E27FC236}">
                <a16:creationId xmlns:a16="http://schemas.microsoft.com/office/drawing/2014/main" id="{EB179078-D8B2-6D84-78BC-825F93751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36</a:t>
            </a:fld>
            <a:endParaRPr kumimoji="0"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36747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419C4-33E0-8E84-4395-9A6D11250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BD24248A-A58D-99FF-A445-FDD20CC6083E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0E0BD82F-5B51-CC1B-F1C2-04E43FBFD141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BD3C3C31-3D22-8712-274A-7B4D9F6F3CCD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514D22D3-6F27-E34B-97FB-9CC6D980F523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B2DC28CA-39DD-56AF-88B2-2BBEEDFBDEA8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153490EE-5486-4D7C-A0D0-0AA17B372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4</a:t>
            </a:fld>
            <a:endParaRPr kumimoji="0" lang="zh-CN" altLang="en-US" sz="280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4B3CCD5A-590B-98B4-2464-73C31437E28B}"/>
              </a:ext>
            </a:extLst>
          </p:cNvPr>
          <p:cNvSpPr/>
          <p:nvPr/>
        </p:nvSpPr>
        <p:spPr>
          <a:xfrm>
            <a:off x="381368" y="204318"/>
            <a:ext cx="9615192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Large Language Model: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</a:rPr>
              <a:t>Token: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</a:rPr>
              <a:t>units for LLM 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1B75594-93B8-2794-5D67-B60B1236BE66}"/>
              </a:ext>
            </a:extLst>
          </p:cNvPr>
          <p:cNvSpPr txBox="1"/>
          <p:nvPr/>
        </p:nvSpPr>
        <p:spPr>
          <a:xfrm>
            <a:off x="381368" y="921121"/>
            <a:ext cx="11400901" cy="5592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" altLang="zh-CN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 LLMs adopt </a:t>
            </a:r>
            <a:r>
              <a:rPr lang="en" altLang="zh-CN" sz="2400" b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BPE (Byte Pair Encoding) </a:t>
            </a:r>
            <a:r>
              <a:rPr lang="en" altLang="zh-CN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algorithm for tokenization: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" altLang="zh-CN" sz="2400" b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Initialization: </a:t>
            </a:r>
            <a:r>
              <a:rPr lang="en" altLang="zh-CN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Treat every single character as an individual token.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" altLang="zh-CN" sz="2400" b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Merging: </a:t>
            </a:r>
            <a:r>
              <a:rPr lang="en" altLang="zh-CN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Count the occurrence frequency of adjacent token pairs in the training corpus, then merge the pair with the highest frequency.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" altLang="zh-CN" sz="2400" b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Iteration: </a:t>
            </a:r>
            <a:r>
              <a:rPr lang="en" altLang="zh-CN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Repeat the merging process until a predefined size (e.g., 100,000).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en" altLang="zh-CN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Example: BPE splitting process for the word "lattice"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Step 1: ['l','a','t','t','</a:t>
            </a:r>
            <a:r>
              <a:rPr lang="en" altLang="zh-CN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','</a:t>
            </a:r>
            <a:r>
              <a:rPr lang="en" altLang="zh-CN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c','e</a:t>
            </a: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'] ← Character-level segmentation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Step 2: ['l','a','</a:t>
            </a:r>
            <a:r>
              <a:rPr lang="en" altLang="zh-CN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','</a:t>
            </a:r>
            <a:r>
              <a:rPr lang="en" altLang="zh-CN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','</a:t>
            </a:r>
            <a:r>
              <a:rPr lang="en" altLang="zh-CN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c','e</a:t>
            </a: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'] ← Merge the high-frequency pair '</a:t>
            </a:r>
            <a:r>
              <a:rPr lang="en" altLang="zh-CN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t'+'t</a:t>
            </a: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Step 3: ['l','a','</a:t>
            </a:r>
            <a:r>
              <a:rPr lang="en" altLang="zh-CN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tti</a:t>
            </a: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','</a:t>
            </a:r>
            <a:r>
              <a:rPr lang="en" altLang="zh-CN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c','e</a:t>
            </a: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'] ← Further iterative merging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Step 4: ['la','</a:t>
            </a:r>
            <a:r>
              <a:rPr lang="en" altLang="zh-CN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tti</a:t>
            </a: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','</a:t>
            </a:r>
            <a:r>
              <a:rPr lang="en" altLang="zh-CN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'] ← Final tokenized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335906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AC2C-9B30-D9A5-2346-8FB0243EC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D6390908-A90A-E4D7-3436-B7CDA582D937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50F1BAC7-0870-8165-B754-15030E1043C7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7FC3E1C1-49FF-EDF0-9677-3FAB20EF2A66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E57018F1-BD18-18F7-10D9-FF6AB7C2DCE8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971523DC-488A-D986-BB4F-DA81992AECC2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0BB57461-72CE-2F75-C8DF-E0F311D82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5</a:t>
            </a:fld>
            <a:endParaRPr kumimoji="0" lang="zh-CN" altLang="en-US" sz="280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03A6A1AD-A68F-A823-9DB9-67229EF03BD5}"/>
              </a:ext>
            </a:extLst>
          </p:cNvPr>
          <p:cNvSpPr/>
          <p:nvPr/>
        </p:nvSpPr>
        <p:spPr>
          <a:xfrm>
            <a:off x="381368" y="204318"/>
            <a:ext cx="9615192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Large Language Model: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</a:rPr>
              <a:t>Token: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</a:rPr>
              <a:t>units for LLM 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16C49E1-9D6C-3093-D113-AAB1FA720DA7}"/>
              </a:ext>
            </a:extLst>
          </p:cNvPr>
          <p:cNvSpPr txBox="1"/>
          <p:nvPr/>
        </p:nvSpPr>
        <p:spPr>
          <a:xfrm>
            <a:off x="203201" y="1848567"/>
            <a:ext cx="11132695" cy="3903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" altLang="zh-CN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Mathematical Formulas</a:t>
            </a:r>
            <a:r>
              <a:rPr lang="e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LaTeX equations (e.g., $\gamma_\mu$) are split into multiple tokens during tokenization, which increases inference overhead.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" altLang="zh-CN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Source Code</a:t>
            </a:r>
            <a:r>
              <a:rPr lang="e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Python code generally enjoys high tokenization efficiency, since training corpora incorporate extensive code samples.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" altLang="zh-CN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Domain-Specific Terminology</a:t>
            </a:r>
            <a:r>
              <a:rPr lang="e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Domain terms such as "twisted-mass" and "chiral perturbation theory" may have dedicated standalone tokens in the tokenizer, depending on the coverage of the training dataset.</a:t>
            </a:r>
            <a:endParaRPr lang="zh-CN" altLang="en-US" sz="24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7DBC3AC-D589-CE1A-25B5-AEB250157B78}"/>
              </a:ext>
            </a:extLst>
          </p:cNvPr>
          <p:cNvSpPr txBox="1"/>
          <p:nvPr/>
        </p:nvSpPr>
        <p:spPr>
          <a:xfrm>
            <a:off x="381368" y="1134327"/>
            <a:ext cx="61009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Impact for Science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76461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555A-B085-0A41-2B85-F3480FC74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6778667D-B644-9041-86C1-F94A0A9ABC08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3E6F4CA5-B74E-3446-87E8-C68BB7AD087B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8D38AEC1-A043-DF2A-33FF-D6A2639726E5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A5E3A196-3D6B-EA39-8A13-F8CC1131A0A9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A702185E-C3F1-510A-65DA-241C0EBA63B7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2BAE7BCA-0B60-2C88-49FE-DDE9C6CB4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6</a:t>
            </a:fld>
            <a:endParaRPr kumimoji="0" lang="zh-CN" altLang="en-US" sz="280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52142CB7-2107-C4E4-3867-E638F4B7485B}"/>
              </a:ext>
            </a:extLst>
          </p:cNvPr>
          <p:cNvSpPr/>
          <p:nvPr/>
        </p:nvSpPr>
        <p:spPr>
          <a:xfrm>
            <a:off x="381367" y="204318"/>
            <a:ext cx="11620131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Large Language Model: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</a:rPr>
              <a:t>Token:</a:t>
            </a:r>
            <a:r>
              <a:rPr lang="zh-CN" altLang="en-US" sz="32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下一个 </a:t>
            </a:r>
            <a:r>
              <a:rPr lang="en" altLang="zh-CN" sz="32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token </a:t>
            </a:r>
            <a:r>
              <a:rPr lang="zh-CN" altLang="en-US" sz="32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预测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E9A104E-6748-54B7-E2D7-5AB034DE0A8F}"/>
              </a:ext>
            </a:extLst>
          </p:cNvPr>
          <p:cNvSpPr txBox="1"/>
          <p:nvPr/>
        </p:nvSpPr>
        <p:spPr>
          <a:xfrm>
            <a:off x="505355" y="1372722"/>
            <a:ext cx="10962640" cy="2600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" altLang="zh-CN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language-model-based technique that aims to predict the next word or token in a sequence from the given preceding context.  Advantage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of NTP: 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ü"/>
            </a:pPr>
            <a:r>
              <a:rPr lang="en" altLang="zh-CN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Data-driven learning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ü"/>
            </a:pPr>
            <a:r>
              <a:rPr lang="en" altLang="zh-CN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Context awareness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5F0B76E-0C49-376A-E81B-EFFD182BA1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92" b="58976"/>
          <a:stretch/>
        </p:blipFill>
        <p:spPr>
          <a:xfrm>
            <a:off x="433585" y="4261714"/>
            <a:ext cx="11337530" cy="197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549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45AFE-8EC1-D7CA-1145-283772C2B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B4D39A2C-B749-8081-7787-BE666D3DA49D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302834EF-ED02-4F15-F784-A3794E4E3419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78F12D9D-171C-0717-25E7-3002BCE11858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572E8F34-41E2-704D-27E9-5290190B643D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6335AA1A-308B-C5A8-9747-256E79F5B0A7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01119F96-74EB-6F17-9B74-C7361CB43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7</a:t>
            </a:fld>
            <a:endParaRPr kumimoji="0" lang="zh-CN" altLang="en-US" sz="280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95D3B6D7-FCA7-39AB-EF13-CBCB7A53C765}"/>
              </a:ext>
            </a:extLst>
          </p:cNvPr>
          <p:cNvSpPr/>
          <p:nvPr/>
        </p:nvSpPr>
        <p:spPr>
          <a:xfrm>
            <a:off x="381367" y="204318"/>
            <a:ext cx="11620131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Large Language Model:</a:t>
            </a:r>
            <a:r>
              <a:rPr lang="zh-CN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Self-Attention and Transformer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8EDA6AF-FA9D-DC87-507D-496B46523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758" y="1847539"/>
            <a:ext cx="10275735" cy="24012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81EE72C-FACC-CF6E-4D18-98EEF4D0BECC}"/>
                  </a:ext>
                </a:extLst>
              </p:cNvPr>
              <p:cNvSpPr txBox="1"/>
              <p:nvPr/>
            </p:nvSpPr>
            <p:spPr>
              <a:xfrm>
                <a:off x="381366" y="5010461"/>
                <a:ext cx="12185849" cy="10170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kumimoji="1" lang="en-US" altLang="zh-CN" sz="1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 1</a:t>
                </a:r>
                <a:r>
                  <a:rPr kumimoji="1" lang="zh-CN" altLang="en-US" sz="1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:r>
                  <a:rPr kumimoji="1" lang="zh-CN" altLang="en-US" sz="1800" dirty="0">
                    <a:solidFill>
                      <a:schemeClr val="tx1"/>
                    </a:solidFill>
                  </a:rPr>
                  <a:t>计算词与词之间的关联，以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kumimoji="1" lang="zh-CN" altLang="en-US" sz="1800" dirty="0">
                    <a:solidFill>
                      <a:schemeClr val="tx1"/>
                    </a:solidFill>
                  </a:rPr>
                  <a:t>为例</a:t>
                </a:r>
                <a:r>
                  <a:rPr kumimoji="1" lang="zh-CN" altLang="en-US" dirty="0">
                    <a:solidFill>
                      <a:schemeClr val="tx1"/>
                    </a:solidFill>
                  </a:rPr>
                  <a:t>：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kumimoji="1"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,⋯</m:t>
                    </m:r>
                    <m:r>
                      <a:rPr kumimoji="1"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𝑐𝑜𝑣</m:t>
                    </m:r>
                    <m:r>
                      <a:rPr kumimoji="1"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kumimoji="1"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000" dirty="0">
                  <a:solidFill>
                    <a:schemeClr val="tx1"/>
                  </a:solidFill>
                </a:endParaRPr>
              </a:p>
              <a:p>
                <a:pPr algn="l"/>
                <a:endParaRPr kumimoji="1" lang="en-US" altLang="zh-CN" sz="2000" dirty="0">
                  <a:solidFill>
                    <a:schemeClr val="tx1"/>
                  </a:solidFill>
                </a:endParaRPr>
              </a:p>
              <a:p>
                <a:pPr algn="l"/>
                <a:r>
                  <a:rPr kumimoji="1" lang="en-US" altLang="zh-CN" sz="1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 2</a:t>
                </a:r>
                <a:r>
                  <a:rPr kumimoji="1" lang="zh-CN" altLang="en-US" sz="1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:r>
                  <a:rPr kumimoji="1" lang="zh-CN" altLang="en-US" sz="1800" dirty="0">
                    <a:solidFill>
                      <a:schemeClr val="tx1"/>
                    </a:solidFill>
                  </a:rPr>
                  <a:t>用关联作为权重，把其它词的值加权求和</a:t>
                </a:r>
                <a:r>
                  <a:rPr kumimoji="1" lang="zh-CN" altLang="en-US" dirty="0">
                    <a:solidFill>
                      <a:schemeClr val="tx1"/>
                    </a:solidFill>
                  </a:rPr>
                  <a:t>：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𝑜𝑢𝑡</m:t>
                        </m:r>
                      </m:sup>
                    </m:sSubSup>
                    <m:r>
                      <a:rPr kumimoji="1"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⋯</m:t>
                    </m:r>
                    <m:r>
                      <a:rPr kumimoji="1"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kumimoji="1" lang="en-US" altLang="zh-CN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81EE72C-FACC-CF6E-4D18-98EEF4D0BE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66" y="5010461"/>
                <a:ext cx="12185849" cy="1017073"/>
              </a:xfrm>
              <a:prstGeom prst="rect">
                <a:avLst/>
              </a:prstGeom>
              <a:blipFill>
                <a:blip r:embed="rId4"/>
                <a:stretch>
                  <a:fillRect l="-521" b="-86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4822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524BA-A112-F819-16B9-1BEBFD94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046A7071-57E8-2E18-0175-A79D26A93164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E1B4DDE5-EB28-1ADB-4D4B-7ACFC7D9C19C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CCDDE98E-1B54-81FA-13A6-CFED03F416D3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34E384F5-76A3-6773-61D3-72681642224B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D486382D-068E-B78C-D8C1-D25260DDF8D9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1A5186D4-2AD5-E0E4-7602-63732227E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8</a:t>
            </a:fld>
            <a:endParaRPr kumimoji="0" lang="zh-CN" altLang="en-US" sz="280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73561598-C5DF-499C-EC44-204B345C43CA}"/>
              </a:ext>
            </a:extLst>
          </p:cNvPr>
          <p:cNvSpPr/>
          <p:nvPr/>
        </p:nvSpPr>
        <p:spPr>
          <a:xfrm>
            <a:off x="381367" y="204318"/>
            <a:ext cx="11620131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</a:rPr>
              <a:t>大语言模型的问题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pic>
        <p:nvPicPr>
          <p:cNvPr id="10" name="图片 9" descr="图形用户界面, 应用程序&#10;&#10;描述已自动生成">
            <a:extLst>
              <a:ext uri="{FF2B5EF4-FFF2-40B4-BE49-F238E27FC236}">
                <a16:creationId xmlns:a16="http://schemas.microsoft.com/office/drawing/2014/main" id="{4E4A6A13-0F93-EBA8-0A82-F9D7FB5C67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540"/>
          <a:stretch/>
        </p:blipFill>
        <p:spPr>
          <a:xfrm>
            <a:off x="567981" y="1138891"/>
            <a:ext cx="10292852" cy="479798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0E2AF96-B0E5-8F1B-0E83-B2463C51C203}"/>
              </a:ext>
            </a:extLst>
          </p:cNvPr>
          <p:cNvSpPr txBox="1"/>
          <p:nvPr/>
        </p:nvSpPr>
        <p:spPr>
          <a:xfrm>
            <a:off x="7475297" y="6026626"/>
            <a:ext cx="274713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CN" sz="1600" dirty="0"/>
              <a:t>Figure Credit</a:t>
            </a:r>
            <a:r>
              <a:rPr lang="zh-CN" altLang="en-US" sz="1600" dirty="0"/>
              <a:t>：</a:t>
            </a:r>
            <a:r>
              <a:rPr lang="en-US" altLang="zh-CN" sz="1600" dirty="0" err="1"/>
              <a:t>gemini</a:t>
            </a:r>
            <a:endParaRPr lang="zh-CN" altLang="en-US" sz="16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42B477E-C52A-DF1B-5143-99F173070253}"/>
              </a:ext>
            </a:extLst>
          </p:cNvPr>
          <p:cNvSpPr txBox="1"/>
          <p:nvPr/>
        </p:nvSpPr>
        <p:spPr>
          <a:xfrm>
            <a:off x="826398" y="5936878"/>
            <a:ext cx="552943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北极的企鹅一边游泳，一边唱着歌。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" altLang="zh-CN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Penguins in the Arctic swim while singing songs.</a:t>
            </a:r>
          </a:p>
        </p:txBody>
      </p:sp>
    </p:spTree>
    <p:extLst>
      <p:ext uri="{BB962C8B-B14F-4D97-AF65-F5344CB8AC3E}">
        <p14:creationId xmlns:p14="http://schemas.microsoft.com/office/powerpoint/2010/main" val="1529007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4B69E-6CC3-D613-5B7F-1EF11A759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or 6">
            <a:extLst>
              <a:ext uri="{FF2B5EF4-FFF2-40B4-BE49-F238E27FC236}">
                <a16:creationId xmlns:a16="http://schemas.microsoft.com/office/drawing/2014/main" id="{2B7664CF-C7DA-5A90-4513-4AC0FCDB3881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B0545D3C-016D-D623-0EFE-1779A65588C2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02EBE94F-1FB7-6CDC-A543-38CFD9438248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F2C2B992-D68A-E71F-BAF7-B93B1B270ADC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6EF56B52-0D4F-A53B-2629-FE66963B3768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D284E5FF-B3C0-A8C2-6B35-2B7041277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9</a:t>
            </a:fld>
            <a:endParaRPr kumimoji="0" lang="zh-CN" altLang="en-US" sz="280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CD4DC0C4-F2D6-D946-04B8-E15F26E8089E}"/>
              </a:ext>
            </a:extLst>
          </p:cNvPr>
          <p:cNvSpPr/>
          <p:nvPr/>
        </p:nvSpPr>
        <p:spPr>
          <a:xfrm>
            <a:off x="381367" y="204318"/>
            <a:ext cx="11620131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</a:rPr>
              <a:t>大模型智能体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SimHei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97AC89C-92CF-0B4D-9159-413D3E19B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8" t="15107" r="4770" b="71489"/>
          <a:stretch>
            <a:fillRect/>
          </a:stretch>
        </p:blipFill>
        <p:spPr>
          <a:xfrm>
            <a:off x="1930503" y="1218203"/>
            <a:ext cx="8078743" cy="159840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1A49F2A-E944-9571-3779-C4A0E1DC66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797" y="3075912"/>
            <a:ext cx="6415504" cy="335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08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2340</Words>
  <Application>Microsoft Macintosh PowerPoint</Application>
  <PresentationFormat>宽屏</PresentationFormat>
  <Paragraphs>417</Paragraphs>
  <Slides>36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36</vt:i4>
      </vt:variant>
    </vt:vector>
  </HeadingPairs>
  <TitlesOfParts>
    <vt:vector size="52" baseType="lpstr">
      <vt:lpstr>黑体</vt:lpstr>
      <vt:lpstr>SimSun</vt:lpstr>
      <vt:lpstr>SimSun</vt:lpstr>
      <vt:lpstr>微软雅黑</vt:lpstr>
      <vt:lpstr>微软雅黑</vt:lpstr>
      <vt:lpstr>Adobe 黑体 Std R</vt:lpstr>
      <vt:lpstr>PingFang SC</vt:lpstr>
      <vt:lpstr>Songti SC</vt:lpstr>
      <vt:lpstr>Arial</vt:lpstr>
      <vt:lpstr>Calibri</vt:lpstr>
      <vt:lpstr>Cambria Math</vt:lpstr>
      <vt:lpstr>Gill Sans MT</vt:lpstr>
      <vt:lpstr>Times New Roman</vt:lpstr>
      <vt:lpstr>Wingdings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Wei Wang</cp:lastModifiedBy>
  <cp:revision>669</cp:revision>
  <dcterms:modified xsi:type="dcterms:W3CDTF">2026-08-27T13:04:18Z</dcterms:modified>
</cp:coreProperties>
</file>