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54.jpg" ContentType="image/pn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1586" r:id="rId2"/>
    <p:sldId id="1622" r:id="rId3"/>
    <p:sldId id="1663" r:id="rId4"/>
    <p:sldId id="1647" r:id="rId5"/>
    <p:sldId id="1587" r:id="rId6"/>
    <p:sldId id="1672" r:id="rId7"/>
    <p:sldId id="1631" r:id="rId8"/>
    <p:sldId id="1623" r:id="rId9"/>
    <p:sldId id="1664" r:id="rId10"/>
    <p:sldId id="1665" r:id="rId11"/>
    <p:sldId id="1666" r:id="rId12"/>
    <p:sldId id="1667" r:id="rId13"/>
    <p:sldId id="1668" r:id="rId14"/>
    <p:sldId id="1669" r:id="rId15"/>
    <p:sldId id="1675" r:id="rId16"/>
    <p:sldId id="1670" r:id="rId17"/>
    <p:sldId id="1674" r:id="rId18"/>
    <p:sldId id="1673" r:id="rId19"/>
    <p:sldId id="1676" r:id="rId20"/>
    <p:sldId id="4291" r:id="rId21"/>
    <p:sldId id="4308" r:id="rId22"/>
    <p:sldId id="4292" r:id="rId23"/>
    <p:sldId id="4309" r:id="rId24"/>
    <p:sldId id="1652" r:id="rId25"/>
    <p:sldId id="1644" r:id="rId26"/>
    <p:sldId id="341" r:id="rId27"/>
    <p:sldId id="347" r:id="rId28"/>
    <p:sldId id="4293" r:id="rId29"/>
    <p:sldId id="4305" r:id="rId30"/>
    <p:sldId id="4306" r:id="rId31"/>
    <p:sldId id="1709" r:id="rId32"/>
    <p:sldId id="4307" r:id="rId33"/>
    <p:sldId id="1632" r:id="rId34"/>
    <p:sldId id="1634" r:id="rId35"/>
    <p:sldId id="1646" r:id="rId36"/>
    <p:sldId id="1689" r:id="rId37"/>
    <p:sldId id="1685" r:id="rId38"/>
    <p:sldId id="1651" r:id="rId39"/>
    <p:sldId id="1593" r:id="rId40"/>
  </p:sldIdLst>
  <p:sldSz cx="12192000" cy="6858000"/>
  <p:notesSz cx="6946900" cy="10007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0F2"/>
    <a:srgbClr val="0000CC"/>
    <a:srgbClr val="FF00FF"/>
    <a:srgbClr val="C2FFF0"/>
    <a:srgbClr val="CBE1F3"/>
    <a:srgbClr val="E58DEA"/>
    <a:srgbClr val="98D1EB"/>
    <a:srgbClr val="FFC003"/>
    <a:srgbClr val="FB000D"/>
    <a:srgbClr val="050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27" autoAdjust="0"/>
    <p:restoredTop sz="95840" autoAdjust="0"/>
  </p:normalViewPr>
  <p:slideViewPr>
    <p:cSldViewPr>
      <p:cViewPr varScale="1">
        <p:scale>
          <a:sx n="96" d="100"/>
          <a:sy n="96" d="100"/>
        </p:scale>
        <p:origin x="327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85" d="100"/>
        <a:sy n="85" d="100"/>
      </p:scale>
      <p:origin x="0" y="12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t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099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b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07538"/>
            <a:ext cx="30099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b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0C9266C3-96A6-42E2-B08E-FE69F6986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465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t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50888"/>
            <a:ext cx="6670675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54563"/>
            <a:ext cx="509587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7538"/>
            <a:ext cx="30099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b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07538"/>
            <a:ext cx="30099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66" tIns="47983" rIns="95966" bIns="47983" numCol="1" anchor="b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E3A2A76D-C631-46CF-AF21-C18EB03A80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897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7018D-D6B4-F0D5-D543-26162F67F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CA8B8CFD-0634-D2FA-2B5A-7DBF7CF69D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0D21140B-2B6E-BB6F-9A19-9C3015427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478EA7B0-4E55-2291-7A16-AE8F645C1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86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A06D5-418D-8318-FA71-0C2AC5632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8CF205D6-8FF3-254D-D8D8-A34D4C16BC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13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119F580E-E0AE-9429-2869-AC4A172573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956336C-C81F-F430-B006-BD820EA622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809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F379-6C7C-EB62-1296-8B6527321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3BFBF31B-B4F5-A6E0-18CD-00BB132F8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14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1F19C19E-F81F-6F67-225A-74BD9527EC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3CAEF76-EA74-3E73-54B0-EE660AFFFD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75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EFC5-D4FD-865C-F0E9-810EE12DF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55AAEA70-B68C-CD92-0F97-1355407D3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15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5CBCEF0E-3AC4-98C6-0F7A-F2B2C75D22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F3FBCD3-816E-BF11-AA02-F17D64D02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66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F5134-BFF1-DF65-8677-D823CF3A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76F4A7E3-C8BD-B1E6-095D-17CF1A7745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16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28D8252E-884A-7067-2C2B-B896369F36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04EADF8-D574-F908-EE52-0CACAE984B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43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EFC5-D4FD-865C-F0E9-810EE12DF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55AAEA70-B68C-CD92-0F97-1355407D3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17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5CBCEF0E-3AC4-98C6-0F7A-F2B2C75D22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F3FBCD3-816E-BF11-AA02-F17D64D02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66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EFC5-D4FD-865C-F0E9-810EE12DF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55AAEA70-B68C-CD92-0F97-1355407D3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18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5CBCEF0E-3AC4-98C6-0F7A-F2B2C75D22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F3FBCD3-816E-BF11-AA02-F17D64D02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66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21B41-861C-BF98-1104-13CD5549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F3B483E7-DD1E-5234-1BCC-7A922DB4D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4718ACA9-69D7-53C3-CC35-3569EBD90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7C513C57-CAF0-41C1-3B5F-B117B4EE6A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19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94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E7F2B-92E3-3EF1-538D-B12D862C7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78D74128-C502-BAB2-8483-B56164EE1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14D8E776-3DDC-878A-74CC-46502D961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279052E1-5C32-7F43-B3EA-D64AC10AE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20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67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E7F2B-92E3-3EF1-538D-B12D862C7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78D74128-C502-BAB2-8483-B56164EE1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14D8E776-3DDC-878A-74CC-46502D961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279052E1-5C32-7F43-B3EA-D64AC10AE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22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67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8BCCE-8554-A482-1F07-997C874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167671F6-8B48-76F8-C88D-2E55AE818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069394E1-BB70-27D7-7C9E-3900CA337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12CF901A-FC4F-3E92-D131-4E8F9E740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29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922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4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7047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C1DD1-4F9E-2A7E-AC39-318BA65AA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E6B4A70D-7185-3D3F-9CB8-2B5F5CCBF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512CE41F-A403-CE2F-6D7E-40DF4C3A0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883BAC66-3F91-8750-2548-BD107D9DC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30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57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AC522-3549-5071-E03C-FA9868E8E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EF4E0A3A-0631-EAB5-7161-934F141757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31D2E9B6-8AD7-C1E7-4878-AC7B550AD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892C46FB-52FD-B14E-5421-DAD3EB86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31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3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FBBB-0F92-ECC7-B4A9-303D019FD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7C1D1A28-50AA-09C7-CDAC-B9F5A67E0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8745F05B-B57E-2E3A-AC8F-E51282A50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5BF87436-3384-CC5C-DC35-38883D970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32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41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33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113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34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8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35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169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2852B-0020-5D71-4284-1FE7C42CC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843DC9E4-B908-D85D-69E1-6D822D39B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8691B899-C61C-264F-DE30-4BE558328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2869AD15-9C18-6E18-EDDA-C782418435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36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111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12452-271F-21FB-29D9-33C33846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D726DD94-2199-2598-97C7-C84C19DF6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D02E8583-F9D9-95A5-271D-0E24EA1A0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01F5B105-EE8C-0202-7FEC-59DD1D700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37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61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81486-3A83-E23E-E03D-B45E9C3D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6C87F730-C1A3-B966-8F7D-9232EAC83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3AC67158-42EF-88A2-00A0-DD4D6D9A8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E3B4B283-8321-ED23-4006-D9050F715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38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400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39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5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6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1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50888"/>
            <a:ext cx="6670675" cy="3752850"/>
          </a:xfrm>
          <a:ln/>
        </p:spPr>
      </p:sp>
      <p:sp>
        <p:nvSpPr>
          <p:cNvPr id="1105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Times New Roman" charset="0"/>
            </a:endParaRP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D880E23B-9BC4-F74C-8F13-CD44399698D0}" type="slidenum">
              <a:rPr kumimoji="0" lang="en-US" altLang="zh-CN" sz="1200">
                <a:solidFill>
                  <a:schemeClr val="tx1"/>
                </a:solidFill>
              </a:rPr>
              <a:pPr/>
              <a:t>7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1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8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22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B68C-1466-C219-4D64-4A7DB508C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2DDF9A2A-7F04-878C-1CEF-3FB4A07CD3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9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A5389AA2-3D01-449E-3C1B-6017108A1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6ACC154-2726-87C3-8FEA-B3F493B65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769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B4A34-87C5-10D4-D14A-0FCA5DCF6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42216B87-315C-4B76-CC14-ED43247E9C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10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F231BD7B-AB03-9C7E-BB7D-8877CAF697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1D8151F-E645-1858-7561-661501EF3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F6D-90CB-D3ED-CCEC-FDEA9C360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912ACB21-B013-946A-4D47-79C0BBA15D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11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FD1DF20E-A3B5-C3D8-2AC2-7B74BB24D7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8CE7C35-B7A0-D621-5C38-6BA2813698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50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E1585-3BC3-3AC3-E9EA-151A7B3D0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50A21D55-3D6F-7D52-09BE-78B90A5CAA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fld id="{1E24384C-AB2C-C944-AC5B-92C9B153A033}" type="slidenum">
              <a:rPr kumimoji="0" lang="en-US" altLang="zh-CN" sz="1200">
                <a:solidFill>
                  <a:schemeClr val="tx1"/>
                </a:solidFill>
              </a:rPr>
              <a:pPr/>
              <a:t>12</a:t>
            </a:fld>
            <a:endParaRPr kumimoji="0" lang="en-US" altLang="zh-CN" sz="1200">
              <a:solidFill>
                <a:schemeClr val="tx1"/>
              </a:solidFill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D9509D7A-F00B-58A4-9260-448941CB9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F15AEF0-66DD-D10B-605A-2AFE02DF20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zh-CN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72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609600" y="6248400"/>
            <a:ext cx="5486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r">
              <a:defRPr sz="1200">
                <a:solidFill>
                  <a:srgbClr val="0066FF"/>
                </a:solidFill>
                <a:latin typeface="+mj-lt"/>
              </a:defRPr>
            </a:lvl1pPr>
          </a:lstStyle>
          <a:p>
            <a:pPr>
              <a:defRPr/>
            </a:pPr>
            <a:fld id="{3F916A90-024D-4E8F-A896-F90CF7992E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61BA8-E1A2-4C06-BFB5-0CFDEEDE6D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56107-43D3-40EF-AAE6-83E0AB5A41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0"/>
            <a:ext cx="27432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0"/>
            <a:ext cx="80264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E7AB4-5763-4BCF-859B-9E467D90BF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E65AA-9D6E-4EA9-83A3-21E232B7E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XR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-92405" y="6597353"/>
            <a:ext cx="2540000" cy="313184"/>
          </a:xfrm>
          <a:prstGeom prst="rect">
            <a:avLst/>
          </a:prstGeom>
          <a:ln/>
        </p:spPr>
        <p:txBody>
          <a:bodyPr/>
          <a:lstStyle>
            <a:lvl1pPr algn="l">
              <a:defRPr sz="105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97353"/>
            <a:ext cx="4522688" cy="313184"/>
          </a:xfrm>
          <a:prstGeom prst="rect">
            <a:avLst/>
          </a:prstGeom>
          <a:ln/>
        </p:spPr>
        <p:txBody>
          <a:bodyPr/>
          <a:lstStyle>
            <a:lvl1pPr>
              <a:defRPr sz="105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700683" y="6597352"/>
            <a:ext cx="2540000" cy="288032"/>
          </a:xfrm>
          <a:prstGeom prst="rect">
            <a:avLst/>
          </a:prstGeom>
          <a:ln/>
        </p:spPr>
        <p:txBody>
          <a:bodyPr/>
          <a:lstStyle>
            <a:lvl1pPr algn="r">
              <a:defRPr sz="15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9ACD7A-6ECE-4959-A5FC-AD518CC335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487489" y="14812"/>
            <a:ext cx="9601067" cy="1037927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35261653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-92405" y="6597353"/>
            <a:ext cx="2540000" cy="313184"/>
          </a:xfrm>
          <a:prstGeom prst="rect">
            <a:avLst/>
          </a:prstGeom>
          <a:ln/>
        </p:spPr>
        <p:txBody>
          <a:bodyPr/>
          <a:lstStyle>
            <a:lvl1pPr algn="l">
              <a:defRPr sz="105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97353"/>
            <a:ext cx="4522688" cy="313184"/>
          </a:xfrm>
          <a:prstGeom prst="rect">
            <a:avLst/>
          </a:prstGeom>
          <a:ln/>
        </p:spPr>
        <p:txBody>
          <a:bodyPr/>
          <a:lstStyle>
            <a:lvl1pPr>
              <a:defRPr sz="105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700683" y="6597352"/>
            <a:ext cx="2540000" cy="288032"/>
          </a:xfrm>
          <a:prstGeom prst="rect">
            <a:avLst/>
          </a:prstGeom>
          <a:ln/>
        </p:spPr>
        <p:txBody>
          <a:bodyPr/>
          <a:lstStyle>
            <a:lvl1pPr algn="r">
              <a:defRPr sz="15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9ACD7A-6ECE-4959-A5FC-AD518CC335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897923" y="14812"/>
            <a:ext cx="10515600" cy="1135813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969292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2" y="1524000"/>
            <a:ext cx="10164233" cy="175260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41600" y="3962400"/>
            <a:ext cx="8737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1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609600" y="6248400"/>
            <a:ext cx="4978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>
                <a:solidFill>
                  <a:schemeClr val="tx1"/>
                </a:solidFill>
                <a:latin typeface="Garamond" pitchFamily="18" charset="0"/>
              </a:defRPr>
            </a:lvl1pPr>
          </a:lstStyle>
          <a:p>
            <a:pPr>
              <a:defRPr/>
            </a:pPr>
            <a:fld id="{55521244-82BB-4013-9D99-4A76F85B42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7172"/>
            <a:ext cx="10160000" cy="83819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 lang="en-US" sz="1800" b="0" i="0" dirty="0">
                <a:solidFill>
                  <a:srgbClr val="C00000"/>
                </a:solidFill>
                <a:latin typeface="Helvetica" pitchFamily="2" charset="0"/>
                <a:ea typeface="+mj-ea"/>
                <a:cs typeface="Arial (headings)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7D008-2172-40C5-B664-D71263EA75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3F61F-6380-4DC8-92A4-ECA9282C0F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5384800" cy="4953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0"/>
            <a:ext cx="5384800" cy="4953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DBE9F-2E8D-47F0-ACA8-3716C1A245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97DF3-94A1-4467-B2A9-E3F7BBA71C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9CCED-7636-4F1A-A39E-A1E457441A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90B81-0370-4A2B-A400-662148345C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5D37D-6CF1-4CC0-B852-341DA819F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178"/>
            <a:ext cx="10668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10972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1200" y="624840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066FF"/>
                </a:solidFill>
                <a:latin typeface="Chalkboard"/>
                <a:cs typeface="Chalkboard"/>
              </a:defRPr>
            </a:lvl1pPr>
          </a:lstStyle>
          <a:p>
            <a:pPr>
              <a:defRPr/>
            </a:pPr>
            <a:r>
              <a:rPr lang="zh-CN" altLang="en-US"/>
              <a:t>张黎明</a:t>
            </a:r>
            <a:endParaRPr lang="en-US" altLang="en-US" dirty="0"/>
          </a:p>
        </p:txBody>
      </p:sp>
      <p:sp>
        <p:nvSpPr>
          <p:cNvPr id="370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4008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66FF"/>
                </a:solidFill>
                <a:latin typeface="+mj-lt"/>
              </a:defRPr>
            </a:lvl1pPr>
          </a:lstStyle>
          <a:p>
            <a:pPr>
              <a:defRPr/>
            </a:pPr>
            <a:fld id="{7FE052A5-0EBA-4DA8-BB04-F4EA854C9C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50" b="1" i="0">
          <a:solidFill>
            <a:srgbClr val="C00000"/>
          </a:solidFill>
          <a:latin typeface="Helvetica" pitchFamily="2" charset="0"/>
          <a:ea typeface="+mj-ea"/>
          <a:cs typeface="Helvetica" pitchFamily="2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Freestyle Script" pitchFamily="66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65000"/>
        <a:buFont typeface="Wingdings" pitchFamily="2" charset="2"/>
        <a:buChar char="n"/>
        <a:defRPr sz="1800" b="1">
          <a:solidFill>
            <a:srgbClr val="000000"/>
          </a:solidFill>
          <a:latin typeface="Helvetica" pitchFamily="2" charset="0"/>
          <a:ea typeface="+mn-ea"/>
          <a:cs typeface="+mn-cs"/>
        </a:defRPr>
      </a:lvl1pPr>
      <a:lvl2pPr marL="502444" indent="-244079" algn="l" rtl="0" eaLnBrk="0" fontAlgn="base" hangingPunct="0">
        <a:spcBef>
          <a:spcPct val="20000"/>
        </a:spcBef>
        <a:spcAft>
          <a:spcPct val="0"/>
        </a:spcAft>
        <a:buClr>
          <a:srgbClr val="3366FF"/>
        </a:buClr>
        <a:buSzPct val="60000"/>
        <a:buFont typeface="Wingdings" pitchFamily="2" charset="2"/>
        <a:buChar char="q"/>
        <a:defRPr sz="1800">
          <a:solidFill>
            <a:srgbClr val="C00000"/>
          </a:solidFill>
          <a:latin typeface="Helvetica" pitchFamily="2" charset="0"/>
        </a:defRPr>
      </a:lvl2pPr>
      <a:lvl3pPr marL="766763" indent="-263129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latin typeface="Helvetica" pitchFamily="2" charset="0"/>
        </a:defRPr>
      </a:lvl3pPr>
      <a:lvl4pPr marL="1004888" indent="-236935" algn="l" rtl="0" eaLnBrk="0" fontAlgn="base" hangingPunct="0">
        <a:spcBef>
          <a:spcPct val="20000"/>
        </a:spcBef>
        <a:spcAft>
          <a:spcPct val="0"/>
        </a:spcAft>
        <a:buClr>
          <a:srgbClr val="3366FF"/>
        </a:buClr>
        <a:buSzPct val="70000"/>
        <a:buFont typeface="Wingdings" pitchFamily="2" charset="2"/>
        <a:buChar char="q"/>
        <a:defRPr sz="1350">
          <a:solidFill>
            <a:schemeClr val="tx1"/>
          </a:solidFill>
          <a:latin typeface="Helvetica" pitchFamily="2" charset="0"/>
        </a:defRPr>
      </a:lvl4pPr>
      <a:lvl5pPr marL="1260872" indent="-2547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350">
          <a:solidFill>
            <a:schemeClr val="tx1"/>
          </a:solidFill>
          <a:latin typeface="Helvetica" pitchFamily="2" charset="0"/>
        </a:defRPr>
      </a:lvl5pPr>
      <a:lvl6pPr marL="1603772" indent="-25479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6pPr>
      <a:lvl7pPr marL="1946672" indent="-25479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7pPr>
      <a:lvl8pPr marL="2289572" indent="-25479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8pPr>
      <a:lvl9pPr marL="2632472" indent="-25479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5" Type="http://schemas.openxmlformats.org/officeDocument/2006/relationships/image" Target="../media/image24.png"/><Relationship Id="rId10" Type="http://schemas.openxmlformats.org/officeDocument/2006/relationships/image" Target="../media/image32.png"/><Relationship Id="rId4" Type="http://schemas.openxmlformats.org/officeDocument/2006/relationships/image" Target="../media/image22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47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65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58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4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35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11" Type="http://schemas.openxmlformats.org/officeDocument/2006/relationships/image" Target="../media/image90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1.png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.png"/><Relationship Id="rId7" Type="http://schemas.openxmlformats.org/officeDocument/2006/relationships/image" Target="../media/image94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128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20.png"/><Relationship Id="rId3" Type="http://schemas.openxmlformats.org/officeDocument/2006/relationships/image" Target="../media/image210.png"/><Relationship Id="rId7" Type="http://schemas.openxmlformats.org/officeDocument/2006/relationships/image" Target="../media/image260.png"/><Relationship Id="rId12" Type="http://schemas.openxmlformats.org/officeDocument/2006/relationships/image" Target="../media/image31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11" Type="http://schemas.openxmlformats.org/officeDocument/2006/relationships/image" Target="../media/image106.png"/><Relationship Id="rId5" Type="http://schemas.openxmlformats.org/officeDocument/2006/relationships/image" Target="../media/image102.png"/><Relationship Id="rId10" Type="http://schemas.openxmlformats.org/officeDocument/2006/relationships/image" Target="../media/image105.png"/><Relationship Id="rId4" Type="http://schemas.openxmlformats.org/officeDocument/2006/relationships/image" Target="../media/image221.png"/><Relationship Id="rId9" Type="http://schemas.openxmlformats.org/officeDocument/2006/relationships/image" Target="../media/image104.png"/><Relationship Id="rId14" Type="http://schemas.openxmlformats.org/officeDocument/2006/relationships/image" Target="../media/image3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8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1.png"/><Relationship Id="rId9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2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4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3" Type="http://schemas.openxmlformats.org/officeDocument/2006/relationships/image" Target="../media/image115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490.png"/><Relationship Id="rId4" Type="http://schemas.openxmlformats.org/officeDocument/2006/relationships/image" Target="../media/image481.png"/><Relationship Id="rId9" Type="http://schemas.openxmlformats.org/officeDocument/2006/relationships/image" Target="../media/image11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541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7" Type="http://schemas.openxmlformats.org/officeDocument/2006/relationships/image" Target="../media/image7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emf"/><Relationship Id="rId5" Type="http://schemas.openxmlformats.org/officeDocument/2006/relationships/image" Target="../media/image124.emf"/><Relationship Id="rId4" Type="http://schemas.openxmlformats.org/officeDocument/2006/relationships/image" Target="../media/image4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6.png"/><Relationship Id="rId4" Type="http://schemas.openxmlformats.org/officeDocument/2006/relationships/image" Target="../media/image63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1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2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660.png"/><Relationship Id="rId5" Type="http://schemas.openxmlformats.org/officeDocument/2006/relationships/image" Target="../media/image480.png"/><Relationship Id="rId4" Type="http://schemas.openxmlformats.org/officeDocument/2006/relationships/image" Target="../media/image127.png"/><Relationship Id="rId9" Type="http://schemas.openxmlformats.org/officeDocument/2006/relationships/image" Target="../media/image12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6.png"/><Relationship Id="rId3" Type="http://schemas.openxmlformats.org/officeDocument/2006/relationships/image" Target="../media/image640.png"/><Relationship Id="rId7" Type="http://schemas.openxmlformats.org/officeDocument/2006/relationships/image" Target="../media/image132.png"/><Relationship Id="rId12" Type="http://schemas.openxmlformats.org/officeDocument/2006/relationships/image" Target="../media/image7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11" Type="http://schemas.openxmlformats.org/officeDocument/2006/relationships/image" Target="../media/image740.png"/><Relationship Id="rId5" Type="http://schemas.openxmlformats.org/officeDocument/2006/relationships/image" Target="../media/image680.png"/><Relationship Id="rId10" Type="http://schemas.openxmlformats.org/officeDocument/2006/relationships/image" Target="../media/image135.png"/><Relationship Id="rId4" Type="http://schemas.openxmlformats.org/officeDocument/2006/relationships/image" Target="../media/image130.png"/><Relationship Id="rId9" Type="http://schemas.openxmlformats.org/officeDocument/2006/relationships/image" Target="../media/image13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7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11" Type="http://schemas.openxmlformats.org/officeDocument/2006/relationships/image" Target="../media/image143.png"/><Relationship Id="rId5" Type="http://schemas.openxmlformats.org/officeDocument/2006/relationships/image" Target="../media/image540.png"/><Relationship Id="rId10" Type="http://schemas.openxmlformats.org/officeDocument/2006/relationships/image" Target="../media/image142.png"/><Relationship Id="rId4" Type="http://schemas.openxmlformats.org/officeDocument/2006/relationships/image" Target="../media/image138.png"/><Relationship Id="rId9" Type="http://schemas.openxmlformats.org/officeDocument/2006/relationships/image" Target="../media/image1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8.png"/><Relationship Id="rId4" Type="http://schemas.openxmlformats.org/officeDocument/2006/relationships/image" Target="../media/image1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fif"/><Relationship Id="rId4" Type="http://schemas.openxmlformats.org/officeDocument/2006/relationships/image" Target="../media/image8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ink.springer.com/article/10.1007/JHEP07(2023)061" TargetMode="External"/><Relationship Id="rId5" Type="http://schemas.openxmlformats.org/officeDocument/2006/relationships/hyperlink" Target="https://journals.aps.org/prd/abstract/10.1103/PhysRevD.102.054513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38B21-DB85-D644-BBF6-44108E45A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24634"/>
            <a:ext cx="10210800" cy="1638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Research on the properties of baryons at LHCb</a:t>
            </a:r>
            <a:b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</a:br>
            <a:endParaRPr lang="en-US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75A63-F06D-5A4E-B29D-C4F5EAAF9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4650" y="3352800"/>
            <a:ext cx="6553200" cy="457200"/>
          </a:xfrm>
        </p:spPr>
        <p:txBody>
          <a:bodyPr/>
          <a:lstStyle/>
          <a:p>
            <a:r>
              <a:rPr lang="zh-CN" altLang="en-US" sz="2800" dirty="0">
                <a:solidFill>
                  <a:srgbClr val="3230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俞洁晟（湖南大学）</a:t>
            </a:r>
            <a:endParaRPr lang="en-US" sz="2700" dirty="0">
              <a:solidFill>
                <a:srgbClr val="3230F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40" descr="lhcblogo">
            <a:extLst>
              <a:ext uri="{FF2B5EF4-FFF2-40B4-BE49-F238E27FC236}">
                <a16:creationId xmlns:a16="http://schemas.microsoft.com/office/drawing/2014/main" id="{50EF1A77-F77B-6143-B5BA-64D6D6C65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1421376" cy="97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4">
            <a:extLst>
              <a:ext uri="{FF2B5EF4-FFF2-40B4-BE49-F238E27FC236}">
                <a16:creationId xmlns:a16="http://schemas.microsoft.com/office/drawing/2014/main" id="{7455A4BB-15DA-3A42-AF9B-CED1C7E01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370" y="4400550"/>
            <a:ext cx="545483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450"/>
              </a:spcAft>
              <a:defRPr/>
            </a:pPr>
            <a:endParaRPr kumimoji="0" lang="en-US" altLang="zh-CN" sz="1800" b="1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>
              <a:spcBef>
                <a:spcPts val="0"/>
              </a:spcBef>
              <a:spcAft>
                <a:spcPts val="450"/>
              </a:spcAft>
              <a:defRPr/>
            </a:pPr>
            <a:r>
              <a:rPr kumimoji="0" lang="zh-CN" altLang="en-US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第八届粒子物理天问论坛</a:t>
            </a:r>
            <a:endParaRPr kumimoji="0" lang="en-US" altLang="zh-CN" sz="24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>
              <a:spcBef>
                <a:spcPts val="0"/>
              </a:spcBef>
              <a:spcAft>
                <a:spcPts val="450"/>
              </a:spcAft>
              <a:defRPr/>
            </a:pPr>
            <a:r>
              <a:rPr kumimoji="0" lang="en-US" altLang="zh-CN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2026</a:t>
            </a:r>
            <a:r>
              <a:rPr kumimoji="0" lang="ja-JP" altLang="en-US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年</a:t>
            </a:r>
            <a:r>
              <a:rPr kumimoji="0" lang="en-US" altLang="ja-JP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8</a:t>
            </a:r>
            <a:r>
              <a:rPr kumimoji="0" lang="ja-JP" altLang="en-US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月</a:t>
            </a:r>
            <a:r>
              <a:rPr kumimoji="0" lang="en-US" altLang="ja-JP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28</a:t>
            </a:r>
            <a:r>
              <a:rPr kumimoji="0" lang="ja-JP" altLang="en-US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Wingdings"/>
              </a:rPr>
              <a:t>日</a:t>
            </a:r>
            <a:endParaRPr kumimoji="0" lang="en-US" altLang="zh-CN" sz="2400" dirty="0">
              <a:solidFill>
                <a:srgbClr val="000000"/>
              </a:solidFill>
              <a:latin typeface="微软雅黑"/>
              <a:ea typeface="微软雅黑"/>
              <a:cs typeface="微软雅黑"/>
              <a:sym typeface="Wingdings"/>
            </a:endParaRPr>
          </a:p>
          <a:p>
            <a:pPr>
              <a:spcBef>
                <a:spcPts val="0"/>
              </a:spcBef>
              <a:spcAft>
                <a:spcPts val="450"/>
              </a:spcAft>
              <a:defRPr/>
            </a:pPr>
            <a:r>
              <a:rPr kumimoji="0" lang="zh-CN" altLang="en-US" sz="24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广西师范大学</a:t>
            </a:r>
            <a:endParaRPr kumimoji="0" lang="en-US" altLang="zh-CN" sz="24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3096F9A-4EDD-F59D-8684-16A5FB6BE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152400"/>
            <a:ext cx="1472266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58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E574F-2855-1758-1FD6-7BEAE1D01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FBA80F76-E79E-46A2-956C-7C821B0E05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 Lifetime, mass and production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𝚵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𝒄𝒄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++</m:t>
                        </m:r>
                      </m:sup>
                    </m:sSubSup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FBA80F76-E79E-46A2-956C-7C821B0E0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D6CC5997-BC2E-5F90-49CE-83BF1ACCCD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10</a:t>
            </a:fld>
            <a:endParaRPr lang="en-US" altLang="en-US" dirty="0">
              <a:latin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6D09D5C-2B15-96ED-2B79-0E62FAC8D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2" y="881894"/>
            <a:ext cx="3258638" cy="2293469"/>
          </a:xfrm>
          <a:prstGeom prst="rect">
            <a:avLst/>
          </a:prstGeom>
        </p:spPr>
      </p:pic>
      <p:sp>
        <p:nvSpPr>
          <p:cNvPr id="8" name="文本框 28">
            <a:extLst>
              <a:ext uri="{FF2B5EF4-FFF2-40B4-BE49-F238E27FC236}">
                <a16:creationId xmlns:a16="http://schemas.microsoft.com/office/drawing/2014/main" id="{29539DB1-BD99-91F4-BE44-DA31C9FF5B4A}"/>
              </a:ext>
            </a:extLst>
          </p:cNvPr>
          <p:cNvSpPr txBox="1"/>
          <p:nvPr/>
        </p:nvSpPr>
        <p:spPr>
          <a:xfrm>
            <a:off x="379794" y="3879649"/>
            <a:ext cx="2781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rgbClr val="3230F2"/>
                </a:solidFill>
              </a:rPr>
              <a:t>PRL 121 (2018) </a:t>
            </a:r>
            <a:r>
              <a:rPr lang="en-US" altLang="zh-CN" dirty="0">
                <a:solidFill>
                  <a:srgbClr val="3230F2"/>
                </a:solidFill>
              </a:rPr>
              <a:t>052002</a:t>
            </a:r>
            <a:endParaRPr lang="zh-CN" altLang="en-US" dirty="0">
              <a:solidFill>
                <a:srgbClr val="3230F2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451EB5-EED6-4853-BDF6-F30E99B81F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3793" y="870299"/>
            <a:ext cx="3648404" cy="22346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5436C6-94A2-EE11-625C-3AC3B8B24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1913" y="859612"/>
            <a:ext cx="3501887" cy="225602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855AF00-E160-012D-4F7A-6FB69FA65A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551" y="3147109"/>
            <a:ext cx="3232049" cy="20747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1004CD5-8FF1-1839-9F19-2015E0ADF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3828" y="5188340"/>
            <a:ext cx="3648404" cy="121246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4BBC459-F55A-3E0E-20F4-9C3C720E0F04}"/>
              </a:ext>
            </a:extLst>
          </p:cNvPr>
          <p:cNvSpPr txBox="1"/>
          <p:nvPr/>
        </p:nvSpPr>
        <p:spPr>
          <a:xfrm>
            <a:off x="8610600" y="6473918"/>
            <a:ext cx="3041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3230F2"/>
                </a:solidFill>
              </a:rPr>
              <a:t>CPC 44 (2020) 022001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7A4C28FD-13C1-F363-3233-33A6D20C93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6323" y="3332409"/>
            <a:ext cx="3333305" cy="188946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FE0EEE39-3D59-D7CB-1F31-B8AD64FDAB8B}"/>
              </a:ext>
            </a:extLst>
          </p:cNvPr>
          <p:cNvSpPr txBox="1"/>
          <p:nvPr/>
        </p:nvSpPr>
        <p:spPr>
          <a:xfrm>
            <a:off x="4495800" y="5749396"/>
            <a:ext cx="243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230F2"/>
                </a:solidFill>
              </a:rPr>
              <a:t>JHEP 02 (2020) 049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B0F161AB-37B9-BA56-52E0-006FDE809B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605" y="3287436"/>
            <a:ext cx="3517188" cy="34003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355E090-D315-CEE1-2FF9-83FB0A029B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05009" y="5223532"/>
            <a:ext cx="3867486" cy="3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65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6D0B2-5220-DEAC-CB41-5DBE09CE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C2F1C704-D913-38C6-51AF-08B3287A67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Search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𝚵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𝒄𝒄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Ξ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3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Λ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C2F1C704-D913-38C6-51AF-08B3287A6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04059E02-1BBF-FCF9-047A-54913B4BDF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11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0B38D4A-35EB-4CA5-ADC1-6EA7EE462D4D}"/>
                  </a:ext>
                </a:extLst>
              </p:cNvPr>
              <p:cNvSpPr txBox="1"/>
              <p:nvPr/>
            </p:nvSpPr>
            <p:spPr>
              <a:xfrm>
                <a:off x="413256" y="1137969"/>
                <a:ext cx="8003761" cy="1131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No significant signal is observed with all Run1-2 data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Largest local significance around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mass peak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0B38D4A-35EB-4CA5-ADC1-6EA7EE462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56" y="1137969"/>
                <a:ext cx="8003761" cy="1131848"/>
              </a:xfrm>
              <a:prstGeom prst="rect">
                <a:avLst/>
              </a:prstGeom>
              <a:blipFill>
                <a:blip r:embed="rId4"/>
                <a:stretch>
                  <a:fillRect l="-1066" b="-124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74C9788A-19BC-6ECD-D7F8-07CEFC4E9C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25" t="3333" r="6896" b="13331"/>
          <a:stretch>
            <a:fillRect/>
          </a:stretch>
        </p:blipFill>
        <p:spPr>
          <a:xfrm>
            <a:off x="9346607" y="890572"/>
            <a:ext cx="2629819" cy="2519631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47C7B6C7-40AC-67A7-9BF1-E1E05BA5F514}"/>
              </a:ext>
            </a:extLst>
          </p:cNvPr>
          <p:cNvSpPr/>
          <p:nvPr/>
        </p:nvSpPr>
        <p:spPr bwMode="auto">
          <a:xfrm>
            <a:off x="9829800" y="762000"/>
            <a:ext cx="609600" cy="619662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930B28E-D9B3-6193-448A-3D46959C2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785" y="2743200"/>
            <a:ext cx="4497466" cy="28146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6E750D-D2DD-049A-7E85-FB27D9975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9407" y="2890863"/>
            <a:ext cx="4267200" cy="2667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C40AF77-D61B-0B2B-7C8A-F2D64D842C80}"/>
                  </a:ext>
                </a:extLst>
              </p:cNvPr>
              <p:cNvSpPr txBox="1"/>
              <p:nvPr/>
            </p:nvSpPr>
            <p:spPr>
              <a:xfrm>
                <a:off x="6934200" y="3505200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43±121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C40AF77-D61B-0B2B-7C8A-F2D64D842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3505200"/>
                <a:ext cx="12192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05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52487-2F09-A8DA-05CD-21F9C63C1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22641C38-C31E-D3DC-730A-AD51A7A5A5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First 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𝚵</m:t>
                        </m:r>
                      </m:e>
                      <m:sub>
                        <m:r>
                          <a:rPr lang="en-US" altLang="zh-CN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𝐜𝐜</m:t>
                        </m:r>
                      </m:sub>
                      <m:sup>
                        <m:r>
                          <a:rPr lang="en-US" altLang="zh-CN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22641C38-C31E-D3DC-730A-AD51A7A5A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1240364-7122-1814-776B-5D0D7763EC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12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2A9D01A-682D-93AA-129A-E3D5E8A2A9D0}"/>
                  </a:ext>
                </a:extLst>
              </p:cNvPr>
              <p:cNvSpPr txBox="1"/>
              <p:nvPr/>
            </p:nvSpPr>
            <p:spPr>
              <a:xfrm>
                <a:off x="266930" y="880562"/>
                <a:ext cx="11506200" cy="19890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000"/>
                  </a:lnSpc>
                </a:pPr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Follow-up search using LHCb 2024 data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dPr>
                      <m:e>
                        <m:r>
                          <a:rPr kumimoji="1" lang="en-US" altLang="zh-CN" sz="200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6.9 </m:t>
                        </m:r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f</m:t>
                        </m:r>
                        <m:sSup>
                          <m:sSupPr>
                            <m:ctrlPr>
                              <a:rPr kumimoji="1" lang="en-US" altLang="zh-CN" sz="2000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b</m:t>
                            </m:r>
                          </m:e>
                          <m:sup>
                            <m:r>
                              <a:rPr kumimoji="1" lang="en-US" altLang="zh-CN" sz="2000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−1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 in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lang="en-US" altLang="zh-CN" sz="200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,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  </m:t>
                    </m:r>
                    <m:sSubSup>
                      <m:sSubSupPr>
                        <m:ctrl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𝑝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 decay mode</a:t>
                </a:r>
              </a:p>
              <a:p>
                <a:pPr marL="285750" indent="-28575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+mn-ea"/>
                    <a:cs typeface="Dubai" panose="020B0503030403030204" pitchFamily="34" charset="-78"/>
                  </a:rPr>
                  <a:t>A clear peak observed with local significance </a:t>
                </a:r>
                <a14:m>
                  <m:oMath xmlns:m="http://schemas.openxmlformats.org/officeDocument/2006/math">
                    <m:r>
                      <a:rPr lang="en-US" altLang="zh-CN" b="0" i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&gt;7</m:t>
                    </m:r>
                    <m:r>
                      <m:rPr>
                        <m:sty m:val="p"/>
                      </m:rPr>
                      <a:rPr lang="en-US" altLang="zh-CN" b="0" i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σ</m:t>
                    </m:r>
                  </m:oMath>
                </a14:m>
                <a:r>
                  <a:rPr lang="en-US" altLang="zh-CN" dirty="0">
                    <a:latin typeface="+mn-ea"/>
                    <a:cs typeface="Dubai" panose="020B0503030403030204" pitchFamily="34" charset="-78"/>
                  </a:rPr>
                  <a:t>, consistent with LHCb previous searches</a:t>
                </a:r>
              </a:p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endParaRPr kumimoji="1" lang="en-US" altLang="zh-CN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endParaRPr kumimoji="1" lang="en-US" altLang="zh-CN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yield</m:t>
                    </m:r>
                    <m: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per</m:t>
                    </m:r>
                    <m: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f</m:t>
                    </m:r>
                    <m:sSup>
                      <m:sSupPr>
                        <m:ctrl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b</m:t>
                        </m:r>
                      </m:e>
                      <m:sup>
                        <m: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−1</m:t>
                        </m:r>
                      </m:sup>
                    </m:sSup>
                    <m:r>
                      <a:rPr kumimoji="1"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1262</m:t>
                    </m:r>
                    <m:d>
                      <m:dPr>
                        <m:ctrlPr>
                          <a:rPr kumimoji="1" lang="en-US" altLang="zh-C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285</m:t>
                        </m:r>
                      </m:e>
                    </m:d>
                    <m: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at</m:t>
                    </m:r>
                    <m:r>
                      <a:rPr kumimoji="1" lang="en-US" altLang="zh-CN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2024</m:t>
                    </m:r>
                    <m:d>
                      <m:dPr>
                        <m:ctrlPr>
                          <a:rPr kumimoji="1" lang="en-US" altLang="zh-CN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Run</m:t>
                        </m:r>
                        <m:r>
                          <a:rPr kumimoji="1" lang="en-US" altLang="zh-CN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data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0" i="1" dirty="0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kumimoji="1" lang="en-US" altLang="zh-CN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 improved by a factor of 4  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2A9D01A-682D-93AA-129A-E3D5E8A2A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30" y="880562"/>
                <a:ext cx="11506200" cy="1989006"/>
              </a:xfrm>
              <a:prstGeom prst="rect">
                <a:avLst/>
              </a:prstGeom>
              <a:blipFill>
                <a:blip r:embed="rId4"/>
                <a:stretch>
                  <a:fillRect l="-583" b="-30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502C14A9-C788-78C2-25AC-4F7DD6C67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49" y="1737191"/>
            <a:ext cx="6866761" cy="67434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FCF5BF4-E1BF-6A54-5706-B37FD1529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200400"/>
            <a:ext cx="3742830" cy="28174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EF604A4-9455-01E7-1CC7-C7EEA208AC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4252" y="3200400"/>
            <a:ext cx="3727720" cy="28174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0ED856F-3F81-03D4-8638-EF32C95390A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8157"/>
          <a:stretch>
            <a:fillRect/>
          </a:stretch>
        </p:blipFill>
        <p:spPr>
          <a:xfrm>
            <a:off x="7938659" y="3200400"/>
            <a:ext cx="3802509" cy="24174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E237BAB-29FE-7F4D-DDF1-9C8422F54DC3}"/>
                  </a:ext>
                </a:extLst>
              </p:cNvPr>
              <p:cNvSpPr txBox="1"/>
              <p:nvPr/>
            </p:nvSpPr>
            <p:spPr>
              <a:xfrm>
                <a:off x="2286000" y="4613235"/>
                <a:ext cx="1212255" cy="199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=915±121</m:t>
                      </m:r>
                    </m:oMath>
                  </m:oMathPara>
                </a14:m>
                <a:endParaRPr kumimoji="1" lang="zh-CN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E237BAB-29FE-7F4D-DDF1-9C8422F54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613235"/>
                <a:ext cx="1212255" cy="199735"/>
              </a:xfrm>
              <a:prstGeom prst="rect">
                <a:avLst/>
              </a:prstGeom>
              <a:blipFill>
                <a:blip r:embed="rId9"/>
                <a:stretch>
                  <a:fillRect l="-2513" r="-2513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503BE56-C946-43AA-EC79-B1AF5F3F866B}"/>
                  </a:ext>
                </a:extLst>
              </p:cNvPr>
              <p:cNvSpPr txBox="1"/>
              <p:nvPr/>
            </p:nvSpPr>
            <p:spPr>
              <a:xfrm>
                <a:off x="5776443" y="5029200"/>
                <a:ext cx="1297214" cy="199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sz="1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sz="12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=8712±155</m:t>
                      </m:r>
                    </m:oMath>
                  </m:oMathPara>
                </a14:m>
                <a:endParaRPr kumimoji="1" lang="zh-CN" altLang="en-US" sz="12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503BE56-C946-43AA-EC79-B1AF5F3F8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443" y="5029200"/>
                <a:ext cx="1297214" cy="199735"/>
              </a:xfrm>
              <a:prstGeom prst="rect">
                <a:avLst/>
              </a:prstGeom>
              <a:blipFill>
                <a:blip r:embed="rId10"/>
                <a:stretch>
                  <a:fillRect l="-2358" r="-2830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49A29514-4484-257D-83A7-2E4596FA2D5E}"/>
              </a:ext>
            </a:extLst>
          </p:cNvPr>
          <p:cNvSpPr txBox="1"/>
          <p:nvPr/>
        </p:nvSpPr>
        <p:spPr>
          <a:xfrm>
            <a:off x="381000" y="6348636"/>
            <a:ext cx="8191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cs typeface="Dubai Medium" panose="020B0503030403030204" pitchFamily="34" charset="-78"/>
              </a:rPr>
              <a:t>The first particle observed with LHCb upgrade I detector</a:t>
            </a:r>
            <a:endParaRPr lang="zh-CN" altLang="en-US" sz="2000" dirty="0">
              <a:solidFill>
                <a:srgbClr val="FF0000"/>
              </a:solidFill>
              <a:latin typeface="+mn-lt"/>
              <a:cs typeface="Dubai Medium" panose="020B0503030403030204" pitchFamily="34" charset="-78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A72218D-EA11-30C6-14C2-6946202FA42F}"/>
              </a:ext>
            </a:extLst>
          </p:cNvPr>
          <p:cNvSpPr txBox="1"/>
          <p:nvPr/>
        </p:nvSpPr>
        <p:spPr>
          <a:xfrm>
            <a:off x="973125" y="5977438"/>
            <a:ext cx="3200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rgbClr val="3230F2"/>
                </a:solidFill>
              </a:rPr>
              <a:t>Phys. Rev. Lett. 137, 021902</a:t>
            </a:r>
            <a:endParaRPr lang="zh-CN" altLang="en-US" sz="1600" dirty="0">
              <a:solidFill>
                <a:srgbClr val="3230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017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39218-2C5F-893F-B6CD-414D61CCA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61900DCE-39FC-4D8A-9EDC-4C0D7B2AF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The last missing doubly charmed baryon,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𝛀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𝒄𝒄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endParaRPr lang="zh-CN" altLang="en-US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61900DCE-39FC-4D8A-9EDC-4C0D7B2AF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F51CE392-02AB-0184-B9D1-8CE0D03FFE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13</a:t>
            </a:fld>
            <a:endParaRPr lang="en-US" altLang="en-US" dirty="0"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51B6929-A491-E1BA-7F7C-BAFEDEE11B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73" b="13055"/>
          <a:stretch>
            <a:fillRect/>
          </a:stretch>
        </p:blipFill>
        <p:spPr>
          <a:xfrm>
            <a:off x="3594911" y="1463182"/>
            <a:ext cx="4710113" cy="3931635"/>
          </a:xfrm>
          <a:prstGeom prst="rect">
            <a:avLst/>
          </a:prstGeom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5424B13-B8BE-5EB2-05CF-2897008B2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925" y="1371600"/>
            <a:ext cx="648550" cy="3935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FE4B5FE-D45E-688F-AA4C-FBBC5C55D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1371600"/>
            <a:ext cx="648550" cy="393526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55981087-FBFD-54AA-7E9A-AC2D373CE609}"/>
              </a:ext>
            </a:extLst>
          </p:cNvPr>
          <p:cNvSpPr/>
          <p:nvPr/>
        </p:nvSpPr>
        <p:spPr bwMode="auto">
          <a:xfrm>
            <a:off x="5510092" y="2057400"/>
            <a:ext cx="609600" cy="619662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853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BBC70-2F37-15A5-8456-284001AD5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60EA6436-ED35-24F5-273A-44F182389A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Search for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 baryon in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 final states</a:t>
                </a:r>
                <a:endParaRPr lang="zh-CN" altLang="en-US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60EA6436-ED35-24F5-273A-44F182389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blipFill>
                <a:blip r:embed="rId3"/>
                <a:stretch>
                  <a:fillRect t="-12963" b="-342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49BBD9BA-4EE7-70A9-F63E-58678475E0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14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09AA883-DBBE-E4D2-3D68-124415486AA0}"/>
                  </a:ext>
                </a:extLst>
              </p:cNvPr>
              <p:cNvSpPr txBox="1"/>
              <p:nvPr/>
            </p:nvSpPr>
            <p:spPr>
              <a:xfrm>
                <a:off x="609600" y="954583"/>
                <a:ext cx="93726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ts val="28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0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kumimoji="1"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b="0" i="0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𝜌</m:t>
                        </m:r>
                      </m:e>
                      <m:sup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kumimoji="1"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/</m:t>
                    </m:r>
                    <m:sSup>
                      <m:sSupPr>
                        <m:ctrlP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000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are predicted to have </a:t>
                </a:r>
                <a:r>
                  <a:rPr kumimoji="1" lang="en-US" altLang="zh-CN" sz="2000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leading hadronic branching fractions</a:t>
                </a:r>
              </a:p>
              <a:p>
                <a:pPr marL="285750" indent="-285750">
                  <a:lnSpc>
                    <a:spcPts val="28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000" dirty="0">
                    <a:latin typeface="Dubai" panose="020B0503030403030204" pitchFamily="34" charset="-78"/>
                    <a:cs typeface="Dubai" panose="020B0503030403030204" pitchFamily="34" charset="-78"/>
                  </a:rPr>
                  <a:t>Signal mode  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, </m:t>
                    </m:r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𝑝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000" dirty="0">
                    <a:latin typeface="Dubai" panose="020B0503030403030204" pitchFamily="34" charset="-78"/>
                    <a:cs typeface="Dubai" panose="020B0503030403030204" pitchFamily="34" charset="-78"/>
                  </a:rPr>
                  <a:t> </a:t>
                </a:r>
              </a:p>
              <a:p>
                <a:pPr marL="285750" indent="-285750">
                  <a:lnSpc>
                    <a:spcPts val="28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000" dirty="0">
                    <a:latin typeface="Dubai" panose="020B0503030403030204" pitchFamily="34" charset="-78"/>
                    <a:cs typeface="Dubai" panose="020B0503030403030204" pitchFamily="34" charset="-78"/>
                  </a:rPr>
                  <a:t>Control mode: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, </m:t>
                    </m:r>
                    <m:sSubSup>
                      <m:sSubSupPr>
                        <m:ctrl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𝑝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000" dirty="0">
                    <a:latin typeface="Dubai" panose="020B0503030403030204" pitchFamily="34" charset="-78"/>
                    <a:cs typeface="Dubai" panose="020B0503030403030204" pitchFamily="34" charset="-78"/>
                  </a:rPr>
                  <a:t> (similar Q-value and bachelor pion)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09AA883-DBBE-E4D2-3D68-124415486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54583"/>
                <a:ext cx="9372600" cy="1169551"/>
              </a:xfrm>
              <a:prstGeom prst="rect">
                <a:avLst/>
              </a:prstGeom>
              <a:blipFill>
                <a:blip r:embed="rId4"/>
                <a:stretch>
                  <a:fillRect l="-585" t="-1047" r="-260" b="-94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EBAFA0EE-9737-BCE3-4ACB-026CC6FBF2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757"/>
          <a:stretch>
            <a:fillRect/>
          </a:stretch>
        </p:blipFill>
        <p:spPr>
          <a:xfrm>
            <a:off x="8458200" y="2352561"/>
            <a:ext cx="3394070" cy="19037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6999C2A-376A-36A5-647F-8DB24C886DEF}"/>
                  </a:ext>
                </a:extLst>
              </p:cNvPr>
              <p:cNvSpPr txBox="1"/>
              <p:nvPr/>
            </p:nvSpPr>
            <p:spPr>
              <a:xfrm>
                <a:off x="609600" y="2443918"/>
                <a:ext cx="8008096" cy="2964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28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solidFill>
                      <a:schemeClr val="tx1"/>
                    </a:solidFill>
                    <a:latin typeface="+mn-ea"/>
                    <a:cs typeface="Dubai Medium" panose="020B0503030403030204" pitchFamily="34" charset="-78"/>
                  </a:rPr>
                  <a:t>General strategy</a:t>
                </a:r>
              </a:p>
              <a:p>
                <a:pPr marL="742950" lvl="1" indent="-285750">
                  <a:lnSpc>
                    <a:spcPts val="28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A subset of the 2024 LHCb data is used</a:t>
                </a:r>
                <a:r>
                  <a:rPr kumimoji="1" lang="zh-CN" altLang="en-US" dirty="0">
                    <a:latin typeface="+mn-ea"/>
                    <a:cs typeface="Dubai" panose="020B0503030403030204" pitchFamily="34" charset="-78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d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6.3 </m:t>
                        </m:r>
                        <m:r>
                          <m:rPr>
                            <m:sty m:val="p"/>
                          </m:rPr>
                          <a:rPr kumimoji="1" lang="en-US" altLang="zh-CN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f</m:t>
                        </m:r>
                        <m:sSup>
                          <m:sSupPr>
                            <m:ctrlPr>
                              <a:rPr kumimoji="1" lang="en-US" altLang="zh-CN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CN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b</m:t>
                            </m:r>
                          </m:e>
                          <m:sup>
                            <m:r>
                              <a:rPr kumimoji="1" lang="en-US" altLang="zh-CN"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−1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dirty="0">
                    <a:latin typeface="+mn-ea"/>
                    <a:cs typeface="Dubai Medium" panose="020B0503030403030204" pitchFamily="34" charset="-78"/>
                  </a:rPr>
                  <a:t> </a:t>
                </a:r>
                <a:endParaRPr kumimoji="1" lang="en-US" altLang="zh-CN" dirty="0">
                  <a:latin typeface="+mn-ea"/>
                  <a:cs typeface="Dubai" panose="020B0503030403030204" pitchFamily="34" charset="-78"/>
                </a:endParaRPr>
              </a:p>
              <a:p>
                <a:pPr marL="742950" lvl="1" indent="-285750">
                  <a:lnSpc>
                    <a:spcPts val="28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solidFill>
                      <a:schemeClr val="tx1"/>
                    </a:solidFill>
                    <a:latin typeface="+mn-ea"/>
                    <a:cs typeface="Dubai" panose="020B0503030403030204" pitchFamily="34" charset="-78"/>
                  </a:rPr>
                  <a:t>Signal mode  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kumimoji="1"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kumimoji="1"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, </m:t>
                    </m:r>
                    <m:sSubSup>
                      <m:sSubSupPr>
                        <m:ctrl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sup>
                    </m:sSubSup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𝑝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chemeClr val="tx1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</a:p>
              <a:p>
                <a:pPr marL="742950" lvl="1" indent="-285750">
                  <a:lnSpc>
                    <a:spcPts val="28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Control mode: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++</m:t>
                        </m:r>
                      </m:sup>
                    </m:sSubSup>
                    <m:r>
                      <a:rPr kumimoji="1" lang="en-US" altLang="zh-CN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r>
                      <a:rPr kumimoji="1" lang="en-US" altLang="zh-CN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, </m:t>
                    </m:r>
                    <m:sSubSup>
                      <m:sSubSupPr>
                        <m:ctrl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bSup>
                    <m:r>
                      <a:rPr kumimoji="1" lang="en-US" altLang="zh-CN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→</m:t>
                    </m:r>
                    <m:r>
                      <a:rPr kumimoji="1" lang="en-US" altLang="zh-CN" i="1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𝑝</m:t>
                    </m:r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 (similar Q-value and bachelor pion)</a:t>
                </a:r>
              </a:p>
              <a:p>
                <a:pPr marL="742950" lvl="1" indent="-285750">
                  <a:lnSpc>
                    <a:spcPts val="28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Blind analysis with mass window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𝑚</m:t>
                    </m:r>
                    <m:r>
                      <a:rPr kumimoji="1" lang="en-US" altLang="zh-CN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dPr>
                      <m:e>
                        <m:r>
                          <a:rPr kumimoji="1"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366</m:t>
                        </m:r>
                        <m:r>
                          <a:rPr kumimoji="1"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  <m:r>
                          <a:rPr kumimoji="1"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, 378</m:t>
                        </m:r>
                        <m:r>
                          <a:rPr kumimoji="1"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  <m:t>0</m:t>
                        </m:r>
                      </m:e>
                    </m:d>
                    <m:r>
                      <a:rPr kumimoji="1" lang="en-US" altLang="zh-CN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MeV</m:t>
                    </m:r>
                  </m:oMath>
                </a14:m>
                <a:r>
                  <a:rPr kumimoji="1" lang="en-US" altLang="zh-CN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</a:p>
              <a:p>
                <a:pPr marL="742950" lvl="1" indent="-285750">
                  <a:lnSpc>
                    <a:spcPts val="28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r>
                      <a:rPr kumimoji="1" lang="en-US" altLang="zh-CN" i="1" dirty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⇒</m:t>
                    </m:r>
                  </m:oMath>
                </a14:m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 </a:t>
                </a:r>
                <a:r>
                  <a:rPr kumimoji="1" lang="en-US" altLang="zh-CN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covering most recent QM and LQCD predictions with a margin of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±50</m:t>
                    </m:r>
                  </m:oMath>
                </a14:m>
                <a:r>
                  <a:rPr kumimoji="1" lang="en-US" altLang="zh-CN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MeV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6999C2A-376A-36A5-647F-8DB24C886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443918"/>
                <a:ext cx="8008096" cy="2964914"/>
              </a:xfrm>
              <a:prstGeom prst="rect">
                <a:avLst/>
              </a:prstGeom>
              <a:blipFill>
                <a:blip r:embed="rId6"/>
                <a:stretch>
                  <a:fillRect l="-685" t="-412" b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98F55161-4D77-1D30-024A-8ECC3EF7F0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470"/>
          <a:stretch>
            <a:fillRect/>
          </a:stretch>
        </p:blipFill>
        <p:spPr>
          <a:xfrm>
            <a:off x="8375220" y="4407456"/>
            <a:ext cx="3477050" cy="17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28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ADA88-B1C6-06E5-0B48-A1B02F21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Observation of doubly charmed baryon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endParaRPr lang="en-US" altLang="zh-CN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blipFill>
                <a:blip r:embed="rId3"/>
                <a:stretch>
                  <a:fillRect t="-14815" b="-3240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1F8CD41-B04C-E834-8129-70F075832C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15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63E6B95-E349-CB51-ED2C-C780CAD5E2AB}"/>
                  </a:ext>
                </a:extLst>
              </p:cNvPr>
              <p:cNvSpPr txBox="1"/>
              <p:nvPr/>
            </p:nvSpPr>
            <p:spPr>
              <a:xfrm>
                <a:off x="304800" y="990600"/>
                <a:ext cx="11937616" cy="2741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A clear peak observed with local significance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&gt;</m:t>
                    </m:r>
                    <m:r>
                      <a:rPr lang="en-US" altLang="zh-CN" sz="2000" b="0" i="0" smtClean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8</m:t>
                    </m:r>
                    <m:r>
                      <a:rPr lang="en-US" altLang="zh-CN" sz="200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𝜎</m:t>
                    </m:r>
                  </m:oMath>
                </a14:m>
                <a:endParaRPr kumimoji="1" lang="en-US" altLang="zh-CN" sz="2000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342900" indent="-342900">
                  <a:lnSpc>
                    <a:spcPts val="3000"/>
                  </a:lnSpc>
                  <a:buBlip>
                    <a:blip r:embed="rId4"/>
                  </a:buBlip>
                </a:pPr>
                <a:endParaRPr kumimoji="1" lang="en-US" altLang="zh-CN" sz="2000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342900" indent="-342900">
                  <a:lnSpc>
                    <a:spcPts val="3000"/>
                  </a:lnSpc>
                  <a:buBlip>
                    <a:blip r:embed="rId4"/>
                  </a:buBlip>
                </a:pPr>
                <a:endParaRPr kumimoji="1" lang="en-US" altLang="zh-CN" sz="2000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285750" indent="-28575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m:rPr>
                        <m:sty m:val="p"/>
                      </m:rP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yield</m:t>
                    </m:r>
                    <m: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per</m:t>
                    </m:r>
                    <m: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</m:t>
                    </m:r>
                    <m:sSup>
                      <m:sSupPr>
                        <m:ctrlPr>
                          <a:rPr kumimoji="1" lang="en-US" altLang="zh-CN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kumimoji="1" lang="en-US" altLang="zh-CN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2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440</m:t>
                    </m:r>
                    <m:d>
                      <m:dPr>
                        <m:ctrlPr>
                          <a:rPr kumimoji="1" lang="en-US" altLang="zh-CN" sz="20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110</m:t>
                        </m:r>
                      </m:e>
                    </m:d>
                    <m: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at</m:t>
                    </m:r>
                    <m: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2024</m:t>
                    </m:r>
                    <m:d>
                      <m:dPr>
                        <m:ctrlPr>
                          <a:rPr kumimoji="1" lang="en-US" altLang="zh-CN" sz="20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Run</m:t>
                        </m:r>
                        <m:r>
                          <a:rPr kumimoji="1" lang="en-US" altLang="zh-CN" sz="20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data</m:t>
                    </m:r>
                    <m:r>
                      <a:rPr kumimoji="1"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 </m:t>
                    </m:r>
                    <m:r>
                      <a:rPr kumimoji="1" lang="en-US" altLang="zh-CN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kumimoji="1" lang="en-US" altLang="zh-CN" sz="2000" dirty="0">
                    <a:solidFill>
                      <a:schemeClr val="tx1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  <a:r>
                  <a:rPr kumimoji="1" lang="en-US" altLang="zh-CN" sz="2000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also</a:t>
                </a:r>
                <a:r>
                  <a:rPr kumimoji="1" lang="en-US" altLang="zh-CN" sz="2000" dirty="0">
                    <a:solidFill>
                      <a:schemeClr val="tx1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  <a:r>
                  <a:rPr kumimoji="1" lang="en-US" altLang="zh-CN" sz="2000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improved by a factor of 4  </a:t>
                </a:r>
              </a:p>
              <a:p>
                <a:pPr marL="285750" indent="-28575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The peak remains significant after a tight requirement on the decay time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𝑡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&gt;170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fs</m:t>
                    </m:r>
                  </m:oMath>
                </a14:m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, indicating </a:t>
                </a:r>
                <a:r>
                  <a:rPr kumimoji="1" lang="en-US" altLang="zh-CN" sz="2000" dirty="0">
                    <a:solidFill>
                      <a:srgbClr val="FF0000"/>
                    </a:solidFill>
                    <a:latin typeface="+mn-ea"/>
                    <a:cs typeface="Dubai" panose="020B0503030403030204" pitchFamily="34" charset="-78"/>
                  </a:rPr>
                  <a:t>weakly-decaying </a:t>
                </a:r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nature</a:t>
                </a:r>
              </a:p>
              <a:p>
                <a:pPr marL="285750" indent="-28575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sz="2000" dirty="0">
                    <a:latin typeface="+mn-ea"/>
                    <a:cs typeface="Dubai" panose="020B0503030403030204" pitchFamily="34" charset="-78"/>
                  </a:rPr>
                  <a:t>Precise measurements of the lifetime and production are underway with the full LHCb Run 3 data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63E6B95-E349-CB51-ED2C-C780CAD5E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990600"/>
                <a:ext cx="11937616" cy="2741776"/>
              </a:xfrm>
              <a:prstGeom prst="rect">
                <a:avLst/>
              </a:prstGeom>
              <a:blipFill>
                <a:blip r:embed="rId5"/>
                <a:stretch>
                  <a:fillRect l="-460" b="-3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F7EFDC10-34D0-B2FB-F4E2-7B4771E98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975" y="1436332"/>
            <a:ext cx="7829880" cy="74923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1078CE4-B462-1B69-9328-820E2D67C6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7350" y="3810000"/>
            <a:ext cx="8005235" cy="2895806"/>
          </a:xfrm>
          <a:prstGeom prst="rect">
            <a:avLst/>
          </a:prstGeom>
        </p:spPr>
      </p:pic>
      <p:sp>
        <p:nvSpPr>
          <p:cNvPr id="6" name="文本框 10">
            <a:extLst>
              <a:ext uri="{FF2B5EF4-FFF2-40B4-BE49-F238E27FC236}">
                <a16:creationId xmlns:a16="http://schemas.microsoft.com/office/drawing/2014/main" id="{04658CEB-D5A5-AB1D-7C9E-0A22AF4D30C3}"/>
              </a:ext>
            </a:extLst>
          </p:cNvPr>
          <p:cNvSpPr txBox="1"/>
          <p:nvPr/>
        </p:nvSpPr>
        <p:spPr>
          <a:xfrm>
            <a:off x="6934200" y="1067000"/>
            <a:ext cx="26372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LHCb-PAPER-2026-022</a:t>
            </a:r>
            <a:endParaRPr lang="zh-CN" altLang="en-US" dirty="0">
              <a:solidFill>
                <a:srgbClr val="3230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445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CF1F-0B01-40E0-6976-FC0DECA0A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919BE349-38A6-9995-3175-9312809548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Example event display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3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919BE349-38A6-9995-3175-93128095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blipFill>
                <a:blip r:embed="rId3"/>
                <a:stretch>
                  <a:fillRect t="-12963" b="-342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6768F886-02F9-C7A9-033D-4DB55578F5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16</a:t>
            </a:fld>
            <a:endParaRPr lang="en-US" altLang="en-US" dirty="0"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D0F6D7B-30DF-62F7-9ADD-A3D6F6B2B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035" y="1075998"/>
            <a:ext cx="8179930" cy="540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6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ADA88-B1C6-06E5-0B48-A1B02F21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Display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3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blipFill>
                <a:blip r:embed="rId3"/>
                <a:stretch>
                  <a:fillRect t="-14815" b="-3240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1F8CD41-B04C-E834-8129-70F075832C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17</a:t>
            </a:fld>
            <a:endParaRPr lang="en-US" altLang="en-US" dirty="0"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151F5F6-3F38-6A8F-A639-E8CB396F63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184"/>
          <a:stretch>
            <a:fillRect/>
          </a:stretch>
        </p:blipFill>
        <p:spPr>
          <a:xfrm>
            <a:off x="6019800" y="1528512"/>
            <a:ext cx="5035296" cy="42507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352DC88-63D8-ED39-CDBE-D35A0A695A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184"/>
          <a:stretch>
            <a:fillRect/>
          </a:stretch>
        </p:blipFill>
        <p:spPr>
          <a:xfrm>
            <a:off x="914672" y="1600200"/>
            <a:ext cx="5035296" cy="42507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7">
                <a:extLst>
                  <a:ext uri="{FF2B5EF4-FFF2-40B4-BE49-F238E27FC236}">
                    <a16:creationId xmlns:a16="http://schemas.microsoft.com/office/drawing/2014/main" id="{6C0FB874-B18A-5E26-2675-3F495B4EDA28}"/>
                  </a:ext>
                </a:extLst>
              </p:cNvPr>
              <p:cNvSpPr txBox="1"/>
              <p:nvPr/>
            </p:nvSpPr>
            <p:spPr>
              <a:xfrm>
                <a:off x="8458200" y="1145605"/>
                <a:ext cx="6506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8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8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Ω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2800" dirty="0">
                    <a:solidFill>
                      <a:srgbClr val="C00000"/>
                    </a:solidFill>
                    <a:latin typeface="Dubai Medium" panose="020B0503030403030204" pitchFamily="34" charset="-78"/>
                    <a:cs typeface="Dubai Medium" panose="020B0503030403030204" pitchFamily="34" charset="-78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文本框 7">
                <a:extLst>
                  <a:ext uri="{FF2B5EF4-FFF2-40B4-BE49-F238E27FC236}">
                    <a16:creationId xmlns:a16="http://schemas.microsoft.com/office/drawing/2014/main" id="{6C0FB874-B18A-5E26-2675-3F495B4ED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00" y="1145605"/>
                <a:ext cx="650631" cy="523220"/>
              </a:xfrm>
              <a:prstGeom prst="rect">
                <a:avLst/>
              </a:prstGeom>
              <a:blipFill>
                <a:blip r:embed="rId6"/>
                <a:stretch>
                  <a:fillRect l="-4717" r="-18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8">
                <a:extLst>
                  <a:ext uri="{FF2B5EF4-FFF2-40B4-BE49-F238E27FC236}">
                    <a16:creationId xmlns:a16="http://schemas.microsoft.com/office/drawing/2014/main" id="{6A4D9C59-742F-657E-1F3E-B372ACB55643}"/>
                  </a:ext>
                </a:extLst>
              </p:cNvPr>
              <p:cNvSpPr txBox="1"/>
              <p:nvPr/>
            </p:nvSpPr>
            <p:spPr>
              <a:xfrm>
                <a:off x="2895600" y="1143000"/>
                <a:ext cx="6506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800" b="0" i="0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Dubai Medium" panose="020B0503030403030204" pitchFamily="34" charset="-78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Dubai Medium" panose="020B0503030403030204" pitchFamily="34" charset="-78"/>
                            </a:rPr>
                            <m:t>Ξ</m:t>
                          </m:r>
                        </m:e>
                        <m:sub>
                          <m:r>
                            <a:rPr lang="en-US" altLang="zh-CN" sz="2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Dubai Medium" panose="020B0503030403030204" pitchFamily="34" charset="-78"/>
                            </a:rPr>
                            <m:t>𝑐𝑐</m:t>
                          </m:r>
                        </m:sub>
                        <m:sup>
                          <m:r>
                            <a:rPr lang="en-US" altLang="zh-CN" sz="2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Dubai Medium" panose="020B0503030403030204" pitchFamily="34" charset="-78"/>
                            </a:rPr>
                            <m:t>++</m:t>
                          </m:r>
                        </m:sup>
                      </m:sSubSup>
                    </m:oMath>
                  </m:oMathPara>
                </a14:m>
                <a:endParaRPr lang="zh-CN" altLang="en-US" sz="28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6" name="文本框 8">
                <a:extLst>
                  <a:ext uri="{FF2B5EF4-FFF2-40B4-BE49-F238E27FC236}">
                    <a16:creationId xmlns:a16="http://schemas.microsoft.com/office/drawing/2014/main" id="{6A4D9C59-742F-657E-1F3E-B372ACB55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1143000"/>
                <a:ext cx="650631" cy="523220"/>
              </a:xfrm>
              <a:prstGeom prst="rect">
                <a:avLst/>
              </a:prstGeom>
              <a:blipFill>
                <a:blip r:embed="rId7"/>
                <a:stretch>
                  <a:fillRect r="-18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00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ADA88-B1C6-06E5-0B48-A1B02F21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Observation of doubly charmed baryon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765EFA1D-D27D-9BB5-F43D-88954264F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58898"/>
              </a:xfrm>
              <a:prstGeom prst="rect">
                <a:avLst/>
              </a:prstGeom>
              <a:blipFill>
                <a:blip r:embed="rId3"/>
                <a:stretch>
                  <a:fillRect t="-14815" b="-3240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1F8CD41-B04C-E834-8129-70F075832C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18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6F3DD16-8A27-1762-81CB-6F2A6FE0952D}"/>
                  </a:ext>
                </a:extLst>
              </p:cNvPr>
              <p:cNvSpPr txBox="1"/>
              <p:nvPr/>
            </p:nvSpPr>
            <p:spPr>
              <a:xfrm>
                <a:off x="322501" y="2348989"/>
                <a:ext cx="8322485" cy="3517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Comparison with theoretical predictions on mass</a:t>
                </a:r>
                <a:endParaRPr kumimoji="1" lang="en-US" altLang="zh-CN" dirty="0">
                  <a:solidFill>
                    <a:prstClr val="black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742950" lvl="1" indent="-28575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solidFill>
                      <a:srgbClr val="000085"/>
                    </a:solidFill>
                    <a:latin typeface="+mn-ea"/>
                    <a:cs typeface="Dubai Medium" panose="020B0503030403030204" pitchFamily="34" charset="-78"/>
                  </a:rPr>
                  <a:t>Quark Model: </a:t>
                </a: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Gave estimations with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~100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MeV</m:t>
                    </m:r>
                  </m:oMath>
                </a14:m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 precision right after the discovery of the charm quark (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𝐽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𝜓</m:t>
                    </m:r>
                  </m:oMath>
                </a14:m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)</a:t>
                </a:r>
              </a:p>
              <a:p>
                <a:pPr marL="742950" lvl="1" indent="-28575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solidFill>
                      <a:srgbClr val="C00000"/>
                    </a:solidFill>
                    <a:latin typeface="+mn-ea"/>
                    <a:cs typeface="Dubai Medium" panose="020B0503030403030204" pitchFamily="34" charset="-78"/>
                  </a:rPr>
                  <a:t>Lattice QCD: </a:t>
                </a: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Calculations emerged in the last decade, providing reasonable predictions with uncertainties</a:t>
                </a:r>
              </a:p>
              <a:p>
                <a:pPr marL="742950" lvl="1" indent="-28575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  <a:cs typeface="Dubai Medium" panose="020B0503030403030204" pitchFamily="34" charset="-78"/>
                  </a:rPr>
                  <a:t>EFT/Sum Rules: </a:t>
                </a: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Calculations also exist, but the theoretical uncertainty is difficult to control</a:t>
                </a:r>
              </a:p>
              <a:p>
                <a:pPr marL="800100" lvl="1" indent="-34290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⇒</m:t>
                    </m:r>
                  </m:oMath>
                </a14:m>
                <a:r>
                  <a:rPr kumimoji="1" lang="en-US" altLang="zh-CN" sz="2000" dirty="0">
                    <a:solidFill>
                      <a:srgbClr val="0432FF"/>
                    </a:solidFill>
                    <a:latin typeface="+mn-ea"/>
                    <a:cs typeface="Dubai" panose="020B0503030403030204" pitchFamily="34" charset="-78"/>
                  </a:rPr>
                  <a:t>  in general, measured mass is compatible with theoretical predictions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6F3DD16-8A27-1762-81CB-6F2A6FE09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1" y="2348989"/>
                <a:ext cx="8322485" cy="3517053"/>
              </a:xfrm>
              <a:prstGeom prst="rect">
                <a:avLst/>
              </a:prstGeom>
              <a:blipFill>
                <a:blip r:embed="rId4"/>
                <a:stretch>
                  <a:fillRect l="-659" r="-879" b="-22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F5413D5D-ABE9-0CEE-8253-B752FBCCC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486" y="965723"/>
            <a:ext cx="3362659" cy="47497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920B833-6AC1-DB3D-EBE2-842A3D835A24}"/>
                  </a:ext>
                </a:extLst>
              </p:cNvPr>
              <p:cNvSpPr txBox="1"/>
              <p:nvPr/>
            </p:nvSpPr>
            <p:spPr>
              <a:xfrm>
                <a:off x="280955" y="980608"/>
                <a:ext cx="7902512" cy="1228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+mn-ea"/>
                    <a:cs typeface="Dubai Medium" panose="020B0503030403030204" pitchFamily="34" charset="-78"/>
                  </a:rPr>
                  <a:t>Picture of </a:t>
                </a: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𝑐𝑐</m:t>
                    </m:r>
                  </m:oMath>
                </a14:m>
                <a:r>
                  <a:rPr lang="en-US" altLang="zh-CN" sz="2000" b="0" dirty="0">
                    <a:latin typeface="+mn-ea"/>
                    <a:cs typeface="Dubai Medium" panose="020B0503030403030204" pitchFamily="34" charset="-78"/>
                  </a:rPr>
                  <a:t>-diquark + quark</a:t>
                </a:r>
              </a:p>
              <a:p>
                <a:pPr marL="742950" lvl="1" indent="-28575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Ω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𝑐𝑐</m:t>
                            </m:r>
                          </m:sub>
                        </m:sSub>
                      </m:e>
                    </m:d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−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Ξ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𝑐𝑐</m:t>
                            </m:r>
                          </m:sub>
                        </m:sSub>
                      </m:e>
                    </m:d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≈105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MeV</m:t>
                    </m:r>
                  </m:oMath>
                </a14:m>
                <a:endParaRPr kumimoji="1" lang="en-US" altLang="zh-CN" dirty="0">
                  <a:solidFill>
                    <a:schemeClr val="tx1"/>
                  </a:solidFill>
                  <a:latin typeface="+mn-ea"/>
                  <a:cs typeface="Dubai" panose="020B0503030403030204" pitchFamily="34" charset="-78"/>
                </a:endParaRPr>
              </a:p>
              <a:p>
                <a:pPr marL="742950" lvl="1" indent="-285750">
                  <a:lnSpc>
                    <a:spcPts val="3000"/>
                  </a:lnSpc>
                  <a:buFont typeface="Wingdings" panose="05000000000000000000" pitchFamily="2" charset="2"/>
                  <a:buChar char="p"/>
                </a:pPr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Similar as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</m:ctrlPr>
                          </m:sSub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−</m:t>
                    </m:r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𝐷</m:t>
                        </m:r>
                      </m:e>
                    </m:d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≈10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0</m:t>
                    </m:r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MeV</m:t>
                    </m:r>
                  </m:oMath>
                </a14:m>
                <a:r>
                  <a:rPr kumimoji="1" lang="en-US" altLang="zh-CN" dirty="0">
                    <a:latin typeface="+mn-ea"/>
                    <a:cs typeface="Dubai" panose="020B0503030403030204" pitchFamily="34" charset="-78"/>
                  </a:rPr>
                  <a:t> and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</m:ctrlPr>
                          </m:sSubSup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𝑠</m:t>
                            </m:r>
                          </m:sub>
                          <m:sup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0</m:t>
                            </m:r>
                          </m:sup>
                        </m:sSubSup>
                      </m:e>
                    </m:d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−</m:t>
                    </m:r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d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𝐵</m:t>
                        </m:r>
                      </m:e>
                    </m:d>
                    <m:r>
                      <a:rPr kumimoji="1" lang="en-US" altLang="zh-CN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≈90 </m:t>
                    </m:r>
                    <m:r>
                      <m:rPr>
                        <m:sty m:val="p"/>
                      </m:rPr>
                      <a:rPr kumimoji="1" lang="en-US" altLang="zh-CN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MeV</m:t>
                    </m:r>
                  </m:oMath>
                </a14:m>
                <a:endParaRPr kumimoji="1" lang="en-US" altLang="zh-CN" dirty="0">
                  <a:latin typeface="+mn-ea"/>
                  <a:cs typeface="Dubai" panose="020B0503030403030204" pitchFamily="34" charset="-78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920B833-6AC1-DB3D-EBE2-842A3D835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55" y="980608"/>
                <a:ext cx="7902512" cy="1228478"/>
              </a:xfrm>
              <a:prstGeom prst="rect">
                <a:avLst/>
              </a:prstGeom>
              <a:blipFill>
                <a:blip r:embed="rId6"/>
                <a:stretch>
                  <a:fillRect l="-694" b="-54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36856BE-5CBB-60EC-DDA8-7CA1C26DC48E}"/>
                  </a:ext>
                </a:extLst>
              </p:cNvPr>
              <p:cNvSpPr txBox="1"/>
              <p:nvPr/>
            </p:nvSpPr>
            <p:spPr>
              <a:xfrm>
                <a:off x="158768" y="5895590"/>
                <a:ext cx="11804632" cy="5354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+mn-ea"/>
                    <a:cs typeface="Dubai Medium" panose="020B0503030403030204" pitchFamily="34" charset="-78"/>
                  </a:rPr>
                  <a:t>All members of the </a:t>
                </a:r>
                <a14:m>
                  <m:oMath xmlns:m="http://schemas.openxmlformats.org/officeDocument/2006/math">
                    <m:r>
                      <a:rPr lang="en-US" altLang="zh-CN" sz="2000" b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𝐒𝐔</m:t>
                    </m:r>
                    <m:sSub>
                      <m:sSub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CN" sz="2000" b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</m:ctrlPr>
                          </m:dPr>
                          <m:e>
                            <m:r>
                              <a:rPr lang="en-US" altLang="zh-CN" sz="2000" b="1">
                                <a:latin typeface="Cambria Math" panose="02040503050406030204" pitchFamily="18" charset="0"/>
                                <a:cs typeface="Dubai Medium" panose="020B0503030403030204" pitchFamily="34" charset="-78"/>
                              </a:rPr>
                              <m:t>𝟒</m:t>
                            </m:r>
                          </m:e>
                        </m:d>
                      </m:e>
                      <m:sub>
                        <m:r>
                          <a:rPr lang="en-US" altLang="zh-CN" sz="2000" b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𝐟</m:t>
                        </m:r>
                      </m:sub>
                    </m:sSub>
                  </m:oMath>
                </a14:m>
                <a:r>
                  <a:rPr lang="en-US" altLang="zh-CN" sz="2000" b="1" dirty="0">
                    <a:latin typeface="+mn-ea"/>
                    <a:cs typeface="Dubai Medium" panose="020B0503030403030204" pitchFamily="34" charset="-78"/>
                  </a:rPr>
                  <a:t> spin</a:t>
                </a:r>
                <a14:m>
                  <m:oMath xmlns:m="http://schemas.openxmlformats.org/officeDocument/2006/math">
                    <m:r>
                      <a:rPr lang="en-US" altLang="zh-CN" sz="2000" b="1" dirty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−</m:t>
                    </m:r>
                    <m:f>
                      <m:fPr>
                        <m:ctrlPr>
                          <a:rPr lang="en-US" altLang="zh-CN" sz="2000" b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fPr>
                      <m:num>
                        <m:r>
                          <a:rPr lang="en-US" altLang="zh-CN" sz="2000" b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𝟏</m:t>
                        </m:r>
                      </m:num>
                      <m:den>
                        <m:r>
                          <a:rPr lang="en-US" altLang="zh-CN" sz="2000" b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000" b="1" dirty="0">
                    <a:latin typeface="+mn-ea"/>
                    <a:cs typeface="Dubai Medium" panose="020B0503030403030204" pitchFamily="34" charset="-78"/>
                  </a:rPr>
                  <a:t> 20-plet of ground-states baryons has now been established </a:t>
                </a:r>
                <a:endParaRPr lang="zh-CN" altLang="en-US" sz="2000" b="1" dirty="0">
                  <a:latin typeface="+mn-ea"/>
                  <a:cs typeface="Dubai Medium" panose="020B0503030403030204" pitchFamily="34" charset="-78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36856BE-5CBB-60EC-DDA8-7CA1C26DC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68" y="5895590"/>
                <a:ext cx="11804632" cy="535468"/>
              </a:xfrm>
              <a:prstGeom prst="rect">
                <a:avLst/>
              </a:prstGeom>
              <a:blipFill>
                <a:blip r:embed="rId7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7828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A4D54-7B71-241A-8AAE-9A61ED31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D8214EF5-92B2-72D4-1E07-552795BBA88F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219200" y="914400"/>
                <a:ext cx="9867900" cy="12573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sz="4000" dirty="0"/>
                  <a:t>CPV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400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40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400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400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sz="4000" dirty="0"/>
                  <a:t> decays</a:t>
                </a:r>
                <a:br>
                  <a:rPr lang="en-US" altLang="zh-CN" sz="40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</a:br>
                <a:endParaRPr lang="en-US" altLang="zh-CN" sz="4000" dirty="0"/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D8214EF5-92B2-72D4-1E07-552795BBA8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19200" y="914400"/>
                <a:ext cx="9867900" cy="1257300"/>
              </a:xfrm>
              <a:blipFill>
                <a:blip r:embed="rId3"/>
                <a:stretch>
                  <a:fillRect t="-5340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F64028-DF43-C984-AD0A-25420E6492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19</a:t>
            </a:fld>
            <a:endParaRPr lang="en-US" altLang="en-US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D0DDB7A-1274-882B-9493-0D163957D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905000"/>
            <a:ext cx="7091397" cy="433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6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FCEA63-3B8A-544C-8F44-A7402042F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76200"/>
            <a:ext cx="7620000" cy="838199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F213C3B-3F98-F84D-9E06-66081C0547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67D008-2172-40C5-B664-D71263EA7539}" type="slidenum">
              <a:rPr lang="en-US" altLang="en-US" smtClean="0">
                <a:latin typeface="+mn-lt"/>
              </a:rPr>
              <a:pPr>
                <a:defRPr/>
              </a:pPr>
              <a:t>2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内容占位符 2">
                <a:extLst>
                  <a:ext uri="{FF2B5EF4-FFF2-40B4-BE49-F238E27FC236}">
                    <a16:creationId xmlns:a16="http://schemas.microsoft.com/office/drawing/2014/main" id="{26AE6B8E-45BA-5843-B1CB-E012AA9BB35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66800" y="838199"/>
                <a:ext cx="10591800" cy="57912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ü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宋体" panose="02010600030101010101" pitchFamily="2" charset="-122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宋体" panose="02010600030101010101" pitchFamily="2" charset="-122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宋体" panose="02010600030101010101" pitchFamily="2" charset="-122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宋体" panose="02010600030101010101" pitchFamily="2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Introduction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D</a:t>
                </a:r>
                <a:r>
                  <a:rPr lang="zh-CN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oubly charmed baryon</a:t>
                </a:r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s</a:t>
                </a:r>
                <a:endParaRPr lang="en-US" altLang="zh-CN" sz="3200" dirty="0">
                  <a:latin typeface="微软雅黑" panose="020B0503020204020204" pitchFamily="34" charset="-122"/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CPV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2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𝚲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32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 decays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32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Baryonic decays of B meson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endParaRPr lang="en-US" altLang="zh-CN" sz="28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内容占位符 2">
                <a:extLst>
                  <a:ext uri="{FF2B5EF4-FFF2-40B4-BE49-F238E27FC236}">
                    <a16:creationId xmlns:a16="http://schemas.microsoft.com/office/drawing/2014/main" id="{26AE6B8E-45BA-5843-B1CB-E012AA9BB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6800" y="838199"/>
                <a:ext cx="10591800" cy="5791201"/>
              </a:xfrm>
              <a:prstGeom prst="rect">
                <a:avLst/>
              </a:prstGeom>
              <a:blipFill>
                <a:blip r:embed="rId2"/>
                <a:stretch>
                  <a:fillRect l="-12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1879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4DD51-788A-213A-D1C3-70894921D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812310D-FD84-E2DD-E6BA-2A1ED3075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685935"/>
            <a:ext cx="6781800" cy="3083837"/>
          </a:xfrm>
          <a:prstGeom prst="rect">
            <a:avLst/>
          </a:prstGeom>
        </p:spPr>
      </p:pic>
      <p:sp>
        <p:nvSpPr>
          <p:cNvPr id="109569" name="Rectangle 2">
            <a:extLst>
              <a:ext uri="{FF2B5EF4-FFF2-40B4-BE49-F238E27FC236}">
                <a16:creationId xmlns:a16="http://schemas.microsoft.com/office/drawing/2014/main" id="{F04B0504-9E86-C130-0305-2A780E254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3109" y="197838"/>
            <a:ext cx="10308291" cy="8382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CN" altLang="zh-CN" sz="3200" dirty="0"/>
              <a:t>First observation of baryon CP violation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21AEC4-7F60-1DFD-BCF2-50C1417BA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20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6BB4C2-A4C3-86A9-DFB0-65B108765326}"/>
                  </a:ext>
                </a:extLst>
              </p:cNvPr>
              <p:cNvSpPr txBox="1"/>
              <p:nvPr/>
            </p:nvSpPr>
            <p:spPr>
              <a:xfrm>
                <a:off x="545615" y="4999532"/>
                <a:ext cx="7848600" cy="62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40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4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240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(5.2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6BB4C2-A4C3-86A9-DFB0-65B108765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15" y="4999532"/>
                <a:ext cx="7848600" cy="6236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176F68F1-DAB5-FFE4-66C6-4D5FDCF7D478}"/>
              </a:ext>
            </a:extLst>
          </p:cNvPr>
          <p:cNvSpPr txBox="1"/>
          <p:nvPr/>
        </p:nvSpPr>
        <p:spPr>
          <a:xfrm>
            <a:off x="2057400" y="1170945"/>
            <a:ext cx="358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501FE"/>
                </a:solidFill>
              </a:rPr>
              <a:t>Nature 643 (2025) 1223</a:t>
            </a:r>
            <a:endParaRPr lang="zh-CN" altLang="en-US" sz="2400" b="1" dirty="0">
              <a:solidFill>
                <a:srgbClr val="0501FE"/>
              </a:solidFill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D7B7BE6-0CC7-A6F0-EE8F-FD04FEFDBDB9}"/>
              </a:ext>
            </a:extLst>
          </p:cNvPr>
          <p:cNvCxnSpPr>
            <a:cxnSpLocks/>
          </p:cNvCxnSpPr>
          <p:nvPr/>
        </p:nvCxnSpPr>
        <p:spPr bwMode="auto">
          <a:xfrm>
            <a:off x="1676400" y="2209800"/>
            <a:ext cx="35814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45D8D528-ECDF-7C02-1873-F6031E7BA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5791200"/>
            <a:ext cx="4495800" cy="6500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71137B8-1CFA-E4B5-7A32-0A1A08D94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400" y="1524000"/>
            <a:ext cx="4292196" cy="320536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FC039FC-BDC3-00ED-D214-DB2F61E1AF0A}"/>
              </a:ext>
            </a:extLst>
          </p:cNvPr>
          <p:cNvSpPr txBox="1"/>
          <p:nvPr/>
        </p:nvSpPr>
        <p:spPr>
          <a:xfrm>
            <a:off x="7406640" y="4886264"/>
            <a:ext cx="4561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292929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第</a:t>
            </a:r>
            <a:r>
              <a:rPr lang="en-US" altLang="zh-CN" b="0" i="0" dirty="0">
                <a:solidFill>
                  <a:srgbClr val="292929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59</a:t>
            </a:r>
            <a:r>
              <a:rPr lang="zh-CN" altLang="en-US" b="0" i="0" dirty="0">
                <a:solidFill>
                  <a:srgbClr val="292929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届国际电弱相互作用和统一理论会议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83593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3E910B-7B86-7DC0-353D-256F598C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1"/>
            <a:ext cx="10160000" cy="533400"/>
          </a:xfrm>
        </p:spPr>
        <p:txBody>
          <a:bodyPr/>
          <a:lstStyle/>
          <a:p>
            <a:r>
              <a:rPr lang="zh-CN" altLang="zh-CN" sz="2800" dirty="0"/>
              <a:t>Local CP violation in selected regions of the phase space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lang="zh-CN" altLang="en-US" sz="28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1FD5A2-2B1F-78DA-062A-1B6D90D85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67D008-2172-40C5-B664-D71263EA7539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C3BDEF7-A960-9BBC-B4F1-1FAF6ABC3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891" y="828967"/>
            <a:ext cx="5506218" cy="27143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8683D2-98BD-842D-D015-035DE30AD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14519"/>
            <a:ext cx="9378238" cy="2916977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7AD5BE5-C0B1-B5B0-32AE-6AB1A9DA6AC4}"/>
              </a:ext>
            </a:extLst>
          </p:cNvPr>
          <p:cNvCxnSpPr>
            <a:cxnSpLocks/>
          </p:cNvCxnSpPr>
          <p:nvPr/>
        </p:nvCxnSpPr>
        <p:spPr bwMode="auto">
          <a:xfrm>
            <a:off x="5715000" y="4724400"/>
            <a:ext cx="35814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E4E8FE7-2DEF-84A5-3E31-4B5292447001}"/>
                  </a:ext>
                </a:extLst>
              </p:cNvPr>
              <p:cNvSpPr txBox="1"/>
              <p:nvPr/>
            </p:nvSpPr>
            <p:spPr>
              <a:xfrm>
                <a:off x="1981200" y="3581400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p>
                        <m: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zh-CN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zh-CN" dirty="0"/>
                  <a:t>resonance region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E4E8FE7-2DEF-84A5-3E31-4B5292447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581400"/>
                <a:ext cx="2743200" cy="369332"/>
              </a:xfrm>
              <a:prstGeom prst="rect">
                <a:avLst/>
              </a:prstGeom>
              <a:blipFill>
                <a:blip r:embed="rId4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8E5C6CD4-8D1F-24E1-3FEE-91B524F415A5}"/>
              </a:ext>
            </a:extLst>
          </p:cNvPr>
          <p:cNvSpPr/>
          <p:nvPr/>
        </p:nvSpPr>
        <p:spPr bwMode="auto">
          <a:xfrm>
            <a:off x="3470935" y="2812341"/>
            <a:ext cx="5430018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CA1BC68-5801-DC15-1C32-4740375B22DF}"/>
                  </a:ext>
                </a:extLst>
              </p:cNvPr>
              <p:cNvSpPr txBox="1"/>
              <p:nvPr/>
            </p:nvSpPr>
            <p:spPr>
              <a:xfrm>
                <a:off x="8977153" y="2856275"/>
                <a:ext cx="1143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6.0</m:t>
                      </m:r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CA1BC68-5801-DC15-1C32-4740375B2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153" y="2856275"/>
                <a:ext cx="1143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23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4DD51-788A-213A-D1C3-70894921D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500B6B97-4CA7-B409-B003-AB858B8F6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1" y="1036038"/>
            <a:ext cx="5422085" cy="1927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F04B0504-9E86-C130-0305-2A780E254B22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sz="3200" dirty="0"/>
                  <a:t>CPV of other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sz="3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decays</a:t>
                </a:r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F04B0504-9E86-C130-0305-2A780E254B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4"/>
                <a:stretch>
                  <a:fillRect t="-5797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21AEC4-7F60-1DFD-BCF2-50C1417BA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964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22</a:t>
            </a:fld>
            <a:endParaRPr lang="en-US" altLang="en-US" dirty="0">
              <a:latin typeface="+mn-lt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D7B7BE6-0CC7-A6F0-EE8F-FD04FEFDBDB9}"/>
              </a:ext>
            </a:extLst>
          </p:cNvPr>
          <p:cNvCxnSpPr>
            <a:cxnSpLocks/>
          </p:cNvCxnSpPr>
          <p:nvPr/>
        </p:nvCxnSpPr>
        <p:spPr bwMode="auto">
          <a:xfrm>
            <a:off x="1336507" y="1676400"/>
            <a:ext cx="32766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pic>
        <p:nvPicPr>
          <p:cNvPr id="31" name="图片 30">
            <a:extLst>
              <a:ext uri="{FF2B5EF4-FFF2-40B4-BE49-F238E27FC236}">
                <a16:creationId xmlns:a16="http://schemas.microsoft.com/office/drawing/2014/main" id="{64A3E00C-61C6-C532-DA0F-4D6B3250A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032" y="1051809"/>
            <a:ext cx="5406553" cy="2268981"/>
          </a:xfrm>
          <a:prstGeom prst="rect">
            <a:avLst/>
          </a:prstGeom>
        </p:spPr>
      </p:pic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938C3056-9F41-7B4A-3EE4-7DB2987466F0}"/>
              </a:ext>
            </a:extLst>
          </p:cNvPr>
          <p:cNvCxnSpPr>
            <a:cxnSpLocks/>
          </p:cNvCxnSpPr>
          <p:nvPr/>
        </p:nvCxnSpPr>
        <p:spPr bwMode="auto">
          <a:xfrm>
            <a:off x="7428473" y="1752600"/>
            <a:ext cx="28956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D78B7631-0116-EDDF-7A7E-27432A2531FF}"/>
              </a:ext>
            </a:extLst>
          </p:cNvPr>
          <p:cNvSpPr txBox="1"/>
          <p:nvPr/>
        </p:nvSpPr>
        <p:spPr>
          <a:xfrm>
            <a:off x="3804854" y="2983958"/>
            <a:ext cx="22193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501FE"/>
                </a:solidFill>
              </a:rPr>
              <a:t>JHEP10(2025)169</a:t>
            </a:r>
            <a:endParaRPr lang="zh-CN" altLang="en-US" sz="1400" dirty="0">
              <a:solidFill>
                <a:srgbClr val="0501FE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5AE20C8-FB24-B4EF-649D-F439F9AF45C5}"/>
              </a:ext>
            </a:extLst>
          </p:cNvPr>
          <p:cNvSpPr txBox="1"/>
          <p:nvPr/>
        </p:nvSpPr>
        <p:spPr>
          <a:xfrm>
            <a:off x="6420633" y="3404878"/>
            <a:ext cx="5257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>
                <a:solidFill>
                  <a:srgbClr val="0501FE"/>
                </a:solidFill>
              </a:rPr>
              <a:t>Science Bulletin 71 (2026) 547-557</a:t>
            </a:r>
            <a:endParaRPr lang="zh-CN" altLang="en-US" sz="1400" dirty="0">
              <a:solidFill>
                <a:srgbClr val="0501F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F70B180-58E0-F45F-DDAC-025E88CB76E1}"/>
                  </a:ext>
                </a:extLst>
              </p:cNvPr>
              <p:cNvSpPr txBox="1"/>
              <p:nvPr/>
            </p:nvSpPr>
            <p:spPr>
              <a:xfrm>
                <a:off x="609600" y="3418014"/>
                <a:ext cx="4079707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𝐶𝑃</m:t>
                          </m:r>
                        </m:sup>
                      </m:sSup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b="0" i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3.4±1.9±0.9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F70B180-58E0-F45F-DDAC-025E88CB7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418014"/>
                <a:ext cx="4079707" cy="312650"/>
              </a:xfrm>
              <a:prstGeom prst="rect">
                <a:avLst/>
              </a:prstGeom>
              <a:blipFill>
                <a:blip r:embed="rId6"/>
                <a:stretch>
                  <a:fillRect l="-747" r="-1046" b="-196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图片 37">
            <a:extLst>
              <a:ext uri="{FF2B5EF4-FFF2-40B4-BE49-F238E27FC236}">
                <a16:creationId xmlns:a16="http://schemas.microsoft.com/office/drawing/2014/main" id="{C695D8EB-957E-3F3B-0C2D-2EEC3FEFA1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2181" y="4367738"/>
            <a:ext cx="4141867" cy="38904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98E99EF8-9C97-491C-E036-DA9B7114A9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2886" y="4875335"/>
            <a:ext cx="2551694" cy="3595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19">
                <a:extLst>
                  <a:ext uri="{FF2B5EF4-FFF2-40B4-BE49-F238E27FC236}">
                    <a16:creationId xmlns:a16="http://schemas.microsoft.com/office/drawing/2014/main" id="{94958D83-634C-0886-B8AE-829DBB812A6E}"/>
                  </a:ext>
                </a:extLst>
              </p:cNvPr>
              <p:cNvSpPr txBox="1"/>
              <p:nvPr/>
            </p:nvSpPr>
            <p:spPr>
              <a:xfrm>
                <a:off x="6420633" y="3858298"/>
                <a:ext cx="5105400" cy="4572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3.3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evidence of CPV</a:t>
                </a:r>
              </a:p>
            </p:txBody>
          </p:sp>
        </mc:Choice>
        <mc:Fallback xmlns="">
          <p:sp>
            <p:nvSpPr>
              <p:cNvPr id="40" name="文本框 19">
                <a:extLst>
                  <a:ext uri="{FF2B5EF4-FFF2-40B4-BE49-F238E27FC236}">
                    <a16:creationId xmlns:a16="http://schemas.microsoft.com/office/drawing/2014/main" id="{94958D83-634C-0886-B8AE-829DBB812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633" y="3858298"/>
                <a:ext cx="5105400" cy="457200"/>
              </a:xfrm>
              <a:prstGeom prst="rect">
                <a:avLst/>
              </a:prstGeom>
              <a:blipFill>
                <a:blip r:embed="rId9"/>
                <a:stretch>
                  <a:fillRect l="-716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图片 40">
            <a:extLst>
              <a:ext uri="{FF2B5EF4-FFF2-40B4-BE49-F238E27FC236}">
                <a16:creationId xmlns:a16="http://schemas.microsoft.com/office/drawing/2014/main" id="{CE3FC285-F2FD-932F-9C1C-F71E6880C7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3786" y="5750019"/>
            <a:ext cx="2970794" cy="394721"/>
          </a:xfrm>
          <a:prstGeom prst="rect">
            <a:avLst/>
          </a:prstGeom>
        </p:spPr>
      </p:pic>
      <p:sp>
        <p:nvSpPr>
          <p:cNvPr id="42" name="文本框 23">
            <a:extLst>
              <a:ext uri="{FF2B5EF4-FFF2-40B4-BE49-F238E27FC236}">
                <a16:creationId xmlns:a16="http://schemas.microsoft.com/office/drawing/2014/main" id="{0C2550C1-BEAC-8CFC-0134-700EE48A5E77}"/>
              </a:ext>
            </a:extLst>
          </p:cNvPr>
          <p:cNvSpPr txBox="1"/>
          <p:nvPr/>
        </p:nvSpPr>
        <p:spPr>
          <a:xfrm>
            <a:off x="6418206" y="5298814"/>
            <a:ext cx="4950946" cy="4177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1600" dirty="0"/>
              <a:t>Evidence of</a:t>
            </a:r>
            <a:r>
              <a:rPr lang="en-US" altLang="zh-CN" sz="1600" dirty="0"/>
              <a:t> </a:t>
            </a:r>
            <a:r>
              <a:rPr lang="zh-CN" altLang="zh-CN" sz="1600" dirty="0"/>
              <a:t>CP</a:t>
            </a:r>
            <a:r>
              <a:rPr lang="en-US" altLang="zh-CN" sz="1600" dirty="0"/>
              <a:t>V</a:t>
            </a:r>
            <a:r>
              <a:rPr lang="zh-CN" altLang="zh-CN" sz="1600" dirty="0"/>
              <a:t> in pentaquark decays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文本框 19">
            <a:extLst>
              <a:ext uri="{FF2B5EF4-FFF2-40B4-BE49-F238E27FC236}">
                <a16:creationId xmlns:a16="http://schemas.microsoft.com/office/drawing/2014/main" id="{F0B1063D-37B4-A6BE-2B4C-59E41DE5B138}"/>
              </a:ext>
            </a:extLst>
          </p:cNvPr>
          <p:cNvSpPr txBox="1"/>
          <p:nvPr/>
        </p:nvSpPr>
        <p:spPr>
          <a:xfrm>
            <a:off x="507191" y="2874433"/>
            <a:ext cx="337900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No CPV</a:t>
            </a: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20">
                <a:extLst>
                  <a:ext uri="{FF2B5EF4-FFF2-40B4-BE49-F238E27FC236}">
                    <a16:creationId xmlns:a16="http://schemas.microsoft.com/office/drawing/2014/main" id="{F3DD4A0C-5FF7-565C-D1A8-43CD204D65B7}"/>
                  </a:ext>
                </a:extLst>
              </p:cNvPr>
              <p:cNvSpPr txBox="1"/>
              <p:nvPr/>
            </p:nvSpPr>
            <p:spPr>
              <a:xfrm>
                <a:off x="609600" y="5780928"/>
                <a:ext cx="3530448" cy="41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3.1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zh-CN" altLang="en-US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evidence of CPV</a:t>
                </a:r>
              </a:p>
            </p:txBody>
          </p:sp>
        </mc:Choice>
        <mc:Fallback xmlns="">
          <p:sp>
            <p:nvSpPr>
              <p:cNvPr id="4" name="文本框 20">
                <a:extLst>
                  <a:ext uri="{FF2B5EF4-FFF2-40B4-BE49-F238E27FC236}">
                    <a16:creationId xmlns:a16="http://schemas.microsoft.com/office/drawing/2014/main" id="{F3DD4A0C-5FF7-565C-D1A8-43CD204D6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780928"/>
                <a:ext cx="3530448" cy="418191"/>
              </a:xfrm>
              <a:prstGeom prst="rect">
                <a:avLst/>
              </a:prstGeom>
              <a:blipFill>
                <a:blip r:embed="rId11"/>
                <a:stretch>
                  <a:fillRect l="-691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B88D65B-BC2C-19DD-894B-7C037FB199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008" y="3826885"/>
            <a:ext cx="5422085" cy="2096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5DFDD21-61F1-4C38-594C-7C3A07AD3ECE}"/>
                  </a:ext>
                </a:extLst>
              </p:cNvPr>
              <p:cNvSpPr txBox="1"/>
              <p:nvPr/>
            </p:nvSpPr>
            <p:spPr>
              <a:xfrm>
                <a:off x="609600" y="6271995"/>
                <a:ext cx="4634795" cy="289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CN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1" lang="en-US" altLang="zh-CN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  <m:sSup>
                        <m:sSup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)=0.083±0.023±0.016</m:t>
                      </m:r>
                    </m:oMath>
                  </m:oMathPara>
                </a14:m>
                <a:endParaRPr kumimoji="1"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5DFDD21-61F1-4C38-594C-7C3A07AD3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271995"/>
                <a:ext cx="4634795" cy="289695"/>
              </a:xfrm>
              <a:prstGeom prst="rect">
                <a:avLst/>
              </a:prstGeom>
              <a:blipFill>
                <a:blip r:embed="rId13"/>
                <a:stretch>
                  <a:fillRect l="-526" r="-658" b="-36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E09188AF-F787-DE2E-3AD0-3506D3BDAF58}"/>
              </a:ext>
            </a:extLst>
          </p:cNvPr>
          <p:cNvSpPr txBox="1"/>
          <p:nvPr/>
        </p:nvSpPr>
        <p:spPr>
          <a:xfrm>
            <a:off x="3505200" y="5872964"/>
            <a:ext cx="2133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501FE"/>
                </a:solidFill>
              </a:rPr>
              <a:t>PRL</a:t>
            </a:r>
            <a:r>
              <a:rPr lang="zh-CN" altLang="en-US" sz="1400" dirty="0">
                <a:solidFill>
                  <a:srgbClr val="0501FE"/>
                </a:solidFill>
              </a:rPr>
              <a:t> </a:t>
            </a:r>
            <a:r>
              <a:rPr lang="en-US" altLang="zh-CN" sz="1400" dirty="0">
                <a:solidFill>
                  <a:srgbClr val="0501FE"/>
                </a:solidFill>
              </a:rPr>
              <a:t>134</a:t>
            </a:r>
            <a:r>
              <a:rPr lang="zh-CN" altLang="en-US" sz="1400" dirty="0">
                <a:solidFill>
                  <a:srgbClr val="0501FE"/>
                </a:solidFill>
              </a:rPr>
              <a:t> </a:t>
            </a:r>
            <a:r>
              <a:rPr lang="en-US" altLang="zh-CN" sz="1400" dirty="0">
                <a:solidFill>
                  <a:srgbClr val="0501FE"/>
                </a:solidFill>
              </a:rPr>
              <a:t>(2025)</a:t>
            </a:r>
            <a:r>
              <a:rPr lang="zh-CN" altLang="en-US" sz="1400" dirty="0">
                <a:solidFill>
                  <a:srgbClr val="0501FE"/>
                </a:solidFill>
              </a:rPr>
              <a:t> </a:t>
            </a:r>
            <a:r>
              <a:rPr lang="en-US" altLang="zh-CN" sz="1400" dirty="0">
                <a:solidFill>
                  <a:srgbClr val="0501FE"/>
                </a:solidFill>
              </a:rPr>
              <a:t>101802</a:t>
            </a:r>
            <a:endParaRPr lang="zh-CN" altLang="en-US" sz="1400" dirty="0">
              <a:solidFill>
                <a:srgbClr val="0501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00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3E910B-7B86-7DC0-353D-256F598C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8600"/>
            <a:ext cx="10160000" cy="838199"/>
          </a:xfrm>
        </p:spPr>
        <p:txBody>
          <a:bodyPr/>
          <a:lstStyle/>
          <a:p>
            <a:r>
              <a:rPr lang="en-US" altLang="zh-CN" dirty="0"/>
              <a:t>Baryon vs meson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1FD5A2-2B1F-78DA-062A-1B6D90D85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67D008-2172-40C5-B664-D71263EA7539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B2D80B5-B9EE-498E-96AD-C60BB0EDC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86200"/>
            <a:ext cx="5715000" cy="238532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7AA0C71-4DE3-9325-2D6B-8BF1B65AAF40}"/>
              </a:ext>
            </a:extLst>
          </p:cNvPr>
          <p:cNvSpPr txBox="1"/>
          <p:nvPr/>
        </p:nvSpPr>
        <p:spPr>
          <a:xfrm>
            <a:off x="762000" y="990600"/>
            <a:ext cx="8991600" cy="18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+mn-lt"/>
                <a:ea typeface="微软雅黑" panose="020B0503020204020204" pitchFamily="34" charset="-122"/>
              </a:rPr>
              <a:t>CPV in some B-meson decays are </a:t>
            </a:r>
            <a:r>
              <a:rPr lang="en-US" altLang="zh-CN" sz="2000" b="1" dirty="0">
                <a:solidFill>
                  <a:srgbClr val="3230F2"/>
                </a:solidFill>
                <a:latin typeface="+mn-lt"/>
                <a:ea typeface="微软雅黑" panose="020B0503020204020204" pitchFamily="34" charset="-122"/>
              </a:rPr>
              <a:t>10%</a:t>
            </a:r>
            <a:r>
              <a:rPr lang="zh-CN" altLang="en-US" sz="2000" dirty="0">
                <a:latin typeface="+mn-lt"/>
                <a:ea typeface="微软雅黑" panose="020B0503020204020204" pitchFamily="34" charset="-122"/>
              </a:rPr>
              <a:t>，</a:t>
            </a:r>
            <a:r>
              <a:rPr lang="en-US" altLang="zh-CN" sz="2000" dirty="0">
                <a:latin typeface="+mn-lt"/>
                <a:ea typeface="微软雅黑" panose="020B0503020204020204" pitchFamily="34" charset="-122"/>
              </a:rPr>
              <a:t>but b-baryon CPV only reach </a:t>
            </a:r>
            <a:r>
              <a:rPr lang="en-US" altLang="zh-CN" sz="2000" b="1" dirty="0">
                <a:solidFill>
                  <a:srgbClr val="3230F2"/>
                </a:solidFill>
                <a:latin typeface="+mn-lt"/>
                <a:ea typeface="微软雅黑" panose="020B0503020204020204" pitchFamily="34" charset="-122"/>
              </a:rPr>
              <a:t>1%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/>
              <a:t>Dynamics more complex than mesons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/>
              <a:t>Possible cancellation of S and P amplitudes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solidFill>
                  <a:srgbClr val="FF0000"/>
                </a:solidFill>
              </a:rPr>
              <a:t>Favoring multiple body decays </a:t>
            </a:r>
            <a:endParaRPr lang="en-US" altLang="zh-CN" sz="2000" b="1" dirty="0">
              <a:solidFill>
                <a:srgbClr val="FF0000"/>
              </a:solidFill>
              <a:latin typeface="+mn-lt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711E768-703D-AE99-42FE-682420380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1638708"/>
            <a:ext cx="3962400" cy="23843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621BE4D-B111-1A3E-5986-D39D7378C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177926"/>
            <a:ext cx="3876276" cy="55540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6DC2E2F-9B8C-61E1-A74A-39ABE4264683}"/>
              </a:ext>
            </a:extLst>
          </p:cNvPr>
          <p:cNvSpPr txBox="1"/>
          <p:nvPr/>
        </p:nvSpPr>
        <p:spPr>
          <a:xfrm>
            <a:off x="2438400" y="6400800"/>
            <a:ext cx="205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3230F2"/>
                </a:solidFill>
              </a:rPr>
              <a:t>arXiv:2409.02821 </a:t>
            </a:r>
            <a:endParaRPr lang="zh-CN" altLang="en-US" dirty="0">
              <a:solidFill>
                <a:srgbClr val="3230F2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91FD20D-7680-D0A6-BE45-7A43B66249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4495800"/>
            <a:ext cx="4676229" cy="11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5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C63E910B-7B86-7DC0-353D-256F598C72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4400" y="1600200"/>
                <a:ext cx="10160000" cy="838199"/>
              </a:xfrm>
            </p:spPr>
            <p:txBody>
              <a:bodyPr/>
              <a:lstStyle/>
              <a:p>
                <a:r>
                  <a:rPr lang="en-US" altLang="zh-CN" dirty="0"/>
                  <a:t>Baryonic decays of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altLang="zh-CN" dirty="0"/>
                  <a:t>-meson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C63E910B-7B86-7DC0-353D-256F598C7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4400" y="1600200"/>
                <a:ext cx="10160000" cy="838199"/>
              </a:xfrm>
              <a:blipFill>
                <a:blip r:embed="rId2"/>
                <a:stretch>
                  <a:fillRect t="-12409" b="-29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1FD5A2-2B1F-78DA-062A-1B6D90D85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67D008-2172-40C5-B664-D71263EA7539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474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1981200" y="48169"/>
                <a:ext cx="8596952" cy="62432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sz="3200" i="0" dirty="0">
                        <a:ea typeface="Tahoma" pitchFamily="34" charset="0"/>
                        <a:cs typeface="Tahoma" pitchFamily="34" charset="0"/>
                      </a:rPr>
                      <m:t>Two</m:t>
                    </m:r>
                    <m:r>
                      <m:rPr>
                        <m:nor/>
                      </m:rPr>
                      <a:rPr lang="en-US" altLang="zh-CN" sz="3200" b="1" i="0" dirty="0" smtClean="0">
                        <a:ea typeface="Tahoma" pitchFamily="34" charset="0"/>
                        <a:cs typeface="Tahoma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zh-CN" sz="3200" i="0" dirty="0">
                        <a:ea typeface="Tahoma" pitchFamily="34" charset="0"/>
                        <a:cs typeface="Tahoma" pitchFamily="34" charset="0"/>
                      </a:rPr>
                      <m:t>body baryonic decays of </m:t>
                    </m:r>
                    <m:r>
                      <a:rPr lang="en-US" altLang="zh-CN" sz="3200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𝑩</m:t>
                    </m:r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meson</a:t>
                </a:r>
                <a:endParaRPr lang="zh-CN" altLang="en-US" sz="3200" dirty="0"/>
              </a:p>
            </p:txBody>
          </p:sp>
        </mc:Choice>
        <mc:Fallback xmlns="">
          <p:sp>
            <p:nvSpPr>
              <p:cNvPr id="2" name="标题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981200" y="48169"/>
                <a:ext cx="8596952" cy="624329"/>
              </a:xfrm>
              <a:blipFill>
                <a:blip r:embed="rId2"/>
                <a:stretch>
                  <a:fillRect t="-12745" b="-25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9060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81000" y="870376"/>
                <a:ext cx="11194531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Provides information on the dynamics of </a:t>
                </a:r>
                <a14:m>
                  <m:oMath xmlns:m="http://schemas.openxmlformats.org/officeDocument/2006/math">
                    <m:r>
                      <a:rPr lang="en-US" altLang="zh-CN" sz="2400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𝐵</m:t>
                    </m:r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decays and tests QCD based models of the hadronization process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endParaRPr lang="en-US" altLang="zh-CN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870376"/>
                <a:ext cx="11194531" cy="1107996"/>
              </a:xfrm>
              <a:prstGeom prst="rect">
                <a:avLst/>
              </a:prstGeom>
              <a:blipFill>
                <a:blip r:embed="rId3"/>
                <a:stretch>
                  <a:fillRect l="-763" t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350A26C3-25A3-42BF-A7E1-E3C5B9CE7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29" y="2485565"/>
            <a:ext cx="2426605" cy="11996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E9FCC65-CAB5-4D58-AA17-7A9483E42861}"/>
                  </a:ext>
                </a:extLst>
              </p:cNvPr>
              <p:cNvSpPr txBox="1"/>
              <p:nvPr/>
            </p:nvSpPr>
            <p:spPr>
              <a:xfrm>
                <a:off x="6291272" y="1885256"/>
                <a:ext cx="4949603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Baryonic </a:t>
                </a:r>
                <a14:m>
                  <m:oMath xmlns:m="http://schemas.openxmlformats.org/officeDocument/2006/math">
                    <m:r>
                      <a:rPr lang="en-US" altLang="zh-CN" sz="2400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𝐵</m:t>
                    </m:r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decays are also interesting in the study of CP violation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E9FCC65-CAB5-4D58-AA17-7A9483E42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272" y="1885256"/>
                <a:ext cx="4949603" cy="1200329"/>
              </a:xfrm>
              <a:prstGeom prst="rect">
                <a:avLst/>
              </a:prstGeom>
              <a:blipFill>
                <a:blip r:embed="rId5"/>
                <a:stretch>
                  <a:fillRect l="-1601" t="-4061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3C155553-8BBF-4D33-94C6-83FE371A1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378" y="2438400"/>
            <a:ext cx="2438085" cy="126780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E87A9FF-11E6-4535-9BBD-315F94EA95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3129787"/>
            <a:ext cx="2439202" cy="128524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320A6C8-DD9A-4378-A19E-52573A3A69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4455" y="3723565"/>
            <a:ext cx="2453255" cy="126147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69D4555-F6E4-4402-8178-7B555DA089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253" y="4383528"/>
            <a:ext cx="2439202" cy="126866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3E119BF-58F1-4563-AC1C-E5714997CC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5988" y="4431580"/>
            <a:ext cx="2471623" cy="1274987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53F7B250-BAC5-4FD2-B3CC-03EE5AB85DE2}"/>
              </a:ext>
            </a:extLst>
          </p:cNvPr>
          <p:cNvSpPr txBox="1"/>
          <p:nvPr/>
        </p:nvSpPr>
        <p:spPr>
          <a:xfrm>
            <a:off x="1267900" y="2900734"/>
            <a:ext cx="843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tree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A2B526F-AF82-4759-A78F-122A19E82866}"/>
              </a:ext>
            </a:extLst>
          </p:cNvPr>
          <p:cNvSpPr txBox="1"/>
          <p:nvPr/>
        </p:nvSpPr>
        <p:spPr>
          <a:xfrm>
            <a:off x="3549372" y="2834155"/>
            <a:ext cx="1059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penguin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73062D7-80BD-43A3-8AFF-6B03638ABCFF}"/>
              </a:ext>
            </a:extLst>
          </p:cNvPr>
          <p:cNvSpPr txBox="1"/>
          <p:nvPr/>
        </p:nvSpPr>
        <p:spPr>
          <a:xfrm>
            <a:off x="1091412" y="3630176"/>
            <a:ext cx="1555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TTd0b5fdba.I"/>
              </a:rPr>
              <a:t>W</a:t>
            </a:r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-exchange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0AEA6AC-2D3C-4C7A-875E-470330AB601E}"/>
              </a:ext>
            </a:extLst>
          </p:cNvPr>
          <p:cNvSpPr txBox="1"/>
          <p:nvPr/>
        </p:nvSpPr>
        <p:spPr>
          <a:xfrm>
            <a:off x="3951505" y="3656646"/>
            <a:ext cx="1545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annihilation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4D3C463-8FD1-43F8-B4A7-A34EC7979B45}"/>
              </a:ext>
            </a:extLst>
          </p:cNvPr>
          <p:cNvSpPr txBox="1"/>
          <p:nvPr/>
        </p:nvSpPr>
        <p:spPr>
          <a:xfrm>
            <a:off x="1221933" y="5328384"/>
            <a:ext cx="22834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00CC"/>
                </a:solidFill>
                <a:latin typeface="AdvOT483a8203"/>
              </a:rPr>
              <a:t>penguin annihilation</a:t>
            </a:r>
            <a:endParaRPr lang="zh-CN" altLang="en-US" sz="1600" dirty="0">
              <a:solidFill>
                <a:srgbClr val="0000CC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0464C6D9-CB23-4887-9E59-4DA14AA8BED5}"/>
              </a:ext>
            </a:extLst>
          </p:cNvPr>
          <p:cNvSpPr txBox="1"/>
          <p:nvPr/>
        </p:nvSpPr>
        <p:spPr>
          <a:xfrm>
            <a:off x="3516768" y="5146131"/>
            <a:ext cx="24716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00CC"/>
                </a:solidFill>
                <a:latin typeface="AdvOT483a8203"/>
              </a:rPr>
              <a:t>electroweak penguin</a:t>
            </a:r>
            <a:endParaRPr lang="zh-CN" altLang="en-US" sz="1600" dirty="0">
              <a:solidFill>
                <a:srgbClr val="0000CC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2670455-DD11-4F97-BD8D-C9291E8F463D}"/>
              </a:ext>
            </a:extLst>
          </p:cNvPr>
          <p:cNvSpPr txBox="1"/>
          <p:nvPr/>
        </p:nvSpPr>
        <p:spPr>
          <a:xfrm>
            <a:off x="6291272" y="3559259"/>
            <a:ext cx="5183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Pure penguin modes are expected to be sensitive to new physics contributions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FEEB050-964C-4CD0-98A8-9B6ADB8F035E}"/>
              </a:ext>
            </a:extLst>
          </p:cNvPr>
          <p:cNvSpPr txBox="1"/>
          <p:nvPr/>
        </p:nvSpPr>
        <p:spPr>
          <a:xfrm>
            <a:off x="1793226" y="5909846"/>
            <a:ext cx="29957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CC"/>
                </a:solidFill>
                <a:latin typeface="AdvOT483a8203"/>
              </a:rPr>
              <a:t>Phys. Rev. D </a:t>
            </a:r>
            <a:r>
              <a:rPr lang="en-US" altLang="zh-CN" sz="1600" b="1" dirty="0">
                <a:solidFill>
                  <a:srgbClr val="0000CC"/>
                </a:solidFill>
                <a:latin typeface="AdvOT19ee2aa8.B"/>
              </a:rPr>
              <a:t>95</a:t>
            </a:r>
            <a:r>
              <a:rPr lang="en-US" altLang="zh-CN" sz="1600" b="1" dirty="0">
                <a:solidFill>
                  <a:srgbClr val="0000CC"/>
                </a:solidFill>
                <a:latin typeface="AdvOT483a8203"/>
              </a:rPr>
              <a:t>, 096004 (2017)</a:t>
            </a:r>
            <a:endParaRPr lang="zh-CN" altLang="en-US" sz="1600" b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E5949D1-167E-52DA-FB32-614D2EA60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81" y="1952165"/>
            <a:ext cx="2426605" cy="11996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2481FEC-8D0A-8223-8C0B-6037649B5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6030" y="1905000"/>
            <a:ext cx="2438085" cy="126780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A257F57-D2E5-DB6C-2DA0-4713EE3B67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7107" y="3190165"/>
            <a:ext cx="2453255" cy="1261475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8F6E03E4-ACAA-E9B7-A442-7E0FD910F443}"/>
              </a:ext>
            </a:extLst>
          </p:cNvPr>
          <p:cNvSpPr txBox="1"/>
          <p:nvPr/>
        </p:nvSpPr>
        <p:spPr>
          <a:xfrm>
            <a:off x="1250552" y="2367334"/>
            <a:ext cx="843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tree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3CFF3E7-8F51-42CE-F60E-A838002E7F5C}"/>
              </a:ext>
            </a:extLst>
          </p:cNvPr>
          <p:cNvSpPr txBox="1"/>
          <p:nvPr/>
        </p:nvSpPr>
        <p:spPr>
          <a:xfrm>
            <a:off x="3532024" y="2300755"/>
            <a:ext cx="1059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penguin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A5543709-4AA7-5333-8819-A3A881420412}"/>
              </a:ext>
            </a:extLst>
          </p:cNvPr>
          <p:cNvSpPr txBox="1"/>
          <p:nvPr/>
        </p:nvSpPr>
        <p:spPr>
          <a:xfrm>
            <a:off x="3934157" y="3123246"/>
            <a:ext cx="1545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  <a:latin typeface="AdvOT483a8203"/>
              </a:rPr>
              <a:t>annihilation</a:t>
            </a:r>
            <a:endParaRPr lang="zh-CN" alt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79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1714520" y="94785"/>
                <a:ext cx="8877280" cy="591015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CN" sz="3200" i="0" dirty="0">
                          <a:ea typeface="Tahoma" pitchFamily="34" charset="0"/>
                          <a:cs typeface="Tahoma" pitchFamily="34" charset="0"/>
                        </a:rPr>
                        <m:t>The </m:t>
                      </m:r>
                      <m:r>
                        <m:rPr>
                          <m:nor/>
                        </m:rPr>
                        <a:rPr lang="en-US" altLang="zh-CN" sz="3200" b="1" i="0" dirty="0" smtClean="0">
                          <a:ea typeface="Tahoma" pitchFamily="34" charset="0"/>
                          <a:cs typeface="Tahoma" pitchFamily="34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US" altLang="zh-CN" sz="3200" i="0">
                          <a:ea typeface="Tahoma" pitchFamily="34" charset="0"/>
                          <a:cs typeface="Tahoma" pitchFamily="34" charset="0"/>
                        </a:rPr>
                        <m:t>eature</m:t>
                      </m:r>
                      <m:r>
                        <m:rPr>
                          <m:nor/>
                        </m:rPr>
                        <a:rPr lang="en-US" altLang="zh-CN" sz="3200" b="1" i="0" smtClean="0">
                          <a:ea typeface="Tahoma" pitchFamily="34" charset="0"/>
                          <a:cs typeface="Tahoma" pitchFamily="34" charset="0"/>
                        </a:rPr>
                        <m:t> of</m:t>
                      </m:r>
                      <m:r>
                        <m:rPr>
                          <m:nor/>
                        </m:rPr>
                        <a:rPr lang="en-US" altLang="zh-CN" sz="3200" i="0">
                          <a:ea typeface="Tahoma" pitchFamily="34" charset="0"/>
                          <a:cs typeface="Tahoma" pitchFamily="34" charset="0"/>
                        </a:rPr>
                        <m:t> </m:t>
                      </m:r>
                      <m:r>
                        <a:rPr lang="zh-CN" altLang="en-US" sz="3200" b="1" i="1" dirty="0" smtClean="0">
                          <a:latin typeface="Cambria Math" panose="02040503050406030204" pitchFamily="18" charset="0"/>
                          <a:ea typeface="Tahoma" pitchFamily="34" charset="0"/>
                          <a:cs typeface="Tahoma" pitchFamily="34" charset="0"/>
                        </a:rPr>
                        <m:t>𝑩</m:t>
                      </m:r>
                      <m:r>
                        <m:rPr>
                          <m:nor/>
                        </m:rPr>
                        <a:rPr lang="en-US" altLang="zh-CN" sz="3200" b="1" i="0" smtClean="0">
                          <a:ea typeface="Tahoma" pitchFamily="34" charset="0"/>
                          <a:cs typeface="Tahoma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3200" i="0" dirty="0">
                          <a:ea typeface="Tahoma" pitchFamily="34" charset="0"/>
                          <a:cs typeface="Tahoma" pitchFamily="34" charset="0"/>
                        </a:rPr>
                        <m:t>baryonic decays</m:t>
                      </m:r>
                    </m:oMath>
                  </m:oMathPara>
                </a14:m>
                <a:endParaRPr lang="zh-CN" altLang="en-US" sz="3200" dirty="0"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2" name="标题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14520" y="94785"/>
                <a:ext cx="8877280" cy="59101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844816" y="64091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0E272BD-328E-7B80-E51F-70E9D061D884}"/>
              </a:ext>
            </a:extLst>
          </p:cNvPr>
          <p:cNvSpPr txBox="1"/>
          <p:nvPr/>
        </p:nvSpPr>
        <p:spPr>
          <a:xfrm>
            <a:off x="101600" y="822750"/>
            <a:ext cx="853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Two-body baryonic decays suppressed with respect to multibody decays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E66BBA7-CD2F-B7F9-CBB5-6F8853C00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718" y="1524000"/>
            <a:ext cx="3823282" cy="35814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F12D7E1-6FD2-51BC-D1F8-460F94981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1337275"/>
            <a:ext cx="3271142" cy="44122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FF07860-13C3-4722-CC8F-1572C72D4AFD}"/>
                  </a:ext>
                </a:extLst>
              </p:cNvPr>
              <p:cNvSpPr txBox="1"/>
              <p:nvPr/>
            </p:nvSpPr>
            <p:spPr>
              <a:xfrm>
                <a:off x="6115050" y="5886646"/>
                <a:ext cx="5444266" cy="652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i="0" u="none" strike="noStrike" baseline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Charmless baryonic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  <m:t>𝐵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  <m:t>𝐵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等线" panose="02010600030101010101" pitchFamily="2" charset="-122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0" i="0" u="none" strike="noStrike" baseline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modes branching fractions reported by HFLAV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FF07860-13C3-4722-CC8F-1572C72D4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050" y="5886646"/>
                <a:ext cx="5444266" cy="652551"/>
              </a:xfrm>
              <a:prstGeom prst="rect">
                <a:avLst/>
              </a:prstGeom>
              <a:blipFill>
                <a:blip r:embed="rId5"/>
                <a:stretch>
                  <a:fillRect l="-896" t="-4673" r="-1680" b="-14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35767ED-0DC0-C130-6E81-7304E1D6FFED}"/>
                  </a:ext>
                </a:extLst>
              </p:cNvPr>
              <p:cNvSpPr txBox="1"/>
              <p:nvPr/>
            </p:nvSpPr>
            <p:spPr>
              <a:xfrm>
                <a:off x="116000" y="2971800"/>
                <a:ext cx="4696717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l"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Decays of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等线" panose="02010600030101010101" pitchFamily="2" charset="-122"/>
                      </a:rPr>
                      <m:t>𝐵</m:t>
                    </m:r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mesons into multiple baryons still far from being fully understood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35767ED-0DC0-C130-6E81-7304E1D6F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0" y="2971800"/>
                <a:ext cx="4696717" cy="1200329"/>
              </a:xfrm>
              <a:prstGeom prst="rect">
                <a:avLst/>
              </a:prstGeom>
              <a:blipFill>
                <a:blip r:embed="rId6"/>
                <a:stretch>
                  <a:fillRect l="-1688" t="-4082" r="-1039" b="-10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椭圆 6">
            <a:extLst>
              <a:ext uri="{FF2B5EF4-FFF2-40B4-BE49-F238E27FC236}">
                <a16:creationId xmlns:a16="http://schemas.microsoft.com/office/drawing/2014/main" id="{B76A24AA-C022-82E8-B978-48057AE2820B}"/>
              </a:ext>
            </a:extLst>
          </p:cNvPr>
          <p:cNvSpPr/>
          <p:nvPr/>
        </p:nvSpPr>
        <p:spPr bwMode="auto">
          <a:xfrm>
            <a:off x="8534400" y="1482286"/>
            <a:ext cx="990600" cy="1108514"/>
          </a:xfrm>
          <a:prstGeom prst="ellipse">
            <a:avLst/>
          </a:prstGeom>
          <a:noFill/>
          <a:ln w="1905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4D863549-D6EC-EE89-6290-A68F0E4EB977}"/>
              </a:ext>
            </a:extLst>
          </p:cNvPr>
          <p:cNvSpPr/>
          <p:nvPr/>
        </p:nvSpPr>
        <p:spPr bwMode="auto">
          <a:xfrm>
            <a:off x="8988870" y="2438400"/>
            <a:ext cx="1907729" cy="2819400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E055CCF-3A8D-9D70-1F83-303634F9AE86}"/>
              </a:ext>
            </a:extLst>
          </p:cNvPr>
          <p:cNvSpPr txBox="1"/>
          <p:nvPr/>
        </p:nvSpPr>
        <p:spPr>
          <a:xfrm>
            <a:off x="8856233" y="986206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</a:rPr>
              <a:t>Two-body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B5F5C99-0E75-5193-B6AB-7263B3586937}"/>
              </a:ext>
            </a:extLst>
          </p:cNvPr>
          <p:cNvSpPr txBox="1"/>
          <p:nvPr/>
        </p:nvSpPr>
        <p:spPr>
          <a:xfrm>
            <a:off x="10340433" y="280937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50"/>
                </a:solidFill>
              </a:rPr>
              <a:t>Multi-body</a:t>
            </a:r>
            <a:endParaRPr lang="zh-CN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84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7037" y="151897"/>
            <a:ext cx="8229600" cy="499895"/>
          </a:xfrm>
        </p:spPr>
        <p:txBody>
          <a:bodyPr>
            <a:noAutofit/>
          </a:bodyPr>
          <a:lstStyle/>
          <a:p>
            <a:r>
              <a:rPr lang="en-US" altLang="zh-CN" sz="3200" dirty="0"/>
              <a:t>Threshold enhancement</a:t>
            </a:r>
            <a:endParaRPr lang="zh-CN" altLang="en-US" sz="32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974652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EC99075-E18C-40F3-A78A-543743003814}"/>
              </a:ext>
            </a:extLst>
          </p:cNvPr>
          <p:cNvSpPr txBox="1"/>
          <p:nvPr/>
        </p:nvSpPr>
        <p:spPr>
          <a:xfrm>
            <a:off x="216496" y="725173"/>
            <a:ext cx="11811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/>
              <a:t>Many channels have the special feature: baryon-antibaryon pair peaks near threshold</a:t>
            </a:r>
            <a:endParaRPr lang="zh-CN" altLang="en-US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0AF6149-0738-4C73-9F1E-244EC6DC0295}"/>
              </a:ext>
            </a:extLst>
          </p:cNvPr>
          <p:cNvSpPr txBox="1"/>
          <p:nvPr/>
        </p:nvSpPr>
        <p:spPr>
          <a:xfrm>
            <a:off x="2384009" y="1289290"/>
            <a:ext cx="2880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CC"/>
                </a:solidFill>
              </a:rPr>
              <a:t>PRD 88, 052015 (2013)</a:t>
            </a:r>
            <a:endParaRPr lang="zh-CN" altLang="en-US" sz="1600" b="1" dirty="0">
              <a:solidFill>
                <a:srgbClr val="0000CC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F3D30B1-EA2D-49A2-AE99-B83B0F84F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648071"/>
            <a:ext cx="6336704" cy="214736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2A7A457E-2014-4BC7-A3FE-C40A1D699285}"/>
              </a:ext>
            </a:extLst>
          </p:cNvPr>
          <p:cNvSpPr txBox="1"/>
          <p:nvPr/>
        </p:nvSpPr>
        <p:spPr>
          <a:xfrm>
            <a:off x="1372102" y="2850943"/>
            <a:ext cx="1467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Phase space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9725BC4-06EA-4CBA-AC1C-CCD3B5CF315F}"/>
              </a:ext>
            </a:extLst>
          </p:cNvPr>
          <p:cNvSpPr txBox="1"/>
          <p:nvPr/>
        </p:nvSpPr>
        <p:spPr>
          <a:xfrm>
            <a:off x="4869408" y="2838470"/>
            <a:ext cx="1467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Phase space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4892C78-4121-4C54-836B-A9D11AC1267B}"/>
                  </a:ext>
                </a:extLst>
              </p:cNvPr>
              <p:cNvSpPr txBox="1"/>
              <p:nvPr/>
            </p:nvSpPr>
            <p:spPr>
              <a:xfrm>
                <a:off x="1708040" y="2127592"/>
                <a:ext cx="14676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dirty="0">
                          <a:latin typeface="Cambria Math" panose="02040503050406030204" pitchFamily="18" charset="0"/>
                          <a:ea typeface="Tahoma" pitchFamily="34" charset="0"/>
                          <a:cs typeface="Tahoma" pitchFamily="34" charset="0"/>
                        </a:rPr>
                        <m:t>→</m:t>
                      </m:r>
                      <m:r>
                        <a:rPr lang="en-US" altLang="zh-CN" b="1" i="1" dirty="0">
                          <a:latin typeface="Cambria Math" panose="02040503050406030204" pitchFamily="18" charset="0"/>
                          <a:ea typeface="Tahoma" pitchFamily="34" charset="0"/>
                          <a:cs typeface="Tahoma" pitchFamily="34" charset="0"/>
                        </a:rPr>
                        <m:t>𝒑</m:t>
                      </m:r>
                      <m:acc>
                        <m:accPr>
                          <m:chr m:val="̅"/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acc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4892C78-4121-4C54-836B-A9D11AC12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040" y="2127592"/>
                <a:ext cx="1467624" cy="369332"/>
              </a:xfrm>
              <a:prstGeom prst="rect">
                <a:avLst/>
              </a:prstGeom>
              <a:blipFill>
                <a:blip r:embed="rId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2266139-27C7-4929-94E0-8301D0FA0919}"/>
                  </a:ext>
                </a:extLst>
              </p:cNvPr>
              <p:cNvSpPr txBox="1"/>
              <p:nvPr/>
            </p:nvSpPr>
            <p:spPr>
              <a:xfrm>
                <a:off x="4869408" y="2231607"/>
                <a:ext cx="14676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dirty="0">
                          <a:latin typeface="Cambria Math" panose="02040503050406030204" pitchFamily="18" charset="0"/>
                          <a:ea typeface="Tahoma" pitchFamily="34" charset="0"/>
                          <a:cs typeface="Tahoma" pitchFamily="34" charset="0"/>
                        </a:rPr>
                        <m:t>→</m:t>
                      </m:r>
                      <m:r>
                        <a:rPr lang="en-US" altLang="zh-CN" b="1" i="1" dirty="0">
                          <a:latin typeface="Cambria Math" panose="02040503050406030204" pitchFamily="18" charset="0"/>
                          <a:ea typeface="Tahoma" pitchFamily="34" charset="0"/>
                          <a:cs typeface="Tahoma" pitchFamily="34" charset="0"/>
                        </a:rPr>
                        <m:t>𝒑</m:t>
                      </m:r>
                      <m:acc>
                        <m:accPr>
                          <m:chr m:val="̅"/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acc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b="1" dirty="0">
                              <a:latin typeface="Cambria Math" panose="02040503050406030204" pitchFamily="18" charset="0"/>
                              <a:ea typeface="Tahoma" pitchFamily="34" charset="0"/>
                              <a:cs typeface="Tahoma" pitchFamily="34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2266139-27C7-4929-94E0-8301D0FA0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408" y="2231607"/>
                <a:ext cx="1467624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2A0585C8-4242-F1EE-5D38-AC46D7455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1653482"/>
            <a:ext cx="2838203" cy="20803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7D2CC0E-72CD-7E23-F935-65DAC40FF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1704215"/>
            <a:ext cx="2772366" cy="2035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F6F3668-4ACE-310E-1F3E-74FEAD7E2ECA}"/>
                  </a:ext>
                </a:extLst>
              </p:cNvPr>
              <p:cNvSpPr txBox="1"/>
              <p:nvPr/>
            </p:nvSpPr>
            <p:spPr>
              <a:xfrm>
                <a:off x="10600942" y="2292155"/>
                <a:ext cx="1507310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1800" b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1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𝜦</m:t>
                        </m:r>
                      </m:e>
                    </m:acc>
                    <m:sSup>
                      <m:sSupPr>
                        <m:ctrlP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18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800" b="1" dirty="0">
                    <a:solidFill>
                      <a:schemeClr val="tx1"/>
                    </a:solidFill>
                  </a:rPr>
                  <a:t> </a:t>
                </a:r>
                <a:endParaRPr lang="zh-CN" alt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F6F3668-4ACE-310E-1F3E-74FEAD7E2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942" y="2292155"/>
                <a:ext cx="1507310" cy="375552"/>
              </a:xfrm>
              <a:prstGeom prst="rect">
                <a:avLst/>
              </a:prstGeom>
              <a:blipFill>
                <a:blip r:embed="rId7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C2EAEE-A484-A14A-7D72-90A692999AD4}"/>
                  </a:ext>
                </a:extLst>
              </p:cNvPr>
              <p:cNvSpPr txBox="1"/>
              <p:nvPr/>
            </p:nvSpPr>
            <p:spPr>
              <a:xfrm>
                <a:off x="7828576" y="2346200"/>
                <a:ext cx="1507310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𝜦</m:t>
                        </m:r>
                      </m:e>
                    </m:acc>
                    <m:sSup>
                      <m:sSupPr>
                        <m:ctrlPr>
                          <a:rPr lang="en-US" altLang="zh-CN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b="1" dirty="0"/>
                  <a:t> 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C2EAEE-A484-A14A-7D72-90A692999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576" y="2346200"/>
                <a:ext cx="1507310" cy="375552"/>
              </a:xfrm>
              <a:prstGeom prst="rect">
                <a:avLst/>
              </a:prstGeom>
              <a:blipFill>
                <a:blip r:embed="rId8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5ED19415-BF7E-42FC-791C-1409BE1EDF81}"/>
              </a:ext>
            </a:extLst>
          </p:cNvPr>
          <p:cNvSpPr txBox="1"/>
          <p:nvPr/>
        </p:nvSpPr>
        <p:spPr>
          <a:xfrm>
            <a:off x="7620000" y="1237282"/>
            <a:ext cx="37655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CC"/>
                </a:solidFill>
              </a:rPr>
              <a:t>Phys. Rev. Lett. 119 (2017) 041802</a:t>
            </a:r>
            <a:endParaRPr lang="zh-CN" altLang="en-US" sz="1600" b="1" dirty="0">
              <a:solidFill>
                <a:srgbClr val="0000CC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18D4B74-633C-D5FB-3354-176C36333E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552" y="3962799"/>
            <a:ext cx="3276600" cy="22575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82E8C00-942D-B506-E4CE-27F2B8099F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2022" y="3908742"/>
            <a:ext cx="3387955" cy="22835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D5F9E6C-BCB1-F5A2-3401-0BAE9F01B5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0808" y="3859591"/>
            <a:ext cx="3474742" cy="23711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48ACD4A-B843-68C7-FB13-FD8943C854B3}"/>
                  </a:ext>
                </a:extLst>
              </p:cNvPr>
              <p:cNvSpPr txBox="1"/>
              <p:nvPr/>
            </p:nvSpPr>
            <p:spPr>
              <a:xfrm>
                <a:off x="2311568" y="4419506"/>
                <a:ext cx="1728192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acc>
                        <m:accPr>
                          <m:chr m:val="̅"/>
                          <m:ctrlP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48ACD4A-B843-68C7-FB13-FD8943C85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568" y="4419506"/>
                <a:ext cx="1728192" cy="375552"/>
              </a:xfrm>
              <a:prstGeom prst="rect">
                <a:avLst/>
              </a:prstGeom>
              <a:blipFill>
                <a:blip r:embed="rId12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60B5C20-8FFE-12BA-A9B4-A44B017BA784}"/>
                  </a:ext>
                </a:extLst>
              </p:cNvPr>
              <p:cNvSpPr txBox="1"/>
              <p:nvPr/>
            </p:nvSpPr>
            <p:spPr>
              <a:xfrm>
                <a:off x="5854682" y="4371881"/>
                <a:ext cx="1728192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Sup>
                        <m:sSub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acc>
                        <m:accPr>
                          <m:chr m:val="̅"/>
                          <m:ctrlP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60B5C20-8FFE-12BA-A9B4-A44B017BA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682" y="4371881"/>
                <a:ext cx="1728192" cy="375552"/>
              </a:xfrm>
              <a:prstGeom prst="rect">
                <a:avLst/>
              </a:prstGeom>
              <a:blipFill>
                <a:blip r:embed="rId13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2B88CE9-FA55-A84E-2708-10BF956A4D26}"/>
                  </a:ext>
                </a:extLst>
              </p:cNvPr>
              <p:cNvSpPr txBox="1"/>
              <p:nvPr/>
            </p:nvSpPr>
            <p:spPr>
              <a:xfrm>
                <a:off x="9778189" y="4516998"/>
                <a:ext cx="1728192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8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acc>
                        <m:accPr>
                          <m:chr m:val="̅"/>
                          <m:ctrlP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2B88CE9-FA55-A84E-2708-10BF956A4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189" y="4516998"/>
                <a:ext cx="1728192" cy="375552"/>
              </a:xfrm>
              <a:prstGeom prst="rect">
                <a:avLst/>
              </a:prstGeom>
              <a:blipFill>
                <a:blip r:embed="rId14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F479233E-7655-C4BF-4D6A-6527CD498C8A}"/>
              </a:ext>
            </a:extLst>
          </p:cNvPr>
          <p:cNvSpPr txBox="1"/>
          <p:nvPr/>
        </p:nvSpPr>
        <p:spPr>
          <a:xfrm>
            <a:off x="4467723" y="6236999"/>
            <a:ext cx="3152277" cy="344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sz="1600" b="1" dirty="0">
                <a:solidFill>
                  <a:srgbClr val="0000CC"/>
                </a:solidFill>
              </a:rPr>
              <a:t>Phys. Rev. D 96 (2017) 051103</a:t>
            </a:r>
            <a:endParaRPr lang="zh-CN" altLang="en-US" sz="1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400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AB687111-ACE8-453B-8D17-1B780FC9C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2895600"/>
            <a:ext cx="4749800" cy="336313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57400" y="100702"/>
            <a:ext cx="8229600" cy="550498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CP asymmetry</a:t>
            </a:r>
            <a:endParaRPr lang="zh-CN" altLang="en-US" sz="28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829800" y="63706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70789FC-4824-44A2-B28C-2D5E4F0F25E6}"/>
              </a:ext>
            </a:extLst>
          </p:cNvPr>
          <p:cNvSpPr txBox="1"/>
          <p:nvPr/>
        </p:nvSpPr>
        <p:spPr>
          <a:xfrm>
            <a:off x="609600" y="675866"/>
            <a:ext cx="10820400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CPV in some B-meson decays are </a:t>
            </a:r>
            <a:r>
              <a:rPr lang="en-US" altLang="zh-CN" sz="2000" b="1" dirty="0">
                <a:solidFill>
                  <a:srgbClr val="3230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but b-baryon CPV only reach </a:t>
            </a:r>
            <a:r>
              <a:rPr lang="en-US" altLang="zh-CN" sz="2000" b="1" dirty="0">
                <a:solidFill>
                  <a:srgbClr val="3230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1%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/>
              <a:t>Provide a crucial bridge to understanding this puzzle</a:t>
            </a:r>
            <a:endParaRPr lang="en-US" altLang="zh-CN" sz="2000" b="1" dirty="0">
              <a:solidFill>
                <a:srgbClr val="3230F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CPV of multi-body decays: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richer interference structures, more precise constraints on strong phases, more efficient utilization of statistics, and higher sensitivity to new physics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AFA8455-3E56-4D2B-8DFB-52070BD2A5D5}"/>
              </a:ext>
            </a:extLst>
          </p:cNvPr>
          <p:cNvSpPr txBox="1"/>
          <p:nvPr/>
        </p:nvSpPr>
        <p:spPr>
          <a:xfrm>
            <a:off x="4495800" y="6383923"/>
            <a:ext cx="29176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CC"/>
                </a:solidFill>
              </a:rPr>
              <a:t>PRL 113, 141801 (2014)</a:t>
            </a:r>
            <a:endParaRPr lang="zh-CN" altLang="en-US" sz="1600" b="1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E13748D-287D-53B2-0F38-C434FDAC7B0E}"/>
                  </a:ext>
                </a:extLst>
              </p:cNvPr>
              <p:cNvSpPr txBox="1"/>
              <p:nvPr/>
            </p:nvSpPr>
            <p:spPr>
              <a:xfrm>
                <a:off x="5791200" y="3068388"/>
                <a:ext cx="1828800" cy="360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𝒄𝒑</m:t>
                          </m:r>
                        </m:sub>
                      </m:sSub>
                      <m:r>
                        <a:rPr lang="en-US" altLang="zh-CN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altLang="zh-CN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altLang="zh-CN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altLang="zh-CN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E13748D-287D-53B2-0F38-C434FDAC7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3068388"/>
                <a:ext cx="1828800" cy="36061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6156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EFCC9-4355-B5E4-7AF0-9092AE17C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6FAC0691-2D23-7C2E-F75C-C0E3CBF23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953565"/>
            <a:ext cx="4314324" cy="31153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D88785E9-26DC-9561-6760-4D968EBECA23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dirty="0"/>
                  <a:t>First 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320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bSup>
                      <m:sSub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sz="320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𝚲</m:t>
                            </m:r>
                          </m:e>
                        </m:acc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altLang="zh-CN" sz="3200" dirty="0"/>
                  <a:t> decay </a:t>
                </a:r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D88785E9-26DC-9561-6760-4D968EBECA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4"/>
                <a:stretch>
                  <a:fillRect t="-7971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E1902C-D69A-85A7-40A7-3E3B3F65A0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29</a:t>
            </a:fld>
            <a:endParaRPr lang="en-US" altLang="en-US" dirty="0">
              <a:latin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23747A0-109E-00AC-19D5-A724EF39F3E8}"/>
              </a:ext>
            </a:extLst>
          </p:cNvPr>
          <p:cNvSpPr txBox="1"/>
          <p:nvPr/>
        </p:nvSpPr>
        <p:spPr>
          <a:xfrm>
            <a:off x="732802" y="3252447"/>
            <a:ext cx="243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501FE"/>
                </a:solidFill>
              </a:rPr>
              <a:t>PRL 136, 061802 (2026) </a:t>
            </a:r>
            <a:endParaRPr lang="zh-CN" altLang="en-US" sz="1600" dirty="0">
              <a:solidFill>
                <a:srgbClr val="0501F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2A4A445-A33E-B80B-F2C3-33DDAD3F9B2C}"/>
                  </a:ext>
                </a:extLst>
              </p:cNvPr>
              <p:cNvSpPr txBox="1"/>
              <p:nvPr/>
            </p:nvSpPr>
            <p:spPr>
              <a:xfrm>
                <a:off x="4038600" y="1635926"/>
                <a:ext cx="1143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 </m:t>
                      </m:r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4.3 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2A4A445-A33E-B80B-F2C3-33DDAD3F9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1635926"/>
                <a:ext cx="11430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002CA0F-536A-DEA7-C6A3-7C609AC0C413}"/>
                  </a:ext>
                </a:extLst>
              </p:cNvPr>
              <p:cNvSpPr txBox="1"/>
              <p:nvPr/>
            </p:nvSpPr>
            <p:spPr>
              <a:xfrm>
                <a:off x="6678181" y="1643790"/>
                <a:ext cx="1143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altLang="zh-CN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002CA0F-536A-DEA7-C6A3-7C609AC0C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181" y="1643790"/>
                <a:ext cx="114300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5E9B97F4-45AF-D6A8-071F-A02245012FE0}"/>
              </a:ext>
            </a:extLst>
          </p:cNvPr>
          <p:cNvSpPr txBox="1"/>
          <p:nvPr/>
        </p:nvSpPr>
        <p:spPr>
          <a:xfrm>
            <a:off x="381000" y="4923282"/>
            <a:ext cx="10972800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first experimental verification of the W-exchange process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Consistent with theoretical predictions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Such effects may be important for improving predictions of CP -violating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4F3FC6A-69BD-C23F-C872-9D4499AC93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448" y="1164022"/>
            <a:ext cx="3104695" cy="198310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7F1C0D9-6A73-4553-44FD-4DF4F39CFC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4106147"/>
            <a:ext cx="5275605" cy="7781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34A4B8A-0061-8681-1F32-1A1CA62D9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4555" y="953565"/>
            <a:ext cx="3968086" cy="3694635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D965E14-00C5-11BE-53D3-CF3CE545A715}"/>
              </a:ext>
            </a:extLst>
          </p:cNvPr>
          <p:cNvSpPr txBox="1"/>
          <p:nvPr/>
        </p:nvSpPr>
        <p:spPr>
          <a:xfrm>
            <a:off x="8534400" y="4689847"/>
            <a:ext cx="243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501FE"/>
                </a:solidFill>
              </a:rPr>
              <a:t>JHEP11(2023)117</a:t>
            </a:r>
            <a:endParaRPr lang="zh-CN" altLang="en-US" sz="1600" dirty="0">
              <a:solidFill>
                <a:srgbClr val="0501FE"/>
              </a:solidFill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CB8AC441-A5AF-3A1A-F2EF-A653EC73446F}"/>
              </a:ext>
            </a:extLst>
          </p:cNvPr>
          <p:cNvSpPr/>
          <p:nvPr/>
        </p:nvSpPr>
        <p:spPr bwMode="auto">
          <a:xfrm>
            <a:off x="7850446" y="2299991"/>
            <a:ext cx="2209800" cy="37687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51A3F70A-69A2-095F-BC31-96FC12AC0E90}"/>
              </a:ext>
            </a:extLst>
          </p:cNvPr>
          <p:cNvSpPr/>
          <p:nvPr/>
        </p:nvSpPr>
        <p:spPr bwMode="auto">
          <a:xfrm>
            <a:off x="7861679" y="3424030"/>
            <a:ext cx="2209800" cy="37687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739FC1CE-933F-9CA3-DF85-665A89B53DF7}"/>
              </a:ext>
            </a:extLst>
          </p:cNvPr>
          <p:cNvCxnSpPr>
            <a:cxnSpLocks/>
            <a:endCxn id="27" idx="2"/>
          </p:cNvCxnSpPr>
          <p:nvPr/>
        </p:nvCxnSpPr>
        <p:spPr bwMode="auto">
          <a:xfrm flipV="1">
            <a:off x="5524500" y="2488431"/>
            <a:ext cx="2325946" cy="2201416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CC9FC50B-D433-49B1-BE78-D936BCC766BE}"/>
              </a:ext>
            </a:extLst>
          </p:cNvPr>
          <p:cNvCxnSpPr>
            <a:cxnSpLocks/>
            <a:endCxn id="28" idx="2"/>
          </p:cNvCxnSpPr>
          <p:nvPr/>
        </p:nvCxnSpPr>
        <p:spPr bwMode="auto">
          <a:xfrm flipV="1">
            <a:off x="5595731" y="3612470"/>
            <a:ext cx="2265948" cy="721484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5670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C7F9-0016-75E4-99FB-89B25D43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06D82403-8A52-F451-4423-4E53995157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200186"/>
            <a:ext cx="10099105" cy="85725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Why baryons?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8A5C21-7773-3654-6197-DFD1B9708C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6">
                <a:extLst>
                  <a:ext uri="{FF2B5EF4-FFF2-40B4-BE49-F238E27FC236}">
                    <a16:creationId xmlns:a16="http://schemas.microsoft.com/office/drawing/2014/main" id="{E1547463-C8C7-77DA-2A8C-20586DBDCD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552" y="1154669"/>
                <a:ext cx="11430000" cy="19389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lvl="1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main constituents of the universe</a:t>
                </a:r>
              </a:p>
              <a:p>
                <a:pPr lvl="1" indent="-457200">
                  <a:buFont typeface="Wingdings" panose="05000000000000000000" pitchFamily="2" charset="2"/>
                  <a:buChar char="Ø"/>
                  <a:defRPr/>
                </a:pP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More sensitive to non-perturbative QCD: test effective models</a:t>
                </a:r>
              </a:p>
              <a:p>
                <a:pPr lvl="1" indent="-457200">
                  <a:buFont typeface="Wingdings" panose="05000000000000000000" pitchFamily="2" charset="2"/>
                  <a:buChar char="Ø"/>
                  <a:defRPr/>
                </a:pP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 indent="-457200">
                  <a:buFont typeface="Wingdings" panose="05000000000000000000" pitchFamily="2" charset="2"/>
                  <a:buChar char="Ø"/>
                  <a:defRPr/>
                </a:pP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altLang="zh-CN" sz="2400" dirty="0"/>
                  <a:t>-hadrons 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have </a:t>
                </a:r>
                <a:r>
                  <a:rPr lang="en-US" altLang="zh-CN" sz="2400" dirty="0"/>
                  <a:t>enough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energy to search these states </a:t>
                </a:r>
              </a:p>
            </p:txBody>
          </p:sp>
        </mc:Choice>
        <mc:Fallback>
          <p:sp>
            <p:nvSpPr>
              <p:cNvPr id="4" name="Rectangle 6">
                <a:extLst>
                  <a:ext uri="{FF2B5EF4-FFF2-40B4-BE49-F238E27FC236}">
                    <a16:creationId xmlns:a16="http://schemas.microsoft.com/office/drawing/2014/main" id="{E1547463-C8C7-77DA-2A8C-20586DBDCD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7552" y="1154669"/>
                <a:ext cx="11430000" cy="1938992"/>
              </a:xfrm>
              <a:prstGeom prst="rect">
                <a:avLst/>
              </a:prstGeom>
              <a:blipFill>
                <a:blip r:embed="rId3"/>
                <a:stretch>
                  <a:fillRect l="-693" t="-1887" b="-69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C12F71FE-5057-73C6-5132-EB95222F2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091" y="3342861"/>
            <a:ext cx="4127197" cy="3048000"/>
          </a:xfrm>
          <a:prstGeom prst="rect">
            <a:avLst/>
          </a:prstGeom>
        </p:spPr>
      </p:pic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2E60A83C-F34A-62F6-4A9D-50A3A0442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37380"/>
            <a:ext cx="4026267" cy="30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836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0C0AA-5CE2-9DD9-BD7A-DA6EB1F6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C64929DC-665D-E277-2DBB-E330DBC9C271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sz="3200" dirty="0"/>
                  <a:t>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3200">
                        <a:latin typeface="Cambria Math" panose="02040503050406030204" pitchFamily="18" charset="0"/>
                      </a:rPr>
                      <m:t>𝚲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altLang="zh-CN" sz="3200" dirty="0"/>
                  <a:t> decay</a:t>
                </a:r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C64929DC-665D-E277-2DBB-E330DBC9C2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3"/>
                <a:stretch>
                  <a:fillRect t="-9420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61C7E5-6121-7E48-688E-826F624F30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30</a:t>
            </a:fld>
            <a:endParaRPr lang="en-US" altLang="en-US" dirty="0">
              <a:latin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470A113-A3FF-3B8E-D9E8-E1A74A2E3D14}"/>
              </a:ext>
            </a:extLst>
          </p:cNvPr>
          <p:cNvSpPr txBox="1"/>
          <p:nvPr/>
        </p:nvSpPr>
        <p:spPr>
          <a:xfrm>
            <a:off x="9372600" y="3282992"/>
            <a:ext cx="2819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501FE"/>
                </a:solidFill>
              </a:rPr>
              <a:t>JHEP04(2017)162</a:t>
            </a:r>
            <a:endParaRPr lang="zh-CN" altLang="en-US" dirty="0">
              <a:solidFill>
                <a:srgbClr val="0501F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1CF4F55-1FE0-8CF6-B5BB-18FA09F1DA12}"/>
                  </a:ext>
                </a:extLst>
              </p:cNvPr>
              <p:cNvSpPr txBox="1"/>
              <p:nvPr/>
            </p:nvSpPr>
            <p:spPr>
              <a:xfrm>
                <a:off x="304800" y="3467658"/>
                <a:ext cx="11353800" cy="2450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CP-violation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𝐵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𝑠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0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→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𝐵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0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→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𝜋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~10% </m:t>
                    </m:r>
                  </m:oMath>
                </a14:m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Why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𝐴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𝑐𝑝</m:t>
                        </m:r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Λ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𝑏</m:t>
                            </m:r>
                          </m:sub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0</m:t>
                            </m:r>
                          </m:sup>
                        </m:sSub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→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</m:t>
                        </m:r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−1.14±0.17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%</m:t>
                    </m:r>
                  </m:oMath>
                </a14:m>
                <a:endParaRPr lang="en-US" altLang="zh-CN" sz="2000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Theoretical studies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𝐴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𝑐𝑝</m:t>
                        </m:r>
                      </m:sub>
                    </m:sSub>
                    <m:d>
                      <m:dPr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</a:rPr>
                          <m:t>Λ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could reach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10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%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but S-wave and P-wave amplitudes cancellation could suppress CPV</a:t>
                </a: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LHCb have searched this decay mode with Run I data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1CF4F55-1FE0-8CF6-B5BB-18FA09F1D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467658"/>
                <a:ext cx="11353800" cy="2450479"/>
              </a:xfrm>
              <a:prstGeom prst="rect">
                <a:avLst/>
              </a:prstGeom>
              <a:blipFill>
                <a:blip r:embed="rId4"/>
                <a:stretch>
                  <a:fillRect l="-483" b="-34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F20A31E1-8224-DB93-BB60-03B959418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990600"/>
            <a:ext cx="8382000" cy="2208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0577B0A-8C3D-A871-1276-69B021DB3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00" y="928311"/>
            <a:ext cx="3349686" cy="22707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BD16B08-E84F-0742-39BF-1040C658B11E}"/>
                  </a:ext>
                </a:extLst>
              </p:cNvPr>
              <p:cNvSpPr txBox="1"/>
              <p:nvPr/>
            </p:nvSpPr>
            <p:spPr>
              <a:xfrm>
                <a:off x="10769600" y="1667395"/>
                <a:ext cx="1086295" cy="5944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13.0</m:t>
                          </m:r>
                        </m:e>
                        <m:sub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−4.3</m:t>
                          </m:r>
                        </m:sub>
                        <m:sup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+5.1</m:t>
                          </m:r>
                        </m:sup>
                      </m:sSubSup>
                    </m:oMath>
                  </m:oMathPara>
                </a14:m>
                <a:endParaRPr lang="en-US" altLang="zh-CN" sz="16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altLang="zh-CN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.1 </m:t>
                      </m:r>
                      <m:r>
                        <a:rPr lang="en-US" altLang="zh-CN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sz="16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BD16B08-E84F-0742-39BF-1040C658B1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9600" y="1667395"/>
                <a:ext cx="1086295" cy="5944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8812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036BF-AD55-5FD5-0371-FB0B191DF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F6C98A56-A886-E93C-6ABF-D0F437AA9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64" y="947962"/>
            <a:ext cx="4495313" cy="28095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1FE41052-11AB-738A-C690-73EA3E5DE864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dirty="0"/>
                  <a:t>First observation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3200" b="1" i="1" smtClean="0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2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</m:acc>
                  </m:oMath>
                </a14:m>
                <a:r>
                  <a:rPr lang="en-US" altLang="zh-CN" sz="3200" dirty="0"/>
                  <a:t> decay</a:t>
                </a:r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1FE41052-11AB-738A-C690-73EA3E5DE8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4"/>
                <a:stretch>
                  <a:fillRect t="-9420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1D47A1-EC4D-9DAA-89CD-07829752E6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31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F2E41C2-7659-4DF8-312F-7898F09FF816}"/>
                  </a:ext>
                </a:extLst>
              </p:cNvPr>
              <p:cNvSpPr txBox="1"/>
              <p:nvPr/>
            </p:nvSpPr>
            <p:spPr>
              <a:xfrm>
                <a:off x="1371600" y="1462996"/>
                <a:ext cx="108629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8 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 12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F2E41C2-7659-4DF8-312F-7898F09FF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462996"/>
                <a:ext cx="108629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609AFBED-77EE-3573-AD8F-8355651A2F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800" y="3476259"/>
            <a:ext cx="2308629" cy="37902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9531A97-2E7C-91CF-8D99-EDC488B6651A}"/>
              </a:ext>
            </a:extLst>
          </p:cNvPr>
          <p:cNvSpPr txBox="1"/>
          <p:nvPr/>
        </p:nvSpPr>
        <p:spPr>
          <a:xfrm>
            <a:off x="5486400" y="3059668"/>
            <a:ext cx="2819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501FE"/>
                </a:solidFill>
              </a:rPr>
              <a:t>PRL 136, 051802 (2026) </a:t>
            </a:r>
            <a:endParaRPr lang="zh-CN" altLang="en-US" dirty="0">
              <a:solidFill>
                <a:srgbClr val="0501FE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1E7CB25-83A6-955A-5476-093D7BAE61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287" y="3773975"/>
            <a:ext cx="4435113" cy="3589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56DF101-076F-E6A2-2E28-E20890B522C9}"/>
                  </a:ext>
                </a:extLst>
              </p:cNvPr>
              <p:cNvSpPr txBox="1"/>
              <p:nvPr/>
            </p:nvSpPr>
            <p:spPr>
              <a:xfrm>
                <a:off x="618686" y="4149399"/>
                <a:ext cx="11210536" cy="2405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Consistent with available theoretical predictions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𝐵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indicates a strong interference between the competing S-wave and P-wave amplitudes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Λ</m:t>
                            </m:r>
                          </m:e>
                        </m:acc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~10×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altLang="zh-CN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like mesonic two-body B-meson decays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CPV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</m:acc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will become feasible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56DF101-076F-E6A2-2E28-E20890B52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86" y="4149399"/>
                <a:ext cx="11210536" cy="2405787"/>
              </a:xfrm>
              <a:prstGeom prst="rect">
                <a:avLst/>
              </a:prstGeom>
              <a:blipFill>
                <a:blip r:embed="rId8"/>
                <a:stretch>
                  <a:fillRect l="-489" b="-3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A50245F3-3679-FD91-DF4B-D1E93682EF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4226" y="947962"/>
            <a:ext cx="6781800" cy="2171513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E555FFC4-EC5B-434F-FE7F-2224DF59DDC6}"/>
              </a:ext>
            </a:extLst>
          </p:cNvPr>
          <p:cNvCxnSpPr>
            <a:stCxn id="9" idx="1"/>
          </p:cNvCxnSpPr>
          <p:nvPr/>
        </p:nvCxnSpPr>
        <p:spPr bwMode="auto">
          <a:xfrm flipH="1">
            <a:off x="7239000" y="3665773"/>
            <a:ext cx="685800" cy="1287227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19390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A1643-BA8E-4862-11CA-83F43A37E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91F1ED8A-39AC-DE15-9B7B-F230C71195EF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dirty="0"/>
                  <a:t>Four-body baryonic decays</a:t>
                </a:r>
                <a:r>
                  <a:rPr lang="zh-CN" altLang="en-US" sz="3200" dirty="0"/>
                  <a:t>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zh-CN" altLang="en-US" sz="3200" dirty="0"/>
                  <a:t>，</a:t>
                </a:r>
                <a:r>
                  <a:rPr lang="en-US" altLang="zh-CN" sz="3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32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</m:ac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US" altLang="zh-CN" sz="3200" dirty="0"/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91F1ED8A-39AC-DE15-9B7B-F230C71195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3"/>
                <a:stretch>
                  <a:fillRect l="-946" t="-5072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86E70-1B40-6F9F-996C-408F33FF29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32</a:t>
            </a:fld>
            <a:endParaRPr lang="en-US" altLang="en-US" dirty="0">
              <a:latin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8CDD5F-2851-1051-AF9E-15A5B627C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177756"/>
            <a:ext cx="7543800" cy="20756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FBA91F-870E-7300-D737-6CEE52EC0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818098"/>
            <a:ext cx="5370605" cy="17566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5487F2A-6373-EC98-7E75-8692F905B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1036038"/>
            <a:ext cx="3809505" cy="217031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05B0811-FC9E-9B1D-A6A3-C15281F1F420}"/>
              </a:ext>
            </a:extLst>
          </p:cNvPr>
          <p:cNvSpPr txBox="1"/>
          <p:nvPr/>
        </p:nvSpPr>
        <p:spPr>
          <a:xfrm>
            <a:off x="685800" y="3395162"/>
            <a:ext cx="396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501FE"/>
                </a:solidFill>
              </a:rPr>
              <a:t>Physics Letters B 845 (2023) 138158</a:t>
            </a:r>
            <a:endParaRPr lang="zh-CN" altLang="en-US" dirty="0">
              <a:solidFill>
                <a:srgbClr val="0501FE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1E8C2E9-FE3E-AFD4-34A5-216EFDAEA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3560426"/>
            <a:ext cx="2990486" cy="225752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B07F084-74D5-5C53-14F8-017D46DCA0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2514" y="3541845"/>
            <a:ext cx="2990486" cy="23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08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838200" y="44625"/>
                <a:ext cx="9906000" cy="769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ffectLst/>
                    <a:ea typeface="黑体"/>
                    <a:cs typeface="Helvetica" panose="020B0604020202020204" pitchFamily="34" charset="0"/>
                  </a:rPr>
                  <a:t>Search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(</m:t>
                        </m:r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𝒔</m:t>
                        </m:r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)</m:t>
                        </m:r>
                      </m:sub>
                      <m:sup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𝟎</m:t>
                        </m:r>
                      </m:sup>
                    </m:sSubSup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→</m:t>
                    </m:r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𝒑</m:t>
                        </m:r>
                      </m:e>
                    </m:acc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𝒑</m:t>
                        </m:r>
                      </m:e>
                    </m:acc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44625"/>
                <a:ext cx="9906000" cy="769634"/>
              </a:xfrm>
              <a:prstGeom prst="rect">
                <a:avLst/>
              </a:prstGeom>
              <a:blipFill>
                <a:blip r:embed="rId3"/>
                <a:stretch>
                  <a:fillRect t="-7087" b="-173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C0E515B-18CA-4C06-A359-446373C4B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33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D31C369-DCAE-0F47-E59C-CA509E712271}"/>
                  </a:ext>
                </a:extLst>
              </p:cNvPr>
              <p:cNvSpPr txBox="1"/>
              <p:nvPr/>
            </p:nvSpPr>
            <p:spPr>
              <a:xfrm>
                <a:off x="685800" y="1048806"/>
                <a:ext cx="89154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meson decay to 4 baryons was never observed</a:t>
                </a:r>
              </a:p>
              <a:p>
                <a:pPr marL="800100" lvl="1" indent="-3429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𝑝𝑝𝑝𝑝</m:t>
                    </m:r>
                    <m:r>
                      <a:rPr lang="en-US" altLang="zh-C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(2.9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b="1" dirty="0">
                    <a:solidFill>
                      <a:srgbClr val="0000C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b="1" dirty="0">
                    <a:solidFill>
                      <a:srgbClr val="0000C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Phys. Rev. D 98, 071102 (2018)</a:t>
                </a:r>
                <a:endParaRPr lang="zh-CN" altLang="en-US" sz="1600" b="1" dirty="0">
                  <a:solidFill>
                    <a:srgbClr val="0000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D31C369-DCAE-0F47-E59C-CA509E712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048806"/>
                <a:ext cx="8915400" cy="830997"/>
              </a:xfrm>
              <a:prstGeom prst="rect">
                <a:avLst/>
              </a:prstGeom>
              <a:blipFill>
                <a:blip r:embed="rId4"/>
                <a:stretch>
                  <a:fillRect l="-958" t="-5882" b="-13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DC853800-5132-7A27-D4C0-D01718BAC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3912653"/>
            <a:ext cx="3440575" cy="25857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C5C0E58-FFAF-CB19-16D1-1B17E8052C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887" y="3946711"/>
            <a:ext cx="3440574" cy="2551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05C8AA6-1414-E45E-5AF8-53A4D4AC2915}"/>
                  </a:ext>
                </a:extLst>
              </p:cNvPr>
              <p:cNvSpPr txBox="1"/>
              <p:nvPr/>
            </p:nvSpPr>
            <p:spPr>
              <a:xfrm>
                <a:off x="685800" y="2114350"/>
                <a:ext cx="10855094" cy="1439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𝑝𝑝𝑝𝑝</m:t>
                    </m:r>
                  </m:oMath>
                </a14:m>
                <a:r>
                  <a:rPr lang="en-US" altLang="zh-CN" sz="2400" b="0" i="0" u="none" strike="noStrike" baseline="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(</a:t>
                </a:r>
                <a:r>
                  <a:rPr lang="en-US" altLang="zh-CN" sz="2400" b="1" i="0" u="none" strike="noStrike" baseline="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no study reported</a:t>
                </a:r>
                <a:r>
                  <a:rPr lang="en-US" altLang="zh-CN" sz="2400" b="0" i="0" u="none" strike="noStrike" baseline="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 is expected to be further suppressed with respect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p"/>
                </a:pPr>
                <a:r>
                  <a:rPr lang="en-US" altLang="zh-CN" sz="2000" dirty="0" err="1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Hadronisation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fraction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s</m:t>
                        </m:r>
                      </m:sub>
                    </m:sSub>
                    <m:r>
                      <a:rPr lang="en-US" altLang="zh-CN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sSub>
                      <m:sSubPr>
                        <m:ctrlP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𝑑</m:t>
                        </m:r>
                      </m:sub>
                    </m:sSub>
                    <m:r>
                      <a:rPr lang="en-US" altLang="zh-CN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~25%</m:t>
                    </m:r>
                    <m:r>
                      <a:rPr lang="en-US" altLang="zh-CN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b="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𝑢𝑠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20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𝑢𝑑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0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  <m:r>
                      <a:rPr lang="en-US" altLang="zh-CN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~5%</m:t>
                    </m:r>
                  </m:oMath>
                </a14:m>
                <a:endParaRPr lang="zh-CN" altLang="en-US" sz="20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05C8AA6-1414-E45E-5AF8-53A4D4AC2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114350"/>
                <a:ext cx="10855094" cy="1439561"/>
              </a:xfrm>
              <a:prstGeom prst="rect">
                <a:avLst/>
              </a:prstGeom>
              <a:blipFill>
                <a:blip r:embed="rId7"/>
                <a:stretch>
                  <a:fillRect l="-787" t="-3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296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990600" y="69454"/>
                <a:ext cx="9906000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First 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𝟎</m:t>
                        </m:r>
                      </m:sup>
                    </m:sSubSup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→</m:t>
                    </m:r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36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𝒑</m:t>
                        </m:r>
                      </m:e>
                    </m:acc>
                    <m:r>
                      <a:rPr lang="en-US" altLang="zh-CN" sz="36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36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𝒑</m:t>
                        </m:r>
                      </m:e>
                    </m:acc>
                  </m:oMath>
                </a14:m>
                <a:endParaRPr lang="zh-CN" altLang="en-US" sz="3600" b="1" dirty="0">
                  <a:solidFill>
                    <a:srgbClr val="C00000"/>
                  </a:solidFill>
                  <a:effectLst/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0600" y="69454"/>
                <a:ext cx="9906000" cy="658898"/>
              </a:xfrm>
              <a:prstGeom prst="rect">
                <a:avLst/>
              </a:prstGeom>
              <a:blipFill>
                <a:blip r:embed="rId3"/>
                <a:stretch>
                  <a:fillRect t="-12037" b="-342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C0E515B-18CA-4C06-A359-446373C4B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34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67A41F6-4BBA-654F-09B6-3AF4560B8FC0}"/>
                  </a:ext>
                </a:extLst>
              </p:cNvPr>
              <p:cNvSpPr txBox="1"/>
              <p:nvPr/>
            </p:nvSpPr>
            <p:spPr>
              <a:xfrm>
                <a:off x="381000" y="4579376"/>
                <a:ext cx="11210925" cy="2011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b="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000" b="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0</m:t>
                        </m:r>
                      </m:sup>
                    </m:sSup>
                    <m:r>
                      <a:rPr lang="en-US" altLang="zh-CN" sz="2000" b="0" i="1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→</m:t>
                    </m:r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𝐽</m:t>
                    </m:r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/</m:t>
                    </m:r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𝜓</m:t>
                    </m:r>
                    <m:d>
                      <m:dPr>
                        <m:ctrlP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→</m:t>
                        </m:r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i="1" dirty="0">
                                <a:solidFill>
                                  <a:srgbClr val="3230F2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i="1" dirty="0">
                                <a:solidFill>
                                  <a:srgbClr val="3230F2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∗0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(→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−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)</m:t>
                    </m:r>
                  </m:oMath>
                </a14:m>
                <a:r>
                  <a:rPr lang="en-US" altLang="zh-CN" sz="2000" b="0" dirty="0">
                    <a:solidFill>
                      <a:srgbClr val="3230F2"/>
                    </a:solidFill>
                    <a:latin typeface="微软雅黑" panose="020B0503020204020204" pitchFamily="34" charset="-122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altLang="zh-CN" sz="20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Tahoma" pitchFamily="34" charset="0"/>
                    <a:cs typeface="Tahoma" pitchFamily="34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0</m:t>
                        </m:r>
                      </m:sup>
                    </m:sSubSup>
                    <m:r>
                      <a:rPr lang="en-US" altLang="zh-CN" sz="2000" i="1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𝐽</m:t>
                    </m:r>
                    <m:r>
                      <a:rPr lang="en-US" altLang="zh-CN" sz="2000" i="1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/</m:t>
                    </m:r>
                    <m:r>
                      <a:rPr lang="en-US" altLang="zh-CN" sz="2000" i="1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𝜓</m:t>
                    </m:r>
                    <m:d>
                      <m:dPr>
                        <m:ctrlP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→</m:t>
                        </m:r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i="1" dirty="0">
                                <a:solidFill>
                                  <a:srgbClr val="3230F2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i="1" dirty="0">
                                <a:solidFill>
                                  <a:srgbClr val="3230F2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altLang="zh-CN" sz="2000" b="0" i="1" dirty="0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𝜙</m:t>
                    </m:r>
                    <m:r>
                      <a:rPr lang="en-US" altLang="zh-CN" sz="2000" b="0" i="1" dirty="0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(→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−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3230F2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3230F2"/>
                    </a:solidFill>
                    <a:latin typeface="微软雅黑" panose="020B0503020204020204" pitchFamily="34" charset="-122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as normalization channel</a:t>
                </a:r>
                <a:endParaRPr lang="en-US" altLang="zh-CN" sz="2000" b="0" i="1" dirty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altLang="zh-CN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000" b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altLang="zh-CN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2.2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±0.</m:t>
                        </m:r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±0.</m:t>
                        </m:r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sz="2000" i="1" dirty="0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altLang="zh-CN" sz="2000" b="0" i="1" dirty="0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CN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endParaRPr lang="en-US" altLang="zh-CN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altLang="zh-CN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r>
                          <a:rPr lang="en-US" altLang="zh-CN" sz="2000" b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altLang="zh-CN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2.3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±0.</m:t>
                        </m:r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sz="2000" i="1" dirty="0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CN" sz="2000" b="0" i="1" dirty="0" smtClean="0">
                            <a:solidFill>
                              <a:srgbClr val="3230F2"/>
                            </a:solidFill>
                            <a:latin typeface="Cambria Math" panose="02040503050406030204" pitchFamily="18" charset="0"/>
                          </a:rPr>
                          <m:t>.1</m:t>
                        </m:r>
                      </m:e>
                    </m:d>
                    <m:r>
                      <a:rPr lang="en-US" altLang="zh-CN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endParaRPr lang="en-US" altLang="zh-CN" sz="2000" dirty="0"/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000" b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is not consistent with expected </a:t>
                </a:r>
                <a:r>
                  <a:rPr lang="en-US" altLang="zh-CN" sz="20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Cabibo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suppression</a:t>
                </a:r>
                <a:r>
                  <a:rPr lang="en-US" altLang="zh-CN" sz="2000" b="0" i="0" u="none" strike="noStrike" baseline="0" dirty="0">
                    <a:solidFill>
                      <a:schemeClr val="tx1"/>
                    </a:solidFill>
                    <a:latin typeface="TimesNewRomanPSMT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𝑢𝑠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𝑢𝑑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  <m:r>
                      <a:rPr lang="en-US" altLang="zh-CN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~5% </m:t>
                    </m:r>
                  </m:oMath>
                </a14:m>
                <a:endParaRPr lang="en-US" altLang="zh-CN" sz="2000" i="0" dirty="0">
                  <a:solidFill>
                    <a:srgbClr val="FF0000"/>
                  </a:solidFill>
                  <a:latin typeface="TimesNewRomanPSMT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000" b="0" i="0" u="none" strike="noStrike" baseline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Expect other theoretical explanations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67A41F6-4BBA-654F-09B6-3AF4560B8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579376"/>
                <a:ext cx="11210925" cy="2011256"/>
              </a:xfrm>
              <a:prstGeom prst="rect">
                <a:avLst/>
              </a:prstGeom>
              <a:blipFill>
                <a:blip r:embed="rId4"/>
                <a:stretch>
                  <a:fillRect l="-489" t="-1515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2DE07415-5C59-2D0B-CA92-C250074DE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838200"/>
            <a:ext cx="8305800" cy="3579987"/>
          </a:xfrm>
          <a:prstGeom prst="rect">
            <a:avLst/>
          </a:prstGeom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B923B35-8817-E066-57F1-D535F2050E8C}"/>
              </a:ext>
            </a:extLst>
          </p:cNvPr>
          <p:cNvGraphicFramePr>
            <a:graphicFrameLocks noGrp="1"/>
          </p:cNvGraphicFramePr>
          <p:nvPr/>
        </p:nvGraphicFramePr>
        <p:xfrm>
          <a:off x="9347200" y="1312622"/>
          <a:ext cx="2768600" cy="369332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4021315488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600" b="1" kern="1200" dirty="0">
                          <a:solidFill>
                            <a:srgbClr val="0000C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PRL 131, 091901 (2023)</a:t>
                      </a:r>
                      <a:endParaRPr lang="en-US" sz="1600" b="1" kern="1200" dirty="0">
                        <a:solidFill>
                          <a:srgbClr val="0000C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R="412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6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7281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25A5A7-02E4-DAF7-A8A4-60F7B975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480" y="1381961"/>
            <a:ext cx="4416570" cy="29483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838200" y="44625"/>
                <a:ext cx="99060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>
                  <a:spcBef>
                    <a:spcPct val="50000"/>
                  </a:spcBef>
                  <a:defRPr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CN" sz="3600" b="1" i="0" dirty="0">
                          <a:solidFill>
                            <a:srgbClr val="C00000"/>
                          </a:solidFill>
                          <a:ea typeface="黑体"/>
                          <a:cs typeface="Helvetica" panose="020B0604020202020204" pitchFamily="34" charset="0"/>
                        </a:rPr>
                        <m:t>Mass distributions of </m:t>
                      </m:r>
                      <m:r>
                        <a:rPr lang="en-US" altLang="zh-CN" sz="3600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黑体"/>
                          <a:cs typeface="Helvetica" panose="020B0604020202020204" pitchFamily="34" charset="0"/>
                        </a:rPr>
                        <m:t>𝑝</m:t>
                      </m:r>
                      <m:acc>
                        <m:accPr>
                          <m:chr m:val="̅"/>
                          <m:ctrlPr>
                            <a:rPr lang="en-US" altLang="zh-CN" sz="36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黑体"/>
                              <a:cs typeface="Helvetica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zh-CN" sz="36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黑体"/>
                              <a:cs typeface="Helvetica" panose="020B0604020202020204" pitchFamily="34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en-US" altLang="zh-CN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44625"/>
                <a:ext cx="99060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1C0E515B-18CA-4C06-A359-446373C4B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35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8A7A2C6-29F7-8EEA-68B4-8BAC3CC68B31}"/>
                  </a:ext>
                </a:extLst>
              </p:cNvPr>
              <p:cNvSpPr txBox="1"/>
              <p:nvPr/>
            </p:nvSpPr>
            <p:spPr>
              <a:xfrm>
                <a:off x="1066800" y="4684479"/>
                <a:ext cx="9935305" cy="1883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To avoid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𝐽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𝜓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→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acc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require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𝑚</m:t>
                    </m:r>
                    <m:d>
                      <m:dPr>
                        <m:ctrlP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</m:t>
                        </m:r>
                        <m:acc>
                          <m:accPr>
                            <m:chr m:val="̅"/>
                            <m:ctrlPr>
                              <a:rPr lang="en-US" altLang="zh-CN" sz="20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lang="en-US" altLang="zh-CN" sz="20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&lt;2.85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GeV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/</m:t>
                    </m:r>
                    <m:sSup>
                      <m:sSupPr>
                        <m:ctrlP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𝑐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Branching fractions with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acc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veto (only stat. uncertainty)</a:t>
                </a:r>
              </a:p>
              <a:p>
                <a:pPr marL="800100" lvl="1" indent="-342900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ℬ</m:t>
                    </m:r>
                    <m:r>
                      <a:rPr lang="en-US" altLang="zh-CN" sz="2000" i="1" smtClean="0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(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0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) = (1.6±0.4)×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−8</m:t>
                        </m:r>
                      </m:sup>
                    </m:sSup>
                  </m:oMath>
                </a14:m>
                <a:endParaRPr lang="en-US" altLang="zh-CN" sz="2000" i="1" dirty="0">
                  <a:latin typeface="Cambria Math" panose="02040503050406030204" pitchFamily="18" charset="0"/>
                  <a:ea typeface="Tahoma" pitchFamily="34" charset="0"/>
                  <a:cs typeface="Tahoma" pitchFamily="34" charset="0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ℬ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(</m:t>
                    </m:r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0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𝑝</m:t>
                        </m:r>
                      </m:e>
                    </m:acc>
                    <m:r>
                      <a:rPr lang="en-US" altLang="zh-CN" sz="2000" i="1">
                        <a:latin typeface="Cambria Math" panose="02040503050406030204" pitchFamily="18" charset="0"/>
                        <a:ea typeface="Tahoma" pitchFamily="34" charset="0"/>
                        <a:cs typeface="Tahoma" pitchFamily="34" charset="0"/>
                      </a:rPr>
                      <m:t>) = (2.2±1.2)×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−8</m:t>
                        </m:r>
                      </m:sup>
                    </m:sSup>
                  </m:oMath>
                </a14:m>
                <a:endParaRPr lang="en-US" altLang="zh-CN" sz="2000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8A7A2C6-29F7-8EEA-68B4-8BAC3CC68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684479"/>
                <a:ext cx="9935305" cy="1883208"/>
              </a:xfrm>
              <a:prstGeom prst="rect">
                <a:avLst/>
              </a:prstGeom>
              <a:blipFill>
                <a:blip r:embed="rId6"/>
                <a:stretch>
                  <a:fillRect l="-552" b="-42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2734B600-E05B-88AE-99EF-E597008F568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81000" y="1379901"/>
            <a:ext cx="4337361" cy="2830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BBC9586-0551-FE05-09CA-D6E8AC0FBDDD}"/>
                  </a:ext>
                </a:extLst>
              </p:cNvPr>
              <p:cNvSpPr txBox="1"/>
              <p:nvPr/>
            </p:nvSpPr>
            <p:spPr>
              <a:xfrm>
                <a:off x="1600200" y="4285699"/>
                <a:ext cx="6479540" cy="39878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dirty="0"/>
                  <a:t> </a:t>
                </a:r>
                <a:r>
                  <a:rPr lang="en-US" altLang="zh-CN" sz="2000" dirty="0">
                    <a:latin typeface="Times New Roman" panose="02020603050405020304" charset="0"/>
                    <a:cs typeface="Times New Roman" panose="02020603050405020304" charset="0"/>
                  </a:rPr>
                  <a:t>Data above the red-dashed line are excluded by the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zh-CN" sz="2000" dirty="0">
                    <a:latin typeface="Times New Roman" panose="02020603050405020304" charset="0"/>
                    <a:cs typeface="Times New Roman" panose="02020603050405020304" charset="0"/>
                  </a:rPr>
                  <a:t> veto.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BBC9586-0551-FE05-09CA-D6E8AC0FB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4285699"/>
                <a:ext cx="6479540" cy="398780"/>
              </a:xfrm>
              <a:prstGeom prst="rect">
                <a:avLst/>
              </a:prstGeom>
              <a:blipFill>
                <a:blip r:embed="rId8"/>
                <a:stretch>
                  <a:fillRect l="-94" t="-7692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DB0D8C3-9C8F-71B2-A8C5-7D3A29E82C3A}"/>
              </a:ext>
            </a:extLst>
          </p:cNvPr>
          <p:cNvSpPr txBox="1"/>
          <p:nvPr/>
        </p:nvSpPr>
        <p:spPr>
          <a:xfrm>
            <a:off x="1752600" y="959833"/>
            <a:ext cx="17030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Tight selection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29D8C11-631B-F7AA-DA7C-3CD92A255EB5}"/>
              </a:ext>
            </a:extLst>
          </p:cNvPr>
          <p:cNvSpPr txBox="1"/>
          <p:nvPr/>
        </p:nvSpPr>
        <p:spPr>
          <a:xfrm>
            <a:off x="5486400" y="1000062"/>
            <a:ext cx="2734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Very Tight selection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FCBCD9C-519D-5E16-A5EF-1723D5AAEE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1471174"/>
            <a:ext cx="3581400" cy="2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589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0712B-3FB0-6CB7-F880-1706CA997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8F72EDD0-6D3B-BD49-D736-C91CBDD10D6A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sz="3200" dirty="0">
                    <a:ea typeface="黑体"/>
                    <a:cs typeface="Helvetica" panose="020B0604020202020204" pitchFamily="34" charset="0"/>
                  </a:rPr>
                  <a:t>First observation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32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</m:ac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US" altLang="zh-CN" sz="3200" dirty="0"/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8F72EDD0-6D3B-BD49-D736-C91CBDD10D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3"/>
                <a:stretch>
                  <a:fillRect t="-9420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EA5246-0C7D-F645-9D16-0524030ABE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36</a:t>
            </a:fld>
            <a:endParaRPr lang="en-US" altLang="en-US" dirty="0">
              <a:latin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93F4BF6-AA0D-C208-6BE8-64854FA53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86" y="881810"/>
            <a:ext cx="3630212" cy="26401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70ECC1-AE3F-21D7-830D-569EBBA58BE4}"/>
                  </a:ext>
                </a:extLst>
              </p:cNvPr>
              <p:cNvSpPr txBox="1"/>
              <p:nvPr/>
            </p:nvSpPr>
            <p:spPr>
              <a:xfrm>
                <a:off x="2387778" y="1955835"/>
                <a:ext cx="108629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78 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 12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70ECC1-AE3F-21D7-830D-569EBBA58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778" y="1955835"/>
                <a:ext cx="108629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13">
            <a:extLst>
              <a:ext uri="{FF2B5EF4-FFF2-40B4-BE49-F238E27FC236}">
                <a16:creationId xmlns:a16="http://schemas.microsoft.com/office/drawing/2014/main" id="{1D812374-A989-7F35-07AD-1C4C78AB3E1C}"/>
              </a:ext>
            </a:extLst>
          </p:cNvPr>
          <p:cNvSpPr txBox="1"/>
          <p:nvPr/>
        </p:nvSpPr>
        <p:spPr>
          <a:xfrm>
            <a:off x="80990" y="4576774"/>
            <a:ext cx="8224810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LHCb result: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Theoretical result: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 clear double-threshold enhancement in both baryon-antibaryon invariant-mass distributions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C5D0A72-B106-1BB3-AF84-7006C58314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4716983"/>
            <a:ext cx="5408896" cy="337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9E12353-1F6D-D2F5-0C78-4E930BCBC6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4019637"/>
            <a:ext cx="2971800" cy="28356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9F8BF9FE-E0D3-7167-19C3-F0546872C3A0}"/>
              </a:ext>
            </a:extLst>
          </p:cNvPr>
          <p:cNvSpPr txBox="1"/>
          <p:nvPr/>
        </p:nvSpPr>
        <p:spPr>
          <a:xfrm>
            <a:off x="838200" y="3521964"/>
            <a:ext cx="350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501FE"/>
                </a:solidFill>
              </a:rPr>
              <a:t>PRL 135, 261901 (2025)</a:t>
            </a:r>
            <a:endParaRPr lang="zh-CN" altLang="en-US" dirty="0">
              <a:solidFill>
                <a:srgbClr val="0501FE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81A86FE-754D-FDF1-25D6-A199D62042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2580" y="823110"/>
            <a:ext cx="6604473" cy="17136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620F470-2AC6-A53C-5430-7DFB5C2551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8269" y="2664020"/>
            <a:ext cx="6543814" cy="171367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3DA76BC-C11C-E44C-82CA-E48A6B6784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7982" y="4641785"/>
            <a:ext cx="2514248" cy="19876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14E5B02-90CD-549B-AF51-B182E066751E}"/>
                  </a:ext>
                </a:extLst>
              </p:cNvPr>
              <p:cNvSpPr txBox="1"/>
              <p:nvPr/>
            </p:nvSpPr>
            <p:spPr>
              <a:xfrm>
                <a:off x="10511925" y="1097320"/>
                <a:ext cx="1680075" cy="2779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altLang="zh-CN" sz="160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e>
                          </m:acc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altLang="zh-CN" sz="160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</m:acc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14E5B02-90CD-549B-AF51-B182E0667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1925" y="1097320"/>
                <a:ext cx="1680075" cy="277961"/>
              </a:xfrm>
              <a:prstGeom prst="rect">
                <a:avLst/>
              </a:prstGeom>
              <a:blipFill>
                <a:blip r:embed="rId11"/>
                <a:stretch>
                  <a:fillRect l="-725" r="-3623" b="-260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241F458-F0B5-DDE3-AA1B-ADCD7540C929}"/>
                  </a:ext>
                </a:extLst>
              </p:cNvPr>
              <p:cNvSpPr txBox="1"/>
              <p:nvPr/>
            </p:nvSpPr>
            <p:spPr>
              <a:xfrm>
                <a:off x="10467367" y="3301477"/>
                <a:ext cx="164602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241F458-F0B5-DDE3-AA1B-ADCD7540C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367" y="3301477"/>
                <a:ext cx="1646028" cy="246221"/>
              </a:xfrm>
              <a:prstGeom prst="rect">
                <a:avLst/>
              </a:prstGeom>
              <a:blipFill>
                <a:blip r:embed="rId12"/>
                <a:stretch>
                  <a:fillRect l="-741" r="-3704" b="-3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9DEA083F-116A-D07A-82F6-F265E39A0A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19400" y="5159251"/>
            <a:ext cx="5044192" cy="32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26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D530D-3457-BF06-1691-E20EA273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1CC1B105-CB31-5637-FEBB-85CC6594B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112" y="828894"/>
            <a:ext cx="4118775" cy="315411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0C7E073-8BC1-4569-C78B-3400397B4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444" y="811707"/>
            <a:ext cx="4144854" cy="30467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1F2FD2B0-AC2F-8353-0017-6D722619A238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zh-CN" dirty="0"/>
                  <a:t>Evidence for the rare decay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l-GR" altLang="zh-CN" sz="32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altLang="zh-CN" sz="320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</m:acc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sz="32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9569" name="Rectangle 2">
                <a:extLst>
                  <a:ext uri="{FF2B5EF4-FFF2-40B4-BE49-F238E27FC236}">
                    <a16:creationId xmlns:a16="http://schemas.microsoft.com/office/drawing/2014/main" id="{1F2FD2B0-AC2F-8353-0017-6D722619A2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3109" y="197838"/>
                <a:ext cx="10308291" cy="838200"/>
              </a:xfrm>
              <a:blipFill>
                <a:blip r:embed="rId5"/>
                <a:stretch>
                  <a:fillRect t="-2174"/>
                </a:stretch>
              </a:blipFill>
              <a:ln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D4ABE2-8818-4135-65A5-30E5129A1B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37</a:t>
            </a:fld>
            <a:endParaRPr lang="en-US" altLang="en-US" dirty="0">
              <a:latin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BD6C64A-C499-26D8-67FD-0F54D6EC9669}"/>
              </a:ext>
            </a:extLst>
          </p:cNvPr>
          <p:cNvSpPr txBox="1"/>
          <p:nvPr/>
        </p:nvSpPr>
        <p:spPr>
          <a:xfrm>
            <a:off x="6477000" y="4447503"/>
            <a:ext cx="4370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501FE"/>
                </a:solidFill>
              </a:rPr>
              <a:t>Phys. Rev. Lett. 137, 051801 </a:t>
            </a:r>
            <a:endParaRPr lang="zh-CN" altLang="en-US" dirty="0">
              <a:solidFill>
                <a:srgbClr val="0501F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45103CF-2980-5D2B-DBE7-5163BBBE8C6A}"/>
                  </a:ext>
                </a:extLst>
              </p:cNvPr>
              <p:cNvSpPr txBox="1"/>
              <p:nvPr/>
            </p:nvSpPr>
            <p:spPr>
              <a:xfrm>
                <a:off x="5764304" y="1875079"/>
                <a:ext cx="1295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5.5</m:t>
                      </m:r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5.5</m:t>
                      </m:r>
                    </m:oMath>
                  </m:oMathPara>
                </a14:m>
                <a:endParaRPr lang="en-US" altLang="zh-CN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3.5 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zh-CN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45103CF-2980-5D2B-DBE7-5163BBBE8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304" y="1875079"/>
                <a:ext cx="129540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1FDD2B07-29F1-5D5F-8FA1-D3F969103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239" y="5145213"/>
            <a:ext cx="9067800" cy="4956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6C58DE-628E-07B6-D4C2-1A8DDAACB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1" y="4024759"/>
            <a:ext cx="2461122" cy="3570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95AA1E-BC32-0F20-8098-B3C8A0FCCB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990600"/>
            <a:ext cx="2971800" cy="217432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DAAE505-3E36-EEE9-0F05-2BCDA0608F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3400" y="4007105"/>
            <a:ext cx="2714714" cy="39236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E9F75EF-01BA-AE50-35B2-B72BBB838B87}"/>
                  </a:ext>
                </a:extLst>
              </p:cNvPr>
              <p:cNvSpPr txBox="1"/>
              <p:nvPr/>
            </p:nvSpPr>
            <p:spPr>
              <a:xfrm>
                <a:off x="620781" y="4531490"/>
                <a:ext cx="51983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as normalization mode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E9F75EF-01BA-AE50-35B2-B72BBB838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81" y="4531490"/>
                <a:ext cx="5198346" cy="369332"/>
              </a:xfrm>
              <a:prstGeom prst="rect">
                <a:avLst/>
              </a:prstGeom>
              <a:blipFill>
                <a:blip r:embed="rId11"/>
                <a:stretch>
                  <a:fillRect l="-3400" t="-22951" r="-2345" b="-508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B8A2613A-8781-DE82-9E2A-1C98537507F2}"/>
              </a:ext>
            </a:extLst>
          </p:cNvPr>
          <p:cNvSpPr txBox="1"/>
          <p:nvPr/>
        </p:nvSpPr>
        <p:spPr>
          <a:xfrm>
            <a:off x="620781" y="5784556"/>
            <a:ext cx="42864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/>
              <a:t>C</a:t>
            </a:r>
            <a:r>
              <a:rPr lang="zh-CN" altLang="zh-CN" sz="2400" dirty="0"/>
              <a:t>ompatible</a:t>
            </a:r>
            <a:r>
              <a:rPr lang="en-US" altLang="zh-CN" sz="2400" dirty="0"/>
              <a:t> the SM</a:t>
            </a:r>
            <a:r>
              <a:rPr lang="zh-CN" altLang="zh-CN" sz="2400" dirty="0"/>
              <a:t> within 2σ</a:t>
            </a:r>
            <a:endParaRPr lang="zh-CN" altLang="en-US" sz="24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AADF390-EC81-8D55-2403-2836F7893DF1}"/>
              </a:ext>
            </a:extLst>
          </p:cNvPr>
          <p:cNvSpPr txBox="1"/>
          <p:nvPr/>
        </p:nvSpPr>
        <p:spPr>
          <a:xfrm>
            <a:off x="5103744" y="5798765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501FE"/>
                </a:solidFill>
              </a:rPr>
              <a:t>J. Phys. G: Nucl. Part. Phys. 41 065002</a:t>
            </a:r>
            <a:endParaRPr lang="zh-CN" altLang="en-US" dirty="0">
              <a:solidFill>
                <a:srgbClr val="0501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26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77508-B8FE-C78B-A4A7-76E5A250E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0CD91225-5F75-7B45-69BA-B06D2350D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9867900" cy="8382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altLang="zh-CN" sz="4000" dirty="0">
                <a:ea typeface="黑体"/>
                <a:cs typeface="Helvetica" panose="020B0604020202020204" pitchFamily="34" charset="0"/>
              </a:rPr>
              <a:t>Prospects</a:t>
            </a:r>
            <a:endParaRPr lang="zh-CN" altLang="en-US" sz="4000" dirty="0">
              <a:latin typeface="黑体"/>
              <a:ea typeface="黑体"/>
              <a:cs typeface="黑体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E4D08F-BCD7-381A-26B2-0F9D23B68E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38</a:t>
            </a:fld>
            <a:endParaRPr lang="en-US" altLang="en-US" dirty="0">
              <a:latin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245C37C-F4B8-E975-51AB-AC1F402F4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166" y="3281157"/>
            <a:ext cx="5203134" cy="289063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D7763B-FBCC-8026-9D13-12FDF880EF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041" r="5067" b="6522"/>
          <a:stretch>
            <a:fillRect/>
          </a:stretch>
        </p:blipFill>
        <p:spPr>
          <a:xfrm>
            <a:off x="609600" y="3581400"/>
            <a:ext cx="4789004" cy="25141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D3AD358-9D81-48C8-8430-5E28190E12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8700" y="1295548"/>
                <a:ext cx="10134600" cy="1650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marL="342900" indent="-342900">
                  <a:lnSpc>
                    <a:spcPct val="150000"/>
                  </a:lnSpc>
                  <a:spcBef>
                    <a:spcPct val="20000"/>
                  </a:spcBef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Opportunities with Run 3 (~30 </a:t>
                </a:r>
                <a14:m>
                  <m:oMath xmlns:m="http://schemas.openxmlformats.org/officeDocument/2006/math">
                    <m:r>
                      <a:rPr lang="en-US" altLang="zh-CN" sz="2400" b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𝐟</m:t>
                    </m:r>
                    <m:sSup>
                      <m:sSupPr>
                        <m:ctrlPr>
                          <a:rPr lang="en-US" altLang="zh-CN" sz="24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24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𝐛</m:t>
                        </m:r>
                      </m:e>
                      <m:sup>
                        <m:r>
                          <a:rPr lang="en-US" altLang="zh-CN" sz="24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−</m:t>
                        </m:r>
                        <m:r>
                          <a:rPr lang="en-US" altLang="zh-CN" sz="24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zh-CN" sz="2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) </a:t>
                </a:r>
              </a:p>
              <a:p>
                <a:pPr marL="800100" lvl="1" indent="-342900">
                  <a:lnSpc>
                    <a:spcPct val="150000"/>
                  </a:lnSpc>
                  <a:spcBef>
                    <a:spcPct val="20000"/>
                  </a:spcBef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000" dirty="0">
                    <a:solidFill>
                      <a:srgbClr val="3230F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Wider scope for exploitation</a:t>
                </a:r>
              </a:p>
              <a:p>
                <a:pPr marL="800100" lvl="1" indent="-342900">
                  <a:lnSpc>
                    <a:spcPct val="150000"/>
                  </a:lnSpc>
                  <a:spcBef>
                    <a:spcPct val="20000"/>
                  </a:spcBef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000" dirty="0">
                    <a:solidFill>
                      <a:srgbClr val="3230F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Improvement on understanding natures of baryon</a:t>
                </a: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D3AD358-9D81-48C8-8430-5E28190E12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700" y="1295548"/>
                <a:ext cx="10134600" cy="1650901"/>
              </a:xfrm>
              <a:prstGeom prst="rect">
                <a:avLst/>
              </a:prstGeom>
              <a:blipFill>
                <a:blip r:embed="rId5"/>
                <a:stretch>
                  <a:fillRect l="-842" b="-59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697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171700"/>
            <a:ext cx="7620000" cy="12573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zh-CN" sz="4000" dirty="0"/>
              <a:t>Thank you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7861F-C545-FE49-8AC7-4C7C116D6D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39</a:t>
            </a:fld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8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824" y="210953"/>
            <a:ext cx="10042376" cy="85725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 is the forefront of high energy physics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7861F-C545-FE49-8AC7-4C7C116D6D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4</a:t>
            </a:fld>
            <a:endParaRPr lang="en-US" altLang="en-US" dirty="0">
              <a:latin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6C09993-2E99-1A10-D9F5-79CFE9AF44A4}"/>
              </a:ext>
            </a:extLst>
          </p:cNvPr>
          <p:cNvSpPr/>
          <p:nvPr/>
        </p:nvSpPr>
        <p:spPr bwMode="auto">
          <a:xfrm>
            <a:off x="215388" y="4495800"/>
            <a:ext cx="4680520" cy="1735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+mn-ea"/>
              </a:rPr>
              <a:t>Design energy 14 TeV. Four main experiments: ATLAS, CMS, LHCb, ALICE</a:t>
            </a:r>
            <a:endParaRPr lang="zh-CN" altLang="en-US" sz="2000" dirty="0"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9111201-346B-1733-D0E2-DA30BECB1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702" y="3810086"/>
            <a:ext cx="2657647" cy="453008"/>
          </a:xfrm>
          <a:prstGeom prst="rect">
            <a:avLst/>
          </a:prstGeom>
        </p:spPr>
      </p:pic>
      <p:sp>
        <p:nvSpPr>
          <p:cNvPr id="6" name="Text Box 16">
            <a:extLst>
              <a:ext uri="{FF2B5EF4-FFF2-40B4-BE49-F238E27FC236}">
                <a16:creationId xmlns:a16="http://schemas.microsoft.com/office/drawing/2014/main" id="{9663341F-0BA5-4ACF-26A3-D836AA23B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181600"/>
            <a:ext cx="5557397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0" hangingPunct="0">
              <a:spcBef>
                <a:spcPct val="5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CN" altLang="zh-CN" sz="2000" dirty="0">
                <a:latin typeface="+mn-ea"/>
              </a:rPr>
              <a:t>The LHC recreates conditions of the universe at </a:t>
            </a:r>
            <a:r>
              <a:rPr lang="en-US" altLang="zh-CN" sz="2000" dirty="0">
                <a:solidFill>
                  <a:srgbClr val="FF0000"/>
                </a:solidFill>
                <a:latin typeface="+mn-ea"/>
                <a:cs typeface="黑体"/>
              </a:rPr>
              <a:t>10</a:t>
            </a:r>
            <a:r>
              <a:rPr lang="en-US" altLang="zh-CN" sz="2000" baseline="30000" dirty="0">
                <a:solidFill>
                  <a:srgbClr val="FF0000"/>
                </a:solidFill>
                <a:latin typeface="+mn-ea"/>
                <a:cs typeface="黑体"/>
              </a:rPr>
              <a:t>-10</a:t>
            </a:r>
            <a:r>
              <a:rPr lang="zh-CN" altLang="en-US" sz="2000" dirty="0">
                <a:solidFill>
                  <a:srgbClr val="FF0000"/>
                </a:solidFill>
                <a:latin typeface="+mn-ea"/>
                <a:cs typeface="黑体"/>
              </a:rPr>
              <a:t> </a:t>
            </a:r>
            <a:r>
              <a:rPr lang="zh-CN" altLang="zh-CN" sz="2000" dirty="0">
                <a:latin typeface="+mn-ea"/>
              </a:rPr>
              <a:t>seconds</a:t>
            </a:r>
            <a:endParaRPr lang="en-US" altLang="zh-CN" sz="2000" b="1" dirty="0">
              <a:solidFill>
                <a:srgbClr val="FF0000"/>
              </a:solidFill>
              <a:latin typeface="+mn-ea"/>
              <a:cs typeface="黑体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EDDC04D-B918-4ACA-80A7-296C110477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15476"/>
            <a:ext cx="5557397" cy="3692917"/>
          </a:xfrm>
          <a:prstGeom prst="rect">
            <a:avLst/>
          </a:prstGeom>
        </p:spPr>
      </p:pic>
      <p:sp>
        <p:nvSpPr>
          <p:cNvPr id="8" name="文本框 3">
            <a:extLst>
              <a:ext uri="{FF2B5EF4-FFF2-40B4-BE49-F238E27FC236}">
                <a16:creationId xmlns:a16="http://schemas.microsoft.com/office/drawing/2014/main" id="{E263244D-7EBE-48D8-83E2-27E8A017B632}"/>
              </a:ext>
            </a:extLst>
          </p:cNvPr>
          <p:cNvSpPr txBox="1"/>
          <p:nvPr/>
        </p:nvSpPr>
        <p:spPr>
          <a:xfrm>
            <a:off x="6148443" y="1842544"/>
            <a:ext cx="609600" cy="369332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LHC</a:t>
            </a:r>
            <a:endParaRPr lang="zh-CN" altLang="en-US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12B65D8-6D7F-4D83-9D08-7361F3756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34989"/>
            <a:ext cx="422176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7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FCEA63-3B8A-544C-8F44-A7402042F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76200"/>
            <a:ext cx="7620000" cy="838199"/>
          </a:xfrm>
        </p:spPr>
        <p:txBody>
          <a:bodyPr>
            <a:normAutofit/>
          </a:bodyPr>
          <a:lstStyle/>
          <a:p>
            <a:r>
              <a:rPr lang="en-US" dirty="0" err="1"/>
              <a:t>LHCb</a:t>
            </a:r>
            <a:r>
              <a:rPr lang="zh-CN" altLang="en-US" dirty="0"/>
              <a:t> </a:t>
            </a:r>
            <a:r>
              <a:rPr lang="en-US" altLang="zh-CN" dirty="0"/>
              <a:t>experiment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F213C3B-3F98-F84D-9E06-66081C0547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67D008-2172-40C5-B664-D71263EA7539}" type="slidenum">
              <a:rPr lang="en-US" altLang="en-US" smtClean="0">
                <a:latin typeface="+mn-lt"/>
              </a:rPr>
              <a:pPr>
                <a:defRPr/>
              </a:pPr>
              <a:t>5</a:t>
            </a:fld>
            <a:endParaRPr lang="en-US" altLang="en-US" dirty="0">
              <a:latin typeface="+mn-lt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A8E99404-30E9-7346-96B7-14F5BCA3E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312" y="1654294"/>
            <a:ext cx="5651897" cy="3146306"/>
          </a:xfrm>
          <a:prstGeom prst="rect">
            <a:avLst/>
          </a:prstGeom>
        </p:spPr>
      </p:pic>
      <p:sp>
        <p:nvSpPr>
          <p:cNvPr id="11" name="文本框 8">
            <a:extLst>
              <a:ext uri="{FF2B5EF4-FFF2-40B4-BE49-F238E27FC236}">
                <a16:creationId xmlns:a16="http://schemas.microsoft.com/office/drawing/2014/main" id="{84F76BF6-7044-3544-A3CA-1FAAF54079F0}"/>
              </a:ext>
            </a:extLst>
          </p:cNvPr>
          <p:cNvSpPr txBox="1"/>
          <p:nvPr/>
        </p:nvSpPr>
        <p:spPr>
          <a:xfrm>
            <a:off x="9144769" y="1518466"/>
            <a:ext cx="2550096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中国单位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(12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华中师范大学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中国科学院大学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武汉大学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高能物理研究所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华南师范大学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北京大学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湖南大学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兰州大学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西北工业大学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河南师范大学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/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中国科学技术大学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26AE6B8E-45BA-5843-B1CB-E012AA9BB352}"/>
              </a:ext>
            </a:extLst>
          </p:cNvPr>
          <p:cNvSpPr txBox="1">
            <a:spLocks/>
          </p:cNvSpPr>
          <p:nvPr/>
        </p:nvSpPr>
        <p:spPr bwMode="auto">
          <a:xfrm>
            <a:off x="1637060" y="5009534"/>
            <a:ext cx="10554940" cy="139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Understand</a:t>
            </a:r>
            <a:r>
              <a:rPr lang="zh-CN" altLang="en-US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matter-antimatter</a:t>
            </a:r>
            <a:r>
              <a:rPr lang="zh-CN" altLang="en-US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imbalance</a:t>
            </a:r>
            <a:r>
              <a:rPr lang="zh-CN" altLang="en-US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(CP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violation)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Search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for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new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physics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(Rare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decays)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Explore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and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understand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QCD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(Hadron properties,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exotic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 panose="020B0604020202020204" pitchFamily="34" charset="0"/>
              </a:rPr>
              <a:t>hadrons)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F8F437-39C4-3F45-93EE-D9445535286D}"/>
              </a:ext>
            </a:extLst>
          </p:cNvPr>
          <p:cNvSpPr txBox="1"/>
          <p:nvPr/>
        </p:nvSpPr>
        <p:spPr>
          <a:xfrm>
            <a:off x="1676400" y="1013620"/>
            <a:ext cx="83276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LHCb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ja-JP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llaboration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counties,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96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institutes,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members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426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1943100" y="152400"/>
            <a:ext cx="8305800" cy="12573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4000" dirty="0"/>
              <a:t>LHCb data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7861F-C545-FE49-8AC7-4C7C116D6D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6</a:t>
            </a:fld>
            <a:endParaRPr lang="en-US" altLang="en-US" dirty="0">
              <a:latin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0B71ED0-6DD3-3994-0D47-7221347BF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838200"/>
            <a:ext cx="5562600" cy="447426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090E361-5B60-F382-BFEF-329C420E48B0}"/>
              </a:ext>
            </a:extLst>
          </p:cNvPr>
          <p:cNvSpPr/>
          <p:nvPr/>
        </p:nvSpPr>
        <p:spPr>
          <a:xfrm>
            <a:off x="6629400" y="1219200"/>
            <a:ext cx="4495800" cy="37805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Run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1: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endParaRPr lang="en-US" altLang="zh-CN" b="1" dirty="0">
              <a:solidFill>
                <a:srgbClr val="7A81FF"/>
              </a:solidFill>
              <a:latin typeface="+mn-ea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2011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(7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TeV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):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1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fb</a:t>
            </a:r>
            <a:r>
              <a:rPr lang="en-US" altLang="zh-CN" b="1" baseline="30000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-1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endParaRPr lang="en-US" altLang="zh-CN" b="1" dirty="0">
              <a:solidFill>
                <a:srgbClr val="7A81FF"/>
              </a:solidFill>
              <a:latin typeface="+mn-ea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2012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(8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TeV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):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2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fb</a:t>
            </a:r>
            <a:r>
              <a:rPr lang="en-US" altLang="zh-CN" b="1" baseline="30000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-1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Run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2: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2015-2018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(13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TeV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):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6</a:t>
            </a:r>
            <a:r>
              <a:rPr lang="zh-CN" altLang="en-US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fb</a:t>
            </a:r>
            <a:r>
              <a:rPr lang="en-US" altLang="zh-CN" b="1" baseline="30000" dirty="0">
                <a:solidFill>
                  <a:srgbClr val="7A81FF"/>
                </a:solidFill>
                <a:latin typeface="+mn-ea"/>
                <a:cs typeface="Arial" panose="020B0604020202020204" pitchFamily="34" charset="0"/>
              </a:rPr>
              <a:t>-1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Run</a:t>
            </a:r>
            <a:r>
              <a:rPr lang="zh-CN" altLang="en-US" b="1" baseline="30000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3: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2024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alone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(13.6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TeV):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9.56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fb</a:t>
            </a:r>
            <a:r>
              <a:rPr lang="en-US" altLang="zh-CN" b="1" baseline="30000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-1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2025 (13.6 TeV): 11.81 fb</a:t>
            </a:r>
            <a:r>
              <a:rPr lang="en-US" altLang="zh-CN" b="1" baseline="30000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-1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2026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(13.6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TeV):</a:t>
            </a:r>
            <a:r>
              <a:rPr lang="zh-CN" altLang="en-US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5.34 fb</a:t>
            </a:r>
            <a:r>
              <a:rPr lang="en-US" altLang="zh-CN" b="1" baseline="30000" dirty="0"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-1</a:t>
            </a:r>
            <a:endParaRPr lang="en-US" altLang="zh-CN" b="1" dirty="0">
              <a:solidFill>
                <a:srgbClr val="002060"/>
              </a:solidFill>
              <a:latin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F35F15E7-4F83-FDA5-3F57-8468718E7731}"/>
                  </a:ext>
                </a:extLst>
              </p:cNvPr>
              <p:cNvSpPr/>
              <p:nvPr/>
            </p:nvSpPr>
            <p:spPr>
              <a:xfrm>
                <a:off x="1219200" y="5560423"/>
                <a:ext cx="10210800" cy="8720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A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new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LHCb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detector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for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Run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3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operates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at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kumimoji="1" lang="en-US" altLang="zh-CN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higher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instantaneous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luminosity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Similar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performance,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while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efficiency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for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hadron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final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states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increased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by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a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factor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of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+mn-ea"/>
                    <a:cs typeface="Arial" panose="020B0604020202020204" pitchFamily="34" charset="0"/>
                  </a:rPr>
                  <a:t>2</a:t>
                </a:r>
                <a:endParaRPr lang="zh-CN" altLang="en-US" b="1" dirty="0">
                  <a:solidFill>
                    <a:schemeClr val="tx1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F35F15E7-4F83-FDA5-3F57-8468718E77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560423"/>
                <a:ext cx="10210800" cy="872034"/>
              </a:xfrm>
              <a:prstGeom prst="rect">
                <a:avLst/>
              </a:prstGeom>
              <a:blipFill>
                <a:blip r:embed="rId4"/>
                <a:stretch>
                  <a:fillRect l="-358" b="-10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07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676400"/>
            <a:ext cx="8305800" cy="12573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4000" dirty="0"/>
              <a:t>Doubly charmed baryons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7861F-C545-FE49-8AC7-4C7C116D6D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7</a:t>
            </a:fld>
            <a:endParaRPr lang="en-US" altLang="en-US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F5CCD2-82E2-2B90-7B4C-8529B133A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3014297"/>
            <a:ext cx="1820008" cy="182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09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1">
            <a:extLst>
              <a:ext uri="{FF2B5EF4-FFF2-40B4-BE49-F238E27FC236}">
                <a16:creationId xmlns:a16="http://schemas.microsoft.com/office/drawing/2014/main" id="{7CE4F7DF-61A7-454A-9E2C-DEE151D46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328" y="5750271"/>
            <a:ext cx="2088232" cy="55399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 dirty="0"/>
          </a:p>
          <a:p>
            <a:pPr eaLnBrk="1" hangingPunct="1"/>
            <a:r>
              <a:rPr lang="en-US" sz="1400" dirty="0"/>
              <a:t> </a:t>
            </a:r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0CEAA091-43B9-4D8F-939F-6DF6C0E77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76200"/>
            <a:ext cx="7620000" cy="838199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dirty="0"/>
              <a:t>Theories of doubly charmed baryons</a:t>
            </a:r>
            <a:endParaRPr lang="zh-CN" altLang="en-US" dirty="0">
              <a:effectLst>
                <a:outerShdw blurRad="38100" dist="38100" dir="2700000" algn="tl">
                  <a:srgbClr val="DDDDDD"/>
                </a:outerShdw>
              </a:effectLst>
              <a:latin typeface="Helvetica" panose="020B0604020202020204" pitchFamily="34" charset="0"/>
              <a:ea typeface="黑体"/>
              <a:cs typeface="Helvetica" panose="020B060402020202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E28BE088-3AAA-429A-A6B8-EDED359433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8</a:t>
            </a:fld>
            <a:endParaRPr lang="en-US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6">
                <a:extLst>
                  <a:ext uri="{FF2B5EF4-FFF2-40B4-BE49-F238E27FC236}">
                    <a16:creationId xmlns:a16="http://schemas.microsoft.com/office/drawing/2014/main" id="{79E7DA08-68CF-277C-2985-BD2D9E29068F}"/>
                  </a:ext>
                </a:extLst>
              </p:cNvPr>
              <p:cNvSpPr txBox="1"/>
              <p:nvPr/>
            </p:nvSpPr>
            <p:spPr>
              <a:xfrm>
                <a:off x="373147" y="875363"/>
                <a:ext cx="11999136" cy="16890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From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SU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Helvetica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Helvetica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f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 multiplets, three weakly decaying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𝐶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=2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 states are expected</a:t>
                </a:r>
              </a:p>
              <a:p>
                <a:pPr marL="800100" lvl="1" indent="-342900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</m:sSub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iso-doublet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(</m:t>
                    </m:r>
                    <m:sSubSup>
                      <m:sSubSupPr>
                        <m:ctrl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cc</m:t>
                        </m:r>
                      </m:sub>
                      <m:sup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++</m:t>
                        </m:r>
                      </m:sup>
                    </m:sSubSup>
                    <m:d>
                      <m:dPr>
                        <m:ctrl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𝑐𝑐𝑢</m:t>
                        </m:r>
                      </m:e>
                    </m:d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Ξ</m:t>
                        </m:r>
                      </m:e>
                      <m:sub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(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𝑐𝑐𝑑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 and iso-singlet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Ω</m:t>
                        </m:r>
                      </m:e>
                      <m:sub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Helvetica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(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𝑐𝑐𝑠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Helvetica" panose="020B0604020202020204" pitchFamily="34" charset="0"/>
                      </a:rPr>
                      <m:t>)</m:t>
                    </m:r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</a:rPr>
                  <a:t>Their properties are extensively studied by theorists since 1970s</a:t>
                </a:r>
              </a:p>
            </p:txBody>
          </p:sp>
        </mc:Choice>
        <mc:Fallback xmlns="">
          <p:sp>
            <p:nvSpPr>
              <p:cNvPr id="2" name="文本框 6">
                <a:extLst>
                  <a:ext uri="{FF2B5EF4-FFF2-40B4-BE49-F238E27FC236}">
                    <a16:creationId xmlns:a16="http://schemas.microsoft.com/office/drawing/2014/main" id="{79E7DA08-68CF-277C-2985-BD2D9E290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47" y="875363"/>
                <a:ext cx="11999136" cy="1689052"/>
              </a:xfrm>
              <a:prstGeom prst="rect">
                <a:avLst/>
              </a:prstGeom>
              <a:blipFill>
                <a:blip r:embed="rId3"/>
                <a:stretch>
                  <a:fillRect l="-660" b="-7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152C1668-4CC1-91A9-E2A0-6BF0005E0A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956" t="17802" r="6122" b="63923"/>
          <a:stretch>
            <a:fillRect/>
          </a:stretch>
        </p:blipFill>
        <p:spPr>
          <a:xfrm>
            <a:off x="2489134" y="2667000"/>
            <a:ext cx="7995102" cy="1159475"/>
          </a:xfrm>
          <a:prstGeom prst="rect">
            <a:avLst/>
          </a:prstGeom>
        </p:spPr>
      </p:pic>
      <p:sp>
        <p:nvSpPr>
          <p:cNvPr id="4" name="文本框 89">
            <a:extLst>
              <a:ext uri="{FF2B5EF4-FFF2-40B4-BE49-F238E27FC236}">
                <a16:creationId xmlns:a16="http://schemas.microsoft.com/office/drawing/2014/main" id="{EA1838A0-6635-56C1-4A65-825D00C5F213}"/>
              </a:ext>
            </a:extLst>
          </p:cNvPr>
          <p:cNvSpPr txBox="1"/>
          <p:nvPr/>
        </p:nvSpPr>
        <p:spPr>
          <a:xfrm>
            <a:off x="373147" y="3136794"/>
            <a:ext cx="26054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[</a:t>
            </a:r>
            <a:r>
              <a:rPr lang="zh-C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zh-C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 102</a:t>
            </a:r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(2020)</a:t>
            </a:r>
            <a:r>
              <a:rPr lang="zh-CN" altLang="en-US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054513</a:t>
            </a:r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]</a:t>
            </a:r>
            <a:endParaRPr lang="zh-CN" altLang="en-US" sz="1400" dirty="0">
              <a:solidFill>
                <a:srgbClr val="3230F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5" name="文本框 86">
            <a:extLst>
              <a:ext uri="{FF2B5EF4-FFF2-40B4-BE49-F238E27FC236}">
                <a16:creationId xmlns:a16="http://schemas.microsoft.com/office/drawing/2014/main" id="{47BCF786-0C9B-5466-3E9D-D50F50AE400F}"/>
              </a:ext>
            </a:extLst>
          </p:cNvPr>
          <p:cNvSpPr txBox="1"/>
          <p:nvPr/>
        </p:nvSpPr>
        <p:spPr>
          <a:xfrm>
            <a:off x="384313" y="2802077"/>
            <a:ext cx="24009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[</a:t>
            </a:r>
            <a:r>
              <a:rPr lang="zh-CN" altLang="en-US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JHEP 07 (2023) 061</a:t>
            </a:r>
            <a:r>
              <a:rPr lang="en-US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]</a:t>
            </a:r>
            <a:endParaRPr lang="zh-CN" altLang="en-US" sz="1400" dirty="0">
              <a:solidFill>
                <a:srgbClr val="3230F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文本框 3">
            <a:extLst>
              <a:ext uri="{FF2B5EF4-FFF2-40B4-BE49-F238E27FC236}">
                <a16:creationId xmlns:a16="http://schemas.microsoft.com/office/drawing/2014/main" id="{0B4B2F95-D1F4-8944-AF02-19D638DD641A}"/>
              </a:ext>
            </a:extLst>
          </p:cNvPr>
          <p:cNvSpPr txBox="1"/>
          <p:nvPr/>
        </p:nvSpPr>
        <p:spPr>
          <a:xfrm>
            <a:off x="376460" y="3444571"/>
            <a:ext cx="28891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[</a:t>
            </a:r>
            <a:r>
              <a:rPr lang="e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PRD 83 (2020) 034026</a:t>
            </a:r>
            <a:r>
              <a:rPr lang="en" altLang="zh-CN" sz="1400" dirty="0">
                <a:solidFill>
                  <a:srgbClr val="3230F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]</a:t>
            </a:r>
            <a:endParaRPr lang="zh-CN" altLang="en-US" sz="1400" dirty="0">
              <a:solidFill>
                <a:srgbClr val="3230F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C9788A-19BC-6ECD-D7F8-07CEFC4E9C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125" t="3333" r="6896" b="13331"/>
          <a:stretch>
            <a:fillRect/>
          </a:stretch>
        </p:blipFill>
        <p:spPr>
          <a:xfrm>
            <a:off x="4267200" y="3954300"/>
            <a:ext cx="2836567" cy="27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11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50DC4-262E-6878-FF12-7F726CA73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A38186A2-2D05-4891-0698-CA6DCC933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604" y="5134780"/>
            <a:ext cx="3167083" cy="14184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ACB68E42-AFF4-F2C1-142A-12FF399387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>
                  <a:spcBef>
                    <a:spcPct val="0"/>
                  </a:spcBef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First 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𝚵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𝒄𝒄</m:t>
                        </m:r>
                      </m:sub>
                      <m:sup>
                        <m:r>
                          <a:rPr lang="en-US" altLang="zh-CN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黑体"/>
                            <a:cs typeface="Helvetica" panose="020B0604020202020204" pitchFamily="34" charset="0"/>
                          </a:rPr>
                          <m:t>++</m:t>
                        </m:r>
                      </m:sup>
                    </m:sSubSup>
                    <m:r>
                      <a:rPr lang="en-US" altLang="zh-CN" sz="3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黑体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3600" b="1" dirty="0">
                    <a:solidFill>
                      <a:srgbClr val="C00000"/>
                    </a:solidFill>
                    <a:ea typeface="黑体"/>
                    <a:cs typeface="Helvetica" panose="020B0604020202020204" pitchFamily="34" charset="0"/>
                  </a:rPr>
                  <a:t>baryon</a:t>
                </a:r>
                <a:endParaRPr lang="zh-CN" altLang="en-US" sz="3600" b="1" dirty="0">
                  <a:solidFill>
                    <a:srgbClr val="C00000"/>
                  </a:solidFill>
                  <a:ea typeface="黑体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ACB68E42-AFF4-F2C1-142A-12FF39938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768" y="181807"/>
                <a:ext cx="11582400" cy="646331"/>
              </a:xfrm>
              <a:prstGeom prst="rect">
                <a:avLst/>
              </a:prstGeom>
              <a:blipFill>
                <a:blip r:embed="rId4"/>
                <a:stretch>
                  <a:fillRect t="-15094" b="-349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09F4EECD-30E8-B196-E491-0809298A59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6400800"/>
            <a:ext cx="2844800" cy="457200"/>
          </a:xfrm>
        </p:spPr>
        <p:txBody>
          <a:bodyPr/>
          <a:lstStyle/>
          <a:p>
            <a:pPr>
              <a:defRPr/>
            </a:pPr>
            <a:fld id="{3739CCED-7636-4F1A-A39E-A1E457441A63}" type="slidenum">
              <a:rPr lang="en-US" altLang="en-US" smtClean="0">
                <a:latin typeface="+mn-lt"/>
              </a:rPr>
              <a:pPr>
                <a:defRPr/>
              </a:pPr>
              <a:t>9</a:t>
            </a:fld>
            <a:endParaRPr lang="en-US" altLang="en-US" dirty="0">
              <a:latin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8ED019A-E111-F77A-39B7-40B473A22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745" y="5369837"/>
            <a:ext cx="2895600" cy="11598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A5C358D-3331-5E92-B922-0E8F4271F15E}"/>
                  </a:ext>
                </a:extLst>
              </p:cNvPr>
              <p:cNvSpPr txBox="1"/>
              <p:nvPr/>
            </p:nvSpPr>
            <p:spPr>
              <a:xfrm>
                <a:off x="609600" y="874220"/>
                <a:ext cx="10515600" cy="1131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++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first observed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++</m:t>
                        </m:r>
                      </m:sup>
                    </m:sSubSup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lang="en-US" altLang="zh-CN" sz="2400" b="0" i="0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Λ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𝐾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and confirmed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𝑐𝑐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++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  <a:cs typeface="Dubai Medium" panose="020B0503030403030204" pitchFamily="34" charset="-78"/>
                      </a:rPr>
                      <m:t>→</m:t>
                    </m:r>
                    <m:sSubSup>
                      <m:sSubSupPr>
                        <m:ctrlPr>
                          <a:rPr lang="en-US" altLang="zh-CN" sz="2400" b="0" i="0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Ξ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𝑐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𝜋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Dubai Medium" panose="020B0503030403030204" pitchFamily="34" charset="-78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2400" dirty="0">
                  <a:latin typeface="+mn-ea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𝑚</m:t>
                    </m:r>
                    <m:d>
                      <m:d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Ξ</m:t>
                            </m:r>
                          </m:e>
                          <m:sub>
                            <m:r>
                              <a:rPr kumimoji="1" lang="en-US" altLang="zh-CN" sz="24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𝑐𝑐</m:t>
                            </m:r>
                          </m:sub>
                          <m:sup>
                            <m:r>
                              <a:rPr kumimoji="1" lang="en-US" altLang="zh-CN" sz="24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  <m:t>++</m:t>
                            </m:r>
                          </m:sup>
                        </m:sSubSup>
                      </m:e>
                    </m:d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= 3622 </m:t>
                    </m:r>
                    <m:r>
                      <m:rPr>
                        <m:sty m:val="p"/>
                      </m:rP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Dubai" panose="020B0503030403030204" pitchFamily="34" charset="-78"/>
                      </a:rPr>
                      <m:t>MeV</m:t>
                    </m:r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+mn-ea"/>
                    <a:cs typeface="Dubai" panose="020B0503030403030204" pitchFamily="34" charset="-78"/>
                  </a:rPr>
                  <a:t> 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A5C358D-3331-5E92-B922-0E8F4271F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874220"/>
                <a:ext cx="10515600" cy="1131848"/>
              </a:xfrm>
              <a:prstGeom prst="rect">
                <a:avLst/>
              </a:prstGeom>
              <a:blipFill>
                <a:blip r:embed="rId6"/>
                <a:stretch>
                  <a:fillRect l="-754" b="-10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D116C357-C8C1-6DD2-9DD6-7AADAFAA6292}"/>
              </a:ext>
            </a:extLst>
          </p:cNvPr>
          <p:cNvSpPr txBox="1"/>
          <p:nvPr/>
        </p:nvSpPr>
        <p:spPr>
          <a:xfrm>
            <a:off x="6997242" y="1636736"/>
            <a:ext cx="4220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230F2"/>
                </a:solidFill>
              </a:rPr>
              <a:t>F.-S. Yu et al., CPC 42 (2018) 051001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7D6413A-166F-ECB8-29A0-5A69DC0D02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216750"/>
            <a:ext cx="3429000" cy="256018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5E9D75-98E3-2C63-2282-32584ECA6C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1400" y="2125332"/>
            <a:ext cx="3348709" cy="27430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A9574B1-95F9-8DE5-CD95-16B3118753DB}"/>
                  </a:ext>
                </a:extLst>
              </p:cNvPr>
              <p:cNvSpPr txBox="1"/>
              <p:nvPr/>
            </p:nvSpPr>
            <p:spPr>
              <a:xfrm>
                <a:off x="5556154" y="2471506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91</m:t>
                      </m:r>
                      <m:r>
                        <a:rPr lang="en-US" altLang="zh-CN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zh-CN" alt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A9574B1-95F9-8DE5-CD95-16B311875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154" y="2471506"/>
                <a:ext cx="12192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44E9099-8FD7-258F-7752-67B99BDB3772}"/>
                  </a:ext>
                </a:extLst>
              </p:cNvPr>
              <p:cNvSpPr txBox="1"/>
              <p:nvPr/>
            </p:nvSpPr>
            <p:spPr>
              <a:xfrm>
                <a:off x="2971800" y="2590800"/>
                <a:ext cx="10668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313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33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44E9099-8FD7-258F-7752-67B99BDB3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2590800"/>
                <a:ext cx="1066800" cy="369332"/>
              </a:xfrm>
              <a:prstGeom prst="rect">
                <a:avLst/>
              </a:prstGeom>
              <a:blipFill>
                <a:blip r:embed="rId10"/>
                <a:stretch>
                  <a:fillRect l="-5143" t="-9836" b="-22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C816BB5C-C0A1-92D5-0307-A9F9FBF5C080}"/>
              </a:ext>
            </a:extLst>
          </p:cNvPr>
          <p:cNvSpPr txBox="1"/>
          <p:nvPr/>
        </p:nvSpPr>
        <p:spPr>
          <a:xfrm>
            <a:off x="1165983" y="4839920"/>
            <a:ext cx="259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230F2"/>
                </a:solidFill>
              </a:rPr>
              <a:t>PRL 119 (2017) 112001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803AA9A-35E8-9457-CF31-F5A70391CCDE}"/>
              </a:ext>
            </a:extLst>
          </p:cNvPr>
          <p:cNvSpPr txBox="1"/>
          <p:nvPr/>
        </p:nvSpPr>
        <p:spPr>
          <a:xfrm>
            <a:off x="4958496" y="4843599"/>
            <a:ext cx="2781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230F2"/>
                </a:solidFill>
              </a:rPr>
              <a:t>PRL 121 (2018) 162002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A365061-9D5F-19D3-F4B2-FBFFC5FCA5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9986" y="2366991"/>
            <a:ext cx="4248036" cy="106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708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80,&quot;width&quot;:11310}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Custom 1">
      <a:majorFont>
        <a:latin typeface="Freestyle Scrip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55228</TotalTime>
  <Words>2406</Words>
  <Application>Microsoft Office PowerPoint</Application>
  <PresentationFormat>宽屏</PresentationFormat>
  <Paragraphs>321</Paragraphs>
  <Slides>39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8" baseType="lpstr">
      <vt:lpstr>AdvOT19ee2aa8.B</vt:lpstr>
      <vt:lpstr>AdvOT483a8203</vt:lpstr>
      <vt:lpstr>AdvTTd0b5fdba.I</vt:lpstr>
      <vt:lpstr>Chalkboard</vt:lpstr>
      <vt:lpstr>TimesNewRomanPSMT</vt:lpstr>
      <vt:lpstr>黑体</vt:lpstr>
      <vt:lpstr>Microsoft YaHei</vt:lpstr>
      <vt:lpstr>Microsoft YaHei</vt:lpstr>
      <vt:lpstr>Arial</vt:lpstr>
      <vt:lpstr>Cambria Math</vt:lpstr>
      <vt:lpstr>Dubai</vt:lpstr>
      <vt:lpstr>Dubai Medium</vt:lpstr>
      <vt:lpstr>Freestyle Script</vt:lpstr>
      <vt:lpstr>Garamond</vt:lpstr>
      <vt:lpstr>Helvetica</vt:lpstr>
      <vt:lpstr>Tahoma</vt:lpstr>
      <vt:lpstr>Times New Roman</vt:lpstr>
      <vt:lpstr>Wingdings</vt:lpstr>
      <vt:lpstr>Edge</vt:lpstr>
      <vt:lpstr>Research on the properties of baryons at LHCb </vt:lpstr>
      <vt:lpstr>Outline</vt:lpstr>
      <vt:lpstr>Why baryons?</vt:lpstr>
      <vt:lpstr>LHC is the forefront of high energy physics</vt:lpstr>
      <vt:lpstr>LHCb experiment</vt:lpstr>
      <vt:lpstr>LHCb data</vt:lpstr>
      <vt:lpstr>Doubly charmed baryons</vt:lpstr>
      <vt:lpstr>Theories of doubly charmed baryons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CPV of Λ_b^0 decays </vt:lpstr>
      <vt:lpstr>First observation of baryon CP violation</vt:lpstr>
      <vt:lpstr>Local CP violation in selected regions of the phase space </vt:lpstr>
      <vt:lpstr>CPV of other Λ_b^0 decays</vt:lpstr>
      <vt:lpstr>Baryon vs meson </vt:lpstr>
      <vt:lpstr>Baryonic decays of B-meson </vt:lpstr>
      <vt:lpstr>"Two-body baryonic decays of " B meson</vt:lpstr>
      <vt:lpstr>"The feature of " B" baryonic decays"</vt:lpstr>
      <vt:lpstr>Threshold enhancement</vt:lpstr>
      <vt:lpstr>CP asymmetry</vt:lpstr>
      <vt:lpstr>First Observation of the B_s^0→Λ_c^+ Λ ̅_c^- decay </vt:lpstr>
      <vt:lpstr>Search for B^-→Λp ̅ decay</vt:lpstr>
      <vt:lpstr>First observation of the B^+→pΛ ̅ decay</vt:lpstr>
      <vt:lpstr>Four-body baryonic decays：B_((s))^0→pp ̅pp ̅， B^+→Λ ̅pp ̅p</vt:lpstr>
      <vt:lpstr>PowerPoint 演示文稿</vt:lpstr>
      <vt:lpstr>PowerPoint 演示文稿</vt:lpstr>
      <vt:lpstr>PowerPoint 演示文稿</vt:lpstr>
      <vt:lpstr>First observation of B^+→Λ ̅pp ̅p</vt:lpstr>
      <vt:lpstr>Evidence for the rare decay B^+→pΛ ̅μ^+ μ^-</vt:lpstr>
      <vt:lpstr>Prospects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LHCb实验上的 CP破坏测量</dc:title>
  <dc:subject/>
  <dc:creator>xieyh</dc:creator>
  <cp:keywords/>
  <dc:description/>
  <cp:lastModifiedBy>洁晟 俞</cp:lastModifiedBy>
  <cp:revision>2785</cp:revision>
  <cp:lastPrinted>2016-09-04T02:05:53Z</cp:lastPrinted>
  <dcterms:created xsi:type="dcterms:W3CDTF">2013-11-18T14:11:15Z</dcterms:created>
  <dcterms:modified xsi:type="dcterms:W3CDTF">2026-08-27T02:25:22Z</dcterms:modified>
  <cp:category/>
</cp:coreProperties>
</file>