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8" r:id="rId3"/>
    <p:sldId id="292" r:id="rId5"/>
    <p:sldId id="293" r:id="rId6"/>
    <p:sldId id="261" r:id="rId7"/>
    <p:sldId id="263" r:id="rId8"/>
    <p:sldId id="264" r:id="rId9"/>
    <p:sldId id="294" r:id="rId10"/>
    <p:sldId id="266" r:id="rId11"/>
    <p:sldId id="271" r:id="rId12"/>
    <p:sldId id="272" r:id="rId13"/>
    <p:sldId id="273" r:id="rId14"/>
    <p:sldId id="275" r:id="rId15"/>
    <p:sldId id="277" r:id="rId16"/>
    <p:sldId id="295" r:id="rId17"/>
    <p:sldId id="289" r:id="rId18"/>
    <p:sldId id="283" r:id="rId19"/>
    <p:sldId id="284" r:id="rId20"/>
    <p:sldId id="285" r:id="rId21"/>
    <p:sldId id="296" r:id="rId22"/>
    <p:sldId id="288" r:id="rId2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i wang" initials="dw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2288"/>
    <a:srgbClr val="5307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66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656C1E-EC75-4DE1-8F76-315CA23074A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DE75C9-01B2-4CFF-8516-B34074A4575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B1B1-F8A8-478A-80A8-7DA79F85506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B1B1-F8A8-478A-80A8-7DA79F85506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B1B1-F8A8-478A-80A8-7DA79F85506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页_6"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占位符 7"/>
          <p:cNvSpPr>
            <a:spLocks noGrp="1"/>
          </p:cNvSpPr>
          <p:nvPr>
            <p:ph type="body" sz="quarter" idx="10" hasCustomPrompt="1"/>
          </p:nvPr>
        </p:nvSpPr>
        <p:spPr>
          <a:xfrm>
            <a:off x="241718" y="258236"/>
            <a:ext cx="3977087" cy="721395"/>
          </a:xfrm>
          <a:prstGeom prst="rect">
            <a:avLst/>
          </a:prstGeom>
          <a:ln w="12700" cmpd="sng">
            <a:noFill/>
          </a:ln>
        </p:spPr>
        <p:txBody>
          <a:bodyPr vert="horz" anchor="ctr"/>
          <a:lstStyle>
            <a:lvl1pPr marL="0" indent="0" algn="l">
              <a:buNone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lvl="0"/>
            <a:r>
              <a:rPr kumimoji="1" lang="en-US" altLang="zh-CN"/>
              <a:t>CLICK</a:t>
            </a:r>
            <a:r>
              <a:rPr kumimoji="1" lang="zh-CN" altLang="en-US"/>
              <a:t> </a:t>
            </a:r>
            <a:r>
              <a:rPr kumimoji="1" lang="en-US" altLang="zh-CN"/>
              <a:t>HERE</a:t>
            </a:r>
            <a:r>
              <a:rPr kumimoji="1" lang="zh-CN" altLang="en-US"/>
              <a:t> </a:t>
            </a:r>
            <a:r>
              <a:rPr kumimoji="1" lang="en-US" altLang="zh-CN"/>
              <a:t>TO</a:t>
            </a:r>
            <a:r>
              <a:rPr kumimoji="1" lang="zh-CN" altLang="en-US"/>
              <a:t> </a:t>
            </a:r>
            <a:r>
              <a:rPr kumimoji="1" lang="en-US" altLang="zh-CN"/>
              <a:t>ADD</a:t>
            </a:r>
            <a:r>
              <a:rPr kumimoji="1" lang="zh-CN" altLang="en-US"/>
              <a:t> </a:t>
            </a:r>
            <a:r>
              <a:rPr kumimoji="1" lang="en-US" altLang="zh-CN"/>
              <a:t>YOUR</a:t>
            </a:r>
            <a:r>
              <a:rPr kumimoji="1" lang="zh-CN" altLang="en-US"/>
              <a:t> </a:t>
            </a:r>
            <a:r>
              <a:rPr kumimoji="1" lang="en-US" altLang="zh-CN"/>
              <a:t>TITLE</a:t>
            </a:r>
            <a:endParaRPr kumimoji="1"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0" y="1182031"/>
            <a:ext cx="9144000" cy="56759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kumimoji="1" lang="zh-CN" altLang="en-US" sz="1800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B1B1-F8A8-478A-80A8-7DA79F85506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B1B1-F8A8-478A-80A8-7DA79F85506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B1B1-F8A8-478A-80A8-7DA79F85506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B1B1-F8A8-478A-80A8-7DA79F855061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B1B1-F8A8-478A-80A8-7DA79F855061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B1B1-F8A8-478A-80A8-7DA79F855061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167640" y="190500"/>
            <a:ext cx="99060" cy="396000"/>
          </a:xfrm>
          <a:prstGeom prst="rect">
            <a:avLst/>
          </a:prstGeom>
          <a:solidFill>
            <a:srgbClr val="1D228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353695" y="187325"/>
            <a:ext cx="443230" cy="396240"/>
          </a:xfrm>
          <a:prstGeom prst="rect">
            <a:avLst/>
          </a:prstGeom>
          <a:solidFill>
            <a:srgbClr val="1D2288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0674" t="14954" r="31382" b="38870"/>
          <a:stretch>
            <a:fillRect/>
          </a:stretch>
        </p:blipFill>
        <p:spPr>
          <a:xfrm>
            <a:off x="7868920" y="40005"/>
            <a:ext cx="867683" cy="792000"/>
          </a:xfrm>
          <a:prstGeom prst="rect">
            <a:avLst/>
          </a:prstGeom>
        </p:spPr>
      </p:pic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B1B1-F8A8-478A-80A8-7DA79F85506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1B1B1-F8A8-478A-80A8-7DA79F855061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1B1B1-F8A8-478A-80A8-7DA79F855061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028815" y="641096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7" Type="http://schemas.openxmlformats.org/officeDocument/2006/relationships/slideLayout" Target="../slideLayouts/slideLayout6.xml"/><Relationship Id="rId6" Type="http://schemas.openxmlformats.org/officeDocument/2006/relationships/tags" Target="../tags/tag52.xml"/><Relationship Id="rId5" Type="http://schemas.openxmlformats.org/officeDocument/2006/relationships/image" Target="../media/image30.png"/><Relationship Id="rId4" Type="http://schemas.openxmlformats.org/officeDocument/2006/relationships/tags" Target="../tags/tag51.xml"/><Relationship Id="rId3" Type="http://schemas.openxmlformats.org/officeDocument/2006/relationships/image" Target="../media/image25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png"/><Relationship Id="rId8" Type="http://schemas.openxmlformats.org/officeDocument/2006/relationships/tags" Target="../tags/tag57.xml"/><Relationship Id="rId7" Type="http://schemas.openxmlformats.org/officeDocument/2006/relationships/tags" Target="../tags/tag56.xml"/><Relationship Id="rId6" Type="http://schemas.openxmlformats.org/officeDocument/2006/relationships/tags" Target="../tags/tag55.xml"/><Relationship Id="rId5" Type="http://schemas.openxmlformats.org/officeDocument/2006/relationships/image" Target="../media/image32.png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3.png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60.xml"/><Relationship Id="rId12" Type="http://schemas.openxmlformats.org/officeDocument/2006/relationships/tags" Target="../tags/tag59.xml"/><Relationship Id="rId11" Type="http://schemas.openxmlformats.org/officeDocument/2006/relationships/image" Target="../media/image34.png"/><Relationship Id="rId10" Type="http://schemas.openxmlformats.org/officeDocument/2006/relationships/tags" Target="../tags/tag58.xml"/><Relationship Id="rId1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40.png"/><Relationship Id="rId7" Type="http://schemas.openxmlformats.org/officeDocument/2006/relationships/tags" Target="../tags/tag6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tags" Target="../tags/tag6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48.png"/><Relationship Id="rId8" Type="http://schemas.openxmlformats.org/officeDocument/2006/relationships/image" Target="../media/image47.png"/><Relationship Id="rId7" Type="http://schemas.openxmlformats.org/officeDocument/2006/relationships/image" Target="../media/image46.png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image" Target="../media/image3.png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71.xml"/><Relationship Id="rId8" Type="http://schemas.openxmlformats.org/officeDocument/2006/relationships/tags" Target="../tags/tag70.xml"/><Relationship Id="rId7" Type="http://schemas.openxmlformats.org/officeDocument/2006/relationships/tags" Target="../tags/tag69.xml"/><Relationship Id="rId6" Type="http://schemas.openxmlformats.org/officeDocument/2006/relationships/tags" Target="../tags/tag68.xml"/><Relationship Id="rId5" Type="http://schemas.openxmlformats.org/officeDocument/2006/relationships/tags" Target="../tags/tag67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3" Type="http://schemas.openxmlformats.org/officeDocument/2006/relationships/slideLayout" Target="../slideLayouts/slideLayout3.xml"/><Relationship Id="rId12" Type="http://schemas.openxmlformats.org/officeDocument/2006/relationships/tags" Target="../tags/tag74.xml"/><Relationship Id="rId11" Type="http://schemas.openxmlformats.org/officeDocument/2006/relationships/tags" Target="../tags/tag73.xml"/><Relationship Id="rId10" Type="http://schemas.openxmlformats.org/officeDocument/2006/relationships/tags" Target="../tags/tag72.xml"/><Relationship Id="rId1" Type="http://schemas.openxmlformats.org/officeDocument/2006/relationships/tags" Target="../tags/tag63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51.png"/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60.png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image" Target="../media/image59.png"/><Relationship Id="rId3" Type="http://schemas.openxmlformats.org/officeDocument/2006/relationships/tags" Target="../tags/tag76.xml"/><Relationship Id="rId22" Type="http://schemas.openxmlformats.org/officeDocument/2006/relationships/slideLayout" Target="../slideLayouts/slideLayout7.xml"/><Relationship Id="rId21" Type="http://schemas.openxmlformats.org/officeDocument/2006/relationships/tags" Target="../tags/tag91.xml"/><Relationship Id="rId20" Type="http://schemas.openxmlformats.org/officeDocument/2006/relationships/tags" Target="../tags/tag90.xml"/><Relationship Id="rId2" Type="http://schemas.openxmlformats.org/officeDocument/2006/relationships/image" Target="../media/image58.png"/><Relationship Id="rId19" Type="http://schemas.openxmlformats.org/officeDocument/2006/relationships/tags" Target="../tags/tag89.xml"/><Relationship Id="rId18" Type="http://schemas.openxmlformats.org/officeDocument/2006/relationships/tags" Target="../tags/tag88.xml"/><Relationship Id="rId17" Type="http://schemas.openxmlformats.org/officeDocument/2006/relationships/tags" Target="../tags/tag87.xml"/><Relationship Id="rId16" Type="http://schemas.openxmlformats.org/officeDocument/2006/relationships/tags" Target="../tags/tag86.xml"/><Relationship Id="rId15" Type="http://schemas.openxmlformats.org/officeDocument/2006/relationships/tags" Target="../tags/tag85.xml"/><Relationship Id="rId14" Type="http://schemas.openxmlformats.org/officeDocument/2006/relationships/tags" Target="../tags/tag84.xml"/><Relationship Id="rId13" Type="http://schemas.openxmlformats.org/officeDocument/2006/relationships/tags" Target="../tags/tag83.xml"/><Relationship Id="rId12" Type="http://schemas.openxmlformats.org/officeDocument/2006/relationships/tags" Target="../tags/tag82.xml"/><Relationship Id="rId11" Type="http://schemas.openxmlformats.org/officeDocument/2006/relationships/image" Target="../media/image61.png"/><Relationship Id="rId10" Type="http://schemas.openxmlformats.org/officeDocument/2006/relationships/tags" Target="../tags/tag81.xml"/><Relationship Id="rId1" Type="http://schemas.openxmlformats.org/officeDocument/2006/relationships/tags" Target="../tags/tag75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3" Type="http://schemas.openxmlformats.org/officeDocument/2006/relationships/slideLayout" Target="../slideLayouts/slideLayout3.xml"/><Relationship Id="rId12" Type="http://schemas.openxmlformats.org/officeDocument/2006/relationships/tags" Target="../tags/tag103.xml"/><Relationship Id="rId11" Type="http://schemas.openxmlformats.org/officeDocument/2006/relationships/tags" Target="../tags/tag102.xml"/><Relationship Id="rId10" Type="http://schemas.openxmlformats.org/officeDocument/2006/relationships/tags" Target="../tags/tag101.xml"/><Relationship Id="rId1" Type="http://schemas.openxmlformats.org/officeDocument/2006/relationships/tags" Target="../tags/tag9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3" Type="http://schemas.openxmlformats.org/officeDocument/2006/relationships/slideLayout" Target="../slideLayouts/slideLayout3.xml"/><Relationship Id="rId12" Type="http://schemas.openxmlformats.org/officeDocument/2006/relationships/tags" Target="../tags/tag13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tags" Target="../tags/tag2.xml"/></Relationships>
</file>

<file path=ppt/slides/_rels/slide2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105.xml"/><Relationship Id="rId3" Type="http://schemas.openxmlformats.org/officeDocument/2006/relationships/image" Target="../media/image63.png"/><Relationship Id="rId2" Type="http://schemas.openxmlformats.org/officeDocument/2006/relationships/tags" Target="../tags/tag104.xml"/><Relationship Id="rId1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22.xml"/><Relationship Id="rId8" Type="http://schemas.openxmlformats.org/officeDocument/2006/relationships/tags" Target="../tags/tag21.xml"/><Relationship Id="rId7" Type="http://schemas.openxmlformats.org/officeDocument/2006/relationships/tags" Target="../tags/tag20.xml"/><Relationship Id="rId6" Type="http://schemas.openxmlformats.org/officeDocument/2006/relationships/tags" Target="../tags/tag19.xml"/><Relationship Id="rId5" Type="http://schemas.openxmlformats.org/officeDocument/2006/relationships/tags" Target="../tags/tag18.xml"/><Relationship Id="rId4" Type="http://schemas.openxmlformats.org/officeDocument/2006/relationships/tags" Target="../tags/tag17.xml"/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3" Type="http://schemas.openxmlformats.org/officeDocument/2006/relationships/slideLayout" Target="../slideLayouts/slideLayout3.xml"/><Relationship Id="rId12" Type="http://schemas.openxmlformats.org/officeDocument/2006/relationships/tags" Target="../tags/tag25.xml"/><Relationship Id="rId11" Type="http://schemas.openxmlformats.org/officeDocument/2006/relationships/tags" Target="../tags/tag24.xml"/><Relationship Id="rId10" Type="http://schemas.openxmlformats.org/officeDocument/2006/relationships/tags" Target="../tags/tag23.xml"/><Relationship Id="rId1" Type="http://schemas.openxmlformats.org/officeDocument/2006/relationships/tags" Target="../tags/tag14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3" Type="http://schemas.openxmlformats.org/officeDocument/2006/relationships/tags" Target="../tags/tag26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31.xml"/><Relationship Id="rId8" Type="http://schemas.openxmlformats.org/officeDocument/2006/relationships/image" Target="../media/image9.png"/><Relationship Id="rId7" Type="http://schemas.openxmlformats.org/officeDocument/2006/relationships/tags" Target="../tags/tag30.xml"/><Relationship Id="rId6" Type="http://schemas.openxmlformats.org/officeDocument/2006/relationships/image" Target="../media/image8.png"/><Relationship Id="rId5" Type="http://schemas.openxmlformats.org/officeDocument/2006/relationships/tags" Target="../tags/tag29.xml"/><Relationship Id="rId4" Type="http://schemas.openxmlformats.org/officeDocument/2006/relationships/image" Target="../media/image7.png"/><Relationship Id="rId3" Type="http://schemas.openxmlformats.org/officeDocument/2006/relationships/tags" Target="../tags/tag28.xml"/><Relationship Id="rId2" Type="http://schemas.openxmlformats.org/officeDocument/2006/relationships/image" Target="../media/image6.png"/><Relationship Id="rId16" Type="http://schemas.openxmlformats.org/officeDocument/2006/relationships/slideLayout" Target="../slideLayouts/slideLayout7.xml"/><Relationship Id="rId15" Type="http://schemas.openxmlformats.org/officeDocument/2006/relationships/image" Target="../media/image12.png"/><Relationship Id="rId14" Type="http://schemas.openxmlformats.org/officeDocument/2006/relationships/tags" Target="../tags/tag33.xml"/><Relationship Id="rId13" Type="http://schemas.openxmlformats.org/officeDocument/2006/relationships/image" Target="../media/image11.png"/><Relationship Id="rId12" Type="http://schemas.openxmlformats.org/officeDocument/2006/relationships/tags" Target="../tags/tag32.xml"/><Relationship Id="rId11" Type="http://schemas.openxmlformats.org/officeDocument/2006/relationships/image" Target="../media/image3.png"/><Relationship Id="rId10" Type="http://schemas.openxmlformats.org/officeDocument/2006/relationships/image" Target="../media/image10.png"/><Relationship Id="rId1" Type="http://schemas.openxmlformats.org/officeDocument/2006/relationships/tags" Target="../tags/tag2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17.jpe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tags" Target="../tags/tag34.xml"/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43.xml"/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tags" Target="../tags/tag38.xml"/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3" Type="http://schemas.openxmlformats.org/officeDocument/2006/relationships/slideLayout" Target="../slideLayouts/slideLayout3.xml"/><Relationship Id="rId12" Type="http://schemas.openxmlformats.org/officeDocument/2006/relationships/tags" Target="../tags/tag46.xml"/><Relationship Id="rId11" Type="http://schemas.openxmlformats.org/officeDocument/2006/relationships/tags" Target="../tags/tag45.xml"/><Relationship Id="rId10" Type="http://schemas.openxmlformats.org/officeDocument/2006/relationships/tags" Target="../tags/tag44.xml"/><Relationship Id="rId1" Type="http://schemas.openxmlformats.org/officeDocument/2006/relationships/tags" Target="../tags/tag35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tags" Target="../tags/tag47.xml"/><Relationship Id="rId1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tags" Target="../tags/tag50.xml"/><Relationship Id="rId7" Type="http://schemas.openxmlformats.org/officeDocument/2006/relationships/image" Target="../media/image27.png"/><Relationship Id="rId6" Type="http://schemas.openxmlformats.org/officeDocument/2006/relationships/tags" Target="../tags/tag49.xml"/><Relationship Id="rId5" Type="http://schemas.openxmlformats.org/officeDocument/2006/relationships/image" Target="../media/image26.png"/><Relationship Id="rId4" Type="http://schemas.openxmlformats.org/officeDocument/2006/relationships/tags" Target="../tags/tag48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212377" y="4620850"/>
            <a:ext cx="1155128" cy="368300"/>
          </a:xfrm>
          <a:prstGeom prst="rect">
            <a:avLst/>
          </a:prstGeom>
          <a:solidFill>
            <a:srgbClr val="FFFFFF">
              <a:alpha val="96000"/>
            </a:srgbClr>
          </a:solidFill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 flipH="1">
            <a:off x="4268548" y="3316496"/>
            <a:ext cx="4088540" cy="119888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1">
            <a:spAutoFit/>
          </a:bodyPr>
          <a:lstStyle/>
          <a:p>
            <a:pPr lvl="0" algn="l">
              <a:lnSpc>
                <a:spcPct val="150000"/>
              </a:lnSpc>
            </a:pP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报告人：</a:t>
            </a:r>
            <a:r>
              <a:rPr lang="en-US" altLang="zh-CN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赖颖鑫</a:t>
            </a:r>
            <a:endParaRPr lang="zh-CN" altLang="en-US" sz="2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lvl="0" algn="l">
              <a:lnSpc>
                <a:spcPct val="150000"/>
              </a:lnSpc>
            </a:pPr>
            <a:r>
              <a:rPr lang="zh-CN" altLang="en-US" sz="2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单  位： 湖南师范大学 </a:t>
            </a:r>
            <a:endParaRPr lang="zh-CN" altLang="en-US" sz="2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42868" y="1736440"/>
            <a:ext cx="8058263" cy="1113766"/>
          </a:xfrm>
          <a:prstGeom prst="rect">
            <a:avLst/>
          </a:prstGeom>
          <a:solidFill>
            <a:srgbClr val="1D22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8194" tIns="24097" rIns="48194" bIns="24097" numCol="1" spcCol="0" rtlCol="0" fromWordArt="0" anchor="ctr" anchorCtr="0" forceAA="0" compatLnSpc="1">
            <a:noAutofit/>
          </a:bodyPr>
          <a:lstStyle/>
          <a:p>
            <a:pPr algn="ctr"/>
            <a:r>
              <a:rPr lang="en-US" altLang="zh-CN" sz="3200" b="1" dirty="0">
                <a:effectLst/>
                <a:latin typeface="Times New Roman" panose="02020603050405020304" charset="0"/>
                <a:cs typeface="Times New Roman" panose="02020603050405020304" charset="0"/>
              </a:rPr>
              <a:t>CP violation in charm decays into </a:t>
            </a:r>
            <a:endParaRPr lang="en-US" altLang="zh-CN" sz="3200" b="1" dirty="0"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zh-CN" sz="3200" b="1" dirty="0">
                <a:effectLst/>
                <a:latin typeface="Times New Roman" panose="02020603050405020304" charset="0"/>
                <a:cs typeface="Times New Roman" panose="02020603050405020304" charset="0"/>
              </a:rPr>
              <a:t>neutral kaons</a:t>
            </a:r>
            <a:endParaRPr lang="en-US" altLang="zh-CN" sz="3200" b="1" dirty="0">
              <a:effectLst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688632" y="5156710"/>
            <a:ext cx="3912499" cy="829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400" u="sng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arXiv</a:t>
            </a:r>
            <a:r>
              <a:rPr lang="en-US" altLang="zh-CN" sz="2400" b="0" i="0" u="sng" dirty="0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:</a:t>
            </a:r>
            <a:r>
              <a:rPr lang="en-US" altLang="zh-CN" sz="2400" b="0" i="0" u="sng" strike="noStrike" dirty="0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2605.14899</a:t>
            </a:r>
            <a:r>
              <a:rPr lang="en-US" altLang="zh-CN" sz="2400" b="0" i="0" u="sng" dirty="0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 [hep-</a:t>
            </a:r>
            <a:r>
              <a:rPr lang="en-US" altLang="zh-CN" sz="2400" b="0" i="0" u="sng" dirty="0" err="1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ph</a:t>
            </a:r>
            <a:r>
              <a:rPr lang="en-US" altLang="zh-CN" sz="2400" b="0" i="0" u="sng" dirty="0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]</a:t>
            </a:r>
            <a:endParaRPr lang="en-US" altLang="zh-CN" sz="2400" b="0" i="0" u="sng" dirty="0">
              <a:solidFill>
                <a:srgbClr val="FF0000"/>
              </a:solidFill>
              <a:effectLst/>
              <a:latin typeface="Times New Roman" panose="02020603050405020304" charset="0"/>
              <a:cs typeface="Times New Roman" panose="02020603050405020304" charset="0"/>
            </a:endParaRPr>
          </a:p>
          <a:p>
            <a:pPr algn="l"/>
            <a:r>
              <a:rPr lang="en-US" altLang="zh-CN" sz="2400" b="0" i="0" u="sng" dirty="0">
                <a:solidFill>
                  <a:srgbClr val="FF0000"/>
                </a:solidFill>
                <a:effectLst/>
                <a:latin typeface="Times New Roman" panose="02020603050405020304" charset="0"/>
                <a:cs typeface="Times New Roman" panose="02020603050405020304" charset="0"/>
              </a:rPr>
              <a:t>arXiv:1707.09297 [hep-ph]</a:t>
            </a:r>
            <a:endParaRPr lang="en-US" altLang="zh-CN" sz="2400" b="0" i="0" u="sng" dirty="0">
              <a:solidFill>
                <a:srgbClr val="FF0000"/>
              </a:solidFill>
              <a:effectLst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100955" y="4608770"/>
            <a:ext cx="3048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anose="02020603050405020304" charset="0"/>
                <a:cs typeface="Times New Roman" panose="02020603050405020304" charset="0"/>
              </a:rPr>
              <a:t>Cooperate with Di Wang</a:t>
            </a:r>
            <a:endParaRPr lang="en-US" altLang="zh-CN" sz="200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30674" t="14954" r="31382" b="38870"/>
          <a:stretch>
            <a:fillRect/>
          </a:stretch>
        </p:blipFill>
        <p:spPr>
          <a:xfrm>
            <a:off x="1608455" y="3485515"/>
            <a:ext cx="2073275" cy="189293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411" y="2911197"/>
            <a:ext cx="4383204" cy="345507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2385" y="2904911"/>
            <a:ext cx="4383204" cy="3455077"/>
          </a:xfrm>
          <a:prstGeom prst="rect">
            <a:avLst/>
          </a:prstGeom>
        </p:spPr>
      </p:pic>
      <p:pic>
        <p:nvPicPr>
          <p:cNvPr id="11" name="图片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43" y="370273"/>
            <a:ext cx="8015810" cy="61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文本框 12"/>
          <p:cNvSpPr txBox="1"/>
          <p:nvPr/>
        </p:nvSpPr>
        <p:spPr>
          <a:xfrm>
            <a:off x="505419" y="6360912"/>
            <a:ext cx="70408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 err="1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D.Wang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zh-CN" sz="1600" dirty="0" err="1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F.S.Yu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zh-CN" sz="1600" dirty="0" err="1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H.n.Li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zh-CN" sz="1600" dirty="0" err="1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Phys.Rev.Lett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 119, 181802 (2017).</a:t>
            </a:r>
            <a:endParaRPr lang="en-US" altLang="zh-CN" sz="1600" dirty="0">
              <a:solidFill>
                <a:srgbClr val="6633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590290" y="1167130"/>
            <a:ext cx="512508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Interference between mother particle decay </a:t>
            </a:r>
            <a:endParaRPr lang="en-US" altLang="zh-CN" sz="2000" b="1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2000" b="1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and daughter particle mixing</a:t>
            </a:r>
            <a:endParaRPr lang="en-US" altLang="zh-CN" sz="2000" b="1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69978" y="2081574"/>
            <a:ext cx="4784758" cy="429821"/>
          </a:xfrm>
          <a:prstGeom prst="rect">
            <a:avLst/>
          </a:prstGeom>
        </p:spPr>
      </p:pic>
      <p:sp>
        <p:nvSpPr>
          <p:cNvPr id="18" name="矩形: 圆角 17"/>
          <p:cNvSpPr/>
          <p:nvPr/>
        </p:nvSpPr>
        <p:spPr>
          <a:xfrm>
            <a:off x="1062228" y="2059362"/>
            <a:ext cx="5000258" cy="474244"/>
          </a:xfrm>
          <a:prstGeom prst="roundRect">
            <a:avLst/>
          </a:prstGeom>
          <a:solidFill>
            <a:srgbClr val="92D05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: 圆角 18"/>
          <p:cNvSpPr/>
          <p:nvPr/>
        </p:nvSpPr>
        <p:spPr>
          <a:xfrm>
            <a:off x="505419" y="368656"/>
            <a:ext cx="8123338" cy="651730"/>
          </a:xfrm>
          <a:prstGeom prst="roundRect">
            <a:avLst/>
          </a:prstGeom>
          <a:solidFill>
            <a:srgbClr val="92D050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6050280" y="396240"/>
            <a:ext cx="1402080" cy="611062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>
          <a:xfrm>
            <a:off x="8715375" y="6410960"/>
            <a:ext cx="370840" cy="365125"/>
          </a:xfrm>
        </p:spPr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6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55853" y="3951782"/>
            <a:ext cx="2773872" cy="2664319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36854" y="1451860"/>
            <a:ext cx="454850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SzPct val="150000"/>
              <a:buBlip>
                <a:blip r:embed="rId2"/>
              </a:buBlip>
            </a:pPr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Direct CP violation in particle decays</a:t>
            </a:r>
            <a:endParaRPr lang="en-US" altLang="zh-CN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36853" y="1961410"/>
            <a:ext cx="548576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ClrTx/>
              <a:buSzPct val="150000"/>
              <a:buFontTx/>
              <a:buBlip>
                <a:blip r:embed="rId2"/>
              </a:buBlip>
            </a:pPr>
            <a:r>
              <a:rPr lang="en-US" altLang="zh-CN" sz="2000" b="1">
                <a:latin typeface="Times New Roman" panose="02020603050405020304" charset="0"/>
                <a:cs typeface="Times New Roman" panose="02020603050405020304" charset="0"/>
              </a:rPr>
              <a:t>Indirect CP violation in neutral meson mixing</a:t>
            </a:r>
            <a:endParaRPr lang="en-US" altLang="zh-CN" sz="20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3"/>
            </p:custDataLst>
          </p:nvPr>
        </p:nvSpPr>
        <p:spPr>
          <a:xfrm>
            <a:off x="436880" y="2470785"/>
            <a:ext cx="50145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ClrTx/>
              <a:buSzPct val="150000"/>
              <a:buFontTx/>
              <a:buBlip>
                <a:blip r:embed="rId2"/>
              </a:buBlip>
            </a:pPr>
            <a:r>
              <a:rPr lang="en-US" altLang="zh-CN" sz="2000" b="1">
                <a:latin typeface="Times New Roman" panose="02020603050405020304" charset="0"/>
                <a:cs typeface="Times New Roman" panose="02020603050405020304" charset="0"/>
              </a:rPr>
              <a:t>CP violation in the interference between decay and mixing</a:t>
            </a:r>
            <a:endParaRPr lang="en-US" altLang="zh-CN" sz="20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436880" y="4290695"/>
            <a:ext cx="49314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SzPct val="150000"/>
              <a:buBlip>
                <a:blip r:embed="rId2"/>
              </a:buBlip>
            </a:pP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Interference between mother particle decay and daughter particle mixing</a:t>
            </a:r>
            <a:endParaRPr lang="en-US" altLang="zh-CN" sz="20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9277" y="840847"/>
            <a:ext cx="2630448" cy="2542928"/>
          </a:xfrm>
          <a:prstGeom prst="rect">
            <a:avLst/>
          </a:prstGeom>
        </p:spPr>
      </p:pic>
      <p:sp>
        <p:nvSpPr>
          <p:cNvPr id="22" name="文本框 21"/>
          <p:cNvSpPr txBox="1"/>
          <p:nvPr>
            <p:custDataLst>
              <p:tags r:id="rId6"/>
            </p:custDataLst>
          </p:nvPr>
        </p:nvSpPr>
        <p:spPr>
          <a:xfrm>
            <a:off x="520065" y="3289300"/>
            <a:ext cx="585025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Weak phas</a:t>
            </a:r>
            <a:r>
              <a:rPr lang="zh-CN" altLang="en-US" b="1" dirty="0">
                <a:solidFill>
                  <a:srgbClr val="0000FF"/>
                </a:solidFill>
                <a:latin typeface="+mn-ea"/>
              </a:rPr>
              <a:t>e</a:t>
            </a:r>
            <a:r>
              <a:rPr lang="en-US" altLang="zh-CN" b="1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:</a:t>
            </a:r>
            <a:r>
              <a:rPr lang="zh-CN" altLang="en-US" b="1" dirty="0">
                <a:solidFill>
                  <a:srgbClr val="0000FF"/>
                </a:solidFill>
                <a:latin typeface="+mn-ea"/>
              </a:rPr>
              <a:t> </a:t>
            </a:r>
            <a:r>
              <a:rPr lang="en-US" altLang="zh-CN" b="1" dirty="0">
                <a:latin typeface="Times New Roman" panose="02020603050405020304" charset="0"/>
                <a:cs typeface="Times New Roman" panose="02020603050405020304" charset="0"/>
              </a:rPr>
              <a:t>Mixing of the neutral mother meson</a:t>
            </a:r>
            <a:endParaRPr lang="en-US" altLang="zh-CN" b="1" dirty="0">
              <a:latin typeface="+mn-ea"/>
            </a:endParaRP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Strong phase：</a:t>
            </a:r>
            <a:endParaRPr lang="en-US" altLang="zh-CN" b="1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3" name="文本框 22"/>
          <p:cNvSpPr txBox="1"/>
          <p:nvPr>
            <p:custDataLst>
              <p:tags r:id="rId7"/>
            </p:custDataLst>
          </p:nvPr>
        </p:nvSpPr>
        <p:spPr>
          <a:xfrm>
            <a:off x="520149" y="5054584"/>
            <a:ext cx="565150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Weak phase:</a:t>
            </a:r>
            <a:r>
              <a:rPr lang="en-US" altLang="zh-CN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en-US" altLang="zh-CN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Mixing of the neutral daughter meson</a:t>
            </a:r>
            <a:endParaRPr lang="en-US" altLang="zh-CN" b="1" dirty="0">
              <a:latin typeface="+mn-ea"/>
            </a:endParaRP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Strong phase:</a:t>
            </a:r>
            <a:endParaRPr lang="en-US" altLang="zh-CN" b="1" dirty="0">
              <a:solidFill>
                <a:srgbClr val="0000FF"/>
              </a:solidFill>
              <a:latin typeface="+mn-ea"/>
            </a:endParaRP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2656976" y="3910460"/>
            <a:ext cx="999744" cy="252984"/>
          </a:xfrm>
          <a:prstGeom prst="rect">
            <a:avLst/>
          </a:prstGeom>
        </p:spPr>
      </p:pic>
      <p:pic>
        <p:nvPicPr>
          <p:cNvPr id="32" name="图片 3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2656976" y="5645070"/>
            <a:ext cx="1207008" cy="260604"/>
          </a:xfrm>
          <a:prstGeom prst="rect">
            <a:avLst/>
          </a:prstGeom>
        </p:spPr>
      </p:pic>
      <p:sp>
        <p:nvSpPr>
          <p:cNvPr id="33" name="矩形: 圆角 32"/>
          <p:cNvSpPr/>
          <p:nvPr>
            <p:custDataLst>
              <p:tags r:id="rId12"/>
            </p:custDataLst>
          </p:nvPr>
        </p:nvSpPr>
        <p:spPr>
          <a:xfrm>
            <a:off x="520065" y="3393440"/>
            <a:ext cx="5783580" cy="793115"/>
          </a:xfrm>
          <a:prstGeom prst="roundRect">
            <a:avLst/>
          </a:prstGeom>
          <a:noFill/>
          <a:ln w="38100">
            <a:solidFill>
              <a:srgbClr val="1D22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矩形: 圆角 33"/>
          <p:cNvSpPr/>
          <p:nvPr>
            <p:custDataLst>
              <p:tags r:id="rId13"/>
            </p:custDataLst>
          </p:nvPr>
        </p:nvSpPr>
        <p:spPr>
          <a:xfrm>
            <a:off x="520065" y="5155565"/>
            <a:ext cx="5784215" cy="803910"/>
          </a:xfrm>
          <a:prstGeom prst="roundRect">
            <a:avLst/>
          </a:prstGeom>
          <a:noFill/>
          <a:ln w="38100">
            <a:solidFill>
              <a:srgbClr val="1D22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520065" y="6223635"/>
            <a:ext cx="627443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1600" dirty="0" err="1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D.Wang, F.S.Yu, H.n.Li, Phys. Rev. 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Lett 119, 181802 (2017).</a:t>
            </a:r>
            <a:endParaRPr lang="en-US" altLang="zh-CN" sz="1600" dirty="0">
              <a:solidFill>
                <a:srgbClr val="6633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81610" y="767715"/>
            <a:ext cx="8162290" cy="66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r>
              <a:rPr lang="en-US" altLang="zh-CN" sz="3200" b="1" dirty="0">
                <a:solidFill>
                  <a:srgbClr val="1D228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Novel CP violation</a:t>
            </a:r>
            <a:endParaRPr lang="en-US" altLang="zh-CN" sz="3200" b="1" dirty="0">
              <a:solidFill>
                <a:srgbClr val="1D228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359410" y="203835"/>
            <a:ext cx="4318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altLang="zh-CN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91210" y="127000"/>
            <a:ext cx="69894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CPV in charm decays into neutral kaons </a:t>
            </a:r>
            <a:endParaRPr lang="en-US" altLang="zh-CN" sz="2800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微软雅黑" panose="020B0503020204020204" charset="-122"/>
            </a:endParaRPr>
          </a:p>
        </p:txBody>
      </p:sp>
      <p:cxnSp>
        <p:nvCxnSpPr>
          <p:cNvPr id="10" name="直接连接符 9"/>
          <p:cNvCxnSpPr/>
          <p:nvPr userDrawn="1"/>
        </p:nvCxnSpPr>
        <p:spPr>
          <a:xfrm flipV="1">
            <a:off x="7125335" y="385445"/>
            <a:ext cx="720000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92000">
                  <a:srgbClr val="1D2288"/>
                </a:gs>
              </a:gsLst>
              <a:lin ang="10800000" scaled="0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\documentclass{article}&#10;\usepackage{amsmath}&#10;\pagestyle{empty}&#10;\begin{document}&#10;&#10;\begin{align*}&#10;A_{CP}(t)&amp;\simeq\big[A_{CP}^{\overline K^0}(t)+A_{CP}^{\text{dir}}(t)+A_{CP}^{\text{int}}(t)\\&amp;+ A_{CP}^{\overline D^0}(t) +  A_{CP}^{\rm dm }(t)+ A_{CP}^{ \overline D^0\rm,DCS  }(t) \big]/D_{D^0}(t)&#10;\end{align*}&#10;&#10;&#10;\end{document}" title="IguanaTex Bitmap Display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090" y="2509520"/>
            <a:ext cx="5547360" cy="876300"/>
          </a:xfrm>
          <a:prstGeom prst="rect">
            <a:avLst/>
          </a:prstGeom>
        </p:spPr>
      </p:pic>
      <p:pic>
        <p:nvPicPr>
          <p:cNvPr id="20" name="图片 19"/>
          <p:cNvPicPr/>
          <p:nvPr/>
        </p:nvPicPr>
        <p:blipFill>
          <a:blip r:embed="rId3"/>
          <a:stretch>
            <a:fillRect/>
          </a:stretch>
        </p:blipFill>
        <p:spPr>
          <a:xfrm>
            <a:off x="319999" y="3418494"/>
            <a:ext cx="3900386" cy="311211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占位符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354330" y="891540"/>
                <a:ext cx="8162290" cy="661670"/>
              </a:xfr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>
                        <a:lumMod val="75000"/>
                      </a:schemeClr>
                    </a:solidFill>
                  </a14:hiddenFill>
                </a:ext>
              </a:extLst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3200" b="1" i="1" dirty="0">
                            <a:solidFill>
                              <a:srgbClr val="1D2288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华文中宋" panose="02010600040101010101" pitchFamily="2" charset="-122"/>
                            <a:cs typeface="Times New Roman" panose="02020603050405020304" charset="0"/>
                          </a:rPr>
                        </m:ctrlPr>
                      </m:sSupPr>
                      <m:e>
                        <m:r>
                          <a:rPr lang="en-US" altLang="zh-CN" sz="3200" b="1" dirty="0">
                            <a:solidFill>
                              <a:srgbClr val="1D2288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华文中宋" panose="02010600040101010101" pitchFamily="2" charset="-122"/>
                            <a:cs typeface="Times New Roman" panose="02020603050405020304" charset="0"/>
                          </a:rPr>
                          <m:t>𝐃</m:t>
                        </m:r>
                      </m:e>
                      <m:sup>
                        <m:r>
                          <a:rPr lang="en-US" altLang="zh-CN" sz="3200" b="1" dirty="0">
                            <a:solidFill>
                              <a:srgbClr val="1D2288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华文中宋" panose="02010600040101010101" pitchFamily="2" charset="-122"/>
                            <a:cs typeface="Times New Roman" panose="02020603050405020304" charset="0"/>
                          </a:rPr>
                          <m:t>𝟎</m:t>
                        </m:r>
                      </m:sup>
                    </m:sSup>
                    <m:r>
                      <a:rPr lang="en-US" altLang="zh-CN" sz="3200" b="1" dirty="0">
                        <a:solidFill>
                          <a:srgbClr val="1D2288"/>
                        </a:solidFill>
                        <a:effectLst>
                          <a:outerShdw blurRad="38100" dist="25400" dir="5400000" algn="ctr" rotWithShape="0">
                            <a:srgbClr val="6E747A">
                              <a:alpha val="43000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华文中宋" panose="02010600040101010101" pitchFamily="2" charset="-122"/>
                        <a:cs typeface="Times New Roman" panose="02020603050405020304" charset="0"/>
                      </a:rPr>
                      <m:t>−</m:t>
                    </m:r>
                    <m:sSup>
                      <m:sSupPr>
                        <m:ctrlPr>
                          <a:rPr lang="en-US" altLang="zh-CN" sz="3200" b="1" i="1" dirty="0">
                            <a:solidFill>
                              <a:srgbClr val="1D2288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华文中宋" panose="02010600040101010101" pitchFamily="2" charset="-122"/>
                            <a:cs typeface="Times New Roman" panose="02020603050405020304" charset="0"/>
                          </a:rPr>
                        </m:ctrlPr>
                      </m:sSupPr>
                      <m:e>
                        <m:acc>
                          <m:accPr>
                            <m:chr m:val="̄"/>
                            <m:ctrlPr>
                              <a:rPr lang="en-US" altLang="zh-CN" sz="3200" b="1" i="1" dirty="0">
                                <a:solidFill>
                                  <a:srgbClr val="1D2288"/>
                                </a:solidFill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华文中宋" panose="02010600040101010101" pitchFamily="2" charset="-122"/>
                                <a:cs typeface="Times New Roman" panose="02020603050405020304" charset="0"/>
                              </a:rPr>
                            </m:ctrlPr>
                          </m:accPr>
                          <m:e>
                            <m:r>
                              <a:rPr lang="en-US" altLang="zh-CN" sz="3200" b="1" dirty="0">
                                <a:solidFill>
                                  <a:srgbClr val="1D2288"/>
                                </a:solidFill>
                                <a:effectLst>
                                  <a:outerShdw blurRad="38100" dist="25400" dir="5400000" algn="ctr" rotWithShape="0">
                                    <a:srgbClr val="6E747A">
                                      <a:alpha val="43000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  <a:ea typeface="华文中宋" panose="02010600040101010101" pitchFamily="2" charset="-122"/>
                                <a:cs typeface="Times New Roman" panose="02020603050405020304" charset="0"/>
                              </a:rPr>
                              <m:t>𝐃</m:t>
                            </m:r>
                          </m:e>
                        </m:acc>
                      </m:e>
                      <m:sup>
                        <m:r>
                          <a:rPr lang="en-US" altLang="zh-CN" sz="3200" b="1" dirty="0">
                            <a:solidFill>
                              <a:srgbClr val="1D2288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华文中宋" panose="02010600040101010101" pitchFamily="2" charset="-122"/>
                            <a:cs typeface="Times New Roman" panose="0202060305040502030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zh-CN" sz="3200" b="1" dirty="0">
                    <a:solidFill>
                      <a:srgbClr val="1D2288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 Mixing </a:t>
                </a:r>
                <a:endParaRPr lang="en-US" altLang="zh-CN" sz="3200" b="1" dirty="0">
                  <a:solidFill>
                    <a:srgbClr val="1D2288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7" name="文本占位符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354330" y="891540"/>
                <a:ext cx="8162290" cy="661670"/>
              </a:xfrm>
              <a:blipFill rotWithShape="1">
                <a:blip r:embed="rId4"/>
                <a:stretch>
                  <a:fillRect/>
                </a:stretch>
              </a:blipFill>
              <a:extLst>
                <a:ext uri="{909E8E84-426E-40DD-AFC4-6F175D3DCCD1}">
                  <a14:hiddenFill xmlns:a14="http://schemas.microsoft.com/office/drawing/2010/main">
                    <a:solidFill>
                      <a:schemeClr val="accent1">
                        <a:lumMod val="75000"/>
                      </a:schemeClr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接连接符 10"/>
          <p:cNvCxnSpPr/>
          <p:nvPr/>
        </p:nvCxnSpPr>
        <p:spPr>
          <a:xfrm flipV="1">
            <a:off x="5311995" y="3007860"/>
            <a:ext cx="501650" cy="4197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 flipV="1">
            <a:off x="6527511" y="3005426"/>
            <a:ext cx="501650" cy="4197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314299" y="1495040"/>
            <a:ext cx="8460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>
              <a:buSzPct val="150000"/>
              <a:buNone/>
            </a:pPr>
            <a:endParaRPr lang="en-US" altLang="zh-CN" sz="24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4035895" y="2998759"/>
            <a:ext cx="942505" cy="41973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/>
              <p:cNvSpPr txBox="1"/>
              <p:nvPr/>
            </p:nvSpPr>
            <p:spPr>
              <a:xfrm>
                <a:off x="4698311" y="5233173"/>
                <a:ext cx="4255339" cy="104457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marL="457200" indent="-457200" algn="l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altLang="zh-CN" sz="20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𝐶𝑃</m:t>
                        </m:r>
                      </m:sub>
                      <m:sup>
                        <m:sSup>
                          <m:sSupPr>
                            <m:ctrlPr>
                              <a:rPr lang="en-US" altLang="zh-CN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̄"/>
                                <m:ctrlPr>
                                  <a:rPr lang="en-US" altLang="zh-CN" sz="20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altLang="zh-CN" sz="2000" i="1">
                                    <a:solidFill>
                                      <a:srgbClr val="0000FF"/>
                                    </a:solidFill>
                                    <a:latin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𝐷</m:t>
                                </m:r>
                              </m:e>
                            </m:acc>
                          </m:e>
                          <m:sup>
                            <m:r>
                              <a:rPr lang="en-US" altLang="zh-CN" sz="20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sup>
                    </m:sSubSup>
                  </m:oMath>
                </a14:m>
                <a:r>
                  <a:rPr lang="en-US" altLang="zh-CN" sz="2000" dirty="0">
                    <a:solidFill>
                      <a:srgbClr val="0000FF"/>
                    </a:solidFill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=(0.010±0.012)% ~10</a:t>
                </a:r>
                <a:r>
                  <a:rPr lang="en-US" altLang="zh-CN" sz="2000" baseline="30000" dirty="0">
                    <a:solidFill>
                      <a:srgbClr val="0000FF"/>
                    </a:solidFill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−4</a:t>
                </a:r>
                <a:endParaRPr lang="en-US" altLang="zh-CN" sz="2000" baseline="30000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  <a:sym typeface="+mn-ea"/>
                </a:endParaRPr>
              </a:p>
            </p:txBody>
          </p:sp>
        </mc:Choice>
        <mc:Fallback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8311" y="5233173"/>
                <a:ext cx="4255339" cy="1044575"/>
              </a:xfrm>
              <a:prstGeom prst="rect">
                <a:avLst/>
              </a:prstGeom>
              <a:blipFill rotWithShape="1">
                <a:blip r:embed="rId5"/>
                <a:stretch>
                  <a:fillRect l="-14" t="-1715" r="4" b="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文本框 2"/>
          <p:cNvSpPr txBox="1"/>
          <p:nvPr/>
        </p:nvSpPr>
        <p:spPr>
          <a:xfrm>
            <a:off x="6050360" y="3749859"/>
            <a:ext cx="290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Y. F. Shen, W. J. Song, Q. Qin, </a:t>
            </a:r>
            <a:r>
              <a:rPr lang="en-US" altLang="zh-CN" sz="1600" dirty="0" err="1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Phys.Rev.D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 110, L031301 (2024)</a:t>
            </a:r>
            <a:endParaRPr lang="en-US" altLang="zh-CN" sz="1600" dirty="0">
              <a:solidFill>
                <a:srgbClr val="6633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  <p:sp>
        <p:nvSpPr>
          <p:cNvPr id="22" name="文本框 21"/>
          <p:cNvSpPr txBox="1"/>
          <p:nvPr/>
        </p:nvSpPr>
        <p:spPr>
          <a:xfrm>
            <a:off x="7757526" y="5931276"/>
            <a:ext cx="7959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HFAG</a:t>
            </a:r>
            <a:endParaRPr lang="en-US" altLang="zh-CN" dirty="0">
              <a:solidFill>
                <a:srgbClr val="6633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/>
              <p:cNvSpPr txBox="1"/>
              <p:nvPr/>
            </p:nvSpPr>
            <p:spPr>
              <a:xfrm>
                <a:off x="514899" y="1659558"/>
                <a:ext cx="9118628" cy="7148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R="0" lvl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50000"/>
                  <a:defRPr/>
                </a:pPr>
                <a:r>
                  <a:rPr lang="en-US" altLang="zh-CN" sz="2000" b="1" dirty="0">
                    <a:solidFill>
                      <a:srgbClr val="0000FF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For neutral D meson decay modes, corrections from</a:t>
                </a:r>
                <a:endParaRPr lang="en-US" altLang="zh-CN" sz="20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50000"/>
                  <a:buFontTx/>
                  <a:buNone/>
                  <a:defRPr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1">
                            <a:solidFill>
                              <a:srgbClr val="0000FF"/>
                            </a:solidFill>
                          </a:rPr>
                        </m:ctrlPr>
                      </m:sSupPr>
                      <m:e>
                        <m:r>
                          <a:rPr lang="en-US" altLang="zh-CN" sz="2000" b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𝐃</m:t>
                        </m:r>
                      </m:e>
                      <m:sup>
                        <m:r>
                          <a:rPr lang="en-US" altLang="zh-CN" sz="2000" b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  <m:r>
                      <a:rPr lang="en-US" altLang="zh-CN" sz="2000" b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CN" sz="2000" b="1">
                            <a:solidFill>
                              <a:srgbClr val="0000FF"/>
                            </a:solidFill>
                          </a:rPr>
                        </m:ctrlPr>
                      </m:sSupPr>
                      <m:e>
                        <m:acc>
                          <m:accPr>
                            <m:chr m:val="̄"/>
                            <m:ctrlPr>
                              <a:rPr lang="en-US" altLang="zh-CN" sz="2000" b="1">
                                <a:solidFill>
                                  <a:srgbClr val="0000FF"/>
                                </a:solidFill>
                              </a:rPr>
                            </m:ctrlPr>
                          </m:accPr>
                          <m:e>
                            <m:r>
                              <a:rPr lang="en-US" altLang="zh-CN" sz="2000" b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𝐃</m:t>
                            </m:r>
                          </m:e>
                        </m:acc>
                      </m:e>
                      <m:sup>
                        <m:r>
                          <a:rPr lang="en-US" altLang="zh-CN" sz="2000" b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altLang="zh-CN" sz="2000" b="1" dirty="0">
                    <a:solidFill>
                      <a:srgbClr val="0000FF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  mixing are be considered:</a:t>
                </a:r>
                <a:endParaRPr lang="en-US" altLang="zh-CN" sz="2000" b="1" dirty="0">
                  <a:solidFill>
                    <a:srgbClr val="0000FF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99" y="1659558"/>
                <a:ext cx="9118628" cy="714876"/>
              </a:xfrm>
              <a:prstGeom prst="rect">
                <a:avLst/>
              </a:prstGeom>
              <a:blipFill rotWithShape="1">
                <a:blip r:embed="rId6"/>
                <a:stretch>
                  <a:fillRect l="-6" t="-42" r="6" b="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9" name="图片 28" descr="\documentclass{article}&#10;\usepackage{amsmath}&#10;\pagestyle{empty}&#10;\begin{document}&#10;&#10;\begin{equation*}&#10;  A_{CP}^{\overline D^0} = -a^{\rm m}_{CP}-a^{\rm i}_{CP}&#10;\end{equation*}&#10;&#10;&#10;\end{document}" title="IguanaTex Bitmap Display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00" y="4721350"/>
            <a:ext cx="2250948" cy="355092"/>
          </a:xfrm>
          <a:prstGeom prst="rect">
            <a:avLst/>
          </a:prstGeom>
        </p:spPr>
      </p:pic>
      <p:cxnSp>
        <p:nvCxnSpPr>
          <p:cNvPr id="31" name="直接箭头连接符 30"/>
          <p:cNvCxnSpPr/>
          <p:nvPr/>
        </p:nvCxnSpPr>
        <p:spPr>
          <a:xfrm>
            <a:off x="5779770" y="3500582"/>
            <a:ext cx="324104" cy="249277"/>
          </a:xfrm>
          <a:prstGeom prst="straightConnector1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/>
          <p:cNvCxnSpPr/>
          <p:nvPr/>
        </p:nvCxnSpPr>
        <p:spPr>
          <a:xfrm>
            <a:off x="4698311" y="3500582"/>
            <a:ext cx="613684" cy="1051581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359410" y="203835"/>
            <a:ext cx="4318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altLang="zh-CN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91210" y="127000"/>
            <a:ext cx="69894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CPV in charm decays into neutral kaons </a:t>
            </a:r>
            <a:endParaRPr lang="en-US" altLang="zh-CN" sz="2800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微软雅黑" panose="020B0503020204020204" charset="-122"/>
            </a:endParaRPr>
          </a:p>
        </p:txBody>
      </p:sp>
      <p:cxnSp>
        <p:nvCxnSpPr>
          <p:cNvPr id="9" name="直接连接符 8"/>
          <p:cNvCxnSpPr/>
          <p:nvPr userDrawn="1"/>
        </p:nvCxnSpPr>
        <p:spPr>
          <a:xfrm flipV="1">
            <a:off x="7125335" y="385445"/>
            <a:ext cx="720000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92000">
                  <a:srgbClr val="1D2288"/>
                </a:gs>
              </a:gsLst>
              <a:lin ang="10800000" scaled="0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占位符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81610" y="788035"/>
                <a:ext cx="8162290" cy="663575"/>
              </a:xfr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>
                        <a:lumMod val="75000"/>
                      </a:schemeClr>
                    </a:solidFill>
                  </a14:hiddenFill>
                </a:ext>
              </a:extLst>
            </p:spPr>
            <p:txBody>
              <a:bodyPr>
                <a:normAutofit/>
              </a:bodyPr>
              <a:lstStyle/>
              <a:p>
                <a:r>
                  <a:rPr lang="en-US" altLang="zh-CN" sz="3200" b="1" dirty="0">
                    <a:solidFill>
                      <a:srgbClr val="1D2288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CP violation in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200" b="1" i="1" dirty="0">
                            <a:solidFill>
                              <a:srgbClr val="1D2288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华文中宋" panose="02010600040101010101" pitchFamily="2" charset="-122"/>
                            <a:cs typeface="Times New Roman" panose="02020603050405020304" charset="0"/>
                          </a:rPr>
                        </m:ctrlPr>
                      </m:sSubSupPr>
                      <m:e>
                        <m:r>
                          <a:rPr lang="en-US" altLang="zh-CN" sz="3200" b="1" dirty="0">
                            <a:solidFill>
                              <a:srgbClr val="1D2288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华文中宋" panose="02010600040101010101" pitchFamily="2" charset="-122"/>
                            <a:cs typeface="Times New Roman" panose="02020603050405020304" charset="0"/>
                          </a:rPr>
                          <m:t>𝐾</m:t>
                        </m:r>
                      </m:e>
                      <m:sub>
                        <m:r>
                          <a:rPr lang="en-US" altLang="zh-CN" sz="3200" b="1" dirty="0">
                            <a:solidFill>
                              <a:srgbClr val="1D2288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华文中宋" panose="02010600040101010101" pitchFamily="2" charset="-122"/>
                            <a:cs typeface="Times New Roman" panose="02020603050405020304" charset="0"/>
                          </a:rPr>
                          <m:t>𝐿</m:t>
                        </m:r>
                      </m:sub>
                      <m:sup>
                        <m:r>
                          <a:rPr lang="en-US" altLang="zh-CN" sz="3200" b="1" dirty="0">
                            <a:solidFill>
                              <a:srgbClr val="1D2288"/>
                            </a:solidFill>
                            <a:effectLst>
                              <a:outerShdw blurRad="38100" dist="25400" dir="5400000" algn="ctr" rotWithShape="0">
                                <a:srgbClr val="6E747A">
                                  <a:alpha val="43000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华文中宋" panose="02010600040101010101" pitchFamily="2" charset="-122"/>
                            <a:cs typeface="Times New Roman" panose="02020603050405020304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US" altLang="zh-CN" sz="3200" b="1" dirty="0">
                    <a:solidFill>
                      <a:srgbClr val="1D2288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 modes</a:t>
                </a:r>
                <a:endParaRPr lang="en-US" altLang="zh-CN" sz="3200" b="1" dirty="0">
                  <a:solidFill>
                    <a:srgbClr val="1D2288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4" name="文本占位符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81610" y="788035"/>
                <a:ext cx="8162290" cy="663575"/>
              </a:xfrm>
              <a:blipFill rotWithShape="1">
                <a:blip r:embed="rId1"/>
                <a:stretch>
                  <a:fillRect/>
                </a:stretch>
              </a:blipFill>
              <a:extLst>
                <a:ext uri="{909E8E84-426E-40DD-AFC4-6F175D3DCCD1}">
                  <a14:hiddenFill xmlns:a14="http://schemas.microsoft.com/office/drawing/2010/main">
                    <a:solidFill>
                      <a:schemeClr val="accent1">
                        <a:lumMod val="75000"/>
                      </a:schemeClr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/>
              <p:cNvSpPr txBox="1"/>
              <p:nvPr/>
            </p:nvSpPr>
            <p:spPr>
              <a:xfrm>
                <a:off x="254000" y="1569085"/>
                <a:ext cx="8587105" cy="7359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 algn="l">
                  <a:buSzPct val="150000"/>
                  <a:buBlip>
                    <a:blip r:embed="rId2"/>
                  </a:buBlip>
                </a:pPr>
                <a:r>
                  <a:rPr lang="en-US" altLang="zh-CN" sz="2000" b="1" dirty="0">
                    <a:solidFill>
                      <a:srgbClr val="0000FF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Time-integrated detection:</a:t>
                </a:r>
                <a:r>
                  <a:rPr lang="en-US" altLang="zh-CN" sz="2000" b="1" dirty="0">
                    <a:solidFill>
                      <a:srgbClr val="FF0000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𝑳</m:t>
                        </m:r>
                      </m:sub>
                      <m:sup>
                        <m:r>
                          <a:rPr lang="en-US" altLang="zh-CN" sz="2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en-US" altLang="zh-CN" sz="2000" b="1" dirty="0">
                    <a:solidFill>
                      <a:schemeClr val="tx1"/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 is established as a mass eigenstate via direct detection (e.g. KLM detector at Belle)</a:t>
                </a:r>
                <a:endParaRPr lang="en-US" altLang="zh-CN" sz="2000" b="1" dirty="0">
                  <a:solidFill>
                    <a:schemeClr val="tx1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7" name="文本框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00" y="1569085"/>
                <a:ext cx="8587105" cy="73596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文本框 7"/>
          <p:cNvSpPr txBox="1"/>
          <p:nvPr/>
        </p:nvSpPr>
        <p:spPr>
          <a:xfrm>
            <a:off x="252729" y="3975100"/>
            <a:ext cx="8587105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SzPct val="150000"/>
              <a:buBlip>
                <a:blip r:embed="rId2"/>
              </a:buBlip>
            </a:pP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Reciprocal basis method: </a:t>
            </a:r>
            <a:endParaRPr lang="en-US" altLang="zh-CN" sz="20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/>
              <p:cNvSpPr txBox="1"/>
              <p:nvPr/>
            </p:nvSpPr>
            <p:spPr>
              <a:xfrm>
                <a:off x="3829685" y="4210685"/>
                <a:ext cx="5254625" cy="103568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indent="0" algn="l">
                  <a:lnSpc>
                    <a:spcPct val="150000"/>
                  </a:lnSpc>
                  <a:buFont typeface="Wingdings" panose="05000000000000000000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000" b="1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 ⟨</m:t>
                      </m:r>
                      <m:sSubSup>
                        <m:sSubSupPr>
                          <m:ctrlP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𝑳</m:t>
                          </m:r>
                        </m:sub>
                        <m:sup>
                          <m: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lang="en-US" altLang="zh-CN" sz="2000" b="1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|=</m:t>
                      </m:r>
                      <m:f>
                        <m:fPr>
                          <m:ctrlP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+|</m:t>
                              </m:r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𝝐</m:t>
                              </m:r>
                              <m:sSup>
                                <m:sSupPr>
                                  <m:ctrlPr>
                                    <a:rPr lang="en-US" altLang="zh-CN" sz="2000" b="1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CN" sz="2000" b="1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|</m:t>
                                  </m:r>
                                </m:e>
                                <m:sup>
                                  <m:r>
                                    <a:rPr lang="en-US" altLang="zh-CN" sz="2000" b="1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rad>
                        </m:num>
                        <m:den>
                          <m: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𝝐</m:t>
                              </m:r>
                            </m:den>
                          </m:f>
                          <m: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⟨</m:t>
                          </m:r>
                          <m:sSup>
                            <m:sSupPr>
                              <m:ctrlP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𝑲</m:t>
                              </m:r>
                            </m:e>
                            <m:sup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|+</m:t>
                          </m:r>
                          <m:f>
                            <m:fPr>
                              <m:ctrlP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𝝐</m:t>
                              </m:r>
                            </m:den>
                          </m:f>
                          <m: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⟨</m:t>
                          </m:r>
                          <m:sSup>
                            <m:sSupPr>
                              <m:ctrlP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bar>
                                <m:barPr>
                                  <m:pos m:val="top"/>
                                  <m:ctrlPr>
                                    <a:rPr lang="en-US" altLang="zh-CN" sz="2000" b="1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 altLang="zh-CN" sz="2000" b="1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𝑲</m:t>
                                  </m:r>
                                </m:e>
                              </m:bar>
                            </m:e>
                            <m:sup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|</m:t>
                          </m:r>
                        </m:e>
                      </m:d>
                    </m:oMath>
                  </m:oMathPara>
                </a14:m>
                <a:endParaRPr lang="en-US" altLang="zh-CN" sz="2000" b="1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pPr marL="457200" indent="-457200" algn="l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endParaRPr lang="en-US" altLang="zh-CN" sz="2000" b="1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</mc:Choice>
        <mc:Fallback>
          <p:sp>
            <p:nvSpPr>
              <p:cNvPr id="26" name="文本框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9685" y="4210685"/>
                <a:ext cx="5254625" cy="1035685"/>
              </a:xfrm>
              <a:prstGeom prst="rect">
                <a:avLst/>
              </a:prstGeom>
              <a:blipFill rotWithShape="1">
                <a:blip r:embed="rId4"/>
                <a:stretch>
                  <a:fillRect b="-456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252730" y="5568950"/>
                <a:ext cx="8587105" cy="4101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 algn="l">
                  <a:buSzPct val="150000"/>
                  <a:buBlip>
                    <a:blip r:embed="rId2"/>
                  </a:buBlip>
                </a:pPr>
                <a:r>
                  <a:rPr lang="en-US" altLang="zh-CN" sz="2000" b="1" dirty="0">
                    <a:solidFill>
                      <a:schemeClr val="tx1"/>
                    </a:solidFill>
                    <a:latin typeface="+mn-ea"/>
                  </a:rPr>
                  <a:t> </a:t>
                </a:r>
                <a:r>
                  <a:rPr lang="en-US" altLang="zh-CN" sz="2000" b="1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The total CP asymmetry is approximately opposite to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000" b="1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charset="0"/>
                          </a:rPr>
                        </m:ctrlPr>
                      </m:sSubSupPr>
                      <m:e>
                        <m:r>
                          <a:rPr lang="en-US" altLang="zh-CN" sz="2000" b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charset="0"/>
                          </a:rPr>
                          <m:t>𝐾</m:t>
                        </m:r>
                      </m:e>
                      <m:sub>
                        <m:r>
                          <a:rPr lang="en-US" altLang="zh-CN" sz="2000" b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charset="0"/>
                          </a:rPr>
                          <m:t>𝑆</m:t>
                        </m:r>
                      </m:sub>
                      <m:sup>
                        <m:r>
                          <a:rPr lang="en-US" altLang="zh-CN" sz="2000" b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Times New Roman" panose="02020603050405020304" charset="0"/>
                          </a:rPr>
                          <m:t>0</m:t>
                        </m:r>
                      </m:sup>
                    </m:sSubSup>
                  </m:oMath>
                </a14:m>
                <a:endParaRPr lang="en-US" altLang="zh-CN" sz="2000" b="1" dirty="0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730" y="5568950"/>
                <a:ext cx="8587105" cy="410112"/>
              </a:xfrm>
              <a:prstGeom prst="rect">
                <a:avLst/>
              </a:prstGeom>
              <a:blipFill rotWithShape="1">
                <a:blip r:embed="rId5"/>
                <a:stretch>
                  <a:fillRect b="1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/>
              <p:cNvSpPr txBox="1"/>
              <p:nvPr/>
            </p:nvSpPr>
            <p:spPr>
              <a:xfrm>
                <a:off x="479425" y="5718810"/>
                <a:ext cx="7566660" cy="731520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algn="l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𝑪𝑷</m:t>
                          </m:r>
                        </m:sub>
                      </m:sSub>
                      <m:r>
                        <a:rPr lang="en-US" altLang="zh-CN" sz="2000" b="1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altLang="zh-CN" sz="2000" b="1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𝑫</m:t>
                      </m:r>
                      <m:r>
                        <a:rPr lang="en-US" altLang="zh-CN" sz="2000" b="1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→</m:t>
                      </m:r>
                      <m:sSubSup>
                        <m:sSubSupPr>
                          <m:ctrlP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𝑳</m:t>
                          </m:r>
                        </m:sub>
                        <m:sup>
                          <m: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𝟎</m:t>
                          </m:r>
                        </m:sup>
                      </m:sSubSup>
                      <m:r>
                        <a:rPr lang="en-US" altLang="zh-CN" sz="2000" b="1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𝒇</m:t>
                      </m:r>
                      <m:r>
                        <a:rPr lang="en-US" altLang="zh-CN" sz="2000" b="1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)≈−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𝑪𝑷</m:t>
                              </m:r>
                            </m:sub>
                            <m:sup>
                              <m:sSup>
                                <m:sSupPr>
                                  <m:ctrlPr>
                                    <a:rPr lang="en-US" altLang="zh-CN" sz="2000" b="1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bar>
                                    <m:barPr>
                                      <m:pos m:val="top"/>
                                      <m:ctrlPr>
                                        <a:rPr lang="en-US" altLang="zh-CN" sz="2000" b="1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altLang="zh-CN" sz="2000" b="1" i="1">
                                          <a:latin typeface="Cambria Math" panose="02040503050406030204" pitchFamily="18" charset="0"/>
                                          <a:cs typeface="Cambria Math" panose="02040503050406030204" pitchFamily="18" charset="0"/>
                                        </a:rPr>
                                        <m:t>𝑲</m:t>
                                      </m:r>
                                    </m:e>
                                  </m:bar>
                                </m:e>
                                <m:sup>
                                  <m:r>
                                    <a:rPr lang="en-US" altLang="zh-CN" sz="2000" b="1" i="1">
                                      <a:latin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𝟎</m:t>
                                  </m:r>
                                </m:sup>
                              </m:sSup>
                            </m:sup>
                          </m:sSubSup>
                          <m: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𝑪𝑷</m:t>
                              </m:r>
                            </m:sub>
                            <m:sup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𝒅𝒊𝒓</m:t>
                              </m:r>
                            </m:sup>
                          </m:sSubSup>
                          <m:r>
                            <a:rPr lang="en-US" altLang="zh-CN" sz="2000" b="1" i="1"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𝑪𝑷</m:t>
                              </m:r>
                            </m:sub>
                            <m:sup>
                              <m:r>
                                <a:rPr lang="en-US" altLang="zh-CN" sz="2000" b="1" i="1"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𝒊𝒏𝒕</m:t>
                              </m:r>
                            </m:sup>
                          </m:sSubSup>
                        </m:e>
                      </m:d>
                      <m:r>
                        <a:rPr lang="en-US" altLang="zh-CN" sz="2000" b="1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/</m:t>
                      </m:r>
                      <m:r>
                        <a:rPr lang="en-US" altLang="zh-CN" sz="2000" b="1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𝑫</m:t>
                      </m:r>
                      <m:r>
                        <a:rPr lang="en-US" altLang="zh-CN" sz="2000" b="1" i="1"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US" altLang="zh-CN" sz="2000" b="1" i="1" dirty="0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425" y="5718810"/>
                <a:ext cx="7566660" cy="731520"/>
              </a:xfrm>
              <a:prstGeom prst="rect">
                <a:avLst/>
              </a:prstGeom>
              <a:blipFill rotWithShape="1">
                <a:blip r:embed="rId6"/>
                <a:stretch>
                  <a:fillRect b="-195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252730" y="2406015"/>
                <a:ext cx="8587105" cy="5363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 algn="l">
                  <a:buSzPct val="150000"/>
                  <a:buBlip>
                    <a:blip r:embed="rId2"/>
                  </a:buBlip>
                </a:pPr>
                <a:r>
                  <a:rPr lang="en-US" altLang="zh-CN" sz="2000" b="1" dirty="0">
                    <a:solidFill>
                      <a:srgbClr val="0000FF"/>
                    </a:solidFill>
                    <a:latin typeface="Times New Roman" panose="02020603050405020304" charset="0"/>
                    <a:cs typeface="Times New Roman" panose="02020603050405020304" charset="0"/>
                    <a:sym typeface="+mn-ea"/>
                  </a:rPr>
                  <a:t>Effective Hamiltonian:  </a:t>
                </a:r>
                <a14:m>
                  <m:oMath xmlns:m="http://schemas.openxmlformats.org/officeDocument/2006/math">
                    <m:acc>
                      <m:acc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𝑯</m:t>
                        </m:r>
                      </m:e>
                    </m:acc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acc>
                      <m:acc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𝑴</m:t>
                        </m:r>
                      </m:e>
                    </m:acc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𝒊</m:t>
                        </m:r>
                      </m:num>
                      <m:den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𝟐</m:t>
                        </m:r>
                      </m:den>
                    </m:f>
                    <m:acc>
                      <m:acc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𝜞</m:t>
                        </m:r>
                      </m:e>
                    </m:acc>
                  </m:oMath>
                </a14:m>
                <a:endParaRPr lang="zh-CN" altLang="en-US" sz="2000" b="1" dirty="0">
                  <a:solidFill>
                    <a:schemeClr val="tx1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730" y="2406015"/>
                <a:ext cx="8587105" cy="536365"/>
              </a:xfrm>
              <a:prstGeom prst="rect">
                <a:avLst/>
              </a:prstGeom>
              <a:blipFill rotWithShape="1">
                <a:blip r:embed="rId7"/>
                <a:stretch>
                  <a:fillRect b="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文本框 13"/>
              <p:cNvSpPr txBox="1"/>
              <p:nvPr/>
            </p:nvSpPr>
            <p:spPr>
              <a:xfrm>
                <a:off x="517525" y="2774315"/>
                <a:ext cx="8098790" cy="104457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marL="457200" indent="-457200" algn="l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acc>
                      <m:acc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𝑯</m:t>
                        </m:r>
                      </m:e>
                    </m:acc>
                  </m:oMath>
                </a14:m>
                <a:r>
                  <a:rPr lang="en-US" altLang="zh-CN" sz="2000" b="1" dirty="0">
                    <a:latin typeface="Times New Roman" panose="02020603050405020304" charset="0"/>
                    <a:cs typeface="Times New Roman" panose="02020603050405020304" charset="0"/>
                  </a:rPr>
                  <a:t> is non-Hermitian, so </a:t>
                </a:r>
                <a14:m>
                  <m:oMath xmlns:m="http://schemas.openxmlformats.org/officeDocument/2006/math"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(|</m:t>
                    </m:r>
                    <m:sSubSup>
                      <m:sSub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𝑳</m:t>
                        </m:r>
                      </m:sub>
                      <m:sup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⟩</m:t>
                    </m:r>
                    <m:sSup>
                      <m:s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†</m:t>
                        </m:r>
                      </m:sup>
                    </m:sSup>
                  </m:oMath>
                </a14:m>
                <a:r>
                  <a:rPr lang="en-US" altLang="zh-CN" sz="2000" b="1" dirty="0">
                    <a:latin typeface="Times New Roman" panose="02020603050405020304" charset="0"/>
                    <a:cs typeface="Times New Roman" panose="02020603050405020304" charset="0"/>
                  </a:rPr>
                  <a:t> only obeys:</a:t>
                </a:r>
                <a14:m>
                  <m:oMath xmlns:m="http://schemas.openxmlformats.org/officeDocument/2006/math"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⟨</m:t>
                    </m:r>
                    <m:sSubSup>
                      <m:sSub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𝑳</m:t>
                        </m:r>
                      </m:sub>
                      <m:sup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|</m:t>
                    </m:r>
                    <m:sSup>
                      <m:s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trlPr>
                              <a:rPr lang="en-US" altLang="zh-CN" sz="2000" b="1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000" b="1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𝑯</m:t>
                            </m:r>
                          </m:e>
                        </m:acc>
                      </m:e>
                      <m:sup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†</m:t>
                        </m:r>
                      </m:sup>
                    </m:sSup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𝝀</m:t>
                        </m:r>
                      </m:e>
                      <m:sub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𝑳</m:t>
                        </m:r>
                      </m:sub>
                      <m:sup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∗</m:t>
                        </m:r>
                      </m:sup>
                    </m:sSubSup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⟨</m:t>
                    </m:r>
                    <m:sSubSup>
                      <m:sSub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𝑳</m:t>
                        </m:r>
                      </m:sub>
                      <m:sup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|</m:t>
                    </m:r>
                  </m:oMath>
                </a14:m>
                <a:endParaRPr lang="en-US" altLang="zh-CN" sz="2000" b="1" dirty="0">
                  <a:latin typeface="Times New Roman" panose="02020603050405020304" charset="0"/>
                  <a:cs typeface="Times New Roman" panose="02020603050405020304" charset="0"/>
                </a:endParaRPr>
              </a:p>
              <a:p>
                <a:pPr marL="457200" indent="-457200" algn="l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⟨</m:t>
                    </m:r>
                    <m:sSubSup>
                      <m:sSub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𝑳</m:t>
                        </m:r>
                      </m:sub>
                      <m:sup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|=(|</m:t>
                    </m:r>
                    <m:sSubSup>
                      <m:sSub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𝑳</m:t>
                        </m:r>
                      </m:sub>
                      <m:sup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⟩</m:t>
                    </m:r>
                    <m:sSup>
                      <m:s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†</m:t>
                        </m:r>
                      </m:sup>
                    </m:sSup>
                  </m:oMath>
                </a14:m>
                <a:endParaRPr lang="en-US" altLang="zh-CN" sz="2000" b="1" dirty="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7525" y="2774315"/>
                <a:ext cx="8098790" cy="10445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文本框 16"/>
              <p:cNvSpPr txBox="1"/>
              <p:nvPr/>
            </p:nvSpPr>
            <p:spPr>
              <a:xfrm>
                <a:off x="527685" y="4359275"/>
                <a:ext cx="2647315" cy="1044575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marL="457200" indent="-457200" algn="l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14:m>
                  <m:oMath xmlns:m="http://schemas.openxmlformats.org/officeDocument/2006/math"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⟨</m:t>
                    </m:r>
                    <m:sSubSup>
                      <m:sSub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𝑳</m:t>
                        </m:r>
                      </m:sub>
                      <m:sup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|</m:t>
                    </m:r>
                    <m:acc>
                      <m:acc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𝑯</m:t>
                        </m:r>
                      </m:e>
                    </m:acc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𝝀</m:t>
                        </m:r>
                      </m:e>
                      <m:sub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𝑳</m:t>
                        </m:r>
                      </m:sub>
                    </m:sSub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⟨</m:t>
                    </m:r>
                    <m:sSubSup>
                      <m:sSub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𝑳</m:t>
                        </m:r>
                      </m:sub>
                      <m:sup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|                                          </m:t>
                    </m:r>
                  </m:oMath>
                </a14:m>
                <a:endParaRPr lang="en-US" altLang="zh-CN" sz="2000" b="1" i="1"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  <a:p>
                <a:pPr indent="0" algn="l">
                  <a:lnSpc>
                    <a:spcPct val="150000"/>
                  </a:lnSpc>
                  <a:buFont typeface="Wingdings" panose="05000000000000000000" pitchFamily="2" charset="2"/>
                  <a:buNone/>
                </a:pPr>
                <a:r>
                  <a:rPr lang="en-US" altLang="zh-CN" sz="2000">
                    <a:latin typeface="Cambria Math" panose="02040503050406030204" pitchFamily="18" charset="0"/>
                    <a:cs typeface="Cambria Math" panose="02040503050406030204" pitchFamily="18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⟨</m:t>
                    </m:r>
                    <m:sSubSup>
                      <m:sSub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𝜶</m:t>
                        </m:r>
                      </m:sub>
                      <m:sup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|</m:t>
                    </m:r>
                    <m:sSubSup>
                      <m:sSubSup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𝜷</m:t>
                        </m:r>
                      </m:sub>
                      <m:sup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2000" b="1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⟩=</m:t>
                    </m:r>
                    <m:sSub>
                      <m:sSub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𝜹</m:t>
                        </m:r>
                      </m:e>
                      <m:sub>
                        <m: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𝜶𝜷</m:t>
                        </m:r>
                      </m:sub>
                    </m:sSub>
                  </m:oMath>
                </a14:m>
                <a:endParaRPr lang="en-US" altLang="zh-CN" sz="2000" b="1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17" name="文本框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685" y="4359275"/>
                <a:ext cx="2647315" cy="1044575"/>
              </a:xfrm>
              <a:prstGeom prst="rect">
                <a:avLst/>
              </a:prstGeom>
              <a:blipFill rotWithShape="1">
                <a:blip r:embed="rId9"/>
                <a:stretch>
                  <a:fillRect r="-78580" b="-23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右大括号 18"/>
          <p:cNvSpPr/>
          <p:nvPr/>
        </p:nvSpPr>
        <p:spPr>
          <a:xfrm>
            <a:off x="3175635" y="4622800"/>
            <a:ext cx="184150" cy="774065"/>
          </a:xfrm>
          <a:prstGeom prst="rightBrac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右箭头 20"/>
          <p:cNvSpPr/>
          <p:nvPr/>
        </p:nvSpPr>
        <p:spPr>
          <a:xfrm>
            <a:off x="3451225" y="4939982"/>
            <a:ext cx="563245" cy="139700"/>
          </a:xfrm>
          <a:prstGeom prst="right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连接符 2"/>
          <p:cNvCxnSpPr/>
          <p:nvPr/>
        </p:nvCxnSpPr>
        <p:spPr>
          <a:xfrm>
            <a:off x="2946400" y="3574474"/>
            <a:ext cx="157018" cy="147781"/>
          </a:xfrm>
          <a:prstGeom prst="line">
            <a:avLst/>
          </a:prstGeom>
          <a:ln w="57150" cap="rnd">
            <a:solidFill>
              <a:srgbClr val="FF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/>
        </p:nvCxnSpPr>
        <p:spPr>
          <a:xfrm flipV="1">
            <a:off x="2946400" y="3574474"/>
            <a:ext cx="157018" cy="147781"/>
          </a:xfrm>
          <a:prstGeom prst="line">
            <a:avLst/>
          </a:prstGeom>
          <a:ln w="57150" cap="rnd">
            <a:solidFill>
              <a:srgbClr val="FF0000"/>
            </a:solidFill>
            <a:round/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359410" y="203835"/>
            <a:ext cx="4318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altLang="zh-CN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791210" y="127000"/>
            <a:ext cx="69894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CPV in charm decays into neutral kaons </a:t>
            </a:r>
            <a:endParaRPr lang="en-US" altLang="zh-CN" sz="2800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微软雅黑" panose="020B0503020204020204" charset="-122"/>
            </a:endParaRPr>
          </a:p>
        </p:txBody>
      </p:sp>
      <p:cxnSp>
        <p:nvCxnSpPr>
          <p:cNvPr id="16" name="直接连接符 15"/>
          <p:cNvCxnSpPr/>
          <p:nvPr userDrawn="1"/>
        </p:nvCxnSpPr>
        <p:spPr>
          <a:xfrm flipV="1">
            <a:off x="7125335" y="385445"/>
            <a:ext cx="720000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92000">
                  <a:srgbClr val="1D2288"/>
                </a:gs>
              </a:gsLst>
              <a:lin ang="10800000" scaled="0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121770" y="996839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1D2288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1D2288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  <a:endParaRPr lang="en-US" altLang="zh-CN" sz="4400" b="1" i="0" dirty="0">
              <a:solidFill>
                <a:srgbClr val="1D2288"/>
              </a:solidFill>
              <a:effectLst/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739265" y="1859915"/>
            <a:ext cx="4972050" cy="778510"/>
            <a:chOff x="2039" y="2929"/>
            <a:chExt cx="7830" cy="1226"/>
          </a:xfrm>
        </p:grpSpPr>
        <p:sp>
          <p:nvSpPr>
            <p:cNvPr id="11" name="椭圆 17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2039" y="2929"/>
              <a:ext cx="1274" cy="1227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 charset="0"/>
                  <a:ea typeface="Arial Unicode MS" panose="020B0604020202020204" charset="-122"/>
                  <a:cs typeface="Times New Roman" panose="02020603050405020304" charset="0"/>
                  <a:sym typeface="Arial Unicode MS" panose="020B0604020202020204" charset="-122"/>
                </a:rPr>
                <a:t>1</a:t>
              </a:r>
              <a:endParaRPr lang="en-US" altLang="zh-CN" sz="2100" b="1" dirty="0">
                <a:latin typeface="Times New Roman" panose="02020603050405020304" charset="0"/>
                <a:ea typeface="Arial Unicode MS" panose="020B0604020202020204" charset="-122"/>
                <a:cs typeface="Times New Roman" panose="02020603050405020304" charset="0"/>
                <a:sym typeface="Arial Unicode MS" panose="020B0604020202020204" charset="-122"/>
              </a:endParaRPr>
            </a:p>
          </p:txBody>
        </p:sp>
        <p:sp>
          <p:nvSpPr>
            <p:cNvPr id="8" name="TextBox 16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2889" y="2970"/>
              <a:ext cx="6981" cy="1145"/>
            </a:xfrm>
            <a:prstGeom prst="roundRect">
              <a:avLst>
                <a:gd name="adj" fmla="val 8176"/>
              </a:avLst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Motivation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</p:grpSp>
      <p:grpSp>
        <p:nvGrpSpPr>
          <p:cNvPr id="12" name="组合 2"/>
          <p:cNvGrpSpPr/>
          <p:nvPr>
            <p:custDataLst>
              <p:tags r:id="rId3"/>
            </p:custDataLst>
          </p:nvPr>
        </p:nvGrpSpPr>
        <p:grpSpPr bwMode="auto">
          <a:xfrm>
            <a:off x="1739265" y="2754475"/>
            <a:ext cx="6026126" cy="766800"/>
            <a:chOff x="167754" y="-19878"/>
            <a:chExt cx="2778979" cy="859812"/>
          </a:xfrm>
        </p:grpSpPr>
        <p:sp>
          <p:nvSpPr>
            <p:cNvPr id="14" name="椭圆 1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67754" y="-19878"/>
              <a:ext cx="373091" cy="859812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anose="020B0604020202020204" charset="-122"/>
                  <a:cs typeface="Times New Roman" panose="02020603050405020304"/>
                  <a:sym typeface="Arial Unicode MS" panose="020B0604020202020204" charset="-122"/>
                </a:rPr>
                <a:t>2</a:t>
              </a:r>
              <a:endParaRPr lang="zh-CN" altLang="en-US" sz="2100" b="1" dirty="0">
                <a:latin typeface="Times New Roman" panose="02020603050405020304"/>
                <a:ea typeface="Arial Unicode MS" panose="020B0604020202020204" charset="-122"/>
                <a:cs typeface="Times New Roman" panose="02020603050405020304"/>
                <a:sym typeface="Arial Unicode MS" panose="020B0604020202020204" charset="-122"/>
              </a:endParaRPr>
            </a:p>
          </p:txBody>
        </p:sp>
        <p:sp>
          <p:nvSpPr>
            <p:cNvPr id="13" name="TextBox 16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407273" y="3590"/>
              <a:ext cx="2539460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CPV in charm decays into neutral kaons </a:t>
              </a:r>
              <a:endParaRPr lang="en-US" altLang="zh-CN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</p:grpSp>
      <p:grpSp>
        <p:nvGrpSpPr>
          <p:cNvPr id="15" name="组合 2"/>
          <p:cNvGrpSpPr/>
          <p:nvPr>
            <p:custDataLst>
              <p:tags r:id="rId6"/>
            </p:custDataLst>
          </p:nvPr>
        </p:nvGrpSpPr>
        <p:grpSpPr bwMode="auto">
          <a:xfrm>
            <a:off x="1739265" y="3658492"/>
            <a:ext cx="5334463" cy="767160"/>
            <a:chOff x="-89608" y="1"/>
            <a:chExt cx="4072579" cy="858512"/>
          </a:xfrm>
        </p:grpSpPr>
        <p:sp>
          <p:nvSpPr>
            <p:cNvPr id="17" name="椭圆 1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-89608" y="7583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anose="020B0604020202020204" charset="-122"/>
                  <a:cs typeface="Times New Roman" panose="02020603050405020304"/>
                  <a:sym typeface="Arial Unicode MS" panose="020B0604020202020204" charset="-122"/>
                </a:rPr>
                <a:t>3</a:t>
              </a:r>
              <a:endParaRPr lang="zh-CN" altLang="en-US" sz="2100" b="1" dirty="0">
                <a:latin typeface="Times New Roman" panose="02020603050405020304"/>
                <a:ea typeface="Arial Unicode MS" panose="020B0604020202020204" charset="-122"/>
                <a:cs typeface="Times New Roman" panose="02020603050405020304"/>
                <a:sym typeface="Arial Unicode MS" panose="020B0604020202020204" charset="-122"/>
              </a:endParaRPr>
            </a:p>
          </p:txBody>
        </p:sp>
        <p:sp>
          <p:nvSpPr>
            <p:cNvPr id="16" name="TextBox 16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12521" y="1"/>
              <a:ext cx="3670450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Phenomenological</a:t>
              </a:r>
              <a:r>
                <a:rPr lang="zh-CN" altLang="en-US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  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analysis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</p:grpSp>
      <p:grpSp>
        <p:nvGrpSpPr>
          <p:cNvPr id="6" name="组合 2"/>
          <p:cNvGrpSpPr/>
          <p:nvPr>
            <p:custDataLst>
              <p:tags r:id="rId9"/>
            </p:custDataLst>
          </p:nvPr>
        </p:nvGrpSpPr>
        <p:grpSpPr bwMode="auto">
          <a:xfrm>
            <a:off x="1739265" y="4594790"/>
            <a:ext cx="3532618" cy="760385"/>
            <a:chOff x="-104071" y="-6001"/>
            <a:chExt cx="2706851" cy="850930"/>
          </a:xfrm>
        </p:grpSpPr>
        <p:sp>
          <p:nvSpPr>
            <p:cNvPr id="10" name="椭圆 17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-104071" y="-6001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anose="020B0604020202020204" charset="-122"/>
                  <a:cs typeface="Times New Roman" panose="02020603050405020304"/>
                  <a:sym typeface="Arial Unicode MS" panose="020B0604020202020204" charset="-122"/>
                </a:rPr>
                <a:t>4</a:t>
              </a:r>
              <a:endParaRPr lang="zh-CN" altLang="en-US" sz="2100" b="1" dirty="0">
                <a:latin typeface="Times New Roman" panose="02020603050405020304"/>
                <a:ea typeface="Arial Unicode MS" panose="020B0604020202020204" charset="-122"/>
                <a:cs typeface="Times New Roman" panose="02020603050405020304"/>
                <a:sym typeface="Arial Unicode MS" panose="020B0604020202020204" charset="-122"/>
              </a:endParaRPr>
            </a:p>
          </p:txBody>
        </p:sp>
        <p:sp>
          <p:nvSpPr>
            <p:cNvPr id="9" name="TextBox 1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04702" y="16190"/>
              <a:ext cx="2298078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Summary</a:t>
              </a:r>
              <a:endParaRPr kumimoji="0" lang="en-US" altLang="zh-CN" sz="2400" b="1" i="0" u="none" strike="noStrike" kern="1200" cap="none" spc="0" normalizeH="0" baseline="0" noProof="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1910080" y="3747135"/>
            <a:ext cx="4150360" cy="627380"/>
          </a:xfrm>
          <a:prstGeom prst="roundRect">
            <a:avLst/>
          </a:prstGeom>
          <a:noFill/>
          <a:ln w="22225"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34192" y="1534587"/>
            <a:ext cx="4412615" cy="3064679"/>
          </a:xfrm>
          <a:prstGeom prst="rect">
            <a:avLst/>
          </a:prstGeom>
        </p:spPr>
      </p:pic>
      <p:sp>
        <p:nvSpPr>
          <p:cNvPr id="3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81610" y="737235"/>
            <a:ext cx="8162290" cy="66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r>
              <a:rPr lang="en-US" altLang="zh-CN" sz="3200" b="1" dirty="0">
                <a:solidFill>
                  <a:srgbClr val="1D228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Topological Diagram Approach</a:t>
            </a:r>
            <a:endParaRPr lang="en-US" altLang="zh-CN" sz="3200" b="1" dirty="0">
              <a:solidFill>
                <a:srgbClr val="1D228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79041" y="1635759"/>
            <a:ext cx="41040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Blip>
                <a:blip r:embed="rId2"/>
              </a:buBlip>
            </a:pPr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Classified by quark flow </a:t>
            </a:r>
            <a:endParaRPr lang="en-US" altLang="zh-CN" sz="20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indent="0">
              <a:buSzPct val="150000"/>
              <a:buNone/>
            </a:pPr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topologies in weak decays.</a:t>
            </a:r>
            <a:endParaRPr lang="zh-CN" altLang="en-US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79041" y="2513326"/>
            <a:ext cx="38500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Blip>
                <a:blip r:embed="rId2"/>
              </a:buBlip>
            </a:pPr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Absorb all perturbative &amp; </a:t>
            </a:r>
            <a:endParaRPr lang="en-US" altLang="zh-CN" sz="20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indent="0">
              <a:buSzPct val="150000"/>
              <a:buNone/>
            </a:pPr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non-perturbative strong effects.</a:t>
            </a:r>
            <a:endParaRPr lang="en-US" altLang="zh-CN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79041" y="3384184"/>
            <a:ext cx="3991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Blip>
                <a:blip r:embed="rId2"/>
              </a:buBlip>
            </a:pPr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Model-independent; </a:t>
            </a:r>
            <a:endParaRPr lang="en-US" altLang="zh-CN" sz="2000" b="1" dirty="0">
              <a:latin typeface="Times New Roman" panose="02020603050405020304" charset="0"/>
              <a:cs typeface="Times New Roman" panose="02020603050405020304" charset="0"/>
            </a:endParaRPr>
          </a:p>
          <a:p>
            <a:pPr indent="0">
              <a:buSzPct val="150000"/>
              <a:buNone/>
            </a:pPr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extracted from experimental data.</a:t>
            </a:r>
            <a:endParaRPr lang="en-US" altLang="zh-CN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31" name="直接连接符 30"/>
          <p:cNvCxnSpPr/>
          <p:nvPr/>
        </p:nvCxnSpPr>
        <p:spPr>
          <a:xfrm flipV="1">
            <a:off x="63078" y="4419337"/>
            <a:ext cx="4065968" cy="1"/>
          </a:xfrm>
          <a:prstGeom prst="line">
            <a:avLst/>
          </a:prstGeom>
          <a:ln w="38100">
            <a:solidFill>
              <a:srgbClr val="1D22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/>
        </p:nvSpPr>
        <p:spPr>
          <a:xfrm>
            <a:off x="292468" y="4746606"/>
            <a:ext cx="8310033" cy="1947757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457200" lvl="0" indent="-457200" algn="l">
              <a:lnSpc>
                <a:spcPct val="150000"/>
              </a:lnSpc>
              <a:buFont typeface="Wingdings" panose="05000000000000000000" charset="0"/>
              <a:buChar char="Ø"/>
            </a:pPr>
            <a:endParaRPr lang="zh-CN" altLang="en-US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6417274" y="5081580"/>
                <a:ext cx="20574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/.</m:t>
                      </m:r>
                      <m:r>
                        <a:rPr lang="en-US" altLang="zh-CN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𝑑𝑛𝑓</m:t>
                      </m:r>
                      <m:r>
                        <a:rPr lang="en-US" altLang="zh-CN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2</m:t>
                      </m:r>
                      <m:r>
                        <a:rPr lang="en-US" altLang="zh-CN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.</m:t>
                      </m:r>
                      <m:r>
                        <a:rPr lang="en-US" altLang="zh-CN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altLang="zh-CN" sz="2000" i="1" dirty="0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274" y="5081580"/>
                <a:ext cx="2057400" cy="400110"/>
              </a:xfrm>
              <a:prstGeom prst="rect">
                <a:avLst/>
              </a:prstGeom>
              <a:blipFill rotWithShape="1">
                <a:blip r:embed="rId3"/>
                <a:stretch>
                  <a:fillRect l="-29" t="-77" r="29" b="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279041" y="4656803"/>
            <a:ext cx="6124806" cy="1883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D→PP : Fitting T, C, E, and A;</a:t>
            </a:r>
            <a:endParaRPr lang="en-US" altLang="zh-CN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 CF + DCS modes, 17 branching fractions</a:t>
            </a:r>
            <a:endParaRPr lang="en-US" altLang="zh-CN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charset="0"/>
                <a:ea typeface="等线" panose="02010600030101010101" charset="-122"/>
                <a:cs typeface="Times New Roman" panose="02020603050405020304" charset="0"/>
              </a:rPr>
              <a:t>D→PV : Fitting T</a:t>
            </a:r>
            <a:r>
              <a:rPr kumimoji="0" lang="en-US" altLang="zh-CN" sz="2000" b="1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charset="0"/>
                <a:ea typeface="等线" panose="02010600030101010101" charset="-122"/>
                <a:cs typeface="Times New Roman" panose="02020603050405020304" charset="0"/>
              </a:rPr>
              <a:t>P,V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charset="0"/>
                <a:ea typeface="等线" panose="02010600030101010101" charset="-122"/>
                <a:cs typeface="Times New Roman" panose="02020603050405020304" charset="0"/>
              </a:rPr>
              <a:t>, C</a:t>
            </a:r>
            <a:r>
              <a:rPr kumimoji="0" lang="en-US" altLang="zh-CN" sz="2000" b="1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charset="0"/>
                <a:ea typeface="等线" panose="02010600030101010101" charset="-122"/>
                <a:cs typeface="Times New Roman" panose="02020603050405020304" charset="0"/>
              </a:rPr>
              <a:t>P,V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charset="0"/>
                <a:ea typeface="等线" panose="02010600030101010101" charset="-122"/>
                <a:cs typeface="Times New Roman" panose="02020603050405020304" charset="0"/>
              </a:rPr>
              <a:t>, E</a:t>
            </a:r>
            <a:r>
              <a:rPr kumimoji="0" lang="en-US" altLang="zh-CN" sz="2000" b="1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charset="0"/>
                <a:ea typeface="等线" panose="02010600030101010101" charset="-122"/>
                <a:cs typeface="Times New Roman" panose="02020603050405020304" charset="0"/>
              </a:rPr>
              <a:t>P,V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charset="0"/>
                <a:ea typeface="等线" panose="02010600030101010101" charset="-122"/>
                <a:cs typeface="Times New Roman" panose="02020603050405020304" charset="0"/>
              </a:rPr>
              <a:t>, and A</a:t>
            </a:r>
            <a:r>
              <a:rPr kumimoji="0" lang="en-US" altLang="zh-CN" sz="2000" b="1" i="0" u="none" strike="noStrike" kern="1200" cap="none" spc="0" normalizeH="0" baseline="-2500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charset="0"/>
                <a:ea typeface="等线" panose="02010600030101010101" charset="-122"/>
                <a:cs typeface="Times New Roman" panose="02020603050405020304" charset="0"/>
              </a:rPr>
              <a:t>P,V</a:t>
            </a: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charset="0"/>
                <a:ea typeface="等线" panose="02010600030101010101" charset="-122"/>
                <a:cs typeface="Times New Roman" panose="02020603050405020304" charset="0"/>
              </a:rPr>
              <a:t>; </a:t>
            </a:r>
            <a:endParaRPr kumimoji="0" lang="en-US" altLang="zh-CN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Times New Roman" panose="02020603050405020304" charset="0"/>
              <a:ea typeface="等线" panose="02010600030101010101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Times New Roman" panose="02020603050405020304" charset="0"/>
                <a:ea typeface="等线" panose="02010600030101010101" charset="-122"/>
                <a:cs typeface="Times New Roman" panose="02020603050405020304" charset="0"/>
              </a:rPr>
              <a:t>CF + DCS modes, 26 branching fractions</a:t>
            </a:r>
            <a:endParaRPr lang="zh-CN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/>
              <p:cNvSpPr txBox="1"/>
              <p:nvPr/>
            </p:nvSpPr>
            <p:spPr>
              <a:xfrm>
                <a:off x="6444198" y="5912736"/>
                <a:ext cx="205740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0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𝜒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/.</m:t>
                      </m:r>
                      <m:r>
                        <a:rPr lang="en-US" altLang="zh-CN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𝑑𝑛𝑓</m:t>
                      </m:r>
                      <m:r>
                        <a:rPr lang="en-US" altLang="zh-CN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3</m:t>
                      </m:r>
                      <m:r>
                        <a:rPr lang="en-US" altLang="zh-CN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.</m:t>
                      </m:r>
                      <m:r>
                        <a:rPr lang="en-US" altLang="zh-CN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altLang="zh-CN" sz="2000" i="1" dirty="0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4198" y="5912736"/>
                <a:ext cx="2057400" cy="400110"/>
              </a:xfrm>
              <a:prstGeom prst="rect">
                <a:avLst/>
              </a:prstGeom>
              <a:blipFill rotWithShape="1">
                <a:blip r:embed="rId4"/>
                <a:stretch>
                  <a:fillRect l="-11" t="-63" r="11" b="7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文本框 16"/>
          <p:cNvSpPr txBox="1"/>
          <p:nvPr/>
        </p:nvSpPr>
        <p:spPr>
          <a:xfrm>
            <a:off x="791210" y="127000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eaLnBrk="1" hangingPunct="1"/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Phenomenological</a:t>
            </a:r>
            <a:r>
              <a:rPr lang="zh-CN" altLang="en-US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  </a:t>
            </a:r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analysis</a:t>
            </a:r>
            <a:endParaRPr lang="en-US" altLang="zh-CN" sz="2800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微软雅黑" panose="020B050302020402020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 flipV="1">
            <a:off x="5153660" y="385445"/>
            <a:ext cx="2700000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92000">
                  <a:srgbClr val="1D2288"/>
                </a:gs>
              </a:gsLst>
              <a:lin ang="10800000" scaled="0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/>
        </p:nvSpPr>
        <p:spPr>
          <a:xfrm>
            <a:off x="359410" y="203835"/>
            <a:ext cx="4318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en-US" altLang="zh-CN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rcRect r="4299"/>
          <a:stretch>
            <a:fillRect/>
          </a:stretch>
        </p:blipFill>
        <p:spPr>
          <a:xfrm>
            <a:off x="111760" y="2275205"/>
            <a:ext cx="8750935" cy="281559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文本占位符 1"/>
              <p:cNvSpPr>
                <a:spLocks noGrp="1"/>
              </p:cNvSpPr>
              <p:nvPr>
                <p:ph type="body" sz="quarter" idx="10"/>
              </p:nvPr>
            </p:nvSpPr>
            <p:spPr>
              <a:xfrm>
                <a:off x="181610" y="798195"/>
                <a:ext cx="8162290" cy="663575"/>
              </a:xfr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>
                        <a:lumMod val="75000"/>
                      </a:schemeClr>
                    </a:solidFill>
                  </a14:hiddenFill>
                </a:ext>
              </a:extLst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3200" b="1" i="1" smtClean="0">
                            <a:solidFill>
                              <a:srgbClr val="1D2288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b="1" i="1">
                            <a:solidFill>
                              <a:srgbClr val="1D2288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3200" b="1" i="1" smtClean="0">
                            <a:solidFill>
                              <a:srgbClr val="1D2288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𝑺</m:t>
                        </m:r>
                      </m:sub>
                      <m:sup>
                        <m:r>
                          <a:rPr lang="en-US" altLang="zh-CN" sz="3200" b="1" i="1">
                            <a:solidFill>
                              <a:srgbClr val="1D2288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𝟎</m:t>
                        </m:r>
                      </m:sup>
                    </m:sSubSup>
                    <m:r>
                      <a:rPr lang="en-US" altLang="zh-CN" sz="3200" b="1" i="1">
                        <a:solidFill>
                          <a:srgbClr val="1D2288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 </m:t>
                    </m:r>
                    <m:r>
                      <a:rPr lang="en-US" altLang="zh-CN" sz="3200" b="1" i="1" smtClean="0">
                        <a:solidFill>
                          <a:srgbClr val="1D2288"/>
                        </a:solidFill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altLang="zh-CN" sz="3200" b="1" i="1" smtClean="0">
                            <a:solidFill>
                              <a:srgbClr val="1D2288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3200" b="1" i="1">
                            <a:solidFill>
                              <a:srgbClr val="1D2288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𝑲</m:t>
                        </m:r>
                      </m:e>
                      <m:sub>
                        <m:r>
                          <a:rPr lang="en-US" altLang="zh-CN" sz="3200" b="1" i="1">
                            <a:solidFill>
                              <a:srgbClr val="1D2288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𝑳</m:t>
                        </m:r>
                      </m:sub>
                      <m:sup>
                        <m:r>
                          <a:rPr lang="en-US" altLang="zh-CN" sz="3200" b="1" i="1">
                            <a:solidFill>
                              <a:srgbClr val="1D2288"/>
                            </a:solidFill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𝟎</m:t>
                        </m:r>
                      </m:sup>
                    </m:sSubSup>
                  </m:oMath>
                </a14:m>
                <a:r>
                  <a:rPr lang="zh-CN" altLang="en-US" sz="3200" b="1" dirty="0">
                    <a:solidFill>
                      <a:srgbClr val="1D2288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3200" b="1" dirty="0">
                    <a:solidFill>
                      <a:srgbClr val="1D2288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charset="0"/>
                    <a:ea typeface="华文中宋" panose="02010600040101010101" pitchFamily="2" charset="-122"/>
                    <a:cs typeface="Times New Roman" panose="02020603050405020304" charset="0"/>
                  </a:rPr>
                  <a:t>asymmetry</a:t>
                </a:r>
                <a:endParaRPr lang="en-US" altLang="zh-CN" sz="3200" b="1" dirty="0">
                  <a:solidFill>
                    <a:srgbClr val="1D2288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charset="0"/>
                  <a:ea typeface="华文中宋" panose="02010600040101010101" pitchFamily="2" charset="-122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4" name="文本占位符 1"/>
              <p:cNvSpPr>
                <a:spLocks noRot="1" noChangeAspect="1" noMove="1" noResize="1" noEditPoints="1" noAdjustHandles="1" noChangeArrowheads="1" noChangeShapeType="1" noTextEdit="1"/>
              </p:cNvSpPr>
              <p:nvPr>
                <p:ph type="body" sz="quarter" idx="10"/>
              </p:nvPr>
            </p:nvSpPr>
            <p:spPr>
              <a:xfrm>
                <a:off x="181610" y="798195"/>
                <a:ext cx="8162290" cy="663575"/>
              </a:xfrm>
              <a:blipFill rotWithShape="1">
                <a:blip r:embed="rId2"/>
                <a:stretch>
                  <a:fillRect/>
                </a:stretch>
              </a:blipFill>
              <a:extLst>
                <a:ext uri="{909E8E84-426E-40DD-AFC4-6F175D3DCCD1}">
                  <a14:hiddenFill xmlns:a14="http://schemas.microsoft.com/office/drawing/2010/main">
                    <a:solidFill>
                      <a:schemeClr val="accent1">
                        <a:lumMod val="75000"/>
                      </a:schemeClr>
                    </a:solidFill>
                  </a14:hiddenFill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142240" y="4036060"/>
            <a:ext cx="8596630" cy="466090"/>
          </a:xfrm>
          <a:prstGeom prst="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rcRect r="32325"/>
          <a:stretch>
            <a:fillRect/>
          </a:stretch>
        </p:blipFill>
        <p:spPr>
          <a:xfrm>
            <a:off x="2236470" y="1556385"/>
            <a:ext cx="4590415" cy="58420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425450" y="5273848"/>
            <a:ext cx="660336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D. Wang, F. S. Yu, P. F. Guo and H. Y. Jiang, Phys. Rev. 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D 95, 073007 (2017).</a:t>
            </a:r>
            <a:endParaRPr lang="en-US" altLang="zh-CN" sz="1600" dirty="0">
              <a:solidFill>
                <a:srgbClr val="6633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FontTx/>
            </a:pPr>
            <a:r>
              <a:rPr lang="en-US" altLang="zh-CN" sz="1600" dirty="0" err="1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H. Y. 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Cheng and C. W. Chiang, Phys. Rev. D 109, 073008 (2024).</a:t>
            </a:r>
            <a:endParaRPr lang="en-US" altLang="zh-CN" sz="1600" dirty="0">
              <a:solidFill>
                <a:srgbClr val="6633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FontTx/>
            </a:pP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Q. He et al., Phys. Rev. Lett. 100, 091801 (2008).</a:t>
            </a:r>
            <a:endParaRPr lang="en-US" altLang="zh-CN" sz="1600" dirty="0">
              <a:solidFill>
                <a:srgbClr val="6633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FontTx/>
            </a:pP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M. </a:t>
            </a:r>
            <a:r>
              <a:rPr lang="en-US" altLang="zh-CN" sz="1600" dirty="0" err="1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Ablikim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 et al., Phys. Rev. D 99, 112005 (2019).</a:t>
            </a:r>
            <a:endParaRPr lang="en-US" altLang="zh-CN" sz="1600" dirty="0">
              <a:solidFill>
                <a:srgbClr val="6633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l">
              <a:buClrTx/>
              <a:buSzTx/>
              <a:buFontTx/>
            </a:pP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M. </a:t>
            </a:r>
            <a:r>
              <a:rPr lang="en-US" altLang="zh-CN" sz="1600" dirty="0" err="1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Ablikim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 et al., Phys. Rev. D 105, 092010 (2022).</a:t>
            </a:r>
            <a:endParaRPr lang="en-US" altLang="zh-CN" sz="1600" dirty="0">
              <a:solidFill>
                <a:srgbClr val="6633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791210" y="127000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eaLnBrk="1" hangingPunct="1"/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Phenomenological</a:t>
            </a:r>
            <a:r>
              <a:rPr lang="zh-CN" altLang="en-US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  </a:t>
            </a:r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analysis</a:t>
            </a:r>
            <a:endParaRPr lang="en-US" altLang="zh-CN" sz="2800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微软雅黑" panose="020B0503020204020204" charset="-122"/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 flipV="1">
            <a:off x="5153660" y="385445"/>
            <a:ext cx="2700000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92000">
                  <a:srgbClr val="1D2288"/>
                </a:gs>
              </a:gsLst>
              <a:lin ang="10800000" scaled="0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359410" y="203835"/>
            <a:ext cx="4318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en-US" altLang="zh-CN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67935" y="4081592"/>
            <a:ext cx="3862705" cy="2546538"/>
          </a:xfrm>
          <a:prstGeom prst="rect">
            <a:avLst/>
          </a:prstGeom>
        </p:spPr>
      </p:pic>
      <p:sp>
        <p:nvSpPr>
          <p:cNvPr id="4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181610" y="737235"/>
            <a:ext cx="8162290" cy="66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r>
              <a:rPr lang="zh-CN" altLang="en-US" sz="3200" b="1" dirty="0">
                <a:solidFill>
                  <a:srgbClr val="1D228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Time-dependent CP </a:t>
            </a:r>
            <a:r>
              <a:rPr lang="en-US" altLang="zh-CN" sz="3200" b="1" dirty="0">
                <a:solidFill>
                  <a:srgbClr val="1D228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a</a:t>
            </a:r>
            <a:r>
              <a:rPr lang="zh-CN" altLang="en-US" sz="3200" b="1" dirty="0">
                <a:solidFill>
                  <a:srgbClr val="1D228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symmetr</a:t>
            </a:r>
            <a:r>
              <a:rPr lang="en-US" altLang="zh-CN" sz="3200" b="1" dirty="0" err="1">
                <a:solidFill>
                  <a:srgbClr val="1D228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ies</a:t>
            </a:r>
            <a:endParaRPr lang="en-US" altLang="zh-CN" sz="3200" b="1" dirty="0" err="1">
              <a:solidFill>
                <a:srgbClr val="1D228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rcRect r="1410"/>
          <a:stretch>
            <a:fillRect/>
          </a:stretch>
        </p:blipFill>
        <p:spPr>
          <a:xfrm>
            <a:off x="181610" y="1479806"/>
            <a:ext cx="8777316" cy="262076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20" y="4024820"/>
            <a:ext cx="4115435" cy="2592705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791210" y="127000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eaLnBrk="1" hangingPunct="1"/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Phenomenological</a:t>
            </a:r>
            <a:r>
              <a:rPr lang="zh-CN" altLang="en-US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  </a:t>
            </a:r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analysis</a:t>
            </a:r>
            <a:endParaRPr lang="en-US" altLang="zh-CN" sz="2800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微软雅黑" panose="020B0503020204020204" charset="-122"/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 flipV="1">
            <a:off x="5153660" y="385445"/>
            <a:ext cx="2700000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92000">
                  <a:srgbClr val="1D2288"/>
                </a:gs>
              </a:gsLst>
              <a:lin ang="10800000" scaled="0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359410" y="203835"/>
            <a:ext cx="4318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en-US" altLang="zh-CN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746652" y="2364689"/>
            <a:ext cx="4204308" cy="7213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81610" y="2444573"/>
            <a:ext cx="4335544" cy="4370882"/>
          </a:xfrm>
          <a:prstGeom prst="rect">
            <a:avLst/>
          </a:prstGeom>
        </p:spPr>
      </p:pic>
      <p:sp>
        <p:nvSpPr>
          <p:cNvPr id="26" name="矩形: 圆角 18"/>
          <p:cNvSpPr/>
          <p:nvPr>
            <p:custDataLst>
              <p:tags r:id="rId5"/>
            </p:custDataLst>
          </p:nvPr>
        </p:nvSpPr>
        <p:spPr>
          <a:xfrm>
            <a:off x="4933949" y="3524877"/>
            <a:ext cx="4152265" cy="440690"/>
          </a:xfrm>
          <a:prstGeom prst="roundRect">
            <a:avLst/>
          </a:prstGeom>
          <a:solidFill>
            <a:srgbClr val="00B050">
              <a:alpha val="2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占位符 1"/>
          <p:cNvSpPr>
            <a:spLocks noGrp="1"/>
          </p:cNvSpPr>
          <p:nvPr>
            <p:ph type="body" sz="quarter" idx="10"/>
            <p:custDataLst>
              <p:tags r:id="rId6"/>
            </p:custDataLst>
          </p:nvPr>
        </p:nvSpPr>
        <p:spPr>
          <a:xfrm>
            <a:off x="181610" y="777875"/>
            <a:ext cx="8162290" cy="6635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r>
              <a:rPr lang="en-US" altLang="zh-CN" sz="3200" b="1" dirty="0">
                <a:solidFill>
                  <a:srgbClr val="1D228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Observable</a:t>
            </a:r>
            <a:endParaRPr lang="en-US" altLang="zh-CN" sz="3200" b="1" dirty="0">
              <a:solidFill>
                <a:srgbClr val="1D228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矩形: 圆角 22"/>
          <p:cNvSpPr/>
          <p:nvPr>
            <p:custDataLst>
              <p:tags r:id="rId7"/>
            </p:custDataLst>
          </p:nvPr>
        </p:nvSpPr>
        <p:spPr>
          <a:xfrm>
            <a:off x="670040" y="1568080"/>
            <a:ext cx="7978456" cy="565780"/>
          </a:xfrm>
          <a:prstGeom prst="roundRect">
            <a:avLst/>
          </a:prstGeom>
          <a:solidFill>
            <a:srgbClr val="92D050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88926" y="1700684"/>
            <a:ext cx="7740684" cy="32990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915299" y="4990962"/>
            <a:ext cx="3954642" cy="1232654"/>
          </a:xfrm>
          <a:prstGeom prst="rect">
            <a:avLst/>
          </a:prstGeom>
        </p:spPr>
      </p:pic>
      <p:sp>
        <p:nvSpPr>
          <p:cNvPr id="14" name="椭圆 13"/>
          <p:cNvSpPr/>
          <p:nvPr>
            <p:custDataLst>
              <p:tags r:id="rId12"/>
            </p:custDataLst>
          </p:nvPr>
        </p:nvSpPr>
        <p:spPr>
          <a:xfrm>
            <a:off x="8051308" y="2470846"/>
            <a:ext cx="781665" cy="5014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箭头连接符 14"/>
          <p:cNvCxnSpPr/>
          <p:nvPr>
            <p:custDataLst>
              <p:tags r:id="rId13"/>
            </p:custDataLst>
          </p:nvPr>
        </p:nvCxnSpPr>
        <p:spPr>
          <a:xfrm flipH="1">
            <a:off x="7326709" y="3014275"/>
            <a:ext cx="835436" cy="444392"/>
          </a:xfrm>
          <a:prstGeom prst="straightConnector1">
            <a:avLst/>
          </a:prstGeom>
          <a:ln w="381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>
            <p:custDataLst>
              <p:tags r:id="rId14"/>
            </p:custDataLst>
          </p:nvPr>
        </p:nvSpPr>
        <p:spPr>
          <a:xfrm>
            <a:off x="4933950" y="3524877"/>
            <a:ext cx="20631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U-spin symmetry</a:t>
            </a:r>
            <a:endParaRPr lang="en-US" altLang="zh-CN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4" name="文本框 23"/>
          <p:cNvSpPr txBox="1"/>
          <p:nvPr>
            <p:custDataLst>
              <p:tags r:id="rId15"/>
            </p:custDataLst>
          </p:nvPr>
        </p:nvSpPr>
        <p:spPr>
          <a:xfrm>
            <a:off x="7449820" y="3543300"/>
            <a:ext cx="2045335" cy="3987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Constructive</a:t>
            </a:r>
            <a:endParaRPr lang="en-US" altLang="zh-CN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5" name="箭头: 右 16"/>
          <p:cNvSpPr/>
          <p:nvPr>
            <p:custDataLst>
              <p:tags r:id="rId16"/>
            </p:custDataLst>
          </p:nvPr>
        </p:nvSpPr>
        <p:spPr>
          <a:xfrm>
            <a:off x="7028814" y="3693687"/>
            <a:ext cx="421005" cy="1436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>
            <p:custDataLst>
              <p:tags r:id="rId17"/>
            </p:custDataLst>
          </p:nvPr>
        </p:nvSpPr>
        <p:spPr>
          <a:xfrm>
            <a:off x="4742815" y="4239741"/>
            <a:ext cx="4208145" cy="91757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Cancel</a:t>
            </a:r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 systematic uncertainties</a:t>
            </a:r>
            <a:endParaRPr lang="en-US" altLang="zh-CN" sz="2000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8"/>
            </p:custDataLst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  <p:sp>
        <p:nvSpPr>
          <p:cNvPr id="8" name="文本框 7"/>
          <p:cNvSpPr txBox="1"/>
          <p:nvPr>
            <p:custDataLst>
              <p:tags r:id="rId19"/>
            </p:custDataLst>
          </p:nvPr>
        </p:nvSpPr>
        <p:spPr>
          <a:xfrm>
            <a:off x="791210" y="127000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eaLnBrk="1" hangingPunct="1"/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Phenomenological</a:t>
            </a:r>
            <a:r>
              <a:rPr lang="zh-CN" altLang="en-US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  </a:t>
            </a:r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analysis</a:t>
            </a:r>
            <a:endParaRPr lang="en-US" altLang="zh-CN" sz="2800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微软雅黑" panose="020B0503020204020204" charset="-122"/>
            </a:endParaRPr>
          </a:p>
        </p:txBody>
      </p:sp>
      <p:cxnSp>
        <p:nvCxnSpPr>
          <p:cNvPr id="11" name="直接连接符 10"/>
          <p:cNvCxnSpPr/>
          <p:nvPr userDrawn="1">
            <p:custDataLst>
              <p:tags r:id="rId20"/>
            </p:custDataLst>
          </p:nvPr>
        </p:nvCxnSpPr>
        <p:spPr>
          <a:xfrm flipV="1">
            <a:off x="5153660" y="385445"/>
            <a:ext cx="2700000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92000">
                  <a:srgbClr val="1D2288"/>
                </a:gs>
              </a:gsLst>
              <a:lin ang="10800000" scaled="0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>
            <p:custDataLst>
              <p:tags r:id="rId21"/>
            </p:custDataLst>
          </p:nvPr>
        </p:nvSpPr>
        <p:spPr>
          <a:xfrm>
            <a:off x="359410" y="203835"/>
            <a:ext cx="4318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3</a:t>
            </a:r>
            <a:endParaRPr lang="en-US" altLang="zh-CN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121770" y="996839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1D2288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1D2288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  <a:endParaRPr lang="en-US" altLang="zh-CN" sz="4400" b="1" i="0" dirty="0">
              <a:solidFill>
                <a:srgbClr val="1D2288"/>
              </a:solidFill>
              <a:effectLst/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739265" y="1859915"/>
            <a:ext cx="4972050" cy="778510"/>
            <a:chOff x="2039" y="2929"/>
            <a:chExt cx="7830" cy="1226"/>
          </a:xfrm>
        </p:grpSpPr>
        <p:sp>
          <p:nvSpPr>
            <p:cNvPr id="11" name="椭圆 17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2039" y="2929"/>
              <a:ext cx="1274" cy="1227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 charset="0"/>
                  <a:ea typeface="Arial Unicode MS" panose="020B0604020202020204" charset="-122"/>
                  <a:cs typeface="Times New Roman" panose="02020603050405020304" charset="0"/>
                  <a:sym typeface="Arial Unicode MS" panose="020B0604020202020204" charset="-122"/>
                </a:rPr>
                <a:t>1</a:t>
              </a:r>
              <a:endParaRPr lang="en-US" altLang="zh-CN" sz="2100" b="1" dirty="0">
                <a:latin typeface="Times New Roman" panose="02020603050405020304" charset="0"/>
                <a:ea typeface="Arial Unicode MS" panose="020B0604020202020204" charset="-122"/>
                <a:cs typeface="Times New Roman" panose="02020603050405020304" charset="0"/>
                <a:sym typeface="Arial Unicode MS" panose="020B0604020202020204" charset="-122"/>
              </a:endParaRPr>
            </a:p>
          </p:txBody>
        </p:sp>
        <p:sp>
          <p:nvSpPr>
            <p:cNvPr id="8" name="TextBox 16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2889" y="2970"/>
              <a:ext cx="6981" cy="1145"/>
            </a:xfrm>
            <a:prstGeom prst="roundRect">
              <a:avLst>
                <a:gd name="adj" fmla="val 8176"/>
              </a:avLst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Motivation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</p:grpSp>
      <p:grpSp>
        <p:nvGrpSpPr>
          <p:cNvPr id="12" name="组合 2"/>
          <p:cNvGrpSpPr/>
          <p:nvPr>
            <p:custDataLst>
              <p:tags r:id="rId3"/>
            </p:custDataLst>
          </p:nvPr>
        </p:nvGrpSpPr>
        <p:grpSpPr bwMode="auto">
          <a:xfrm>
            <a:off x="1739265" y="2754475"/>
            <a:ext cx="6026126" cy="766800"/>
            <a:chOff x="167754" y="-19878"/>
            <a:chExt cx="2778979" cy="859812"/>
          </a:xfrm>
        </p:grpSpPr>
        <p:sp>
          <p:nvSpPr>
            <p:cNvPr id="14" name="椭圆 1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67754" y="-19878"/>
              <a:ext cx="373091" cy="859812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anose="020B0604020202020204" charset="-122"/>
                  <a:cs typeface="Times New Roman" panose="02020603050405020304"/>
                  <a:sym typeface="Arial Unicode MS" panose="020B0604020202020204" charset="-122"/>
                </a:rPr>
                <a:t>2</a:t>
              </a:r>
              <a:endParaRPr lang="zh-CN" altLang="en-US" sz="2100" b="1" dirty="0">
                <a:latin typeface="Times New Roman" panose="02020603050405020304"/>
                <a:ea typeface="Arial Unicode MS" panose="020B0604020202020204" charset="-122"/>
                <a:cs typeface="Times New Roman" panose="02020603050405020304"/>
                <a:sym typeface="Arial Unicode MS" panose="020B0604020202020204" charset="-122"/>
              </a:endParaRPr>
            </a:p>
          </p:txBody>
        </p:sp>
        <p:sp>
          <p:nvSpPr>
            <p:cNvPr id="13" name="TextBox 16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407273" y="3590"/>
              <a:ext cx="2539460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CPV in charm decays into neutral kaons </a:t>
              </a:r>
              <a:endParaRPr lang="en-US" altLang="zh-CN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</p:grpSp>
      <p:grpSp>
        <p:nvGrpSpPr>
          <p:cNvPr id="15" name="组合 2"/>
          <p:cNvGrpSpPr/>
          <p:nvPr>
            <p:custDataLst>
              <p:tags r:id="rId6"/>
            </p:custDataLst>
          </p:nvPr>
        </p:nvGrpSpPr>
        <p:grpSpPr bwMode="auto">
          <a:xfrm>
            <a:off x="1739265" y="3658492"/>
            <a:ext cx="5334463" cy="767160"/>
            <a:chOff x="-89608" y="1"/>
            <a:chExt cx="4072579" cy="858512"/>
          </a:xfrm>
        </p:grpSpPr>
        <p:sp>
          <p:nvSpPr>
            <p:cNvPr id="17" name="椭圆 1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-89608" y="7583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anose="020B0604020202020204" charset="-122"/>
                  <a:cs typeface="Times New Roman" panose="02020603050405020304"/>
                  <a:sym typeface="Arial Unicode MS" panose="020B0604020202020204" charset="-122"/>
                </a:rPr>
                <a:t>3</a:t>
              </a:r>
              <a:endParaRPr lang="zh-CN" altLang="en-US" sz="2100" b="1" dirty="0">
                <a:latin typeface="Times New Roman" panose="02020603050405020304"/>
                <a:ea typeface="Arial Unicode MS" panose="020B0604020202020204" charset="-122"/>
                <a:cs typeface="Times New Roman" panose="02020603050405020304"/>
                <a:sym typeface="Arial Unicode MS" panose="020B0604020202020204" charset="-122"/>
              </a:endParaRPr>
            </a:p>
          </p:txBody>
        </p:sp>
        <p:sp>
          <p:nvSpPr>
            <p:cNvPr id="16" name="TextBox 16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12521" y="1"/>
              <a:ext cx="3670450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Phenomenological</a:t>
              </a:r>
              <a:r>
                <a:rPr lang="zh-CN" altLang="en-US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  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analysis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</p:grpSp>
      <p:grpSp>
        <p:nvGrpSpPr>
          <p:cNvPr id="6" name="组合 2"/>
          <p:cNvGrpSpPr/>
          <p:nvPr>
            <p:custDataLst>
              <p:tags r:id="rId9"/>
            </p:custDataLst>
          </p:nvPr>
        </p:nvGrpSpPr>
        <p:grpSpPr bwMode="auto">
          <a:xfrm>
            <a:off x="1739265" y="4594790"/>
            <a:ext cx="3532618" cy="760385"/>
            <a:chOff x="-104071" y="-6001"/>
            <a:chExt cx="2706851" cy="850930"/>
          </a:xfrm>
        </p:grpSpPr>
        <p:sp>
          <p:nvSpPr>
            <p:cNvPr id="10" name="椭圆 17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-104071" y="-6001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anose="020B0604020202020204" charset="-122"/>
                  <a:cs typeface="Times New Roman" panose="02020603050405020304"/>
                  <a:sym typeface="Arial Unicode MS" panose="020B0604020202020204" charset="-122"/>
                </a:rPr>
                <a:t>4</a:t>
              </a:r>
              <a:endParaRPr lang="zh-CN" altLang="en-US" sz="2100" b="1" dirty="0">
                <a:latin typeface="Times New Roman" panose="02020603050405020304"/>
                <a:ea typeface="Arial Unicode MS" panose="020B0604020202020204" charset="-122"/>
                <a:cs typeface="Times New Roman" panose="02020603050405020304"/>
                <a:sym typeface="Arial Unicode MS" panose="020B0604020202020204" charset="-122"/>
              </a:endParaRPr>
            </a:p>
          </p:txBody>
        </p:sp>
        <p:sp>
          <p:nvSpPr>
            <p:cNvPr id="9" name="TextBox 1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04702" y="16190"/>
              <a:ext cx="2298078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S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ummary</a:t>
              </a:r>
              <a:endParaRPr kumimoji="0" lang="en-US" altLang="zh-CN" sz="2400" b="1" i="0" u="none" strike="noStrike" kern="1200" cap="none" spc="0" normalizeH="0" baseline="0" noProof="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1910080" y="4661535"/>
            <a:ext cx="1746250" cy="627380"/>
          </a:xfrm>
          <a:prstGeom prst="roundRect">
            <a:avLst/>
          </a:prstGeom>
          <a:noFill/>
          <a:ln w="22225"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121770" y="996839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1D2288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1D2288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  <a:endParaRPr lang="en-US" altLang="zh-CN" sz="4400" b="1" i="0" dirty="0">
              <a:solidFill>
                <a:srgbClr val="1D2288"/>
              </a:solidFill>
              <a:effectLst/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739265" y="1859915"/>
            <a:ext cx="4972050" cy="778510"/>
            <a:chOff x="2039" y="2929"/>
            <a:chExt cx="7830" cy="1226"/>
          </a:xfrm>
        </p:grpSpPr>
        <p:sp>
          <p:nvSpPr>
            <p:cNvPr id="11" name="椭圆 17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2039" y="2929"/>
              <a:ext cx="1274" cy="1227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 charset="0"/>
                  <a:ea typeface="Arial Unicode MS" panose="020B0604020202020204" charset="-122"/>
                  <a:cs typeface="Times New Roman" panose="02020603050405020304" charset="0"/>
                  <a:sym typeface="Arial Unicode MS" panose="020B0604020202020204" charset="-122"/>
                </a:rPr>
                <a:t>1</a:t>
              </a:r>
              <a:endParaRPr lang="en-US" altLang="zh-CN" sz="2100" b="1" dirty="0">
                <a:latin typeface="Times New Roman" panose="02020603050405020304" charset="0"/>
                <a:ea typeface="Arial Unicode MS" panose="020B0604020202020204" charset="-122"/>
                <a:cs typeface="Times New Roman" panose="02020603050405020304" charset="0"/>
                <a:sym typeface="Arial Unicode MS" panose="020B0604020202020204" charset="-122"/>
              </a:endParaRPr>
            </a:p>
          </p:txBody>
        </p:sp>
        <p:sp>
          <p:nvSpPr>
            <p:cNvPr id="8" name="TextBox 16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2889" y="2970"/>
              <a:ext cx="6981" cy="1145"/>
            </a:xfrm>
            <a:prstGeom prst="roundRect">
              <a:avLst>
                <a:gd name="adj" fmla="val 8176"/>
              </a:avLst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Motivation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</p:grpSp>
      <p:grpSp>
        <p:nvGrpSpPr>
          <p:cNvPr id="12" name="组合 2"/>
          <p:cNvGrpSpPr/>
          <p:nvPr>
            <p:custDataLst>
              <p:tags r:id="rId3"/>
            </p:custDataLst>
          </p:nvPr>
        </p:nvGrpSpPr>
        <p:grpSpPr bwMode="auto">
          <a:xfrm>
            <a:off x="1739265" y="2754475"/>
            <a:ext cx="6026126" cy="766800"/>
            <a:chOff x="167754" y="-19878"/>
            <a:chExt cx="2778979" cy="859812"/>
          </a:xfrm>
        </p:grpSpPr>
        <p:sp>
          <p:nvSpPr>
            <p:cNvPr id="14" name="椭圆 1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67754" y="-19878"/>
              <a:ext cx="373091" cy="859812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anose="020B0604020202020204" charset="-122"/>
                  <a:cs typeface="Times New Roman" panose="02020603050405020304"/>
                  <a:sym typeface="Arial Unicode MS" panose="020B0604020202020204" charset="-122"/>
                </a:rPr>
                <a:t>2</a:t>
              </a:r>
              <a:endParaRPr lang="zh-CN" altLang="en-US" sz="2100" b="1" dirty="0">
                <a:latin typeface="Times New Roman" panose="02020603050405020304"/>
                <a:ea typeface="Arial Unicode MS" panose="020B0604020202020204" charset="-122"/>
                <a:cs typeface="Times New Roman" panose="02020603050405020304"/>
                <a:sym typeface="Arial Unicode MS" panose="020B0604020202020204" charset="-122"/>
              </a:endParaRPr>
            </a:p>
          </p:txBody>
        </p:sp>
        <p:sp>
          <p:nvSpPr>
            <p:cNvPr id="13" name="TextBox 16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407273" y="3590"/>
              <a:ext cx="2539460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CPV in charm decays into neutral kaons </a:t>
              </a:r>
              <a:endParaRPr lang="en-US" altLang="zh-CN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</p:grpSp>
      <p:grpSp>
        <p:nvGrpSpPr>
          <p:cNvPr id="15" name="组合 2"/>
          <p:cNvGrpSpPr/>
          <p:nvPr>
            <p:custDataLst>
              <p:tags r:id="rId6"/>
            </p:custDataLst>
          </p:nvPr>
        </p:nvGrpSpPr>
        <p:grpSpPr bwMode="auto">
          <a:xfrm>
            <a:off x="1739265" y="3658492"/>
            <a:ext cx="5334463" cy="767160"/>
            <a:chOff x="-89608" y="1"/>
            <a:chExt cx="4072579" cy="858512"/>
          </a:xfrm>
        </p:grpSpPr>
        <p:sp>
          <p:nvSpPr>
            <p:cNvPr id="17" name="椭圆 1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-89608" y="7583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anose="020B0604020202020204" charset="-122"/>
                  <a:cs typeface="Times New Roman" panose="02020603050405020304"/>
                  <a:sym typeface="Arial Unicode MS" panose="020B0604020202020204" charset="-122"/>
                </a:rPr>
                <a:t>3</a:t>
              </a:r>
              <a:endParaRPr lang="zh-CN" altLang="en-US" sz="2100" b="1" dirty="0">
                <a:latin typeface="Times New Roman" panose="02020603050405020304"/>
                <a:ea typeface="Arial Unicode MS" panose="020B0604020202020204" charset="-122"/>
                <a:cs typeface="Times New Roman" panose="02020603050405020304"/>
                <a:sym typeface="Arial Unicode MS" panose="020B0604020202020204" charset="-122"/>
              </a:endParaRPr>
            </a:p>
          </p:txBody>
        </p:sp>
        <p:sp>
          <p:nvSpPr>
            <p:cNvPr id="16" name="TextBox 16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12521" y="1"/>
              <a:ext cx="3670450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Phenomenological</a:t>
              </a:r>
              <a:r>
                <a:rPr lang="zh-CN" altLang="en-US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  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analysis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</p:grpSp>
      <p:grpSp>
        <p:nvGrpSpPr>
          <p:cNvPr id="6" name="组合 2"/>
          <p:cNvGrpSpPr/>
          <p:nvPr>
            <p:custDataLst>
              <p:tags r:id="rId9"/>
            </p:custDataLst>
          </p:nvPr>
        </p:nvGrpSpPr>
        <p:grpSpPr bwMode="auto">
          <a:xfrm>
            <a:off x="1739265" y="4594790"/>
            <a:ext cx="3532618" cy="760385"/>
            <a:chOff x="-104071" y="-6001"/>
            <a:chExt cx="2706851" cy="850930"/>
          </a:xfrm>
        </p:grpSpPr>
        <p:sp>
          <p:nvSpPr>
            <p:cNvPr id="10" name="椭圆 17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-104071" y="-6001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anose="020B0604020202020204" charset="-122"/>
                  <a:cs typeface="Times New Roman" panose="02020603050405020304"/>
                  <a:sym typeface="Arial Unicode MS" panose="020B0604020202020204" charset="-122"/>
                </a:rPr>
                <a:t>4</a:t>
              </a:r>
              <a:endParaRPr lang="zh-CN" altLang="en-US" sz="2100" b="1" dirty="0">
                <a:latin typeface="Times New Roman" panose="02020603050405020304"/>
                <a:ea typeface="Arial Unicode MS" panose="020B0604020202020204" charset="-122"/>
                <a:cs typeface="Times New Roman" panose="02020603050405020304"/>
                <a:sym typeface="Arial Unicode MS" panose="020B0604020202020204" charset="-122"/>
              </a:endParaRPr>
            </a:p>
          </p:txBody>
        </p:sp>
        <p:sp>
          <p:nvSpPr>
            <p:cNvPr id="9" name="TextBox 1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04702" y="16190"/>
              <a:ext cx="2298078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Summary</a:t>
              </a:r>
              <a:endParaRPr kumimoji="0" lang="en-US" altLang="zh-CN" sz="2400" b="1" i="0" u="none" strike="noStrike" kern="1200" cap="none" spc="0" normalizeH="0" baseline="0" noProof="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idx="1"/>
          </p:nvPr>
        </p:nvSpPr>
        <p:spPr>
          <a:xfrm>
            <a:off x="0" y="676910"/>
            <a:ext cx="9144000" cy="724535"/>
          </a:xfrm>
        </p:spPr>
        <p:txBody>
          <a:bodyPr>
            <a:noAutofit/>
          </a:bodyPr>
          <a:lstStyle/>
          <a:p>
            <a:pPr algn="ctr"/>
            <a:r>
              <a:rPr lang="zh-CN" altLang="en-US" sz="5400" b="1" dirty="0">
                <a:solidFill>
                  <a:srgbClr val="1D228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Summary</a:t>
            </a:r>
            <a:endParaRPr lang="zh-CN" altLang="en-US" sz="5400" b="1" dirty="0">
              <a:solidFill>
                <a:srgbClr val="1D228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73163" y="5004760"/>
            <a:ext cx="7988935" cy="9220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CN" sz="5400" b="1" cap="none" spc="0" dirty="0">
                <a:ln w="6600">
                  <a:solidFill>
                    <a:schemeClr val="accent5"/>
                  </a:solidFill>
                  <a:prstDash val="solid"/>
                </a:ln>
                <a:solidFill>
                  <a:srgbClr val="1D2288"/>
                </a:solidFill>
                <a:effectLst>
                  <a:outerShdw dist="38100" dir="2700000" algn="tl" rotWithShape="0">
                    <a:schemeClr val="accent5"/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Thanks for your attention!</a:t>
            </a:r>
            <a:endParaRPr lang="en-US" altLang="zh-CN" sz="5400" b="1" cap="none" spc="0" dirty="0">
              <a:ln w="6600">
                <a:solidFill>
                  <a:schemeClr val="accent5"/>
                </a:solidFill>
                <a:prstDash val="solid"/>
              </a:ln>
              <a:solidFill>
                <a:srgbClr val="1D2288"/>
              </a:solidFill>
              <a:effectLst>
                <a:outerShdw dist="38100" dir="2700000" algn="tl" rotWithShape="0">
                  <a:schemeClr val="accent5"/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文本框 4"/>
              <p:cNvSpPr txBox="1"/>
              <p:nvPr/>
            </p:nvSpPr>
            <p:spPr>
              <a:xfrm>
                <a:off x="398248" y="1847213"/>
                <a:ext cx="8745752" cy="27120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Wingdings" panose="05000000000000000000" pitchFamily="2" charset="2"/>
                  <a:buChar char="Ø"/>
                </a:pPr>
                <a:r>
                  <a:rPr lang="en-US" altLang="zh-CN" sz="2400" dirty="0">
                    <a:latin typeface="Times New Roman" panose="02020603050405020304" charset="0"/>
                    <a:cs typeface="Times New Roman" panose="02020603050405020304" charset="0"/>
                  </a:rPr>
                  <a:t>CP asymmetries in </a:t>
                </a:r>
                <a14:m>
                  <m:oMath xmlns:m="http://schemas.openxmlformats.org/officeDocument/2006/math">
                    <m:r>
                      <a:rPr lang="en-US" altLang="zh-CN" sz="2400" b="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𝐷</m:t>
                    </m:r>
                    <m:r>
                      <a:rPr lang="en-US" altLang="zh-CN" sz="2400" b="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zh-CN" sz="2400" b="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𝑆</m:t>
                        </m:r>
                        <m:r>
                          <a:rPr lang="en-US" altLang="zh-CN" sz="2400" b="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altLang="zh-CN" sz="2400" b="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altLang="zh-CN" sz="2400" b="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US" altLang="zh-CN" sz="2400" dirty="0">
                    <a:latin typeface="Times New Roman" panose="02020603050405020304" charset="0"/>
                    <a:cs typeface="Times New Roman" panose="02020603050405020304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altLang="zh-CN" sz="2400" b="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𝐷</m:t>
                    </m:r>
                    <m:r>
                      <a:rPr lang="en-US" altLang="zh-CN" sz="2400" b="0" i="1">
                        <a:latin typeface="Cambria Math" panose="02040503050406030204" pitchFamily="18" charset="0"/>
                        <a:ea typeface="MS Mincho" charset="0"/>
                        <a:cs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zh-CN" sz="2400" b="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𝑆</m:t>
                        </m:r>
                        <m:r>
                          <a:rPr lang="en-US" altLang="zh-CN" sz="2400" b="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,</m:t>
                        </m:r>
                        <m:r>
                          <a:rPr lang="en-US" altLang="zh-CN" sz="2400" b="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altLang="zh-CN" sz="2400" b="0" i="1">
                            <a:latin typeface="Cambria Math" panose="02040503050406030204" pitchFamily="18" charset="0"/>
                            <a:ea typeface="MS Mincho" charset="0"/>
                            <a:cs typeface="Cambria Math" panose="02040503050406030204" pitchFamily="18" charset="0"/>
                          </a:rPr>
                          <m:t>0</m:t>
                        </m:r>
                      </m:sup>
                    </m:sSubSup>
                    <m:r>
                      <a:rPr lang="en-US" altLang="zh-CN" sz="2400" b="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altLang="zh-CN" sz="2400" dirty="0">
                    <a:latin typeface="Times New Roman" panose="02020603050405020304" charset="0"/>
                    <a:cs typeface="Times New Roman" panose="02020603050405020304" charset="0"/>
                  </a:rPr>
                  <a:t> are systematically analyzed, in which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400" b="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CN" sz="2400" b="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altLang="zh-CN" sz="2400" b="0" i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acc>
                          <m:accPr>
                            <m:chr m:val="̄"/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CN" sz="2400" b="0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𝐷</m:t>
                            </m:r>
                          </m:e>
                        </m:acc>
                      </m:e>
                      <m:sup>
                        <m:r>
                          <a:rPr lang="en-US" altLang="zh-CN" sz="2400" b="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altLang="zh-CN" sz="2400" dirty="0">
                    <a:latin typeface="Times New Roman" panose="02020603050405020304" charset="0"/>
                    <a:cs typeface="Times New Roman" panose="02020603050405020304" charset="0"/>
                  </a:rPr>
                  <a:t> mixing and</a:t>
                </a:r>
                <a:r>
                  <a:rPr lang="en-US" altLang="zh-CN" sz="2400" i="1" dirty="0">
                    <a:latin typeface="Cambria Math" panose="02040503050406030204" pitchFamily="18" charset="0"/>
                    <a:cs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sz="240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sz="2400" b="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altLang="zh-CN" sz="2400" b="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altLang="zh-CN" sz="2400" b="0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sup>
                    </m:sSubSup>
                  </m:oMath>
                </a14:m>
                <a:r>
                  <a:rPr lang="en-US" altLang="zh-CN" sz="2400" dirty="0">
                    <a:latin typeface="Times New Roman" panose="02020603050405020304" charset="0"/>
                    <a:cs typeface="Times New Roman" panose="02020603050405020304" charset="0"/>
                  </a:rPr>
                  <a:t> modes are considered for the first time;</a:t>
                </a:r>
                <a:endParaRPr lang="en-US" altLang="zh-CN" sz="2400" dirty="0">
                  <a:latin typeface="Times New Roman" panose="02020603050405020304" charset="0"/>
                  <a:cs typeface="Times New Roman" panose="02020603050405020304" charset="0"/>
                </a:endParaRPr>
              </a:p>
              <a:p>
                <a:endParaRPr lang="en-US" altLang="zh-CN" sz="2000" dirty="0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:r>
                  <a:rPr lang="en-US" altLang="zh-CN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CP-violating effects         in several modes could reach to </a:t>
                </a:r>
                <a14:m>
                  <m:oMath xmlns:m="http://schemas.openxmlformats.org/officeDocument/2006/math">
                    <m:r>
                      <a:rPr lang="en-US" altLang="zh-CN" sz="2400" b="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𝒪</m:t>
                    </m:r>
                    <m:d>
                      <m:dPr>
                        <m:ctrlPr>
                          <a:rPr lang="en-US" altLang="zh-CN" sz="24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400" b="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  <m:sSup>
                          <m:sSupPr>
                            <m:ctrlPr>
                              <a:rPr lang="en-US" altLang="zh-CN" sz="240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altLang="zh-CN" sz="2400" b="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2400" b="0" i="1">
                                <a:solidFill>
                                  <a:schemeClr val="tx1">
                                    <a:lumMod val="95000"/>
                                    <a:lumOff val="5000"/>
                                  </a:schemeClr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CN" sz="24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anose="02020603050405020304" charset="0"/>
                    <a:cs typeface="Times New Roman" panose="02020603050405020304" charset="0"/>
                  </a:rPr>
                  <a:t>, which are available at LHCb and Belle II.</a:t>
                </a:r>
                <a:endParaRPr lang="en-US" altLang="zh-CN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anose="02020603050405020304" charset="0"/>
                  <a:cs typeface="Times New Roman" panose="02020603050405020304" charset="0"/>
                </a:endParaRPr>
              </a:p>
              <a:p>
                <a:pPr marL="342900" indent="-342900">
                  <a:buFont typeface="Wingdings" panose="05000000000000000000" pitchFamily="2" charset="2"/>
                  <a:buChar char="Ø"/>
                </a:pPr>
                <a:endParaRPr lang="en-US" altLang="zh-CN" sz="2400" dirty="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248" y="1847213"/>
                <a:ext cx="8745752" cy="2712085"/>
              </a:xfrm>
              <a:prstGeom prst="rect">
                <a:avLst/>
              </a:prstGeom>
              <a:blipFill rotWithShape="1">
                <a:blip r:embed="rId1"/>
                <a:stretch>
                  <a:fillRect l="-1" t="-23" b="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\documentclass{article}&#10;\usepackage{amsmath}&#10;\pagestyle{empty}&#10;\begin{document}&#10;&#10;$A^{\rm int}_{CP}$&#10;&#10;&#10;\end{document}" title="IguanaTex Bitmap Display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1272" y="3407410"/>
            <a:ext cx="489528" cy="286068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121770" y="996839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1D2288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1D2288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  <a:endParaRPr lang="en-US" altLang="zh-CN" sz="4400" b="1" i="0" dirty="0">
              <a:solidFill>
                <a:srgbClr val="1D2288"/>
              </a:solidFill>
              <a:effectLst/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739265" y="1859915"/>
            <a:ext cx="4972050" cy="778510"/>
            <a:chOff x="2039" y="2929"/>
            <a:chExt cx="7830" cy="1226"/>
          </a:xfrm>
        </p:grpSpPr>
        <p:sp>
          <p:nvSpPr>
            <p:cNvPr id="11" name="椭圆 17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2039" y="2929"/>
              <a:ext cx="1274" cy="1227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 charset="0"/>
                  <a:ea typeface="Arial Unicode MS" panose="020B0604020202020204" charset="-122"/>
                  <a:cs typeface="Times New Roman" panose="02020603050405020304" charset="0"/>
                  <a:sym typeface="Arial Unicode MS" panose="020B0604020202020204" charset="-122"/>
                </a:rPr>
                <a:t>1</a:t>
              </a:r>
              <a:endParaRPr lang="en-US" altLang="zh-CN" sz="2100" b="1" dirty="0">
                <a:latin typeface="Times New Roman" panose="02020603050405020304" charset="0"/>
                <a:ea typeface="Arial Unicode MS" panose="020B0604020202020204" charset="-122"/>
                <a:cs typeface="Times New Roman" panose="02020603050405020304" charset="0"/>
                <a:sym typeface="Arial Unicode MS" panose="020B0604020202020204" charset="-122"/>
              </a:endParaRPr>
            </a:p>
          </p:txBody>
        </p:sp>
        <p:sp>
          <p:nvSpPr>
            <p:cNvPr id="8" name="TextBox 16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2889" y="2970"/>
              <a:ext cx="6981" cy="1145"/>
            </a:xfrm>
            <a:prstGeom prst="roundRect">
              <a:avLst>
                <a:gd name="adj" fmla="val 8176"/>
              </a:avLst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Motivation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</p:grpSp>
      <p:grpSp>
        <p:nvGrpSpPr>
          <p:cNvPr id="12" name="组合 2"/>
          <p:cNvGrpSpPr/>
          <p:nvPr>
            <p:custDataLst>
              <p:tags r:id="rId3"/>
            </p:custDataLst>
          </p:nvPr>
        </p:nvGrpSpPr>
        <p:grpSpPr bwMode="auto">
          <a:xfrm>
            <a:off x="1739265" y="2754475"/>
            <a:ext cx="6026126" cy="766800"/>
            <a:chOff x="167754" y="-19878"/>
            <a:chExt cx="2778979" cy="859812"/>
          </a:xfrm>
        </p:grpSpPr>
        <p:sp>
          <p:nvSpPr>
            <p:cNvPr id="14" name="椭圆 1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67754" y="-19878"/>
              <a:ext cx="373091" cy="859812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anose="020B0604020202020204" charset="-122"/>
                  <a:cs typeface="Times New Roman" panose="02020603050405020304"/>
                  <a:sym typeface="Arial Unicode MS" panose="020B0604020202020204" charset="-122"/>
                </a:rPr>
                <a:t>2</a:t>
              </a:r>
              <a:endParaRPr lang="zh-CN" altLang="en-US" sz="2100" b="1" dirty="0">
                <a:latin typeface="Times New Roman" panose="02020603050405020304"/>
                <a:ea typeface="Arial Unicode MS" panose="020B0604020202020204" charset="-122"/>
                <a:cs typeface="Times New Roman" panose="02020603050405020304"/>
                <a:sym typeface="Arial Unicode MS" panose="020B0604020202020204" charset="-122"/>
              </a:endParaRPr>
            </a:p>
          </p:txBody>
        </p:sp>
        <p:sp>
          <p:nvSpPr>
            <p:cNvPr id="13" name="TextBox 16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407273" y="3590"/>
              <a:ext cx="2539460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CPV in charm decays into neutral kaons </a:t>
              </a:r>
              <a:endParaRPr lang="en-US" altLang="zh-CN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</p:grpSp>
      <p:grpSp>
        <p:nvGrpSpPr>
          <p:cNvPr id="15" name="组合 2"/>
          <p:cNvGrpSpPr/>
          <p:nvPr>
            <p:custDataLst>
              <p:tags r:id="rId6"/>
            </p:custDataLst>
          </p:nvPr>
        </p:nvGrpSpPr>
        <p:grpSpPr bwMode="auto">
          <a:xfrm>
            <a:off x="1739265" y="3658492"/>
            <a:ext cx="5334463" cy="767160"/>
            <a:chOff x="-89608" y="1"/>
            <a:chExt cx="4072579" cy="858512"/>
          </a:xfrm>
        </p:grpSpPr>
        <p:sp>
          <p:nvSpPr>
            <p:cNvPr id="17" name="椭圆 1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-89608" y="7583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anose="020B0604020202020204" charset="-122"/>
                  <a:cs typeface="Times New Roman" panose="02020603050405020304"/>
                  <a:sym typeface="Arial Unicode MS" panose="020B0604020202020204" charset="-122"/>
                </a:rPr>
                <a:t>3</a:t>
              </a:r>
              <a:endParaRPr lang="zh-CN" altLang="en-US" sz="2100" b="1" dirty="0">
                <a:latin typeface="Times New Roman" panose="02020603050405020304"/>
                <a:ea typeface="Arial Unicode MS" panose="020B0604020202020204" charset="-122"/>
                <a:cs typeface="Times New Roman" panose="02020603050405020304"/>
                <a:sym typeface="Arial Unicode MS" panose="020B0604020202020204" charset="-122"/>
              </a:endParaRPr>
            </a:p>
          </p:txBody>
        </p:sp>
        <p:sp>
          <p:nvSpPr>
            <p:cNvPr id="16" name="TextBox 16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12521" y="1"/>
              <a:ext cx="3670450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Phenomenological</a:t>
              </a:r>
              <a:r>
                <a:rPr lang="zh-CN" altLang="en-US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  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analysis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</p:grpSp>
      <p:grpSp>
        <p:nvGrpSpPr>
          <p:cNvPr id="6" name="组合 2"/>
          <p:cNvGrpSpPr/>
          <p:nvPr>
            <p:custDataLst>
              <p:tags r:id="rId9"/>
            </p:custDataLst>
          </p:nvPr>
        </p:nvGrpSpPr>
        <p:grpSpPr bwMode="auto">
          <a:xfrm>
            <a:off x="1739265" y="4594790"/>
            <a:ext cx="3532618" cy="760385"/>
            <a:chOff x="-104071" y="-6001"/>
            <a:chExt cx="2706851" cy="850930"/>
          </a:xfrm>
        </p:grpSpPr>
        <p:sp>
          <p:nvSpPr>
            <p:cNvPr id="10" name="椭圆 17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-104071" y="-6001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anose="020B0604020202020204" charset="-122"/>
                  <a:cs typeface="Times New Roman" panose="02020603050405020304"/>
                  <a:sym typeface="Arial Unicode MS" panose="020B0604020202020204" charset="-122"/>
                </a:rPr>
                <a:t>4</a:t>
              </a:r>
              <a:endParaRPr lang="zh-CN" altLang="en-US" sz="2100" b="1" dirty="0">
                <a:latin typeface="Times New Roman" panose="02020603050405020304"/>
                <a:ea typeface="Arial Unicode MS" panose="020B0604020202020204" charset="-122"/>
                <a:cs typeface="Times New Roman" panose="02020603050405020304"/>
                <a:sym typeface="Arial Unicode MS" panose="020B0604020202020204" charset="-122"/>
              </a:endParaRPr>
            </a:p>
          </p:txBody>
        </p:sp>
        <p:sp>
          <p:nvSpPr>
            <p:cNvPr id="9" name="TextBox 1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04702" y="16190"/>
              <a:ext cx="2298078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Summary</a:t>
              </a:r>
              <a:endParaRPr kumimoji="0" lang="en-US" altLang="zh-CN" sz="2400" b="1" i="0" u="none" strike="noStrike" kern="1200" cap="none" spc="0" normalizeH="0" baseline="0" noProof="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1910080" y="1956435"/>
            <a:ext cx="2098040" cy="627380"/>
          </a:xfrm>
          <a:prstGeom prst="roundRect">
            <a:avLst/>
          </a:prstGeom>
          <a:noFill/>
          <a:ln w="22225"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603250" y="876935"/>
            <a:ext cx="8162290" cy="52451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Autofit/>
          </a:bodyPr>
          <a:lstStyle/>
          <a:p>
            <a:r>
              <a:rPr lang="en-US" altLang="zh-CN" sz="3200" b="1" dirty="0">
                <a:solidFill>
                  <a:srgbClr val="1D228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CP Violation</a:t>
            </a:r>
            <a:endParaRPr lang="en-US" altLang="zh-CN" sz="3200" b="1" dirty="0">
              <a:solidFill>
                <a:srgbClr val="1D228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pic>
        <p:nvPicPr>
          <p:cNvPr id="4" name="图片 3" descr="图片包含 图标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6975" y="1364615"/>
            <a:ext cx="2543810" cy="215328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67360" y="1706880"/>
            <a:ext cx="533209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SzPct val="150000"/>
              <a:buBlip>
                <a:blip r:embed="rId2"/>
              </a:buBlip>
            </a:pPr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Parity transformation: </a:t>
            </a:r>
            <a:endParaRPr lang="en-US" altLang="zh-CN" sz="20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0" algn="l">
              <a:buSzPct val="150000"/>
              <a:buNone/>
            </a:pP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     Left-handed⟷  Right-handed</a:t>
            </a:r>
            <a:endParaRPr lang="en-US" altLang="zh-CN" sz="20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67360" y="2570480"/>
            <a:ext cx="4835525" cy="706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SzPct val="150000"/>
              <a:buBlip>
                <a:blip r:embed="rId2"/>
              </a:buBlip>
            </a:pPr>
            <a:r>
              <a:rPr lang="en-US" altLang="zh-CN" sz="2000" b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Charge conjugation transformation: </a:t>
            </a:r>
            <a:endParaRPr lang="en-US" altLang="zh-CN" sz="2000" b="1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indent="0" algn="l">
              <a:buSzPct val="150000"/>
              <a:buNone/>
            </a:pPr>
            <a:r>
              <a:rPr lang="en-US" altLang="zh-CN" sz="2000" b="1" dirty="0">
                <a:solidFill>
                  <a:srgbClr val="0000FF"/>
                </a:solidFill>
                <a:latin typeface="Times New Roman" panose="02020603050405020304" charset="0"/>
                <a:cs typeface="Times New Roman" panose="02020603050405020304" charset="0"/>
              </a:rPr>
              <a:t>     Particle ⟷  Antiparticle</a:t>
            </a:r>
            <a:endParaRPr lang="en-US" altLang="zh-CN" sz="2000" b="1" dirty="0">
              <a:solidFill>
                <a:srgbClr val="0000FF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3094" y="3582086"/>
            <a:ext cx="9144000" cy="0"/>
          </a:xfrm>
          <a:prstGeom prst="line">
            <a:avLst/>
          </a:prstGeom>
          <a:ln w="38100">
            <a:solidFill>
              <a:srgbClr val="1D22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467279" y="3731311"/>
            <a:ext cx="79587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Blip>
                <a:blip r:embed="rId2"/>
              </a:buBlip>
            </a:pP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CP violation</a:t>
            </a:r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:</a:t>
            </a:r>
            <a:endParaRPr lang="en-US" altLang="zh-CN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8" name="矩形: 圆角 27"/>
          <p:cNvSpPr/>
          <p:nvPr/>
        </p:nvSpPr>
        <p:spPr>
          <a:xfrm>
            <a:off x="1355473" y="4344721"/>
            <a:ext cx="3623190" cy="747142"/>
          </a:xfrm>
          <a:prstGeom prst="roundRect">
            <a:avLst/>
          </a:prstGeom>
          <a:solidFill>
            <a:srgbClr val="5B9BD5">
              <a:alpha val="2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片 2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396231" y="4412501"/>
            <a:ext cx="3483321" cy="60622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4970" y="4197934"/>
            <a:ext cx="2485815" cy="1782532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03402" y="5401963"/>
            <a:ext cx="5695835" cy="158750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CP is a crucial element in interpreting the matter-antimatter asymmetry in the Universe and serves as a window for new physics.</a:t>
            </a:r>
            <a:endParaRPr lang="en-US" altLang="zh-CN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791210" y="127000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eaLnBrk="1" hangingPunct="1"/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Motivation</a:t>
            </a:r>
            <a:endParaRPr lang="en-US" altLang="zh-CN" sz="2800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微软雅黑" panose="020B0503020204020204" charset="-122"/>
            </a:endParaRPr>
          </a:p>
        </p:txBody>
      </p:sp>
      <p:cxnSp>
        <p:nvCxnSpPr>
          <p:cNvPr id="13" name="直接连接符 12"/>
          <p:cNvCxnSpPr/>
          <p:nvPr userDrawn="1"/>
        </p:nvCxnSpPr>
        <p:spPr>
          <a:xfrm flipV="1">
            <a:off x="2873375" y="385445"/>
            <a:ext cx="4860000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92000">
                  <a:srgbClr val="1D2288"/>
                </a:gs>
              </a:gsLst>
              <a:lin ang="10800000" scaled="0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/>
        </p:nvSpPr>
        <p:spPr>
          <a:xfrm>
            <a:off x="359410" y="203835"/>
            <a:ext cx="4318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altLang="zh-CN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矩形: 圆角 34"/>
          <p:cNvSpPr/>
          <p:nvPr/>
        </p:nvSpPr>
        <p:spPr>
          <a:xfrm>
            <a:off x="1606515" y="4806700"/>
            <a:ext cx="1169794" cy="373599"/>
          </a:xfrm>
          <a:prstGeom prst="roundRect">
            <a:avLst/>
          </a:prstGeom>
          <a:solidFill>
            <a:srgbClr val="5B9BD5">
              <a:alpha val="2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1607202" y="5757412"/>
            <a:ext cx="4595926" cy="842352"/>
          </a:xfrm>
          <a:prstGeom prst="rect">
            <a:avLst/>
          </a:prstGeom>
          <a:solidFill>
            <a:srgbClr val="49F43C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1522301" y="3772985"/>
            <a:ext cx="3463827" cy="441598"/>
          </a:xfrm>
          <a:prstGeom prst="rect">
            <a:avLst/>
          </a:prstGeom>
          <a:solidFill>
            <a:srgbClr val="49F43C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1623117" y="1857988"/>
            <a:ext cx="2828008" cy="406897"/>
          </a:xfrm>
          <a:prstGeom prst="rect">
            <a:avLst/>
          </a:prstGeom>
          <a:solidFill>
            <a:srgbClr val="49F43C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706052" y="1934215"/>
            <a:ext cx="2658212" cy="266815"/>
          </a:xfrm>
          <a:prstGeom prst="rect">
            <a:avLst/>
          </a:prstGeom>
        </p:spPr>
      </p:pic>
      <p:pic>
        <p:nvPicPr>
          <p:cNvPr id="25" name="图片 2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613569" y="3796188"/>
            <a:ext cx="3332443" cy="352136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719767" y="5776253"/>
            <a:ext cx="4429542" cy="77644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607202" y="4325621"/>
            <a:ext cx="5140832" cy="325898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725830" y="4885790"/>
            <a:ext cx="931164" cy="252984"/>
          </a:xfrm>
          <a:prstGeom prst="rect">
            <a:avLst/>
          </a:prstGeom>
        </p:spPr>
      </p:pic>
      <p:sp>
        <p:nvSpPr>
          <p:cNvPr id="15" name="左大括号 14"/>
          <p:cNvSpPr/>
          <p:nvPr/>
        </p:nvSpPr>
        <p:spPr>
          <a:xfrm>
            <a:off x="756405" y="1503045"/>
            <a:ext cx="353953" cy="4991535"/>
          </a:xfrm>
          <a:prstGeom prst="leftBrace">
            <a:avLst/>
          </a:prstGeom>
          <a:ln w="3810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>
            <a:off x="1164590" y="1373505"/>
            <a:ext cx="51600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Blip>
                <a:blip r:embed="rId11"/>
              </a:buBlip>
            </a:pPr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Direct CP violation in particle decays</a:t>
            </a:r>
            <a:endParaRPr lang="en-US" altLang="zh-CN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118870" y="3266440"/>
            <a:ext cx="62382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Blip>
                <a:blip r:embed="rId11"/>
              </a:buBlip>
            </a:pPr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Indirect CP violation in neutral meson mixing</a:t>
            </a:r>
            <a:endParaRPr lang="en-US" altLang="zh-CN" sz="2000" b="1" dirty="0"/>
          </a:p>
        </p:txBody>
      </p:sp>
      <p:sp>
        <p:nvSpPr>
          <p:cNvPr id="20" name="文本框 19"/>
          <p:cNvSpPr txBox="1"/>
          <p:nvPr/>
        </p:nvSpPr>
        <p:spPr>
          <a:xfrm>
            <a:off x="1114425" y="5309235"/>
            <a:ext cx="73958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Blip>
                <a:blip r:embed="rId11"/>
              </a:buBlip>
            </a:pPr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CP violation in the interference between decay and mixing</a:t>
            </a:r>
            <a:endParaRPr lang="en-US" altLang="zh-CN" sz="2000" b="1" dirty="0"/>
          </a:p>
        </p:txBody>
      </p:sp>
      <p:sp>
        <p:nvSpPr>
          <p:cNvPr id="29" name="文本框 28"/>
          <p:cNvSpPr txBox="1"/>
          <p:nvPr/>
        </p:nvSpPr>
        <p:spPr>
          <a:xfrm>
            <a:off x="3694977" y="4793355"/>
            <a:ext cx="506870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zh-CN" sz="2400" b="1" dirty="0">
                <a:solidFill>
                  <a:srgbClr val="0000FF"/>
                </a:solidFill>
              </a:rPr>
              <a:t>CP</a:t>
            </a:r>
            <a:endParaRPr lang="zh-CN" altLang="en-US" sz="2400" b="1" dirty="0">
              <a:solidFill>
                <a:srgbClr val="0000FF"/>
              </a:solidFill>
            </a:endParaRPr>
          </a:p>
        </p:txBody>
      </p:sp>
      <p:cxnSp>
        <p:nvCxnSpPr>
          <p:cNvPr id="31" name="直接连接符 30"/>
          <p:cNvCxnSpPr/>
          <p:nvPr/>
        </p:nvCxnSpPr>
        <p:spPr>
          <a:xfrm flipH="1">
            <a:off x="3844443" y="4877413"/>
            <a:ext cx="197963" cy="281428"/>
          </a:xfrm>
          <a:prstGeom prst="line">
            <a:avLst/>
          </a:prstGeom>
          <a:ln w="38100">
            <a:solidFill>
              <a:srgbClr val="66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椭圆 36"/>
          <p:cNvSpPr/>
          <p:nvPr/>
        </p:nvSpPr>
        <p:spPr>
          <a:xfrm>
            <a:off x="3681103" y="4793355"/>
            <a:ext cx="506870" cy="448159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箭头: 右 37"/>
          <p:cNvSpPr/>
          <p:nvPr/>
        </p:nvSpPr>
        <p:spPr>
          <a:xfrm>
            <a:off x="2887230" y="4956828"/>
            <a:ext cx="708440" cy="11274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779513" y="1927908"/>
            <a:ext cx="3197615" cy="26917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569904" y="2526122"/>
            <a:ext cx="5178130" cy="552950"/>
          </a:xfrm>
          <a:prstGeom prst="rect">
            <a:avLst/>
          </a:prstGeom>
        </p:spPr>
      </p:pic>
      <p:sp>
        <p:nvSpPr>
          <p:cNvPr id="32" name="椭圆 31"/>
          <p:cNvSpPr/>
          <p:nvPr/>
        </p:nvSpPr>
        <p:spPr>
          <a:xfrm>
            <a:off x="3755764" y="2422761"/>
            <a:ext cx="1217000" cy="411333"/>
          </a:xfrm>
          <a:prstGeom prst="ellipse">
            <a:avLst/>
          </a:prstGeom>
          <a:solidFill>
            <a:schemeClr val="bg1">
              <a:alpha val="20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椭圆 32"/>
          <p:cNvSpPr/>
          <p:nvPr/>
        </p:nvSpPr>
        <p:spPr>
          <a:xfrm>
            <a:off x="4986128" y="2433744"/>
            <a:ext cx="1217000" cy="411333"/>
          </a:xfrm>
          <a:prstGeom prst="ellipse">
            <a:avLst/>
          </a:prstGeom>
          <a:solidFill>
            <a:schemeClr val="bg1">
              <a:alpha val="20000"/>
            </a:schemeClr>
          </a:solidFill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47980" y="753110"/>
            <a:ext cx="8162290" cy="44005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Autofit/>
          </a:bodyPr>
          <a:lstStyle/>
          <a:p>
            <a:r>
              <a:rPr lang="en-US" altLang="zh-CN" sz="3200" b="1" dirty="0">
                <a:solidFill>
                  <a:srgbClr val="1D228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Classification of CP Violation</a:t>
            </a:r>
            <a:endParaRPr lang="en-US" altLang="zh-CN" sz="3200" b="1" dirty="0">
              <a:solidFill>
                <a:srgbClr val="1D228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907867" y="3665220"/>
            <a:ext cx="6400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PDG</a:t>
            </a:r>
            <a:endParaRPr lang="en-US" altLang="zh-CN" dirty="0" err="1">
              <a:solidFill>
                <a:srgbClr val="6633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91210" y="127000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eaLnBrk="1" hangingPunct="1"/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Motivation</a:t>
            </a:r>
            <a:endParaRPr lang="en-US" altLang="zh-CN" sz="2800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微软雅黑" panose="020B0503020204020204" charset="-122"/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 flipV="1">
            <a:off x="2873375" y="385445"/>
            <a:ext cx="4860000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92000">
                  <a:srgbClr val="1D2288"/>
                </a:gs>
              </a:gsLst>
              <a:lin ang="10800000" scaled="0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359410" y="203835"/>
            <a:ext cx="4318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altLang="zh-CN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649" y="3840022"/>
            <a:ext cx="3528060" cy="2363470"/>
          </a:xfrm>
          <a:prstGeom prst="rect">
            <a:avLst/>
          </a:prstGeom>
        </p:spPr>
      </p:pic>
      <p:sp>
        <p:nvSpPr>
          <p:cNvPr id="3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43840" y="742315"/>
            <a:ext cx="8162290" cy="66167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>
            <a:normAutofit/>
          </a:bodyPr>
          <a:lstStyle/>
          <a:p>
            <a:r>
              <a:rPr lang="en-US" altLang="zh-CN" sz="3200" b="1" dirty="0">
                <a:solidFill>
                  <a:srgbClr val="1D228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D-meson decays</a:t>
            </a:r>
            <a:endParaRPr lang="en-US" altLang="zh-CN" sz="3200" b="1" dirty="0">
              <a:solidFill>
                <a:srgbClr val="1D228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35088" y="1451673"/>
            <a:ext cx="85702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Blip>
                <a:blip r:embed="rId2"/>
              </a:buBlip>
            </a:pP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 mesons:</a:t>
            </a:r>
            <a:endParaRPr lang="en-US" altLang="zh-CN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文本框 22"/>
              <p:cNvSpPr txBox="1"/>
              <p:nvPr/>
            </p:nvSpPr>
            <p:spPr>
              <a:xfrm>
                <a:off x="434465" y="1811708"/>
                <a:ext cx="5698479" cy="1051560"/>
              </a:xfrm>
              <a:prstGeom prst="rect">
                <a:avLst/>
              </a:prstGeom>
              <a:noFill/>
            </p:spPr>
            <p:txBody>
              <a:bodyPr wrap="none" rtlCol="0">
                <a:noAutofit/>
              </a:bodyPr>
              <a:lstStyle/>
              <a:p>
                <a:pPr marL="457200" indent="-457200" algn="l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b="1" dirty="0">
                    <a:latin typeface="Times New Roman" panose="02020603050405020304" charset="0"/>
                    <a:cs typeface="Times New Roman" panose="02020603050405020304" charset="0"/>
                  </a:rPr>
                  <a:t>Complementary to B-meson and K-meson decays;</a:t>
                </a:r>
                <a:endParaRPr lang="en-US" altLang="zh-CN" sz="2000" b="1" dirty="0">
                  <a:latin typeface="Times New Roman" panose="02020603050405020304" charset="0"/>
                  <a:cs typeface="Times New Roman" panose="02020603050405020304" charset="0"/>
                </a:endParaRPr>
              </a:p>
              <a:p>
                <a:pPr marL="457200" indent="-457200" algn="l">
                  <a:lnSpc>
                    <a:spcPct val="150000"/>
                  </a:lnSpc>
                  <a:buFont typeface="Wingdings" panose="05000000000000000000" pitchFamily="2" charset="2"/>
                  <a:buChar char="Ø"/>
                </a:pPr>
                <a:r>
                  <a:rPr lang="en-US" altLang="zh-CN" sz="2000" b="1" dirty="0">
                    <a:latin typeface="Times New Roman" panose="02020603050405020304" charset="0"/>
                    <a:cs typeface="Times New Roman" panose="02020603050405020304" charset="0"/>
                  </a:rPr>
                  <a:t>m</a:t>
                </a:r>
                <a:r>
                  <a:rPr lang="en-US" altLang="zh-CN" sz="2000" b="1" baseline="-25000" dirty="0">
                    <a:latin typeface="Times New Roman" panose="02020603050405020304" charset="0"/>
                    <a:cs typeface="Times New Roman" panose="02020603050405020304" charset="0"/>
                  </a:rPr>
                  <a:t>c</a:t>
                </a:r>
                <a:r>
                  <a:rPr lang="en-US" altLang="zh-CN" sz="2000" b="1" dirty="0">
                    <a:latin typeface="Times New Roman" panose="02020603050405020304" charset="0"/>
                    <a:cs typeface="Times New Roman" panose="02020603050405020304" charset="0"/>
                  </a:rPr>
                  <a:t>~1.3GeV，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b="1" i="1">
                            <a:latin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000" b="1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𝚲</m:t>
                            </m:r>
                          </m:e>
                          <m:sub>
                            <m:r>
                              <a:rPr lang="en-US" altLang="zh-CN" sz="2000" b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𝐐𝐂𝐃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000" b="1" i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000" b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𝐦</m:t>
                            </m:r>
                          </m:e>
                          <m:sub>
                            <m:r>
                              <a:rPr lang="en-US" altLang="zh-CN" sz="2000" b="1"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𝐜</m:t>
                            </m:r>
                          </m:sub>
                        </m:sSub>
                      </m:den>
                    </m:f>
                    <m:r>
                      <a:rPr lang="en-US" altLang="zh-CN" sz="2000" b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≤</m:t>
                    </m:r>
                    <m:r>
                      <a:rPr lang="en-US" altLang="zh-CN" sz="2000" b="1">
                        <a:latin typeface="Cambria Math" panose="02040503050406030204" pitchFamily="18" charset="0"/>
                        <a:cs typeface="Cambria Math" panose="02040503050406030204" pitchFamily="18" charset="0"/>
                      </a:rPr>
                      <m:t>𝟏</m:t>
                    </m:r>
                  </m:oMath>
                </a14:m>
                <a:endParaRPr lang="en-US" altLang="zh-CN" sz="2000" b="1" dirty="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mc:Choice>
        <mc:Fallback>
          <p:sp>
            <p:nvSpPr>
              <p:cNvPr id="23" name="文本框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465" y="1811708"/>
                <a:ext cx="5698479" cy="1051560"/>
              </a:xfrm>
              <a:prstGeom prst="rect">
                <a:avLst/>
              </a:prstGeom>
              <a:blipFill rotWithShape="1">
                <a:blip r:embed="rId3"/>
                <a:stretch>
                  <a:fillRect l="-2" t="-5" r="-6060" b="-218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直接连接符 14"/>
          <p:cNvCxnSpPr/>
          <p:nvPr/>
        </p:nvCxnSpPr>
        <p:spPr>
          <a:xfrm flipV="1">
            <a:off x="224" y="3172566"/>
            <a:ext cx="9171940" cy="34925"/>
          </a:xfrm>
          <a:prstGeom prst="line">
            <a:avLst/>
          </a:prstGeom>
          <a:ln w="38100">
            <a:solidFill>
              <a:srgbClr val="1D22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335088" y="3294443"/>
            <a:ext cx="8570259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SzPct val="150000"/>
              <a:buBlip>
                <a:blip r:embed="rId2"/>
              </a:buBlip>
            </a:pP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CP violation in SCS processes:</a:t>
            </a:r>
            <a:endParaRPr lang="en-US" altLang="zh-CN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矩形: 圆角 19"/>
          <p:cNvSpPr/>
          <p:nvPr/>
        </p:nvSpPr>
        <p:spPr>
          <a:xfrm>
            <a:off x="3885247" y="4086900"/>
            <a:ext cx="5179233" cy="880945"/>
          </a:xfrm>
          <a:prstGeom prst="roundRect">
            <a:avLst/>
          </a:prstGeom>
          <a:solidFill>
            <a:srgbClr val="5B9BD5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968374" y="4232543"/>
            <a:ext cx="4952330" cy="61070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5289118" y="3390544"/>
            <a:ext cx="4058081" cy="4711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r>
              <a:rPr lang="en-US" altLang="zh-CN" sz="1600" dirty="0" err="1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R.Aaij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 et al. [</a:t>
            </a:r>
            <a:r>
              <a:rPr lang="en-US" altLang="zh-CN" sz="1600" dirty="0" err="1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LHCb</a:t>
            </a:r>
            <a:r>
              <a:rPr lang="en-US" altLang="zh-CN" sz="1600" dirty="0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], Phys. Rev. Lett. 122, no.21, 211803 (2019).</a:t>
            </a:r>
            <a:endParaRPr lang="zh-CN" altLang="en-US" sz="1600" dirty="0">
              <a:solidFill>
                <a:srgbClr val="6633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533765" y="1184910"/>
            <a:ext cx="3048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5193031"/>
            <a:ext cx="1102390" cy="1467091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6348980" y="5411472"/>
            <a:ext cx="22593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Large Penguin or New physics</a:t>
            </a:r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?</a:t>
            </a:r>
            <a:endParaRPr lang="zh-CN" altLang="en-US" sz="28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7" name="Picture 2 2" descr="手机屏幕的截图&#10;&#10;描述已自动生成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8792" y="925270"/>
            <a:ext cx="2421912" cy="2160344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91210" y="127000"/>
            <a:ext cx="4572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eaLnBrk="1" hangingPunct="1"/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Motivation</a:t>
            </a:r>
            <a:endParaRPr lang="en-US" altLang="zh-CN" sz="2800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微软雅黑" panose="020B0503020204020204" charset="-122"/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 flipV="1">
            <a:off x="2873375" y="385445"/>
            <a:ext cx="4860000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92000">
                  <a:srgbClr val="1D2288"/>
                </a:gs>
              </a:gsLst>
              <a:lin ang="10800000" scaled="0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359410" y="203835"/>
            <a:ext cx="4318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endParaRPr lang="en-US" altLang="zh-CN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3121770" y="996839"/>
            <a:ext cx="2892617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>
                <a:solidFill>
                  <a:srgbClr val="1D2288"/>
                </a:solidFill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4400" b="1" i="0" dirty="0">
                <a:solidFill>
                  <a:srgbClr val="1D2288"/>
                </a:solidFill>
                <a:effectLst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rPr>
              <a:t>ontents</a:t>
            </a:r>
            <a:endParaRPr lang="en-US" altLang="zh-CN" sz="4400" b="1" i="0" dirty="0">
              <a:solidFill>
                <a:srgbClr val="1D2288"/>
              </a:solidFill>
              <a:effectLst/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739265" y="1859915"/>
            <a:ext cx="4972050" cy="778510"/>
            <a:chOff x="2039" y="2929"/>
            <a:chExt cx="7830" cy="1226"/>
          </a:xfrm>
        </p:grpSpPr>
        <p:sp>
          <p:nvSpPr>
            <p:cNvPr id="11" name="椭圆 17"/>
            <p:cNvSpPr>
              <a:spLocks noChangeArrowheads="1"/>
            </p:cNvSpPr>
            <p:nvPr>
              <p:custDataLst>
                <p:tags r:id="rId1"/>
              </p:custDataLst>
            </p:nvPr>
          </p:nvSpPr>
          <p:spPr bwMode="auto">
            <a:xfrm>
              <a:off x="2039" y="2929"/>
              <a:ext cx="1274" cy="1227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 charset="0"/>
                  <a:ea typeface="Arial Unicode MS" panose="020B0604020202020204" charset="-122"/>
                  <a:cs typeface="Times New Roman" panose="02020603050405020304" charset="0"/>
                  <a:sym typeface="Arial Unicode MS" panose="020B0604020202020204" charset="-122"/>
                </a:rPr>
                <a:t>1</a:t>
              </a:r>
              <a:endParaRPr lang="en-US" altLang="zh-CN" sz="2100" b="1" dirty="0">
                <a:latin typeface="Times New Roman" panose="02020603050405020304" charset="0"/>
                <a:ea typeface="Arial Unicode MS" panose="020B0604020202020204" charset="-122"/>
                <a:cs typeface="Times New Roman" panose="02020603050405020304" charset="0"/>
                <a:sym typeface="Arial Unicode MS" panose="020B0604020202020204" charset="-122"/>
              </a:endParaRPr>
            </a:p>
          </p:txBody>
        </p:sp>
        <p:sp>
          <p:nvSpPr>
            <p:cNvPr id="8" name="TextBox 16"/>
            <p:cNvSpPr>
              <a:spLocks noChangeArrowheads="1"/>
            </p:cNvSpPr>
            <p:nvPr>
              <p:custDataLst>
                <p:tags r:id="rId2"/>
              </p:custDataLst>
            </p:nvPr>
          </p:nvSpPr>
          <p:spPr bwMode="auto">
            <a:xfrm>
              <a:off x="2889" y="2970"/>
              <a:ext cx="6981" cy="1145"/>
            </a:xfrm>
            <a:prstGeom prst="roundRect">
              <a:avLst>
                <a:gd name="adj" fmla="val 8176"/>
              </a:avLst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Motivation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</p:grpSp>
      <p:grpSp>
        <p:nvGrpSpPr>
          <p:cNvPr id="12" name="组合 2"/>
          <p:cNvGrpSpPr/>
          <p:nvPr>
            <p:custDataLst>
              <p:tags r:id="rId3"/>
            </p:custDataLst>
          </p:nvPr>
        </p:nvGrpSpPr>
        <p:grpSpPr bwMode="auto">
          <a:xfrm>
            <a:off x="1739265" y="2754475"/>
            <a:ext cx="6026126" cy="766800"/>
            <a:chOff x="167754" y="-19878"/>
            <a:chExt cx="2778979" cy="859812"/>
          </a:xfrm>
        </p:grpSpPr>
        <p:sp>
          <p:nvSpPr>
            <p:cNvPr id="14" name="椭圆 17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67754" y="-19878"/>
              <a:ext cx="373091" cy="859812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anose="020B0604020202020204" charset="-122"/>
                  <a:cs typeface="Times New Roman" panose="02020603050405020304"/>
                  <a:sym typeface="Arial Unicode MS" panose="020B0604020202020204" charset="-122"/>
                </a:rPr>
                <a:t>2</a:t>
              </a:r>
              <a:endParaRPr lang="zh-CN" altLang="en-US" sz="2100" b="1" dirty="0">
                <a:latin typeface="Times New Roman" panose="02020603050405020304"/>
                <a:ea typeface="Arial Unicode MS" panose="020B0604020202020204" charset="-122"/>
                <a:cs typeface="Times New Roman" panose="02020603050405020304"/>
                <a:sym typeface="Arial Unicode MS" panose="020B0604020202020204" charset="-122"/>
              </a:endParaRPr>
            </a:p>
          </p:txBody>
        </p:sp>
        <p:sp>
          <p:nvSpPr>
            <p:cNvPr id="13" name="TextBox 16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407273" y="3590"/>
              <a:ext cx="2539460" cy="808148"/>
            </a:xfrm>
            <a:prstGeom prst="roundRect">
              <a:avLst>
                <a:gd name="adj" fmla="val 8176"/>
              </a:avLst>
            </a:prstGeom>
            <a:noFill/>
            <a:ln w="19050" cmpd="sng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CPV in charm decays into neutral kaons </a:t>
              </a:r>
              <a:endParaRPr lang="en-US" altLang="zh-CN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</p:grpSp>
      <p:grpSp>
        <p:nvGrpSpPr>
          <p:cNvPr id="15" name="组合 2"/>
          <p:cNvGrpSpPr/>
          <p:nvPr>
            <p:custDataLst>
              <p:tags r:id="rId6"/>
            </p:custDataLst>
          </p:nvPr>
        </p:nvGrpSpPr>
        <p:grpSpPr bwMode="auto">
          <a:xfrm>
            <a:off x="1739265" y="3658492"/>
            <a:ext cx="5334463" cy="767160"/>
            <a:chOff x="-89608" y="1"/>
            <a:chExt cx="4072579" cy="858512"/>
          </a:xfrm>
        </p:grpSpPr>
        <p:sp>
          <p:nvSpPr>
            <p:cNvPr id="17" name="椭圆 1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-89608" y="7583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anose="020B0604020202020204" charset="-122"/>
                  <a:cs typeface="Times New Roman" panose="02020603050405020304"/>
                  <a:sym typeface="Arial Unicode MS" panose="020B0604020202020204" charset="-122"/>
                </a:rPr>
                <a:t>3</a:t>
              </a:r>
              <a:endParaRPr lang="zh-CN" altLang="en-US" sz="2100" b="1" dirty="0">
                <a:latin typeface="Times New Roman" panose="02020603050405020304"/>
                <a:ea typeface="Arial Unicode MS" panose="020B0604020202020204" charset="-122"/>
                <a:cs typeface="Times New Roman" panose="02020603050405020304"/>
                <a:sym typeface="Arial Unicode MS" panose="020B0604020202020204" charset="-122"/>
              </a:endParaRPr>
            </a:p>
          </p:txBody>
        </p:sp>
        <p:sp>
          <p:nvSpPr>
            <p:cNvPr id="16" name="TextBox 16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312521" y="1"/>
              <a:ext cx="3670450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l" eaLnBrk="1" hangingPunct="1"/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Phenomenological</a:t>
              </a:r>
              <a:r>
                <a:rPr lang="zh-CN" altLang="en-US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  </a:t>
              </a: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analysis</a:t>
              </a:r>
              <a:endParaRPr lang="zh-CN" altLang="en-US" sz="24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endParaRPr>
            </a:p>
          </p:txBody>
        </p:sp>
      </p:grpSp>
      <p:grpSp>
        <p:nvGrpSpPr>
          <p:cNvPr id="6" name="组合 2"/>
          <p:cNvGrpSpPr/>
          <p:nvPr>
            <p:custDataLst>
              <p:tags r:id="rId9"/>
            </p:custDataLst>
          </p:nvPr>
        </p:nvGrpSpPr>
        <p:grpSpPr bwMode="auto">
          <a:xfrm>
            <a:off x="1739265" y="4594790"/>
            <a:ext cx="3532618" cy="760385"/>
            <a:chOff x="-104071" y="-6001"/>
            <a:chExt cx="2706851" cy="850930"/>
          </a:xfrm>
        </p:grpSpPr>
        <p:sp>
          <p:nvSpPr>
            <p:cNvPr id="10" name="椭圆 17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-104071" y="-6001"/>
              <a:ext cx="617655" cy="850930"/>
            </a:xfrm>
            <a:prstGeom prst="ellipse">
              <a:avLst/>
            </a:prstGeom>
            <a:solidFill>
              <a:schemeClr val="bg1"/>
            </a:solidFill>
            <a:ln w="19050" cmpd="sng">
              <a:noFill/>
              <a:miter lim="800000"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en-US" altLang="zh-CN" sz="2100" b="1" dirty="0">
                  <a:latin typeface="Times New Roman" panose="02020603050405020304"/>
                  <a:ea typeface="Arial Unicode MS" panose="020B0604020202020204" charset="-122"/>
                  <a:cs typeface="Times New Roman" panose="02020603050405020304"/>
                  <a:sym typeface="Arial Unicode MS" panose="020B0604020202020204" charset="-122"/>
                </a:rPr>
                <a:t>4</a:t>
              </a:r>
              <a:endParaRPr lang="zh-CN" altLang="en-US" sz="2100" b="1" dirty="0">
                <a:latin typeface="Times New Roman" panose="02020603050405020304"/>
                <a:ea typeface="Arial Unicode MS" panose="020B0604020202020204" charset="-122"/>
                <a:cs typeface="Times New Roman" panose="02020603050405020304"/>
                <a:sym typeface="Arial Unicode MS" panose="020B0604020202020204" charset="-122"/>
              </a:endParaRPr>
            </a:p>
          </p:txBody>
        </p:sp>
        <p:sp>
          <p:nvSpPr>
            <p:cNvPr id="9" name="TextBox 16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304702" y="16190"/>
              <a:ext cx="2298078" cy="806546"/>
            </a:xfrm>
            <a:prstGeom prst="roundRect">
              <a:avLst>
                <a:gd name="adj" fmla="val 8176"/>
              </a:avLst>
            </a:prstGeom>
            <a:noFill/>
            <a:ln w="19050" cmpd="sng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en-US" altLang="zh-CN" sz="2400" b="1" dirty="0"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微软雅黑" panose="020B0503020204020204" charset="-122"/>
                </a:rPr>
                <a:t>Summary</a:t>
              </a:r>
              <a:endParaRPr kumimoji="0" lang="en-US" altLang="zh-CN" sz="2400" b="1" i="0" u="none" strike="noStrike" kern="1200" cap="none" spc="0" normalizeH="0" baseline="0" noProof="0" dirty="0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7" name="圆角矩形 6"/>
          <p:cNvSpPr/>
          <p:nvPr/>
        </p:nvSpPr>
        <p:spPr>
          <a:xfrm>
            <a:off x="1910080" y="2801620"/>
            <a:ext cx="5800725" cy="627380"/>
          </a:xfrm>
          <a:prstGeom prst="roundRect">
            <a:avLst/>
          </a:prstGeom>
          <a:noFill/>
          <a:ln w="22225">
            <a:prstDash val="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  <p:custDataLst>
      <p:tags r:id="rId1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一些文字和图案&#10;&#10;描述已自动生成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243" y="2077837"/>
            <a:ext cx="4198039" cy="27954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69278" y="1444320"/>
            <a:ext cx="3349961" cy="337781"/>
          </a:xfrm>
          <a:prstGeom prst="rect">
            <a:avLst/>
          </a:prstGeom>
        </p:spPr>
      </p:pic>
      <p:sp>
        <p:nvSpPr>
          <p:cNvPr id="13" name="矩形: 圆角 7"/>
          <p:cNvSpPr/>
          <p:nvPr/>
        </p:nvSpPr>
        <p:spPr>
          <a:xfrm>
            <a:off x="650735" y="1409954"/>
            <a:ext cx="3587046" cy="397354"/>
          </a:xfrm>
          <a:prstGeom prst="roundRect">
            <a:avLst/>
          </a:prstGeom>
          <a:solidFill>
            <a:srgbClr val="49F43C">
              <a:alpha val="23137"/>
            </a:srgbClr>
          </a:solidFill>
          <a:ln>
            <a:solidFill>
              <a:srgbClr val="41719C">
                <a:alpha val="23922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4060" y="2006278"/>
            <a:ext cx="3657917" cy="2938527"/>
          </a:xfrm>
          <a:prstGeom prst="rect">
            <a:avLst/>
          </a:prstGeom>
        </p:spPr>
      </p:pic>
      <p:sp>
        <p:nvSpPr>
          <p:cNvPr id="17" name="矩形: 圆角 10"/>
          <p:cNvSpPr/>
          <p:nvPr/>
        </p:nvSpPr>
        <p:spPr>
          <a:xfrm>
            <a:off x="577243" y="1952497"/>
            <a:ext cx="4198039" cy="2992308"/>
          </a:xfrm>
          <a:prstGeom prst="roundRect">
            <a:avLst/>
          </a:prstGeom>
          <a:solidFill>
            <a:srgbClr val="49F43C">
              <a:alpha val="0"/>
            </a:srgbClr>
          </a:solidFill>
          <a:ln w="25400"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: 圆角 11"/>
          <p:cNvSpPr/>
          <p:nvPr/>
        </p:nvSpPr>
        <p:spPr>
          <a:xfrm>
            <a:off x="5059950" y="1952497"/>
            <a:ext cx="3846136" cy="2992308"/>
          </a:xfrm>
          <a:prstGeom prst="roundRect">
            <a:avLst/>
          </a:prstGeom>
          <a:solidFill>
            <a:srgbClr val="49F43C">
              <a:alpha val="0"/>
            </a:srgbClr>
          </a:solidFill>
          <a:ln w="25400">
            <a:solidFill>
              <a:srgbClr val="99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文本框 18"/>
              <p:cNvSpPr txBox="1"/>
              <p:nvPr/>
            </p:nvSpPr>
            <p:spPr>
              <a:xfrm>
                <a:off x="3942649" y="4445809"/>
                <a:ext cx="881790" cy="10845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6000" b="1" i="0" baseline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√</m:t>
                      </m:r>
                    </m:oMath>
                  </m:oMathPara>
                </a14:m>
                <a:endParaRPr lang="zh-CN" altLang="en-US" sz="6000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9" name="文本框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2649" y="4445809"/>
                <a:ext cx="881790" cy="1084592"/>
              </a:xfrm>
              <a:prstGeom prst="rect">
                <a:avLst/>
              </a:prstGeom>
              <a:blipFill rotWithShape="1">
                <a:blip r:embed="rId5"/>
                <a:stretch>
                  <a:fillRect l="-65" t="-16" r="39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文本框 19"/>
              <p:cNvSpPr txBox="1"/>
              <p:nvPr/>
            </p:nvSpPr>
            <p:spPr>
              <a:xfrm>
                <a:off x="7998745" y="4211527"/>
                <a:ext cx="907341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8000" b="1" i="0" baseline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zh-CN" altLang="en-US" sz="8000" b="1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8745" y="4211527"/>
                <a:ext cx="907341" cy="1323439"/>
              </a:xfrm>
              <a:prstGeom prst="rect">
                <a:avLst/>
              </a:prstGeom>
              <a:blipFill rotWithShape="1">
                <a:blip r:embed="rId6"/>
                <a:stretch>
                  <a:fillRect l="-31" t="-16" r="23" b="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文本框 20"/>
          <p:cNvSpPr txBox="1"/>
          <p:nvPr/>
        </p:nvSpPr>
        <p:spPr>
          <a:xfrm>
            <a:off x="831215" y="6202045"/>
            <a:ext cx="778954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The flight time (t) of the neutral Kaon must be considered.</a:t>
            </a:r>
            <a:endParaRPr lang="en-US" altLang="zh-CN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31155" y="5413644"/>
            <a:ext cx="748169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zh-CN" sz="2000" b="1" dirty="0">
                <a:latin typeface="Times New Roman" panose="02020603050405020304" charset="0"/>
                <a:cs typeface="Times New Roman" panose="02020603050405020304" charset="0"/>
              </a:rPr>
              <a:t>Neutral Kaon is reconstructed from its decay final states; what is observed in experiments is a decay chain.</a:t>
            </a:r>
            <a:endParaRPr lang="en-US" altLang="zh-CN" sz="20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1"/>
          <p:cNvSpPr>
            <a:spLocks noGrp="1"/>
          </p:cNvSpPr>
          <p:nvPr/>
        </p:nvSpPr>
        <p:spPr>
          <a:xfrm>
            <a:off x="334010" y="718820"/>
            <a:ext cx="8162290" cy="661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75000"/>
                  </a:schemeClr>
                </a:solidFill>
              </a14:hiddenFill>
            </a:ext>
          </a:extLst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3200" b="1" dirty="0">
                <a:solidFill>
                  <a:srgbClr val="1D2288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charset="0"/>
                <a:ea typeface="华文中宋" panose="02010600040101010101" pitchFamily="2" charset="-122"/>
                <a:cs typeface="Times New Roman" panose="02020603050405020304" charset="0"/>
                <a:sym typeface="+mn-ea"/>
              </a:rPr>
              <a:t>Complete decay chain</a:t>
            </a:r>
            <a:endParaRPr lang="en-US" altLang="zh-CN" sz="3200" b="1" dirty="0">
              <a:solidFill>
                <a:srgbClr val="1D2288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charset="0"/>
              <a:ea typeface="华文中宋" panose="0201060004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91210" y="127000"/>
            <a:ext cx="698944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800" b="1" dirty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微软雅黑" panose="020B0503020204020204" charset="-122"/>
              </a:rPr>
              <a:t>CPV in charm decays into neutral kaons </a:t>
            </a:r>
            <a:endParaRPr lang="en-US" altLang="zh-CN" sz="2800" b="1" dirty="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微软雅黑" panose="020B0503020204020204" charset="-122"/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 flipV="1">
            <a:off x="7125335" y="385445"/>
            <a:ext cx="720000" cy="0"/>
          </a:xfrm>
          <a:prstGeom prst="line">
            <a:avLst/>
          </a:prstGeom>
          <a:ln>
            <a:gradFill>
              <a:gsLst>
                <a:gs pos="0">
                  <a:schemeClr val="bg1"/>
                </a:gs>
                <a:gs pos="92000">
                  <a:srgbClr val="1D2288"/>
                </a:gs>
              </a:gsLst>
              <a:lin ang="10800000" scaled="0"/>
            </a:gra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/>
        </p:nvSpPr>
        <p:spPr>
          <a:xfrm>
            <a:off x="359410" y="203835"/>
            <a:ext cx="4318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endParaRPr lang="en-US" altLang="zh-CN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4350125" y="2211740"/>
            <a:ext cx="4586486" cy="611062"/>
          </a:xfrm>
          <a:prstGeom prst="rect">
            <a:avLst/>
          </a:prstGeom>
          <a:solidFill>
            <a:srgbClr val="49F43C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485510" y="2211740"/>
            <a:ext cx="3447466" cy="611062"/>
          </a:xfrm>
          <a:prstGeom prst="rect">
            <a:avLst/>
          </a:prstGeom>
          <a:solidFill>
            <a:srgbClr val="49F43C">
              <a:alpha val="1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" y="3032760"/>
            <a:ext cx="4350123" cy="3429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3876" y="3032760"/>
            <a:ext cx="4350123" cy="3429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460920" y="6368931"/>
            <a:ext cx="147193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err="1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Z.z.</a:t>
            </a:r>
            <a:r>
              <a:rPr lang="zh-CN" altLang="en-US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Xing, ’95</a:t>
            </a:r>
            <a:endParaRPr lang="zh-CN" altLang="en-US">
              <a:solidFill>
                <a:srgbClr val="6633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608732" y="6368931"/>
            <a:ext cx="2093595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en-US" altLang="zh-CN" err="1">
                <a:solidFill>
                  <a:srgbClr val="663300"/>
                </a:solidFill>
                <a:latin typeface="Times New Roman" panose="02020603050405020304" charset="0"/>
                <a:cs typeface="Times New Roman" panose="02020603050405020304" charset="0"/>
              </a:rPr>
              <a:t>Bigi, Yamamoto, ’95</a:t>
            </a:r>
            <a:endParaRPr lang="en-US" altLang="zh-CN" err="1">
              <a:solidFill>
                <a:srgbClr val="6633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10" name="图片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095" y="396240"/>
            <a:ext cx="8015810" cy="611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流程图: 过程 12"/>
          <p:cNvSpPr/>
          <p:nvPr/>
        </p:nvSpPr>
        <p:spPr>
          <a:xfrm>
            <a:off x="5638800" y="411480"/>
            <a:ext cx="1783080" cy="595822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195070" y="1334770"/>
            <a:ext cx="279908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CP violation in </a:t>
            </a:r>
            <a:endParaRPr lang="en-US" altLang="zh-CN" sz="2000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en-US" altLang="zh-CN" sz="20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neutral Kaon mixing</a:t>
            </a:r>
            <a:endParaRPr lang="en-US" altLang="zh-CN" sz="2000" b="1" dirty="0">
              <a:solidFill>
                <a:srgbClr val="00206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691505" y="1325245"/>
            <a:ext cx="24999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Direct CP violation in D meson decays</a:t>
            </a:r>
            <a:endParaRPr lang="en-US" altLang="zh-CN" sz="20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78007" y="2355182"/>
            <a:ext cx="3262473" cy="32417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492344" y="2334888"/>
            <a:ext cx="4314305" cy="349959"/>
          </a:xfrm>
          <a:prstGeom prst="rect">
            <a:avLst/>
          </a:prstGeom>
        </p:spPr>
      </p:pic>
      <p:sp>
        <p:nvSpPr>
          <p:cNvPr id="21" name="矩形: 圆角 20"/>
          <p:cNvSpPr/>
          <p:nvPr/>
        </p:nvSpPr>
        <p:spPr>
          <a:xfrm>
            <a:off x="542557" y="409235"/>
            <a:ext cx="8118577" cy="611062"/>
          </a:xfrm>
          <a:prstGeom prst="roundRect">
            <a:avLst/>
          </a:prstGeom>
          <a:solidFill>
            <a:srgbClr val="92D050">
              <a:alpha val="3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4"/>
          <p:cNvSpPr/>
          <p:nvPr/>
        </p:nvSpPr>
        <p:spPr>
          <a:xfrm>
            <a:off x="4350124" y="411480"/>
            <a:ext cx="1341120" cy="6110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椭圆 13"/>
          <p:cNvSpPr/>
          <p:nvPr/>
        </p:nvSpPr>
        <p:spPr>
          <a:xfrm>
            <a:off x="2499360" y="396240"/>
            <a:ext cx="1341120" cy="611062"/>
          </a:xfrm>
          <a:prstGeom prst="ellipse">
            <a:avLst/>
          </a:prstGeom>
          <a:noFill/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灯片编号占位符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385E-15B8-4812-9E79-045C47E59BE9}" type="slidenum">
              <a:rPr lang="zh-CN" altLang="en-US" smtClean="0"/>
            </a:fld>
            <a:endParaRPr lang="zh-CN" altLang="en-US"/>
          </a:p>
        </p:txBody>
      </p:sp>
    </p:spTree>
    <p:custDataLst>
      <p:tags r:id="rId8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AICARD_INVALID" val="Invalid"/>
</p:tagLst>
</file>

<file path=ppt/tags/tag10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100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101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102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103.xml><?xml version="1.0" encoding="utf-8"?>
<p:tagLst xmlns:p="http://schemas.openxmlformats.org/presentationml/2006/main">
  <p:tag name="KSO_WM_AICARD_INVALID" val="Invalid"/>
</p:tagLst>
</file>

<file path=ppt/tags/tag104.xml><?xml version="1.0" encoding="utf-8"?>
<p:tagLst xmlns:p="http://schemas.openxmlformats.org/presentationml/2006/main">
  <p:tag name="OUTPUTDPI" val="1200"/>
  <p:tag name="ORIGINALHEIGHT" val="140.25"/>
  <p:tag name="ORIGINALWIDTH" val="240"/>
  <p:tag name="LATEXADDIN" val="\documentclass{article}&#10;\usepackage{amsmath}&#10;\pagestyle{empty}&#10;\begin{document}&#10;&#10;$A^{\rm int}_{CP}$&#10;&#10;&#10;\end{document}"/>
  <p:tag name="IGUANATEXSIZE" val="20"/>
  <p:tag name="IGUANATEXCURSOR" val="97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105.xml><?xml version="1.0" encoding="utf-8"?>
<p:tagLst xmlns:p="http://schemas.openxmlformats.org/presentationml/2006/main">
  <p:tag name="KSO_WM_AICARD_INVALID" val="Invalid"/>
</p:tagLst>
</file>

<file path=ppt/tags/tag11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12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13.xml><?xml version="1.0" encoding="utf-8"?>
<p:tagLst xmlns:p="http://schemas.openxmlformats.org/presentationml/2006/main">
  <p:tag name="KSO_WM_AICARD_INVALID" val="Invalid"/>
</p:tagLst>
</file>

<file path=ppt/tags/tag14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15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16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17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18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19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2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20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21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22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23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24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25.xml><?xml version="1.0" encoding="utf-8"?>
<p:tagLst xmlns:p="http://schemas.openxmlformats.org/presentationml/2006/main">
  <p:tag name="KSO_WM_AICARD_INVALID" val="Invalid"/>
</p:tagLst>
</file>

<file path=ppt/tags/tag26.xml><?xml version="1.0" encoding="utf-8"?>
<p:tagLst xmlns:p="http://schemas.openxmlformats.org/presentationml/2006/main">
  <p:tag name="OUTPUTDPI" val="1200"/>
  <p:tag name="ORIGINALHEIGHT" val="318.75"/>
  <p:tag name="ORIGINALWIDTH" val="1831.5"/>
  <p:tag name="LATEXADDIN" val="\documentclass{article}&#10;\usepackage{amsmath}&#10;\pagestyle{empty}&#10;\begin{document}&#10;&#10; \begin{equation*}&#10;  A_{CP}^{i\to f}\equiv \frac{\Gamma(i\to f)-\Gamma(\overline i \to \overline f)}{\Gamma(i\to f)+\Gamma(\overline i \to \overline f)} \neq 0&#10;\end{equation*}&#10;&#10;&#10;\end{document}"/>
  <p:tag name="IGUANATEXSIZE" val="20"/>
  <p:tag name="IGUANATEXCURSOR" val="82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7.xml><?xml version="1.0" encoding="utf-8"?>
<p:tagLst xmlns:p="http://schemas.openxmlformats.org/presentationml/2006/main">
  <p:tag name="OUTPUTDPI" val="1200"/>
  <p:tag name="ORIGINALHEIGHT" val="141"/>
  <p:tag name="ORIGINALWIDTH" val="1404.75"/>
  <p:tag name="LATEXADDIN" val="\documentclass{article}&#10;\usepackage{amsmath}&#10;\pagestyle{empty}&#10;\begin{document}&#10;&#10;\begin{align*}&#10;|\mathcal{A}(i\to f)|^2\neq |\mathcal{A}(\overline i\to \overline f)|^2&#10;\end{align*}&#10;&#10;&#10;\end{document}"/>
  <p:tag name="IGUANATEXSIZE" val="20"/>
  <p:tag name="IGUANATEXCURSOR" val="148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8.xml><?xml version="1.0" encoding="utf-8"?>
<p:tagLst xmlns:p="http://schemas.openxmlformats.org/presentationml/2006/main">
  <p:tag name="OUTPUTDPI" val="1200"/>
  <p:tag name="ORIGINALHEIGHT" val="168.75"/>
  <p:tag name="ORIGINALWIDTH" val="1931.25"/>
  <p:tag name="LATEXADDIN" val="\documentclass{article}&#10;\usepackage{amsmath}&#10;\pagestyle{empty}&#10;\begin{document}&#10;&#10;\begin{align*}&#10;|\mathcal{A}(M^0\to \overline M^0)|^2\neq |\mathcal{A}(\overline M^0\to M^0)|^2&#10;\end{align*}&#10;&#10;&#10;\end{document}"/>
  <p:tag name="IGUANATEXSIZE" val="20"/>
  <p:tag name="IGUANATEXCURSOR" val="17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29.xml><?xml version="1.0" encoding="utf-8"?>
<p:tagLst xmlns:p="http://schemas.openxmlformats.org/presentationml/2006/main">
  <p:tag name="OUTPUTDPI" val="1200"/>
  <p:tag name="ORIGINALHEIGHT" val="399"/>
  <p:tag name="ORIGINALWIDTH" val="2276.25"/>
  <p:tag name="LATEXADDIN" val="\documentclass{article}&#10;\usepackage{amsmath}&#10;\pagestyle{empty}&#10;\begin{document}&#10;&#10;\begin{align*}&#10;&amp;|\mathcal{A}(M^0\to f)+\mathcal{A}(M^0\to\overline M^0\to f)|^2 \\&amp;~~~~ \neq |\mathcal{A}(\overline M^0\to f)+\mathcal{A}(\overline M^0\to M^0\to f)|^2&#10;\end{align*}&#10;&#10;&#10;\end{document}"/>
  <p:tag name="IGUANATEXSIZE" val="20"/>
  <p:tag name="IGUANATEXCURSOR" val="23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30.xml><?xml version="1.0" encoding="utf-8"?>
<p:tagLst xmlns:p="http://schemas.openxmlformats.org/presentationml/2006/main">
  <p:tag name="OUTPUTDPI" val="1200"/>
  <p:tag name="ORIGINALHEIGHT" val="169.5"/>
  <p:tag name="ORIGINALWIDTH" val="2673.75"/>
  <p:tag name="LATEXADDIN" val="\documentclass{article}&#10;\usepackage{amsmath}&#10;\pagestyle{empty}&#10;\begin{document}&#10;&#10;\begin{align*}&#10;|M_{1}^0\rangle =   p|M^0\rangle - q|\overline{M}^0\rangle,\quad   |M_{2}^0\rangle =   p|M^0\rangle + q|\overline{M}^0\rangle&#10;\end{align*}&#10;&#10;&#10;\end{document}"/>
  <p:tag name="IGUANATEXSIZE" val="20"/>
  <p:tag name="IGUANATEXCURSOR" val="15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1.xml><?xml version="1.0" encoding="utf-8"?>
<p:tagLst xmlns:p="http://schemas.openxmlformats.org/presentationml/2006/main">
  <p:tag name="OUTPUTDPI" val="1200"/>
  <p:tag name="ORIGINALHEIGHT" val="124.5"/>
  <p:tag name="ORIGINALWIDTH" val="458.25"/>
  <p:tag name="LATEXADDIN" val="\documentclass{article}&#10;\usepackage{amsmath}&#10;\pagestyle{empty}&#10;\begin{document}&#10;&#10;\begin{align*}&#10;|q/p|\neq 1&#10;\end{align*}&#10;&#10;&#10;\end{document}"/>
  <p:tag name="IGUANATEXSIZE" val="20"/>
  <p:tag name="IGUANATEXCURSOR" val="107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2.xml><?xml version="1.0" encoding="utf-8"?>
<p:tagLst xmlns:p="http://schemas.openxmlformats.org/presentationml/2006/main">
  <p:tag name="OUTPUTDPI" val="1200"/>
  <p:tag name="ORIGINALHEIGHT" val="136.5"/>
  <p:tag name="ORIGINALWIDTH" val="1621.5"/>
  <p:tag name="LATEXADDIN" val="\documentclass{article}&#10;\usepackage{amsmath}&#10;\pagestyle{empty}&#10;\begin{document}&#10;&#10;\begin{align*}&#10;\mathcal{A} = \mathcal{A}_1e^{i(\delta_1+\phi_1)} +\mathcal{A}_2e^{i(\delta_2+\phi_2)}&#10;\end{align*}&#10;&#10;&#10;\end{document}"/>
  <p:tag name="IGUANATEXSIZE" val="20"/>
  <p:tag name="IGUANATEXCURSOR" val="182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3.xml><?xml version="1.0" encoding="utf-8"?>
<p:tagLst xmlns:p="http://schemas.openxmlformats.org/presentationml/2006/main">
  <p:tag name="OUTPUTDPI" val="1200"/>
  <p:tag name="ORIGINALHEIGHT" val="296.25"/>
  <p:tag name="ORIGINALWIDTH" val="2774.25"/>
  <p:tag name="LATEXADDIN" val="\documentclass{article}&#10;\usepackage{amsmath}&#10;\pagestyle{empty}&#10;\begin{document}&#10;&#10;\begin{align*}&#10;A_{CP}^{\rm dir}= \frac{-2\mathcal{A}_1\mathcal{A}_2\sin(\delta_1-\delta_2)\sin(\phi_1-\phi_2)}&#10;{\mathcal{A}_1^2+\mathcal{A}_2^2+2\mathcal{A}_1\mathcal{A}_2\cos(\delta_1-\delta_2)\cos(\phi_1-\phi_2)}&#10;\end{align*}&#10;&#10;&#10;\end{document}"/>
  <p:tag name="IGUANATEXSIZE" val="20"/>
  <p:tag name="IGUANATEXCURSOR" val="111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4.xml><?xml version="1.0" encoding="utf-8"?>
<p:tagLst xmlns:p="http://schemas.openxmlformats.org/presentationml/2006/main">
  <p:tag name="OUTPUTDPI" val="1200"/>
  <p:tag name="ORIGINALHEIGHT" val="343.5"/>
  <p:tag name="ORIGINALWIDTH" val="2785.5"/>
  <p:tag name="LATEXADDIN" val="\documentclass{article}&#10;\usepackage{amsmath}&#10;\pagestyle{empty}&#10;\begin{document}&#10;&#10;\begin{align*}&#10;  \Delta A_{CP} &amp; = A_{CP}(D^0\to K^+K^-)-A_{CP}(D^0\to \pi^+\pi^-)\\&amp;~=(-1.54\pm0.29)\times 10^{-3}&#10;\end{align*}&#10;&#10;&#10;\end{document}"/>
  <p:tag name="IGUANATEXSIZE" val="20"/>
  <p:tag name="IGUANATEXCURSOR" val="14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35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36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37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38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39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4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40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41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42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43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44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45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46.xml><?xml version="1.0" encoding="utf-8"?>
<p:tagLst xmlns:p="http://schemas.openxmlformats.org/presentationml/2006/main">
  <p:tag name="KSO_WM_AICARD_INVALID" val="Invalid"/>
</p:tagLst>
</file>

<file path=ppt/tags/tag47.xml><?xml version="1.0" encoding="utf-8"?>
<p:tagLst xmlns:p="http://schemas.openxmlformats.org/presentationml/2006/main">
  <p:tag name="OUTPUTDPI" val="1200"/>
  <p:tag name="ORIGINALHEIGHT" val="136.5"/>
  <p:tag name="ORIGINALWIDTH" val="1353.75"/>
  <p:tag name="LATEXADDIN" val="\documentclass{article}&#10;\usepackage{amsmath}&#10;\pagestyle{empty}&#10;\begin{document}&#10;&#10;\begin{align*}&#10;D^+\to K(t)(\to \pi^+\pi^-)\pi^+&#10;\end{align*}&#10;&#10;&#10;\end{document}"/>
  <p:tag name="IGUANATEXSIZE" val="20"/>
  <p:tag name="IGUANATEXCURSOR" val="96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8.xml><?xml version="1.0" encoding="utf-8"?>
<p:tagLst xmlns:p="http://schemas.openxmlformats.org/presentationml/2006/main">
  <p:tag name="OUTPUTDPI" val="1200"/>
  <p:tag name="ORIGINALHEIGHT" val="141"/>
  <p:tag name="ORIGINALWIDTH" val="1419"/>
  <p:tag name="LATEXADDIN" val="\documentclass{article}&#10;\usepackage{amsmath}&#10;\pagestyle{empty}&#10;\begin{document}&#10;&#10;\begin{align*}&#10;\mathcal{R}e(\epsilon)\sim \mathcal{I}m(\epsilon)\sim \mathcal{O}(10^{-3})&#10;\end{align*}&#10;&#10;&#10;\end{document}"/>
  <p:tag name="IGUANATEXSIZE" val="20"/>
  <p:tag name="IGUANATEXCURSOR" val="17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49.xml><?xml version="1.0" encoding="utf-8"?>
<p:tagLst xmlns:p="http://schemas.openxmlformats.org/presentationml/2006/main">
  <p:tag name="OUTPUTDPI" val="1200"/>
  <p:tag name="ORIGINALHEIGHT" val="141.75"/>
  <p:tag name="ORIGINALWIDTH" val="1747.5"/>
  <p:tag name="LATEXADDIN" val="\documentclass{article}&#10;\usepackage{amsmath}&#10;\pagestyle{empty}&#10;\begin{document}&#10;&#10;\begin{align*}&#10;\mathcal{I}m[V_{cd}^{*}V_{us}/V_{cs}^{*}V_{ud}]\sim \lambda^6 \sim 10^{-5}&#10;\end{align*}&#10;&#10;&#10;\end{document}"/>
  <p:tag name="IGUANATEXSIZE" val="20"/>
  <p:tag name="IGUANATEXCURSOR" val="107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50.xml><?xml version="1.0" encoding="utf-8"?>
<p:tagLst xmlns:p="http://schemas.openxmlformats.org/presentationml/2006/main">
  <p:tag name="KSO_WM_AICARD_INVALID" val="Invalid"/>
</p:tagLst>
</file>

<file path=ppt/tags/tag51.xml><?xml version="1.0" encoding="utf-8"?>
<p:tagLst xmlns:p="http://schemas.openxmlformats.org/presentationml/2006/main">
  <p:tag name="OUTPUTDPI" val="1200"/>
  <p:tag name="ORIGINALHEIGHT" val="147.75"/>
  <p:tag name="ORIGINALWIDTH" val="1644.75"/>
  <p:tag name="LATEXADDIN" val="\documentclass{article}&#10;\usepackage{amsmath}&#10;\pagestyle{empty}&#10;\begin{document}&#10;&#10;\begin{align*}&#10;4r_f\mathcal{I}m(\epsilon)\sin\delta_f\sim \mathcal{O}(10^{-4\sim -3})&#10;\end{align*}&#10;&#10;&#10;\end{document}"/>
  <p:tag name="IGUANATEXSIZE" val="20"/>
  <p:tag name="IGUANATEXCURSOR" val="13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</p:tagLst>
</file>

<file path=ppt/tags/tag52.xml><?xml version="1.0" encoding="utf-8"?>
<p:tagLst xmlns:p="http://schemas.openxmlformats.org/presentationml/2006/main">
  <p:tag name="KSO_WM_AICARD_INVALID" val="Invalid"/>
</p:tagLst>
</file>

<file path=ppt/tags/tag53.xml><?xml version="1.0" encoding="utf-8"?>
<p:tagLst xmlns:p="http://schemas.openxmlformats.org/presentationml/2006/main">
  <p:tag name="KSO_WM_DIAGRAM_VIRTUALLY_FRAME" val="{&quot;height&quot;:276.04874015748027,&quot;left&quot;:34.4,&quot;top&quot;:194.55,&quot;width&quot;:476.80661417322835}"/>
</p:tagLst>
</file>

<file path=ppt/tags/tag54.xml><?xml version="1.0" encoding="utf-8"?>
<p:tagLst xmlns:p="http://schemas.openxmlformats.org/presentationml/2006/main">
  <p:tag name="KSO_WM_DIAGRAM_VIRTUALLY_FRAME" val="{&quot;height&quot;:276.04874015748027,&quot;left&quot;:34.4,&quot;top&quot;:194.55,&quot;width&quot;:476.80661417322835}"/>
</p:tagLst>
</file>

<file path=ppt/tags/tag55.xml><?xml version="1.0" encoding="utf-8"?>
<p:tagLst xmlns:p="http://schemas.openxmlformats.org/presentationml/2006/main">
  <p:tag name="KSO_WM_DIAGRAM_VIRTUALLY_FRAME" val="{&quot;height&quot;:276.04874015748027,&quot;left&quot;:34.4,&quot;top&quot;:194.55,&quot;width&quot;:476.80661417322835}"/>
</p:tagLst>
</file>

<file path=ppt/tags/tag56.xml><?xml version="1.0" encoding="utf-8"?>
<p:tagLst xmlns:p="http://schemas.openxmlformats.org/presentationml/2006/main">
  <p:tag name="KSO_WM_DIAGRAM_VIRTUALLY_FRAME" val="{&quot;height&quot;:276.04874015748027,&quot;left&quot;:34.4,&quot;top&quot;:194.55,&quot;width&quot;:476.80661417322835}"/>
</p:tagLst>
</file>

<file path=ppt/tags/tag57.xml><?xml version="1.0" encoding="utf-8"?>
<p:tagLst xmlns:p="http://schemas.openxmlformats.org/presentationml/2006/main">
  <p:tag name="OUTPUTDPI" val="1200"/>
  <p:tag name="ORIGINALHEIGHT" val="124.5"/>
  <p:tag name="ORIGINALWIDTH" val="492"/>
  <p:tag name="LATEXADDIN" val="\documentclass{article}&#10;\usepackage{amsmath}&#10;\pagestyle{empty}&#10;\begin{document}&#10;&#10;\begin{align*}&#10;\sin(\Delta m t)&#10;\end{align*}&#10;&#10;&#10;\end{document}"/>
  <p:tag name="IGUANATEXSIZE" val="20"/>
  <p:tag name="IGUANATEXCURSOR" val="100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  <p:tag name="KSO_WM_DIAGRAM_VIRTUALLY_FRAME" val="{&quot;height&quot;:276.04874015748027,&quot;left&quot;:34.4,&quot;top&quot;:194.55,&quot;width&quot;:476.80661417322835}"/>
</p:tagLst>
</file>

<file path=ppt/tags/tag58.xml><?xml version="1.0" encoding="utf-8"?>
<p:tagLst xmlns:p="http://schemas.openxmlformats.org/presentationml/2006/main">
  <p:tag name="OUTPUTDPI" val="1200"/>
  <p:tag name="ORIGINALHEIGHT" val="128.25"/>
  <p:tag name="ORIGINALWIDTH" val="594"/>
  <p:tag name="LATEXADDIN" val="\documentclass{article}&#10;\usepackage{amsmath}&#10;\pagestyle{empty}&#10;\begin{document}&#10;&#10;\begin{align*}&#10;\sin \delta_{i\to M^0f^\prime}&#10;\end{align*}&#10;&#10;&#10;\end{document}"/>
  <p:tag name="IGUANATEXSIZE" val="20"/>
  <p:tag name="IGUANATEXCURSOR" val="114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  <p:tag name="KSO_WM_DIAGRAM_VIRTUALLY_FRAME" val="{&quot;height&quot;:276.04874015748027,&quot;left&quot;:34.4,&quot;top&quot;:194.55,&quot;width&quot;:476.80661417322835}"/>
</p:tagLst>
</file>

<file path=ppt/tags/tag59.xml><?xml version="1.0" encoding="utf-8"?>
<p:tagLst xmlns:p="http://schemas.openxmlformats.org/presentationml/2006/main">
  <p:tag name="KSO_WM_DIAGRAM_VIRTUALLY_FRAME" val="{&quot;height&quot;:276.04874015748027,&quot;left&quot;:34.4,&quot;top&quot;:194.55,&quot;width&quot;:476.80661417322835}"/>
</p:tagLst>
</file>

<file path=ppt/tags/tag6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60.xml><?xml version="1.0" encoding="utf-8"?>
<p:tagLst xmlns:p="http://schemas.openxmlformats.org/presentationml/2006/main">
  <p:tag name="KSO_WM_DIAGRAM_VIRTUALLY_FRAME" val="{&quot;height&quot;:276.04874015748027,&quot;left&quot;:34.4,&quot;top&quot;:194.55,&quot;width&quot;:476.80661417322835}"/>
</p:tagLst>
</file>

<file path=ppt/tags/tag61.xml><?xml version="1.0" encoding="utf-8"?>
<p:tagLst xmlns:p="http://schemas.openxmlformats.org/presentationml/2006/main">
  <p:tag name="OUTPUTDPI" val="1200"/>
  <p:tag name="ORIGINALHEIGHT" val="431.25"/>
  <p:tag name="ORIGINALWIDTH" val="2730"/>
  <p:tag name="LATEXADDIN" val="\documentclass{article}&#10;\usepackage{amsmath}&#10;\pagestyle{empty}&#10;\begin{document}&#10;&#10;\begin{align*}&#10;A_{CP}(t)&amp;\simeq\big[A_{CP}^{\overline K^0}(t)+A_{CP}^{\text{dir}}(t)+A_{CP}^{\text{int}}(t)\\&amp;+ A_{CP}^{\overline D^0}(t) +  A_{CP}^{\rm dm }(t)+ A_{CP}^{ \overline D^0\rm,DCS  }(t) \big]/D_{D^0}(t)&#10;\end{align*}&#10;&#10;&#10;\end{document}"/>
  <p:tag name="IGUANATEXSIZE" val="20"/>
  <p:tag name="IGUANATEXCURSOR" val="295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62.xml><?xml version="1.0" encoding="utf-8"?>
<p:tagLst xmlns:p="http://schemas.openxmlformats.org/presentationml/2006/main">
  <p:tag name="OUTPUTDPI" val="1200"/>
  <p:tag name="ORIGINALHEIGHT" val="174.75"/>
  <p:tag name="ORIGINALWIDTH" val="1107.75"/>
  <p:tag name="LATEXADDIN" val="\documentclass{article}&#10;\usepackage{amsmath}&#10;\pagestyle{empty}&#10;\begin{document}&#10;&#10;\begin{equation*}&#10;  A_{CP}^{\overline D^0} = -a^{\rm m}_{CP}-a^{\rm i}_{CP}&#10;\end{equation*}&#10;&#10;&#10;\end{document}"/>
  <p:tag name="IGUANATEXSIZE" val="20"/>
  <p:tag name="IGUANATEXCURSOR" val="156"/>
  <p:tag name="TRANSPARENCY" val="True"/>
  <p:tag name="FILENAME" val=""/>
  <p:tag name="LATEXENGINEID" val="0"/>
  <p:tag name="TEMPFOLDER" val="C:\Users\王迪\Documents\"/>
  <p:tag name="LATEXFORMHEIGHT" val="312"/>
  <p:tag name="LATEXFORMWIDTH" val="384"/>
  <p:tag name="LATEXFORMWRAP" val="True"/>
  <p:tag name="BITMAPVECTOR" val="0"/>
</p:tagLst>
</file>

<file path=ppt/tags/tag63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64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65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66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67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68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69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7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70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71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72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73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74.xml><?xml version="1.0" encoding="utf-8"?>
<p:tagLst xmlns:p="http://schemas.openxmlformats.org/presentationml/2006/main">
  <p:tag name="KSO_WM_AICARD_INVALID" val="Invalid"/>
</p:tagLst>
</file>

<file path=ppt/tags/tag75.xml><?xml version="1.0" encoding="utf-8"?>
<p:tagLst xmlns:p="http://schemas.openxmlformats.org/presentationml/2006/main">
  <p:tag name="KSO_WM_DIAGRAM_VIRTUALLY_FRAME" val="{&quot;height&quot;:526.65,&quot;left&quot;:14.3,&quot;top&quot;:10,&quot;width&quot;:733.35}"/>
</p:tagLst>
</file>

<file path=ppt/tags/tag76.xml><?xml version="1.0" encoding="utf-8"?>
<p:tagLst xmlns:p="http://schemas.openxmlformats.org/presentationml/2006/main">
  <p:tag name="KSO_WM_DIAGRAM_VIRTUALLY_FRAME" val="{&quot;height&quot;:526.65,&quot;left&quot;:14.3,&quot;top&quot;:10,&quot;width&quot;:733.35}"/>
</p:tagLst>
</file>

<file path=ppt/tags/tag77.xml><?xml version="1.0" encoding="utf-8"?>
<p:tagLst xmlns:p="http://schemas.openxmlformats.org/presentationml/2006/main">
  <p:tag name="KSO_WM_DIAGRAM_VIRTUALLY_FRAME" val="{&quot;height&quot;:526.65,&quot;left&quot;:14.3,&quot;top&quot;:10,&quot;width&quot;:733.35}"/>
</p:tagLst>
</file>

<file path=ppt/tags/tag78.xml><?xml version="1.0" encoding="utf-8"?>
<p:tagLst xmlns:p="http://schemas.openxmlformats.org/presentationml/2006/main">
  <p:tag name="KSO_WM_DIAGRAM_VIRTUALLY_FRAME" val="{&quot;height&quot;:526.65,&quot;left&quot;:14.3,&quot;top&quot;:10,&quot;width&quot;:733.35}"/>
</p:tagLst>
</file>

<file path=ppt/tags/tag79.xml><?xml version="1.0" encoding="utf-8"?>
<p:tagLst xmlns:p="http://schemas.openxmlformats.org/presentationml/2006/main">
  <p:tag name="KSO_WM_DIAGRAM_VIRTUALLY_FRAME" val="{&quot;height&quot;:526.65,&quot;left&quot;:14.3,&quot;top&quot;:10,&quot;width&quot;:733.35}"/>
</p:tagLst>
</file>

<file path=ppt/tags/tag8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80.xml><?xml version="1.0" encoding="utf-8"?>
<p:tagLst xmlns:p="http://schemas.openxmlformats.org/presentationml/2006/main">
  <p:tag name="OUTPUTDPI" val="1200"/>
  <p:tag name="ORIGINALHEIGHT" val="142.5"/>
  <p:tag name="ORIGINALWIDTH" val="3343.5"/>
  <p:tag name="LATEXADDIN" val="\documentclass{article}&#10;\usepackage{amsmath}&#10;\pagestyle{empty}&#10;\begin{document}&#10;&#10;\begin{align*}&#10;\Delta A_{CP}(\pi^+,K^+)\equiv A_{CP}(D^+\to K_S^0\pi^+)-A_{CP}(D^+_s\to K_S^0K^+)&#10;\end{align*}&#10;&#10;&#10;\end{document}"/>
  <p:tag name="IGUANATEXSIZE" val="20"/>
  <p:tag name="IGUANATEXCURSOR" val="119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  <p:tag name="KSO_WM_DIAGRAM_VIRTUALLY_FRAME" val="{&quot;height&quot;:526.65,&quot;left&quot;:14.3,&quot;top&quot;:10,&quot;width&quot;:733.35}"/>
</p:tagLst>
</file>

<file path=ppt/tags/tag81.xml><?xml version="1.0" encoding="utf-8"?>
<p:tagLst xmlns:p="http://schemas.openxmlformats.org/presentationml/2006/main">
  <p:tag name="OUTPUTDPI" val="1200"/>
  <p:tag name="ORIGINALHEIGHT" val="619.5"/>
  <p:tag name="ORIGINALWIDTH" val="1987.5"/>
  <p:tag name="LATEXADDIN" val="\documentclass{article}&#10;\usepackage{amsmath}&#10;\pagestyle{empty}&#10;\begin{document}&#10;&#10;\begin{align*}&#10;&amp;\Delta A_{CP}(\pi^+,K^+)\\&amp; ~~= [A_{\rm raw}^{D^+\to K_S^0\pi^+}-A_{\rm raw}^{D^+\to K^-\pi^+\pi^+}]\\\label{zaqwq}&amp;~~~~-[A_{\rm raw}^{D^+_s\to K_S^0K^+}-A_{\rm raw}^{D^+_s\to\pi^+K^+K^-}]&#10;\end{align*}&#10;&#10;&#10;\end{document}"/>
  <p:tag name="IGUANATEXSIZE" val="20"/>
  <p:tag name="IGUANATEXCURSOR" val="215"/>
  <p:tag name="TRANSPARENCY" val="True"/>
  <p:tag name="FILENAME" val=""/>
  <p:tag name="LATEXENGINEID" val="0"/>
  <p:tag name="TEMPFOLDER" val="c:\temp\"/>
  <p:tag name="LATEXFORMHEIGHT" val="312"/>
  <p:tag name="LATEXFORMWIDTH" val="384"/>
  <p:tag name="LATEXFORMWRAP" val="True"/>
  <p:tag name="BITMAPVECTOR" val="0"/>
  <p:tag name="KSO_WM_DIAGRAM_VIRTUALLY_FRAME" val="{&quot;height&quot;:526.65,&quot;left&quot;:14.3,&quot;top&quot;:10,&quot;width&quot;:733.35}"/>
</p:tagLst>
</file>

<file path=ppt/tags/tag82.xml><?xml version="1.0" encoding="utf-8"?>
<p:tagLst xmlns:p="http://schemas.openxmlformats.org/presentationml/2006/main">
  <p:tag name="KSO_WM_DIAGRAM_VIRTUALLY_FRAME" val="{&quot;height&quot;:526.65,&quot;left&quot;:14.3,&quot;top&quot;:10,&quot;width&quot;:733.35}"/>
</p:tagLst>
</file>

<file path=ppt/tags/tag83.xml><?xml version="1.0" encoding="utf-8"?>
<p:tagLst xmlns:p="http://schemas.openxmlformats.org/presentationml/2006/main">
  <p:tag name="KSO_WM_DIAGRAM_VIRTUALLY_FRAME" val="{&quot;height&quot;:526.65,&quot;left&quot;:14.3,&quot;top&quot;:10,&quot;width&quot;:733.35}"/>
</p:tagLst>
</file>

<file path=ppt/tags/tag84.xml><?xml version="1.0" encoding="utf-8"?>
<p:tagLst xmlns:p="http://schemas.openxmlformats.org/presentationml/2006/main">
  <p:tag name="KSO_WM_DIAGRAM_VIRTUALLY_FRAME" val="{&quot;height&quot;:526.65,&quot;left&quot;:14.3,&quot;top&quot;:10,&quot;width&quot;:733.35}"/>
</p:tagLst>
</file>

<file path=ppt/tags/tag85.xml><?xml version="1.0" encoding="utf-8"?>
<p:tagLst xmlns:p="http://schemas.openxmlformats.org/presentationml/2006/main">
  <p:tag name="KSO_WM_DIAGRAM_VIRTUALLY_FRAME" val="{&quot;height&quot;:526.65,&quot;left&quot;:14.3,&quot;top&quot;:10,&quot;width&quot;:733.35}"/>
</p:tagLst>
</file>

<file path=ppt/tags/tag86.xml><?xml version="1.0" encoding="utf-8"?>
<p:tagLst xmlns:p="http://schemas.openxmlformats.org/presentationml/2006/main">
  <p:tag name="KSO_WM_DIAGRAM_VIRTUALLY_FRAME" val="{&quot;height&quot;:526.65,&quot;left&quot;:14.3,&quot;top&quot;:10,&quot;width&quot;:733.35}"/>
</p:tagLst>
</file>

<file path=ppt/tags/tag87.xml><?xml version="1.0" encoding="utf-8"?>
<p:tagLst xmlns:p="http://schemas.openxmlformats.org/presentationml/2006/main">
  <p:tag name="KSO_WM_DIAGRAM_VIRTUALLY_FRAME" val="{&quot;height&quot;:526.65,&quot;left&quot;:14.3,&quot;top&quot;:10,&quot;width&quot;:733.35}"/>
</p:tagLst>
</file>

<file path=ppt/tags/tag88.xml><?xml version="1.0" encoding="utf-8"?>
<p:tagLst xmlns:p="http://schemas.openxmlformats.org/presentationml/2006/main">
  <p:tag name="KSO_WM_DIAGRAM_VIRTUALLY_FRAME" val="{&quot;height&quot;:526.65,&quot;left&quot;:14.3,&quot;top&quot;:10,&quot;width&quot;:733.35}"/>
</p:tagLst>
</file>

<file path=ppt/tags/tag89.xml><?xml version="1.0" encoding="utf-8"?>
<p:tagLst xmlns:p="http://schemas.openxmlformats.org/presentationml/2006/main">
  <p:tag name="KSO_WM_DIAGRAM_VIRTUALLY_FRAME" val="{&quot;height&quot;:526.65,&quot;left&quot;:14.3,&quot;top&quot;:10,&quot;width&quot;:733.35}"/>
</p:tagLst>
</file>

<file path=ppt/tags/tag9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90.xml><?xml version="1.0" encoding="utf-8"?>
<p:tagLst xmlns:p="http://schemas.openxmlformats.org/presentationml/2006/main">
  <p:tag name="KSO_WM_DIAGRAM_VIRTUALLY_FRAME" val="{&quot;height&quot;:526.65,&quot;left&quot;:14.3,&quot;top&quot;:10,&quot;width&quot;:733.35}"/>
</p:tagLst>
</file>

<file path=ppt/tags/tag91.xml><?xml version="1.0" encoding="utf-8"?>
<p:tagLst xmlns:p="http://schemas.openxmlformats.org/presentationml/2006/main">
  <p:tag name="KSO_WM_DIAGRAM_VIRTUALLY_FRAME" val="{&quot;height&quot;:526.65,&quot;left&quot;:14.3,&quot;top&quot;:10,&quot;width&quot;:733.35}"/>
</p:tagLst>
</file>

<file path=ppt/tags/tag92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93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94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95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96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97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98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ags/tag99.xml><?xml version="1.0" encoding="utf-8"?>
<p:tagLst xmlns:p="http://schemas.openxmlformats.org/presentationml/2006/main">
  <p:tag name="KSO_WM_DIAGRAM_VIRTUALLY_FRAME" val="{&quot;height&quot;:275.2050393700787,&quot;left&quot;:101.95,&quot;top&quot;:146.46228346456692,&quot;width&quot;:520.1505511811024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4468</Words>
  <Application>WPS 演示</Application>
  <PresentationFormat>全屏显示(4:3)</PresentationFormat>
  <Paragraphs>343</Paragraphs>
  <Slides>20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8" baseType="lpstr">
      <vt:lpstr>Arial</vt:lpstr>
      <vt:lpstr>宋体</vt:lpstr>
      <vt:lpstr>Wingdings</vt:lpstr>
      <vt:lpstr>微软雅黑</vt:lpstr>
      <vt:lpstr>黑体</vt:lpstr>
      <vt:lpstr>Times New Roman</vt:lpstr>
      <vt:lpstr>华文中宋</vt:lpstr>
      <vt:lpstr>Arial Unicode MS</vt:lpstr>
      <vt:lpstr>Times New Roman</vt:lpstr>
      <vt:lpstr>Cambria Math</vt:lpstr>
      <vt:lpstr>等线</vt:lpstr>
      <vt:lpstr>Arial Unicode MS</vt:lpstr>
      <vt:lpstr>等线 Light</vt:lpstr>
      <vt:lpstr>Calibri</vt:lpstr>
      <vt:lpstr>MS Mincho</vt:lpstr>
      <vt:lpstr>Segoe Print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颖鑫 赖</dc:creator>
  <cp:lastModifiedBy>Shambow</cp:lastModifiedBy>
  <cp:revision>49</cp:revision>
  <dcterms:created xsi:type="dcterms:W3CDTF">2026-06-30T14:20:00Z</dcterms:created>
  <dcterms:modified xsi:type="dcterms:W3CDTF">2026-08-27T11:53:36Z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F84F5D69D83A47FD9C02F2B9EA9CAC53_13</vt:lpwstr>
  </property>
  <property fmtid="{D5CDD505-2E9C-101B-9397-08002B2CF9AE}" pid="3" name="KSOProductBuildVer">
    <vt:lpwstr>2052-12.1.0.28043</vt:lpwstr>
  </property>
</Properties>
</file>