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2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70" r:id="rId4"/>
    <p:sldId id="271" r:id="rId5"/>
    <p:sldId id="272" r:id="rId6"/>
    <p:sldId id="273" r:id="rId7"/>
    <p:sldId id="275" r:id="rId8"/>
    <p:sldId id="277" r:id="rId9"/>
    <p:sldId id="278" r:id="rId10"/>
    <p:sldId id="279" r:id="rId11"/>
    <p:sldId id="281" r:id="rId12"/>
    <p:sldId id="283" r:id="rId13"/>
    <p:sldId id="280" r:id="rId14"/>
    <p:sldId id="284" r:id="rId15"/>
    <p:sldId id="285" r:id="rId16"/>
    <p:sldId id="288" r:id="rId17"/>
    <p:sldId id="286" r:id="rId18"/>
    <p:sldId id="298" r:id="rId19"/>
    <p:sldId id="299" r:id="rId20"/>
    <p:sldId id="296" r:id="rId21"/>
    <p:sldId id="297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 wang" initials="dw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108" y="438"/>
      </p:cViewPr>
      <p:guideLst>
        <p:guide orient="horz" pos="218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56C1E-EC75-4DE1-8F76-315CA23074A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_6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291" y="258236"/>
            <a:ext cx="5302783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12192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image" Target="../media/image18.png"/><Relationship Id="rId18" Type="http://schemas.openxmlformats.org/officeDocument/2006/relationships/image" Target="../media/image2.png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tags" Target="../tags/tag108.xml"/><Relationship Id="rId16" Type="http://schemas.openxmlformats.org/officeDocument/2006/relationships/image" Target="../media/image21.png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6.png"/><Relationship Id="rId5" Type="http://schemas.openxmlformats.org/officeDocument/2006/relationships/tags" Target="../tags/tag111.xml"/><Relationship Id="rId15" Type="http://schemas.openxmlformats.org/officeDocument/2006/relationships/image" Target="../media/image20.png"/><Relationship Id="rId10" Type="http://schemas.openxmlformats.org/officeDocument/2006/relationships/notesSlide" Target="../notesSlides/notesSlide2.xml"/><Relationship Id="rId4" Type="http://schemas.openxmlformats.org/officeDocument/2006/relationships/tags" Target="../tags/tag11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0" Type="http://schemas.openxmlformats.org/officeDocument/2006/relationships/tags" Target="../tags/tag124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39.pn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38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37.png"/><Relationship Id="rId5" Type="http://schemas.openxmlformats.org/officeDocument/2006/relationships/tags" Target="../tags/tag131.xml"/><Relationship Id="rId15" Type="http://schemas.openxmlformats.org/officeDocument/2006/relationships/image" Target="../media/image41.png"/><Relationship Id="rId10" Type="http://schemas.openxmlformats.org/officeDocument/2006/relationships/image" Target="../media/image2.png"/><Relationship Id="rId4" Type="http://schemas.openxmlformats.org/officeDocument/2006/relationships/tags" Target="../tags/tag130.xml"/><Relationship Id="rId9" Type="http://schemas.openxmlformats.org/officeDocument/2006/relationships/image" Target="../media/image11.png"/><Relationship Id="rId1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6.xml"/><Relationship Id="rId7" Type="http://schemas.openxmlformats.org/officeDocument/2006/relationships/image" Target="../media/image44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50.png"/><Relationship Id="rId5" Type="http://schemas.openxmlformats.org/officeDocument/2006/relationships/image" Target="../media/image2.pn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12" Type="http://schemas.openxmlformats.org/officeDocument/2006/relationships/tags" Target="../tags/tag7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tags" Target="../tags/tag73.xml"/><Relationship Id="rId5" Type="http://schemas.openxmlformats.org/officeDocument/2006/relationships/tags" Target="../tags/tag67.xml"/><Relationship Id="rId10" Type="http://schemas.openxmlformats.org/officeDocument/2006/relationships/tags" Target="../tags/tag72.xml"/><Relationship Id="rId4" Type="http://schemas.openxmlformats.org/officeDocument/2006/relationships/tags" Target="../tags/tag66.xml"/><Relationship Id="rId9" Type="http://schemas.openxmlformats.org/officeDocument/2006/relationships/tags" Target="../tags/tag71.xml"/><Relationship Id="rId1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tags" Target="../tags/tag150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tags" Target="../tags/tag149.xml"/><Relationship Id="rId5" Type="http://schemas.openxmlformats.org/officeDocument/2006/relationships/tags" Target="../tags/tag143.xml"/><Relationship Id="rId10" Type="http://schemas.openxmlformats.org/officeDocument/2006/relationships/tags" Target="../tags/tag148.xml"/><Relationship Id="rId4" Type="http://schemas.openxmlformats.org/officeDocument/2006/relationships/tags" Target="../tags/tag142.xml"/><Relationship Id="rId9" Type="http://schemas.openxmlformats.org/officeDocument/2006/relationships/tags" Target="../tags/tag147.xml"/><Relationship Id="rId1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12" Type="http://schemas.openxmlformats.org/officeDocument/2006/relationships/tags" Target="../tags/tag86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tags" Target="../tags/tag85.xml"/><Relationship Id="rId5" Type="http://schemas.openxmlformats.org/officeDocument/2006/relationships/tags" Target="../tags/tag79.xml"/><Relationship Id="rId10" Type="http://schemas.openxmlformats.org/officeDocument/2006/relationships/tags" Target="../tags/tag84.xml"/><Relationship Id="rId4" Type="http://schemas.openxmlformats.org/officeDocument/2006/relationships/tags" Target="../tags/tag78.xml"/><Relationship Id="rId9" Type="http://schemas.openxmlformats.org/officeDocument/2006/relationships/tags" Target="../tags/tag83.xml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tags" Target="../tags/tag100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tags" Target="../tags/tag99.xml"/><Relationship Id="rId5" Type="http://schemas.openxmlformats.org/officeDocument/2006/relationships/tags" Target="../tags/tag93.xml"/><Relationship Id="rId10" Type="http://schemas.openxmlformats.org/officeDocument/2006/relationships/tags" Target="../tags/tag98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106.xml"/><Relationship Id="rId7" Type="http://schemas.openxmlformats.org/officeDocument/2006/relationships/image" Target="../media/image13.pn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736377" y="4620850"/>
            <a:ext cx="1155128" cy="368300"/>
          </a:xfrm>
          <a:prstGeom prst="rect">
            <a:avLst/>
          </a:prstGeom>
          <a:solidFill>
            <a:srgbClr val="FFFFFF">
              <a:alpha val="96000"/>
            </a:srgbClr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 flipH="1">
            <a:off x="4807009" y="3507072"/>
            <a:ext cx="3977640" cy="119888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lvl="0" algn="l"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报告人：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闻思佳</a:t>
            </a:r>
          </a:p>
          <a:p>
            <a:pPr lvl="0" algn="l"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位：湖南师范大学</a:t>
            </a:r>
          </a:p>
        </p:txBody>
      </p:sp>
      <p:sp>
        <p:nvSpPr>
          <p:cNvPr id="13" name="矩形 12"/>
          <p:cNvSpPr/>
          <p:nvPr/>
        </p:nvSpPr>
        <p:spPr>
          <a:xfrm>
            <a:off x="1067435" y="1329690"/>
            <a:ext cx="10146030" cy="143764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194" tIns="24097" rIns="48194" bIns="24097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200" b="1" dirty="0">
                <a:latin typeface="Times New Roman" panose="02020603050405020304" charset="0"/>
                <a:cs typeface="Times New Roman" panose="02020603050405020304" charset="0"/>
              </a:rPr>
              <a:t>U-spin sum rules for two-body decays of bottom baryons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374" y="3428979"/>
            <a:ext cx="1507236" cy="151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6576695" y="5250815"/>
            <a:ext cx="448437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Cooperate with Di Wang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Wei-Chen Fu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623345" y="5719629"/>
            <a:ext cx="2672715" cy="4038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158700" numCol="1" anchor="ctr" anchorCtr="0" compatLnSpc="1">
            <a:spAutoFit/>
          </a:bodyPr>
          <a:lstStyle/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arXiv:2508.09763v3 [hep-ph] </a:t>
            </a:r>
          </a:p>
        </p:txBody>
      </p:sp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/>
        </p:nvSpPr>
        <p:spPr>
          <a:xfrm>
            <a:off x="11586900" y="638803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10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42813" y="2658025"/>
            <a:ext cx="5690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U-spin sum rules involve two or three decay types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42670" y="1598295"/>
            <a:ext cx="92354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The U-spin sum rules generated by </a:t>
            </a:r>
            <a:r>
              <a:rPr lang="en-US" altLang="zh-CN" sz="2000" i="1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</a:t>
            </a:r>
            <a:r>
              <a:rPr kumimoji="0" lang="en-US" altLang="zh-CN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involve only the CF, SCS, or DCS transition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(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                         )  transition.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18" name="图片 17" descr="\documentclass{article}&#10;\usepackage{amsmath}&#10;\pagestyle{empty}&#10;\begin{document}&#10;&#10;$S_cH_c=0$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575191" y="3337355"/>
            <a:ext cx="1014984" cy="216408"/>
          </a:xfrm>
          <a:prstGeom prst="rect">
            <a:avLst/>
          </a:prstGeom>
        </p:spPr>
      </p:pic>
      <p:pic>
        <p:nvPicPr>
          <p:cNvPr id="24" name="图片 23" descr="\documentclass{article}&#10;\usepackage{amsmath}&#10;\pagestyle{empty}&#10;\begin{document}&#10;\begin{eqnarray*}&#10;&amp;S_c=-\lambda U_3 -\lambda^2 U_- + U_+,&#10;\end{eqnarray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120662" y="3250040"/>
            <a:ext cx="2990719" cy="285061"/>
          </a:xfrm>
          <a:prstGeom prst="rect">
            <a:avLst/>
          </a:prstGeom>
        </p:spPr>
      </p:pic>
      <p:pic>
        <p:nvPicPr>
          <p:cNvPr id="27" name="图片 26" descr="\documentclass{article}&#10;\usepackage{amsmath}&#10;\pagestyle{empty}&#10;\begin{document}&#10;&#10;$b\to q_1\overline q_2d$ or $b\to q_1\overline q_2 s$ 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540144" y="2100534"/>
            <a:ext cx="2321817" cy="215111"/>
          </a:xfrm>
          <a:prstGeom prst="rect">
            <a:avLst/>
          </a:prstGeom>
        </p:spPr>
      </p:pic>
      <p:sp>
        <p:nvSpPr>
          <p:cNvPr id="28" name="Rectangle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98270" y="3765173"/>
            <a:ext cx="3088566" cy="6526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J.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Wen, W.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Fu and 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Wang, [arXiv:2508.09763 [hep-ph]]. </a:t>
            </a:r>
          </a:p>
        </p:txBody>
      </p:sp>
      <p:pic>
        <p:nvPicPr>
          <p:cNvPr id="34" name="图片 33" descr="\documentclass{article}&#10;\usepackage{amsmath}&#10;\pagestyle{empty}&#10;\begin{document}&#10;&#10;\begin{align*}&#10; S^{q_1\overline q_2}_b= U_++r_{q_1\overline q_2}U_3-r^2_{q_1\overline q_2}U_-,&#10;\end{align*}&#10;&#10;&#10;\end{document}" title="IguanaTex Bitmap Display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086475" y="3826118"/>
            <a:ext cx="3569208" cy="355092"/>
          </a:xfrm>
          <a:prstGeom prst="rect">
            <a:avLst/>
          </a:prstGeom>
        </p:spPr>
      </p:pic>
      <p:pic>
        <p:nvPicPr>
          <p:cNvPr id="37" name="图片 36" descr="\documentclass{article}&#10;\usepackage{amsmath}&#10;\pagestyle{empty}&#10;\begin{document}&#10;&#10;$S_bH_b=0$&#10;&#10;&#10;\end{document}" title="IguanaTex Bitmap Display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109340" y="3907874"/>
            <a:ext cx="1011936" cy="216408"/>
          </a:xfrm>
          <a:prstGeom prst="rect">
            <a:avLst/>
          </a:prstGeom>
        </p:spPr>
      </p:pic>
      <p:pic>
        <p:nvPicPr>
          <p:cNvPr id="41" name="图片 40" descr="\documentclass{article}&#10;\usepackage{amsmath}&#10;\pagestyle{empty}&#10;\begin{document}&#10;&#10;\begin{align*}&#10; SumS_b[\Lambda_b^0,\Xi_c^+,\pi^-]&#10; &amp;=\mathcal{A}(\Lambda_b^0\to\Lambda_c^+\pi^-)-\mathcal{A}(\Xi_b^0\to\Xi_c^+\pi^-)\\&amp;~~~~~~~~-r\mathcal{A}(\Lambda_b^0\to\Xi_c^+\pi^-) =0,&#10;\end{align*}&#10;&#10;&#10;\end{document}" title="IguanaTex Bitmap Display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290763" y="4928118"/>
            <a:ext cx="6201156" cy="699516"/>
          </a:xfrm>
          <a:prstGeom prst="rect">
            <a:avLst/>
          </a:prstGeom>
        </p:spPr>
      </p:pic>
      <p:cxnSp>
        <p:nvCxnSpPr>
          <p:cNvPr id="42" name="直接连接符 41"/>
          <p:cNvCxnSpPr/>
          <p:nvPr/>
        </p:nvCxnSpPr>
        <p:spPr>
          <a:xfrm>
            <a:off x="8146" y="4539959"/>
            <a:ext cx="12198350" cy="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8198270" y="3001023"/>
            <a:ext cx="28543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Y. Grossman and D. J. Robinson, JHEP 04, 067 (2013).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5077" y="4713509"/>
            <a:ext cx="3311685" cy="946304"/>
          </a:xfrm>
          <a:prstGeom prst="rect">
            <a:avLst/>
          </a:prstGeom>
        </p:spPr>
      </p:pic>
      <p:sp>
        <p:nvSpPr>
          <p:cNvPr id="8" name="文本占位符 1"/>
          <p:cNvSpPr>
            <a:spLocks noGrp="1"/>
          </p:cNvSpPr>
          <p:nvPr/>
        </p:nvSpPr>
        <p:spPr>
          <a:xfrm>
            <a:off x="3774360" y="836109"/>
            <a:ext cx="4754532" cy="66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 vert="horz" lIns="90000" tIns="46800" rIns="90000" bIns="46800" rtlCol="0">
            <a:normAutofit lnSpcReduction="1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U-spin sum rules - 2</a:t>
            </a: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13" name="图片 12"/>
          <p:cNvPicPr/>
          <p:nvPr/>
        </p:nvPicPr>
        <p:blipFill>
          <a:blip r:embed="rId18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042670" y="1598295"/>
            <a:ext cx="92354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Comparison of the magnitudes of tree contributions and quark-loop contributions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87120" y="3688080"/>
            <a:ext cx="923480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zh-CN" sz="24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sym typeface="+mn-ea"/>
              </a:rPr>
              <a:t> 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Q</a:t>
            </a:r>
            <a:r>
              <a:rPr lang="en-US" altLang="zh-CN" sz="2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uark</a:t>
            </a:r>
            <a:r>
              <a:rPr lang="en-US" altLang="zh-CN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-loop diagrams in the                     modes is larger than the U-spin breaking  </a:t>
            </a:r>
            <a:r>
              <a:rPr lang="zh-CN" altLang="en-US" sz="20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×</a:t>
            </a:r>
            <a:endParaRPr lang="en-US" altLang="zh-CN" sz="2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US" altLang="zh-CN" sz="2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zh-CN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Quark-loop diagrams in the                    modes is of the same order as or smaller than the U-spin breaking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750" y="3688080"/>
            <a:ext cx="1220470" cy="5461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950" y="4318000"/>
            <a:ext cx="1213485" cy="47625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1586900" y="638803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11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rcRect b="8468"/>
          <a:stretch>
            <a:fillRect/>
          </a:stretch>
        </p:blipFill>
        <p:spPr>
          <a:xfrm>
            <a:off x="1911350" y="2266315"/>
            <a:ext cx="8281035" cy="1111885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513195" y="3783330"/>
            <a:ext cx="698500" cy="35560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占位符 1"/>
          <p:cNvSpPr>
            <a:spLocks noGrp="1"/>
          </p:cNvSpPr>
          <p:nvPr/>
        </p:nvSpPr>
        <p:spPr>
          <a:xfrm>
            <a:off x="3774360" y="842459"/>
            <a:ext cx="4754532" cy="66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 vert="horz" lIns="90000" tIns="46800" rIns="90000" bIns="46800" rtlCol="0">
            <a:normAutofit lnSpcReduction="1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U-spin sum rules - 2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149350" y="1718945"/>
            <a:ext cx="101688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Not all the U-spin sum rules  are independent.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586900" y="638803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12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rcRect b="5952"/>
          <a:stretch>
            <a:fillRect/>
          </a:stretch>
        </p:blipFill>
        <p:spPr>
          <a:xfrm>
            <a:off x="1047750" y="2578735"/>
            <a:ext cx="9937750" cy="60325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149350" y="3579495"/>
            <a:ext cx="101688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For a U-spin system, the number of independent U-spin sum rules is equal to the number of decay channels minus the number of U-spin amplitudes.</a:t>
            </a:r>
          </a:p>
        </p:txBody>
      </p:sp>
      <p:sp>
        <p:nvSpPr>
          <p:cNvPr id="23" name="箭头: 右 22"/>
          <p:cNvSpPr/>
          <p:nvPr/>
        </p:nvSpPr>
        <p:spPr>
          <a:xfrm>
            <a:off x="5388388" y="4964430"/>
            <a:ext cx="319685" cy="7552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245" y="4524375"/>
            <a:ext cx="872490" cy="82296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0726" y="4566920"/>
            <a:ext cx="1520190" cy="780415"/>
          </a:xfrm>
          <a:prstGeom prst="rect">
            <a:avLst/>
          </a:prstGeom>
        </p:spPr>
      </p:pic>
      <p:sp>
        <p:nvSpPr>
          <p:cNvPr id="8" name="文本占位符 1"/>
          <p:cNvSpPr>
            <a:spLocks noGrp="1"/>
          </p:cNvSpPr>
          <p:nvPr/>
        </p:nvSpPr>
        <p:spPr>
          <a:xfrm>
            <a:off x="3774360" y="823409"/>
            <a:ext cx="4754532" cy="66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 vert="horz" lIns="90000" tIns="46800" rIns="90000" bIns="46800" rtlCol="0">
            <a:normAutofit lnSpcReduction="1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U-spin sum rules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5293844-9410-48DB-9ED5-D1FBAE4F6C1F}"/>
              </a:ext>
            </a:extLst>
          </p:cNvPr>
          <p:cNvSpPr txBox="1"/>
          <p:nvPr/>
        </p:nvSpPr>
        <p:spPr>
          <a:xfrm>
            <a:off x="1612320" y="5739704"/>
            <a:ext cx="4917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Six decay channels, two U-spin amplitudes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5F794242-057F-4EA3-B78D-5E1B95ED97B6}"/>
              </a:ext>
            </a:extLst>
          </p:cNvPr>
          <p:cNvSpPr/>
          <p:nvPr/>
        </p:nvSpPr>
        <p:spPr>
          <a:xfrm>
            <a:off x="6304369" y="5860235"/>
            <a:ext cx="319685" cy="12827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4114C6B-DF23-4ED9-847D-C4F000BE64C8}"/>
              </a:ext>
            </a:extLst>
          </p:cNvPr>
          <p:cNvSpPr txBox="1"/>
          <p:nvPr/>
        </p:nvSpPr>
        <p:spPr>
          <a:xfrm>
            <a:off x="6903151" y="5733018"/>
            <a:ext cx="376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Four independent U-spin relations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17685" y="97588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grpSp>
        <p:nvGrpSpPr>
          <p:cNvPr id="7" name="组合 2"/>
          <p:cNvGrpSpPr/>
          <p:nvPr>
            <p:custDataLst>
              <p:tags r:id="rId1"/>
            </p:custDataLst>
          </p:nvPr>
        </p:nvGrpSpPr>
        <p:grpSpPr bwMode="auto">
          <a:xfrm>
            <a:off x="2818765" y="2305841"/>
            <a:ext cx="4972685" cy="779103"/>
            <a:chOff x="-158723" y="-29072"/>
            <a:chExt cx="4345027" cy="862916"/>
          </a:xfrm>
        </p:grpSpPr>
        <p:sp>
          <p:nvSpPr>
            <p:cNvPr id="8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12879" y="-127"/>
              <a:ext cx="3873425" cy="805026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-158723" y="-29072"/>
              <a:ext cx="706919" cy="862916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>
            <p:custDataLst>
              <p:tags r:id="rId2"/>
            </p:custDataLst>
          </p:nvPr>
        </p:nvGrpSpPr>
        <p:grpSpPr bwMode="auto">
          <a:xfrm>
            <a:off x="3398551" y="3200245"/>
            <a:ext cx="6026126" cy="766800"/>
            <a:chOff x="167754" y="-19878"/>
            <a:chExt cx="2778979" cy="859812"/>
          </a:xfrm>
        </p:grpSpPr>
        <p:sp>
          <p:nvSpPr>
            <p:cNvPr id="13" name="TextBox 16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U-spin sum rules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3"/>
            </p:custDataLst>
          </p:nvPr>
        </p:nvGrpSpPr>
        <p:grpSpPr bwMode="auto">
          <a:xfrm>
            <a:off x="4090214" y="4104262"/>
            <a:ext cx="5334463" cy="767160"/>
            <a:chOff x="-89608" y="1"/>
            <a:chExt cx="4072579" cy="85851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6" name="TextBox 16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</a:t>
              </a:r>
              <a:r>
                <a:rPr 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 analysis</a:t>
              </a:r>
            </a:p>
          </p:txBody>
        </p:sp>
        <p:sp>
          <p:nvSpPr>
            <p:cNvPr id="17" name="椭圆 1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4"/>
            </p:custDataLst>
          </p:nvPr>
        </p:nvGrpSpPr>
        <p:grpSpPr bwMode="auto">
          <a:xfrm>
            <a:off x="4759651" y="5040560"/>
            <a:ext cx="3532618" cy="760385"/>
            <a:chOff x="-104071" y="-6001"/>
            <a:chExt cx="2706851" cy="850930"/>
          </a:xfrm>
        </p:grpSpPr>
        <p:sp>
          <p:nvSpPr>
            <p:cNvPr id="9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0" name="椭圆 17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cxnSp>
        <p:nvCxnSpPr>
          <p:cNvPr id="2" name="直接连接符 1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4" name="图片 3"/>
          <p:cNvPicPr/>
          <p:nvPr/>
        </p:nvPicPr>
        <p:blipFill>
          <a:blip r:embed="rId14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23795" y="866140"/>
            <a:ext cx="7477125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Branching fractions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49350" y="1828800"/>
            <a:ext cx="101688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Use the U-spin sum rules together with experimentaldata to predict the branching fractions and Lee-Yang parameters of unobserved decay modes.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586900" y="638803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14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675" y="2645410"/>
            <a:ext cx="3831590" cy="555625"/>
          </a:xfrm>
          <a:prstGeom prst="rect">
            <a:avLst/>
          </a:prstGeom>
        </p:spPr>
      </p:pic>
      <p:sp>
        <p:nvSpPr>
          <p:cNvPr id="4" name="箭头: 右 22"/>
          <p:cNvSpPr/>
          <p:nvPr/>
        </p:nvSpPr>
        <p:spPr>
          <a:xfrm>
            <a:off x="5756053" y="2836523"/>
            <a:ext cx="485522" cy="173337"/>
          </a:xfrm>
          <a:prstGeom prst="rightArrow">
            <a:avLst/>
          </a:prstGeom>
          <a:solidFill>
            <a:srgbClr val="2B44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D7093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25" y="2578735"/>
            <a:ext cx="4251325" cy="6223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49350" y="3538855"/>
            <a:ext cx="101688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Use the branching fractions for two decay channels to estimate branching fraction for the third decay channel</a:t>
            </a:r>
          </a:p>
        </p:txBody>
      </p:sp>
      <p:sp>
        <p:nvSpPr>
          <p:cNvPr id="11" name="箭头: 右 22"/>
          <p:cNvSpPr/>
          <p:nvPr/>
        </p:nvSpPr>
        <p:spPr>
          <a:xfrm>
            <a:off x="1570133" y="5530828"/>
            <a:ext cx="485522" cy="173337"/>
          </a:xfrm>
          <a:prstGeom prst="rightArrow">
            <a:avLst/>
          </a:prstGeom>
          <a:solidFill>
            <a:srgbClr val="2B44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D7093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765" y="4434205"/>
            <a:ext cx="8719185" cy="5156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795" y="5248910"/>
            <a:ext cx="3583940" cy="628015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53005" y="852170"/>
            <a:ext cx="7477125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Sum rules beyond U-spin limit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586900" y="631945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15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96889" y="1530350"/>
            <a:ext cx="5862695" cy="1421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U-spin breaking: ~ 30%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Direct use of limit rules → large theoretical uncertainty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Goal: Construct higher-precision sum rules</a:t>
            </a:r>
          </a:p>
        </p:txBody>
      </p:sp>
      <p:graphicFrame>
        <p:nvGraphicFramePr>
          <p:cNvPr id="16" name="对象 1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139617"/>
              </p:ext>
            </p:extLst>
          </p:nvPr>
        </p:nvGraphicFramePr>
        <p:xfrm>
          <a:off x="5982335" y="422569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3" imgW="114300" imgH="215900" progId="Equation.KSEE3">
                  <p:embed/>
                </p:oleObj>
              </mc:Choice>
              <mc:Fallback>
                <p:oleObj r:id="rId3" imgW="114300" imgH="215900" progId="Equation.KSEE3">
                  <p:embed/>
                  <p:pic>
                    <p:nvPicPr>
                      <p:cNvPr id="0" name="图片 102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82335" y="4225698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1070610" y="1985010"/>
            <a:ext cx="27647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Why go beyond the limit?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54405" y="4332378"/>
            <a:ext cx="41046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Introduce the breaking parameter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ϵ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045" y="4225063"/>
            <a:ext cx="3399155" cy="55562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954405" y="3068753"/>
            <a:ext cx="101688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Four decay channels are related by a single amplitude 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157" y="3632283"/>
            <a:ext cx="9444355" cy="43815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954405" y="4895908"/>
            <a:ext cx="926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Take modulus squared + 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Sum two U-spin conjugate channels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→ all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ϵ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terms cancel  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2895" y="5385435"/>
            <a:ext cx="8648700" cy="71056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1424940" y="6203315"/>
            <a:ext cx="8048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✅  Uncertainty reduced from 30% to ~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9%</a:t>
            </a:r>
          </a:p>
        </p:txBody>
      </p:sp>
      <p:sp>
        <p:nvSpPr>
          <p:cNvPr id="30" name="矩形 29"/>
          <p:cNvSpPr/>
          <p:nvPr/>
        </p:nvSpPr>
        <p:spPr>
          <a:xfrm>
            <a:off x="5059045" y="4315868"/>
            <a:ext cx="3608070" cy="51244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7" name="图片 6"/>
          <p:cNvPicPr/>
          <p:nvPr/>
        </p:nvPicPr>
        <p:blipFill>
          <a:blip r:embed="rId8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  <p:sp>
        <p:nvSpPr>
          <p:cNvPr id="3" name="左大括号 2">
            <a:extLst>
              <a:ext uri="{FF2B5EF4-FFF2-40B4-BE49-F238E27FC236}">
                <a16:creationId xmlns:a16="http://schemas.microsoft.com/office/drawing/2014/main" id="{914AE2A7-FA98-45D9-ABC6-D6E97D5F55EA}"/>
              </a:ext>
            </a:extLst>
          </p:cNvPr>
          <p:cNvSpPr/>
          <p:nvPr/>
        </p:nvSpPr>
        <p:spPr>
          <a:xfrm>
            <a:off x="4738255" y="1823835"/>
            <a:ext cx="158634" cy="1013287"/>
          </a:xfrm>
          <a:prstGeom prst="leftBrace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396615" y="962025"/>
            <a:ext cx="7477125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Sum rules beyond U-spin limit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586900" y="631945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16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08990" y="1906933"/>
            <a:ext cx="101688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Generalization to decay parameters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824685" y="1890844"/>
            <a:ext cx="22002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similarly</a:t>
            </a:r>
          </a:p>
        </p:txBody>
      </p:sp>
      <p:pic>
        <p:nvPicPr>
          <p:cNvPr id="15" name="图片 14" descr="\documentclass{article}&#10;\usepackage{amsmath}&#10;\pagestyle{empty}&#10;\begin{document}&#10;&#10;$\alpha$, $\beta$, $\gamma$ 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907915" y="2003453"/>
            <a:ext cx="740410" cy="226060"/>
          </a:xfrm>
          <a:prstGeom prst="rect">
            <a:avLst/>
          </a:prstGeom>
        </p:spPr>
      </p:pic>
      <p:pic>
        <p:nvPicPr>
          <p:cNvPr id="19" name="图片 18" descr="\documentclass{article}&#10;\usepackage{amsmath}&#10;\pagestyle{empty}&#10;\begin{document}&#10;&#10;$\alpha$, $\beta$, $\gamma$ 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30885" t="-21918" r="-17696" b="-20000"/>
          <a:stretch>
            <a:fillRect/>
          </a:stretch>
        </p:blipFill>
        <p:spPr>
          <a:xfrm>
            <a:off x="10164285" y="1940641"/>
            <a:ext cx="660400" cy="328930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9" name="图片 8"/>
          <p:cNvPicPr/>
          <p:nvPr/>
        </p:nvPicPr>
        <p:blipFill>
          <a:blip r:embed="rId10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5131E13-04AA-4E7F-A727-761C37838EC4}"/>
              </a:ext>
            </a:extLst>
          </p:cNvPr>
          <p:cNvCxnSpPr/>
          <p:nvPr/>
        </p:nvCxnSpPr>
        <p:spPr>
          <a:xfrm flipV="1">
            <a:off x="635" y="3267633"/>
            <a:ext cx="12191365" cy="3048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4C9F18A4-457D-4FD6-979E-9DD0D6CF057A}"/>
              </a:ext>
            </a:extLst>
          </p:cNvPr>
          <p:cNvSpPr txBox="1"/>
          <p:nvPr/>
        </p:nvSpPr>
        <p:spPr>
          <a:xfrm>
            <a:off x="825607" y="3493270"/>
            <a:ext cx="101688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Other decay modes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</a:p>
        </p:txBody>
      </p:sp>
      <p:pic>
        <p:nvPicPr>
          <p:cNvPr id="6" name="图片 5" descr="\documentclass{article}&#10;\usepackage{amsmath}&#10;\pagestyle{empty}&#10;\begin{document}&#10;&#10;\begin{align*}&#10; \frac{|\mathcal{A}(\Lambda^0_b\to \Delta^0D^0)|^2}{2|r_{cu}|^2} +\frac{|\mathcal{A}(\Xi^0_b\to \Xi^{*0}D^0)|^2}{2} =&#10; \frac{|\mathcal{A}(\Xi^0_b\to \Sigma^{*0}D^0)|^2}{|r_{cu}|^2}+|\mathcal{A}(\Lambda^0_b\to \Sigma^{*0}D^0)|^2+ \mathcal{O}(\epsilon^2),&#10;\end{align*}&#10;&#10;&#10;\end{document}" title="IguanaTex Bitmap Display">
            <a:extLst>
              <a:ext uri="{FF2B5EF4-FFF2-40B4-BE49-F238E27FC236}">
                <a16:creationId xmlns:a16="http://schemas.microsoft.com/office/drawing/2014/main" id="{01ACF786-51C3-432D-802B-47D2A7740FE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30" y="4149448"/>
            <a:ext cx="9019667" cy="544533"/>
          </a:xfrm>
          <a:prstGeom prst="rect">
            <a:avLst/>
          </a:prstGeom>
        </p:spPr>
      </p:pic>
      <p:pic>
        <p:nvPicPr>
          <p:cNvPr id="22" name="图片 21" descr="\documentclass{article}&#10;\usepackage{amsmath}&#10;\pagestyle{empty}&#10;\begin{document}&#10;&#10;\begin{align*}&#10; \alpha=\frac{2\mathcal{R}e (S^*P)}{|S|^2+ |P|^2}&#10;\end{align*}&#10;&#10;&#10;\end{document}" title="IguanaTex Bitmap Display">
            <a:extLst>
              <a:ext uri="{FF2B5EF4-FFF2-40B4-BE49-F238E27FC236}">
                <a16:creationId xmlns:a16="http://schemas.microsoft.com/office/drawing/2014/main" id="{F517A241-D896-42AA-93F2-D22CF25CE28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209" y="1845451"/>
            <a:ext cx="1472482" cy="515369"/>
          </a:xfrm>
          <a:prstGeom prst="rect">
            <a:avLst/>
          </a:prstGeom>
        </p:spPr>
      </p:pic>
      <p:pic>
        <p:nvPicPr>
          <p:cNvPr id="24" name="图片 23" descr="\documentclass{article}&#10;\usepackage{amsmath}&#10;\pagestyle{empty}&#10;\begin{document}&#10;&#10;\begin{align*}&#10; \alpha(\Xi^-_b\to \Sigma^0_cK^-) +\alpha(\Xi^-_b\to \Omega^0_c\pi^-) =&#10; \alpha(\Xi^-_b\to \Xi_c^{*0}\pi^-)+\alpha(\Xi^-_b\to \Xi_c^{*0}K^-) + \mathcal{O}(\epsilon^2),&#10;\end{align*}&#10;&#10;&#10;\end{document}" title="IguanaTex Bitmap Display">
            <a:extLst>
              <a:ext uri="{FF2B5EF4-FFF2-40B4-BE49-F238E27FC236}">
                <a16:creationId xmlns:a16="http://schemas.microsoft.com/office/drawing/2014/main" id="{BAA98409-1AF1-4B70-8D7F-8E846DE828A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41" y="2744682"/>
            <a:ext cx="9039444" cy="299099"/>
          </a:xfrm>
          <a:prstGeom prst="rect">
            <a:avLst/>
          </a:prstGeom>
        </p:spPr>
      </p:pic>
      <p:pic>
        <p:nvPicPr>
          <p:cNvPr id="26" name="图片 25" descr="\documentclass{article}&#10;\usepackage{amsmath}&#10;\pagestyle{empty}&#10;\begin{document}&#10;&#10;\begin{align*}&#10; \frac{|\mathcal{A}(\Xi^-_b\to \Delta^0D^-_s)|^2}{2|r_{uc}|^2} +\frac{|\mathcal{A}(\Xi^-_b\to \Xi^{*0}D^-)|^2}{2} =&#10; \frac{|\mathcal{A}(\Xi^-_b\to \Sigma^{*0}D^-)|^2}{|r_{uc}|^2}+|\mathcal{A}(\Lambda^-_b\to \Sigma^{*0}D^-_s)|^2+ \mathcal{O}(\epsilon^2),&#10;\end{align*}&#10;&#10;&#10;\end{document}" title="IguanaTex Bitmap Display">
            <a:extLst>
              <a:ext uri="{FF2B5EF4-FFF2-40B4-BE49-F238E27FC236}">
                <a16:creationId xmlns:a16="http://schemas.microsoft.com/office/drawing/2014/main" id="{99C57A98-702F-4E9F-B3AF-E7466A469A7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396" y="5115549"/>
            <a:ext cx="9266612" cy="538496"/>
          </a:xfrm>
          <a:prstGeom prst="rect">
            <a:avLst/>
          </a:prstGeom>
        </p:spPr>
      </p:pic>
      <p:pic>
        <p:nvPicPr>
          <p:cNvPr id="28" name="图片 27" descr="\documentclass{article}&#10;\usepackage{amsmath}&#10;\pagestyle{empty}&#10;\begin{document}&#10;&#10;\begin{align*}&#10; \frac{|\mathcal{A}(\Lambda^0_b\to \Delta^0\overline D^0)|^2}{2|r_{uc}|^2} +\frac{|\mathcal{A}(\Xi^0_b\to \Xi^{*0}\overline D^0)|^2}{2} =&#10; \frac{|\mathcal{A}(\Xi^0_b\to \Sigma^{*0}\overline D^0)|^2}{|r_{uc}|^2}+|\mathcal{A}(\Lambda^0_b\to \Sigma^{*0}\overline D^0)|^2+ \mathcal{O}(\epsilon^2).&#10;\end{align*}&#10;&#10;&#10;\end{document}" title="IguanaTex Bitmap Display">
            <a:extLst>
              <a:ext uri="{FF2B5EF4-FFF2-40B4-BE49-F238E27FC236}">
                <a16:creationId xmlns:a16="http://schemas.microsoft.com/office/drawing/2014/main" id="{10B11143-EB50-458A-8B9F-7AA4B1FAC66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99" y="6037907"/>
            <a:ext cx="9266611" cy="6216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857379" y="1691058"/>
            <a:ext cx="4121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U-spin 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conjugate modes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599600" y="645661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17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54" name="直接连接符 53"/>
          <p:cNvCxnSpPr/>
          <p:nvPr/>
        </p:nvCxnSpPr>
        <p:spPr>
          <a:xfrm flipV="1">
            <a:off x="-214" y="3682736"/>
            <a:ext cx="12191365" cy="3048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857379" y="3941214"/>
            <a:ext cx="2152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CPV relation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zh-CN" altLang="en-US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2" name="图片 21" descr="\documentclass{article}&#10;\usepackage{amsmath}&#10;\pagestyle{empty}&#10;\begin{document}&#10;&#10;\begin{align*}&#10;s\leftrightarrow d,\qquad \overline s\leftrightarrow -\overline d&#10;\end{align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978509" y="2407992"/>
            <a:ext cx="2090928" cy="265176"/>
          </a:xfrm>
          <a:prstGeom prst="rect">
            <a:avLst/>
          </a:prstGeom>
        </p:spPr>
      </p:pic>
      <p:pic>
        <p:nvPicPr>
          <p:cNvPr id="24" name="图片 23" descr="\documentclass{article}&#10;\usepackage{amsmath}&#10;\pagestyle{empty}&#10;\begin{document}&#10;&#10;$\Lambda_b^0\to pK^-$ and $\Xi_b^0\to \Sigma^+\pi^-$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473131" y="3083050"/>
            <a:ext cx="3102864" cy="283464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177595" y="2968805"/>
            <a:ext cx="170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Example:</a:t>
            </a:r>
            <a:endParaRPr lang="zh-CN" altLang="en-US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1675304" y="5740999"/>
            <a:ext cx="184731" cy="406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15870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zh-CN" altLang="zh-CN" sz="1600" dirty="0">
              <a:solidFill>
                <a:srgbClr val="6633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177595" y="5625653"/>
            <a:ext cx="8041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M. Gronau, Phys. Lett. B 492, 297-302 (2000);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D. Wang, Eur. Phys. J. C 79, no.5, 429 (2019);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W. Wang, Z. P. Xing and Z. X. Zhao, Phys. Rev. D 111, no.5, 053006 (2025), …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35" name="图片 34" descr="\documentclass{article}&#10;\usepackage{amsmath}&#10;\pagestyle{empty}&#10;\begin{document}&#10;&#10;\begin{align*}&#10; \frac{A_{CP}^{\rm dir}(\mathcal{B}^\prime_{b}\to \mathcal{B}^\prime M^\prime)}{A_{CP}^{\rm dir}(\mathcal{B}_{b}\to \mathcal{B} M)}\simeq -\frac{\mathcal{B}r(\mathcal{B}_{b}\to \mathcal{B} M)\cdot\tau(\mathcal{B}^\prime_{b})}{\mathcal{B}r(\mathcal{B}^\prime_{b}\to \mathcal{B}^\prime M^\prime)\cdot\tau(\mathcal{B}_{b})}&#10;\end{align*}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815842" y="4491643"/>
            <a:ext cx="5087112" cy="64617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411593" y="1486325"/>
            <a:ext cx="29920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M. Gavrilova, Y. Grossman and S. Schacht, JHEP 08, 278 (2022).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66340" y="852170"/>
            <a:ext cx="7477125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Direct CPV</a:t>
            </a:r>
            <a:endParaRPr lang="en-US" altLang="zh-CN" sz="32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7" name="图片 6"/>
          <p:cNvPicPr/>
          <p:nvPr/>
        </p:nvPicPr>
        <p:blipFill>
          <a:blip r:embed="rId8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53005" y="852170"/>
            <a:ext cx="7477125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CP asymmetries</a:t>
            </a:r>
            <a:endParaRPr lang="en-US" altLang="zh-CN" sz="32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586900" y="631945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18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056622" y="1514883"/>
            <a:ext cx="7307000" cy="96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S-wave and P-wave have different strong phases in baryon decays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Their contributions to CP violation are different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14680" y="1776095"/>
            <a:ext cx="31165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Why partial-wave analysis?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010920" y="3053715"/>
            <a:ext cx="35852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Partial-wave CP asymmetries</a:t>
            </a:r>
          </a:p>
        </p:txBody>
      </p:sp>
      <p:pic>
        <p:nvPicPr>
          <p:cNvPr id="2" name="图片 1" descr="retouch_2026070817083699"/>
          <p:cNvPicPr>
            <a:picLocks noChangeAspect="1"/>
          </p:cNvPicPr>
          <p:nvPr/>
        </p:nvPicPr>
        <p:blipFill>
          <a:blip r:embed="rId2"/>
          <a:srcRect b="2353"/>
          <a:stretch>
            <a:fillRect/>
          </a:stretch>
        </p:blipFill>
        <p:spPr>
          <a:xfrm>
            <a:off x="4720590" y="2654935"/>
            <a:ext cx="4888865" cy="12122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010920" y="4293235"/>
            <a:ext cx="44748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Total CP asymmetry = weighted sum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5" name="图片 4" descr="retouch_2026070817202272"/>
          <p:cNvPicPr>
            <a:picLocks noChangeAspect="1"/>
          </p:cNvPicPr>
          <p:nvPr/>
        </p:nvPicPr>
        <p:blipFill>
          <a:blip r:embed="rId3"/>
          <a:srcRect b="9322"/>
          <a:stretch>
            <a:fillRect/>
          </a:stretch>
        </p:blipFill>
        <p:spPr>
          <a:xfrm>
            <a:off x="5444490" y="4201795"/>
            <a:ext cx="5899785" cy="5435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11605" y="5172075"/>
            <a:ext cx="1041400" cy="466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zh-CN" sz="2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where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8" name="图片 7" descr="retouch_20260708172059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2670" y="4992370"/>
            <a:ext cx="4857750" cy="806450"/>
          </a:xfrm>
          <a:prstGeom prst="rect">
            <a:avLst/>
          </a:prstGeom>
        </p:spPr>
      </p:pic>
      <p:pic>
        <p:nvPicPr>
          <p:cNvPr id="10" name="图片 9" descr="retouch_20260708172142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0310" y="5172075"/>
            <a:ext cx="2831465" cy="4089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210175" y="6002020"/>
            <a:ext cx="5456555" cy="453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J. J. Han, J. X. Yu, Y. Li, H. n. Li, J. P. Wang, Z. J. Xiao and F. S. Yu, Phys. Rev. Lett. 134, no.22, 221801 (2025).</a:t>
            </a:r>
          </a:p>
        </p:txBody>
      </p:sp>
      <p:sp>
        <p:nvSpPr>
          <p:cNvPr id="12" name="矩形 11"/>
          <p:cNvSpPr/>
          <p:nvPr/>
        </p:nvSpPr>
        <p:spPr>
          <a:xfrm>
            <a:off x="5444490" y="4276725"/>
            <a:ext cx="5815965" cy="51244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19" name="图片 18"/>
          <p:cNvPicPr/>
          <p:nvPr/>
        </p:nvPicPr>
        <p:blipFill>
          <a:blip r:embed="rId6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53005" y="852170"/>
            <a:ext cx="7477125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CP asymmetries</a:t>
            </a:r>
            <a:endParaRPr lang="en-US" altLang="zh-CN" sz="32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586900" y="6319459"/>
            <a:ext cx="38862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19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10256" y="1731010"/>
            <a:ext cx="57486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Partial-wave U-spin amplitude relations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10256" y="3489688"/>
            <a:ext cx="62058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Final CPV relation</a:t>
            </a:r>
          </a:p>
        </p:txBody>
      </p:sp>
      <p:pic>
        <p:nvPicPr>
          <p:cNvPr id="13" name="图片 12" descr="retouch_20260708172618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6948" y="2237105"/>
            <a:ext cx="6059805" cy="84010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8307417" y="3225805"/>
            <a:ext cx="3668103" cy="66167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4" name="直接连接符 23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26" name="图片 25"/>
          <p:cNvPicPr/>
          <p:nvPr/>
        </p:nvPicPr>
        <p:blipFill>
          <a:blip r:embed="rId5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  <p:pic>
        <p:nvPicPr>
          <p:cNvPr id="6" name="图片 5" descr="\documentclass{article}&#10;\usepackage{amsmath}&#10;\pagestyle{empty}&#10;\begin{document}&#10;&#10;\begin{align*}&#10;A_{CP}^{\pm}(\mathcal{B}_{b}\to \mathcal{B} M) = \frac{A_{CP}(\mathcal{B}_{b}\to \mathcal{B} M)}{1\pm A_{CP}(\mathcal{B}_{b}\to \mathcal{B} M)}&#10;\end{align*}&#10;&#10;&#10;\end{document}" title="IguanaTex Bitmap Display">
            <a:extLst>
              <a:ext uri="{FF2B5EF4-FFF2-40B4-BE49-F238E27FC236}">
                <a16:creationId xmlns:a16="http://schemas.microsoft.com/office/drawing/2014/main" id="{6B3E1DA1-CD36-47D5-809A-D044938C93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702" y="3310578"/>
            <a:ext cx="3441490" cy="463278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&#10;\begin{align*}&#10; \frac{A_{CP}^{+}(\mathcal{B}^\prime_{b}\to \mathcal{B}^\prime M^\prime)}{A_{CP}^{+}(\mathcal{B}_{b}\to \mathcal{B} M)}\simeq -\frac{|S(\mathcal{B}_{b}\to \mathcal{B} M)|^2+|P(\mathcal{B}_{b}\to \mathcal{B} M)|^2}{|S(\mathcal{B}^\prime_{b}\to \mathcal{B}^\prime M^\prime)|^2+|P(\mathcal{B}^\prime_{b}\to \mathcal{B}^\prime M^\prime)|^2} \equiv -\frac{|\mathcal{A}(\mathcal{B}_{b}\to \mathcal{B} M)|^2}{|\mathcal{A}(\mathcal{B}^\prime_{b}\to \mathcal{B}^\prime M^\prime)|^2},&#10;\end{align*}&#10;\begin{align*}&#10; \frac{A_{CP}^{-}(\mathcal{B}^\prime_{b}\to \mathcal{B}^\prime M^\prime)}{A_{CP}^{-}(\mathcal{B}_{b}\to \mathcal{B} M)}\simeq -\frac{| S(\overline{\mathcal{B}}_{b}\to \overline{\mathcal{B}}\,\overline M)|^2+| P(\overline{\mathcal{B}}_{b}\to \overline{\mathcal{B}}\,\overline M)|^2}{| S(\overline{\mathcal{B}}^\prime_{b}\to \overline{\mathcal{B}}^\prime \overline M^\prime)|^2+| P(\overline{\mathcal{B}}^\prime_{b}\to \overline{\mathcal{B}}^\prime \overline M^\prime)|^2} \equiv -\frac{|\mathcal{A}(\overline{\mathcal{B}}_{b}\to \overline{\mathcal{B}}\,\overline M)|^2}{|\mathcal{A}(\overline{\mathcal{B}}^\prime_{b}\to \overline{\mathcal{B}}^\prime \overline M^\prime)|^2}.&#10;\end{align*}&#10;&#10;&#10;\end{document}" title="IguanaTex Bitmap Display">
            <a:extLst>
              <a:ext uri="{FF2B5EF4-FFF2-40B4-BE49-F238E27FC236}">
                <a16:creationId xmlns:a16="http://schemas.microsoft.com/office/drawing/2014/main" id="{0C0EDFE9-A5B0-4854-AE7E-D2F7F780D1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742" y="4217696"/>
            <a:ext cx="8466710" cy="1721285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33BB81EF-1174-4B94-A30F-CB69EA367CF4}"/>
              </a:ext>
            </a:extLst>
          </p:cNvPr>
          <p:cNvSpPr txBox="1"/>
          <p:nvPr/>
        </p:nvSpPr>
        <p:spPr>
          <a:xfrm>
            <a:off x="1817255" y="6243972"/>
            <a:ext cx="6109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valid for large CP violation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17685" y="97588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grpSp>
        <p:nvGrpSpPr>
          <p:cNvPr id="7" name="组合 2"/>
          <p:cNvGrpSpPr/>
          <p:nvPr>
            <p:custDataLst>
              <p:tags r:id="rId1"/>
            </p:custDataLst>
          </p:nvPr>
        </p:nvGrpSpPr>
        <p:grpSpPr bwMode="auto">
          <a:xfrm>
            <a:off x="2818765" y="2305841"/>
            <a:ext cx="4972685" cy="779103"/>
            <a:chOff x="-158723" y="-29072"/>
            <a:chExt cx="4345027" cy="862916"/>
          </a:xfrm>
        </p:grpSpPr>
        <p:sp>
          <p:nvSpPr>
            <p:cNvPr id="8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12879" y="-127"/>
              <a:ext cx="3873425" cy="805026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-158723" y="-29072"/>
              <a:ext cx="706919" cy="862916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>
            <p:custDataLst>
              <p:tags r:id="rId2"/>
            </p:custDataLst>
          </p:nvPr>
        </p:nvGrpSpPr>
        <p:grpSpPr bwMode="auto">
          <a:xfrm>
            <a:off x="3398551" y="3200245"/>
            <a:ext cx="6026126" cy="766800"/>
            <a:chOff x="167754" y="-19878"/>
            <a:chExt cx="2778979" cy="859812"/>
          </a:xfrm>
        </p:grpSpPr>
        <p:sp>
          <p:nvSpPr>
            <p:cNvPr id="13" name="TextBox 16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U-spin sum rules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3"/>
            </p:custDataLst>
          </p:nvPr>
        </p:nvGrpSpPr>
        <p:grpSpPr bwMode="auto">
          <a:xfrm>
            <a:off x="4090214" y="4104262"/>
            <a:ext cx="5334463" cy="767160"/>
            <a:chOff x="-89608" y="1"/>
            <a:chExt cx="4072579" cy="858512"/>
          </a:xfrm>
        </p:grpSpPr>
        <p:sp>
          <p:nvSpPr>
            <p:cNvPr id="16" name="TextBox 16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 </a:t>
              </a:r>
              <a:r>
                <a:rPr 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 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7" name="椭圆 1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4"/>
            </p:custDataLst>
          </p:nvPr>
        </p:nvGrpSpPr>
        <p:grpSpPr bwMode="auto">
          <a:xfrm>
            <a:off x="4759651" y="5040560"/>
            <a:ext cx="3532618" cy="760385"/>
            <a:chOff x="-104071" y="-6001"/>
            <a:chExt cx="2706851" cy="850930"/>
          </a:xfrm>
        </p:grpSpPr>
        <p:sp>
          <p:nvSpPr>
            <p:cNvPr id="9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0" name="椭圆 17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cxnSp>
        <p:nvCxnSpPr>
          <p:cNvPr id="2" name="直接连接符 1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4" name="图片 3"/>
          <p:cNvPicPr/>
          <p:nvPr/>
        </p:nvPicPr>
        <p:blipFill>
          <a:blip r:embed="rId14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17685" y="97588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grpSp>
        <p:nvGrpSpPr>
          <p:cNvPr id="7" name="组合 2"/>
          <p:cNvGrpSpPr/>
          <p:nvPr>
            <p:custDataLst>
              <p:tags r:id="rId1"/>
            </p:custDataLst>
          </p:nvPr>
        </p:nvGrpSpPr>
        <p:grpSpPr bwMode="auto">
          <a:xfrm>
            <a:off x="2818765" y="2305841"/>
            <a:ext cx="4972685" cy="779103"/>
            <a:chOff x="-158723" y="-29072"/>
            <a:chExt cx="4345027" cy="862916"/>
          </a:xfrm>
        </p:grpSpPr>
        <p:sp>
          <p:nvSpPr>
            <p:cNvPr id="8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12879" y="-127"/>
              <a:ext cx="3873425" cy="805026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-158723" y="-29072"/>
              <a:ext cx="706919" cy="862916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>
            <p:custDataLst>
              <p:tags r:id="rId2"/>
            </p:custDataLst>
          </p:nvPr>
        </p:nvGrpSpPr>
        <p:grpSpPr bwMode="auto">
          <a:xfrm>
            <a:off x="3398551" y="3200245"/>
            <a:ext cx="6026126" cy="766800"/>
            <a:chOff x="167754" y="-19878"/>
            <a:chExt cx="2778979" cy="859812"/>
          </a:xfrm>
        </p:grpSpPr>
        <p:sp>
          <p:nvSpPr>
            <p:cNvPr id="13" name="TextBox 16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U-spin sum rules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3"/>
            </p:custDataLst>
          </p:nvPr>
        </p:nvGrpSpPr>
        <p:grpSpPr bwMode="auto">
          <a:xfrm>
            <a:off x="4090214" y="4104262"/>
            <a:ext cx="5334463" cy="767160"/>
            <a:chOff x="-89608" y="1"/>
            <a:chExt cx="4072579" cy="858512"/>
          </a:xfrm>
        </p:grpSpPr>
        <p:sp>
          <p:nvSpPr>
            <p:cNvPr id="16" name="TextBox 16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 </a:t>
              </a:r>
              <a:r>
                <a:rPr 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 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7" name="椭圆 1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4"/>
            </p:custDataLst>
          </p:nvPr>
        </p:nvGrpSpPr>
        <p:grpSpPr bwMode="auto">
          <a:xfrm>
            <a:off x="4759651" y="5040560"/>
            <a:ext cx="3532618" cy="760385"/>
            <a:chOff x="-104071" y="-6001"/>
            <a:chExt cx="2706851" cy="85093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9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0" name="椭圆 17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cxnSp>
        <p:nvCxnSpPr>
          <p:cNvPr id="2" name="直接连接符 1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4" name="图片 3"/>
          <p:cNvPicPr/>
          <p:nvPr/>
        </p:nvPicPr>
        <p:blipFill>
          <a:blip r:embed="rId14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246833" y="962295"/>
            <a:ext cx="7426553" cy="733425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Summary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541815" y="6342417"/>
            <a:ext cx="40894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21</a:t>
            </a:r>
            <a:endParaRPr lang="zh-CN" altLang="en-US" sz="1600" dirty="0"/>
          </a:p>
        </p:txBody>
      </p:sp>
      <p:sp>
        <p:nvSpPr>
          <p:cNvPr id="5" name="文本框 4"/>
          <p:cNvSpPr txBox="1"/>
          <p:nvPr/>
        </p:nvSpPr>
        <p:spPr>
          <a:xfrm>
            <a:off x="1381760" y="1818005"/>
            <a:ext cx="9538970" cy="3046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Generating U-spin sum rules without decay amplitudes.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Sum rules beyond U-spin limit with percent-level precision.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Universal CP asymmetry relations for U-spin conjugate modes, valid for large CP violation.</a:t>
            </a:r>
          </a:p>
          <a:p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92268" y="4535293"/>
            <a:ext cx="77185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Thanks for your attention!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17685" y="97588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grpSp>
        <p:nvGrpSpPr>
          <p:cNvPr id="7" name="组合 2"/>
          <p:cNvGrpSpPr/>
          <p:nvPr>
            <p:custDataLst>
              <p:tags r:id="rId1"/>
            </p:custDataLst>
          </p:nvPr>
        </p:nvGrpSpPr>
        <p:grpSpPr bwMode="auto">
          <a:xfrm>
            <a:off x="2818765" y="2305841"/>
            <a:ext cx="4972685" cy="779103"/>
            <a:chOff x="-158723" y="-29072"/>
            <a:chExt cx="4345027" cy="86291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12879" y="-127"/>
              <a:ext cx="3873425" cy="805026"/>
            </a:xfrm>
            <a:prstGeom prst="roundRect">
              <a:avLst>
                <a:gd name="adj" fmla="val 8176"/>
              </a:avLst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-158723" y="-29072"/>
              <a:ext cx="706919" cy="862916"/>
            </a:xfrm>
            <a:prstGeom prst="ellipse">
              <a:avLst/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>
            <p:custDataLst>
              <p:tags r:id="rId2"/>
            </p:custDataLst>
          </p:nvPr>
        </p:nvGrpSpPr>
        <p:grpSpPr bwMode="auto">
          <a:xfrm>
            <a:off x="3398551" y="3200245"/>
            <a:ext cx="6026126" cy="766800"/>
            <a:chOff x="167754" y="-19878"/>
            <a:chExt cx="2778979" cy="859812"/>
          </a:xfrm>
        </p:grpSpPr>
        <p:sp>
          <p:nvSpPr>
            <p:cNvPr id="13" name="TextBox 16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U-spin sum rules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3"/>
            </p:custDataLst>
          </p:nvPr>
        </p:nvGrpSpPr>
        <p:grpSpPr bwMode="auto">
          <a:xfrm>
            <a:off x="4090214" y="4104262"/>
            <a:ext cx="5334463" cy="767160"/>
            <a:chOff x="-89608" y="1"/>
            <a:chExt cx="4072579" cy="858512"/>
          </a:xfrm>
        </p:grpSpPr>
        <p:sp>
          <p:nvSpPr>
            <p:cNvPr id="16" name="TextBox 16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 </a:t>
              </a:r>
              <a:r>
                <a:rPr 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 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7" name="椭圆 1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4"/>
            </p:custDataLst>
          </p:nvPr>
        </p:nvGrpSpPr>
        <p:grpSpPr bwMode="auto">
          <a:xfrm>
            <a:off x="4759651" y="5040560"/>
            <a:ext cx="3532618" cy="760385"/>
            <a:chOff x="-104071" y="-6001"/>
            <a:chExt cx="2706851" cy="850930"/>
          </a:xfrm>
        </p:grpSpPr>
        <p:sp>
          <p:nvSpPr>
            <p:cNvPr id="9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0" name="椭圆 17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cxnSp>
        <p:nvCxnSpPr>
          <p:cNvPr id="2" name="直接连接符 1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4" name="图片 3"/>
          <p:cNvPicPr/>
          <p:nvPr/>
        </p:nvPicPr>
        <p:blipFill>
          <a:blip r:embed="rId14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688500" y="6372164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4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4385" y="1770210"/>
            <a:ext cx="43832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SU(3) symmetry</a:t>
            </a:r>
          </a:p>
        </p:txBody>
      </p:sp>
      <p:sp>
        <p:nvSpPr>
          <p:cNvPr id="17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2723" y="892445"/>
            <a:ext cx="7426553" cy="733425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U-spin symmetry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579870" y="2929890"/>
            <a:ext cx="414020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U-spin: </a:t>
            </a:r>
            <a:r>
              <a:rPr lang="en-US" altLang="zh-CN" sz="2400" i="1" dirty="0">
                <a:latin typeface="Times New Roman" panose="02020603050405020304" charset="0"/>
                <a:cs typeface="Times New Roman" panose="02020603050405020304" charset="0"/>
              </a:rPr>
              <a:t>d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and </a:t>
            </a:r>
            <a:r>
              <a:rPr lang="en-US" altLang="zh-CN" sz="2400" i="1" dirty="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quarks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Connecting the weak phase and CP violation in decays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More powerful than isospin and V-spin</a:t>
            </a:r>
            <a:endParaRPr lang="zh-CN" altLang="en-US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151" y="2510240"/>
            <a:ext cx="4471802" cy="4019561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116455" y="962025"/>
            <a:ext cx="7477125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U-spin sum rules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710725" y="636771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5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2836" y="1731331"/>
            <a:ext cx="2722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U-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spin sum rules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8" name="图片 7" descr="\documentclass{article}&#10;\usepackage{amsmath}&#10;\pagestyle{empty}&#10;\begin{document}&#10;&#10;\begin{align*}&#10;\mathcal{A}(\Xi_c^0\to \pi^-p)+\lambda^2\mathcal{A}(\Xi_c^0\to K^-\Sigma^+)=0&#10;\end{align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559999" y="2474002"/>
            <a:ext cx="4372356" cy="288036"/>
          </a:xfrm>
          <a:prstGeom prst="rect">
            <a:avLst/>
          </a:prstGeom>
        </p:spPr>
      </p:pic>
      <p:pic>
        <p:nvPicPr>
          <p:cNvPr id="9" name="图片 8" descr="\documentclass{article}&#10;\usepackage{amsmath}&#10;\pagestyle{empty}&#10;\begin{document}&#10;&#10;\begin{align*}&#10;&amp;\mathcal{A}(\Lambda_c^+\to K^+n)+\sqrt{\frac{3}{2}}\mathcal{A}(\Xi_c^+\to K^+\Lambda^0)\\&amp;~~~~~~~~-\frac{\mathcal{A}(\Xi_c^+\to K^+\Sigma^0)}{\sqrt{2}}+\mathcal{A}(\Xi_c^+\to \pi^+n)=0&#10;\end{align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60000" y="3026126"/>
            <a:ext cx="5230369" cy="132130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561072" y="4611143"/>
            <a:ext cx="4320413" cy="16879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Tes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ting U-spin symmetry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Estimating branching fraction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Analyzing CP asymmetry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352030" y="4987290"/>
            <a:ext cx="31597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How to get U-spin sum rules effectively?</a:t>
            </a:r>
            <a:endParaRPr lang="zh-CN" altLang="en-US" sz="2400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6" name="图片 5"/>
          <p:cNvPicPr/>
          <p:nvPr/>
        </p:nvPicPr>
        <p:blipFill>
          <a:blip r:embed="rId6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17685" y="97588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grpSp>
        <p:nvGrpSpPr>
          <p:cNvPr id="7" name="组合 2"/>
          <p:cNvGrpSpPr/>
          <p:nvPr>
            <p:custDataLst>
              <p:tags r:id="rId1"/>
            </p:custDataLst>
          </p:nvPr>
        </p:nvGrpSpPr>
        <p:grpSpPr bwMode="auto">
          <a:xfrm>
            <a:off x="2818765" y="2305841"/>
            <a:ext cx="4972685" cy="779103"/>
            <a:chOff x="-158723" y="-29072"/>
            <a:chExt cx="4345027" cy="862916"/>
          </a:xfrm>
        </p:grpSpPr>
        <p:sp>
          <p:nvSpPr>
            <p:cNvPr id="8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12879" y="-127"/>
              <a:ext cx="3873425" cy="805026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-158723" y="-29072"/>
              <a:ext cx="706919" cy="862916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>
            <p:custDataLst>
              <p:tags r:id="rId2"/>
            </p:custDataLst>
          </p:nvPr>
        </p:nvGrpSpPr>
        <p:grpSpPr bwMode="auto">
          <a:xfrm>
            <a:off x="3398551" y="3200245"/>
            <a:ext cx="6026126" cy="766800"/>
            <a:chOff x="167754" y="-19878"/>
            <a:chExt cx="2778979" cy="85981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3" name="TextBox 16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U-spin sum rules</a:t>
              </a:r>
            </a:p>
          </p:txBody>
        </p:sp>
        <p:sp>
          <p:nvSpPr>
            <p:cNvPr id="14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3"/>
            </p:custDataLst>
          </p:nvPr>
        </p:nvGrpSpPr>
        <p:grpSpPr bwMode="auto">
          <a:xfrm>
            <a:off x="4090214" y="4104262"/>
            <a:ext cx="5334463" cy="767160"/>
            <a:chOff x="-89608" y="1"/>
            <a:chExt cx="4072579" cy="858512"/>
          </a:xfrm>
        </p:grpSpPr>
        <p:sp>
          <p:nvSpPr>
            <p:cNvPr id="16" name="TextBox 16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</a:t>
              </a:r>
              <a:r>
                <a:rPr 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 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7" name="椭圆 1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4"/>
            </p:custDataLst>
          </p:nvPr>
        </p:nvGrpSpPr>
        <p:grpSpPr bwMode="auto">
          <a:xfrm>
            <a:off x="4759651" y="5040560"/>
            <a:ext cx="3532618" cy="760385"/>
            <a:chOff x="-104071" y="-6001"/>
            <a:chExt cx="2706851" cy="850930"/>
          </a:xfrm>
        </p:grpSpPr>
        <p:sp>
          <p:nvSpPr>
            <p:cNvPr id="9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0" name="椭圆 17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itchFamily="34" charset="-122"/>
                  <a:cs typeface="Times New Roman" panose="02020603050405020304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itchFamily="34" charset="-122"/>
                <a:cs typeface="Times New Roman" panose="02020603050405020304"/>
                <a:sym typeface="Arial Unicode MS" pitchFamily="34" charset="-122"/>
              </a:endParaRPr>
            </a:p>
          </p:txBody>
        </p:sp>
      </p:grpSp>
      <p:cxnSp>
        <p:nvCxnSpPr>
          <p:cNvPr id="2" name="直接连接符 1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4" name="图片 3"/>
          <p:cNvPicPr/>
          <p:nvPr/>
        </p:nvPicPr>
        <p:blipFill>
          <a:blip r:embed="rId14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212974" y="924560"/>
            <a:ext cx="7765869" cy="686435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Decay amplitudes and Flavor sum rules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640240" y="6412169"/>
            <a:ext cx="29591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7</a:t>
            </a:r>
          </a:p>
        </p:txBody>
      </p:sp>
      <p:sp>
        <p:nvSpPr>
          <p:cNvPr id="18" name="矩形 17"/>
          <p:cNvSpPr/>
          <p:nvPr/>
        </p:nvSpPr>
        <p:spPr>
          <a:xfrm>
            <a:off x="1598930" y="5354320"/>
            <a:ext cx="8805545" cy="75311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12800" y="4136390"/>
            <a:ext cx="10250170" cy="860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If there exists an operator </a:t>
            </a:r>
            <a:r>
              <a:rPr kumimoji="0" lang="en-US" altLang="zh-CN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under which the Hamiltonian is invariant,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kumimoji="0" lang="en-US" altLang="zh-CN" sz="24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 = 0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the decay amplitude is zero under </a:t>
            </a:r>
            <a:r>
              <a:rPr kumimoji="0" lang="en-US" altLang="zh-CN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543523" y="6344014"/>
            <a:ext cx="2835520" cy="406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158700" numCol="1" anchor="ctr" anchorCtr="0" compatLnSpc="1">
            <a:spAutoFit/>
          </a:bodyPr>
          <a:lstStyle/>
          <a:p>
            <a:pPr>
              <a:defRPr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Wang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JHEP </a:t>
            </a:r>
            <a:r>
              <a:rPr lang="zh-CN" altLang="zh-CN" sz="1600" b="1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05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064 (2023)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</a:p>
        </p:txBody>
      </p:sp>
      <p:pic>
        <p:nvPicPr>
          <p:cNvPr id="9" name="图片 8" descr="retouch_20260707171455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890" y="5448935"/>
            <a:ext cx="8474710" cy="480060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8227719" y="5472215"/>
            <a:ext cx="1054826" cy="45678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&#10;\begin{align*}&#10;\mathcal{A}(\mathcal{B}_b^\gamma\to D^\alpha \mathcal{B}_8^\beta)&amp; = \langle D^\alpha \mathcal{B}_8^\beta |\mathcal{H}_{\rm eff}| \mathcal{B}_b^\gamma\rangle\nonumber\\&amp;~&#10;=\sum_{\omega}\,(D^\alpha)^n\langle D^n|(\mathcal{B}_8^\beta)^l_m\langle [\mathcal{B}_8]^l_m||H^{(cu)j}_k\mathcal{O}^{(cu)j}_k||(\mathcal{ B}_b^\gamma)_i|[\mathcal{B}_b]_i\rangle\nonumber\\&amp; ~~=\sum_\omega\,\langle D^{n} [\mathcal{B}_8]^l_m |\mathcal{O}^{(cu)j}_{k} |[\mathcal{B}_b]_{i}\rangle \times (D^\alpha)^{n}(\mathcal{B}_8^\beta)_{m}^{l} H^{(cu)j}_{k}(\mathcal{B}_b^\gamma)_i\nonumber\\&amp; ~~~= \sum_\omega X_{\omega}(C_\omega)^{\alpha\beta\gamma}&#10;\end{align*}&#10;&#10;&#10;\end{document}" title="IguanaTex Bitmap Display">
            <a:extLst>
              <a:ext uri="{FF2B5EF4-FFF2-40B4-BE49-F238E27FC236}">
                <a16:creationId xmlns:a16="http://schemas.microsoft.com/office/drawing/2014/main" id="{13248E22-7594-466E-A608-96F1FB7E51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993" y="1856417"/>
            <a:ext cx="7675419" cy="223266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retouch_20260708180142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6385" y="1442085"/>
            <a:ext cx="6649720" cy="77914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11542450" y="6403279"/>
            <a:ext cx="28575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8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774360" y="774514"/>
            <a:ext cx="4754532" cy="6613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U-spin sum rules - 1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22571" y="4332811"/>
            <a:ext cx="4739551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Apply </a:t>
            </a:r>
            <a:r>
              <a:rPr kumimoji="0" lang="en-US" altLang="zh-CN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</a:t>
            </a:r>
            <a:r>
              <a:rPr kumimoji="0" lang="en-US" altLang="zh-CN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to the initial/final states</a:t>
            </a:r>
          </a:p>
          <a:p>
            <a:pPr marL="342900" marR="0" lvl="0" indent="-34290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94715" y="2399665"/>
            <a:ext cx="10139680" cy="1091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To obtain U-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spin 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sum rules, we apply operator </a:t>
            </a:r>
            <a:r>
              <a:rPr lang="en-US" altLang="zh-CN" sz="2000" i="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</a:t>
            </a:r>
            <a:r>
              <a:rPr kumimoji="0" lang="en-US" altLang="zh-CN" sz="2000" b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to the initial/final states and compute coefficients expanded by the initial/final states</a:t>
            </a:r>
          </a:p>
          <a:p>
            <a:pPr marL="342900" marR="0" lvl="0" indent="-34290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83035" y="3814138"/>
            <a:ext cx="6453618" cy="2927937"/>
          </a:xfrm>
          <a:prstGeom prst="rect">
            <a:avLst/>
          </a:prstGeom>
          <a:solidFill>
            <a:schemeClr val="bg1"/>
          </a:solidFill>
          <a:ln w="19050">
            <a:solidFill>
              <a:srgbClr val="F23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图片 10" descr="\documentclass{article}&#10;\usepackage{amsmath}&#10;\pagestyle{empty}&#10;\begin{document}&#10;&#10;\begin{align*}&#10; \langle [M_8]_\alpha| = ( \langle \pi^+|,\,\,\langle \pi^0|,\,\,\langle \pi^-|,\,\,\langle K^+|,\,\,\langle K^0|,\,\,\langle \overline K^0|,\,\,\langle K^-|,\,\,\langle \eta_8| )&#10;\end{align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362947" y="3215808"/>
            <a:ext cx="7376139" cy="380943"/>
          </a:xfrm>
          <a:prstGeom prst="rect">
            <a:avLst/>
          </a:prstGeom>
        </p:spPr>
      </p:pic>
      <p:pic>
        <p:nvPicPr>
          <p:cNvPr id="19" name="图片 18" descr="\documentclass{article}&#10;\usepackage{amsmath}&#10;\pagestyle{empty}&#10;\begin{document}&#10;&#10;\begin{eqnarray*}&#10; [U_-]_{M_8}= \left( \begin{array}{cccccccc}&#10;  0 &amp; 0&amp; 0&amp; -1&amp; 0&amp; 0&amp; 0&amp; 0 \\&#10;  0&amp; 0&amp; 0&amp; 0&amp; \frac{1}{\sqrt{2}}&amp; 0&amp; 0&amp; 0 \\&#10; 0&amp; 0&amp; 0&amp; 0&amp; 0&amp; 0&amp; 0&amp; 0 \\&#10;  0&amp; 0&amp; 0&amp; 0&amp; 0&amp; 0&amp; 0&amp; 0 \\&#10;  0&amp; 0&amp; 0&amp; 0&amp; 0&amp; 0&amp; 0&amp; 0\\&#10; 0&amp; -\frac{1}{\sqrt{2}}&amp; 0&amp; 0&amp; 0&amp; 0&amp; 0&amp; \frac{\sqrt{6}}{2}\\&#10; 0&amp; 0&amp; 1&amp; 0&amp; 0&amp; 0&amp; 0&amp; 0 \\&#10; 0&amp; 0&amp; 0&amp;0 &amp; -\frac{\sqrt{6}}{2}&amp;0&amp; 0&amp; 0 \\&#10;  \end{array}\right)&#10;\end{eqnarray*}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68102" y="3934507"/>
            <a:ext cx="5929099" cy="2706003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9432813" y="3704319"/>
            <a:ext cx="99568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Basis</a:t>
            </a:r>
          </a:p>
        </p:txBody>
      </p:sp>
      <p:sp>
        <p:nvSpPr>
          <p:cNvPr id="3" name="矩形 2"/>
          <p:cNvSpPr/>
          <p:nvPr/>
        </p:nvSpPr>
        <p:spPr>
          <a:xfrm>
            <a:off x="2622550" y="1466850"/>
            <a:ext cx="7117080" cy="75374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245122" y="1620282"/>
            <a:ext cx="1283770" cy="45678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13" name="图片 12"/>
          <p:cNvPicPr/>
          <p:nvPr/>
        </p:nvPicPr>
        <p:blipFill>
          <a:blip r:embed="rId7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/>
        </p:nvSpPr>
        <p:spPr>
          <a:xfrm>
            <a:off x="11652305" y="6399469"/>
            <a:ext cx="28575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9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74850" y="1693545"/>
            <a:ext cx="8321040" cy="86487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8549" y="2609265"/>
            <a:ext cx="9116948" cy="2943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U-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spin sum rules are generated if appropriate               are selected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US" altLang="zh-CN" sz="2400" dirty="0">
              <a:solidFill>
                <a:prstClr val="black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US" altLang="zh-CN" sz="2400" dirty="0">
              <a:solidFill>
                <a:prstClr val="black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Other decay modes: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11" name="图片 10" descr="\documentclass{article}&#10;\usepackage{amsmath}&#10;\pagestyle{empty}&#10;\begin{document}&#10;&#10;$\alpha$, $\beta$, $\gamma$ 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83560" y="2913922"/>
            <a:ext cx="843003" cy="257317"/>
          </a:xfrm>
          <a:prstGeom prst="rect">
            <a:avLst/>
          </a:prstGeom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842930" y="5670064"/>
            <a:ext cx="5506316" cy="406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158700" numCol="1" anchor="ctr" anchorCtr="0" compatLnSpc="1"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J.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Wen, W.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Fu and 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Wang, [arXiv:2508.09763 [hep-ph]]. </a:t>
            </a:r>
          </a:p>
        </p:txBody>
      </p:sp>
      <p:pic>
        <p:nvPicPr>
          <p:cNvPr id="33" name="图片 32" descr="\documentclass{article}&#10;\usepackage{amsmath}&#10;\pagestyle{empty}&#10;\begin{document}&#10;&#10;$[U_-]_{M_8,\mathcal{B}_8,\mathcal{B}_{b\overline 3}}$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303209" y="4766590"/>
            <a:ext cx="1400556" cy="280416"/>
          </a:xfrm>
          <a:prstGeom prst="rect">
            <a:avLst/>
          </a:prstGeom>
        </p:spPr>
      </p:pic>
      <p:pic>
        <p:nvPicPr>
          <p:cNvPr id="37" name="图片 36" descr="\documentclass{article}&#10;\usepackage{amsmath}&#10;\pagestyle{empty}&#10;\begin{document}&#10;&#10;$[U_-]_{X_{1},X_2,X_3,...}$&#10;&#10;&#10;\end{document}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36334" y="4775733"/>
            <a:ext cx="1589532" cy="262128"/>
          </a:xfrm>
          <a:prstGeom prst="rect">
            <a:avLst/>
          </a:prstGeom>
        </p:spPr>
      </p:pic>
      <p:sp>
        <p:nvSpPr>
          <p:cNvPr id="23" name="箭头: 右 22"/>
          <p:cNvSpPr/>
          <p:nvPr/>
        </p:nvSpPr>
        <p:spPr>
          <a:xfrm>
            <a:off x="5949093" y="4841853"/>
            <a:ext cx="485522" cy="173337"/>
          </a:xfrm>
          <a:prstGeom prst="rightArrow">
            <a:avLst/>
          </a:prstGeom>
          <a:solidFill>
            <a:srgbClr val="2B44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D7093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774360" y="774514"/>
            <a:ext cx="4754532" cy="66137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U-spin sum rules - 1</a:t>
            </a:r>
          </a:p>
        </p:txBody>
      </p:sp>
      <p:pic>
        <p:nvPicPr>
          <p:cNvPr id="8" name="图片 7" descr="retouch_202607081810598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8200" y="1779905"/>
            <a:ext cx="7927340" cy="712470"/>
          </a:xfrm>
          <a:prstGeom prst="rect">
            <a:avLst/>
          </a:prstGeom>
        </p:spPr>
      </p:pic>
      <p:pic>
        <p:nvPicPr>
          <p:cNvPr id="13" name="图片 12" descr="retouch_202607081817399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8970" y="3475990"/>
            <a:ext cx="8718550" cy="630555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 flipV="1">
            <a:off x="635" y="755650"/>
            <a:ext cx="12191365" cy="4064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887434" y="221300"/>
            <a:ext cx="4297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第八届粒子物理天问论坛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—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广西师范大学</a:t>
            </a:r>
          </a:p>
        </p:txBody>
      </p:sp>
      <p:pic>
        <p:nvPicPr>
          <p:cNvPr id="16" name="图片 15"/>
          <p:cNvPicPr/>
          <p:nvPr/>
        </p:nvPicPr>
        <p:blipFill>
          <a:blip r:embed="rId10"/>
          <a:stretch>
            <a:fillRect/>
          </a:stretch>
        </p:blipFill>
        <p:spPr>
          <a:xfrm>
            <a:off x="295275" y="158115"/>
            <a:ext cx="513715" cy="4953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63.25"/>
  <p:tag name="ORIGINALWIDTH" val="3999"/>
  <p:tag name="LATEXADDIN" val="\documentclass{article}&#10;\usepackage{amsmath}&#10;\pagestyle{empty}&#10;\begin{document}&#10;&#10;\begin{align*}&#10;\mathcal{A}(\mathcal{B}_b^\gamma\to D^\alpha \mathcal{B}_8^\beta)&amp; = \langle D^\alpha \mathcal{B}_8^\beta |\mathcal{H}_{\rm eff}| \mathcal{B}_b^\gamma\rangle\nonumber\\&amp;~&#10;=\sum_{\omega}\,(D^\alpha)^n\langle D^n|(\mathcal{B}_8^\beta)^l_m\langle [\mathcal{B}_8]^l_m||H^{(cu)j}_k\mathcal{O}^{(cu)j}_k||(\mathcal{ B}_b^\gamma)_i|[\mathcal{B}_b]_i\rangle\nonumber\\&amp; ~~=\sum_\omega\,\langle D^{n} [\mathcal{B}_8]^l_m |\mathcal{O}^{(cu)j}_{k} |[\mathcal{B}_b]_{i}\rangle \times (D^\alpha)^{n}(\mathcal{B}_8^\beta)_{m}^{l} H^{(cu)j}_{k}(\mathcal{B}_b^\gamma)_i\nonumber\\&amp; ~~~= \sum_\omega X_{\omega}(C_\omega)^{\alpha\beta\gamma}&#10;\end{align*}&#10;&#10;&#10;\end{document}"/>
  <p:tag name="IGUANATEXSIZE" val="20"/>
  <p:tag name="IGUANATEXCURSOR" val="719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9.5"/>
  <p:tag name="ORIGINALWIDTH" val="3282"/>
  <p:tag name="LATEXADDIN" val="\documentclass{article}&#10;\usepackage{amsmath}&#10;\pagestyle{empty}&#10;\begin{document}&#10;&#10;\begin{align*}&#10; \langle [M_8]_\alpha| = ( \langle \pi^+|,\,\,\langle \pi^0|,\,\,\langle \pi^-|,\,\,\langle K^+|,\,\,\langle K^0|,\,\,\langle \overline K^0|,\,\,\langle K^-|,\,\,\langle \eta_8| )&#10;\end{align*}&#10;&#10;&#10;\end{document}"/>
  <p:tag name="IGUANATEXSIZE" val="20"/>
  <p:tag name="IGUANATEXCURSOR" val="274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79.5"/>
  <p:tag name="ORIGINALWIDTH" val="2803.5"/>
  <p:tag name="LATEXADDIN" val="\documentclass{article}&#10;\usepackage{amsmath}&#10;\pagestyle{empty}&#10;\begin{document}&#10;&#10;\begin{eqnarray*}&#10; [U_-]_{M_8}= \left( \begin{array}{cccccccc}&#10;  0 &amp; 0&amp; 0&amp; -1&amp; 0&amp; 0&amp; 0&amp; 0 \\&#10;  0&amp; 0&amp; 0&amp; 0&amp; \frac{1}{\sqrt{2}}&amp; 0&amp; 0&amp; 0 \\&#10; 0&amp; 0&amp; 0&amp; 0&amp; 0&amp; 0&amp; 0&amp; 0 \\&#10;  0&amp; 0&amp; 0&amp; 0&amp; 0&amp; 0&amp; 0&amp; 0 \\&#10;  0&amp; 0&amp; 0&amp; 0&amp; 0&amp; 0&amp; 0&amp; 0\\&#10; 0&amp; -\frac{1}{\sqrt{2}}&amp; 0&amp; 0&amp; 0&amp; 0&amp; 0&amp; \frac{\sqrt{6}}{2}\\&#10; 0&amp; 0&amp; 1&amp; 0&amp; 0&amp; 0&amp; 0&amp; 0 \\&#10; 0&amp; 0&amp; 0&amp;0 &amp; -\frac{\sqrt{6}}{2}&amp;0&amp; 0&amp; 0 \\&#10;  \end{array}\right)&#10;\end{eqnarray*}&#10;&#10;&#10;\end{document}"/>
  <p:tag name="IGUANATEXSIZE" val="20"/>
  <p:tag name="IGUANATEXCURSOR" val="453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"/>
  <p:tag name="ORIGINALWIDTH" val="373.5"/>
  <p:tag name="LATEXADDIN" val="\documentclass{article}&#10;\usepackage{amsmath}&#10;\pagestyle{empty}&#10;\begin{document}&#10;&#10;$\alpha$, $\beta$, $\gamma$ &#10;&#10;&#10;\end{document}"/>
  <p:tag name="IGUANATEXSIZE" val="20"/>
  <p:tag name="IGUANATEXCURSOR" val="10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8"/>
  <p:tag name="ORIGINALWIDTH" val="689.25"/>
  <p:tag name="LATEXADDIN" val="\documentclass{article}&#10;\usepackage{amsmath}&#10;\pagestyle{empty}&#10;\begin{document}&#10;&#10;$[U_-]_{M_8,\mathcal{B}_8,\mathcal{B}_{b\overline 3}}$&#10;&#10;&#10;\end{document}"/>
  <p:tag name="IGUANATEXSIZE" val="20"/>
  <p:tag name="IGUANATEXCURSOR" val="121"/>
  <p:tag name="TRANSPARENCY" val="True"/>
  <p:tag name="LATEXENGINEID" val="0"/>
  <p:tag name="TEMPFOLDER" val="C:\Users\王迪\Documents\"/>
  <p:tag name="LATEXFORMHEIGHT" val="320"/>
  <p:tag name="LATEXFORMWIDTH" val="385"/>
  <p:tag name="LATEXFORMWRAP" val="True"/>
  <p:tag name="BITMAPVECTOR" val="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9"/>
  <p:tag name="ORIGINALWIDTH" val="782.25"/>
  <p:tag name="LATEXADDIN" val="\documentclass{article}&#10;\usepackage{amsmath}&#10;\pagestyle{empty}&#10;\begin{document}&#10;&#10;$[U_-]_{X_{1},X_2,X_3,...}$&#10;&#10;&#10;\end{document}"/>
  <p:tag name="IGUANATEXSIZE" val="20"/>
  <p:tag name="IGUANATEXCURSOR" val="106"/>
  <p:tag name="TRANSPARENCY" val="True"/>
  <p:tag name="LATEXENGINEID" val="0"/>
  <p:tag name="TEMPFOLDER" val="C:\Users\王迪\Documents\"/>
  <p:tag name="LATEXFORMHEIGHT" val="320"/>
  <p:tag name="LATEXFORMWIDTH" val="385"/>
  <p:tag name="LATEXFORMWRAP" val="True"/>
  <p:tag name="BITMAPVECTOR" val="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.5"/>
  <p:tag name="ORIGINALWIDTH" val="499.5"/>
  <p:tag name="LATEXADDIN" val="\documentclass{article}&#10;\usepackage{amsmath}&#10;\pagestyle{empty}&#10;\begin{document}&#10;&#10;$S_cH_c=0$&#10;&#10;&#10;\end{document}"/>
  <p:tag name="IGUANATEXSIZE" val="20"/>
  <p:tag name="IGUANATEXCURSOR" val="88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  <p:tag name="KSO_WM_DIAGRAM_VIRTUALLY_FRAME" val="{&quot;height&quot;:104.866220472441,&quot;left&quot;:438.9914173228346,&quot;top&quot;:243.7737007874015,&quot;width&quot;:431.3375590551183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2.75"/>
  <p:tag name="ORIGINALWIDTH" val="1392.75"/>
  <p:tag name="LATEXADDIN" val="\documentclass{article}&#10;\usepackage{amsmath}&#10;\pagestyle{empty}&#10;\begin{document}&#10;\begin{eqnarray*}&#10;&amp;S_c=-\lambda U_3 -\lambda^2 U_- + U_+,&#10;\end{eqnarray*}&#10;&#10;&#10;\end{document}"/>
  <p:tag name="IGUANATEXSIZE" val="20"/>
  <p:tag name="IGUANATEXCURSOR" val="137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6.25"/>
  <p:tag name="ORIGINALWIDTH" val="1254.75"/>
  <p:tag name="LATEXADDIN" val="\documentclass{article}&#10;\usepackage{amsmath}&#10;\pagestyle{empty}&#10;\begin{document}&#10;&#10;$b\to q_1\overline q_2d$ or $b\to q_1\overline q_2 s$ &#10;&#10;&#10;\end{document}"/>
  <p:tag name="IGUANATEXSIZE" val="20"/>
  <p:tag name="IGUANATEXCURSOR" val="131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4.866220472441,&quot;left&quot;:438.9914173228346,&quot;top&quot;:243.7737007874015,&quot;width&quot;:431.3375590551183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4.75"/>
  <p:tag name="ORIGINALWIDTH" val="1756.5"/>
  <p:tag name="LATEXADDIN" val="\documentclass{article}&#10;\usepackage{amsmath}&#10;\pagestyle{empty}&#10;\begin{document}&#10;&#10;\begin{align*}&#10; S^{q_1\overline q_2}_b= U_++r_{q_1\overline q_2}U_3-r^2_{q_1\overline q_2}U_-,&#10;\end{align*}&#10;&#10;&#10;\end{document}"/>
  <p:tag name="IGUANATEXSIZE" val="20"/>
  <p:tag name="IGUANATEXCURSOR" val="187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.5"/>
  <p:tag name="ORIGINALWIDTH" val="498"/>
  <p:tag name="LATEXADDIN" val="\documentclass{article}&#10;\usepackage{amsmath}&#10;\pagestyle{empty}&#10;\begin{document}&#10;&#10;$S_bH_b=0$&#10;&#10;&#10;\end{document}"/>
  <p:tag name="IGUANATEXSIZE" val="20"/>
  <p:tag name="IGUANATEXCURSOR" val="88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  <p:tag name="KSO_WM_DIAGRAM_VIRTUALLY_FRAME" val="{&quot;height&quot;:104.866220472441,&quot;left&quot;:438.9914173228346,&quot;top&quot;:243.7737007874015,&quot;width&quot;:431.3375590551183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44.25"/>
  <p:tag name="ORIGINALWIDTH" val="3051.75"/>
  <p:tag name="LATEXADDIN" val="\documentclass{article}&#10;\usepackage{amsmath}&#10;\pagestyle{empty}&#10;\begin{document}&#10;&#10;\begin{align*}&#10; SumS_b[\Lambda_b^0,\Xi_c^+,\pi^-]&#10; &amp;=\mathcal{A}(\Lambda_b^0\to\Lambda_c^+\pi^-)-\mathcal{A}(\Xi_b^0\to\Xi_c^+\pi^-)\\&amp;~~~~~~~~-r\mathcal{A}(\Lambda_b^0\to\Xi_c^+\pi^-) =0,&#10;\end{align*}&#10;&#10;&#10;\end{document}"/>
  <p:tag name="IGUANATEXSIZE" val="20"/>
  <p:tag name="IGUANATEXCURSOR" val="224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4.866220472441,&quot;left&quot;:438.9914173228346,&quot;top&quot;:243.7737007874015,&quot;width&quot;:431.3375590551183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"/>
  <p:tag name="ORIGINALWIDTH" val="373.5"/>
  <p:tag name="LATEXADDIN" val="\documentclass{article}&#10;\usepackage{amsmath}&#10;\pagestyle{empty}&#10;\begin{document}&#10;&#10;$\alpha$, $\beta$, $\gamma$ &#10;&#10;&#10;\end{document}"/>
  <p:tag name="IGUANATEXSIZE" val="20"/>
  <p:tag name="IGUANATEXCURSOR" val="10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"/>
  <p:tag name="ORIGINALWIDTH" val="373.5"/>
  <p:tag name="LATEXADDIN" val="\documentclass{article}&#10;\usepackage{amsmath}&#10;\pagestyle{empty}&#10;\begin{document}&#10;&#10;$\alpha$, $\beta$, $\gamma$ &#10;&#10;&#10;\end{document}"/>
  <p:tag name="IGUANATEXSIZE" val="20"/>
  <p:tag name="IGUANATEXCURSOR" val="10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4.5"/>
  <p:tag name="ORIGINALWIDTH" val="5043.75"/>
  <p:tag name="LATEXADDIN" val="\documentclass{article}&#10;\usepackage{amsmath}&#10;\pagestyle{empty}&#10;\begin{document}&#10;&#10;\begin{align*}&#10; \frac{|\mathcal{A}(\Lambda^0_b\to \Delta^0D^0)|^2}{2|r_{cu}|^2} +\frac{|\mathcal{A}(\Xi^0_b\to \Xi^{*0}D^0)|^2}{2} =&#10; \frac{|\mathcal{A}(\Xi^0_b\to \Sigma^{*0}D^0)|^2}{|r_{cu}|^2}+|\mathcal{A}(\Lambda^0_b\to \Sigma^{*0}D^0)|^2+ \mathcal{O}(\epsilon^2),&#10;\end{align*}&#10;&#10;&#10;\end{document}"/>
  <p:tag name="IGUANATEXSIZE" val="20"/>
  <p:tag name="IGUANATEXCURSOR" val="361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4"/>
  <p:tag name="ORIGINALWIDTH" val="840"/>
  <p:tag name="LATEXADDIN" val="\documentclass{article}&#10;\usepackage{amsmath}&#10;\pagestyle{empty}&#10;\begin{document}&#10;&#10;\begin{align*}&#10; \alpha=\frac{2\mathcal{R}e (S^*P)}{|S|^2+ |P|^2}&#10;\end{align*}&#10;&#10;&#10;\end{document}"/>
  <p:tag name="IGUANATEXSIZE" val="20"/>
  <p:tag name="IGUANATEXCURSOR" val="157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8.5"/>
  <p:tag name="ORIGINALWIDTH" val="4488"/>
  <p:tag name="LATEXADDIN" val="\documentclass{article}&#10;\usepackage{amsmath}&#10;\pagestyle{empty}&#10;\begin{document}&#10;&#10;\begin{align*}&#10; \alpha(\Xi^-_b\to \Sigma^0_cK^-) +\alpha(\Xi^-_b\to \Omega^0_c\pi^-) =&#10; \alpha(\Xi^-_b\to \Xi_c^{*0}\pi^-)+\alpha(\Xi^-_b\to \Xi_c^{*0}K^-) + \mathcal{O}(\epsilon^2),&#10;\end{align*}&#10;&#10;&#10;\end{document}"/>
  <p:tag name="IGUANATEXSIZE" val="20"/>
  <p:tag name="IGUANATEXCURSOR" val="275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6"/>
  <p:tag name="ORIGINALWIDTH" val="5265.75"/>
  <p:tag name="LATEXADDIN" val="\documentclass{article}&#10;\usepackage{amsmath}&#10;\pagestyle{empty}&#10;\begin{document}&#10;&#10;\begin{align*}&#10; \frac{|\mathcal{A}(\Xi^-_b\to \Delta^0D^-_s)|^2}{2|r_{uc}|^2} +\frac{|\mathcal{A}(\Xi^-_b\to \Xi^{*0}D^-)|^2}{2} =&#10; \frac{|\mathcal{A}(\Xi^-_b\to \Sigma^{*0}D^-)|^2}{|r_{uc}|^2}+|\mathcal{A}(\Lambda^-_b\to \Sigma^{*0}D^-_s)|^2+ \mathcal{O}(\epsilon^2),&#10;\end{align*}&#10;&#10;&#10;\end{document}"/>
  <p:tag name="IGUANATEXSIZE" val="20"/>
  <p:tag name="IGUANATEXCURSOR" val="361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38.25"/>
  <p:tag name="ORIGINALWIDTH" val="5042.25"/>
  <p:tag name="LATEXADDIN" val="\documentclass{article}&#10;\usepackage{amsmath}&#10;\pagestyle{empty}&#10;\begin{document}&#10;&#10;\begin{align*}&#10; \frac{|\mathcal{A}(\Lambda^0_b\to \Delta^0\overline D^0)|^2}{2|r_{uc}|^2} +\frac{|\mathcal{A}(\Xi^0_b\to \Xi^{*0}\overline D^0)|^2}{2} =&#10; \frac{|\mathcal{A}(\Xi^0_b\to \Sigma^{*0}\overline D^0)|^2}{|r_{uc}|^2}+|\mathcal{A}(\Lambda^0_b\to \Sigma^{*0}\overline D^0)|^2+ \mathcal{O}(\epsilon^2).&#10;\end{align*}&#10;&#10;&#10;\end{document}"/>
  <p:tag name="IGUANATEXSIZE" val="20"/>
  <p:tag name="IGUANATEXCURSOR" val="401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0.5"/>
  <p:tag name="ORIGINALWIDTH" val="1029"/>
  <p:tag name="LATEXADDIN" val="\documentclass{article}&#10;\usepackage{amsmath}&#10;\pagestyle{empty}&#10;\begin{document}&#10;&#10;\begin{align*}&#10;s\leftrightarrow d,\qquad \overline s\leftrightarrow -\overline d&#10;\end{align*}&#10;&#10;&#10;\end{document}"/>
  <p:tag name="IGUANATEXSIZE" val="20"/>
  <p:tag name="IGUANATEXCURSOR" val="161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9.5"/>
  <p:tag name="ORIGINALWIDTH" val="1527"/>
  <p:tag name="LATEXADDIN" val="\documentclass{article}&#10;\usepackage{amsmath}&#10;\pagestyle{empty}&#10;\begin{document}&#10;&#10;$\Lambda_b^0\to pK^-$ and $\Xi_b^0\to \Sigma^+\pi^-$&#10;&#10;&#10;\end{document}"/>
  <p:tag name="IGUANATEXSIZE" val="20"/>
  <p:tag name="IGUANATEXCURSOR" val="133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8"/>
  <p:tag name="ORIGINALWIDTH" val="2503.5"/>
  <p:tag name="LATEXADDIN" val="\documentclass{article}&#10;\usepackage{amsmath}&#10;\pagestyle{empty}&#10;\begin{document}&#10;&#10;\begin{align*}&#10; \frac{A_{CP}^{\rm dir}(\mathcal{B}^\prime_{b}\to \mathcal{B}^\prime M^\prime)}{A_{CP}^{\rm dir}(\mathcal{B}_{b}\to \mathcal{B} M)}\simeq -\frac{\mathcal{B}r(\mathcal{B}_{b}\to \mathcal{B} M)\cdot\tau(\mathcal{B}^\prime_{b})}{\mathcal{B}r(\mathcal{B}^\prime_{b}\to \mathcal{B}^\prime M^\prime)\cdot\tau(\mathcal{B}_{b})}&#10;\end{align*}&#10;&#10;&#10;\end{document}"/>
  <p:tag name="IGUANATEXSIZE" val="20"/>
  <p:tag name="IGUANATEXCURSOR" val="416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4"/>
  <p:tag name="ORIGINALWIDTH" val="2184"/>
  <p:tag name="LATEXADDIN" val="\documentclass{article}&#10;\usepackage{amsmath}&#10;\pagestyle{empty}&#10;\begin{document}&#10;&#10;\begin{align*}&#10;A_{CP}^{\pm}(\mathcal{B}_{b}\to \mathcal{B} M) = \frac{A_{CP}(\mathcal{B}_{b}\to \mathcal{B} M)}{1\pm A_{CP}(\mathcal{B}_{b}\to \mathcal{B} M)}&#10;\end{align*}&#10;&#10;&#10;\end{document}"/>
  <p:tag name="IGUANATEXSIZE" val="20"/>
  <p:tag name="IGUANATEXCURSOR" val="239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4"/>
  <p:tag name="ORIGINALWIDTH" val="4545"/>
  <p:tag name="LATEXADDIN" val="\documentclass{article}&#10;\usepackage{amsmath}&#10;\pagestyle{empty}&#10;\begin{document}&#10;&#10;\begin{align*}&#10; \frac{A_{CP}^{+}(\mathcal{B}^\prime_{b}\to \mathcal{B}^\prime M^\prime)}{A_{CP}^{+}(\mathcal{B}_{b}\to \mathcal{B} M)}\simeq -\frac{|S(\mathcal{B}_{b}\to \mathcal{B} M)|^2+|P(\mathcal{B}_{b}\to \mathcal{B} M)|^2}{|S(\mathcal{B}^\prime_{b}\to \mathcal{B}^\prime M^\prime)|^2+|P(\mathcal{B}^\prime_{b}\to \mathcal{B}^\prime M^\prime)|^2} \equiv -\frac{|\mathcal{A}(\mathcal{B}_{b}\to \mathcal{B} M)|^2}{|\mathcal{A}(\mathcal{B}^\prime_{b}\to \mathcal{B}^\prime M^\prime)|^2},&#10;\end{align*}&#10;\begin{align*}&#10; \frac{A_{CP}^{-}(\mathcal{B}^\prime_{b}\to \mathcal{B}^\prime M^\prime)}{A_{CP}^{-}(\mathcal{B}_{b}\to \mathcal{B} M)}\simeq -\frac{| S(\overline{\mathcal{B}}_{b}\to \overline{\mathcal{B}}\,\overline M)|^2+| P(\overline{\mathcal{B}}_{b}\to \overline{\mathcal{B}}\,\overline M)|^2}{| S(\overline{\mathcal{B}}^\prime_{b}\to \overline{\mathcal{B}}^\prime \overline M^\prime)|^2+| P(\overline{\mathcal{B}}^\prime_{b}\to \overline{\mathcal{B}}^\prime \overline M^\prime)|^2} \equiv -\frac{|\mathcal{A}(\overline{\mathcal{B}}_{b}\to \overline{\mathcal{B}}\,\overline M)|^2}{|\mathcal{A}(\overline{\mathcal{B}}^\prime_{b}\to \overline{\mathcal{B}}^\prime \overline M^\prime)|^2}.&#10;\end{align*}&#10;&#10;&#10;\end{document}"/>
  <p:tag name="IGUANATEXSIZE" val="20"/>
  <p:tag name="IGUANATEXCURSOR" val="94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1.75"/>
  <p:tag name="ORIGINALWIDTH" val="2151.75"/>
  <p:tag name="LATEXADDIN" val="\documentclass{article}&#10;\usepackage{amsmath}&#10;\pagestyle{empty}&#10;\begin{document}&#10;&#10;\begin{align*}&#10;\mathcal{A}(\Xi_c^0\to \pi^-p)+\lambda^2\mathcal{A}(\Xi_c^0\to K^-\Sigma^+)=0&#10;\end{align*}&#10;&#10;&#10;\end{document}"/>
  <p:tag name="IGUANATEXSIZE" val="20"/>
  <p:tag name="IGUANATEXCURSOR" val="173"/>
  <p:tag name="TRANSPARENCY" val="True"/>
  <p:tag name="LATEXENGINEID" val="0"/>
  <p:tag name="TEMPFOLDER" val="C:\Users\王迪\Documents\"/>
  <p:tag name="LATEXFORMHEIGHT" val="320"/>
  <p:tag name="LATEXFORMWIDTH" val="385"/>
  <p:tag name="LATEXFORMWRAP" val="True"/>
  <p:tag name="BITMAPVECTOR" val="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50.25"/>
  <p:tag name="ORIGINALWIDTH" val="2574"/>
  <p:tag name="LATEXADDIN" val="\documentclass{article}&#10;\usepackage{amsmath}&#10;\pagestyle{empty}&#10;\begin{document}&#10;&#10;\begin{align*}&#10;&amp;\mathcal{A}(\Lambda_c^+\to K^+n)+\sqrt{\frac{3}{2}}\mathcal{A}(\Xi_c^+\to K^+\Lambda^0)\\&amp;~~~~~~~~-\frac{\mathcal{A}(\Xi_c^+\to K^+\Sigma^0)}{\sqrt{2}}+\mathcal{A}(\Xi_c^+\to \pi^+n)=0&#10;\end{align*}&#10;&#10;&#10;\end{document}"/>
  <p:tag name="IGUANATEXSIZE" val="20"/>
  <p:tag name="IGUANATEXCURSOR" val="192"/>
  <p:tag name="TRANSPARENCY" val="True"/>
  <p:tag name="LATEXENGINEID" val="0"/>
  <p:tag name="TEMPFOLDER" val="C:\Users\王迪\Documents\"/>
  <p:tag name="LATEXFORMHEIGHT" val="320"/>
  <p:tag name="LATEXFORMWIDTH" val="385"/>
  <p:tag name="LATEXFORMWRAP" val="True"/>
  <p:tag name="BITMAPVECTOR" val="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5.2050393700787,&quot;left&quot;:221.95,&quot;top&quot;:181.56228346456692,&quot;width&quot;:520.1505511811024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1033</Words>
  <Application>Microsoft Office PowerPoint</Application>
  <PresentationFormat>宽屏</PresentationFormat>
  <Paragraphs>173</Paragraphs>
  <Slides>21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黑体</vt:lpstr>
      <vt:lpstr>微软雅黑</vt:lpstr>
      <vt:lpstr>Arial</vt:lpstr>
      <vt:lpstr>Calibri</vt:lpstr>
      <vt:lpstr>Times New Roman</vt:lpstr>
      <vt:lpstr>Wingdings</vt:lpstr>
      <vt:lpstr>WPS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di wang</cp:lastModifiedBy>
  <cp:revision>177</cp:revision>
  <dcterms:created xsi:type="dcterms:W3CDTF">2019-06-19T02:08:00Z</dcterms:created>
  <dcterms:modified xsi:type="dcterms:W3CDTF">2026-07-20T02:05:13Z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2052-12.1.0.26391</vt:lpwstr>
  </property>
  <property fmtid="{D5CDD505-2E9C-101B-9397-08002B2CF9AE}" pid="3" name="ICV">
    <vt:lpwstr>FB8B0974B1D449ACBEF52B33D10D40FE_11</vt:lpwstr>
  </property>
</Properties>
</file>