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7"/>
  </p:notesMasterIdLst>
  <p:sldIdLst>
    <p:sldId id="256" r:id="rId2"/>
    <p:sldId id="2633" r:id="rId3"/>
    <p:sldId id="2669" r:id="rId4"/>
    <p:sldId id="2636" r:id="rId5"/>
    <p:sldId id="2641" r:id="rId6"/>
    <p:sldId id="2689" r:id="rId7"/>
    <p:sldId id="2665" r:id="rId8"/>
    <p:sldId id="2688" r:id="rId9"/>
    <p:sldId id="2683" r:id="rId10"/>
    <p:sldId id="1823" r:id="rId11"/>
    <p:sldId id="2702" r:id="rId12"/>
    <p:sldId id="2703" r:id="rId13"/>
    <p:sldId id="2690" r:id="rId14"/>
    <p:sldId id="2651" r:id="rId15"/>
    <p:sldId id="2667" r:id="rId16"/>
    <p:sldId id="2700" r:id="rId17"/>
    <p:sldId id="1811" r:id="rId18"/>
    <p:sldId id="2676" r:id="rId19"/>
    <p:sldId id="1813" r:id="rId20"/>
    <p:sldId id="2677" r:id="rId21"/>
    <p:sldId id="2621" r:id="rId22"/>
    <p:sldId id="2697" r:id="rId23"/>
    <p:sldId id="2649" r:id="rId24"/>
    <p:sldId id="2626" r:id="rId25"/>
    <p:sldId id="2695" r:id="rId26"/>
    <p:sldId id="2701" r:id="rId27"/>
    <p:sldId id="2691" r:id="rId28"/>
    <p:sldId id="257" r:id="rId29"/>
    <p:sldId id="2635" r:id="rId30"/>
    <p:sldId id="2686" r:id="rId31"/>
    <p:sldId id="259" r:id="rId32"/>
    <p:sldId id="2699" r:id="rId33"/>
    <p:sldId id="885" r:id="rId34"/>
    <p:sldId id="2671" r:id="rId35"/>
    <p:sldId id="268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o Guimaraes da Costa" initials="JG" lastIdx="10" clrIdx="0">
    <p:extLst>
      <p:ext uri="{19B8F6BF-5375-455C-9EA6-DF929625EA0E}">
        <p15:presenceInfo xmlns:p15="http://schemas.microsoft.com/office/powerpoint/2012/main" userId="00db3978e1daeb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5C5"/>
    <a:srgbClr val="DC89C2"/>
    <a:srgbClr val="484BAF"/>
    <a:srgbClr val="E48311"/>
    <a:srgbClr val="0F7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1"/>
    <p:restoredTop sz="50000"/>
  </p:normalViewPr>
  <p:slideViewPr>
    <p:cSldViewPr snapToGrid="0" snapToObjects="1">
      <p:cViewPr>
        <p:scale>
          <a:sx n="115" d="100"/>
          <a:sy n="115" d="100"/>
        </p:scale>
        <p:origin x="48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13BA0-58D0-408E-87F5-B5D4485CB8AC}" type="datetimeFigureOut">
              <a:rPr lang="en-US" smtClean="0"/>
              <a:t>5/27/26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5300-01C4-4EC5-A4B4-F523C256238F}" type="slidenum">
              <a:rPr lang="en-US" smtClean="0"/>
              <a:t>‹#›</a:t>
            </a:fld>
            <a:endParaRPr lang="en-US"/>
          </a:p>
        </p:txBody>
      </p:sp>
    </p:spTree>
    <p:extLst>
      <p:ext uri="{BB962C8B-B14F-4D97-AF65-F5344CB8AC3E}">
        <p14:creationId xmlns:p14="http://schemas.microsoft.com/office/powerpoint/2010/main" val="17076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D35300-01C4-4EC5-A4B4-F523C256238F}" type="slidenum">
              <a:rPr lang="en-US" smtClean="0"/>
              <a:t>1</a:t>
            </a:fld>
            <a:endParaRPr lang="en-US"/>
          </a:p>
        </p:txBody>
      </p:sp>
    </p:spTree>
    <p:extLst>
      <p:ext uri="{BB962C8B-B14F-4D97-AF65-F5344CB8AC3E}">
        <p14:creationId xmlns:p14="http://schemas.microsoft.com/office/powerpoint/2010/main" val="173907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65298-2166-5AC9-4DF6-4DA679FD8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911DD-D22B-6699-7447-2798886ED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E62E9-0B9A-7456-7B71-424EC47AC46A}"/>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B9225DB6-428D-DF7F-09D0-178C1D37FCCC}"/>
              </a:ext>
            </a:extLst>
          </p:cNvPr>
          <p:cNvSpPr>
            <a:spLocks noGrp="1"/>
          </p:cNvSpPr>
          <p:nvPr>
            <p:ph type="sldNum" sz="quarter" idx="5"/>
          </p:nvPr>
        </p:nvSpPr>
        <p:spPr/>
        <p:txBody>
          <a:bodyPr/>
          <a:lstStyle/>
          <a:p>
            <a:fld id="{5739EEDC-9C7B-41C5-9F49-8C960159817F}" type="slidenum">
              <a:rPr lang="zh-CN" altLang="en-US" smtClean="0"/>
              <a:t>3</a:t>
            </a:fld>
            <a:endParaRPr lang="zh-CN" altLang="en-US"/>
          </a:p>
        </p:txBody>
      </p:sp>
    </p:spTree>
    <p:extLst>
      <p:ext uri="{BB962C8B-B14F-4D97-AF65-F5344CB8AC3E}">
        <p14:creationId xmlns:p14="http://schemas.microsoft.com/office/powerpoint/2010/main" val="102184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23A19A9-49C8-174C-A844-EACFACC9C41F}" type="slidenum">
              <a:rPr lang="en-US" smtClean="0"/>
              <a:t>7</a:t>
            </a:fld>
            <a:endParaRPr lang="en-US"/>
          </a:p>
        </p:txBody>
      </p:sp>
    </p:spTree>
    <p:extLst>
      <p:ext uri="{BB962C8B-B14F-4D97-AF65-F5344CB8AC3E}">
        <p14:creationId xmlns:p14="http://schemas.microsoft.com/office/powerpoint/2010/main" val="13386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23A19A9-49C8-174C-A844-EACFACC9C41F}" type="slidenum">
              <a:rPr lang="en-US" smtClean="0"/>
              <a:t>9</a:t>
            </a:fld>
            <a:endParaRPr lang="en-US"/>
          </a:p>
        </p:txBody>
      </p:sp>
    </p:spTree>
    <p:extLst>
      <p:ext uri="{BB962C8B-B14F-4D97-AF65-F5344CB8AC3E}">
        <p14:creationId xmlns:p14="http://schemas.microsoft.com/office/powerpoint/2010/main" val="139144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Check</a:t>
            </a:r>
            <a:r>
              <a:rPr lang="zh-CN" altLang="en-US" dirty="0"/>
              <a:t> </a:t>
            </a:r>
            <a:r>
              <a:rPr kumimoji="1" lang="en-US" altLang="zh-CN" dirty="0">
                <a:solidFill>
                  <a:srgbClr val="0070C0"/>
                </a:solidFill>
              </a:rPr>
              <a:t>Polyimide</a:t>
            </a:r>
            <a:endParaRPr lang="en-CN" dirty="0"/>
          </a:p>
        </p:txBody>
      </p:sp>
      <p:sp>
        <p:nvSpPr>
          <p:cNvPr id="4" name="Slide Number Placeholder 3"/>
          <p:cNvSpPr>
            <a:spLocks noGrp="1"/>
          </p:cNvSpPr>
          <p:nvPr>
            <p:ph type="sldNum" sz="quarter" idx="5"/>
          </p:nvPr>
        </p:nvSpPr>
        <p:spPr/>
        <p:txBody>
          <a:bodyPr/>
          <a:lstStyle/>
          <a:p>
            <a:fld id="{50D35300-01C4-4EC5-A4B4-F523C256238F}" type="slidenum">
              <a:rPr lang="en-US" smtClean="0"/>
              <a:t>13</a:t>
            </a:fld>
            <a:endParaRPr lang="en-US"/>
          </a:p>
        </p:txBody>
      </p:sp>
    </p:spTree>
    <p:extLst>
      <p:ext uri="{BB962C8B-B14F-4D97-AF65-F5344CB8AC3E}">
        <p14:creationId xmlns:p14="http://schemas.microsoft.com/office/powerpoint/2010/main" val="59293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F62752-AF29-F449-81C9-65B7F89A6238}" type="datetime1">
              <a:rPr lang="en-US" smtClean="0"/>
              <a:t>5/27/26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E225AD34-49F2-6A43-B209-220D2D972701}"/>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6659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F68248-CC3D-2848-A685-CCE9CF7BF6C9}" type="datetime1">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ADF8206B-5243-394B-8283-651F3A848974}"/>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9539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54E0D0-3923-9D42-AF19-C02057BEE98B}" type="datetime1">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9E06C18-CCB3-474A-B6B9-0A45944342E9}"/>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2219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0B557F-E3A8-3D4E-8B26-A247271C9745}" type="datetime1">
              <a:rPr lang="en-US" smtClean="0"/>
              <a:t>5/27/26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86900" y="6534150"/>
            <a:ext cx="2743200" cy="365125"/>
          </a:xfrm>
          <a:prstGeom prst="rect">
            <a:avLst/>
          </a:prstGeom>
        </p:spPr>
        <p:txBody>
          <a:bodyPr/>
          <a:lstStyle>
            <a:lvl1pPr>
              <a:defRPr sz="1800"/>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CFBB55EA-E454-C24B-9977-742D701D8E89}"/>
              </a:ext>
            </a:extLst>
          </p:cNvPr>
          <p:cNvSpPr txBox="1"/>
          <p:nvPr userDrawn="1"/>
        </p:nvSpPr>
        <p:spPr>
          <a:xfrm>
            <a:off x="5573486" y="6458857"/>
            <a:ext cx="184731" cy="433196"/>
          </a:xfrm>
          <a:prstGeom prst="rect">
            <a:avLst/>
          </a:prstGeom>
          <a:noFill/>
        </p:spPr>
        <p:txBody>
          <a:bodyPr wrap="none" rtlCol="0">
            <a:spAutoFit/>
          </a:bodyPr>
          <a:lstStyle/>
          <a:p>
            <a:endParaRPr lang="en-US" sz="2215" dirty="0"/>
          </a:p>
        </p:txBody>
      </p:sp>
    </p:spTree>
    <p:extLst>
      <p:ext uri="{BB962C8B-B14F-4D97-AF65-F5344CB8AC3E}">
        <p14:creationId xmlns:p14="http://schemas.microsoft.com/office/powerpoint/2010/main" val="14137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5DF303-19AD-E242-9E88-B032E5DEC609}" type="datetime1">
              <a:rPr lang="en-US" smtClean="0"/>
              <a:t>5/27/26</a:t>
            </a:fld>
            <a:endParaRPr lang="en-US" dirty="0"/>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AA66781B-A9F0-F942-A9B1-41C60299FE71}"/>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877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226021-5D72-B445-9B8C-B0F7E26EF016}" type="datetime1">
              <a:rPr lang="en-US" smtClean="0"/>
              <a:t>5/27/26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Slide Number Placeholder 5">
            <a:extLst>
              <a:ext uri="{FF2B5EF4-FFF2-40B4-BE49-F238E27FC236}">
                <a16:creationId xmlns:a16="http://schemas.microsoft.com/office/drawing/2014/main" id="{4F36AADC-29F5-B146-AF6D-439592DDB02F}"/>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9627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8EBAC7-EAB0-224E-A3CE-132B248EDC7A}" type="datetime1">
              <a:rPr lang="en-US" smtClean="0"/>
              <a:t>5/27/26</a:t>
            </a:fld>
            <a:endParaRPr lang="en-US" dirty="0"/>
          </a:p>
        </p:txBody>
      </p:sp>
      <p:sp>
        <p:nvSpPr>
          <p:cNvPr id="8" name="Footer Placeholder 7"/>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714BC85C-4964-FE4B-A965-D6D818230C08}"/>
              </a:ext>
            </a:extLst>
          </p:cNvPr>
          <p:cNvSpPr>
            <a:spLocks noGrp="1"/>
          </p:cNvSpPr>
          <p:nvPr>
            <p:ph type="sldNum" sz="quarter" idx="12"/>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0327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4EAD25-A285-534E-AF57-6CE26AF7661E}" type="datetime1">
              <a:rPr lang="en-US" smtClean="0"/>
              <a:t>5/27/26</a:t>
            </a:fld>
            <a:endParaRPr lang="en-US"/>
          </a:p>
        </p:txBody>
      </p:sp>
      <p:sp>
        <p:nvSpPr>
          <p:cNvPr id="4" name="Footer Placeholder 3"/>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6E380B-B73A-9B4E-9177-51A8E64F611E}"/>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7510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D70F1-9F35-BE4A-827B-C7EC84E1BB73}" type="datetime1">
              <a:rPr lang="en-US" smtClean="0"/>
              <a:t>5/27/26</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B56C7165-7EF1-3644-AB9A-A2B3EB040241}"/>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7750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119F50-C4A0-D441-89A9-9FF8B07BA8DD}" type="datetime1">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3309C792-AB30-594C-8C65-F2DD4517023A}"/>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180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BFD66A-A42A-FD42-97CB-F4C2A90EDABC}" type="datetime1">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6D03FD24-4C0C-8841-B6D0-ED0519F9D378}"/>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8810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93866-9D5D-C54B-9F44-BD55B58F3441}" type="datetime1">
              <a:rPr lang="en-US" smtClean="0"/>
              <a:t>5/27/26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cxnSp>
        <p:nvCxnSpPr>
          <p:cNvPr id="8" name="Straight Connector 7">
            <a:extLst>
              <a:ext uri="{FF2B5EF4-FFF2-40B4-BE49-F238E27FC236}">
                <a16:creationId xmlns:a16="http://schemas.microsoft.com/office/drawing/2014/main" id="{46796197-E839-B043-86F3-A524D39C5942}"/>
              </a:ext>
            </a:extLst>
          </p:cNvPr>
          <p:cNvCxnSpPr/>
          <p:nvPr userDrawn="1"/>
        </p:nvCxnSpPr>
        <p:spPr>
          <a:xfrm flipV="1">
            <a:off x="838201" y="937846"/>
            <a:ext cx="10515600" cy="234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AD29207-5AA3-A14E-9C88-B3B9EA313803}"/>
              </a:ext>
            </a:extLst>
          </p:cNvPr>
          <p:cNvSpPr txBox="1">
            <a:spLocks/>
          </p:cNvSpPr>
          <p:nvPr userDrawn="1"/>
        </p:nvSpPr>
        <p:spPr>
          <a:xfrm>
            <a:off x="9296400" y="6318035"/>
            <a:ext cx="2743200" cy="365125"/>
          </a:xfrm>
          <a:prstGeom prst="rect">
            <a:avLst/>
          </a:prstGeom>
        </p:spPr>
        <p:txBody>
          <a:bodyPr/>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5FD98D-72B3-3D49-9BC1-B5043B0D15BE}" type="slidenum">
              <a:rPr lang="en-US" sz="2462" smtClean="0"/>
              <a:pPr/>
              <a:t>‹#›</a:t>
            </a:fld>
            <a:endParaRPr lang="en-US" sz="2462"/>
          </a:p>
        </p:txBody>
      </p:sp>
      <p:sp>
        <p:nvSpPr>
          <p:cNvPr id="12" name="Slide Number Placeholder 5">
            <a:extLst>
              <a:ext uri="{FF2B5EF4-FFF2-40B4-BE49-F238E27FC236}">
                <a16:creationId xmlns:a16="http://schemas.microsoft.com/office/drawing/2014/main" id="{16093343-6EC7-C249-B1C4-BF637AF13E23}"/>
              </a:ext>
            </a:extLst>
          </p:cNvPr>
          <p:cNvSpPr>
            <a:spLocks noGrp="1"/>
          </p:cNvSpPr>
          <p:nvPr>
            <p:ph type="sldNum" sz="quarter" idx="4"/>
          </p:nvPr>
        </p:nvSpPr>
        <p:spPr>
          <a:xfrm>
            <a:off x="9486900" y="6534150"/>
            <a:ext cx="2743200" cy="365125"/>
          </a:xfrm>
          <a:prstGeom prst="rect">
            <a:avLst/>
          </a:prstGeom>
        </p:spPr>
        <p:txBody>
          <a:bodyPr/>
          <a:lstStyle>
            <a:lvl1pPr algn="r">
              <a:defRPr sz="1800"/>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097895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4902" y="-1091067"/>
            <a:ext cx="14795292" cy="2938585"/>
          </a:xfrm>
        </p:spPr>
        <p:txBody>
          <a:bodyPr>
            <a:normAutofit/>
          </a:bodyPr>
          <a:lstStyle/>
          <a:p>
            <a:r>
              <a:rPr lang="en-US" altLang="zh-CN" dirty="0"/>
              <a:t>ATLAS</a:t>
            </a:r>
            <a:r>
              <a:rPr lang="zh-CN" altLang="en-US" dirty="0"/>
              <a:t> </a:t>
            </a:r>
            <a:r>
              <a:rPr lang="en-US" altLang="zh-CN" dirty="0"/>
              <a:t>High Granularity Timing Detector</a:t>
            </a:r>
            <a:endParaRPr lang="en-US" dirty="0"/>
          </a:p>
        </p:txBody>
      </p:sp>
      <p:sp>
        <p:nvSpPr>
          <p:cNvPr id="3" name="Subtitle 2"/>
          <p:cNvSpPr>
            <a:spLocks noGrp="1"/>
          </p:cNvSpPr>
          <p:nvPr>
            <p:ph type="subTitle" idx="1"/>
          </p:nvPr>
        </p:nvSpPr>
        <p:spPr>
          <a:xfrm>
            <a:off x="1003319" y="1950854"/>
            <a:ext cx="9144000" cy="2037861"/>
          </a:xfrm>
        </p:spPr>
        <p:txBody>
          <a:bodyPr>
            <a:normAutofit fontScale="85000" lnSpcReduction="10000"/>
          </a:bodyPr>
          <a:lstStyle/>
          <a:p>
            <a:pPr>
              <a:spcBef>
                <a:spcPts val="1232"/>
              </a:spcBef>
              <a:tabLst>
                <a:tab pos="0" algn="l"/>
              </a:tabLst>
            </a:pPr>
            <a:r>
              <a:rPr lang="en-US" altLang="zh-CN" sz="2800" spc="-1" dirty="0">
                <a:solidFill>
                  <a:srgbClr val="000000"/>
                </a:solidFill>
                <a:latin typeface="Calibri"/>
                <a:ea typeface="DejaVu Sans"/>
              </a:rPr>
              <a:t>Zhijun Liang</a:t>
            </a:r>
          </a:p>
          <a:p>
            <a:pPr>
              <a:spcBef>
                <a:spcPts val="1232"/>
              </a:spcBef>
              <a:tabLst>
                <a:tab pos="0" algn="l"/>
              </a:tabLst>
            </a:pPr>
            <a:r>
              <a:rPr lang="en-US" altLang="zh-CN" sz="2800" spc="-1" dirty="0">
                <a:solidFill>
                  <a:srgbClr val="000000"/>
                </a:solidFill>
                <a:latin typeface="Calibri"/>
              </a:rPr>
              <a:t> (</a:t>
            </a:r>
            <a:r>
              <a:rPr lang="en-US" sz="2800" spc="-1" dirty="0">
                <a:solidFill>
                  <a:srgbClr val="000000"/>
                </a:solidFill>
                <a:latin typeface="Calibri"/>
              </a:rPr>
              <a:t>The Institute of High Energy Physics</a:t>
            </a:r>
            <a:r>
              <a:rPr lang="en-US" altLang="zh-CN" sz="2800" spc="-1" dirty="0">
                <a:solidFill>
                  <a:srgbClr val="000000"/>
                </a:solidFill>
                <a:latin typeface="Calibri"/>
              </a:rPr>
              <a:t>,</a:t>
            </a:r>
            <a:r>
              <a:rPr lang="en-US" sz="2800" spc="-1" dirty="0">
                <a:solidFill>
                  <a:srgbClr val="000000"/>
                </a:solidFill>
                <a:latin typeface="Calibri"/>
              </a:rPr>
              <a:t> the Chinese Academy of Sciences</a:t>
            </a:r>
            <a:r>
              <a:rPr lang="en-US" altLang="zh-CN" sz="2800" spc="-1" dirty="0">
                <a:solidFill>
                  <a:srgbClr val="000000"/>
                </a:solidFill>
                <a:latin typeface="Calibri"/>
              </a:rPr>
              <a:t>)</a:t>
            </a:r>
          </a:p>
          <a:p>
            <a:pPr>
              <a:spcBef>
                <a:spcPts val="1232"/>
              </a:spcBef>
              <a:tabLst>
                <a:tab pos="0" algn="l"/>
              </a:tabLst>
            </a:pPr>
            <a:r>
              <a:rPr lang="zh-CN" altLang="en-US" sz="2800" spc="-1" dirty="0">
                <a:solidFill>
                  <a:srgbClr val="000000"/>
                </a:solidFill>
                <a:latin typeface="Calibri"/>
                <a:ea typeface="DejaVu Sans"/>
              </a:rPr>
              <a:t>梁志均 （中国科学院高能物理研究所</a:t>
            </a:r>
            <a:r>
              <a:rPr lang="zh-CN" altLang="en-US" spc="-1" dirty="0">
                <a:solidFill>
                  <a:srgbClr val="000000"/>
                </a:solidFill>
                <a:latin typeface="Calibri"/>
                <a:ea typeface="DejaVu Sans"/>
              </a:rPr>
              <a:t>）</a:t>
            </a:r>
            <a:endParaRPr lang="en-US" altLang="zh-CN" spc="-1" dirty="0">
              <a:solidFill>
                <a:srgbClr val="000000"/>
              </a:solidFill>
              <a:latin typeface="Calibri"/>
              <a:ea typeface="DejaVu Sans"/>
            </a:endParaRPr>
          </a:p>
          <a:p>
            <a:pPr>
              <a:spcBef>
                <a:spcPts val="1232"/>
              </a:spcBef>
              <a:tabLst>
                <a:tab pos="0" algn="l"/>
              </a:tabLst>
            </a:pPr>
            <a:r>
              <a:rPr lang="en-US" u="sng" spc="-1" dirty="0">
                <a:solidFill>
                  <a:srgbClr val="000000"/>
                </a:solidFill>
                <a:latin typeface="Calibri"/>
              </a:rPr>
              <a:t> </a:t>
            </a:r>
            <a:endParaRPr lang="en-US" dirty="0"/>
          </a:p>
          <a:p>
            <a:endParaRPr lang="en-US" dirty="0"/>
          </a:p>
        </p:txBody>
      </p:sp>
      <p:grpSp>
        <p:nvGrpSpPr>
          <p:cNvPr id="4" name="Group">
            <a:extLst>
              <a:ext uri="{FF2B5EF4-FFF2-40B4-BE49-F238E27FC236}">
                <a16:creationId xmlns:a16="http://schemas.microsoft.com/office/drawing/2014/main" id="{04AACEBE-A060-3E4E-8B45-0CE6CF798069}"/>
              </a:ext>
            </a:extLst>
          </p:cNvPr>
          <p:cNvGrpSpPr/>
          <p:nvPr/>
        </p:nvGrpSpPr>
        <p:grpSpPr>
          <a:xfrm>
            <a:off x="1055985" y="3791058"/>
            <a:ext cx="13531054" cy="2263070"/>
            <a:chOff x="0" y="0"/>
            <a:chExt cx="10993979" cy="1838743"/>
          </a:xfrm>
        </p:grpSpPr>
        <p:sp>
          <p:nvSpPr>
            <p:cNvPr id="5" name="Rounded Rectangle">
              <a:extLst>
                <a:ext uri="{FF2B5EF4-FFF2-40B4-BE49-F238E27FC236}">
                  <a16:creationId xmlns:a16="http://schemas.microsoft.com/office/drawing/2014/main" id="{3F71097A-0605-984A-8258-395B08945BC5}"/>
                </a:ext>
              </a:extLst>
            </p:cNvPr>
            <p:cNvSpPr/>
            <p:nvPr/>
          </p:nvSpPr>
          <p:spPr>
            <a:xfrm>
              <a:off x="0" y="0"/>
              <a:ext cx="10993979" cy="1838743"/>
            </a:xfrm>
            <a:prstGeom prst="roundRect">
              <a:avLst>
                <a:gd name="adj" fmla="val 16858"/>
              </a:avLst>
            </a:prstGeom>
            <a:solidFill>
              <a:srgbClr val="FFFFFF"/>
            </a:solidFill>
            <a:ln w="12700" cap="flat">
              <a:noFill/>
              <a:miter lim="400000"/>
            </a:ln>
            <a:effectLst/>
          </p:spPr>
          <p:txBody>
            <a:bodyPr wrap="square" lIns="87922" tIns="87922" rIns="87922" bIns="87922" numCol="1" anchor="ctr">
              <a:noAutofit/>
            </a:bodyPr>
            <a:lstStyle/>
            <a:p>
              <a:pPr algn="ctr" defTabSz="1011140">
                <a:defRPr sz="5000" b="0">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sz="6154"/>
            </a:p>
          </p:txBody>
        </p:sp>
        <p:grpSp>
          <p:nvGrpSpPr>
            <p:cNvPr id="6" name="Group 27">
              <a:extLst>
                <a:ext uri="{FF2B5EF4-FFF2-40B4-BE49-F238E27FC236}">
                  <a16:creationId xmlns:a16="http://schemas.microsoft.com/office/drawing/2014/main" id="{5A0CDAC9-EFAA-4F42-B48B-E71FEB9F6998}"/>
                </a:ext>
              </a:extLst>
            </p:cNvPr>
            <p:cNvGrpSpPr/>
            <p:nvPr/>
          </p:nvGrpSpPr>
          <p:grpSpPr>
            <a:xfrm>
              <a:off x="138908" y="155450"/>
              <a:ext cx="3992083" cy="1568337"/>
              <a:chOff x="-2" y="0"/>
              <a:chExt cx="3992082" cy="1568336"/>
            </a:xfrm>
          </p:grpSpPr>
          <p:pic>
            <p:nvPicPr>
              <p:cNvPr id="11" name="Picture 12" descr="Picture 12">
                <a:extLst>
                  <a:ext uri="{FF2B5EF4-FFF2-40B4-BE49-F238E27FC236}">
                    <a16:creationId xmlns:a16="http://schemas.microsoft.com/office/drawing/2014/main" id="{0D574FFE-281E-6446-8954-2FCD4C3F40F9}"/>
                  </a:ext>
                </a:extLst>
              </p:cNvPr>
              <p:cNvPicPr>
                <a:picLocks/>
              </p:cNvPicPr>
              <p:nvPr/>
            </p:nvPicPr>
            <p:blipFill>
              <a:blip r:embed="rId3"/>
              <a:stretch>
                <a:fillRect/>
              </a:stretch>
            </p:blipFill>
            <p:spPr>
              <a:xfrm>
                <a:off x="-2" y="134225"/>
                <a:ext cx="2053072" cy="1246899"/>
              </a:xfrm>
              <a:prstGeom prst="rect">
                <a:avLst/>
              </a:prstGeom>
              <a:ln w="12700" cap="flat">
                <a:noFill/>
                <a:miter lim="400000"/>
              </a:ln>
              <a:effectLst/>
            </p:spPr>
          </p:pic>
          <p:pic>
            <p:nvPicPr>
              <p:cNvPr id="12" name="Picture 13" descr="Picture 13">
                <a:extLst>
                  <a:ext uri="{FF2B5EF4-FFF2-40B4-BE49-F238E27FC236}">
                    <a16:creationId xmlns:a16="http://schemas.microsoft.com/office/drawing/2014/main" id="{BE6CF026-9944-CC41-ABA2-8EBD56893187}"/>
                  </a:ext>
                </a:extLst>
              </p:cNvPr>
              <p:cNvPicPr>
                <a:picLocks/>
              </p:cNvPicPr>
              <p:nvPr/>
            </p:nvPicPr>
            <p:blipFill>
              <a:blip r:embed="rId4"/>
              <a:stretch>
                <a:fillRect/>
              </a:stretch>
            </p:blipFill>
            <p:spPr>
              <a:xfrm>
                <a:off x="2299008" y="0"/>
                <a:ext cx="1693072" cy="1568336"/>
              </a:xfrm>
              <a:prstGeom prst="rect">
                <a:avLst/>
              </a:prstGeom>
              <a:ln w="12700" cap="flat">
                <a:noFill/>
                <a:miter lim="400000"/>
              </a:ln>
              <a:effectLst/>
            </p:spPr>
          </p:pic>
        </p:grpSp>
        <p:pic>
          <p:nvPicPr>
            <p:cNvPr id="7" name="图片 20" descr="图片 20">
              <a:extLst>
                <a:ext uri="{FF2B5EF4-FFF2-40B4-BE49-F238E27FC236}">
                  <a16:creationId xmlns:a16="http://schemas.microsoft.com/office/drawing/2014/main" id="{F6A337B5-F9B6-784E-9846-DA4E0B937FFF}"/>
                </a:ext>
              </a:extLst>
            </p:cNvPr>
            <p:cNvPicPr>
              <a:picLocks noChangeAspect="1"/>
            </p:cNvPicPr>
            <p:nvPr/>
          </p:nvPicPr>
          <p:blipFill>
            <a:blip r:embed="rId5"/>
            <a:srcRect/>
            <a:stretch>
              <a:fillRect/>
            </a:stretch>
          </p:blipFill>
          <p:spPr>
            <a:xfrm>
              <a:off x="5894242" y="180393"/>
              <a:ext cx="1721521" cy="15683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9127" y="14139"/>
                  </a:moveTo>
                  <a:cubicBezTo>
                    <a:pt x="9585" y="14140"/>
                    <a:pt x="10035" y="14151"/>
                    <a:pt x="10367" y="14172"/>
                  </a:cubicBezTo>
                  <a:cubicBezTo>
                    <a:pt x="11031" y="14214"/>
                    <a:pt x="10439" y="14244"/>
                    <a:pt x="9047" y="14243"/>
                  </a:cubicBezTo>
                  <a:cubicBezTo>
                    <a:pt x="7656" y="14243"/>
                    <a:pt x="7111" y="14208"/>
                    <a:pt x="7837" y="14167"/>
                  </a:cubicBezTo>
                  <a:cubicBezTo>
                    <a:pt x="8201" y="14146"/>
                    <a:pt x="8668" y="14139"/>
                    <a:pt x="9127" y="14139"/>
                  </a:cubicBezTo>
                  <a:close/>
                </a:path>
              </a:pathLst>
            </a:custGeom>
            <a:ln w="12700" cap="flat">
              <a:noFill/>
              <a:miter lim="400000"/>
            </a:ln>
            <a:effectLst/>
          </p:spPr>
        </p:pic>
      </p:grpSp>
      <p:pic>
        <p:nvPicPr>
          <p:cNvPr id="10" name="Picture 9">
            <a:extLst>
              <a:ext uri="{FF2B5EF4-FFF2-40B4-BE49-F238E27FC236}">
                <a16:creationId xmlns:a16="http://schemas.microsoft.com/office/drawing/2014/main" id="{169E8414-0A20-8645-BC5E-02FA5D26EBA9}"/>
              </a:ext>
            </a:extLst>
          </p:cNvPr>
          <p:cNvPicPr>
            <a:picLocks noChangeAspect="1"/>
          </p:cNvPicPr>
          <p:nvPr/>
        </p:nvPicPr>
        <p:blipFill>
          <a:blip r:embed="rId6"/>
          <a:stretch>
            <a:fillRect/>
          </a:stretch>
        </p:blipFill>
        <p:spPr>
          <a:xfrm>
            <a:off x="6096000" y="4013080"/>
            <a:ext cx="2139375" cy="1930263"/>
          </a:xfrm>
          <a:prstGeom prst="rect">
            <a:avLst/>
          </a:prstGeom>
        </p:spPr>
      </p:pic>
      <p:sp>
        <p:nvSpPr>
          <p:cNvPr id="14" name="Slide Number Placeholder 13">
            <a:extLst>
              <a:ext uri="{FF2B5EF4-FFF2-40B4-BE49-F238E27FC236}">
                <a16:creationId xmlns:a16="http://schemas.microsoft.com/office/drawing/2014/main" id="{54BBB586-81B6-1B43-8065-2220970456BD}"/>
              </a:ext>
            </a:extLst>
          </p:cNvPr>
          <p:cNvSpPr>
            <a:spLocks noGrp="1"/>
          </p:cNvSpPr>
          <p:nvPr>
            <p:ph type="sldNum" sz="quarter" idx="4"/>
          </p:nvPr>
        </p:nvSpPr>
        <p:spPr/>
        <p:txBody>
          <a:bodyPr/>
          <a:lstStyle/>
          <a:p>
            <a:fld id="{48F63A3B-78C7-47BE-AE5E-E10140E04643}" type="slidenum">
              <a:rPr lang="en-US" smtClean="0"/>
              <a:pPr/>
              <a:t>1</a:t>
            </a:fld>
            <a:endParaRPr lang="en-US" dirty="0"/>
          </a:p>
        </p:txBody>
      </p:sp>
    </p:spTree>
    <p:extLst>
      <p:ext uri="{BB962C8B-B14F-4D97-AF65-F5344CB8AC3E}">
        <p14:creationId xmlns:p14="http://schemas.microsoft.com/office/powerpoint/2010/main" val="3475423271"/>
      </p:ext>
    </p:extLst>
  </p:cSld>
  <p:clrMapOvr>
    <a:masterClrMapping/>
  </p:clrMapOvr>
  <mc:AlternateContent xmlns:mc="http://schemas.openxmlformats.org/markup-compatibility/2006" xmlns:p14="http://schemas.microsoft.com/office/powerpoint/2010/main">
    <mc:Choice Requires="p14">
      <p:transition spd="slow" p14:dur="2000" advTm="4254"/>
    </mc:Choice>
    <mc:Fallback xmlns="">
      <p:transition spd="slow" advTm="42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EDA2-D227-C34E-8636-FA57A2CBA8C1}"/>
              </a:ext>
            </a:extLst>
          </p:cNvPr>
          <p:cNvSpPr>
            <a:spLocks noGrp="1"/>
          </p:cNvSpPr>
          <p:nvPr>
            <p:ph type="title"/>
          </p:nvPr>
        </p:nvSpPr>
        <p:spPr>
          <a:xfrm>
            <a:off x="652670" y="-102411"/>
            <a:ext cx="10515600" cy="1325563"/>
          </a:xfrm>
        </p:spPr>
        <p:txBody>
          <a:bodyPr/>
          <a:lstStyle/>
          <a:p>
            <a:r>
              <a:rPr lang="en-US" b="0" i="0" dirty="0">
                <a:effectLst/>
                <a:latin typeface="Inter"/>
              </a:rPr>
              <a:t>ATLAS Outstanding Achievement Award</a:t>
            </a:r>
            <a:r>
              <a:rPr lang="zh-CN" altLang="en-US" b="0" i="0" dirty="0">
                <a:effectLst/>
                <a:latin typeface="Inter"/>
              </a:rPr>
              <a:t> </a:t>
            </a:r>
            <a:endParaRPr lang="en-CN" dirty="0"/>
          </a:p>
        </p:txBody>
      </p:sp>
      <p:sp>
        <p:nvSpPr>
          <p:cNvPr id="3" name="Content Placeholder 2">
            <a:extLst>
              <a:ext uri="{FF2B5EF4-FFF2-40B4-BE49-F238E27FC236}">
                <a16:creationId xmlns:a16="http://schemas.microsoft.com/office/drawing/2014/main" id="{26799F68-C6A1-B04C-8DF4-B65C512164C8}"/>
              </a:ext>
            </a:extLst>
          </p:cNvPr>
          <p:cNvSpPr>
            <a:spLocks noGrp="1"/>
          </p:cNvSpPr>
          <p:nvPr>
            <p:ph idx="1"/>
          </p:nvPr>
        </p:nvSpPr>
        <p:spPr>
          <a:xfrm>
            <a:off x="-1" y="1039879"/>
            <a:ext cx="12192001" cy="6164385"/>
          </a:xfrm>
        </p:spPr>
        <p:txBody>
          <a:bodyPr/>
          <a:lstStyle/>
          <a:p>
            <a:r>
              <a:rPr lang="en-US" altLang="zh-CN" sz="2954" dirty="0">
                <a:latin typeface="Inter"/>
              </a:rPr>
              <a:t>IHEP</a:t>
            </a:r>
            <a:r>
              <a:rPr lang="zh-CN" altLang="en-US" sz="2954" dirty="0">
                <a:latin typeface="Inter"/>
              </a:rPr>
              <a:t> </a:t>
            </a:r>
            <a:r>
              <a:rPr lang="en-US" altLang="zh-CN" sz="2954" dirty="0">
                <a:latin typeface="Inter"/>
              </a:rPr>
              <a:t>and</a:t>
            </a:r>
            <a:r>
              <a:rPr lang="zh-CN" altLang="en-US" sz="2954" dirty="0">
                <a:latin typeface="Inter"/>
              </a:rPr>
              <a:t> </a:t>
            </a:r>
            <a:r>
              <a:rPr lang="en-US" altLang="zh-CN" sz="2954" dirty="0">
                <a:latin typeface="Inter"/>
              </a:rPr>
              <a:t>USTC</a:t>
            </a:r>
            <a:r>
              <a:rPr lang="zh-CN" altLang="en-US" sz="2954" dirty="0">
                <a:latin typeface="Inter"/>
              </a:rPr>
              <a:t> </a:t>
            </a:r>
            <a:r>
              <a:rPr lang="en-US" altLang="zh-CN" sz="2954" dirty="0">
                <a:latin typeface="Inter"/>
              </a:rPr>
              <a:t>members</a:t>
            </a:r>
            <a:r>
              <a:rPr lang="zh-CN" altLang="en-US" sz="2954" dirty="0">
                <a:latin typeface="Inter"/>
              </a:rPr>
              <a:t> </a:t>
            </a:r>
            <a:r>
              <a:rPr lang="en-US" sz="2954" dirty="0">
                <a:latin typeface="Inter"/>
              </a:rPr>
              <a:t>won the 2025 Outstanding Achievement Award</a:t>
            </a:r>
          </a:p>
          <a:p>
            <a:pPr lvl="1"/>
            <a:r>
              <a:rPr lang="en-US" altLang="zh-CN" sz="2954" dirty="0">
                <a:solidFill>
                  <a:srgbClr val="FF0000"/>
                </a:solidFill>
                <a:latin typeface="Inter"/>
              </a:rPr>
              <a:t>f</a:t>
            </a:r>
            <a:r>
              <a:rPr lang="en-US" sz="2954" dirty="0">
                <a:solidFill>
                  <a:srgbClr val="FF0000"/>
                </a:solidFill>
                <a:latin typeface="Inter"/>
              </a:rPr>
              <a:t>or their development of the LGAD sensor</a:t>
            </a:r>
            <a:r>
              <a:rPr lang="zh-CN" altLang="en-US" sz="2954" dirty="0">
                <a:solidFill>
                  <a:srgbClr val="FF0000"/>
                </a:solidFill>
                <a:latin typeface="Inter"/>
              </a:rPr>
              <a:t> </a:t>
            </a:r>
            <a:r>
              <a:rPr lang="en-US" altLang="zh-CN" sz="2954" dirty="0">
                <a:solidFill>
                  <a:srgbClr val="FF0000"/>
                </a:solidFill>
                <a:latin typeface="Inter"/>
              </a:rPr>
              <a:t>in</a:t>
            </a:r>
            <a:r>
              <a:rPr lang="zh-CN" altLang="en-US" sz="2954" dirty="0">
                <a:solidFill>
                  <a:srgbClr val="FF0000"/>
                </a:solidFill>
                <a:latin typeface="Inter"/>
              </a:rPr>
              <a:t> </a:t>
            </a:r>
            <a:r>
              <a:rPr lang="en-US" altLang="zh-CN" sz="2954" dirty="0">
                <a:solidFill>
                  <a:srgbClr val="FF0000"/>
                </a:solidFill>
                <a:latin typeface="Inter"/>
              </a:rPr>
              <a:t>HGTD</a:t>
            </a:r>
            <a:r>
              <a:rPr lang="zh-CN" altLang="en-US" sz="2954" dirty="0">
                <a:solidFill>
                  <a:srgbClr val="FF0000"/>
                </a:solidFill>
                <a:latin typeface="Inter"/>
              </a:rPr>
              <a:t> </a:t>
            </a:r>
            <a:r>
              <a:rPr lang="en-US" altLang="zh-CN" sz="2954" dirty="0">
                <a:solidFill>
                  <a:srgbClr val="FF0000"/>
                </a:solidFill>
                <a:latin typeface="Inter"/>
              </a:rPr>
              <a:t>project</a:t>
            </a:r>
            <a:endParaRPr lang="en-US" sz="2954" dirty="0">
              <a:solidFill>
                <a:srgbClr val="FF0000"/>
              </a:solidFill>
              <a:latin typeface="Inter"/>
            </a:endParaRPr>
          </a:p>
          <a:p>
            <a:pPr lvl="1"/>
            <a:r>
              <a:rPr lang="en-US" sz="1600" b="0" i="0" u="none" strike="noStrike" dirty="0">
                <a:solidFill>
                  <a:srgbClr val="0070C0"/>
                </a:solidFill>
                <a:effectLst/>
                <a:latin typeface="Arial" panose="020B0604020202020204" pitchFamily="34" charset="0"/>
              </a:rPr>
              <a:t>T</a:t>
            </a:r>
            <a:r>
              <a:rPr lang="en-US" altLang="zh-CN" sz="1600" b="0" i="0" u="none" strike="noStrike" dirty="0">
                <a:solidFill>
                  <a:srgbClr val="0070C0"/>
                </a:solidFill>
                <a:effectLst/>
                <a:latin typeface="Arial" panose="020B0604020202020204" pitchFamily="34" charset="0"/>
              </a:rPr>
              <a:t>he</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list</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of</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ATLAS</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award</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for</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HGTD</a:t>
            </a:r>
            <a:r>
              <a:rPr lang="zh-CN" altLang="en-US" sz="1600" b="0" i="0" u="none" strike="noStrike" dirty="0">
                <a:solidFill>
                  <a:srgbClr val="0070C0"/>
                </a:solidFill>
                <a:effectLst/>
                <a:latin typeface="Arial" panose="020B0604020202020204" pitchFamily="34" charset="0"/>
              </a:rPr>
              <a:t> </a:t>
            </a:r>
            <a:r>
              <a:rPr lang="en-US" altLang="zh-CN" sz="1600" b="0" i="0" u="none" strike="noStrike" dirty="0">
                <a:solidFill>
                  <a:srgbClr val="0070C0"/>
                </a:solidFill>
                <a:effectLst/>
                <a:latin typeface="Arial" panose="020B0604020202020204" pitchFamily="34" charset="0"/>
              </a:rPr>
              <a:t>project:</a:t>
            </a:r>
            <a:r>
              <a:rPr lang="zh-CN" altLang="en-US" sz="1600" b="0" i="0" u="none" strike="noStrike" dirty="0">
                <a:solidFill>
                  <a:srgbClr val="0070C0"/>
                </a:solidFill>
                <a:effectLst/>
                <a:latin typeface="Arial" panose="020B0604020202020204" pitchFamily="34" charset="0"/>
              </a:rPr>
              <a:t> </a:t>
            </a:r>
            <a:r>
              <a:rPr lang="en-US" sz="1600" b="0" i="0" u="none" strike="noStrike" dirty="0">
                <a:effectLst/>
                <a:latin typeface="Arial" panose="020B0604020202020204" pitchFamily="34" charset="0"/>
              </a:rPr>
              <a:t>Bojan </a:t>
            </a:r>
            <a:r>
              <a:rPr lang="en-US" sz="1600" b="0" i="0" u="none" strike="noStrike" dirty="0" err="1">
                <a:effectLst/>
                <a:latin typeface="Arial" panose="020B0604020202020204" pitchFamily="34" charset="0"/>
              </a:rPr>
              <a:t>Hiti</a:t>
            </a:r>
            <a:r>
              <a:rPr lang="en-US" sz="1600" b="0" i="0" u="none" strike="noStrike" dirty="0">
                <a:effectLst/>
                <a:latin typeface="Arial" panose="020B0604020202020204" pitchFamily="34" charset="0"/>
              </a:rPr>
              <a:t> (Ljubljana), Alissa Howard (Ljubljana), </a:t>
            </a:r>
            <a:r>
              <a:rPr lang="en-US" sz="1600" b="0" i="0" u="none" strike="noStrike" dirty="0" err="1">
                <a:effectLst/>
                <a:latin typeface="Arial" panose="020B0604020202020204" pitchFamily="34" charset="0"/>
              </a:rPr>
              <a:t>Xuewei</a:t>
            </a:r>
            <a:r>
              <a:rPr lang="en-US" sz="1600" b="0" i="0" u="none" strike="noStrike" dirty="0">
                <a:effectLst/>
                <a:latin typeface="Arial" panose="020B0604020202020204" pitchFamily="34" charset="0"/>
              </a:rPr>
              <a:t> Jia (Munich MPI), </a:t>
            </a:r>
            <a:r>
              <a:rPr lang="en-US" sz="1600" b="0" i="0" u="none" strike="noStrike" dirty="0" err="1">
                <a:effectLst/>
                <a:latin typeface="Arial" panose="020B0604020202020204" pitchFamily="34" charset="0"/>
              </a:rPr>
              <a:t>Mengzhao</a:t>
            </a:r>
            <a:r>
              <a:rPr lang="en-US" sz="1600" b="0" i="0" u="none" strike="noStrike" dirty="0">
                <a:effectLst/>
                <a:latin typeface="Arial" panose="020B0604020202020204" pitchFamily="34" charset="0"/>
              </a:rPr>
              <a:t> Li (Beijing IHEP), </a:t>
            </a:r>
            <a:r>
              <a:rPr lang="en-US" sz="1600" b="0" i="0" u="none" strike="noStrike" dirty="0" err="1">
                <a:effectLst/>
                <a:latin typeface="Arial" panose="020B0604020202020204" pitchFamily="34" charset="0"/>
              </a:rPr>
              <a:t>Chihao</a:t>
            </a:r>
            <a:r>
              <a:rPr lang="en-US" sz="1600" b="0" i="0" u="none" strike="noStrike" dirty="0">
                <a:effectLst/>
                <a:latin typeface="Arial" panose="020B0604020202020204" pitchFamily="34" charset="0"/>
              </a:rPr>
              <a:t> Li (Michigan), </a:t>
            </a:r>
            <a:r>
              <a:rPr lang="en-US" sz="1600" b="0" i="0" u="none" strike="noStrike" dirty="0" err="1">
                <a:effectLst/>
                <a:latin typeface="Arial" panose="020B0604020202020204" pitchFamily="34" charset="0"/>
              </a:rPr>
              <a:t>Kuo</a:t>
            </a:r>
            <a:r>
              <a:rPr lang="en-US" sz="1600" b="0" i="0" u="none" strike="noStrike" dirty="0">
                <a:effectLst/>
                <a:latin typeface="Arial" panose="020B0604020202020204" pitchFamily="34" charset="0"/>
              </a:rPr>
              <a:t> Ma (Hefei), Theodoros </a:t>
            </a:r>
            <a:r>
              <a:rPr lang="en-US" sz="1600" b="0" i="0" u="none" strike="noStrike" dirty="0" err="1">
                <a:effectLst/>
                <a:latin typeface="Arial" panose="020B0604020202020204" pitchFamily="34" charset="0"/>
              </a:rPr>
              <a:t>Manoussos</a:t>
            </a:r>
            <a:r>
              <a:rPr lang="en-US" sz="1600" b="0" i="0" u="none" strike="noStrike" dirty="0">
                <a:effectLst/>
                <a:latin typeface="Arial" panose="020B0604020202020204" pitchFamily="34" charset="0"/>
              </a:rPr>
              <a:t> (CERN), </a:t>
            </a:r>
            <a:r>
              <a:rPr lang="en-US" sz="1600" b="0" i="0" u="none" strike="noStrike" dirty="0" err="1">
                <a:effectLst/>
                <a:latin typeface="Arial" panose="020B0604020202020204" pitchFamily="34" charset="0"/>
              </a:rPr>
              <a:t>Weiyi</a:t>
            </a:r>
            <a:r>
              <a:rPr lang="en-US" sz="1600" b="0" i="0" u="none" strike="noStrike" dirty="0">
                <a:effectLst/>
                <a:latin typeface="Arial" panose="020B0604020202020204" pitchFamily="34" charset="0"/>
              </a:rPr>
              <a:t> Sun (Beijing IHEP), Guilherme </a:t>
            </a:r>
            <a:r>
              <a:rPr lang="en-US" sz="1600" b="0" i="0" u="none" strike="noStrike" dirty="0" err="1">
                <a:effectLst/>
                <a:latin typeface="Arial" panose="020B0604020202020204" pitchFamily="34" charset="0"/>
              </a:rPr>
              <a:t>Tomio</a:t>
            </a:r>
            <a:r>
              <a:rPr lang="en-US" sz="1600" b="0" i="0" u="none" strike="noStrike" dirty="0">
                <a:effectLst/>
                <a:latin typeface="Arial" panose="020B0604020202020204" pitchFamily="34" charset="0"/>
              </a:rPr>
              <a:t> Saito (Sao Paulo), </a:t>
            </a:r>
            <a:r>
              <a:rPr lang="en-US" sz="1600" b="0" i="0" u="none" strike="noStrike" dirty="0" err="1">
                <a:effectLst/>
                <a:latin typeface="Arial" panose="020B0604020202020204" pitchFamily="34" charset="0"/>
              </a:rPr>
              <a:t>Iskra</a:t>
            </a:r>
            <a:r>
              <a:rPr lang="en-US" sz="1600" b="0" i="0" u="none" strike="noStrike" dirty="0">
                <a:effectLst/>
                <a:latin typeface="Arial" panose="020B0604020202020204" pitchFamily="34" charset="0"/>
              </a:rPr>
              <a:t> </a:t>
            </a:r>
            <a:r>
              <a:rPr lang="en-US" sz="1600" b="0" i="0" u="none" strike="noStrike" dirty="0" err="1">
                <a:effectLst/>
                <a:latin typeface="Arial" panose="020B0604020202020204" pitchFamily="34" charset="0"/>
              </a:rPr>
              <a:t>Velkovska</a:t>
            </a:r>
            <a:r>
              <a:rPr lang="en-US" sz="1600" b="0" i="0" u="none" strike="noStrike" dirty="0">
                <a:effectLst/>
                <a:latin typeface="Arial" panose="020B0604020202020204" pitchFamily="34" charset="0"/>
              </a:rPr>
              <a:t> (Ljubljana), Xiao Yang (CERN), Mei Zhao (Beijing IHEP)</a:t>
            </a:r>
            <a:br>
              <a:rPr lang="en-US" dirty="0"/>
            </a:br>
            <a:endParaRPr lang="en-CN" sz="2954" dirty="0"/>
          </a:p>
        </p:txBody>
      </p:sp>
      <p:pic>
        <p:nvPicPr>
          <p:cNvPr id="4" name="Picture 3">
            <a:extLst>
              <a:ext uri="{FF2B5EF4-FFF2-40B4-BE49-F238E27FC236}">
                <a16:creationId xmlns:a16="http://schemas.microsoft.com/office/drawing/2014/main" id="{0EA6D7A2-8AE5-004E-BD60-D1BF2341DD42}"/>
              </a:ext>
            </a:extLst>
          </p:cNvPr>
          <p:cNvPicPr>
            <a:picLocks noChangeAspect="1"/>
          </p:cNvPicPr>
          <p:nvPr/>
        </p:nvPicPr>
        <p:blipFill>
          <a:blip r:embed="rId2"/>
          <a:stretch>
            <a:fillRect/>
          </a:stretch>
        </p:blipFill>
        <p:spPr>
          <a:xfrm>
            <a:off x="250723" y="2813459"/>
            <a:ext cx="5845277" cy="3900852"/>
          </a:xfrm>
          <a:prstGeom prst="rect">
            <a:avLst/>
          </a:prstGeom>
        </p:spPr>
      </p:pic>
      <p:pic>
        <p:nvPicPr>
          <p:cNvPr id="5" name="Picture 4">
            <a:extLst>
              <a:ext uri="{FF2B5EF4-FFF2-40B4-BE49-F238E27FC236}">
                <a16:creationId xmlns:a16="http://schemas.microsoft.com/office/drawing/2014/main" id="{0B0008BD-5A4C-A341-9B45-1B7595A5BE97}"/>
              </a:ext>
            </a:extLst>
          </p:cNvPr>
          <p:cNvPicPr>
            <a:picLocks noChangeAspect="1"/>
          </p:cNvPicPr>
          <p:nvPr/>
        </p:nvPicPr>
        <p:blipFill>
          <a:blip r:embed="rId3"/>
          <a:stretch>
            <a:fillRect/>
          </a:stretch>
        </p:blipFill>
        <p:spPr>
          <a:xfrm>
            <a:off x="6217479" y="2813459"/>
            <a:ext cx="5367123" cy="3693357"/>
          </a:xfrm>
          <a:prstGeom prst="rect">
            <a:avLst/>
          </a:prstGeom>
        </p:spPr>
      </p:pic>
    </p:spTree>
    <p:extLst>
      <p:ext uri="{BB962C8B-B14F-4D97-AF65-F5344CB8AC3E}">
        <p14:creationId xmlns:p14="http://schemas.microsoft.com/office/powerpoint/2010/main" val="139275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DCC950-2E6F-2444-B8B2-97A575E9826A}"/>
              </a:ext>
            </a:extLst>
          </p:cNvPr>
          <p:cNvSpPr>
            <a:spLocks noGrp="1"/>
          </p:cNvSpPr>
          <p:nvPr>
            <p:ph type="title"/>
          </p:nvPr>
        </p:nvSpPr>
        <p:spPr>
          <a:xfrm>
            <a:off x="681736" y="179071"/>
            <a:ext cx="8543925" cy="671193"/>
          </a:xfrm>
        </p:spPr>
        <p:txBody>
          <a:bodyPr>
            <a:normAutofit fontScale="90000"/>
          </a:bodyPr>
          <a:lstStyle/>
          <a:p>
            <a:r>
              <a:rPr kumimoji="1" lang="en-US" altLang="zh-CN" dirty="0"/>
              <a:t>ALTIROC</a:t>
            </a:r>
            <a:r>
              <a:rPr lang="en" altLang="zh-CN" dirty="0"/>
              <a:t> : Fast Timing ASIC </a:t>
            </a:r>
            <a:endParaRPr kumimoji="1" lang="zh-CN" altLang="en-US" dirty="0"/>
          </a:p>
        </p:txBody>
      </p:sp>
      <p:sp>
        <p:nvSpPr>
          <p:cNvPr id="3" name="内容占位符 2">
            <a:extLst>
              <a:ext uri="{FF2B5EF4-FFF2-40B4-BE49-F238E27FC236}">
                <a16:creationId xmlns:a16="http://schemas.microsoft.com/office/drawing/2014/main" id="{05BAEB96-0CC7-8F40-A8B7-7AB0C4FB3A16}"/>
              </a:ext>
            </a:extLst>
          </p:cNvPr>
          <p:cNvSpPr>
            <a:spLocks noGrp="1"/>
          </p:cNvSpPr>
          <p:nvPr>
            <p:ph idx="1"/>
          </p:nvPr>
        </p:nvSpPr>
        <p:spPr>
          <a:xfrm>
            <a:off x="164224" y="917841"/>
            <a:ext cx="11934849" cy="5008563"/>
          </a:xfrm>
        </p:spPr>
        <p:txBody>
          <a:bodyPr/>
          <a:lstStyle/>
          <a:p>
            <a:r>
              <a:rPr lang="en" altLang="zh-CN" dirty="0">
                <a:solidFill>
                  <a:srgbClr val="FF0000"/>
                </a:solidFill>
              </a:rPr>
              <a:t>225 front-end channels </a:t>
            </a:r>
            <a:r>
              <a:rPr lang="en" altLang="zh-CN" dirty="0"/>
              <a:t>in ALTIROC, each channel has </a:t>
            </a:r>
          </a:p>
          <a:p>
            <a:pPr lvl="1"/>
            <a:r>
              <a:rPr lang="en" altLang="zh-CN" dirty="0"/>
              <a:t>A preamplifier followed by a discriminator:</a:t>
            </a:r>
          </a:p>
          <a:p>
            <a:pPr lvl="1"/>
            <a:r>
              <a:rPr lang="en" altLang="zh-CN" dirty="0"/>
              <a:t>Two TDC (Time to Digital Converter) to provide digital </a:t>
            </a:r>
            <a:r>
              <a:rPr lang="en" altLang="zh-CN" b="1" dirty="0"/>
              <a:t>Hit data </a:t>
            </a:r>
            <a:endParaRPr lang="en" altLang="zh-CN" dirty="0"/>
          </a:p>
          <a:p>
            <a:pPr lvl="2"/>
            <a:r>
              <a:rPr lang="en" altLang="zh-CN" dirty="0">
                <a:solidFill>
                  <a:srgbClr val="0070C0"/>
                </a:solidFill>
              </a:rPr>
              <a:t>Time of Arrival (TOA) : Range of </a:t>
            </a:r>
            <a:r>
              <a:rPr lang="en" altLang="zh-CN" dirty="0">
                <a:solidFill>
                  <a:srgbClr val="FF0000"/>
                </a:solidFill>
              </a:rPr>
              <a:t>2.5 ns </a:t>
            </a:r>
            <a:r>
              <a:rPr lang="en" altLang="zh-CN" dirty="0">
                <a:solidFill>
                  <a:srgbClr val="0070C0"/>
                </a:solidFill>
              </a:rPr>
              <a:t>and a bin of </a:t>
            </a:r>
            <a:r>
              <a:rPr lang="en" altLang="zh-CN" dirty="0">
                <a:solidFill>
                  <a:srgbClr val="FF0000"/>
                </a:solidFill>
              </a:rPr>
              <a:t>20 </a:t>
            </a:r>
            <a:r>
              <a:rPr lang="en" altLang="zh-CN" dirty="0" err="1">
                <a:solidFill>
                  <a:srgbClr val="FF0000"/>
                </a:solidFill>
              </a:rPr>
              <a:t>ps</a:t>
            </a:r>
            <a:r>
              <a:rPr lang="en" altLang="zh-CN" dirty="0">
                <a:solidFill>
                  <a:srgbClr val="FF0000"/>
                </a:solidFill>
              </a:rPr>
              <a:t> </a:t>
            </a:r>
            <a:r>
              <a:rPr lang="en" altLang="zh-CN" dirty="0">
                <a:solidFill>
                  <a:srgbClr val="0070C0"/>
                </a:solidFill>
              </a:rPr>
              <a:t>(7 bits) </a:t>
            </a:r>
          </a:p>
          <a:p>
            <a:pPr lvl="2"/>
            <a:r>
              <a:rPr lang="en" altLang="zh-CN" dirty="0">
                <a:solidFill>
                  <a:srgbClr val="0070C0"/>
                </a:solidFill>
              </a:rPr>
              <a:t>Time Over Threshold (TOT) : range of </a:t>
            </a:r>
            <a:r>
              <a:rPr lang="en" altLang="zh-CN" dirty="0">
                <a:solidFill>
                  <a:srgbClr val="FF0000"/>
                </a:solidFill>
              </a:rPr>
              <a:t>20 ns </a:t>
            </a:r>
            <a:r>
              <a:rPr lang="en" altLang="zh-CN" dirty="0">
                <a:solidFill>
                  <a:srgbClr val="0070C0"/>
                </a:solidFill>
              </a:rPr>
              <a:t>and a bin of </a:t>
            </a:r>
            <a:r>
              <a:rPr lang="en" altLang="zh-CN" dirty="0">
                <a:solidFill>
                  <a:srgbClr val="FF0000"/>
                </a:solidFill>
              </a:rPr>
              <a:t>40 </a:t>
            </a:r>
            <a:r>
              <a:rPr lang="en" altLang="zh-CN" dirty="0" err="1">
                <a:solidFill>
                  <a:srgbClr val="FF0000"/>
                </a:solidFill>
              </a:rPr>
              <a:t>ps</a:t>
            </a:r>
            <a:r>
              <a:rPr lang="en" altLang="zh-CN" dirty="0">
                <a:solidFill>
                  <a:srgbClr val="FF0000"/>
                </a:solidFill>
              </a:rPr>
              <a:t> </a:t>
            </a:r>
            <a:r>
              <a:rPr lang="en" altLang="zh-CN" dirty="0">
                <a:solidFill>
                  <a:srgbClr val="0070C0"/>
                </a:solidFill>
              </a:rPr>
              <a:t>(9 bits)</a:t>
            </a:r>
          </a:p>
          <a:p>
            <a:pPr lvl="1"/>
            <a:r>
              <a:rPr lang="en" altLang="zh-CN" dirty="0"/>
              <a:t>Local memory: to store the 17 bits of the time measurement until L0/L1 trigger (~ 1 MHz) </a:t>
            </a:r>
            <a:br>
              <a:rPr lang="en" altLang="zh-CN" dirty="0"/>
            </a:br>
            <a:endParaRPr lang="en" altLang="zh-CN" dirty="0"/>
          </a:p>
          <a:p>
            <a:pPr lvl="1"/>
            <a:endParaRPr kumimoji="1" lang="en-US" altLang="zh-CN" dirty="0"/>
          </a:p>
        </p:txBody>
      </p:sp>
      <p:pic>
        <p:nvPicPr>
          <p:cNvPr id="4" name="图片 3">
            <a:extLst>
              <a:ext uri="{FF2B5EF4-FFF2-40B4-BE49-F238E27FC236}">
                <a16:creationId xmlns:a16="http://schemas.microsoft.com/office/drawing/2014/main" id="{0C97EB98-1E3B-CC45-9767-FE4FD7A6A694}"/>
              </a:ext>
            </a:extLst>
          </p:cNvPr>
          <p:cNvPicPr>
            <a:picLocks noChangeAspect="1"/>
          </p:cNvPicPr>
          <p:nvPr/>
        </p:nvPicPr>
        <p:blipFill>
          <a:blip r:embed="rId2"/>
          <a:stretch>
            <a:fillRect/>
          </a:stretch>
        </p:blipFill>
        <p:spPr>
          <a:xfrm>
            <a:off x="723739" y="3482778"/>
            <a:ext cx="5072063" cy="3297930"/>
          </a:xfrm>
          <a:prstGeom prst="rect">
            <a:avLst/>
          </a:prstGeom>
        </p:spPr>
      </p:pic>
      <p:pic>
        <p:nvPicPr>
          <p:cNvPr id="5" name="Image" descr="Image">
            <a:extLst>
              <a:ext uri="{FF2B5EF4-FFF2-40B4-BE49-F238E27FC236}">
                <a16:creationId xmlns:a16="http://schemas.microsoft.com/office/drawing/2014/main" id="{F4BF0B51-5066-5847-AA4F-845E823366D4}"/>
              </a:ext>
            </a:extLst>
          </p:cNvPr>
          <p:cNvPicPr>
            <a:picLocks noChangeAspect="1"/>
          </p:cNvPicPr>
          <p:nvPr/>
        </p:nvPicPr>
        <p:blipFill>
          <a:blip r:embed="rId3"/>
          <a:stretch>
            <a:fillRect/>
          </a:stretch>
        </p:blipFill>
        <p:spPr>
          <a:xfrm>
            <a:off x="6190349" y="3406978"/>
            <a:ext cx="4504726" cy="3084371"/>
          </a:xfrm>
          <a:prstGeom prst="rect">
            <a:avLst/>
          </a:prstGeom>
          <a:ln w="12700">
            <a:miter lim="400000"/>
          </a:ln>
        </p:spPr>
      </p:pic>
      <p:pic>
        <p:nvPicPr>
          <p:cNvPr id="6" name="图片 5">
            <a:extLst>
              <a:ext uri="{FF2B5EF4-FFF2-40B4-BE49-F238E27FC236}">
                <a16:creationId xmlns:a16="http://schemas.microsoft.com/office/drawing/2014/main" id="{8A513148-12BC-384C-B807-C1779714F9A3}"/>
              </a:ext>
            </a:extLst>
          </p:cNvPr>
          <p:cNvPicPr>
            <a:picLocks noChangeAspect="1"/>
          </p:cNvPicPr>
          <p:nvPr/>
        </p:nvPicPr>
        <p:blipFill>
          <a:blip r:embed="rId4"/>
          <a:stretch>
            <a:fillRect/>
          </a:stretch>
        </p:blipFill>
        <p:spPr>
          <a:xfrm>
            <a:off x="7133065" y="97141"/>
            <a:ext cx="4886116" cy="953041"/>
          </a:xfrm>
          <a:prstGeom prst="rect">
            <a:avLst/>
          </a:prstGeom>
        </p:spPr>
      </p:pic>
      <p:sp>
        <p:nvSpPr>
          <p:cNvPr id="8" name="文本框 7">
            <a:extLst>
              <a:ext uri="{FF2B5EF4-FFF2-40B4-BE49-F238E27FC236}">
                <a16:creationId xmlns:a16="http://schemas.microsoft.com/office/drawing/2014/main" id="{A079D3F9-711E-624D-BBEC-D124059D4A7F}"/>
              </a:ext>
            </a:extLst>
          </p:cNvPr>
          <p:cNvSpPr txBox="1"/>
          <p:nvPr/>
        </p:nvSpPr>
        <p:spPr>
          <a:xfrm>
            <a:off x="6979443" y="3202647"/>
            <a:ext cx="4957762" cy="369332"/>
          </a:xfrm>
          <a:prstGeom prst="rect">
            <a:avLst/>
          </a:prstGeom>
          <a:noFill/>
        </p:spPr>
        <p:txBody>
          <a:bodyPr wrap="square">
            <a:spAutoFit/>
          </a:bodyPr>
          <a:lstStyle/>
          <a:p>
            <a:r>
              <a:rPr lang="en" altLang="zh-CN" dirty="0">
                <a:solidFill>
                  <a:srgbClr val="0070C0"/>
                </a:solidFill>
              </a:rPr>
              <a:t>Time walk correction with TOT</a:t>
            </a:r>
            <a:endParaRPr lang="zh-CN" altLang="en-US" dirty="0"/>
          </a:p>
        </p:txBody>
      </p:sp>
      <p:sp>
        <p:nvSpPr>
          <p:cNvPr id="10" name="文本框 9">
            <a:extLst>
              <a:ext uri="{FF2B5EF4-FFF2-40B4-BE49-F238E27FC236}">
                <a16:creationId xmlns:a16="http://schemas.microsoft.com/office/drawing/2014/main" id="{E28D90DF-B380-4D45-BAA7-6AB11CC45AAE}"/>
              </a:ext>
            </a:extLst>
          </p:cNvPr>
          <p:cNvSpPr txBox="1"/>
          <p:nvPr/>
        </p:nvSpPr>
        <p:spPr>
          <a:xfrm>
            <a:off x="1821657" y="3202647"/>
            <a:ext cx="5157786" cy="369332"/>
          </a:xfrm>
          <a:prstGeom prst="rect">
            <a:avLst/>
          </a:prstGeom>
          <a:noFill/>
        </p:spPr>
        <p:txBody>
          <a:bodyPr wrap="square">
            <a:spAutoFit/>
          </a:bodyPr>
          <a:lstStyle/>
          <a:p>
            <a:r>
              <a:rPr kumimoji="1" lang="en-US" altLang="zh-CN" dirty="0">
                <a:solidFill>
                  <a:srgbClr val="0070C0"/>
                </a:solidFill>
              </a:rPr>
              <a:t>ALTIROC timing ASIC in nutshell</a:t>
            </a:r>
            <a:endParaRPr lang="zh-CN" altLang="en-US" dirty="0">
              <a:solidFill>
                <a:srgbClr val="0070C0"/>
              </a:solidFill>
            </a:endParaRPr>
          </a:p>
        </p:txBody>
      </p:sp>
      <p:pic>
        <p:nvPicPr>
          <p:cNvPr id="11" name="图片 10">
            <a:extLst>
              <a:ext uri="{FF2B5EF4-FFF2-40B4-BE49-F238E27FC236}">
                <a16:creationId xmlns:a16="http://schemas.microsoft.com/office/drawing/2014/main" id="{40F71F54-25C0-1748-973F-78B50ECB8265}"/>
              </a:ext>
            </a:extLst>
          </p:cNvPr>
          <p:cNvPicPr>
            <a:picLocks noChangeAspect="1"/>
          </p:cNvPicPr>
          <p:nvPr/>
        </p:nvPicPr>
        <p:blipFill>
          <a:blip r:embed="rId5"/>
          <a:stretch>
            <a:fillRect/>
          </a:stretch>
        </p:blipFill>
        <p:spPr>
          <a:xfrm>
            <a:off x="8927661" y="1362215"/>
            <a:ext cx="1868926" cy="1599800"/>
          </a:xfrm>
          <a:prstGeom prst="rect">
            <a:avLst/>
          </a:prstGeom>
        </p:spPr>
      </p:pic>
      <p:sp>
        <p:nvSpPr>
          <p:cNvPr id="13" name="文本框 12">
            <a:extLst>
              <a:ext uri="{FF2B5EF4-FFF2-40B4-BE49-F238E27FC236}">
                <a16:creationId xmlns:a16="http://schemas.microsoft.com/office/drawing/2014/main" id="{93FF6016-9350-764C-BA39-D970C53546C2}"/>
              </a:ext>
            </a:extLst>
          </p:cNvPr>
          <p:cNvSpPr txBox="1"/>
          <p:nvPr/>
        </p:nvSpPr>
        <p:spPr>
          <a:xfrm>
            <a:off x="9862124" y="1408887"/>
            <a:ext cx="5214550" cy="369332"/>
          </a:xfrm>
          <a:prstGeom prst="rect">
            <a:avLst/>
          </a:prstGeom>
          <a:noFill/>
        </p:spPr>
        <p:txBody>
          <a:bodyPr wrap="square">
            <a:spAutoFit/>
          </a:bodyPr>
          <a:lstStyle/>
          <a:p>
            <a:r>
              <a:rPr lang="en" altLang="zh-CN" dirty="0">
                <a:solidFill>
                  <a:srgbClr val="0070C0"/>
                </a:solidFill>
              </a:rPr>
              <a:t>Time walk </a:t>
            </a:r>
            <a:endParaRPr lang="zh-CN" altLang="en-US" dirty="0"/>
          </a:p>
        </p:txBody>
      </p:sp>
      <p:sp>
        <p:nvSpPr>
          <p:cNvPr id="7" name="Slide Number Placeholder 6">
            <a:extLst>
              <a:ext uri="{FF2B5EF4-FFF2-40B4-BE49-F238E27FC236}">
                <a16:creationId xmlns:a16="http://schemas.microsoft.com/office/drawing/2014/main" id="{D54CE37F-8C27-364F-99BC-DB226CFEC683}"/>
              </a:ext>
            </a:extLst>
          </p:cNvPr>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2282152551"/>
      </p:ext>
    </p:extLst>
  </p:cSld>
  <p:clrMapOvr>
    <a:masterClrMapping/>
  </p:clrMapOvr>
  <mc:AlternateContent xmlns:mc="http://schemas.openxmlformats.org/markup-compatibility/2006" xmlns:p14="http://schemas.microsoft.com/office/powerpoint/2010/main">
    <mc:Choice Requires="p14">
      <p:transition spd="slow" p14:dur="2000" advTm="116563"/>
    </mc:Choice>
    <mc:Fallback xmlns="">
      <p:transition spd="slow" advTm="11656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13F3-8442-77A2-C13B-C958F077092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FC39C5-9E98-A1E6-1020-560B66BA5514}"/>
              </a:ext>
            </a:extLst>
          </p:cNvPr>
          <p:cNvSpPr>
            <a:spLocks noGrp="1"/>
          </p:cNvSpPr>
          <p:nvPr/>
        </p:nvSpPr>
        <p:spPr>
          <a:xfrm>
            <a:off x="130629" y="1010787"/>
            <a:ext cx="12228209" cy="3152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China</a:t>
            </a:r>
            <a:r>
              <a:rPr lang="zh-CN" altLang="en-US" sz="2000" dirty="0"/>
              <a:t> </a:t>
            </a:r>
            <a:r>
              <a:rPr lang="en-US" altLang="zh-CN" sz="2000" dirty="0"/>
              <a:t>and</a:t>
            </a:r>
            <a:r>
              <a:rPr lang="zh-CN" altLang="en-US" sz="2000" dirty="0"/>
              <a:t> </a:t>
            </a:r>
            <a:r>
              <a:rPr lang="en-US" altLang="zh-CN" sz="2000" dirty="0" err="1"/>
              <a:t>IJClab</a:t>
            </a:r>
            <a:r>
              <a:rPr lang="en-US" altLang="zh-CN" sz="2000" dirty="0"/>
              <a:t>/Omega</a:t>
            </a:r>
            <a:r>
              <a:rPr lang="zh-CN" altLang="en-US" sz="2000" dirty="0"/>
              <a:t> </a:t>
            </a:r>
            <a:r>
              <a:rPr lang="en-US" altLang="zh-CN" sz="2000" dirty="0"/>
              <a:t>share</a:t>
            </a:r>
            <a:r>
              <a:rPr lang="zh-CN" altLang="en-US" sz="2000" dirty="0"/>
              <a:t> </a:t>
            </a:r>
            <a:r>
              <a:rPr lang="en-US" altLang="zh-CN" sz="2000" dirty="0">
                <a:solidFill>
                  <a:srgbClr val="FF0000"/>
                </a:solidFill>
              </a:rPr>
              <a:t>50%</a:t>
            </a:r>
            <a:r>
              <a:rPr lang="zh-CN" altLang="en-US" sz="2000" dirty="0">
                <a:solidFill>
                  <a:srgbClr val="FF0000"/>
                </a:solidFill>
              </a:rPr>
              <a:t> </a:t>
            </a:r>
            <a:r>
              <a:rPr lang="en-US" altLang="zh-CN" sz="2000" dirty="0"/>
              <a:t>of</a:t>
            </a:r>
            <a:r>
              <a:rPr lang="zh-CN" altLang="en-US" sz="2000" dirty="0"/>
              <a:t> </a:t>
            </a:r>
            <a:r>
              <a:rPr lang="en-US" altLang="zh-CN" sz="2000" dirty="0"/>
              <a:t>wafer</a:t>
            </a:r>
            <a:r>
              <a:rPr lang="zh-CN" altLang="en-US" sz="2000" dirty="0"/>
              <a:t> </a:t>
            </a:r>
            <a:r>
              <a:rPr lang="en-US" altLang="zh-CN" sz="2000" dirty="0"/>
              <a:t>probe</a:t>
            </a:r>
            <a:r>
              <a:rPr lang="zh-CN" altLang="en-US" sz="2000" dirty="0"/>
              <a:t> </a:t>
            </a:r>
            <a:r>
              <a:rPr lang="en-US" altLang="zh-CN" sz="2000" dirty="0"/>
              <a:t>test</a:t>
            </a:r>
            <a:r>
              <a:rPr lang="zh-CN" altLang="en-US" sz="2000" dirty="0"/>
              <a:t>（</a:t>
            </a:r>
            <a:r>
              <a:rPr lang="en-US" altLang="zh-CN" sz="2000" dirty="0"/>
              <a:t>~225</a:t>
            </a:r>
            <a:r>
              <a:rPr lang="zh-CN" altLang="en-US" sz="2000" dirty="0"/>
              <a:t> </a:t>
            </a:r>
            <a:r>
              <a:rPr lang="en-US" altLang="zh-CN" sz="2000" dirty="0"/>
              <a:t>wafers</a:t>
            </a:r>
            <a:r>
              <a:rPr lang="zh-CN" altLang="en-US" sz="2000" dirty="0"/>
              <a:t> </a:t>
            </a:r>
            <a:r>
              <a:rPr lang="en-US" altLang="zh-CN" sz="2000" dirty="0"/>
              <a:t>)</a:t>
            </a:r>
          </a:p>
          <a:p>
            <a:pPr lvl="1"/>
            <a:r>
              <a:rPr lang="en-US" altLang="zh-CN" dirty="0">
                <a:solidFill>
                  <a:srgbClr val="0070C0"/>
                </a:solidFill>
              </a:rPr>
              <a:t>Agreements</a:t>
            </a:r>
            <a:r>
              <a:rPr lang="zh-CN" altLang="en-US" dirty="0">
                <a:solidFill>
                  <a:srgbClr val="0070C0"/>
                </a:solidFill>
              </a:rPr>
              <a:t> </a:t>
            </a:r>
            <a:r>
              <a:rPr lang="en-US" altLang="zh-CN" dirty="0">
                <a:solidFill>
                  <a:srgbClr val="0070C0"/>
                </a:solidFill>
              </a:rPr>
              <a:t>was</a:t>
            </a:r>
            <a:r>
              <a:rPr lang="zh-CN" altLang="en-US" dirty="0">
                <a:solidFill>
                  <a:srgbClr val="0070C0"/>
                </a:solidFill>
              </a:rPr>
              <a:t> </a:t>
            </a:r>
            <a:r>
              <a:rPr lang="en-US" altLang="zh-CN" dirty="0">
                <a:solidFill>
                  <a:srgbClr val="0070C0"/>
                </a:solidFill>
              </a:rPr>
              <a:t>probe cards, and evaluation criteria should have been defined by </a:t>
            </a:r>
            <a:r>
              <a:rPr lang="en-US" altLang="zh-CN" dirty="0" err="1">
                <a:solidFill>
                  <a:srgbClr val="0070C0"/>
                </a:solidFill>
              </a:rPr>
              <a:t>IJCLab</a:t>
            </a:r>
            <a:endParaRPr lang="en-US" altLang="zh-CN" dirty="0">
              <a:solidFill>
                <a:srgbClr val="0070C0"/>
              </a:solidFill>
            </a:endParaRPr>
          </a:p>
          <a:p>
            <a:pPr lvl="1"/>
            <a:r>
              <a:rPr lang="en-US" altLang="zh-CN" dirty="0">
                <a:solidFill>
                  <a:srgbClr val="0070C0"/>
                </a:solidFill>
              </a:rPr>
              <a:t>IHEP</a:t>
            </a:r>
            <a:r>
              <a:rPr lang="zh-CN" altLang="en-US" dirty="0">
                <a:solidFill>
                  <a:srgbClr val="0070C0"/>
                </a:solidFill>
              </a:rPr>
              <a:t> </a:t>
            </a:r>
            <a:r>
              <a:rPr lang="en-US" altLang="zh-CN" dirty="0">
                <a:solidFill>
                  <a:srgbClr val="0070C0"/>
                </a:solidFill>
              </a:rPr>
              <a:t>is</a:t>
            </a:r>
            <a:r>
              <a:rPr lang="zh-CN" altLang="en-US" dirty="0">
                <a:solidFill>
                  <a:srgbClr val="0070C0"/>
                </a:solidFill>
              </a:rPr>
              <a:t> </a:t>
            </a:r>
            <a:r>
              <a:rPr lang="en-US" altLang="zh-CN" dirty="0">
                <a:solidFill>
                  <a:srgbClr val="0070C0"/>
                </a:solidFill>
              </a:rPr>
              <a:t>now</a:t>
            </a:r>
            <a:r>
              <a:rPr lang="zh-CN" altLang="en-US" dirty="0">
                <a:solidFill>
                  <a:srgbClr val="0070C0"/>
                </a:solidFill>
              </a:rPr>
              <a:t> </a:t>
            </a:r>
            <a:r>
              <a:rPr lang="en-US" altLang="zh-CN" dirty="0">
                <a:solidFill>
                  <a:srgbClr val="0070C0"/>
                </a:solidFill>
              </a:rPr>
              <a:t>much</a:t>
            </a:r>
            <a:r>
              <a:rPr lang="zh-CN" altLang="en-US" dirty="0">
                <a:solidFill>
                  <a:srgbClr val="0070C0"/>
                </a:solidFill>
              </a:rPr>
              <a:t> </a:t>
            </a:r>
            <a:r>
              <a:rPr lang="en-US" altLang="zh-CN" dirty="0">
                <a:solidFill>
                  <a:srgbClr val="0070C0"/>
                </a:solidFill>
              </a:rPr>
              <a:t>advanced,</a:t>
            </a:r>
            <a:r>
              <a:rPr lang="zh-CN" altLang="en-US" dirty="0">
                <a:solidFill>
                  <a:srgbClr val="0070C0"/>
                </a:solidFill>
              </a:rPr>
              <a:t> </a:t>
            </a:r>
            <a:r>
              <a:rPr lang="en-US" altLang="zh-CN" dirty="0" err="1">
                <a:solidFill>
                  <a:srgbClr val="0070C0"/>
                </a:solidFill>
              </a:rPr>
              <a:t>IJClab</a:t>
            </a:r>
            <a:r>
              <a:rPr lang="zh-CN" altLang="en-US" dirty="0">
                <a:solidFill>
                  <a:srgbClr val="0070C0"/>
                </a:solidFill>
              </a:rPr>
              <a:t> </a:t>
            </a:r>
            <a:r>
              <a:rPr lang="en-US" altLang="zh-CN" dirty="0">
                <a:solidFill>
                  <a:srgbClr val="0070C0"/>
                </a:solidFill>
              </a:rPr>
              <a:t>gave</a:t>
            </a:r>
            <a:r>
              <a:rPr lang="zh-CN" altLang="en-US" dirty="0">
                <a:solidFill>
                  <a:srgbClr val="0070C0"/>
                </a:solidFill>
              </a:rPr>
              <a:t> </a:t>
            </a:r>
            <a:r>
              <a:rPr lang="en-US" altLang="zh-CN" dirty="0">
                <a:solidFill>
                  <a:srgbClr val="0070C0"/>
                </a:solidFill>
              </a:rPr>
              <a:t>up</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r>
              <a:rPr lang="en-US" altLang="zh-CN" dirty="0">
                <a:solidFill>
                  <a:srgbClr val="0070C0"/>
                </a:solidFill>
              </a:rPr>
              <a:t>in</a:t>
            </a:r>
            <a:r>
              <a:rPr lang="zh-CN" altLang="en-US" dirty="0">
                <a:solidFill>
                  <a:srgbClr val="0070C0"/>
                </a:solidFill>
              </a:rPr>
              <a:t> </a:t>
            </a:r>
            <a:r>
              <a:rPr lang="en-US" altLang="zh-CN" dirty="0">
                <a:solidFill>
                  <a:srgbClr val="0070C0"/>
                </a:solidFill>
              </a:rPr>
              <a:t>France</a:t>
            </a:r>
            <a:r>
              <a:rPr lang="zh-CN" altLang="en-US" dirty="0">
                <a:solidFill>
                  <a:srgbClr val="0070C0"/>
                </a:solidFill>
              </a:rPr>
              <a:t> </a:t>
            </a:r>
            <a:r>
              <a:rPr lang="en-US" altLang="zh-CN" dirty="0">
                <a:solidFill>
                  <a:srgbClr val="0070C0"/>
                </a:solidFill>
              </a:rPr>
              <a:t>at</a:t>
            </a:r>
            <a:r>
              <a:rPr lang="zh-CN" altLang="en-US" dirty="0">
                <a:solidFill>
                  <a:srgbClr val="0070C0"/>
                </a:solidFill>
              </a:rPr>
              <a:t> </a:t>
            </a:r>
            <a:r>
              <a:rPr lang="en-US" altLang="zh-CN" dirty="0">
                <a:solidFill>
                  <a:srgbClr val="0070C0"/>
                </a:solidFill>
              </a:rPr>
              <a:t>the</a:t>
            </a:r>
            <a:r>
              <a:rPr lang="zh-CN" altLang="en-US" dirty="0">
                <a:solidFill>
                  <a:srgbClr val="0070C0"/>
                </a:solidFill>
              </a:rPr>
              <a:t> </a:t>
            </a:r>
            <a:r>
              <a:rPr lang="en-US" altLang="zh-CN" dirty="0">
                <a:solidFill>
                  <a:srgbClr val="0070C0"/>
                </a:solidFill>
              </a:rPr>
              <a:t>end</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2025,</a:t>
            </a:r>
            <a:r>
              <a:rPr lang="zh-CN" altLang="en-US" dirty="0">
                <a:solidFill>
                  <a:srgbClr val="0070C0"/>
                </a:solidFill>
              </a:rPr>
              <a:t> </a:t>
            </a:r>
            <a:r>
              <a:rPr lang="en-US" altLang="zh-CN" dirty="0">
                <a:solidFill>
                  <a:srgbClr val="0070C0"/>
                </a:solidFill>
              </a:rPr>
              <a:t>will</a:t>
            </a:r>
            <a:r>
              <a:rPr lang="zh-CN" altLang="en-US" dirty="0">
                <a:solidFill>
                  <a:srgbClr val="0070C0"/>
                </a:solidFill>
              </a:rPr>
              <a:t> </a:t>
            </a:r>
            <a:r>
              <a:rPr lang="en-US" altLang="zh-CN" dirty="0">
                <a:solidFill>
                  <a:srgbClr val="0070C0"/>
                </a:solidFill>
              </a:rPr>
              <a:t>move</a:t>
            </a:r>
            <a:r>
              <a:rPr lang="zh-CN" altLang="en-US" dirty="0">
                <a:solidFill>
                  <a:srgbClr val="0070C0"/>
                </a:solidFill>
              </a:rPr>
              <a:t> </a:t>
            </a:r>
            <a:r>
              <a:rPr lang="en-US" altLang="zh-CN" dirty="0">
                <a:solidFill>
                  <a:srgbClr val="0070C0"/>
                </a:solidFill>
              </a:rPr>
              <a:t>to</a:t>
            </a:r>
            <a:r>
              <a:rPr lang="zh-CN" altLang="en-US" dirty="0">
                <a:solidFill>
                  <a:srgbClr val="0070C0"/>
                </a:solidFill>
              </a:rPr>
              <a:t> </a:t>
            </a:r>
            <a:r>
              <a:rPr lang="en-US" altLang="zh-CN" dirty="0">
                <a:solidFill>
                  <a:srgbClr val="0070C0"/>
                </a:solidFill>
              </a:rPr>
              <a:t>China</a:t>
            </a:r>
            <a:r>
              <a:rPr lang="zh-CN" altLang="en-US" dirty="0">
                <a:solidFill>
                  <a:srgbClr val="0070C0"/>
                </a:solidFill>
              </a:rPr>
              <a:t> </a:t>
            </a:r>
            <a:r>
              <a:rPr lang="en-US" altLang="zh-CN" dirty="0">
                <a:solidFill>
                  <a:srgbClr val="0070C0"/>
                </a:solidFill>
              </a:rPr>
              <a:t>for</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endParaRPr lang="en-US" altLang="zh-CN" dirty="0">
              <a:solidFill>
                <a:srgbClr val="0070C0"/>
              </a:solidFill>
            </a:endParaRPr>
          </a:p>
          <a:p>
            <a:r>
              <a:rPr lang="en-US" altLang="zh-CN" dirty="0"/>
              <a:t>Update:</a:t>
            </a:r>
            <a:r>
              <a:rPr lang="zh-CN" altLang="en-US" dirty="0"/>
              <a:t> </a:t>
            </a:r>
            <a:endParaRPr lang="en-US" altLang="zh-CN" dirty="0"/>
          </a:p>
          <a:p>
            <a:pPr lvl="1"/>
            <a:r>
              <a:rPr lang="en-US" altLang="zh-CN" dirty="0">
                <a:solidFill>
                  <a:srgbClr val="FF0000"/>
                </a:solidFill>
              </a:rPr>
              <a:t>ASIC</a:t>
            </a:r>
            <a:r>
              <a:rPr lang="zh-CN" altLang="en-US" dirty="0">
                <a:solidFill>
                  <a:srgbClr val="FF0000"/>
                </a:solidFill>
              </a:rPr>
              <a:t> </a:t>
            </a:r>
            <a:r>
              <a:rPr lang="en-US" altLang="zh-CN" dirty="0">
                <a:solidFill>
                  <a:srgbClr val="FF0000"/>
                </a:solidFill>
              </a:rPr>
              <a:t>wafer</a:t>
            </a:r>
            <a:r>
              <a:rPr lang="zh-CN" altLang="en-US" dirty="0">
                <a:solidFill>
                  <a:srgbClr val="FF0000"/>
                </a:solidFill>
              </a:rPr>
              <a:t> </a:t>
            </a:r>
            <a:r>
              <a:rPr lang="en-US" altLang="zh-CN" dirty="0">
                <a:solidFill>
                  <a:srgbClr val="FF0000"/>
                </a:solidFill>
              </a:rPr>
              <a:t>testing</a:t>
            </a:r>
            <a:r>
              <a:rPr lang="zh-CN" altLang="en-US" dirty="0">
                <a:solidFill>
                  <a:srgbClr val="FF0000"/>
                </a:solidFill>
              </a:rPr>
              <a:t> </a:t>
            </a:r>
            <a:r>
              <a:rPr lang="en-US" altLang="zh-CN" dirty="0">
                <a:solidFill>
                  <a:srgbClr val="FF0000"/>
                </a:solidFill>
              </a:rPr>
              <a:t>has</a:t>
            </a:r>
            <a:r>
              <a:rPr lang="zh-CN" altLang="en-US" dirty="0">
                <a:solidFill>
                  <a:srgbClr val="FF0000"/>
                </a:solidFill>
              </a:rPr>
              <a:t> </a:t>
            </a:r>
            <a:r>
              <a:rPr lang="en-US" altLang="zh-CN" dirty="0">
                <a:solidFill>
                  <a:srgbClr val="FF0000"/>
                </a:solidFill>
              </a:rPr>
              <a:t>been</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bottle</a:t>
            </a:r>
            <a:r>
              <a:rPr lang="zh-CN" altLang="en-US" dirty="0">
                <a:solidFill>
                  <a:srgbClr val="FF0000"/>
                </a:solidFill>
              </a:rPr>
              <a:t> </a:t>
            </a:r>
            <a:r>
              <a:rPr lang="en-US" altLang="zh-CN" dirty="0">
                <a:solidFill>
                  <a:srgbClr val="FF0000"/>
                </a:solidFill>
              </a:rPr>
              <a:t>neck</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project</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sometime</a:t>
            </a:r>
            <a:r>
              <a:rPr lang="zh-CN" altLang="en-US" dirty="0">
                <a:solidFill>
                  <a:srgbClr val="FF0000"/>
                </a:solidFill>
              </a:rPr>
              <a:t> </a:t>
            </a:r>
            <a:r>
              <a:rPr lang="en-US" altLang="zh-CN" dirty="0">
                <a:solidFill>
                  <a:srgbClr val="FF0000"/>
                </a:solidFill>
              </a:rPr>
              <a:t>(in</a:t>
            </a:r>
            <a:r>
              <a:rPr lang="zh-CN" altLang="en-US" dirty="0">
                <a:solidFill>
                  <a:srgbClr val="FF0000"/>
                </a:solidFill>
              </a:rPr>
              <a:t> </a:t>
            </a:r>
            <a:r>
              <a:rPr lang="en-US" altLang="zh-CN" dirty="0">
                <a:solidFill>
                  <a:srgbClr val="FF0000"/>
                </a:solidFill>
              </a:rPr>
              <a:t>critical</a:t>
            </a:r>
            <a:r>
              <a:rPr lang="zh-CN" altLang="en-US" dirty="0">
                <a:solidFill>
                  <a:srgbClr val="FF0000"/>
                </a:solidFill>
              </a:rPr>
              <a:t> </a:t>
            </a:r>
            <a:r>
              <a:rPr lang="en-US" altLang="zh-CN" dirty="0">
                <a:solidFill>
                  <a:srgbClr val="FF0000"/>
                </a:solidFill>
              </a:rPr>
              <a:t>path)</a:t>
            </a:r>
          </a:p>
          <a:p>
            <a:pPr lvl="2"/>
            <a:r>
              <a:rPr lang="en-US" altLang="zh-CN" dirty="0">
                <a:solidFill>
                  <a:srgbClr val="0070C0"/>
                </a:solidFill>
              </a:rPr>
              <a:t>PRR</a:t>
            </a:r>
            <a:r>
              <a:rPr lang="zh-CN" altLang="en-US" dirty="0">
                <a:solidFill>
                  <a:srgbClr val="0070C0"/>
                </a:solidFill>
              </a:rPr>
              <a:t> </a:t>
            </a:r>
            <a:r>
              <a:rPr lang="en-US" altLang="zh-CN" dirty="0">
                <a:solidFill>
                  <a:srgbClr val="0070C0"/>
                </a:solidFill>
              </a:rPr>
              <a:t>was</a:t>
            </a:r>
            <a:r>
              <a:rPr lang="zh-CN" altLang="en-US" dirty="0">
                <a:solidFill>
                  <a:srgbClr val="0070C0"/>
                </a:solidFill>
              </a:rPr>
              <a:t> </a:t>
            </a:r>
            <a:r>
              <a:rPr lang="en-US" altLang="zh-CN" dirty="0">
                <a:solidFill>
                  <a:srgbClr val="0070C0"/>
                </a:solidFill>
              </a:rPr>
              <a:t>scheduled</a:t>
            </a:r>
            <a:r>
              <a:rPr lang="zh-CN" altLang="en-US" dirty="0">
                <a:solidFill>
                  <a:srgbClr val="0070C0"/>
                </a:solidFill>
              </a:rPr>
              <a:t> </a:t>
            </a:r>
            <a:r>
              <a:rPr lang="en-US" altLang="zh-CN" dirty="0">
                <a:solidFill>
                  <a:srgbClr val="0070C0"/>
                </a:solidFill>
              </a:rPr>
              <a:t>at</a:t>
            </a:r>
            <a:r>
              <a:rPr lang="zh-CN" altLang="en-US" dirty="0">
                <a:solidFill>
                  <a:srgbClr val="0070C0"/>
                </a:solidFill>
              </a:rPr>
              <a:t> </a:t>
            </a:r>
            <a:r>
              <a:rPr lang="en-US" altLang="zh-CN" dirty="0">
                <a:solidFill>
                  <a:srgbClr val="0070C0"/>
                </a:solidFill>
              </a:rPr>
              <a:t>Oct</a:t>
            </a:r>
            <a:r>
              <a:rPr lang="zh-CN" altLang="en-US" dirty="0">
                <a:solidFill>
                  <a:srgbClr val="0070C0"/>
                </a:solidFill>
              </a:rPr>
              <a:t> </a:t>
            </a:r>
            <a:r>
              <a:rPr lang="en-US" altLang="zh-CN" dirty="0">
                <a:solidFill>
                  <a:srgbClr val="0070C0"/>
                </a:solidFill>
              </a:rPr>
              <a:t>2024,</a:t>
            </a:r>
            <a:r>
              <a:rPr lang="zh-CN" altLang="en-US" dirty="0">
                <a:solidFill>
                  <a:srgbClr val="0070C0"/>
                </a:solidFill>
              </a:rPr>
              <a:t> </a:t>
            </a:r>
            <a:r>
              <a:rPr lang="en-US" altLang="zh-CN" dirty="0">
                <a:solidFill>
                  <a:srgbClr val="0070C0"/>
                </a:solidFill>
              </a:rPr>
              <a:t>passed</a:t>
            </a:r>
            <a:r>
              <a:rPr lang="zh-CN" altLang="en-US" dirty="0">
                <a:solidFill>
                  <a:srgbClr val="0070C0"/>
                </a:solidFill>
              </a:rPr>
              <a:t> </a:t>
            </a:r>
            <a:r>
              <a:rPr lang="en-US" altLang="zh-CN" dirty="0">
                <a:solidFill>
                  <a:srgbClr val="0070C0"/>
                </a:solidFill>
              </a:rPr>
              <a:t>PRR</a:t>
            </a:r>
            <a:r>
              <a:rPr lang="zh-CN" altLang="en-US" dirty="0">
                <a:solidFill>
                  <a:srgbClr val="0070C0"/>
                </a:solidFill>
              </a:rPr>
              <a:t> </a:t>
            </a:r>
            <a:r>
              <a:rPr lang="en-US" altLang="zh-CN" dirty="0">
                <a:solidFill>
                  <a:srgbClr val="0070C0"/>
                </a:solidFill>
              </a:rPr>
              <a:t>July</a:t>
            </a:r>
            <a:r>
              <a:rPr lang="zh-CN" altLang="en-US" dirty="0">
                <a:solidFill>
                  <a:srgbClr val="0070C0"/>
                </a:solidFill>
              </a:rPr>
              <a:t> </a:t>
            </a:r>
            <a:r>
              <a:rPr lang="en-US" altLang="zh-CN" dirty="0">
                <a:solidFill>
                  <a:srgbClr val="0070C0"/>
                </a:solidFill>
              </a:rPr>
              <a:t>2025</a:t>
            </a:r>
            <a:r>
              <a:rPr lang="zh-CN" altLang="en-US" dirty="0">
                <a:solidFill>
                  <a:srgbClr val="0070C0"/>
                </a:solidFill>
              </a:rPr>
              <a:t> </a:t>
            </a:r>
            <a:endParaRPr lang="en-US" altLang="zh-CN" dirty="0">
              <a:solidFill>
                <a:srgbClr val="0070C0"/>
              </a:solidFill>
            </a:endParaRPr>
          </a:p>
          <a:p>
            <a:pPr lvl="2"/>
            <a:r>
              <a:rPr lang="en-US" altLang="zh-CN" dirty="0">
                <a:solidFill>
                  <a:srgbClr val="0070C0"/>
                </a:solidFill>
              </a:rPr>
              <a:t>TSMC</a:t>
            </a:r>
            <a:r>
              <a:rPr lang="zh-CN" altLang="en-US" dirty="0">
                <a:solidFill>
                  <a:srgbClr val="0070C0"/>
                </a:solidFill>
              </a:rPr>
              <a:t> </a:t>
            </a:r>
            <a:r>
              <a:rPr lang="en-US" altLang="zh-CN" dirty="0">
                <a:solidFill>
                  <a:srgbClr val="0070C0"/>
                </a:solidFill>
              </a:rPr>
              <a:t>finished</a:t>
            </a:r>
            <a:r>
              <a:rPr lang="zh-CN" altLang="en-US" dirty="0">
                <a:solidFill>
                  <a:srgbClr val="0070C0"/>
                </a:solidFill>
              </a:rPr>
              <a:t> </a:t>
            </a:r>
            <a:r>
              <a:rPr lang="en-US" altLang="zh-CN" dirty="0">
                <a:solidFill>
                  <a:srgbClr val="0070C0"/>
                </a:solidFill>
              </a:rPr>
              <a:t>production,</a:t>
            </a:r>
            <a:r>
              <a:rPr lang="zh-CN" altLang="en-US" dirty="0">
                <a:solidFill>
                  <a:srgbClr val="0070C0"/>
                </a:solidFill>
              </a:rPr>
              <a:t> </a:t>
            </a:r>
            <a:r>
              <a:rPr lang="en-US" altLang="zh-CN" dirty="0">
                <a:solidFill>
                  <a:srgbClr val="0070C0"/>
                </a:solidFill>
              </a:rPr>
              <a:t>probe</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r>
              <a:rPr lang="en-US" altLang="zh-CN" dirty="0">
                <a:solidFill>
                  <a:srgbClr val="0070C0"/>
                </a:solidFill>
              </a:rPr>
              <a:t>just</a:t>
            </a:r>
            <a:r>
              <a:rPr lang="zh-CN" altLang="en-US" dirty="0">
                <a:solidFill>
                  <a:srgbClr val="0070C0"/>
                </a:solidFill>
              </a:rPr>
              <a:t> </a:t>
            </a:r>
            <a:r>
              <a:rPr lang="en-US" altLang="zh-CN" dirty="0">
                <a:solidFill>
                  <a:srgbClr val="0070C0"/>
                </a:solidFill>
              </a:rPr>
              <a:t>started</a:t>
            </a:r>
            <a:r>
              <a:rPr lang="zh-CN" altLang="en-US" dirty="0">
                <a:solidFill>
                  <a:srgbClr val="0070C0"/>
                </a:solidFill>
              </a:rPr>
              <a:t> </a:t>
            </a:r>
            <a:r>
              <a:rPr lang="en-US" altLang="zh-CN" dirty="0">
                <a:solidFill>
                  <a:srgbClr val="0070C0"/>
                </a:solidFill>
              </a:rPr>
              <a:t>in</a:t>
            </a:r>
            <a:r>
              <a:rPr lang="zh-CN" altLang="en-US" dirty="0">
                <a:solidFill>
                  <a:srgbClr val="0070C0"/>
                </a:solidFill>
              </a:rPr>
              <a:t> </a:t>
            </a:r>
            <a:r>
              <a:rPr lang="en-US" altLang="zh-CN" dirty="0">
                <a:solidFill>
                  <a:srgbClr val="0070C0"/>
                </a:solidFill>
              </a:rPr>
              <a:t>May</a:t>
            </a:r>
            <a:r>
              <a:rPr lang="zh-CN" altLang="en-US" dirty="0">
                <a:solidFill>
                  <a:srgbClr val="0070C0"/>
                </a:solidFill>
              </a:rPr>
              <a:t> </a:t>
            </a:r>
            <a:r>
              <a:rPr lang="en-US" altLang="zh-CN" dirty="0">
                <a:solidFill>
                  <a:srgbClr val="0070C0"/>
                </a:solidFill>
              </a:rPr>
              <a:t>2026</a:t>
            </a:r>
            <a:endParaRPr lang="en-US" altLang="zh-CN" dirty="0">
              <a:solidFill>
                <a:srgbClr val="FF0000"/>
              </a:solidFill>
            </a:endParaRPr>
          </a:p>
          <a:p>
            <a:pPr lvl="1"/>
            <a:r>
              <a:rPr lang="en-US" altLang="zh-CN" dirty="0">
                <a:solidFill>
                  <a:srgbClr val="FF0000"/>
                </a:solidFill>
              </a:rPr>
              <a:t>Risk:</a:t>
            </a:r>
            <a:r>
              <a:rPr lang="zh-CN" altLang="en-US" dirty="0">
                <a:solidFill>
                  <a:srgbClr val="FF0000"/>
                </a:solidFill>
              </a:rPr>
              <a:t> </a:t>
            </a:r>
            <a:r>
              <a:rPr lang="en-US" altLang="zh-CN" dirty="0">
                <a:solidFill>
                  <a:srgbClr val="0070C0"/>
                </a:solidFill>
              </a:rPr>
              <a:t>Probe</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r>
              <a:rPr lang="en-US" altLang="zh-CN" dirty="0">
                <a:solidFill>
                  <a:srgbClr val="0070C0"/>
                </a:solidFill>
              </a:rPr>
              <a:t>delays,</a:t>
            </a:r>
            <a:r>
              <a:rPr lang="zh-CN" altLang="en-US" dirty="0">
                <a:solidFill>
                  <a:srgbClr val="0070C0"/>
                </a:solidFill>
              </a:rPr>
              <a:t> </a:t>
            </a:r>
            <a:r>
              <a:rPr lang="en-US" altLang="zh-CN" dirty="0">
                <a:solidFill>
                  <a:srgbClr val="0070C0"/>
                </a:solidFill>
              </a:rPr>
              <a:t>the</a:t>
            </a:r>
            <a:r>
              <a:rPr lang="zh-CN" altLang="en-US" dirty="0">
                <a:solidFill>
                  <a:srgbClr val="0070C0"/>
                </a:solidFill>
              </a:rPr>
              <a:t> </a:t>
            </a:r>
            <a:r>
              <a:rPr lang="en-US" altLang="zh-CN" dirty="0">
                <a:solidFill>
                  <a:srgbClr val="0070C0"/>
                </a:solidFill>
              </a:rPr>
              <a:t>yield</a:t>
            </a:r>
            <a:r>
              <a:rPr lang="zh-CN" altLang="en-US" dirty="0">
                <a:solidFill>
                  <a:srgbClr val="0070C0"/>
                </a:solidFill>
              </a:rPr>
              <a:t> </a:t>
            </a:r>
            <a:r>
              <a:rPr lang="en-US" altLang="zh-CN" dirty="0">
                <a:solidFill>
                  <a:srgbClr val="0070C0"/>
                </a:solidFill>
              </a:rPr>
              <a:t>may</a:t>
            </a:r>
            <a:r>
              <a:rPr lang="zh-CN" altLang="en-US" dirty="0">
                <a:solidFill>
                  <a:srgbClr val="0070C0"/>
                </a:solidFill>
              </a:rPr>
              <a:t> </a:t>
            </a:r>
            <a:r>
              <a:rPr lang="en-US" altLang="zh-CN" dirty="0">
                <a:solidFill>
                  <a:srgbClr val="0070C0"/>
                </a:solidFill>
              </a:rPr>
              <a:t>be</a:t>
            </a:r>
            <a:r>
              <a:rPr lang="zh-CN" altLang="en-US" dirty="0">
                <a:solidFill>
                  <a:srgbClr val="0070C0"/>
                </a:solidFill>
              </a:rPr>
              <a:t> </a:t>
            </a:r>
            <a:r>
              <a:rPr lang="en-US" altLang="zh-CN" dirty="0">
                <a:solidFill>
                  <a:srgbClr val="0070C0"/>
                </a:solidFill>
              </a:rPr>
              <a:t>lower</a:t>
            </a:r>
            <a:r>
              <a:rPr lang="zh-CN" altLang="en-US" dirty="0">
                <a:solidFill>
                  <a:srgbClr val="0070C0"/>
                </a:solidFill>
              </a:rPr>
              <a:t> </a:t>
            </a:r>
            <a:r>
              <a:rPr lang="en-US" altLang="zh-CN" dirty="0">
                <a:solidFill>
                  <a:srgbClr val="0070C0"/>
                </a:solidFill>
              </a:rPr>
              <a:t>than</a:t>
            </a:r>
            <a:r>
              <a:rPr lang="zh-CN" altLang="en-US" dirty="0">
                <a:solidFill>
                  <a:srgbClr val="0070C0"/>
                </a:solidFill>
              </a:rPr>
              <a:t> </a:t>
            </a:r>
            <a:r>
              <a:rPr lang="en-US" altLang="zh-CN" dirty="0">
                <a:solidFill>
                  <a:srgbClr val="0070C0"/>
                </a:solidFill>
              </a:rPr>
              <a:t>expected.</a:t>
            </a:r>
            <a:r>
              <a:rPr lang="zh-CN" altLang="en-US" dirty="0">
                <a:solidFill>
                  <a:srgbClr val="0070C0"/>
                </a:solidFill>
              </a:rPr>
              <a:t> </a:t>
            </a:r>
            <a:endParaRPr lang="en-US" altLang="zh-CN" dirty="0">
              <a:solidFill>
                <a:srgbClr val="0070C0"/>
              </a:solidFill>
            </a:endParaRPr>
          </a:p>
          <a:p>
            <a:endParaRPr lang="en-US" altLang="zh-CN" dirty="0"/>
          </a:p>
          <a:p>
            <a:pPr marL="457200" lvl="1" indent="0">
              <a:buNone/>
            </a:pPr>
            <a:endParaRPr lang="en-US" altLang="zh-CN" dirty="0">
              <a:solidFill>
                <a:srgbClr val="0070C0"/>
              </a:solidFill>
            </a:endParaRPr>
          </a:p>
          <a:p>
            <a:endParaRPr lang="en-US" altLang="zh-CN" sz="2400" dirty="0"/>
          </a:p>
        </p:txBody>
      </p:sp>
      <p:pic>
        <p:nvPicPr>
          <p:cNvPr id="10" name="Picture 9">
            <a:extLst>
              <a:ext uri="{FF2B5EF4-FFF2-40B4-BE49-F238E27FC236}">
                <a16:creationId xmlns:a16="http://schemas.microsoft.com/office/drawing/2014/main" id="{92296661-C5EA-E3DB-FEA7-9509072EF335}"/>
              </a:ext>
            </a:extLst>
          </p:cNvPr>
          <p:cNvPicPr>
            <a:picLocks noChangeAspect="1"/>
          </p:cNvPicPr>
          <p:nvPr/>
        </p:nvPicPr>
        <p:blipFill>
          <a:blip r:embed="rId2"/>
          <a:stretch>
            <a:fillRect/>
          </a:stretch>
        </p:blipFill>
        <p:spPr>
          <a:xfrm>
            <a:off x="3291034" y="4163647"/>
            <a:ext cx="3021693" cy="2539897"/>
          </a:xfrm>
          <a:prstGeom prst="rect">
            <a:avLst/>
          </a:prstGeom>
        </p:spPr>
      </p:pic>
      <p:pic>
        <p:nvPicPr>
          <p:cNvPr id="11" name="Picture 10">
            <a:extLst>
              <a:ext uri="{FF2B5EF4-FFF2-40B4-BE49-F238E27FC236}">
                <a16:creationId xmlns:a16="http://schemas.microsoft.com/office/drawing/2014/main" id="{367987DB-8648-717D-9EE2-A745DC94A5A0}"/>
              </a:ext>
            </a:extLst>
          </p:cNvPr>
          <p:cNvPicPr>
            <a:picLocks noChangeAspect="1"/>
          </p:cNvPicPr>
          <p:nvPr/>
        </p:nvPicPr>
        <p:blipFill>
          <a:blip r:embed="rId3"/>
          <a:stretch>
            <a:fillRect/>
          </a:stretch>
        </p:blipFill>
        <p:spPr>
          <a:xfrm>
            <a:off x="84269" y="4231060"/>
            <a:ext cx="3206765" cy="2405073"/>
          </a:xfrm>
          <a:prstGeom prst="rect">
            <a:avLst/>
          </a:prstGeom>
        </p:spPr>
      </p:pic>
      <p:sp>
        <p:nvSpPr>
          <p:cNvPr id="15" name="TextBox 14">
            <a:extLst>
              <a:ext uri="{FF2B5EF4-FFF2-40B4-BE49-F238E27FC236}">
                <a16:creationId xmlns:a16="http://schemas.microsoft.com/office/drawing/2014/main" id="{54E796E1-D20A-9E1B-D089-88E53D00BCA4}"/>
              </a:ext>
            </a:extLst>
          </p:cNvPr>
          <p:cNvSpPr txBox="1"/>
          <p:nvPr/>
        </p:nvSpPr>
        <p:spPr>
          <a:xfrm>
            <a:off x="983965" y="3828021"/>
            <a:ext cx="5260768" cy="369332"/>
          </a:xfrm>
          <a:prstGeom prst="rect">
            <a:avLst/>
          </a:prstGeom>
          <a:noFill/>
        </p:spPr>
        <p:txBody>
          <a:bodyPr wrap="square">
            <a:spAutoFit/>
          </a:bodyPr>
          <a:lstStyle/>
          <a:p>
            <a:r>
              <a:rPr lang="en-US" altLang="zh-CN" dirty="0">
                <a:solidFill>
                  <a:srgbClr val="FF0000"/>
                </a:solidFill>
              </a:rPr>
              <a:t>ASIC Yield</a:t>
            </a:r>
            <a:r>
              <a:rPr lang="zh-CN" altLang="en-US" dirty="0">
                <a:solidFill>
                  <a:srgbClr val="FF0000"/>
                </a:solidFill>
              </a:rPr>
              <a:t> </a:t>
            </a:r>
            <a:r>
              <a:rPr lang="en-US" altLang="zh-CN" dirty="0">
                <a:solidFill>
                  <a:srgbClr val="FF0000"/>
                </a:solidFill>
              </a:rPr>
              <a:t>is</a:t>
            </a:r>
            <a:r>
              <a:rPr lang="zh-CN" altLang="en-US" dirty="0">
                <a:solidFill>
                  <a:srgbClr val="FF0000"/>
                </a:solidFill>
              </a:rPr>
              <a:t> </a:t>
            </a:r>
            <a:r>
              <a:rPr lang="en-US" altLang="zh-CN" dirty="0">
                <a:solidFill>
                  <a:srgbClr val="FF0000"/>
                </a:solidFill>
              </a:rPr>
              <a:t>70</a:t>
            </a:r>
            <a:r>
              <a:rPr lang="zh-CN" altLang="en-US" dirty="0">
                <a:solidFill>
                  <a:srgbClr val="FF0000"/>
                </a:solidFill>
              </a:rPr>
              <a:t> </a:t>
            </a:r>
            <a:r>
              <a:rPr lang="en-US" altLang="zh-CN" dirty="0">
                <a:solidFill>
                  <a:srgbClr val="FF0000"/>
                </a:solidFill>
              </a:rPr>
              <a:t>~</a:t>
            </a:r>
            <a:r>
              <a:rPr lang="zh-CN" altLang="en-US" dirty="0">
                <a:solidFill>
                  <a:srgbClr val="FF0000"/>
                </a:solidFill>
              </a:rPr>
              <a:t> </a:t>
            </a:r>
            <a:r>
              <a:rPr lang="en-US" altLang="zh-CN" dirty="0">
                <a:solidFill>
                  <a:srgbClr val="FF0000"/>
                </a:solidFill>
              </a:rPr>
              <a:t>80%</a:t>
            </a:r>
          </a:p>
        </p:txBody>
      </p:sp>
      <p:sp>
        <p:nvSpPr>
          <p:cNvPr id="12" name="标题 6">
            <a:extLst>
              <a:ext uri="{FF2B5EF4-FFF2-40B4-BE49-F238E27FC236}">
                <a16:creationId xmlns:a16="http://schemas.microsoft.com/office/drawing/2014/main" id="{83B72471-B3D2-C849-8276-9F8F52C2B3BA}"/>
              </a:ext>
            </a:extLst>
          </p:cNvPr>
          <p:cNvSpPr txBox="1">
            <a:spLocks/>
          </p:cNvSpPr>
          <p:nvPr/>
        </p:nvSpPr>
        <p:spPr>
          <a:xfrm>
            <a:off x="130629" y="127706"/>
            <a:ext cx="11769823" cy="8709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ASIC</a:t>
            </a:r>
            <a:r>
              <a:rPr lang="zh-CN" altLang="en-US" dirty="0"/>
              <a:t> </a:t>
            </a:r>
            <a:r>
              <a:rPr lang="en-US" altLang="zh-CN" dirty="0"/>
              <a:t>production</a:t>
            </a:r>
            <a:r>
              <a:rPr lang="zh-CN" altLang="en-US" dirty="0"/>
              <a:t> </a:t>
            </a:r>
            <a:r>
              <a:rPr lang="en-US" altLang="zh-CN" dirty="0"/>
              <a:t>and</a:t>
            </a:r>
            <a:r>
              <a:rPr lang="zh-CN" altLang="en-US" dirty="0"/>
              <a:t> </a:t>
            </a:r>
            <a:r>
              <a:rPr lang="en-US" altLang="zh-CN" dirty="0"/>
              <a:t>testing</a:t>
            </a:r>
            <a:endParaRPr lang="zh-CN" altLang="en-US" dirty="0"/>
          </a:p>
        </p:txBody>
      </p:sp>
      <p:pic>
        <p:nvPicPr>
          <p:cNvPr id="14" name="Picture 13">
            <a:extLst>
              <a:ext uri="{FF2B5EF4-FFF2-40B4-BE49-F238E27FC236}">
                <a16:creationId xmlns:a16="http://schemas.microsoft.com/office/drawing/2014/main" id="{C3401138-970E-2F48-A389-799BC7B9D16D}"/>
              </a:ext>
            </a:extLst>
          </p:cNvPr>
          <p:cNvPicPr>
            <a:picLocks noChangeAspect="1"/>
          </p:cNvPicPr>
          <p:nvPr/>
        </p:nvPicPr>
        <p:blipFill>
          <a:blip r:embed="rId4"/>
          <a:stretch>
            <a:fillRect/>
          </a:stretch>
        </p:blipFill>
        <p:spPr>
          <a:xfrm>
            <a:off x="7098069" y="3983016"/>
            <a:ext cx="3138751" cy="2685276"/>
          </a:xfrm>
          <a:prstGeom prst="rect">
            <a:avLst/>
          </a:prstGeom>
        </p:spPr>
      </p:pic>
    </p:spTree>
    <p:extLst>
      <p:ext uri="{BB962C8B-B14F-4D97-AF65-F5344CB8AC3E}">
        <p14:creationId xmlns:p14="http://schemas.microsoft.com/office/powerpoint/2010/main" val="266766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955FA-C0C7-A847-93EF-1C4DA2966F80}"/>
              </a:ext>
            </a:extLst>
          </p:cNvPr>
          <p:cNvSpPr>
            <a:spLocks noGrp="1"/>
          </p:cNvSpPr>
          <p:nvPr>
            <p:ph type="title"/>
          </p:nvPr>
        </p:nvSpPr>
        <p:spPr>
          <a:xfrm>
            <a:off x="1709661" y="253526"/>
            <a:ext cx="8543925" cy="671193"/>
          </a:xfrm>
        </p:spPr>
        <p:txBody>
          <a:bodyPr>
            <a:normAutofit fontScale="90000"/>
          </a:bodyPr>
          <a:lstStyle/>
          <a:p>
            <a:r>
              <a:rPr kumimoji="1" lang="en-US" altLang="zh-CN" dirty="0"/>
              <a:t>Sensor</a:t>
            </a:r>
            <a:r>
              <a:rPr kumimoji="1" lang="zh-CN" altLang="en-US" dirty="0"/>
              <a:t> </a:t>
            </a:r>
            <a:r>
              <a:rPr kumimoji="1" lang="en-US" altLang="zh-CN" dirty="0"/>
              <a:t>+</a:t>
            </a:r>
            <a:r>
              <a:rPr kumimoji="1" lang="zh-CN" altLang="en-US" dirty="0"/>
              <a:t> </a:t>
            </a:r>
            <a:r>
              <a:rPr kumimoji="1" lang="en-US" altLang="zh-CN" dirty="0"/>
              <a:t>ASIC</a:t>
            </a:r>
            <a:r>
              <a:rPr kumimoji="1" lang="zh-CN" altLang="en-US" dirty="0"/>
              <a:t> </a:t>
            </a:r>
            <a:r>
              <a:rPr kumimoji="1" lang="en-US" altLang="zh-CN" dirty="0"/>
              <a:t>Hybrid </a:t>
            </a:r>
            <a:endParaRPr kumimoji="1" lang="zh-CN" altLang="en-US" dirty="0"/>
          </a:p>
        </p:txBody>
      </p:sp>
      <p:pic>
        <p:nvPicPr>
          <p:cNvPr id="14" name="图片 13">
            <a:extLst>
              <a:ext uri="{FF2B5EF4-FFF2-40B4-BE49-F238E27FC236}">
                <a16:creationId xmlns:a16="http://schemas.microsoft.com/office/drawing/2014/main" id="{012719B4-F56D-8E45-9F13-77900ABF2379}"/>
              </a:ext>
            </a:extLst>
          </p:cNvPr>
          <p:cNvPicPr>
            <a:picLocks noChangeAspect="1"/>
          </p:cNvPicPr>
          <p:nvPr/>
        </p:nvPicPr>
        <p:blipFill>
          <a:blip r:embed="rId3"/>
          <a:stretch>
            <a:fillRect/>
          </a:stretch>
        </p:blipFill>
        <p:spPr>
          <a:xfrm>
            <a:off x="7647138" y="48002"/>
            <a:ext cx="3401863" cy="980051"/>
          </a:xfrm>
          <a:prstGeom prst="rect">
            <a:avLst/>
          </a:prstGeom>
        </p:spPr>
      </p:pic>
      <p:sp>
        <p:nvSpPr>
          <p:cNvPr id="18" name="文本框 17">
            <a:extLst>
              <a:ext uri="{FF2B5EF4-FFF2-40B4-BE49-F238E27FC236}">
                <a16:creationId xmlns:a16="http://schemas.microsoft.com/office/drawing/2014/main" id="{16D47FBE-B995-BD45-AF3D-519FA14FE9CF}"/>
              </a:ext>
            </a:extLst>
          </p:cNvPr>
          <p:cNvSpPr txBox="1"/>
          <p:nvPr/>
        </p:nvSpPr>
        <p:spPr>
          <a:xfrm>
            <a:off x="4814185" y="3381004"/>
            <a:ext cx="4003481" cy="646331"/>
          </a:xfrm>
          <a:prstGeom prst="rect">
            <a:avLst/>
          </a:prstGeom>
          <a:noFill/>
        </p:spPr>
        <p:txBody>
          <a:bodyPr wrap="square">
            <a:spAutoFit/>
          </a:bodyPr>
          <a:lstStyle/>
          <a:p>
            <a:pPr algn="ctr"/>
            <a:r>
              <a:rPr lang="en-US" altLang="zh-CN" b="1" spc="-1" dirty="0">
                <a:solidFill>
                  <a:srgbClr val="000099"/>
                </a:solidFill>
                <a:latin typeface="Arial"/>
              </a:rPr>
              <a:t>ALTIROC3</a:t>
            </a:r>
            <a:r>
              <a:rPr lang="zh-CN" altLang="en-US" b="1" spc="-1" dirty="0">
                <a:solidFill>
                  <a:srgbClr val="000099"/>
                </a:solidFill>
                <a:latin typeface="Arial"/>
              </a:rPr>
              <a:t> </a:t>
            </a:r>
            <a:r>
              <a:rPr lang="en-US" altLang="zh-CN" b="1" spc="-1" dirty="0">
                <a:solidFill>
                  <a:srgbClr val="000099"/>
                </a:solidFill>
                <a:latin typeface="Arial"/>
              </a:rPr>
              <a:t>hybrids</a:t>
            </a:r>
            <a:r>
              <a:rPr lang="zh-CN" altLang="en-US" b="1" spc="-1" dirty="0">
                <a:solidFill>
                  <a:srgbClr val="000099"/>
                </a:solidFill>
                <a:latin typeface="Arial"/>
              </a:rPr>
              <a:t> </a:t>
            </a:r>
            <a:r>
              <a:rPr lang="en-US" altLang="zh-CN" b="1" spc="-1" dirty="0">
                <a:solidFill>
                  <a:srgbClr val="000099"/>
                </a:solidFill>
                <a:latin typeface="Arial"/>
              </a:rPr>
              <a:t>with</a:t>
            </a:r>
            <a:r>
              <a:rPr lang="zh-CN" altLang="en-US" b="1" spc="-1" dirty="0">
                <a:solidFill>
                  <a:srgbClr val="000099"/>
                </a:solidFill>
                <a:latin typeface="Arial"/>
              </a:rPr>
              <a:t> </a:t>
            </a:r>
            <a:endParaRPr lang="en-US" altLang="zh-CN" b="1" spc="-1" dirty="0">
              <a:solidFill>
                <a:srgbClr val="000099"/>
              </a:solidFill>
              <a:latin typeface="Arial"/>
            </a:endParaRPr>
          </a:p>
          <a:p>
            <a:pPr algn="ctr"/>
            <a:r>
              <a:rPr lang="en" altLang="zh-CN" b="1" spc="-1" dirty="0">
                <a:solidFill>
                  <a:srgbClr val="FF0000"/>
                </a:solidFill>
                <a:latin typeface="Arial"/>
                <a:ea typeface="DejaVu Sans"/>
              </a:rPr>
              <a:t>correct </a:t>
            </a:r>
            <a:r>
              <a:rPr lang="en-US" altLang="zh-CN" b="1" spc="-1" dirty="0">
                <a:solidFill>
                  <a:srgbClr val="FF0000"/>
                </a:solidFill>
                <a:latin typeface="Arial"/>
                <a:ea typeface="DejaVu Sans"/>
              </a:rPr>
              <a:t>Polyimide by</a:t>
            </a:r>
            <a:r>
              <a:rPr lang="zh-CN" altLang="en-US" b="1" spc="-1" dirty="0">
                <a:solidFill>
                  <a:srgbClr val="FF0000"/>
                </a:solidFill>
                <a:latin typeface="Arial"/>
                <a:ea typeface="DejaVu Sans"/>
              </a:rPr>
              <a:t> </a:t>
            </a:r>
            <a:r>
              <a:rPr lang="en-US" altLang="zh-CN" b="1" spc="-1" dirty="0">
                <a:solidFill>
                  <a:srgbClr val="FF0000"/>
                </a:solidFill>
                <a:latin typeface="Arial"/>
                <a:ea typeface="DejaVu Sans"/>
              </a:rPr>
              <a:t>IHEP/NCAP</a:t>
            </a:r>
            <a:endParaRPr lang="zh-CN" altLang="en-US" b="1" spc="-1" dirty="0">
              <a:solidFill>
                <a:srgbClr val="FF0000"/>
              </a:solidFill>
              <a:latin typeface="Arial"/>
            </a:endParaRPr>
          </a:p>
        </p:txBody>
      </p:sp>
      <p:pic>
        <p:nvPicPr>
          <p:cNvPr id="4" name="Picture 3">
            <a:extLst>
              <a:ext uri="{FF2B5EF4-FFF2-40B4-BE49-F238E27FC236}">
                <a16:creationId xmlns:a16="http://schemas.microsoft.com/office/drawing/2014/main" id="{4F9C4DB9-9E13-8DB5-EC8F-DED22D32A91B}"/>
              </a:ext>
            </a:extLst>
          </p:cNvPr>
          <p:cNvPicPr>
            <a:picLocks noChangeAspect="1"/>
          </p:cNvPicPr>
          <p:nvPr/>
        </p:nvPicPr>
        <p:blipFill>
          <a:blip r:embed="rId4"/>
          <a:stretch>
            <a:fillRect/>
          </a:stretch>
        </p:blipFill>
        <p:spPr>
          <a:xfrm>
            <a:off x="4922593" y="4058131"/>
            <a:ext cx="3075683" cy="2310774"/>
          </a:xfrm>
          <a:prstGeom prst="rect">
            <a:avLst/>
          </a:prstGeom>
        </p:spPr>
      </p:pic>
      <p:pic>
        <p:nvPicPr>
          <p:cNvPr id="15" name="图片 3">
            <a:extLst>
              <a:ext uri="{FF2B5EF4-FFF2-40B4-BE49-F238E27FC236}">
                <a16:creationId xmlns:a16="http://schemas.microsoft.com/office/drawing/2014/main" id="{F540B0E0-829B-FE8F-5D5F-F2EB3E7156E9}"/>
              </a:ext>
            </a:extLst>
          </p:cNvPr>
          <p:cNvPicPr>
            <a:picLocks noChangeAspect="1"/>
          </p:cNvPicPr>
          <p:nvPr/>
        </p:nvPicPr>
        <p:blipFill>
          <a:blip r:embed="rId5"/>
          <a:stretch>
            <a:fillRect/>
          </a:stretch>
        </p:blipFill>
        <p:spPr>
          <a:xfrm>
            <a:off x="55192" y="3997310"/>
            <a:ext cx="4595394" cy="2777192"/>
          </a:xfrm>
          <a:prstGeom prst="rect">
            <a:avLst/>
          </a:prstGeom>
        </p:spPr>
      </p:pic>
      <p:sp>
        <p:nvSpPr>
          <p:cNvPr id="16" name="文本框 6">
            <a:extLst>
              <a:ext uri="{FF2B5EF4-FFF2-40B4-BE49-F238E27FC236}">
                <a16:creationId xmlns:a16="http://schemas.microsoft.com/office/drawing/2014/main" id="{09857F4B-2EFA-766C-BA2B-41AB7C34672F}"/>
              </a:ext>
            </a:extLst>
          </p:cNvPr>
          <p:cNvSpPr txBox="1"/>
          <p:nvPr/>
        </p:nvSpPr>
        <p:spPr>
          <a:xfrm>
            <a:off x="-139779" y="3350979"/>
            <a:ext cx="4953964" cy="646331"/>
          </a:xfrm>
          <a:prstGeom prst="rect">
            <a:avLst/>
          </a:prstGeom>
          <a:noFill/>
        </p:spPr>
        <p:txBody>
          <a:bodyPr wrap="square">
            <a:spAutoFit/>
          </a:bodyPr>
          <a:lstStyle/>
          <a:p>
            <a:pPr algn="ctr"/>
            <a:r>
              <a:rPr lang="en" altLang="zh-CN" b="1" spc="-1" dirty="0">
                <a:solidFill>
                  <a:srgbClr val="000099"/>
                </a:solidFill>
                <a:latin typeface="Arial"/>
                <a:ea typeface="DejaVu Sans"/>
              </a:rPr>
              <a:t>ALTIROC2 hybrid</a:t>
            </a:r>
            <a:r>
              <a:rPr lang="zh-CN" altLang="en-US" b="1" spc="-1" dirty="0">
                <a:solidFill>
                  <a:srgbClr val="000099"/>
                </a:solidFill>
                <a:latin typeface="Arial"/>
                <a:ea typeface="DejaVu Sans"/>
              </a:rPr>
              <a:t> </a:t>
            </a:r>
            <a:r>
              <a:rPr lang="en" altLang="zh-CN" b="1" spc="-1" dirty="0">
                <a:solidFill>
                  <a:srgbClr val="FF0000"/>
                </a:solidFill>
                <a:latin typeface="Arial"/>
                <a:ea typeface="DejaVu Sans"/>
              </a:rPr>
              <a:t>incorrect </a:t>
            </a:r>
            <a:r>
              <a:rPr lang="en-US" altLang="zh-CN" b="1" spc="-1" dirty="0">
                <a:solidFill>
                  <a:srgbClr val="FF0000"/>
                </a:solidFill>
                <a:latin typeface="Arial"/>
                <a:ea typeface="DejaVu Sans"/>
              </a:rPr>
              <a:t>Polyimide </a:t>
            </a:r>
            <a:r>
              <a:rPr lang="en" altLang="zh-CN" b="1" spc="-1" dirty="0">
                <a:solidFill>
                  <a:srgbClr val="FF0000"/>
                </a:solidFill>
                <a:latin typeface="Arial"/>
                <a:ea typeface="DejaVu Sans"/>
              </a:rPr>
              <a:t> </a:t>
            </a:r>
          </a:p>
          <a:p>
            <a:pPr algn="ctr"/>
            <a:r>
              <a:rPr lang="en-US" altLang="zh-CN" b="1" spc="-1" dirty="0">
                <a:solidFill>
                  <a:srgbClr val="000099"/>
                </a:solidFill>
                <a:latin typeface="Arial"/>
                <a:ea typeface="DejaVu Sans"/>
              </a:rPr>
              <a:t>by</a:t>
            </a:r>
            <a:r>
              <a:rPr lang="zh-CN" altLang="en-US" b="1" spc="-1" dirty="0">
                <a:solidFill>
                  <a:srgbClr val="000099"/>
                </a:solidFill>
                <a:latin typeface="Arial"/>
                <a:ea typeface="DejaVu Sans"/>
              </a:rPr>
              <a:t> </a:t>
            </a:r>
            <a:r>
              <a:rPr lang="en-US" altLang="zh-CN" b="1" spc="-1" dirty="0">
                <a:solidFill>
                  <a:srgbClr val="FF0000"/>
                </a:solidFill>
                <a:latin typeface="Arial"/>
                <a:ea typeface="DejaVu Sans"/>
              </a:rPr>
              <a:t>TSMC</a:t>
            </a:r>
            <a:endParaRPr lang="en" altLang="zh-CN" b="1" spc="-1" dirty="0">
              <a:solidFill>
                <a:srgbClr val="FF0000"/>
              </a:solidFill>
              <a:latin typeface="Arial"/>
              <a:ea typeface="DejaVu Sans"/>
            </a:endParaRPr>
          </a:p>
        </p:txBody>
      </p:sp>
      <p:sp>
        <p:nvSpPr>
          <p:cNvPr id="11" name="内容占位符 2">
            <a:extLst>
              <a:ext uri="{FF2B5EF4-FFF2-40B4-BE49-F238E27FC236}">
                <a16:creationId xmlns:a16="http://schemas.microsoft.com/office/drawing/2014/main" id="{4C841B0B-C6D2-434F-940F-EC9E49B2AE48}"/>
              </a:ext>
            </a:extLst>
          </p:cNvPr>
          <p:cNvSpPr>
            <a:spLocks noGrp="1"/>
          </p:cNvSpPr>
          <p:nvPr>
            <p:ph idx="1"/>
          </p:nvPr>
        </p:nvSpPr>
        <p:spPr>
          <a:xfrm>
            <a:off x="0" y="954744"/>
            <a:ext cx="12920870" cy="5008563"/>
          </a:xfrm>
        </p:spPr>
        <p:txBody>
          <a:bodyPr/>
          <a:lstStyle/>
          <a:p>
            <a:r>
              <a:rPr kumimoji="1" lang="en-US" altLang="zh-CN" dirty="0"/>
              <a:t>IHEP</a:t>
            </a:r>
            <a:r>
              <a:rPr kumimoji="1" lang="zh-CN" altLang="en-US" dirty="0"/>
              <a:t> </a:t>
            </a:r>
            <a:r>
              <a:rPr kumimoji="1" lang="en-US" altLang="zh-CN" dirty="0"/>
              <a:t>is</a:t>
            </a:r>
            <a:r>
              <a:rPr kumimoji="1" lang="zh-CN" altLang="en-US" dirty="0"/>
              <a:t> </a:t>
            </a:r>
            <a:r>
              <a:rPr kumimoji="1" lang="en-US" altLang="zh-CN" dirty="0"/>
              <a:t>in</a:t>
            </a:r>
            <a:r>
              <a:rPr kumimoji="1" lang="zh-CN" altLang="en-US" dirty="0"/>
              <a:t> </a:t>
            </a:r>
            <a:r>
              <a:rPr kumimoji="1" lang="en-US" altLang="zh-CN" dirty="0"/>
              <a:t>charge</a:t>
            </a:r>
            <a:r>
              <a:rPr kumimoji="1" lang="zh-CN" altLang="en-US" dirty="0"/>
              <a:t> </a:t>
            </a:r>
            <a:r>
              <a:rPr kumimoji="1" lang="en-US" altLang="zh-CN" dirty="0"/>
              <a:t>of</a:t>
            </a:r>
            <a:r>
              <a:rPr kumimoji="1" lang="zh-CN" altLang="en-US" dirty="0"/>
              <a:t> </a:t>
            </a:r>
            <a:r>
              <a:rPr kumimoji="1" lang="en-US" altLang="zh-CN" dirty="0">
                <a:solidFill>
                  <a:srgbClr val="FF0000"/>
                </a:solidFill>
              </a:rPr>
              <a:t>50%</a:t>
            </a:r>
            <a:r>
              <a:rPr kumimoji="1" lang="zh-CN" altLang="en-US" dirty="0"/>
              <a:t> </a:t>
            </a:r>
            <a:r>
              <a:rPr kumimoji="1" lang="en-US" altLang="zh-CN" dirty="0"/>
              <a:t>of</a:t>
            </a:r>
            <a:r>
              <a:rPr kumimoji="1" lang="zh-CN" altLang="en-US" dirty="0"/>
              <a:t> </a:t>
            </a:r>
            <a:r>
              <a:rPr kumimoji="1" lang="en-US" altLang="zh-CN" dirty="0"/>
              <a:t>hybrids</a:t>
            </a:r>
            <a:r>
              <a:rPr kumimoji="1" lang="zh-CN" altLang="en-US" dirty="0"/>
              <a:t> </a:t>
            </a:r>
            <a:r>
              <a:rPr kumimoji="1" lang="en-US" altLang="zh-CN" dirty="0"/>
              <a:t>assembly</a:t>
            </a:r>
            <a:r>
              <a:rPr kumimoji="1" lang="zh-CN" altLang="en-US" dirty="0"/>
              <a:t> </a:t>
            </a:r>
            <a:endParaRPr kumimoji="1" lang="en-US" altLang="zh-CN" dirty="0"/>
          </a:p>
          <a:p>
            <a:r>
              <a:rPr kumimoji="1" lang="zh-CN" altLang="en-US" dirty="0">
                <a:solidFill>
                  <a:srgbClr val="FF0000"/>
                </a:solidFill>
              </a:rPr>
              <a:t>挑战：</a:t>
            </a:r>
            <a:r>
              <a:rPr kumimoji="1" lang="en-US" altLang="zh-CN" dirty="0"/>
              <a:t>ATLAS</a:t>
            </a:r>
            <a:r>
              <a:rPr kumimoji="1" lang="zh-CN" altLang="en-US" dirty="0"/>
              <a:t> </a:t>
            </a:r>
            <a:r>
              <a:rPr kumimoji="1" lang="en-US" altLang="zh-CN" dirty="0"/>
              <a:t>ITK</a:t>
            </a:r>
            <a:r>
              <a:rPr kumimoji="1" lang="zh-CN" altLang="en-US" dirty="0"/>
              <a:t> </a:t>
            </a:r>
            <a:r>
              <a:rPr kumimoji="1" lang="en-US" altLang="zh-CN" dirty="0"/>
              <a:t>pixel</a:t>
            </a:r>
            <a:r>
              <a:rPr kumimoji="1" lang="zh-CN" altLang="en-US" dirty="0"/>
              <a:t> </a:t>
            </a:r>
            <a:r>
              <a:rPr kumimoji="1" lang="en-US" altLang="zh-CN" dirty="0"/>
              <a:t>has</a:t>
            </a:r>
            <a:r>
              <a:rPr kumimoji="1" lang="zh-CN" altLang="en-US" dirty="0"/>
              <a:t> </a:t>
            </a:r>
            <a:r>
              <a:rPr kumimoji="1" lang="en-US" altLang="zh-CN" dirty="0"/>
              <a:t>hybrid</a:t>
            </a:r>
            <a:r>
              <a:rPr kumimoji="1" lang="zh-CN" altLang="en-US" dirty="0"/>
              <a:t> </a:t>
            </a:r>
            <a:r>
              <a:rPr kumimoji="1" lang="en-US" altLang="zh-CN" dirty="0"/>
              <a:t>bump</a:t>
            </a:r>
            <a:r>
              <a:rPr kumimoji="1" lang="zh-CN" altLang="en-US" dirty="0"/>
              <a:t> </a:t>
            </a:r>
            <a:r>
              <a:rPr kumimoji="1" lang="en-US" altLang="zh-CN" dirty="0"/>
              <a:t>delamination</a:t>
            </a:r>
            <a:r>
              <a:rPr kumimoji="1" lang="zh-CN" altLang="en-US" dirty="0"/>
              <a:t> </a:t>
            </a:r>
            <a:r>
              <a:rPr kumimoji="1" lang="en-US" altLang="zh-CN" dirty="0"/>
              <a:t>issue,</a:t>
            </a:r>
            <a:r>
              <a:rPr kumimoji="1" lang="zh-CN" altLang="en-US" dirty="0"/>
              <a:t> </a:t>
            </a:r>
            <a:r>
              <a:rPr kumimoji="1" lang="en-US" altLang="zh-CN" dirty="0"/>
              <a:t>was</a:t>
            </a:r>
            <a:r>
              <a:rPr kumimoji="1" lang="zh-CN" altLang="en-US" dirty="0"/>
              <a:t> </a:t>
            </a:r>
            <a:r>
              <a:rPr kumimoji="1" lang="en-US" altLang="zh-CN" dirty="0"/>
              <a:t>delaying</a:t>
            </a:r>
            <a:r>
              <a:rPr kumimoji="1" lang="zh-CN" altLang="en-US" dirty="0"/>
              <a:t> </a:t>
            </a:r>
            <a:r>
              <a:rPr kumimoji="1" lang="en-US" altLang="zh-CN" dirty="0"/>
              <a:t>HL-LHC</a:t>
            </a:r>
            <a:r>
              <a:rPr kumimoji="1" lang="zh-CN" altLang="en-US" dirty="0"/>
              <a:t> </a:t>
            </a:r>
            <a:endParaRPr kumimoji="1" lang="en-US" altLang="zh-CN" dirty="0"/>
          </a:p>
          <a:p>
            <a:r>
              <a:rPr kumimoji="1" lang="en-US" altLang="zh-CN" dirty="0">
                <a:solidFill>
                  <a:srgbClr val="FF0000"/>
                </a:solidFill>
              </a:rPr>
              <a:t>IHEP</a:t>
            </a:r>
            <a:r>
              <a:rPr kumimoji="1" lang="zh-CN" altLang="en-US" dirty="0">
                <a:solidFill>
                  <a:srgbClr val="FF0000"/>
                </a:solidFill>
              </a:rPr>
              <a:t> </a:t>
            </a:r>
            <a:r>
              <a:rPr kumimoji="1" lang="en-US" altLang="zh-CN" dirty="0">
                <a:solidFill>
                  <a:srgbClr val="FF0000"/>
                </a:solidFill>
              </a:rPr>
              <a:t>solved</a:t>
            </a:r>
            <a:r>
              <a:rPr kumimoji="1" lang="zh-CN" altLang="en-US" dirty="0">
                <a:solidFill>
                  <a:srgbClr val="FF0000"/>
                </a:solidFill>
              </a:rPr>
              <a:t> </a:t>
            </a:r>
            <a:r>
              <a:rPr kumimoji="1" lang="en-US" altLang="zh-CN" dirty="0">
                <a:solidFill>
                  <a:srgbClr val="FF0000"/>
                </a:solidFill>
              </a:rPr>
              <a:t>the</a:t>
            </a:r>
            <a:r>
              <a:rPr kumimoji="1" lang="zh-CN" altLang="en-US" dirty="0">
                <a:solidFill>
                  <a:srgbClr val="FF0000"/>
                </a:solidFill>
              </a:rPr>
              <a:t> </a:t>
            </a:r>
            <a:r>
              <a:rPr kumimoji="1" lang="en-US" altLang="zh-CN" dirty="0">
                <a:solidFill>
                  <a:srgbClr val="FF0000"/>
                </a:solidFill>
              </a:rPr>
              <a:t>bump</a:t>
            </a:r>
            <a:r>
              <a:rPr kumimoji="1" lang="zh-CN" altLang="en-US" dirty="0">
                <a:solidFill>
                  <a:srgbClr val="FF0000"/>
                </a:solidFill>
              </a:rPr>
              <a:t> </a:t>
            </a:r>
            <a:r>
              <a:rPr kumimoji="1" lang="en-US" altLang="zh-CN" dirty="0">
                <a:solidFill>
                  <a:srgbClr val="FF0000"/>
                </a:solidFill>
              </a:rPr>
              <a:t>delamination</a:t>
            </a:r>
            <a:r>
              <a:rPr kumimoji="1" lang="zh-CN" altLang="en-US" dirty="0">
                <a:solidFill>
                  <a:srgbClr val="FF0000"/>
                </a:solidFill>
              </a:rPr>
              <a:t> </a:t>
            </a:r>
            <a:r>
              <a:rPr kumimoji="1" lang="en-US" altLang="zh-CN" dirty="0">
                <a:solidFill>
                  <a:srgbClr val="FF0000"/>
                </a:solidFill>
              </a:rPr>
              <a:t>issue</a:t>
            </a:r>
            <a:r>
              <a:rPr kumimoji="1" lang="zh-CN" altLang="en-US" dirty="0">
                <a:solidFill>
                  <a:srgbClr val="FF0000"/>
                </a:solidFill>
              </a:rPr>
              <a:t> </a:t>
            </a:r>
            <a:r>
              <a:rPr kumimoji="1" lang="en-US" altLang="zh-CN" dirty="0">
                <a:solidFill>
                  <a:srgbClr val="FF0000"/>
                </a:solidFill>
              </a:rPr>
              <a:t>in</a:t>
            </a:r>
            <a:r>
              <a:rPr kumimoji="1" lang="zh-CN" altLang="en-US" dirty="0">
                <a:solidFill>
                  <a:srgbClr val="FF0000"/>
                </a:solidFill>
              </a:rPr>
              <a:t> </a:t>
            </a:r>
            <a:r>
              <a:rPr kumimoji="1" lang="en-US" altLang="zh-CN" dirty="0">
                <a:solidFill>
                  <a:srgbClr val="FF0000"/>
                </a:solidFill>
              </a:rPr>
              <a:t>old</a:t>
            </a:r>
            <a:r>
              <a:rPr kumimoji="1" lang="zh-CN" altLang="en-US" dirty="0">
                <a:solidFill>
                  <a:srgbClr val="FF0000"/>
                </a:solidFill>
              </a:rPr>
              <a:t> </a:t>
            </a:r>
            <a:r>
              <a:rPr kumimoji="1" lang="en-US" altLang="zh-CN" dirty="0">
                <a:solidFill>
                  <a:srgbClr val="FF0000"/>
                </a:solidFill>
              </a:rPr>
              <a:t>ALTIROC2</a:t>
            </a:r>
            <a:r>
              <a:rPr kumimoji="1" lang="zh-CN" altLang="en-US" dirty="0">
                <a:solidFill>
                  <a:srgbClr val="FF0000"/>
                </a:solidFill>
              </a:rPr>
              <a:t> </a:t>
            </a:r>
            <a:r>
              <a:rPr kumimoji="1" lang="en-US" altLang="zh-CN" dirty="0">
                <a:solidFill>
                  <a:srgbClr val="FF0000"/>
                </a:solidFill>
              </a:rPr>
              <a:t>hybrids,</a:t>
            </a:r>
            <a:r>
              <a:rPr kumimoji="1" lang="zh-CN" altLang="en-US" dirty="0">
                <a:solidFill>
                  <a:srgbClr val="FF0000"/>
                </a:solidFill>
              </a:rPr>
              <a:t> </a:t>
            </a:r>
            <a:r>
              <a:rPr kumimoji="1" lang="en-US" altLang="zh-CN" dirty="0">
                <a:solidFill>
                  <a:srgbClr val="FF0000"/>
                </a:solidFill>
              </a:rPr>
              <a:t>addressed</a:t>
            </a:r>
            <a:r>
              <a:rPr kumimoji="1" lang="zh-CN" altLang="en-US" dirty="0">
                <a:solidFill>
                  <a:srgbClr val="FF0000"/>
                </a:solidFill>
              </a:rPr>
              <a:t> </a:t>
            </a:r>
            <a:r>
              <a:rPr kumimoji="1" lang="en-US" altLang="zh-CN" dirty="0">
                <a:solidFill>
                  <a:srgbClr val="FF0000"/>
                </a:solidFill>
              </a:rPr>
              <a:t>by</a:t>
            </a:r>
          </a:p>
          <a:p>
            <a:pPr lvl="1"/>
            <a:r>
              <a:rPr kumimoji="1" lang="en-US" altLang="zh-CN" sz="2400" dirty="0"/>
              <a:t>Softer</a:t>
            </a:r>
            <a:r>
              <a:rPr kumimoji="1" lang="zh-CN" altLang="en-US" sz="2400" dirty="0"/>
              <a:t> </a:t>
            </a:r>
            <a:r>
              <a:rPr kumimoji="1" lang="en-US" altLang="zh-CN" sz="2400" dirty="0"/>
              <a:t>Polyimide</a:t>
            </a:r>
            <a:r>
              <a:rPr kumimoji="1" lang="zh-CN" altLang="en-US" sz="2400" dirty="0"/>
              <a:t> </a:t>
            </a:r>
            <a:r>
              <a:rPr kumimoji="1" lang="en-US" altLang="zh-CN" sz="2400" dirty="0"/>
              <a:t>layer;</a:t>
            </a:r>
            <a:r>
              <a:rPr kumimoji="1" lang="zh-CN" altLang="en-US" sz="2400" dirty="0"/>
              <a:t> </a:t>
            </a:r>
            <a:r>
              <a:rPr kumimoji="1" lang="en-US" altLang="zh-CN" sz="2400" dirty="0"/>
              <a:t>Thicker</a:t>
            </a:r>
            <a:r>
              <a:rPr kumimoji="1" lang="zh-CN" altLang="en-US" sz="2400" dirty="0"/>
              <a:t> </a:t>
            </a:r>
            <a:r>
              <a:rPr kumimoji="1" lang="en-US" altLang="zh-CN" sz="2400" dirty="0"/>
              <a:t>sensors</a:t>
            </a:r>
            <a:r>
              <a:rPr kumimoji="1" lang="zh-CN" altLang="en-US" sz="2400" dirty="0"/>
              <a:t> </a:t>
            </a:r>
            <a:r>
              <a:rPr kumimoji="1" lang="en-US" altLang="zh-CN" sz="2400" dirty="0"/>
              <a:t>…</a:t>
            </a:r>
            <a:r>
              <a:rPr kumimoji="1" lang="zh-CN" altLang="en-US" sz="2400" dirty="0"/>
              <a:t> </a:t>
            </a:r>
            <a:endParaRPr kumimoji="1" lang="en-US" altLang="zh-CN" dirty="0">
              <a:solidFill>
                <a:srgbClr val="FF0000"/>
              </a:solidFill>
            </a:endParaRPr>
          </a:p>
          <a:p>
            <a:r>
              <a:rPr kumimoji="1" lang="en-US" altLang="zh-CN" dirty="0">
                <a:solidFill>
                  <a:srgbClr val="FF0000"/>
                </a:solidFill>
              </a:rPr>
              <a:t>Passed</a:t>
            </a:r>
            <a:r>
              <a:rPr kumimoji="1" lang="zh-CN" altLang="en-US" dirty="0">
                <a:solidFill>
                  <a:srgbClr val="FF0000"/>
                </a:solidFill>
              </a:rPr>
              <a:t> </a:t>
            </a:r>
            <a:r>
              <a:rPr kumimoji="1" lang="en-US" altLang="zh-CN" dirty="0">
                <a:solidFill>
                  <a:srgbClr val="FF0000"/>
                </a:solidFill>
              </a:rPr>
              <a:t>CERN</a:t>
            </a:r>
            <a:r>
              <a:rPr kumimoji="1" lang="zh-CN" altLang="en-US" dirty="0">
                <a:solidFill>
                  <a:srgbClr val="FF0000"/>
                </a:solidFill>
              </a:rPr>
              <a:t> </a:t>
            </a:r>
            <a:r>
              <a:rPr kumimoji="1" lang="en-US" altLang="zh-CN" dirty="0">
                <a:solidFill>
                  <a:srgbClr val="FF0000"/>
                </a:solidFill>
              </a:rPr>
              <a:t>review</a:t>
            </a:r>
            <a:r>
              <a:rPr kumimoji="1" lang="en-US" altLang="zh-CN" dirty="0"/>
              <a:t>,</a:t>
            </a:r>
            <a:r>
              <a:rPr kumimoji="1" lang="zh-CN" altLang="en-US" dirty="0"/>
              <a:t> </a:t>
            </a:r>
            <a:r>
              <a:rPr kumimoji="1" lang="en-US" altLang="zh-CN" dirty="0"/>
              <a:t>Good</a:t>
            </a:r>
            <a:r>
              <a:rPr kumimoji="1" lang="zh-CN" altLang="en-US" dirty="0"/>
              <a:t> </a:t>
            </a:r>
            <a:r>
              <a:rPr kumimoji="1" lang="en-US" altLang="zh-CN" dirty="0"/>
              <a:t>stability</a:t>
            </a:r>
            <a:r>
              <a:rPr kumimoji="1" lang="zh-CN" altLang="en-US" dirty="0"/>
              <a:t> </a:t>
            </a:r>
            <a:r>
              <a:rPr kumimoji="1" lang="en-US" altLang="zh-CN" dirty="0"/>
              <a:t>after</a:t>
            </a:r>
            <a:r>
              <a:rPr kumimoji="1" lang="zh-CN" altLang="en-US" dirty="0"/>
              <a:t> </a:t>
            </a:r>
            <a:r>
              <a:rPr kumimoji="1" lang="en-US" altLang="zh-CN" dirty="0"/>
              <a:t>improvement,</a:t>
            </a:r>
            <a:r>
              <a:rPr kumimoji="1" lang="zh-CN" altLang="en-US" dirty="0"/>
              <a:t> </a:t>
            </a:r>
            <a:r>
              <a:rPr kumimoji="1" lang="en-US" altLang="zh-CN" dirty="0"/>
              <a:t>published</a:t>
            </a:r>
            <a:r>
              <a:rPr kumimoji="1" lang="zh-CN" altLang="en-US" dirty="0"/>
              <a:t> </a:t>
            </a:r>
            <a:r>
              <a:rPr kumimoji="1" lang="en-US" altLang="zh-CN" dirty="0"/>
              <a:t>in</a:t>
            </a:r>
            <a:r>
              <a:rPr kumimoji="1" lang="zh-CN" altLang="en-US" dirty="0"/>
              <a:t> </a:t>
            </a:r>
            <a:r>
              <a:rPr kumimoji="1" lang="en-US" altLang="zh-CN" dirty="0"/>
              <a:t>JINST</a:t>
            </a:r>
          </a:p>
          <a:p>
            <a:endParaRPr kumimoji="1" lang="en-US" altLang="zh-CN" dirty="0"/>
          </a:p>
        </p:txBody>
      </p:sp>
      <p:pic>
        <p:nvPicPr>
          <p:cNvPr id="12" name="Picture 11">
            <a:extLst>
              <a:ext uri="{FF2B5EF4-FFF2-40B4-BE49-F238E27FC236}">
                <a16:creationId xmlns:a16="http://schemas.microsoft.com/office/drawing/2014/main" id="{61B1830A-4928-4646-92AE-EB4406706220}"/>
              </a:ext>
            </a:extLst>
          </p:cNvPr>
          <p:cNvPicPr>
            <a:picLocks noChangeAspect="1"/>
          </p:cNvPicPr>
          <p:nvPr/>
        </p:nvPicPr>
        <p:blipFill>
          <a:blip r:embed="rId6"/>
          <a:stretch>
            <a:fillRect/>
          </a:stretch>
        </p:blipFill>
        <p:spPr>
          <a:xfrm>
            <a:off x="7998276" y="4680596"/>
            <a:ext cx="4107691" cy="1065844"/>
          </a:xfrm>
          <a:prstGeom prst="rect">
            <a:avLst/>
          </a:prstGeom>
        </p:spPr>
      </p:pic>
      <p:sp>
        <p:nvSpPr>
          <p:cNvPr id="17" name="TextBox 16">
            <a:extLst>
              <a:ext uri="{FF2B5EF4-FFF2-40B4-BE49-F238E27FC236}">
                <a16:creationId xmlns:a16="http://schemas.microsoft.com/office/drawing/2014/main" id="{D9A3FF4B-C2C5-684C-A864-A3E9037190D8}"/>
              </a:ext>
            </a:extLst>
          </p:cNvPr>
          <p:cNvSpPr txBox="1"/>
          <p:nvPr/>
        </p:nvSpPr>
        <p:spPr>
          <a:xfrm>
            <a:off x="8981265" y="3627978"/>
            <a:ext cx="6530008" cy="369332"/>
          </a:xfrm>
          <a:prstGeom prst="rect">
            <a:avLst/>
          </a:prstGeom>
          <a:noFill/>
        </p:spPr>
        <p:txBody>
          <a:bodyPr wrap="square">
            <a:spAutoFit/>
          </a:bodyPr>
          <a:lstStyle/>
          <a:p>
            <a:r>
              <a:rPr lang="en-CN" dirty="0">
                <a:solidFill>
                  <a:srgbClr val="0070C0"/>
                </a:solidFill>
              </a:rPr>
              <a:t>JINST 20 (2025) P11003.</a:t>
            </a:r>
          </a:p>
        </p:txBody>
      </p:sp>
    </p:spTree>
    <p:extLst>
      <p:ext uri="{BB962C8B-B14F-4D97-AF65-F5344CB8AC3E}">
        <p14:creationId xmlns:p14="http://schemas.microsoft.com/office/powerpoint/2010/main" val="1567019784"/>
      </p:ext>
    </p:extLst>
  </p:cSld>
  <p:clrMapOvr>
    <a:masterClrMapping/>
  </p:clrMapOvr>
  <mc:AlternateContent xmlns:mc="http://schemas.openxmlformats.org/markup-compatibility/2006" xmlns:p14="http://schemas.microsoft.com/office/powerpoint/2010/main">
    <mc:Choice Requires="p14">
      <p:transition spd="slow" p14:dur="2000" advTm="21789"/>
    </mc:Choice>
    <mc:Fallback xmlns="">
      <p:transition spd="slow" advTm="217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E4E6C-E57F-D4B4-444F-F315516C5F61}"/>
              </a:ext>
            </a:extLst>
          </p:cNvPr>
          <p:cNvPicPr>
            <a:picLocks noChangeAspect="1"/>
          </p:cNvPicPr>
          <p:nvPr/>
        </p:nvPicPr>
        <p:blipFill>
          <a:blip r:embed="rId2"/>
          <a:stretch>
            <a:fillRect/>
          </a:stretch>
        </p:blipFill>
        <p:spPr>
          <a:xfrm>
            <a:off x="3298117" y="2983357"/>
            <a:ext cx="8749388" cy="2956690"/>
          </a:xfrm>
          <a:prstGeom prst="rect">
            <a:avLst/>
          </a:prstGeom>
        </p:spPr>
      </p:pic>
      <p:sp>
        <p:nvSpPr>
          <p:cNvPr id="3" name="Rectangle 2">
            <a:extLst>
              <a:ext uri="{FF2B5EF4-FFF2-40B4-BE49-F238E27FC236}">
                <a16:creationId xmlns:a16="http://schemas.microsoft.com/office/drawing/2014/main" id="{D5FB2248-2D81-2203-3431-70807B288528}"/>
              </a:ext>
            </a:extLst>
          </p:cNvPr>
          <p:cNvSpPr/>
          <p:nvPr/>
        </p:nvSpPr>
        <p:spPr>
          <a:xfrm>
            <a:off x="357788" y="59622"/>
            <a:ext cx="12146985" cy="646331"/>
          </a:xfrm>
          <a:prstGeom prst="rect">
            <a:avLst/>
          </a:prstGeom>
        </p:spPr>
        <p:txBody>
          <a:bodyPr wrap="square">
            <a:spAutoFit/>
          </a:bodyPr>
          <a:lstStyle/>
          <a:p>
            <a:pPr defTabSz="914400">
              <a:lnSpc>
                <a:spcPct val="90000"/>
              </a:lnSpc>
              <a:spcBef>
                <a:spcPct val="0"/>
              </a:spcBef>
            </a:pPr>
            <a:r>
              <a:rPr kumimoji="1" lang="en-US" sz="4000" dirty="0">
                <a:latin typeface="+mj-lt"/>
                <a:ea typeface="+mj-ea"/>
                <a:cs typeface="+mj-cs"/>
              </a:rPr>
              <a:t>HGTD </a:t>
            </a:r>
            <a:r>
              <a:rPr kumimoji="1" lang="en-US" altLang="zh-CN" sz="4000" dirty="0">
                <a:latin typeface="+mj-lt"/>
                <a:ea typeface="+mj-ea"/>
                <a:cs typeface="+mj-cs"/>
              </a:rPr>
              <a:t>detector</a:t>
            </a:r>
            <a:r>
              <a:rPr kumimoji="1" lang="zh-CN" altLang="en-US" sz="4000" dirty="0">
                <a:latin typeface="+mj-lt"/>
                <a:ea typeface="+mj-ea"/>
                <a:cs typeface="+mj-cs"/>
              </a:rPr>
              <a:t> </a:t>
            </a:r>
            <a:r>
              <a:rPr kumimoji="1" lang="en-US" altLang="zh-CN" sz="4000" dirty="0">
                <a:latin typeface="+mj-lt"/>
                <a:ea typeface="+mj-ea"/>
                <a:cs typeface="+mj-cs"/>
              </a:rPr>
              <a:t>unit</a:t>
            </a:r>
            <a:r>
              <a:rPr kumimoji="1" lang="zh-CN" altLang="en-US" sz="4000" dirty="0">
                <a:latin typeface="+mj-lt"/>
                <a:ea typeface="+mj-ea"/>
                <a:cs typeface="+mj-cs"/>
              </a:rPr>
              <a:t> </a:t>
            </a:r>
            <a:r>
              <a:rPr kumimoji="1" lang="en-US" altLang="zh-CN" sz="4000" dirty="0">
                <a:latin typeface="+mj-lt"/>
                <a:ea typeface="+mj-ea"/>
                <a:cs typeface="+mj-cs"/>
              </a:rPr>
              <a:t>prototyping</a:t>
            </a:r>
            <a:endParaRPr kumimoji="1" lang="en-GB" sz="4000" dirty="0">
              <a:latin typeface="+mj-lt"/>
              <a:ea typeface="+mj-ea"/>
              <a:cs typeface="+mj-cs"/>
            </a:endParaRPr>
          </a:p>
        </p:txBody>
      </p:sp>
      <p:sp>
        <p:nvSpPr>
          <p:cNvPr id="4" name="内容占位符 2">
            <a:extLst>
              <a:ext uri="{FF2B5EF4-FFF2-40B4-BE49-F238E27FC236}">
                <a16:creationId xmlns:a16="http://schemas.microsoft.com/office/drawing/2014/main" id="{DCC77198-6DA3-716A-BE9E-DD31AA7F4D64}"/>
              </a:ext>
            </a:extLst>
          </p:cNvPr>
          <p:cNvSpPr txBox="1">
            <a:spLocks/>
          </p:cNvSpPr>
          <p:nvPr/>
        </p:nvSpPr>
        <p:spPr>
          <a:xfrm>
            <a:off x="0" y="933516"/>
            <a:ext cx="12862562" cy="616438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954" dirty="0">
                <a:solidFill>
                  <a:srgbClr val="FF0000"/>
                </a:solidFill>
                <a:latin typeface="ArialMT"/>
              </a:rPr>
              <a:t>The</a:t>
            </a:r>
            <a:r>
              <a:rPr lang="zh-CN" altLang="en-US" sz="2954" dirty="0">
                <a:solidFill>
                  <a:srgbClr val="FF0000"/>
                </a:solidFill>
                <a:latin typeface="ArialMT"/>
              </a:rPr>
              <a:t> </a:t>
            </a:r>
            <a:r>
              <a:rPr lang="en-US" altLang="zh-CN" sz="2954" dirty="0">
                <a:solidFill>
                  <a:srgbClr val="FF0000"/>
                </a:solidFill>
                <a:latin typeface="ArialMT"/>
              </a:rPr>
              <a:t>team</a:t>
            </a:r>
            <a:r>
              <a:rPr lang="zh-CN" altLang="en-US" sz="2954" dirty="0">
                <a:solidFill>
                  <a:srgbClr val="FF0000"/>
                </a:solidFill>
                <a:latin typeface="ArialMT"/>
              </a:rPr>
              <a:t> </a:t>
            </a:r>
            <a:r>
              <a:rPr lang="en-US" altLang="zh-CN" sz="2954" dirty="0">
                <a:solidFill>
                  <a:srgbClr val="FF0000"/>
                </a:solidFill>
                <a:latin typeface="ArialMT"/>
              </a:rPr>
              <a:t>led</a:t>
            </a:r>
            <a:r>
              <a:rPr lang="zh-CN" altLang="en-US" sz="2954" dirty="0">
                <a:solidFill>
                  <a:srgbClr val="FF0000"/>
                </a:solidFill>
                <a:latin typeface="ArialMT"/>
              </a:rPr>
              <a:t> </a:t>
            </a:r>
            <a:r>
              <a:rPr lang="en-US" altLang="zh-CN" sz="2954" dirty="0">
                <a:solidFill>
                  <a:srgbClr val="FF0000"/>
                </a:solidFill>
                <a:latin typeface="ArialMT"/>
              </a:rPr>
              <a:t>the first modules</a:t>
            </a:r>
            <a:r>
              <a:rPr lang="zh-CN" altLang="en-US" sz="2954" dirty="0">
                <a:solidFill>
                  <a:srgbClr val="FF0000"/>
                </a:solidFill>
                <a:latin typeface="ArialMT"/>
              </a:rPr>
              <a:t> </a:t>
            </a:r>
            <a:r>
              <a:rPr lang="en-US" altLang="zh-CN" sz="2954" dirty="0">
                <a:solidFill>
                  <a:srgbClr val="FF0000"/>
                </a:solidFill>
                <a:latin typeface="ArialMT"/>
              </a:rPr>
              <a:t>and</a:t>
            </a:r>
            <a:r>
              <a:rPr lang="zh-CN" altLang="en-US" sz="2954" dirty="0">
                <a:solidFill>
                  <a:srgbClr val="FF0000"/>
                </a:solidFill>
                <a:latin typeface="ArialMT"/>
              </a:rPr>
              <a:t> </a:t>
            </a:r>
            <a:r>
              <a:rPr lang="en-US" altLang="zh-CN" sz="2954" dirty="0">
                <a:solidFill>
                  <a:srgbClr val="FF0000"/>
                </a:solidFill>
                <a:latin typeface="ArialMT"/>
              </a:rPr>
              <a:t>detector</a:t>
            </a:r>
            <a:r>
              <a:rPr lang="zh-CN" altLang="en-US" sz="2954" dirty="0">
                <a:solidFill>
                  <a:srgbClr val="FF0000"/>
                </a:solidFill>
                <a:latin typeface="ArialMT"/>
              </a:rPr>
              <a:t> </a:t>
            </a:r>
            <a:r>
              <a:rPr lang="en-US" altLang="zh-CN" sz="2954" dirty="0">
                <a:solidFill>
                  <a:srgbClr val="FF0000"/>
                </a:solidFill>
                <a:latin typeface="ArialMT"/>
              </a:rPr>
              <a:t>unit</a:t>
            </a:r>
            <a:r>
              <a:rPr lang="zh-CN" altLang="en-US" sz="2954" dirty="0">
                <a:solidFill>
                  <a:srgbClr val="FF0000"/>
                </a:solidFill>
                <a:latin typeface="ArialMT"/>
              </a:rPr>
              <a:t> </a:t>
            </a:r>
            <a:r>
              <a:rPr lang="en-US" altLang="zh-CN" sz="2954" dirty="0">
                <a:solidFill>
                  <a:srgbClr val="FF0000"/>
                </a:solidFill>
                <a:latin typeface="ArialMT"/>
              </a:rPr>
              <a:t>prototyping</a:t>
            </a:r>
          </a:p>
          <a:p>
            <a:pPr lvl="1"/>
            <a:r>
              <a:rPr lang="en-US" altLang="zh-CN" sz="2462" dirty="0">
                <a:latin typeface="ArialMT"/>
              </a:rPr>
              <a:t>Develop</a:t>
            </a:r>
            <a:r>
              <a:rPr lang="zh-CN" altLang="en-US" sz="2462" dirty="0">
                <a:latin typeface="ArialMT"/>
              </a:rPr>
              <a:t> </a:t>
            </a:r>
            <a:r>
              <a:rPr lang="en-US" altLang="zh-CN" sz="2462" dirty="0">
                <a:latin typeface="ArialMT"/>
              </a:rPr>
              <a:t>automatic</a:t>
            </a:r>
            <a:r>
              <a:rPr lang="zh-CN" altLang="en-US" sz="2462" dirty="0">
                <a:latin typeface="ArialMT"/>
              </a:rPr>
              <a:t> </a:t>
            </a:r>
            <a:r>
              <a:rPr lang="en-US" altLang="zh-CN" sz="2462" dirty="0">
                <a:latin typeface="ArialMT"/>
              </a:rPr>
              <a:t>robot</a:t>
            </a:r>
            <a:r>
              <a:rPr lang="zh-CN" altLang="en-US" sz="2462" dirty="0">
                <a:latin typeface="ArialMT"/>
              </a:rPr>
              <a:t> </a:t>
            </a:r>
            <a:r>
              <a:rPr lang="en-US" altLang="zh-CN" sz="2462" dirty="0">
                <a:latin typeface="ArialMT"/>
              </a:rPr>
              <a:t>for</a:t>
            </a:r>
            <a:r>
              <a:rPr lang="zh-CN" altLang="en-US" sz="2462" dirty="0">
                <a:latin typeface="ArialMT"/>
              </a:rPr>
              <a:t> </a:t>
            </a:r>
            <a:r>
              <a:rPr lang="en-US" altLang="zh-CN" sz="2462" dirty="0">
                <a:latin typeface="ArialMT"/>
              </a:rPr>
              <a:t>module</a:t>
            </a:r>
            <a:r>
              <a:rPr lang="zh-CN" altLang="en-US" sz="2462" dirty="0">
                <a:latin typeface="ArialMT"/>
              </a:rPr>
              <a:t> </a:t>
            </a:r>
            <a:r>
              <a:rPr lang="en-US" altLang="zh-CN" sz="2462" dirty="0">
                <a:latin typeface="ArialMT"/>
              </a:rPr>
              <a:t>assembly</a:t>
            </a:r>
            <a:r>
              <a:rPr lang="zh-CN" altLang="en-US" sz="2462" dirty="0">
                <a:latin typeface="ArialMT"/>
              </a:rPr>
              <a:t> </a:t>
            </a:r>
            <a:r>
              <a:rPr lang="en-US" altLang="zh-CN" sz="2462" dirty="0">
                <a:latin typeface="ArialMT"/>
              </a:rPr>
              <a:t>and</a:t>
            </a:r>
            <a:r>
              <a:rPr lang="zh-CN" altLang="en-US" sz="2462" dirty="0">
                <a:latin typeface="ArialMT"/>
              </a:rPr>
              <a:t> </a:t>
            </a:r>
            <a:r>
              <a:rPr lang="en-US" altLang="zh-CN" sz="2462" dirty="0">
                <a:latin typeface="ArialMT"/>
              </a:rPr>
              <a:t>glue</a:t>
            </a:r>
            <a:r>
              <a:rPr lang="zh-CN" altLang="en-US" sz="2462" dirty="0">
                <a:latin typeface="ArialMT"/>
              </a:rPr>
              <a:t> </a:t>
            </a:r>
            <a:r>
              <a:rPr lang="en-US" altLang="zh-CN" sz="2462" dirty="0">
                <a:latin typeface="ArialMT"/>
              </a:rPr>
              <a:t>dispending</a:t>
            </a:r>
          </a:p>
          <a:p>
            <a:pPr lvl="1"/>
            <a:endParaRPr lang="en-US" altLang="zh-CN" sz="2462" dirty="0">
              <a:latin typeface="ArialMT"/>
            </a:endParaRPr>
          </a:p>
          <a:p>
            <a:pPr lvl="1"/>
            <a:endParaRPr lang="en-US" altLang="zh-CN" sz="2462" dirty="0">
              <a:latin typeface="ArialMT"/>
            </a:endParaRPr>
          </a:p>
          <a:p>
            <a:pPr lvl="1"/>
            <a:endParaRPr lang="en-US" altLang="zh-CN" sz="2462" dirty="0">
              <a:latin typeface="ArialMT"/>
            </a:endParaRPr>
          </a:p>
          <a:p>
            <a:pPr lvl="1"/>
            <a:endParaRPr lang="en-US" altLang="zh-CN" sz="2462" dirty="0">
              <a:latin typeface="ArialMT"/>
            </a:endParaRPr>
          </a:p>
          <a:p>
            <a:pPr marL="0" indent="0">
              <a:buNone/>
            </a:pPr>
            <a:endParaRPr lang="en" altLang="zh-CN" sz="2462" dirty="0">
              <a:latin typeface="ArialMT"/>
            </a:endParaRPr>
          </a:p>
          <a:p>
            <a:pPr lvl="1"/>
            <a:endParaRPr lang="en" altLang="zh-CN" sz="2462" dirty="0">
              <a:solidFill>
                <a:srgbClr val="0070C0"/>
              </a:solidFill>
              <a:latin typeface="ArialMT"/>
            </a:endParaRPr>
          </a:p>
          <a:p>
            <a:pPr lvl="1"/>
            <a:endParaRPr lang="en" altLang="zh-CN" sz="2215" dirty="0"/>
          </a:p>
        </p:txBody>
      </p:sp>
      <p:sp>
        <p:nvSpPr>
          <p:cNvPr id="7" name="TextBox 6">
            <a:extLst>
              <a:ext uri="{FF2B5EF4-FFF2-40B4-BE49-F238E27FC236}">
                <a16:creationId xmlns:a16="http://schemas.microsoft.com/office/drawing/2014/main" id="{9B5E8C44-4645-EC69-7480-F96DCCC9B273}"/>
              </a:ext>
            </a:extLst>
          </p:cNvPr>
          <p:cNvSpPr txBox="1"/>
          <p:nvPr/>
        </p:nvSpPr>
        <p:spPr>
          <a:xfrm>
            <a:off x="5118100" y="2147069"/>
            <a:ext cx="4639294" cy="461665"/>
          </a:xfrm>
          <a:prstGeom prst="rect">
            <a:avLst/>
          </a:prstGeom>
          <a:noFill/>
        </p:spPr>
        <p:txBody>
          <a:bodyPr wrap="square">
            <a:spAutoFit/>
          </a:bodyPr>
          <a:lstStyle/>
          <a:p>
            <a:pPr algn="ctr"/>
            <a:r>
              <a:rPr lang="en-US" altLang="zh-CN" sz="2400" dirty="0">
                <a:solidFill>
                  <a:srgbClr val="FF0000"/>
                </a:solidFill>
                <a:latin typeface="ArialMT"/>
              </a:rPr>
              <a:t>Detector</a:t>
            </a:r>
            <a:r>
              <a:rPr lang="zh-CN" altLang="en-US" sz="2400" dirty="0">
                <a:solidFill>
                  <a:srgbClr val="FF0000"/>
                </a:solidFill>
                <a:latin typeface="ArialMT"/>
              </a:rPr>
              <a:t> </a:t>
            </a:r>
            <a:r>
              <a:rPr lang="en-US" altLang="zh-CN" sz="2400" dirty="0">
                <a:solidFill>
                  <a:srgbClr val="FF0000"/>
                </a:solidFill>
                <a:latin typeface="ArialMT"/>
              </a:rPr>
              <a:t>unit</a:t>
            </a:r>
            <a:r>
              <a:rPr lang="zh-CN" altLang="en-US" sz="2400" dirty="0">
                <a:solidFill>
                  <a:srgbClr val="FF0000"/>
                </a:solidFill>
                <a:latin typeface="ArialMT"/>
              </a:rPr>
              <a:t> </a:t>
            </a:r>
            <a:r>
              <a:rPr lang="en-US" altLang="zh-CN" sz="2400" dirty="0">
                <a:solidFill>
                  <a:srgbClr val="FF0000"/>
                </a:solidFill>
                <a:latin typeface="ArialMT"/>
              </a:rPr>
              <a:t>prototype</a:t>
            </a:r>
            <a:endParaRPr lang="en-CN" sz="2400" dirty="0">
              <a:solidFill>
                <a:srgbClr val="FF0000"/>
              </a:solidFill>
            </a:endParaRPr>
          </a:p>
        </p:txBody>
      </p:sp>
      <p:grpSp>
        <p:nvGrpSpPr>
          <p:cNvPr id="6" name="Group 5">
            <a:extLst>
              <a:ext uri="{FF2B5EF4-FFF2-40B4-BE49-F238E27FC236}">
                <a16:creationId xmlns:a16="http://schemas.microsoft.com/office/drawing/2014/main" id="{ECBC7328-7039-0243-842E-A1E2FA361117}"/>
              </a:ext>
            </a:extLst>
          </p:cNvPr>
          <p:cNvGrpSpPr/>
          <p:nvPr/>
        </p:nvGrpSpPr>
        <p:grpSpPr>
          <a:xfrm>
            <a:off x="161423" y="2138021"/>
            <a:ext cx="3225233" cy="3782012"/>
            <a:chOff x="144495" y="2304510"/>
            <a:chExt cx="3225233" cy="3782012"/>
          </a:xfrm>
        </p:grpSpPr>
        <p:pic>
          <p:nvPicPr>
            <p:cNvPr id="8" name="图片 12">
              <a:extLst>
                <a:ext uri="{FF2B5EF4-FFF2-40B4-BE49-F238E27FC236}">
                  <a16:creationId xmlns:a16="http://schemas.microsoft.com/office/drawing/2014/main" id="{74B885B7-1582-AF4A-8411-7E03BF54063C}"/>
                </a:ext>
              </a:extLst>
            </p:cNvPr>
            <p:cNvPicPr>
              <a:picLocks noChangeAspect="1"/>
            </p:cNvPicPr>
            <p:nvPr/>
          </p:nvPicPr>
          <p:blipFill rotWithShape="1">
            <a:blip r:embed="rId3"/>
            <a:srcRect l="2970" b="36406"/>
            <a:stretch/>
          </p:blipFill>
          <p:spPr>
            <a:xfrm>
              <a:off x="144495" y="2304510"/>
              <a:ext cx="3225233" cy="3422395"/>
            </a:xfrm>
            <a:prstGeom prst="rect">
              <a:avLst/>
            </a:prstGeom>
          </p:spPr>
        </p:pic>
        <p:pic>
          <p:nvPicPr>
            <p:cNvPr id="9" name="IMG_0002.JPG" descr="IMG_0002.JPG">
              <a:extLst>
                <a:ext uri="{FF2B5EF4-FFF2-40B4-BE49-F238E27FC236}">
                  <a16:creationId xmlns:a16="http://schemas.microsoft.com/office/drawing/2014/main" id="{39202FBF-7784-F445-AA79-4416D6330579}"/>
                </a:ext>
              </a:extLst>
            </p:cNvPr>
            <p:cNvPicPr>
              <a:picLocks noChangeAspect="1"/>
            </p:cNvPicPr>
            <p:nvPr/>
          </p:nvPicPr>
          <p:blipFill>
            <a:blip r:embed="rId4"/>
            <a:srcRect l="36636" t="41735" r="26960" b="27323"/>
            <a:stretch>
              <a:fillRect/>
            </a:stretch>
          </p:blipFill>
          <p:spPr>
            <a:xfrm>
              <a:off x="642258" y="5016233"/>
              <a:ext cx="2198914" cy="1070289"/>
            </a:xfrm>
            <a:prstGeom prst="rect">
              <a:avLst/>
            </a:prstGeom>
            <a:ln w="12700">
              <a:miter lim="400000"/>
            </a:ln>
          </p:spPr>
        </p:pic>
      </p:grpSp>
      <p:sp>
        <p:nvSpPr>
          <p:cNvPr id="5" name="Rectangle 4">
            <a:extLst>
              <a:ext uri="{FF2B5EF4-FFF2-40B4-BE49-F238E27FC236}">
                <a16:creationId xmlns:a16="http://schemas.microsoft.com/office/drawing/2014/main" id="{E9076A94-FA92-924B-9AED-71470C1FC3DF}"/>
              </a:ext>
            </a:extLst>
          </p:cNvPr>
          <p:cNvSpPr/>
          <p:nvPr/>
        </p:nvSpPr>
        <p:spPr>
          <a:xfrm>
            <a:off x="0" y="2025720"/>
            <a:ext cx="3431969" cy="3914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Rectangle 9">
            <a:extLst>
              <a:ext uri="{FF2B5EF4-FFF2-40B4-BE49-F238E27FC236}">
                <a16:creationId xmlns:a16="http://schemas.microsoft.com/office/drawing/2014/main" id="{648501C4-D8A2-734B-A303-6DB19FD968B3}"/>
              </a:ext>
            </a:extLst>
          </p:cNvPr>
          <p:cNvSpPr/>
          <p:nvPr/>
        </p:nvSpPr>
        <p:spPr>
          <a:xfrm>
            <a:off x="3431969" y="2025720"/>
            <a:ext cx="8615536" cy="39143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B1948F07-AE3D-1540-866A-3C53494D79A1}"/>
              </a:ext>
            </a:extLst>
          </p:cNvPr>
          <p:cNvSpPr txBox="1"/>
          <p:nvPr/>
        </p:nvSpPr>
        <p:spPr>
          <a:xfrm>
            <a:off x="-422527" y="2032140"/>
            <a:ext cx="3431970" cy="461665"/>
          </a:xfrm>
          <a:prstGeom prst="rect">
            <a:avLst/>
          </a:prstGeom>
          <a:noFill/>
        </p:spPr>
        <p:txBody>
          <a:bodyPr wrap="square">
            <a:spAutoFit/>
          </a:bodyPr>
          <a:lstStyle/>
          <a:p>
            <a:pPr algn="ctr"/>
            <a:r>
              <a:rPr lang="en-US" altLang="zh-CN" sz="2400" dirty="0">
                <a:solidFill>
                  <a:srgbClr val="FF0000"/>
                </a:solidFill>
                <a:latin typeface="ArialMT"/>
              </a:rPr>
              <a:t>Module</a:t>
            </a:r>
            <a:r>
              <a:rPr lang="zh-CN" altLang="en-US" sz="2400" dirty="0">
                <a:solidFill>
                  <a:srgbClr val="FF0000"/>
                </a:solidFill>
                <a:latin typeface="ArialMT"/>
              </a:rPr>
              <a:t> </a:t>
            </a:r>
            <a:r>
              <a:rPr lang="en-US" altLang="zh-CN" sz="2400" dirty="0">
                <a:solidFill>
                  <a:srgbClr val="FF0000"/>
                </a:solidFill>
                <a:latin typeface="ArialMT"/>
              </a:rPr>
              <a:t>prototype</a:t>
            </a:r>
            <a:endParaRPr lang="en-CN" sz="2400" dirty="0">
              <a:solidFill>
                <a:srgbClr val="FF0000"/>
              </a:solidFill>
            </a:endParaRPr>
          </a:p>
        </p:txBody>
      </p:sp>
      <p:sp>
        <p:nvSpPr>
          <p:cNvPr id="13" name="Slide Number Placeholder 12">
            <a:extLst>
              <a:ext uri="{FF2B5EF4-FFF2-40B4-BE49-F238E27FC236}">
                <a16:creationId xmlns:a16="http://schemas.microsoft.com/office/drawing/2014/main" id="{ED3561D6-25F8-464F-8860-3DA9A26144EC}"/>
              </a:ext>
            </a:extLst>
          </p:cNvPr>
          <p:cNvSpPr>
            <a:spLocks noGrp="1"/>
          </p:cNvSpPr>
          <p:nvPr>
            <p:ph type="sldNum" sz="quarter" idx="4"/>
          </p:nvPr>
        </p:nvSpPr>
        <p:spPr>
          <a:xfrm>
            <a:off x="9448800" y="6492875"/>
            <a:ext cx="2743200" cy="365125"/>
          </a:xfrm>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4085907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71D9E2A9-D50A-01E3-2E9E-75FB12733995}"/>
              </a:ext>
            </a:extLst>
          </p:cNvPr>
          <p:cNvSpPr txBox="1">
            <a:spLocks/>
          </p:cNvSpPr>
          <p:nvPr/>
        </p:nvSpPr>
        <p:spPr>
          <a:xfrm>
            <a:off x="0" y="922153"/>
            <a:ext cx="19090993" cy="10978436"/>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15" dirty="0">
                <a:solidFill>
                  <a:srgbClr val="0070C0"/>
                </a:solidFill>
                <a:latin typeface="ArialMT"/>
              </a:rPr>
              <a:t>5 production</a:t>
            </a:r>
            <a:r>
              <a:rPr lang="zh-CN" altLang="en-US" sz="2215" dirty="0">
                <a:solidFill>
                  <a:srgbClr val="0070C0"/>
                </a:solidFill>
                <a:latin typeface="ArialMT"/>
              </a:rPr>
              <a:t> </a:t>
            </a:r>
            <a:r>
              <a:rPr lang="en-US" altLang="zh-CN" sz="2215" dirty="0">
                <a:solidFill>
                  <a:srgbClr val="0070C0"/>
                </a:solidFill>
                <a:latin typeface="ArialMT"/>
              </a:rPr>
              <a:t>site at HGTD </a:t>
            </a:r>
            <a:r>
              <a:rPr lang="en-US" altLang="zh-CN" sz="2215" dirty="0">
                <a:latin typeface="ArialMT"/>
              </a:rPr>
              <a:t>(China, Mainz</a:t>
            </a:r>
            <a:r>
              <a:rPr lang="zh-CN" altLang="en-US" sz="2215" dirty="0">
                <a:latin typeface="ArialMT"/>
              </a:rPr>
              <a:t> </a:t>
            </a:r>
            <a:r>
              <a:rPr lang="en-US" altLang="zh-CN" sz="2215" dirty="0">
                <a:latin typeface="ArialMT"/>
              </a:rPr>
              <a:t>(Germany), France, IFAE(Spain), Morocco ) </a:t>
            </a:r>
          </a:p>
          <a:p>
            <a:pPr lvl="1"/>
            <a:r>
              <a:rPr lang="en-US" altLang="zh-CN" sz="2215" dirty="0">
                <a:solidFill>
                  <a:srgbClr val="0070C0"/>
                </a:solidFill>
                <a:latin typeface="ArialMT"/>
              </a:rPr>
              <a:t>China</a:t>
            </a:r>
            <a:r>
              <a:rPr lang="zh-CN" altLang="en-US" sz="2215" dirty="0">
                <a:solidFill>
                  <a:srgbClr val="0070C0"/>
                </a:solidFill>
                <a:latin typeface="ArialMT"/>
              </a:rPr>
              <a:t> </a:t>
            </a:r>
            <a:r>
              <a:rPr lang="en-US" altLang="zh-CN" sz="2215" dirty="0">
                <a:solidFill>
                  <a:srgbClr val="0070C0"/>
                </a:solidFill>
                <a:latin typeface="ArialMT"/>
              </a:rPr>
              <a:t>is</a:t>
            </a:r>
            <a:r>
              <a:rPr lang="zh-CN" altLang="en-US" sz="2215" dirty="0">
                <a:solidFill>
                  <a:srgbClr val="0070C0"/>
                </a:solidFill>
                <a:latin typeface="ArialMT"/>
              </a:rPr>
              <a:t> </a:t>
            </a:r>
            <a:r>
              <a:rPr lang="en-US" altLang="zh-CN" sz="2215" dirty="0">
                <a:solidFill>
                  <a:srgbClr val="0070C0"/>
                </a:solidFill>
                <a:latin typeface="ArialMT"/>
              </a:rPr>
              <a:t>largest</a:t>
            </a:r>
            <a:r>
              <a:rPr lang="zh-CN" altLang="en-US" sz="2215" dirty="0">
                <a:solidFill>
                  <a:srgbClr val="0070C0"/>
                </a:solidFill>
                <a:latin typeface="ArialMT"/>
              </a:rPr>
              <a:t> </a:t>
            </a:r>
            <a:r>
              <a:rPr lang="en-US" altLang="zh-CN" sz="2215" dirty="0">
                <a:solidFill>
                  <a:srgbClr val="0070C0"/>
                </a:solidFill>
                <a:latin typeface="ArialMT"/>
              </a:rPr>
              <a:t>site,</a:t>
            </a:r>
            <a:r>
              <a:rPr lang="zh-CN" altLang="en-US" sz="2215" dirty="0">
                <a:solidFill>
                  <a:srgbClr val="0070C0"/>
                </a:solidFill>
                <a:latin typeface="ArialMT"/>
              </a:rPr>
              <a:t> </a:t>
            </a:r>
            <a:r>
              <a:rPr lang="en-US" altLang="zh-CN" sz="2215" dirty="0">
                <a:solidFill>
                  <a:srgbClr val="0070C0"/>
                </a:solidFill>
                <a:latin typeface="ArialMT"/>
              </a:rPr>
              <a:t>will</a:t>
            </a:r>
            <a:r>
              <a:rPr lang="zh-CN" altLang="en-US" sz="2215" dirty="0">
                <a:solidFill>
                  <a:srgbClr val="0070C0"/>
                </a:solidFill>
                <a:latin typeface="ArialMT"/>
              </a:rPr>
              <a:t> </a:t>
            </a:r>
            <a:r>
              <a:rPr lang="en-US" altLang="zh-CN" sz="2215" dirty="0">
                <a:solidFill>
                  <a:srgbClr val="0070C0"/>
                </a:solidFill>
                <a:latin typeface="ArialMT"/>
              </a:rPr>
              <a:t>assemble</a:t>
            </a:r>
            <a:r>
              <a:rPr lang="zh-CN" altLang="en-US" sz="2215" dirty="0">
                <a:solidFill>
                  <a:srgbClr val="0070C0"/>
                </a:solidFill>
                <a:latin typeface="ArialMT"/>
              </a:rPr>
              <a:t> </a:t>
            </a:r>
            <a:r>
              <a:rPr lang="en-US" altLang="zh-CN" sz="2215" dirty="0">
                <a:solidFill>
                  <a:srgbClr val="FF0000"/>
                </a:solidFill>
                <a:latin typeface="ArialMT"/>
              </a:rPr>
              <a:t>44%</a:t>
            </a:r>
            <a:r>
              <a:rPr lang="zh-CN" altLang="en-US" sz="2215" dirty="0">
                <a:solidFill>
                  <a:srgbClr val="FF0000"/>
                </a:solidFill>
                <a:latin typeface="ArialMT"/>
              </a:rPr>
              <a:t> </a:t>
            </a:r>
            <a:r>
              <a:rPr lang="en-US" altLang="zh-CN" sz="2215" dirty="0">
                <a:solidFill>
                  <a:srgbClr val="0070C0"/>
                </a:solidFill>
                <a:latin typeface="ArialMT"/>
              </a:rPr>
              <a:t>of</a:t>
            </a:r>
            <a:r>
              <a:rPr lang="zh-CN" altLang="en-US" sz="2215" dirty="0">
                <a:solidFill>
                  <a:srgbClr val="0070C0"/>
                </a:solidFill>
                <a:latin typeface="ArialMT"/>
              </a:rPr>
              <a:t> </a:t>
            </a:r>
            <a:r>
              <a:rPr lang="en-US" altLang="zh-CN" sz="2215" dirty="0">
                <a:solidFill>
                  <a:srgbClr val="0070C0"/>
                </a:solidFill>
                <a:latin typeface="ArialMT"/>
              </a:rPr>
              <a:t>the</a:t>
            </a:r>
            <a:r>
              <a:rPr lang="zh-CN" altLang="en-US" sz="2215" dirty="0">
                <a:solidFill>
                  <a:srgbClr val="0070C0"/>
                </a:solidFill>
                <a:latin typeface="ArialMT"/>
              </a:rPr>
              <a:t> </a:t>
            </a:r>
            <a:r>
              <a:rPr lang="en-US" altLang="zh-CN" sz="2215" dirty="0">
                <a:solidFill>
                  <a:srgbClr val="0070C0"/>
                </a:solidFill>
                <a:latin typeface="ArialMT"/>
              </a:rPr>
              <a:t>module</a:t>
            </a:r>
            <a:r>
              <a:rPr lang="zh-CN" altLang="en-US" sz="2215" dirty="0">
                <a:solidFill>
                  <a:srgbClr val="0070C0"/>
                </a:solidFill>
                <a:latin typeface="ArialMT"/>
              </a:rPr>
              <a:t> </a:t>
            </a:r>
            <a:r>
              <a:rPr lang="en-US" altLang="zh-CN" sz="2215" dirty="0">
                <a:solidFill>
                  <a:srgbClr val="0070C0"/>
                </a:solidFill>
                <a:latin typeface="ArialMT"/>
              </a:rPr>
              <a:t>(</a:t>
            </a:r>
            <a:r>
              <a:rPr lang="zh-CN" altLang="en-US" sz="2215" dirty="0">
                <a:solidFill>
                  <a:srgbClr val="0070C0"/>
                </a:solidFill>
                <a:latin typeface="ArialMT"/>
              </a:rPr>
              <a:t> </a:t>
            </a:r>
            <a:r>
              <a:rPr lang="en-US" altLang="zh-CN" sz="2215" dirty="0">
                <a:solidFill>
                  <a:srgbClr val="0070C0"/>
                </a:solidFill>
                <a:latin typeface="ArialMT"/>
              </a:rPr>
              <a:t>~4000</a:t>
            </a:r>
            <a:r>
              <a:rPr lang="zh-CN" altLang="en-US" sz="2215" dirty="0">
                <a:solidFill>
                  <a:srgbClr val="0070C0"/>
                </a:solidFill>
                <a:latin typeface="ArialMT"/>
              </a:rPr>
              <a:t> </a:t>
            </a:r>
            <a:r>
              <a:rPr lang="en-US" altLang="zh-CN" sz="2215" dirty="0">
                <a:solidFill>
                  <a:srgbClr val="0070C0"/>
                </a:solidFill>
                <a:latin typeface="ArialMT"/>
              </a:rPr>
              <a:t>modules)</a:t>
            </a:r>
          </a:p>
          <a:p>
            <a:pPr lvl="2"/>
            <a:r>
              <a:rPr lang="en-US" altLang="zh-CN" sz="2215" dirty="0">
                <a:solidFill>
                  <a:srgbClr val="0070C0"/>
                </a:solidFill>
                <a:latin typeface="ArialMT"/>
              </a:rPr>
              <a:t>China</a:t>
            </a:r>
            <a:r>
              <a:rPr lang="zh-CN" altLang="en-US" sz="2215" dirty="0">
                <a:solidFill>
                  <a:srgbClr val="0070C0"/>
                </a:solidFill>
                <a:latin typeface="ArialMT"/>
              </a:rPr>
              <a:t> </a:t>
            </a:r>
            <a:r>
              <a:rPr lang="en-US" altLang="zh-CN" sz="2215" dirty="0">
                <a:solidFill>
                  <a:srgbClr val="0070C0"/>
                </a:solidFill>
                <a:latin typeface="ArialMT"/>
              </a:rPr>
              <a:t>module</a:t>
            </a:r>
            <a:r>
              <a:rPr lang="zh-CN" altLang="en-US" sz="2215" dirty="0">
                <a:solidFill>
                  <a:srgbClr val="0070C0"/>
                </a:solidFill>
                <a:latin typeface="ArialMT"/>
              </a:rPr>
              <a:t> </a:t>
            </a:r>
            <a:r>
              <a:rPr lang="en-US" altLang="zh-CN" sz="2215" dirty="0">
                <a:solidFill>
                  <a:srgbClr val="0070C0"/>
                </a:solidFill>
                <a:latin typeface="ArialMT"/>
              </a:rPr>
              <a:t>team</a:t>
            </a:r>
            <a:r>
              <a:rPr lang="zh-CN" altLang="en-US" sz="2215" dirty="0">
                <a:solidFill>
                  <a:srgbClr val="0070C0"/>
                </a:solidFill>
                <a:latin typeface="ArialMT"/>
              </a:rPr>
              <a:t> </a:t>
            </a:r>
            <a:r>
              <a:rPr lang="en-US" altLang="zh-CN" sz="2215" dirty="0">
                <a:solidFill>
                  <a:srgbClr val="0070C0"/>
                </a:solidFill>
                <a:latin typeface="ArialMT"/>
              </a:rPr>
              <a:t>included</a:t>
            </a:r>
            <a:r>
              <a:rPr lang="zh-CN" altLang="en-US" sz="2215" dirty="0">
                <a:solidFill>
                  <a:srgbClr val="0070C0"/>
                </a:solidFill>
                <a:latin typeface="ArialMT"/>
              </a:rPr>
              <a:t> </a:t>
            </a:r>
            <a:r>
              <a:rPr lang="en-US" altLang="zh-CN" sz="2215" dirty="0">
                <a:solidFill>
                  <a:srgbClr val="0070C0"/>
                </a:solidFill>
                <a:latin typeface="ArialMT"/>
              </a:rPr>
              <a:t>IHEP/USTC/SDU/SJTU/Nankai,</a:t>
            </a:r>
            <a:r>
              <a:rPr lang="zh-CN" altLang="en-US" sz="2215" dirty="0">
                <a:solidFill>
                  <a:srgbClr val="0070C0"/>
                </a:solidFill>
                <a:latin typeface="ArialMT"/>
              </a:rPr>
              <a:t> </a:t>
            </a:r>
            <a:r>
              <a:rPr lang="en-US" altLang="zh-CN" sz="2215" dirty="0">
                <a:solidFill>
                  <a:srgbClr val="0070C0"/>
                </a:solidFill>
                <a:latin typeface="ArialMT"/>
              </a:rPr>
              <a:t>assembly</a:t>
            </a:r>
            <a:r>
              <a:rPr lang="zh-CN" altLang="en-US" sz="2215" dirty="0">
                <a:solidFill>
                  <a:srgbClr val="0070C0"/>
                </a:solidFill>
                <a:latin typeface="ArialMT"/>
              </a:rPr>
              <a:t> </a:t>
            </a:r>
            <a:r>
              <a:rPr lang="en-US" altLang="zh-CN" sz="2215" dirty="0">
                <a:solidFill>
                  <a:srgbClr val="0070C0"/>
                </a:solidFill>
                <a:latin typeface="ArialMT"/>
              </a:rPr>
              <a:t>lab</a:t>
            </a:r>
            <a:r>
              <a:rPr lang="zh-CN" altLang="en-US" sz="2215" dirty="0">
                <a:solidFill>
                  <a:srgbClr val="0070C0"/>
                </a:solidFill>
                <a:latin typeface="ArialMT"/>
              </a:rPr>
              <a:t> </a:t>
            </a:r>
            <a:r>
              <a:rPr lang="en-US" altLang="zh-CN" sz="2215" dirty="0">
                <a:solidFill>
                  <a:srgbClr val="0070C0"/>
                </a:solidFill>
                <a:latin typeface="ArialMT"/>
              </a:rPr>
              <a:t>is</a:t>
            </a:r>
            <a:r>
              <a:rPr lang="zh-CN" altLang="en-US" sz="2215" dirty="0">
                <a:solidFill>
                  <a:srgbClr val="0070C0"/>
                </a:solidFill>
                <a:latin typeface="ArialMT"/>
              </a:rPr>
              <a:t> </a:t>
            </a:r>
            <a:r>
              <a:rPr lang="en-US" altLang="zh-CN" sz="2215" dirty="0">
                <a:solidFill>
                  <a:srgbClr val="0070C0"/>
                </a:solidFill>
                <a:latin typeface="ArialMT"/>
              </a:rPr>
              <a:t>in</a:t>
            </a:r>
            <a:r>
              <a:rPr lang="zh-CN" altLang="en-US" sz="2215" dirty="0">
                <a:solidFill>
                  <a:srgbClr val="0070C0"/>
                </a:solidFill>
                <a:latin typeface="ArialMT"/>
              </a:rPr>
              <a:t> </a:t>
            </a:r>
            <a:r>
              <a:rPr lang="en-US" altLang="zh-CN" sz="2215" dirty="0">
                <a:solidFill>
                  <a:srgbClr val="0070C0"/>
                </a:solidFill>
                <a:latin typeface="ArialMT"/>
              </a:rPr>
              <a:t>IHEP</a:t>
            </a:r>
            <a:endParaRPr lang="en-US" altLang="zh-CN" sz="2215" dirty="0">
              <a:latin typeface="ArialMT"/>
            </a:endParaRPr>
          </a:p>
          <a:p>
            <a:pPr lvl="1"/>
            <a:r>
              <a:rPr lang="en-US" altLang="zh-CN" sz="2215" dirty="0">
                <a:latin typeface="ArialMT"/>
              </a:rPr>
              <a:t>Pre-production:</a:t>
            </a:r>
            <a:r>
              <a:rPr lang="zh-CN" altLang="en-US" sz="2215" dirty="0">
                <a:latin typeface="ArialMT"/>
              </a:rPr>
              <a:t> </a:t>
            </a:r>
            <a:r>
              <a:rPr lang="en-US" altLang="zh-CN" sz="2215" dirty="0">
                <a:latin typeface="ArialMT"/>
              </a:rPr>
              <a:t>100%</a:t>
            </a:r>
            <a:r>
              <a:rPr lang="zh-CN" altLang="en-US" sz="2215" dirty="0">
                <a:latin typeface="ArialMT"/>
              </a:rPr>
              <a:t> </a:t>
            </a:r>
            <a:r>
              <a:rPr lang="en-US" altLang="zh-CN" sz="2215" dirty="0">
                <a:latin typeface="ArialMT"/>
              </a:rPr>
              <a:t>ASIC</a:t>
            </a:r>
            <a:r>
              <a:rPr lang="zh-CN" altLang="en-US" sz="2215" dirty="0">
                <a:latin typeface="ArialMT"/>
              </a:rPr>
              <a:t> </a:t>
            </a:r>
            <a:r>
              <a:rPr lang="en-US" altLang="zh-CN" sz="2215" dirty="0">
                <a:latin typeface="ArialMT"/>
              </a:rPr>
              <a:t>wafer</a:t>
            </a:r>
            <a:r>
              <a:rPr lang="zh-CN" altLang="en-US" sz="2215" dirty="0">
                <a:latin typeface="ArialMT"/>
              </a:rPr>
              <a:t> </a:t>
            </a:r>
            <a:r>
              <a:rPr lang="en-US" altLang="zh-CN" sz="2215" dirty="0">
                <a:latin typeface="ArialMT"/>
              </a:rPr>
              <a:t>bumping,</a:t>
            </a:r>
            <a:r>
              <a:rPr lang="zh-CN" altLang="en-US" sz="2215" dirty="0">
                <a:latin typeface="ArialMT"/>
              </a:rPr>
              <a:t> </a:t>
            </a:r>
            <a:r>
              <a:rPr lang="en-US" altLang="zh-CN" sz="2215" dirty="0">
                <a:latin typeface="ArialMT"/>
              </a:rPr>
              <a:t>50%</a:t>
            </a:r>
            <a:r>
              <a:rPr lang="zh-CN" altLang="en-US" sz="2215" dirty="0">
                <a:latin typeface="ArialMT"/>
              </a:rPr>
              <a:t> </a:t>
            </a:r>
            <a:r>
              <a:rPr lang="en-US" altLang="zh-CN" sz="2215" dirty="0">
                <a:latin typeface="ArialMT"/>
              </a:rPr>
              <a:t>ALTIROC-A</a:t>
            </a:r>
            <a:r>
              <a:rPr lang="zh-CN" altLang="en-US" sz="2215" dirty="0">
                <a:latin typeface="ArialMT"/>
              </a:rPr>
              <a:t> </a:t>
            </a:r>
            <a:r>
              <a:rPr lang="en-US" altLang="zh-CN" sz="2215" dirty="0">
                <a:latin typeface="ArialMT"/>
              </a:rPr>
              <a:t>Hybrids</a:t>
            </a:r>
            <a:r>
              <a:rPr lang="zh-CN" altLang="en-US" sz="2215" dirty="0">
                <a:latin typeface="ArialMT"/>
              </a:rPr>
              <a:t> </a:t>
            </a:r>
            <a:r>
              <a:rPr lang="en-US" altLang="zh-CN" sz="2215" dirty="0">
                <a:latin typeface="ArialMT"/>
              </a:rPr>
              <a:t>flip-chip</a:t>
            </a:r>
          </a:p>
          <a:p>
            <a:pPr lvl="1"/>
            <a:r>
              <a:rPr lang="en-US" altLang="zh-CN" sz="2215" dirty="0">
                <a:latin typeface="ArialMT"/>
              </a:rPr>
              <a:t>IHEP</a:t>
            </a:r>
            <a:r>
              <a:rPr lang="zh-CN" altLang="en-US" sz="2215" dirty="0">
                <a:latin typeface="ArialMT"/>
              </a:rPr>
              <a:t> </a:t>
            </a:r>
            <a:r>
              <a:rPr lang="en-US" altLang="zh-CN" sz="2215" dirty="0">
                <a:latin typeface="ArialMT"/>
              </a:rPr>
              <a:t>and</a:t>
            </a:r>
            <a:r>
              <a:rPr lang="zh-CN" altLang="en-US" sz="2215" dirty="0">
                <a:latin typeface="ArialMT"/>
              </a:rPr>
              <a:t> </a:t>
            </a:r>
            <a:r>
              <a:rPr lang="en-US" altLang="zh-CN" sz="2215" dirty="0">
                <a:latin typeface="ArialMT"/>
              </a:rPr>
              <a:t>USTC</a:t>
            </a:r>
            <a:r>
              <a:rPr lang="zh-CN" altLang="en-US" sz="2215" dirty="0">
                <a:latin typeface="ArialMT"/>
              </a:rPr>
              <a:t> </a:t>
            </a:r>
            <a:r>
              <a:rPr lang="en-US" altLang="zh-CN" sz="2215" dirty="0">
                <a:latin typeface="ArialMT"/>
              </a:rPr>
              <a:t>sites</a:t>
            </a:r>
            <a:r>
              <a:rPr lang="zh-CN" altLang="en-US" sz="2215" dirty="0">
                <a:latin typeface="ArialMT"/>
              </a:rPr>
              <a:t> </a:t>
            </a:r>
            <a:r>
              <a:rPr lang="en-US" altLang="zh-CN" sz="2215" dirty="0">
                <a:latin typeface="ArialMT"/>
              </a:rPr>
              <a:t>merged</a:t>
            </a:r>
            <a:r>
              <a:rPr lang="zh-CN" altLang="en-US" sz="2215" dirty="0">
                <a:latin typeface="ArialMT"/>
              </a:rPr>
              <a:t> </a:t>
            </a:r>
            <a:endParaRPr lang="en-US" altLang="zh-CN" sz="2215" dirty="0">
              <a:latin typeface="ArialMT"/>
            </a:endParaRPr>
          </a:p>
          <a:p>
            <a:pPr lvl="2"/>
            <a:r>
              <a:rPr lang="en-US" altLang="zh-CN" sz="2215" dirty="0">
                <a:latin typeface="ArialMT"/>
              </a:rPr>
              <a:t>USTC</a:t>
            </a:r>
            <a:r>
              <a:rPr lang="zh-CN" altLang="en-US" sz="2215" dirty="0">
                <a:latin typeface="ArialMT"/>
              </a:rPr>
              <a:t> </a:t>
            </a:r>
            <a:r>
              <a:rPr lang="en-US" altLang="zh-CN" sz="2215" dirty="0">
                <a:latin typeface="ArialMT"/>
              </a:rPr>
              <a:t>team</a:t>
            </a:r>
            <a:r>
              <a:rPr lang="zh-CN" altLang="en-US" sz="2215" dirty="0">
                <a:latin typeface="ArialMT"/>
              </a:rPr>
              <a:t> </a:t>
            </a:r>
            <a:r>
              <a:rPr lang="en-US" altLang="zh-CN" sz="2215" dirty="0">
                <a:latin typeface="ArialMT"/>
              </a:rPr>
              <a:t>explored</a:t>
            </a:r>
            <a:r>
              <a:rPr lang="zh-CN" altLang="en-US" sz="2215" dirty="0">
                <a:latin typeface="ArialMT"/>
              </a:rPr>
              <a:t> </a:t>
            </a:r>
            <a:r>
              <a:rPr lang="en-US" altLang="zh-CN" sz="2215" dirty="0">
                <a:latin typeface="ArialMT"/>
              </a:rPr>
              <a:t>using</a:t>
            </a:r>
            <a:r>
              <a:rPr lang="zh-CN" altLang="en-US" sz="2215" dirty="0">
                <a:latin typeface="ArialMT"/>
              </a:rPr>
              <a:t> </a:t>
            </a:r>
            <a:r>
              <a:rPr lang="en-US" altLang="zh-CN" sz="2215" dirty="0">
                <a:latin typeface="ArialMT"/>
              </a:rPr>
              <a:t>AMS</a:t>
            </a:r>
            <a:r>
              <a:rPr lang="zh-CN" altLang="en-US" sz="2215" dirty="0">
                <a:latin typeface="ArialMT"/>
              </a:rPr>
              <a:t> </a:t>
            </a:r>
            <a:r>
              <a:rPr lang="en-US" altLang="zh-CN" sz="2215" dirty="0">
                <a:latin typeface="ArialMT"/>
              </a:rPr>
              <a:t>gantry</a:t>
            </a:r>
            <a:r>
              <a:rPr lang="zh-CN" altLang="en-US" sz="2215" dirty="0">
                <a:latin typeface="ArialMT"/>
              </a:rPr>
              <a:t> </a:t>
            </a:r>
            <a:r>
              <a:rPr lang="en-US" altLang="zh-CN" sz="2215" dirty="0">
                <a:latin typeface="ArialMT"/>
              </a:rPr>
              <a:t>in</a:t>
            </a:r>
            <a:r>
              <a:rPr lang="zh-CN" altLang="en-US" sz="2215" dirty="0">
                <a:latin typeface="ArialMT"/>
              </a:rPr>
              <a:t> </a:t>
            </a:r>
            <a:r>
              <a:rPr lang="en-US" altLang="zh-CN" sz="2215" dirty="0">
                <a:latin typeface="ArialMT"/>
              </a:rPr>
              <a:t>IHEP</a:t>
            </a:r>
            <a:r>
              <a:rPr lang="zh-CN" altLang="en-US" sz="2215" dirty="0">
                <a:latin typeface="ArialMT"/>
              </a:rPr>
              <a:t> </a:t>
            </a:r>
            <a:r>
              <a:rPr lang="en-US" altLang="zh-CN" sz="2215" dirty="0">
                <a:latin typeface="ArialMT"/>
              </a:rPr>
              <a:t>hall</a:t>
            </a:r>
            <a:r>
              <a:rPr lang="zh-CN" altLang="en-US" sz="2215" dirty="0">
                <a:latin typeface="ArialMT"/>
              </a:rPr>
              <a:t> </a:t>
            </a:r>
            <a:r>
              <a:rPr lang="en-US" altLang="zh-CN" sz="2215" dirty="0">
                <a:latin typeface="ArialMT"/>
              </a:rPr>
              <a:t>3</a:t>
            </a:r>
            <a:r>
              <a:rPr lang="zh-CN" altLang="en-US" sz="2215" dirty="0">
                <a:latin typeface="ArialMT"/>
              </a:rPr>
              <a:t> </a:t>
            </a:r>
            <a:r>
              <a:rPr lang="en-US" altLang="zh-CN" sz="2215" dirty="0">
                <a:latin typeface="ArialMT"/>
              </a:rPr>
              <a:t>for</a:t>
            </a:r>
            <a:r>
              <a:rPr lang="zh-CN" altLang="en-US" sz="2215" dirty="0">
                <a:latin typeface="ArialMT"/>
              </a:rPr>
              <a:t> </a:t>
            </a:r>
            <a:r>
              <a:rPr lang="en-US" altLang="zh-CN" sz="2215" dirty="0">
                <a:latin typeface="ArialMT"/>
              </a:rPr>
              <a:t>module</a:t>
            </a:r>
            <a:r>
              <a:rPr lang="zh-CN" altLang="en-US" sz="2215" dirty="0">
                <a:latin typeface="ArialMT"/>
              </a:rPr>
              <a:t> </a:t>
            </a:r>
            <a:r>
              <a:rPr lang="en-US" altLang="zh-CN" sz="2215" dirty="0">
                <a:latin typeface="ArialMT"/>
              </a:rPr>
              <a:t>loading</a:t>
            </a:r>
          </a:p>
          <a:p>
            <a:pPr lvl="2"/>
            <a:r>
              <a:rPr lang="en-US" altLang="zh-CN" sz="2215" dirty="0">
                <a:latin typeface="ArialMT"/>
              </a:rPr>
              <a:t>Two</a:t>
            </a:r>
            <a:r>
              <a:rPr lang="zh-CN" altLang="en-US" sz="2215" dirty="0">
                <a:latin typeface="ArialMT"/>
              </a:rPr>
              <a:t> </a:t>
            </a:r>
            <a:r>
              <a:rPr lang="en-US" altLang="zh-CN" sz="2215" dirty="0">
                <a:latin typeface="ArialMT"/>
              </a:rPr>
              <a:t>dummy</a:t>
            </a:r>
            <a:r>
              <a:rPr lang="zh-CN" altLang="en-US" sz="2215" dirty="0">
                <a:latin typeface="ArialMT"/>
              </a:rPr>
              <a:t> </a:t>
            </a:r>
            <a:r>
              <a:rPr lang="en-US" altLang="zh-CN" sz="2215" dirty="0">
                <a:latin typeface="ArialMT"/>
              </a:rPr>
              <a:t>detector</a:t>
            </a:r>
            <a:r>
              <a:rPr lang="zh-CN" altLang="en-US" sz="2215" dirty="0">
                <a:latin typeface="ArialMT"/>
              </a:rPr>
              <a:t> </a:t>
            </a:r>
            <a:r>
              <a:rPr lang="en-US" altLang="zh-CN" sz="2215" dirty="0">
                <a:latin typeface="ArialMT"/>
              </a:rPr>
              <a:t>unit</a:t>
            </a:r>
            <a:r>
              <a:rPr lang="zh-CN" altLang="en-US" sz="2215" dirty="0">
                <a:latin typeface="ArialMT"/>
              </a:rPr>
              <a:t> </a:t>
            </a:r>
            <a:r>
              <a:rPr lang="en-US" altLang="zh-CN" sz="2215" dirty="0">
                <a:latin typeface="ArialMT"/>
              </a:rPr>
              <a:t>loaded</a:t>
            </a:r>
            <a:r>
              <a:rPr lang="zh-CN" altLang="en-US" sz="2215" dirty="0">
                <a:latin typeface="ArialMT"/>
              </a:rPr>
              <a:t> </a:t>
            </a:r>
            <a:endParaRPr lang="en-US" altLang="zh-CN" sz="2215" dirty="0">
              <a:latin typeface="ArialMT"/>
            </a:endParaRPr>
          </a:p>
          <a:p>
            <a:pPr lvl="1"/>
            <a:r>
              <a:rPr lang="en-US" altLang="zh-CN" sz="2215" dirty="0">
                <a:latin typeface="ArialMT"/>
              </a:rPr>
              <a:t>Supported</a:t>
            </a:r>
            <a:r>
              <a:rPr lang="zh-CN" altLang="en-US" sz="2215" dirty="0">
                <a:latin typeface="ArialMT"/>
              </a:rPr>
              <a:t> </a:t>
            </a:r>
            <a:r>
              <a:rPr lang="en-US" altLang="zh-CN" sz="2215" dirty="0">
                <a:latin typeface="ArialMT"/>
              </a:rPr>
              <a:t>unit</a:t>
            </a:r>
            <a:r>
              <a:rPr lang="zh-CN" altLang="en-US" sz="2215" dirty="0">
                <a:latin typeface="ArialMT"/>
              </a:rPr>
              <a:t> </a:t>
            </a:r>
            <a:r>
              <a:rPr lang="en-US" altLang="zh-CN" sz="2215" dirty="0">
                <a:latin typeface="ArialMT"/>
              </a:rPr>
              <a:t>prototyped</a:t>
            </a:r>
            <a:r>
              <a:rPr lang="zh-CN" altLang="en-US" sz="2215" dirty="0">
                <a:latin typeface="ArialMT"/>
              </a:rPr>
              <a:t> </a:t>
            </a:r>
            <a:r>
              <a:rPr lang="en-US" altLang="zh-CN" sz="2215" dirty="0">
                <a:latin typeface="ArialMT"/>
              </a:rPr>
              <a:t>and</a:t>
            </a:r>
            <a:r>
              <a:rPr lang="zh-CN" altLang="en-US" sz="2215" dirty="0">
                <a:latin typeface="ArialMT"/>
              </a:rPr>
              <a:t> </a:t>
            </a:r>
            <a:r>
              <a:rPr lang="en-US" altLang="zh-CN" sz="2215" dirty="0">
                <a:latin typeface="ArialMT"/>
              </a:rPr>
              <a:t>metrology,</a:t>
            </a:r>
            <a:r>
              <a:rPr lang="zh-CN" altLang="en-US" sz="2215" dirty="0">
                <a:latin typeface="ArialMT"/>
              </a:rPr>
              <a:t> </a:t>
            </a:r>
            <a:r>
              <a:rPr lang="en-US" altLang="zh-CN" sz="2215" dirty="0">
                <a:latin typeface="ArialMT"/>
              </a:rPr>
              <a:t>ready</a:t>
            </a:r>
            <a:r>
              <a:rPr lang="zh-CN" altLang="en-US" sz="2215" dirty="0">
                <a:latin typeface="ArialMT"/>
              </a:rPr>
              <a:t> </a:t>
            </a:r>
            <a:r>
              <a:rPr lang="en-US" altLang="zh-CN" sz="2215" dirty="0">
                <a:latin typeface="ArialMT"/>
              </a:rPr>
              <a:t>for</a:t>
            </a:r>
            <a:r>
              <a:rPr lang="zh-CN" altLang="en-US" sz="2215" dirty="0">
                <a:latin typeface="ArialMT"/>
              </a:rPr>
              <a:t> </a:t>
            </a:r>
            <a:r>
              <a:rPr lang="en-US" altLang="zh-CN" sz="2215" dirty="0">
                <a:latin typeface="ArialMT"/>
              </a:rPr>
              <a:t>pre-production</a:t>
            </a:r>
            <a:r>
              <a:rPr lang="zh-CN" altLang="en-US" sz="2215" dirty="0">
                <a:latin typeface="ArialMT"/>
              </a:rPr>
              <a:t> </a:t>
            </a:r>
            <a:endParaRPr lang="en-US" altLang="zh-CN" sz="2215" dirty="0">
              <a:latin typeface="ArialMT"/>
            </a:endParaRPr>
          </a:p>
          <a:p>
            <a:pPr lvl="2"/>
            <a:r>
              <a:rPr lang="en-US" altLang="zh-CN" sz="2215" dirty="0">
                <a:latin typeface="ArialMT"/>
              </a:rPr>
              <a:t>Both</a:t>
            </a:r>
            <a:r>
              <a:rPr lang="zh-CN" altLang="en-US" sz="2215" dirty="0">
                <a:latin typeface="ArialMT"/>
              </a:rPr>
              <a:t> </a:t>
            </a:r>
            <a:r>
              <a:rPr lang="en-US" altLang="zh-CN" sz="2215" dirty="0">
                <a:latin typeface="ArialMT"/>
              </a:rPr>
              <a:t>IHEP/USTC</a:t>
            </a:r>
            <a:r>
              <a:rPr lang="zh-CN" altLang="en-US" sz="2215" dirty="0">
                <a:latin typeface="ArialMT"/>
              </a:rPr>
              <a:t> </a:t>
            </a:r>
            <a:r>
              <a:rPr lang="en-US" altLang="zh-CN" sz="2215" dirty="0">
                <a:latin typeface="ArialMT"/>
              </a:rPr>
              <a:t>did</a:t>
            </a:r>
            <a:r>
              <a:rPr lang="zh-CN" altLang="en-US" sz="2215" dirty="0">
                <a:latin typeface="ArialMT"/>
              </a:rPr>
              <a:t> </a:t>
            </a:r>
            <a:r>
              <a:rPr lang="en-US" altLang="zh-CN" sz="2215" dirty="0">
                <a:latin typeface="ArialMT"/>
              </a:rPr>
              <a:t>metrology</a:t>
            </a:r>
            <a:r>
              <a:rPr lang="zh-CN" altLang="en-US" sz="2215" dirty="0">
                <a:latin typeface="ArialMT"/>
              </a:rPr>
              <a:t> </a:t>
            </a:r>
            <a:r>
              <a:rPr lang="en-US" altLang="zh-CN" sz="2215" dirty="0">
                <a:latin typeface="ArialMT"/>
              </a:rPr>
              <a:t>for</a:t>
            </a:r>
            <a:r>
              <a:rPr lang="zh-CN" altLang="en-US" sz="2215" dirty="0">
                <a:latin typeface="ArialMT"/>
              </a:rPr>
              <a:t> </a:t>
            </a:r>
            <a:r>
              <a:rPr lang="en-US" altLang="zh-CN" sz="2215" dirty="0">
                <a:latin typeface="ArialMT"/>
              </a:rPr>
              <a:t>support</a:t>
            </a:r>
            <a:r>
              <a:rPr lang="zh-CN" altLang="en-US" sz="2215" dirty="0">
                <a:latin typeface="ArialMT"/>
              </a:rPr>
              <a:t> </a:t>
            </a:r>
            <a:r>
              <a:rPr lang="en-US" altLang="zh-CN" sz="2215" dirty="0">
                <a:latin typeface="ArialMT"/>
              </a:rPr>
              <a:t>unit</a:t>
            </a:r>
            <a:r>
              <a:rPr lang="zh-CN" altLang="en-US" sz="2215" dirty="0">
                <a:latin typeface="ArialMT"/>
              </a:rPr>
              <a:t> </a:t>
            </a:r>
            <a:endParaRPr lang="en-US" altLang="zh-CN" sz="2215" dirty="0">
              <a:latin typeface="ArialMT"/>
            </a:endParaRPr>
          </a:p>
          <a:p>
            <a:pPr lvl="1"/>
            <a:endParaRPr lang="en-US" altLang="zh-CN" sz="2462" dirty="0">
              <a:latin typeface="ArialMT"/>
            </a:endParaRPr>
          </a:p>
          <a:p>
            <a:endParaRPr lang="en" altLang="zh-CN" sz="2462" dirty="0">
              <a:latin typeface="ArialMT"/>
            </a:endParaRPr>
          </a:p>
          <a:p>
            <a:pPr lvl="1"/>
            <a:endParaRPr lang="en" altLang="zh-CN" sz="2462" dirty="0">
              <a:solidFill>
                <a:srgbClr val="0070C0"/>
              </a:solidFill>
              <a:latin typeface="ArialMT"/>
            </a:endParaRPr>
          </a:p>
          <a:p>
            <a:pPr lvl="1"/>
            <a:endParaRPr lang="en" altLang="zh-CN" sz="2215" dirty="0"/>
          </a:p>
        </p:txBody>
      </p:sp>
      <p:sp>
        <p:nvSpPr>
          <p:cNvPr id="10" name="TextBox 9">
            <a:extLst>
              <a:ext uri="{FF2B5EF4-FFF2-40B4-BE49-F238E27FC236}">
                <a16:creationId xmlns:a16="http://schemas.microsoft.com/office/drawing/2014/main" id="{3AF089B5-D870-9A4F-9C4D-F2A67691D29D}"/>
              </a:ext>
            </a:extLst>
          </p:cNvPr>
          <p:cNvSpPr txBox="1"/>
          <p:nvPr/>
        </p:nvSpPr>
        <p:spPr>
          <a:xfrm>
            <a:off x="4827266" y="4315914"/>
            <a:ext cx="10706863" cy="433196"/>
          </a:xfrm>
          <a:prstGeom prst="rect">
            <a:avLst/>
          </a:prstGeom>
          <a:noFill/>
        </p:spPr>
        <p:txBody>
          <a:bodyPr wrap="square">
            <a:spAutoFit/>
          </a:bodyPr>
          <a:lstStyle/>
          <a:p>
            <a:r>
              <a:rPr lang="en-US" altLang="zh-CN" sz="2215" dirty="0">
                <a:solidFill>
                  <a:srgbClr val="FF0000"/>
                </a:solidFill>
                <a:latin typeface="ArialMT"/>
              </a:rPr>
              <a:t>Gantry robot @IHEP</a:t>
            </a:r>
            <a:r>
              <a:rPr lang="zh-CN" altLang="en-US" sz="2215" dirty="0">
                <a:solidFill>
                  <a:srgbClr val="FF0000"/>
                </a:solidFill>
                <a:latin typeface="ArialMT"/>
              </a:rPr>
              <a:t> </a:t>
            </a:r>
            <a:r>
              <a:rPr lang="en-US" altLang="zh-CN" sz="2215" dirty="0">
                <a:solidFill>
                  <a:srgbClr val="FF0000"/>
                </a:solidFill>
                <a:latin typeface="ArialMT"/>
              </a:rPr>
              <a:t>hall</a:t>
            </a:r>
            <a:r>
              <a:rPr lang="zh-CN" altLang="en-US" sz="2215" dirty="0">
                <a:solidFill>
                  <a:srgbClr val="FF0000"/>
                </a:solidFill>
                <a:latin typeface="ArialMT"/>
              </a:rPr>
              <a:t> </a:t>
            </a:r>
            <a:r>
              <a:rPr lang="en-US" altLang="zh-CN" sz="2215" dirty="0">
                <a:solidFill>
                  <a:srgbClr val="FF0000"/>
                </a:solidFill>
                <a:latin typeface="ArialMT"/>
              </a:rPr>
              <a:t>3</a:t>
            </a:r>
            <a:endParaRPr lang="en-CN" sz="2215" dirty="0">
              <a:solidFill>
                <a:srgbClr val="FF0000"/>
              </a:solidFill>
            </a:endParaRPr>
          </a:p>
        </p:txBody>
      </p:sp>
      <p:sp>
        <p:nvSpPr>
          <p:cNvPr id="14" name="Title 1">
            <a:extLst>
              <a:ext uri="{FF2B5EF4-FFF2-40B4-BE49-F238E27FC236}">
                <a16:creationId xmlns:a16="http://schemas.microsoft.com/office/drawing/2014/main" id="{2B07062A-627E-CA49-801E-171339670ED4}"/>
              </a:ext>
            </a:extLst>
          </p:cNvPr>
          <p:cNvSpPr txBox="1">
            <a:spLocks/>
          </p:cNvSpPr>
          <p:nvPr/>
        </p:nvSpPr>
        <p:spPr>
          <a:xfrm>
            <a:off x="231325" y="50927"/>
            <a:ext cx="1181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dirty="0"/>
              <a:t>Module</a:t>
            </a:r>
            <a:r>
              <a:rPr kumimoji="1" lang="zh-CN" altLang="en-US" dirty="0"/>
              <a:t> </a:t>
            </a:r>
            <a:r>
              <a:rPr kumimoji="1" lang="en-US" altLang="zh-CN" dirty="0"/>
              <a:t>and</a:t>
            </a:r>
            <a:r>
              <a:rPr kumimoji="1" lang="zh-CN" altLang="en-US" dirty="0"/>
              <a:t> </a:t>
            </a:r>
            <a:r>
              <a:rPr kumimoji="1" lang="en-US" altLang="zh-CN" dirty="0"/>
              <a:t>detector</a:t>
            </a:r>
            <a:r>
              <a:rPr kumimoji="1" lang="zh-CN" altLang="en-US" dirty="0"/>
              <a:t> </a:t>
            </a:r>
            <a:r>
              <a:rPr kumimoji="1" lang="en-US" altLang="zh-CN" dirty="0"/>
              <a:t>units</a:t>
            </a:r>
            <a:endParaRPr kumimoji="1" lang="zh-CN" altLang="en-US" dirty="0"/>
          </a:p>
        </p:txBody>
      </p:sp>
      <p:sp>
        <p:nvSpPr>
          <p:cNvPr id="16" name="TextBox 15">
            <a:extLst>
              <a:ext uri="{FF2B5EF4-FFF2-40B4-BE49-F238E27FC236}">
                <a16:creationId xmlns:a16="http://schemas.microsoft.com/office/drawing/2014/main" id="{1335121E-6A4C-5240-9B86-2B2EE4339F54}"/>
              </a:ext>
            </a:extLst>
          </p:cNvPr>
          <p:cNvSpPr txBox="1"/>
          <p:nvPr/>
        </p:nvSpPr>
        <p:spPr>
          <a:xfrm>
            <a:off x="8800983" y="4216591"/>
            <a:ext cx="10706863" cy="433196"/>
          </a:xfrm>
          <a:prstGeom prst="rect">
            <a:avLst/>
          </a:prstGeom>
          <a:noFill/>
        </p:spPr>
        <p:txBody>
          <a:bodyPr wrap="square">
            <a:spAutoFit/>
          </a:bodyPr>
          <a:lstStyle/>
          <a:p>
            <a:r>
              <a:rPr lang="en-US" altLang="zh-CN" sz="2215" dirty="0">
                <a:solidFill>
                  <a:srgbClr val="FF0000"/>
                </a:solidFill>
                <a:latin typeface="ArialMT"/>
              </a:rPr>
              <a:t>Module</a:t>
            </a:r>
            <a:r>
              <a:rPr lang="zh-CN" altLang="en-US" sz="2215" dirty="0">
                <a:solidFill>
                  <a:srgbClr val="FF0000"/>
                </a:solidFill>
                <a:latin typeface="ArialMT"/>
              </a:rPr>
              <a:t> </a:t>
            </a:r>
            <a:r>
              <a:rPr lang="en-US" altLang="zh-CN" sz="2215" dirty="0">
                <a:solidFill>
                  <a:srgbClr val="FF0000"/>
                </a:solidFill>
                <a:latin typeface="ArialMT"/>
              </a:rPr>
              <a:t>flex</a:t>
            </a:r>
            <a:r>
              <a:rPr lang="zh-CN" altLang="en-US" sz="2215" dirty="0">
                <a:solidFill>
                  <a:srgbClr val="FF0000"/>
                </a:solidFill>
                <a:latin typeface="ArialMT"/>
              </a:rPr>
              <a:t> </a:t>
            </a:r>
            <a:r>
              <a:rPr lang="en-US" altLang="zh-CN" sz="2215" dirty="0">
                <a:solidFill>
                  <a:srgbClr val="FF0000"/>
                </a:solidFill>
                <a:latin typeface="ArialMT"/>
              </a:rPr>
              <a:t>pre-production</a:t>
            </a:r>
            <a:endParaRPr lang="en-CN" sz="2215" dirty="0">
              <a:solidFill>
                <a:srgbClr val="FF0000"/>
              </a:solidFill>
            </a:endParaRPr>
          </a:p>
        </p:txBody>
      </p:sp>
      <p:pic>
        <p:nvPicPr>
          <p:cNvPr id="11" name="Picture 10">
            <a:extLst>
              <a:ext uri="{FF2B5EF4-FFF2-40B4-BE49-F238E27FC236}">
                <a16:creationId xmlns:a16="http://schemas.microsoft.com/office/drawing/2014/main" id="{AAFCE52E-8BC3-A049-9674-7340853C17C6}"/>
              </a:ext>
            </a:extLst>
          </p:cNvPr>
          <p:cNvPicPr>
            <a:picLocks noChangeAspect="1"/>
          </p:cNvPicPr>
          <p:nvPr/>
        </p:nvPicPr>
        <p:blipFill rotWithShape="1">
          <a:blip r:embed="rId2"/>
          <a:srcRect l="21225" t="29750" r="12697" b="36750"/>
          <a:stretch/>
        </p:blipFill>
        <p:spPr>
          <a:xfrm>
            <a:off x="8614064" y="4749110"/>
            <a:ext cx="3016729" cy="2041625"/>
          </a:xfrm>
          <a:prstGeom prst="rect">
            <a:avLst/>
          </a:prstGeom>
        </p:spPr>
      </p:pic>
      <p:pic>
        <p:nvPicPr>
          <p:cNvPr id="12" name="Picture 11">
            <a:extLst>
              <a:ext uri="{FF2B5EF4-FFF2-40B4-BE49-F238E27FC236}">
                <a16:creationId xmlns:a16="http://schemas.microsoft.com/office/drawing/2014/main" id="{123D672D-383A-1A49-AB44-D3946576689E}"/>
              </a:ext>
            </a:extLst>
          </p:cNvPr>
          <p:cNvPicPr>
            <a:picLocks noChangeAspect="1"/>
          </p:cNvPicPr>
          <p:nvPr/>
        </p:nvPicPr>
        <p:blipFill>
          <a:blip r:embed="rId3"/>
          <a:stretch>
            <a:fillRect/>
          </a:stretch>
        </p:blipFill>
        <p:spPr>
          <a:xfrm>
            <a:off x="5221898" y="4867487"/>
            <a:ext cx="2587127" cy="1939586"/>
          </a:xfrm>
          <a:prstGeom prst="rect">
            <a:avLst/>
          </a:prstGeom>
        </p:spPr>
      </p:pic>
      <p:pic>
        <p:nvPicPr>
          <p:cNvPr id="4" name="Picture 3">
            <a:extLst>
              <a:ext uri="{FF2B5EF4-FFF2-40B4-BE49-F238E27FC236}">
                <a16:creationId xmlns:a16="http://schemas.microsoft.com/office/drawing/2014/main" id="{518DE83D-0535-DA48-B8FC-C50427F398DF}"/>
              </a:ext>
            </a:extLst>
          </p:cNvPr>
          <p:cNvPicPr>
            <a:picLocks noChangeAspect="1"/>
          </p:cNvPicPr>
          <p:nvPr/>
        </p:nvPicPr>
        <p:blipFill rotWithShape="1">
          <a:blip r:embed="rId4"/>
          <a:srcRect l="26087" t="25040" r="11331" b="21212"/>
          <a:stretch/>
        </p:blipFill>
        <p:spPr>
          <a:xfrm rot="16200000">
            <a:off x="142454" y="4548008"/>
            <a:ext cx="2090576" cy="2394878"/>
          </a:xfrm>
          <a:prstGeom prst="rect">
            <a:avLst/>
          </a:prstGeom>
        </p:spPr>
      </p:pic>
      <p:sp>
        <p:nvSpPr>
          <p:cNvPr id="15" name="TextBox 14">
            <a:extLst>
              <a:ext uri="{FF2B5EF4-FFF2-40B4-BE49-F238E27FC236}">
                <a16:creationId xmlns:a16="http://schemas.microsoft.com/office/drawing/2014/main" id="{36C27DA0-C2B1-6A43-82BB-52BE04A77C9E}"/>
              </a:ext>
            </a:extLst>
          </p:cNvPr>
          <p:cNvSpPr txBox="1"/>
          <p:nvPr/>
        </p:nvSpPr>
        <p:spPr>
          <a:xfrm>
            <a:off x="-64076" y="4360957"/>
            <a:ext cx="2298121" cy="369332"/>
          </a:xfrm>
          <a:prstGeom prst="rect">
            <a:avLst/>
          </a:prstGeom>
          <a:noFill/>
        </p:spPr>
        <p:txBody>
          <a:bodyPr wrap="square">
            <a:spAutoFit/>
          </a:bodyPr>
          <a:lstStyle/>
          <a:p>
            <a:r>
              <a:rPr lang="en-US" altLang="zh-CN" sz="1800" dirty="0">
                <a:solidFill>
                  <a:srgbClr val="FF0000"/>
                </a:solidFill>
                <a:latin typeface="ArialMT"/>
              </a:rPr>
              <a:t>ALTIROC-A</a:t>
            </a:r>
            <a:r>
              <a:rPr lang="zh-CN" altLang="en-US" sz="1800" dirty="0">
                <a:solidFill>
                  <a:srgbClr val="FF0000"/>
                </a:solidFill>
                <a:latin typeface="ArialMT"/>
              </a:rPr>
              <a:t> </a:t>
            </a:r>
            <a:r>
              <a:rPr lang="en-US" altLang="zh-CN" sz="1800" dirty="0">
                <a:solidFill>
                  <a:srgbClr val="FF0000"/>
                </a:solidFill>
                <a:latin typeface="ArialMT"/>
              </a:rPr>
              <a:t>Hybrids</a:t>
            </a:r>
            <a:r>
              <a:rPr lang="zh-CN" altLang="en-US" sz="1800" dirty="0">
                <a:solidFill>
                  <a:srgbClr val="FF0000"/>
                </a:solidFill>
                <a:latin typeface="ArialMT"/>
              </a:rPr>
              <a:t> </a:t>
            </a:r>
            <a:endParaRPr lang="en-CN" dirty="0">
              <a:solidFill>
                <a:srgbClr val="FF0000"/>
              </a:solidFill>
            </a:endParaRPr>
          </a:p>
        </p:txBody>
      </p:sp>
      <p:pic>
        <p:nvPicPr>
          <p:cNvPr id="17" name="Picture 16">
            <a:extLst>
              <a:ext uri="{FF2B5EF4-FFF2-40B4-BE49-F238E27FC236}">
                <a16:creationId xmlns:a16="http://schemas.microsoft.com/office/drawing/2014/main" id="{4D448B17-FDA7-8542-BEE2-F7097ACEA65E}"/>
              </a:ext>
            </a:extLst>
          </p:cNvPr>
          <p:cNvPicPr>
            <a:picLocks noChangeAspect="1"/>
          </p:cNvPicPr>
          <p:nvPr/>
        </p:nvPicPr>
        <p:blipFill>
          <a:blip r:embed="rId5"/>
          <a:stretch>
            <a:fillRect/>
          </a:stretch>
        </p:blipFill>
        <p:spPr>
          <a:xfrm>
            <a:off x="2836717" y="4700652"/>
            <a:ext cx="1926473" cy="2147827"/>
          </a:xfrm>
          <a:prstGeom prst="rect">
            <a:avLst/>
          </a:prstGeom>
        </p:spPr>
      </p:pic>
      <p:sp>
        <p:nvSpPr>
          <p:cNvPr id="18" name="TextBox 17">
            <a:extLst>
              <a:ext uri="{FF2B5EF4-FFF2-40B4-BE49-F238E27FC236}">
                <a16:creationId xmlns:a16="http://schemas.microsoft.com/office/drawing/2014/main" id="{5D13D9BA-47DC-AD48-95AD-81F0F03AC7F4}"/>
              </a:ext>
            </a:extLst>
          </p:cNvPr>
          <p:cNvSpPr txBox="1"/>
          <p:nvPr/>
        </p:nvSpPr>
        <p:spPr>
          <a:xfrm>
            <a:off x="2650892" y="4366795"/>
            <a:ext cx="2298121" cy="369332"/>
          </a:xfrm>
          <a:prstGeom prst="rect">
            <a:avLst/>
          </a:prstGeom>
          <a:noFill/>
        </p:spPr>
        <p:txBody>
          <a:bodyPr wrap="square">
            <a:spAutoFit/>
          </a:bodyPr>
          <a:lstStyle/>
          <a:p>
            <a:r>
              <a:rPr lang="en-US" altLang="zh-CN" sz="1800" dirty="0">
                <a:solidFill>
                  <a:srgbClr val="FF0000"/>
                </a:solidFill>
                <a:latin typeface="ArialMT"/>
              </a:rPr>
              <a:t>Support</a:t>
            </a:r>
            <a:r>
              <a:rPr lang="zh-CN" altLang="en-US" sz="1800" dirty="0">
                <a:solidFill>
                  <a:srgbClr val="FF0000"/>
                </a:solidFill>
                <a:latin typeface="ArialMT"/>
              </a:rPr>
              <a:t> </a:t>
            </a:r>
            <a:r>
              <a:rPr lang="en-US" altLang="zh-CN" sz="1800" dirty="0">
                <a:solidFill>
                  <a:srgbClr val="FF0000"/>
                </a:solidFill>
                <a:latin typeface="ArialMT"/>
              </a:rPr>
              <a:t>units</a:t>
            </a:r>
            <a:r>
              <a:rPr lang="zh-CN" altLang="en-US" sz="1800" dirty="0">
                <a:solidFill>
                  <a:srgbClr val="FF0000"/>
                </a:solidFill>
                <a:latin typeface="ArialMT"/>
              </a:rPr>
              <a:t> </a:t>
            </a:r>
            <a:endParaRPr lang="en-CN" dirty="0">
              <a:solidFill>
                <a:srgbClr val="FF0000"/>
              </a:solidFill>
            </a:endParaRPr>
          </a:p>
        </p:txBody>
      </p:sp>
    </p:spTree>
    <p:extLst>
      <p:ext uri="{BB962C8B-B14F-4D97-AF65-F5344CB8AC3E}">
        <p14:creationId xmlns:p14="http://schemas.microsoft.com/office/powerpoint/2010/main" val="127855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77A827-1E64-3F43-92B7-24CF46271828}"/>
              </a:ext>
            </a:extLst>
          </p:cNvPr>
          <p:cNvSpPr>
            <a:spLocks noGrp="1"/>
          </p:cNvSpPr>
          <p:nvPr>
            <p:ph type="sldNum" sz="quarter" idx="4"/>
          </p:nvPr>
        </p:nvSpPr>
        <p:spPr/>
        <p:txBody>
          <a:bodyPr/>
          <a:lstStyle/>
          <a:p>
            <a:fld id="{48F63A3B-78C7-47BE-AE5E-E10140E04643}" type="slidenum">
              <a:rPr lang="en-US" smtClean="0"/>
              <a:pPr/>
              <a:t>16</a:t>
            </a:fld>
            <a:endParaRPr lang="en-US" dirty="0"/>
          </a:p>
        </p:txBody>
      </p:sp>
      <p:pic>
        <p:nvPicPr>
          <p:cNvPr id="3" name="Picture 2">
            <a:extLst>
              <a:ext uri="{FF2B5EF4-FFF2-40B4-BE49-F238E27FC236}">
                <a16:creationId xmlns:a16="http://schemas.microsoft.com/office/drawing/2014/main" id="{E2AB56F5-9BAC-F345-8917-4E81B0E700A1}"/>
              </a:ext>
            </a:extLst>
          </p:cNvPr>
          <p:cNvPicPr>
            <a:picLocks noChangeAspect="1"/>
          </p:cNvPicPr>
          <p:nvPr/>
        </p:nvPicPr>
        <p:blipFill>
          <a:blip r:embed="rId2"/>
          <a:stretch>
            <a:fillRect/>
          </a:stretch>
        </p:blipFill>
        <p:spPr>
          <a:xfrm>
            <a:off x="0" y="3533551"/>
            <a:ext cx="4120953" cy="3000600"/>
          </a:xfrm>
          <a:prstGeom prst="rect">
            <a:avLst/>
          </a:prstGeom>
        </p:spPr>
      </p:pic>
      <p:pic>
        <p:nvPicPr>
          <p:cNvPr id="4" name="Picture 3">
            <a:extLst>
              <a:ext uri="{FF2B5EF4-FFF2-40B4-BE49-F238E27FC236}">
                <a16:creationId xmlns:a16="http://schemas.microsoft.com/office/drawing/2014/main" id="{66CA74A6-2F12-D04A-94D6-C30339E017C7}"/>
              </a:ext>
            </a:extLst>
          </p:cNvPr>
          <p:cNvPicPr>
            <a:picLocks noChangeAspect="1"/>
          </p:cNvPicPr>
          <p:nvPr/>
        </p:nvPicPr>
        <p:blipFill rotWithShape="1">
          <a:blip r:embed="rId3"/>
          <a:srcRect l="57267"/>
          <a:stretch/>
        </p:blipFill>
        <p:spPr>
          <a:xfrm>
            <a:off x="7926201" y="3736262"/>
            <a:ext cx="4291199" cy="2472566"/>
          </a:xfrm>
          <a:prstGeom prst="rect">
            <a:avLst/>
          </a:prstGeom>
        </p:spPr>
      </p:pic>
      <p:pic>
        <p:nvPicPr>
          <p:cNvPr id="5" name="Picture 4">
            <a:extLst>
              <a:ext uri="{FF2B5EF4-FFF2-40B4-BE49-F238E27FC236}">
                <a16:creationId xmlns:a16="http://schemas.microsoft.com/office/drawing/2014/main" id="{EF0884DA-5A79-4C41-8783-2F604DF6B8B5}"/>
              </a:ext>
            </a:extLst>
          </p:cNvPr>
          <p:cNvPicPr>
            <a:picLocks noChangeAspect="1"/>
          </p:cNvPicPr>
          <p:nvPr/>
        </p:nvPicPr>
        <p:blipFill>
          <a:blip r:embed="rId4"/>
          <a:stretch>
            <a:fillRect/>
          </a:stretch>
        </p:blipFill>
        <p:spPr>
          <a:xfrm>
            <a:off x="8556228" y="587493"/>
            <a:ext cx="3486097" cy="2639297"/>
          </a:xfrm>
          <a:prstGeom prst="rect">
            <a:avLst/>
          </a:prstGeom>
        </p:spPr>
      </p:pic>
      <p:sp>
        <p:nvSpPr>
          <p:cNvPr id="6" name="Title 1">
            <a:extLst>
              <a:ext uri="{FF2B5EF4-FFF2-40B4-BE49-F238E27FC236}">
                <a16:creationId xmlns:a16="http://schemas.microsoft.com/office/drawing/2014/main" id="{DBA965A8-1238-8048-A83A-FB3C76F0133E}"/>
              </a:ext>
            </a:extLst>
          </p:cNvPr>
          <p:cNvSpPr txBox="1">
            <a:spLocks/>
          </p:cNvSpPr>
          <p:nvPr/>
        </p:nvSpPr>
        <p:spPr>
          <a:xfrm>
            <a:off x="231325" y="50927"/>
            <a:ext cx="1181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dirty="0"/>
              <a:t>Module</a:t>
            </a:r>
            <a:r>
              <a:rPr kumimoji="1" lang="zh-CN" altLang="en-US" dirty="0"/>
              <a:t> </a:t>
            </a:r>
            <a:r>
              <a:rPr kumimoji="1" lang="en-US" altLang="zh-CN" dirty="0"/>
              <a:t>performance</a:t>
            </a:r>
            <a:r>
              <a:rPr kumimoji="1" lang="zh-CN" altLang="en-US" dirty="0"/>
              <a:t> </a:t>
            </a:r>
            <a:r>
              <a:rPr kumimoji="1" lang="en-US" altLang="zh-CN" dirty="0"/>
              <a:t>in</a:t>
            </a:r>
            <a:r>
              <a:rPr kumimoji="1" lang="zh-CN" altLang="en-US" dirty="0"/>
              <a:t> </a:t>
            </a:r>
            <a:r>
              <a:rPr kumimoji="1" lang="en-US" altLang="zh-CN" dirty="0"/>
              <a:t>test</a:t>
            </a:r>
            <a:r>
              <a:rPr kumimoji="1" lang="zh-CN" altLang="en-US" dirty="0"/>
              <a:t> </a:t>
            </a:r>
            <a:r>
              <a:rPr kumimoji="1" lang="en-US" altLang="zh-CN" dirty="0"/>
              <a:t>beam</a:t>
            </a:r>
            <a:endParaRPr kumimoji="1" lang="zh-CN" altLang="en-US" dirty="0"/>
          </a:p>
        </p:txBody>
      </p:sp>
      <p:sp>
        <p:nvSpPr>
          <p:cNvPr id="7" name="内容占位符 2">
            <a:extLst>
              <a:ext uri="{FF2B5EF4-FFF2-40B4-BE49-F238E27FC236}">
                <a16:creationId xmlns:a16="http://schemas.microsoft.com/office/drawing/2014/main" id="{DD44330F-E9D9-AA44-9C0D-308265EED810}"/>
              </a:ext>
            </a:extLst>
          </p:cNvPr>
          <p:cNvSpPr txBox="1">
            <a:spLocks/>
          </p:cNvSpPr>
          <p:nvPr/>
        </p:nvSpPr>
        <p:spPr>
          <a:xfrm>
            <a:off x="0" y="960253"/>
            <a:ext cx="19090993" cy="10978436"/>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15" dirty="0">
                <a:latin typeface="ArialMT"/>
              </a:rPr>
              <a:t>Module</a:t>
            </a:r>
            <a:r>
              <a:rPr lang="zh-CN" altLang="en-US" sz="2215" dirty="0">
                <a:latin typeface="ArialMT"/>
              </a:rPr>
              <a:t> </a:t>
            </a:r>
            <a:r>
              <a:rPr lang="en-US" altLang="zh-CN" sz="2215" dirty="0">
                <a:latin typeface="ArialMT"/>
              </a:rPr>
              <a:t>performance</a:t>
            </a:r>
            <a:r>
              <a:rPr lang="zh-CN" altLang="en-US" sz="2215" dirty="0">
                <a:latin typeface="ArialMT"/>
              </a:rPr>
              <a:t> </a:t>
            </a:r>
            <a:r>
              <a:rPr lang="en-US" altLang="zh-CN" sz="2215" dirty="0">
                <a:latin typeface="ArialMT"/>
              </a:rPr>
              <a:t>in</a:t>
            </a:r>
            <a:r>
              <a:rPr lang="zh-CN" altLang="en-US" sz="2215" dirty="0">
                <a:latin typeface="ArialMT"/>
              </a:rPr>
              <a:t> </a:t>
            </a:r>
            <a:r>
              <a:rPr lang="en-US" altLang="zh-CN" sz="2215" dirty="0" err="1">
                <a:latin typeface="ArialMT"/>
              </a:rPr>
              <a:t>testbeam</a:t>
            </a:r>
            <a:r>
              <a:rPr lang="zh-CN" altLang="en-US" sz="2215" dirty="0">
                <a:latin typeface="ArialMT"/>
              </a:rPr>
              <a:t> </a:t>
            </a:r>
            <a:r>
              <a:rPr lang="en-US" altLang="zh-CN" sz="2215" dirty="0">
                <a:latin typeface="ArialMT"/>
              </a:rPr>
              <a:t>is</a:t>
            </a:r>
            <a:r>
              <a:rPr lang="zh-CN" altLang="en-US" sz="2215" dirty="0">
                <a:latin typeface="ArialMT"/>
              </a:rPr>
              <a:t> </a:t>
            </a:r>
            <a:r>
              <a:rPr lang="en-US" altLang="zh-CN" sz="2215" dirty="0">
                <a:latin typeface="ArialMT"/>
              </a:rPr>
              <a:t>under</a:t>
            </a:r>
            <a:r>
              <a:rPr lang="zh-CN" altLang="en-US" sz="2215" dirty="0">
                <a:latin typeface="ArialMT"/>
              </a:rPr>
              <a:t> </a:t>
            </a:r>
            <a:r>
              <a:rPr lang="en-US" altLang="zh-CN" sz="2215" dirty="0">
                <a:latin typeface="ArialMT"/>
              </a:rPr>
              <a:t>study</a:t>
            </a:r>
          </a:p>
          <a:p>
            <a:pPr lvl="1"/>
            <a:r>
              <a:rPr lang="en-US" altLang="zh-CN" sz="1815" dirty="0">
                <a:solidFill>
                  <a:srgbClr val="0070C0"/>
                </a:solidFill>
                <a:latin typeface="ArialMT"/>
              </a:rPr>
              <a:t>Some</a:t>
            </a:r>
            <a:r>
              <a:rPr lang="zh-CN" altLang="en-US" sz="1815" dirty="0">
                <a:solidFill>
                  <a:srgbClr val="0070C0"/>
                </a:solidFill>
                <a:latin typeface="ArialMT"/>
              </a:rPr>
              <a:t> </a:t>
            </a:r>
            <a:r>
              <a:rPr lang="en-US" altLang="zh-CN" sz="1815" dirty="0">
                <a:solidFill>
                  <a:srgbClr val="0070C0"/>
                </a:solidFill>
                <a:latin typeface="ArialMT"/>
              </a:rPr>
              <a:t>modules</a:t>
            </a:r>
            <a:r>
              <a:rPr lang="zh-CN" altLang="en-US" sz="1815" dirty="0">
                <a:solidFill>
                  <a:srgbClr val="0070C0"/>
                </a:solidFill>
                <a:latin typeface="ArialMT"/>
              </a:rPr>
              <a:t> </a:t>
            </a:r>
            <a:r>
              <a:rPr lang="en-US" altLang="zh-CN" sz="1815" dirty="0">
                <a:solidFill>
                  <a:srgbClr val="0070C0"/>
                </a:solidFill>
                <a:latin typeface="ArialMT"/>
              </a:rPr>
              <a:t>and</a:t>
            </a:r>
            <a:r>
              <a:rPr lang="zh-CN" altLang="en-US" sz="1815" dirty="0">
                <a:solidFill>
                  <a:srgbClr val="0070C0"/>
                </a:solidFill>
                <a:latin typeface="ArialMT"/>
              </a:rPr>
              <a:t> </a:t>
            </a:r>
            <a:r>
              <a:rPr lang="en-US" altLang="zh-CN" sz="1815" dirty="0">
                <a:solidFill>
                  <a:srgbClr val="0070C0"/>
                </a:solidFill>
                <a:latin typeface="ArialMT"/>
              </a:rPr>
              <a:t>some</a:t>
            </a:r>
            <a:r>
              <a:rPr lang="zh-CN" altLang="en-US" sz="1815" dirty="0">
                <a:solidFill>
                  <a:srgbClr val="0070C0"/>
                </a:solidFill>
                <a:latin typeface="ArialMT"/>
              </a:rPr>
              <a:t> </a:t>
            </a:r>
            <a:r>
              <a:rPr lang="en-US" altLang="zh-CN" sz="1815" dirty="0">
                <a:solidFill>
                  <a:srgbClr val="0070C0"/>
                </a:solidFill>
                <a:latin typeface="ArialMT"/>
              </a:rPr>
              <a:t>setup</a:t>
            </a:r>
            <a:r>
              <a:rPr lang="zh-CN" altLang="en-US" sz="1815" dirty="0">
                <a:solidFill>
                  <a:srgbClr val="0070C0"/>
                </a:solidFill>
                <a:latin typeface="ArialMT"/>
              </a:rPr>
              <a:t> </a:t>
            </a:r>
            <a:r>
              <a:rPr lang="en-US" altLang="zh-CN" sz="1815" dirty="0">
                <a:solidFill>
                  <a:srgbClr val="0070C0"/>
                </a:solidFill>
                <a:latin typeface="ArialMT"/>
              </a:rPr>
              <a:t>have</a:t>
            </a:r>
            <a:r>
              <a:rPr lang="zh-CN" altLang="en-US" sz="1815" dirty="0">
                <a:solidFill>
                  <a:srgbClr val="0070C0"/>
                </a:solidFill>
                <a:latin typeface="ArialMT"/>
              </a:rPr>
              <a:t> </a:t>
            </a:r>
            <a:r>
              <a:rPr lang="en-US" altLang="zh-CN" sz="1815" dirty="0">
                <a:solidFill>
                  <a:srgbClr val="0070C0"/>
                </a:solidFill>
                <a:latin typeface="ArialMT"/>
              </a:rPr>
              <a:t>better</a:t>
            </a:r>
            <a:r>
              <a:rPr lang="zh-CN" altLang="en-US" sz="1815" dirty="0">
                <a:solidFill>
                  <a:srgbClr val="0070C0"/>
                </a:solidFill>
                <a:latin typeface="ArialMT"/>
              </a:rPr>
              <a:t> </a:t>
            </a:r>
            <a:r>
              <a:rPr lang="en-US" altLang="zh-CN" sz="1815" dirty="0">
                <a:solidFill>
                  <a:srgbClr val="0070C0"/>
                </a:solidFill>
                <a:latin typeface="ArialMT"/>
              </a:rPr>
              <a:t>performance</a:t>
            </a:r>
            <a:r>
              <a:rPr lang="zh-CN" altLang="en-US" sz="1815" dirty="0">
                <a:solidFill>
                  <a:srgbClr val="0070C0"/>
                </a:solidFill>
                <a:latin typeface="ArialMT"/>
              </a:rPr>
              <a:t> </a:t>
            </a:r>
            <a:endParaRPr lang="en-US" altLang="zh-CN" sz="1815" dirty="0">
              <a:solidFill>
                <a:srgbClr val="0070C0"/>
              </a:solidFill>
              <a:latin typeface="ArialMT"/>
            </a:endParaRPr>
          </a:p>
          <a:p>
            <a:pPr lvl="1"/>
            <a:r>
              <a:rPr lang="en-US" altLang="zh-CN" sz="1815" dirty="0">
                <a:solidFill>
                  <a:srgbClr val="0070C0"/>
                </a:solidFill>
                <a:latin typeface="ArialMT"/>
              </a:rPr>
              <a:t>Large</a:t>
            </a:r>
            <a:r>
              <a:rPr lang="zh-CN" altLang="en-US" sz="1815" dirty="0">
                <a:solidFill>
                  <a:srgbClr val="0070C0"/>
                </a:solidFill>
                <a:latin typeface="ArialMT"/>
              </a:rPr>
              <a:t> </a:t>
            </a:r>
            <a:r>
              <a:rPr lang="en-US" altLang="zh-CN" sz="1815" dirty="0">
                <a:solidFill>
                  <a:srgbClr val="0070C0"/>
                </a:solidFill>
                <a:latin typeface="ArialMT"/>
              </a:rPr>
              <a:t>fraction</a:t>
            </a:r>
            <a:r>
              <a:rPr lang="zh-CN" altLang="en-US" sz="1815" dirty="0">
                <a:solidFill>
                  <a:srgbClr val="0070C0"/>
                </a:solidFill>
                <a:latin typeface="ArialMT"/>
              </a:rPr>
              <a:t> </a:t>
            </a:r>
            <a:r>
              <a:rPr lang="en-US" altLang="zh-CN" sz="1815" dirty="0">
                <a:solidFill>
                  <a:srgbClr val="0070C0"/>
                </a:solidFill>
                <a:latin typeface="ArialMT"/>
              </a:rPr>
              <a:t>of</a:t>
            </a:r>
            <a:r>
              <a:rPr lang="zh-CN" altLang="en-US" sz="1815" dirty="0">
                <a:solidFill>
                  <a:srgbClr val="0070C0"/>
                </a:solidFill>
                <a:latin typeface="ArialMT"/>
              </a:rPr>
              <a:t> </a:t>
            </a:r>
            <a:r>
              <a:rPr lang="en-US" altLang="zh-CN" sz="1815" dirty="0">
                <a:solidFill>
                  <a:srgbClr val="0070C0"/>
                </a:solidFill>
                <a:latin typeface="ArialMT"/>
              </a:rPr>
              <a:t>modules</a:t>
            </a:r>
            <a:r>
              <a:rPr lang="zh-CN" altLang="en-US" sz="1815" dirty="0">
                <a:solidFill>
                  <a:srgbClr val="0070C0"/>
                </a:solidFill>
                <a:latin typeface="ArialMT"/>
              </a:rPr>
              <a:t> </a:t>
            </a:r>
            <a:r>
              <a:rPr lang="en-US" altLang="zh-CN" sz="1815" dirty="0">
                <a:solidFill>
                  <a:srgbClr val="0070C0"/>
                </a:solidFill>
                <a:latin typeface="ArialMT"/>
              </a:rPr>
              <a:t>has</a:t>
            </a:r>
            <a:r>
              <a:rPr lang="zh-CN" altLang="en-US" sz="1815" dirty="0">
                <a:solidFill>
                  <a:srgbClr val="0070C0"/>
                </a:solidFill>
                <a:latin typeface="ArialMT"/>
              </a:rPr>
              <a:t> </a:t>
            </a:r>
            <a:r>
              <a:rPr lang="en-US" altLang="zh-CN" sz="1815" dirty="0">
                <a:solidFill>
                  <a:srgbClr val="0070C0"/>
                </a:solidFill>
                <a:latin typeface="ArialMT"/>
              </a:rPr>
              <a:t>non-flat</a:t>
            </a:r>
            <a:r>
              <a:rPr lang="zh-CN" altLang="en-US" sz="1815" dirty="0">
                <a:solidFill>
                  <a:srgbClr val="0070C0"/>
                </a:solidFill>
                <a:latin typeface="ArialMT"/>
              </a:rPr>
              <a:t> </a:t>
            </a:r>
            <a:r>
              <a:rPr lang="en-US" altLang="zh-CN" sz="1815" dirty="0">
                <a:solidFill>
                  <a:srgbClr val="0070C0"/>
                </a:solidFill>
                <a:latin typeface="ArialMT"/>
              </a:rPr>
              <a:t>“time</a:t>
            </a:r>
            <a:r>
              <a:rPr lang="zh-CN" altLang="en-US" sz="1815" dirty="0">
                <a:solidFill>
                  <a:srgbClr val="0070C0"/>
                </a:solidFill>
                <a:latin typeface="ArialMT"/>
              </a:rPr>
              <a:t> </a:t>
            </a:r>
            <a:r>
              <a:rPr lang="en-US" altLang="zh-CN" sz="1815" dirty="0">
                <a:solidFill>
                  <a:srgbClr val="0070C0"/>
                </a:solidFill>
                <a:latin typeface="ArialMT"/>
              </a:rPr>
              <a:t>of</a:t>
            </a:r>
            <a:r>
              <a:rPr lang="zh-CN" altLang="en-US" sz="1815" dirty="0">
                <a:solidFill>
                  <a:srgbClr val="0070C0"/>
                </a:solidFill>
                <a:latin typeface="ArialMT"/>
              </a:rPr>
              <a:t> </a:t>
            </a:r>
            <a:r>
              <a:rPr lang="en-US" altLang="zh-CN" sz="1815" dirty="0">
                <a:solidFill>
                  <a:srgbClr val="0070C0"/>
                </a:solidFill>
                <a:latin typeface="ArialMT"/>
              </a:rPr>
              <a:t>arrival”</a:t>
            </a:r>
            <a:r>
              <a:rPr lang="zh-CN" altLang="en-US" sz="1815" dirty="0">
                <a:solidFill>
                  <a:srgbClr val="0070C0"/>
                </a:solidFill>
                <a:latin typeface="ArialMT"/>
              </a:rPr>
              <a:t> </a:t>
            </a:r>
            <a:r>
              <a:rPr lang="en-US" altLang="zh-CN" sz="1815" dirty="0">
                <a:solidFill>
                  <a:srgbClr val="0070C0"/>
                </a:solidFill>
                <a:latin typeface="ArialMT"/>
              </a:rPr>
              <a:t>(TOA)</a:t>
            </a:r>
            <a:r>
              <a:rPr lang="zh-CN" altLang="en-US" sz="1815" dirty="0">
                <a:solidFill>
                  <a:srgbClr val="0070C0"/>
                </a:solidFill>
                <a:latin typeface="ArialMT"/>
              </a:rPr>
              <a:t> </a:t>
            </a:r>
            <a:r>
              <a:rPr lang="en-US" altLang="zh-CN" sz="1815" dirty="0">
                <a:solidFill>
                  <a:srgbClr val="0070C0"/>
                </a:solidFill>
                <a:latin typeface="ArialMT"/>
              </a:rPr>
              <a:t>distribution</a:t>
            </a:r>
          </a:p>
          <a:p>
            <a:pPr lvl="2"/>
            <a:r>
              <a:rPr lang="en-US" altLang="zh-CN" sz="1815" dirty="0">
                <a:solidFill>
                  <a:srgbClr val="0070C0"/>
                </a:solidFill>
                <a:latin typeface="ArialMT"/>
              </a:rPr>
              <a:t>Giving</a:t>
            </a:r>
            <a:r>
              <a:rPr lang="zh-CN" altLang="en-US" sz="1815" dirty="0">
                <a:solidFill>
                  <a:srgbClr val="0070C0"/>
                </a:solidFill>
                <a:latin typeface="ArialMT"/>
              </a:rPr>
              <a:t> </a:t>
            </a:r>
            <a:r>
              <a:rPr lang="en-US" altLang="zh-CN" sz="1815" dirty="0">
                <a:solidFill>
                  <a:srgbClr val="0070C0"/>
                </a:solidFill>
                <a:latin typeface="ArialMT"/>
              </a:rPr>
              <a:t>impact</a:t>
            </a:r>
            <a:r>
              <a:rPr lang="zh-CN" altLang="en-US" sz="1815" dirty="0">
                <a:solidFill>
                  <a:srgbClr val="0070C0"/>
                </a:solidFill>
                <a:latin typeface="ArialMT"/>
              </a:rPr>
              <a:t> </a:t>
            </a:r>
            <a:r>
              <a:rPr lang="en-US" altLang="zh-CN" sz="1815" dirty="0">
                <a:solidFill>
                  <a:srgbClr val="0070C0"/>
                </a:solidFill>
                <a:latin typeface="ArialMT"/>
              </a:rPr>
              <a:t>to</a:t>
            </a:r>
            <a:r>
              <a:rPr lang="zh-CN" altLang="en-US" sz="1815" dirty="0">
                <a:solidFill>
                  <a:srgbClr val="0070C0"/>
                </a:solidFill>
                <a:latin typeface="ArialMT"/>
              </a:rPr>
              <a:t> </a:t>
            </a:r>
            <a:r>
              <a:rPr lang="en-US" altLang="zh-CN" sz="1815" dirty="0">
                <a:solidFill>
                  <a:srgbClr val="0070C0"/>
                </a:solidFill>
                <a:latin typeface="ArialMT"/>
              </a:rPr>
              <a:t>final</a:t>
            </a:r>
            <a:r>
              <a:rPr lang="zh-CN" altLang="en-US" sz="1815" dirty="0">
                <a:solidFill>
                  <a:srgbClr val="0070C0"/>
                </a:solidFill>
                <a:latin typeface="ArialMT"/>
              </a:rPr>
              <a:t> </a:t>
            </a:r>
            <a:r>
              <a:rPr lang="en-US" altLang="zh-CN" sz="1815" dirty="0">
                <a:solidFill>
                  <a:srgbClr val="0070C0"/>
                </a:solidFill>
                <a:latin typeface="ArialMT"/>
              </a:rPr>
              <a:t>timing</a:t>
            </a:r>
            <a:r>
              <a:rPr lang="zh-CN" altLang="en-US" sz="1815" dirty="0">
                <a:solidFill>
                  <a:srgbClr val="0070C0"/>
                </a:solidFill>
                <a:latin typeface="ArialMT"/>
              </a:rPr>
              <a:t> </a:t>
            </a:r>
            <a:r>
              <a:rPr lang="en-US" altLang="zh-CN" sz="1815" dirty="0">
                <a:solidFill>
                  <a:srgbClr val="0070C0"/>
                </a:solidFill>
                <a:latin typeface="ArialMT"/>
              </a:rPr>
              <a:t>resolution</a:t>
            </a:r>
            <a:r>
              <a:rPr lang="zh-CN" altLang="en-US" sz="1815" dirty="0">
                <a:solidFill>
                  <a:srgbClr val="0070C0"/>
                </a:solidFill>
                <a:latin typeface="ArialMT"/>
              </a:rPr>
              <a:t> </a:t>
            </a:r>
            <a:r>
              <a:rPr lang="en-US" altLang="zh-CN" sz="1815" dirty="0">
                <a:solidFill>
                  <a:srgbClr val="0070C0"/>
                </a:solidFill>
                <a:latin typeface="ArialMT"/>
              </a:rPr>
              <a:t>of</a:t>
            </a:r>
            <a:r>
              <a:rPr lang="zh-CN" altLang="en-US" sz="1815" dirty="0">
                <a:solidFill>
                  <a:srgbClr val="0070C0"/>
                </a:solidFill>
                <a:latin typeface="ArialMT"/>
              </a:rPr>
              <a:t> </a:t>
            </a:r>
            <a:r>
              <a:rPr lang="en-US" altLang="zh-CN" sz="1815" dirty="0">
                <a:solidFill>
                  <a:srgbClr val="0070C0"/>
                </a:solidFill>
                <a:latin typeface="ArialMT"/>
              </a:rPr>
              <a:t>the</a:t>
            </a:r>
            <a:r>
              <a:rPr lang="zh-CN" altLang="en-US" sz="1815" dirty="0">
                <a:solidFill>
                  <a:srgbClr val="0070C0"/>
                </a:solidFill>
                <a:latin typeface="ArialMT"/>
              </a:rPr>
              <a:t> </a:t>
            </a:r>
            <a:r>
              <a:rPr lang="en-US" altLang="zh-CN" sz="1815" dirty="0">
                <a:solidFill>
                  <a:srgbClr val="0070C0"/>
                </a:solidFill>
                <a:latin typeface="ArialMT"/>
              </a:rPr>
              <a:t>modules</a:t>
            </a:r>
            <a:r>
              <a:rPr lang="zh-CN" altLang="en-US" sz="1815" dirty="0">
                <a:solidFill>
                  <a:srgbClr val="0070C0"/>
                </a:solidFill>
                <a:latin typeface="ArialMT"/>
              </a:rPr>
              <a:t> </a:t>
            </a:r>
            <a:endParaRPr lang="en-US" altLang="zh-CN" sz="1815" dirty="0">
              <a:solidFill>
                <a:srgbClr val="0070C0"/>
              </a:solidFill>
              <a:latin typeface="ArialMT"/>
            </a:endParaRPr>
          </a:p>
          <a:p>
            <a:pPr lvl="1"/>
            <a:r>
              <a:rPr lang="en-US" altLang="zh-CN" sz="1815" dirty="0">
                <a:solidFill>
                  <a:srgbClr val="0070C0"/>
                </a:solidFill>
                <a:latin typeface="ArialMT"/>
              </a:rPr>
              <a:t>Understand</a:t>
            </a:r>
            <a:r>
              <a:rPr lang="zh-CN" altLang="en-US" sz="1815" dirty="0">
                <a:solidFill>
                  <a:srgbClr val="0070C0"/>
                </a:solidFill>
                <a:latin typeface="ArialMT"/>
              </a:rPr>
              <a:t> </a:t>
            </a:r>
            <a:r>
              <a:rPr lang="en-US" altLang="zh-CN" sz="1815" dirty="0">
                <a:solidFill>
                  <a:srgbClr val="0070C0"/>
                </a:solidFill>
                <a:latin typeface="ArialMT"/>
              </a:rPr>
              <a:t>the</a:t>
            </a:r>
            <a:r>
              <a:rPr lang="zh-CN" altLang="en-US" sz="1815" dirty="0">
                <a:solidFill>
                  <a:srgbClr val="0070C0"/>
                </a:solidFill>
                <a:latin typeface="ArialMT"/>
              </a:rPr>
              <a:t> </a:t>
            </a:r>
            <a:r>
              <a:rPr lang="en-US" altLang="zh-CN" sz="1815" dirty="0">
                <a:solidFill>
                  <a:srgbClr val="0070C0"/>
                </a:solidFill>
                <a:latin typeface="ArialMT"/>
              </a:rPr>
              <a:t>TOA</a:t>
            </a:r>
            <a:r>
              <a:rPr lang="zh-CN" altLang="en-US" sz="1815" dirty="0">
                <a:solidFill>
                  <a:srgbClr val="0070C0"/>
                </a:solidFill>
                <a:latin typeface="ArialMT"/>
              </a:rPr>
              <a:t> </a:t>
            </a:r>
            <a:r>
              <a:rPr lang="en-US" altLang="zh-CN" sz="1815" dirty="0">
                <a:solidFill>
                  <a:srgbClr val="0070C0"/>
                </a:solidFill>
                <a:latin typeface="ArialMT"/>
              </a:rPr>
              <a:t>behavior</a:t>
            </a:r>
            <a:r>
              <a:rPr lang="zh-CN" altLang="en-US" sz="1815" dirty="0">
                <a:solidFill>
                  <a:srgbClr val="0070C0"/>
                </a:solidFill>
                <a:latin typeface="ArialMT"/>
              </a:rPr>
              <a:t> </a:t>
            </a:r>
            <a:r>
              <a:rPr lang="en-US" altLang="zh-CN" sz="1815" dirty="0">
                <a:solidFill>
                  <a:srgbClr val="0070C0"/>
                </a:solidFill>
                <a:latin typeface="ArialMT"/>
              </a:rPr>
              <a:t>and</a:t>
            </a:r>
            <a:r>
              <a:rPr lang="zh-CN" altLang="en-US" sz="1815" dirty="0">
                <a:solidFill>
                  <a:srgbClr val="0070C0"/>
                </a:solidFill>
                <a:latin typeface="ArialMT"/>
              </a:rPr>
              <a:t> </a:t>
            </a:r>
            <a:r>
              <a:rPr lang="en-US" altLang="zh-CN" sz="1815" dirty="0">
                <a:solidFill>
                  <a:srgbClr val="0070C0"/>
                </a:solidFill>
                <a:latin typeface="ArialMT"/>
              </a:rPr>
              <a:t>try</a:t>
            </a:r>
            <a:r>
              <a:rPr lang="zh-CN" altLang="en-US" sz="1815" dirty="0">
                <a:solidFill>
                  <a:srgbClr val="0070C0"/>
                </a:solidFill>
                <a:latin typeface="ArialMT"/>
              </a:rPr>
              <a:t> </a:t>
            </a:r>
            <a:r>
              <a:rPr lang="en-US" altLang="zh-CN" sz="1815" dirty="0">
                <a:solidFill>
                  <a:srgbClr val="0070C0"/>
                </a:solidFill>
                <a:latin typeface="ArialMT"/>
              </a:rPr>
              <a:t>to</a:t>
            </a:r>
            <a:r>
              <a:rPr lang="zh-CN" altLang="en-US" sz="1815" dirty="0">
                <a:solidFill>
                  <a:srgbClr val="0070C0"/>
                </a:solidFill>
                <a:latin typeface="ArialMT"/>
              </a:rPr>
              <a:t> </a:t>
            </a:r>
            <a:r>
              <a:rPr lang="en-US" altLang="zh-CN" sz="1815" dirty="0">
                <a:solidFill>
                  <a:srgbClr val="0070C0"/>
                </a:solidFill>
                <a:latin typeface="ArialMT"/>
              </a:rPr>
              <a:t>calibrate</a:t>
            </a:r>
            <a:r>
              <a:rPr lang="zh-CN" altLang="en-US" sz="1815" dirty="0">
                <a:solidFill>
                  <a:srgbClr val="0070C0"/>
                </a:solidFill>
                <a:latin typeface="ArialMT"/>
              </a:rPr>
              <a:t> </a:t>
            </a:r>
            <a:r>
              <a:rPr lang="en-US" altLang="zh-CN" sz="1815" dirty="0">
                <a:solidFill>
                  <a:srgbClr val="0070C0"/>
                </a:solidFill>
                <a:latin typeface="ArialMT"/>
              </a:rPr>
              <a:t>them</a:t>
            </a:r>
            <a:r>
              <a:rPr lang="zh-CN" altLang="en-US" sz="1815" dirty="0">
                <a:solidFill>
                  <a:srgbClr val="0070C0"/>
                </a:solidFill>
                <a:latin typeface="ArialMT"/>
              </a:rPr>
              <a:t> </a:t>
            </a:r>
            <a:r>
              <a:rPr lang="en-US" altLang="zh-CN" sz="1815" dirty="0">
                <a:solidFill>
                  <a:srgbClr val="0070C0"/>
                </a:solidFill>
                <a:latin typeface="ArialMT"/>
              </a:rPr>
              <a:t>using</a:t>
            </a:r>
            <a:r>
              <a:rPr lang="zh-CN" altLang="en-US" sz="1815" dirty="0">
                <a:solidFill>
                  <a:srgbClr val="0070C0"/>
                </a:solidFill>
                <a:latin typeface="ArialMT"/>
              </a:rPr>
              <a:t> </a:t>
            </a:r>
            <a:r>
              <a:rPr lang="en-US" altLang="zh-CN" sz="1815" dirty="0">
                <a:solidFill>
                  <a:srgbClr val="0070C0"/>
                </a:solidFill>
                <a:latin typeface="ArialMT"/>
              </a:rPr>
              <a:t>data</a:t>
            </a:r>
            <a:endParaRPr lang="en-US" altLang="zh-CN" sz="2062" dirty="0">
              <a:latin typeface="ArialMT"/>
            </a:endParaRPr>
          </a:p>
          <a:p>
            <a:endParaRPr lang="en" altLang="zh-CN" sz="2462" dirty="0">
              <a:latin typeface="ArialMT"/>
            </a:endParaRPr>
          </a:p>
          <a:p>
            <a:pPr lvl="1"/>
            <a:endParaRPr lang="en" altLang="zh-CN" sz="2462" dirty="0">
              <a:solidFill>
                <a:srgbClr val="0070C0"/>
              </a:solidFill>
              <a:latin typeface="ArialMT"/>
            </a:endParaRPr>
          </a:p>
          <a:p>
            <a:pPr lvl="1"/>
            <a:endParaRPr lang="en" altLang="zh-CN" sz="2215" dirty="0"/>
          </a:p>
        </p:txBody>
      </p:sp>
      <p:pic>
        <p:nvPicPr>
          <p:cNvPr id="8" name="Picture 7">
            <a:extLst>
              <a:ext uri="{FF2B5EF4-FFF2-40B4-BE49-F238E27FC236}">
                <a16:creationId xmlns:a16="http://schemas.microsoft.com/office/drawing/2014/main" id="{5BF6C44E-40E4-1C46-8E9C-491A621E14A5}"/>
              </a:ext>
            </a:extLst>
          </p:cNvPr>
          <p:cNvPicPr>
            <a:picLocks noChangeAspect="1"/>
          </p:cNvPicPr>
          <p:nvPr/>
        </p:nvPicPr>
        <p:blipFill>
          <a:blip r:embed="rId5"/>
          <a:stretch>
            <a:fillRect/>
          </a:stretch>
        </p:blipFill>
        <p:spPr>
          <a:xfrm>
            <a:off x="4120953" y="3678996"/>
            <a:ext cx="3863812" cy="2855154"/>
          </a:xfrm>
          <a:prstGeom prst="rect">
            <a:avLst/>
          </a:prstGeom>
        </p:spPr>
      </p:pic>
      <p:cxnSp>
        <p:nvCxnSpPr>
          <p:cNvPr id="10" name="Straight Connector 9">
            <a:extLst>
              <a:ext uri="{FF2B5EF4-FFF2-40B4-BE49-F238E27FC236}">
                <a16:creationId xmlns:a16="http://schemas.microsoft.com/office/drawing/2014/main" id="{9A53A73D-7597-934E-AC91-6B4CC84AFADB}"/>
              </a:ext>
            </a:extLst>
          </p:cNvPr>
          <p:cNvCxnSpPr/>
          <p:nvPr/>
        </p:nvCxnSpPr>
        <p:spPr>
          <a:xfrm>
            <a:off x="508000" y="5499100"/>
            <a:ext cx="261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391294-05DA-0F4C-891D-9ACC779C4C90}"/>
              </a:ext>
            </a:extLst>
          </p:cNvPr>
          <p:cNvCxnSpPr/>
          <p:nvPr/>
        </p:nvCxnSpPr>
        <p:spPr>
          <a:xfrm>
            <a:off x="4508500" y="6146800"/>
            <a:ext cx="261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379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50ECFA-0D55-63A9-1CF0-5F97B95C1FF9}"/>
              </a:ext>
            </a:extLst>
          </p:cNvPr>
          <p:cNvSpPr/>
          <p:nvPr/>
        </p:nvSpPr>
        <p:spPr>
          <a:xfrm>
            <a:off x="340242" y="95001"/>
            <a:ext cx="12146985" cy="701731"/>
          </a:xfrm>
          <a:prstGeom prst="rect">
            <a:avLst/>
          </a:prstGeom>
        </p:spPr>
        <p:txBody>
          <a:bodyPr wrap="square">
            <a:spAutoFit/>
          </a:bodyPr>
          <a:lstStyle/>
          <a:p>
            <a:pPr defTabSz="914400">
              <a:lnSpc>
                <a:spcPct val="90000"/>
              </a:lnSpc>
              <a:spcBef>
                <a:spcPct val="0"/>
              </a:spcBef>
            </a:pPr>
            <a:r>
              <a:rPr kumimoji="1" lang="en-US" altLang="zh-CN" sz="4400" dirty="0">
                <a:latin typeface="+mj-lt"/>
                <a:ea typeface="+mj-ea"/>
                <a:cs typeface="+mj-cs"/>
              </a:rPr>
              <a:t>Peripheral Electronics</a:t>
            </a:r>
            <a:r>
              <a:rPr kumimoji="1" lang="zh-CN" altLang="en-US" sz="4400" dirty="0">
                <a:latin typeface="+mj-lt"/>
                <a:ea typeface="+mj-ea"/>
                <a:cs typeface="+mj-cs"/>
              </a:rPr>
              <a:t> </a:t>
            </a:r>
            <a:r>
              <a:rPr kumimoji="1" lang="en-US" altLang="zh-CN" sz="4400" dirty="0">
                <a:latin typeface="+mj-lt"/>
                <a:ea typeface="+mj-ea"/>
                <a:cs typeface="+mj-cs"/>
              </a:rPr>
              <a:t>Board</a:t>
            </a:r>
            <a:r>
              <a:rPr kumimoji="1" lang="zh-CN" altLang="en-US" sz="4400" dirty="0">
                <a:latin typeface="+mj-lt"/>
                <a:ea typeface="+mj-ea"/>
                <a:cs typeface="+mj-cs"/>
              </a:rPr>
              <a:t> </a:t>
            </a:r>
            <a:r>
              <a:rPr kumimoji="1" lang="en-US" altLang="zh-CN" sz="4400" dirty="0">
                <a:latin typeface="+mj-lt"/>
                <a:ea typeface="+mj-ea"/>
                <a:cs typeface="+mj-cs"/>
              </a:rPr>
              <a:t>(PEB)</a:t>
            </a:r>
            <a:endParaRPr kumimoji="1" lang="en-GB" sz="4400" dirty="0">
              <a:latin typeface="+mj-lt"/>
              <a:ea typeface="+mj-ea"/>
              <a:cs typeface="+mj-cs"/>
            </a:endParaRPr>
          </a:p>
        </p:txBody>
      </p:sp>
      <p:sp>
        <p:nvSpPr>
          <p:cNvPr id="5" name="文本框 7">
            <a:extLst>
              <a:ext uri="{FF2B5EF4-FFF2-40B4-BE49-F238E27FC236}">
                <a16:creationId xmlns:a16="http://schemas.microsoft.com/office/drawing/2014/main" id="{255A6DC7-8817-C374-DF4E-14FC8EBD0D81}"/>
              </a:ext>
            </a:extLst>
          </p:cNvPr>
          <p:cNvSpPr txBox="1"/>
          <p:nvPr/>
        </p:nvSpPr>
        <p:spPr>
          <a:xfrm>
            <a:off x="0" y="474615"/>
            <a:ext cx="15163419" cy="4718664"/>
          </a:xfrm>
          <a:prstGeom prst="rect">
            <a:avLst/>
          </a:prstGeom>
          <a:noFill/>
        </p:spPr>
        <p:txBody>
          <a:bodyPr wrap="square">
            <a:spAutoFit/>
          </a:bodyPr>
          <a:lstStyle/>
          <a:p>
            <a:endParaRPr lang="en-US" altLang="zh-CN" sz="2708" dirty="0">
              <a:latin typeface="ArialMT"/>
            </a:endParaRPr>
          </a:p>
          <a:p>
            <a:pPr marL="457200" indent="-457200">
              <a:buFont typeface="Arial" panose="020B0604020202020204" pitchFamily="34" charset="0"/>
              <a:buChar char="•"/>
            </a:pPr>
            <a:r>
              <a:rPr lang="en-US" altLang="zh-CN" sz="2708" dirty="0">
                <a:latin typeface="ArialMT"/>
              </a:rPr>
              <a:t>China</a:t>
            </a:r>
            <a:r>
              <a:rPr lang="zh-CN" altLang="en-US" sz="2708" dirty="0">
                <a:latin typeface="ArialMT"/>
              </a:rPr>
              <a:t> </a:t>
            </a:r>
            <a:r>
              <a:rPr lang="en-US" altLang="zh-CN" sz="2708" dirty="0">
                <a:latin typeface="ArialMT"/>
              </a:rPr>
              <a:t>(IHEP/NJU)</a:t>
            </a:r>
            <a:r>
              <a:rPr lang="zh-CN" altLang="en-US" sz="2708" dirty="0">
                <a:latin typeface="ArialMT"/>
              </a:rPr>
              <a:t> </a:t>
            </a:r>
            <a:r>
              <a:rPr lang="en-US" altLang="zh-CN" sz="2708" dirty="0">
                <a:latin typeface="ArialMT"/>
              </a:rPr>
              <a:t>will</a:t>
            </a:r>
            <a:r>
              <a:rPr lang="zh-CN" altLang="en-US" sz="2708" dirty="0">
                <a:latin typeface="ArialMT"/>
              </a:rPr>
              <a:t> </a:t>
            </a:r>
            <a:r>
              <a:rPr lang="en-US" altLang="zh-CN" sz="2708" dirty="0">
                <a:latin typeface="ArialMT"/>
              </a:rPr>
              <a:t>design</a:t>
            </a:r>
            <a:r>
              <a:rPr lang="zh-CN" altLang="en-US" sz="2708" dirty="0">
                <a:latin typeface="ArialMT"/>
              </a:rPr>
              <a:t> </a:t>
            </a:r>
            <a:r>
              <a:rPr lang="en-US" altLang="zh-CN" sz="2708" dirty="0">
                <a:latin typeface="ArialMT"/>
              </a:rPr>
              <a:t>and</a:t>
            </a:r>
            <a:r>
              <a:rPr lang="zh-CN" altLang="en-US" sz="2708" dirty="0">
                <a:latin typeface="ArialMT"/>
              </a:rPr>
              <a:t> </a:t>
            </a:r>
            <a:r>
              <a:rPr lang="en-US" altLang="zh-CN" sz="2708" dirty="0">
                <a:latin typeface="ArialMT"/>
              </a:rPr>
              <a:t>produce</a:t>
            </a:r>
            <a:r>
              <a:rPr lang="zh-CN" altLang="en-US" sz="2708" dirty="0">
                <a:latin typeface="ArialMT"/>
              </a:rPr>
              <a:t> </a:t>
            </a:r>
            <a:r>
              <a:rPr lang="en-US" altLang="zh-CN" sz="2708" dirty="0">
                <a:latin typeface="ArialMT"/>
              </a:rPr>
              <a:t>100%</a:t>
            </a:r>
            <a:r>
              <a:rPr lang="zh-CN" altLang="en-US" sz="2708" dirty="0">
                <a:latin typeface="ArialMT"/>
              </a:rPr>
              <a:t> </a:t>
            </a:r>
            <a:r>
              <a:rPr lang="en-US" altLang="zh-CN" sz="2708" dirty="0">
                <a:latin typeface="ArialMT"/>
              </a:rPr>
              <a:t>PEB</a:t>
            </a:r>
            <a:r>
              <a:rPr lang="zh-CN" altLang="en-US" sz="2708" dirty="0">
                <a:latin typeface="ArialMT"/>
              </a:rPr>
              <a:t> </a:t>
            </a:r>
            <a:r>
              <a:rPr lang="en-US" altLang="zh-CN" sz="2708" dirty="0">
                <a:latin typeface="ArialMT"/>
              </a:rPr>
              <a:t>(PCB</a:t>
            </a:r>
            <a:r>
              <a:rPr lang="zh-CN" altLang="en-US" sz="2708" dirty="0">
                <a:latin typeface="ArialMT"/>
              </a:rPr>
              <a:t> </a:t>
            </a:r>
            <a:r>
              <a:rPr lang="en-US" altLang="zh-CN" sz="2708" dirty="0">
                <a:latin typeface="ArialMT"/>
              </a:rPr>
              <a:t>fabrication)</a:t>
            </a:r>
          </a:p>
          <a:p>
            <a:pPr marL="457200" indent="-457200">
              <a:buFont typeface="Arial" panose="020B0604020202020204" pitchFamily="34" charset="0"/>
              <a:buChar char="•"/>
            </a:pPr>
            <a:r>
              <a:rPr lang="en-US" sz="2800" b="0" i="0" dirty="0">
                <a:solidFill>
                  <a:srgbClr val="111111"/>
                </a:solidFill>
                <a:effectLst/>
                <a:latin typeface="Arial" panose="020B0604020202020204" pitchFamily="34" charset="0"/>
              </a:rPr>
              <a:t>Challenge</a:t>
            </a:r>
            <a:r>
              <a:rPr lang="en-US" altLang="zh-CN" sz="2800" b="0" i="0" dirty="0">
                <a:solidFill>
                  <a:srgbClr val="111111"/>
                </a:solidFill>
                <a:effectLst/>
                <a:latin typeface="Arial" panose="020B0604020202020204" pitchFamily="34" charset="0"/>
              </a:rPr>
              <a:t>:</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fast</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communication</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with</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55</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modules,</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24</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metal</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layers</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in</a:t>
            </a:r>
            <a:r>
              <a:rPr lang="zh-CN" altLang="en-US" sz="2800" b="0" i="0" dirty="0">
                <a:solidFill>
                  <a:srgbClr val="111111"/>
                </a:solidFill>
                <a:effectLst/>
                <a:latin typeface="Arial" panose="020B0604020202020204" pitchFamily="34" charset="0"/>
              </a:rPr>
              <a:t> </a:t>
            </a:r>
            <a:r>
              <a:rPr lang="en-US" altLang="zh-CN" sz="2800" b="0" i="0" dirty="0">
                <a:solidFill>
                  <a:srgbClr val="111111"/>
                </a:solidFill>
                <a:effectLst/>
                <a:latin typeface="Arial" panose="020B0604020202020204" pitchFamily="34" charset="0"/>
              </a:rPr>
              <a:t>PCB</a:t>
            </a:r>
            <a:endParaRPr lang="en-US" altLang="zh-CN" sz="2708" dirty="0">
              <a:latin typeface="ArialMT"/>
            </a:endParaRPr>
          </a:p>
          <a:p>
            <a:pPr marL="984763" lvl="1" indent="-422041">
              <a:buFont typeface="Arial" panose="020B0604020202020204" pitchFamily="34" charset="0"/>
              <a:buChar char="•"/>
            </a:pPr>
            <a:r>
              <a:rPr lang="en-US" altLang="zh-CN" sz="2400" dirty="0">
                <a:solidFill>
                  <a:srgbClr val="FF0000"/>
                </a:solidFill>
              </a:rPr>
              <a:t>Comments</a:t>
            </a:r>
            <a:r>
              <a:rPr lang="zh-CN" altLang="en-US" sz="2400" dirty="0">
                <a:solidFill>
                  <a:srgbClr val="FF0000"/>
                </a:solidFill>
              </a:rPr>
              <a:t> </a:t>
            </a:r>
            <a:r>
              <a:rPr lang="en-US" altLang="zh-CN" sz="2400" dirty="0">
                <a:solidFill>
                  <a:srgbClr val="FF0000"/>
                </a:solidFill>
              </a:rPr>
              <a:t>in</a:t>
            </a:r>
            <a:r>
              <a:rPr lang="zh-CN" altLang="en-US" sz="2400" dirty="0">
                <a:solidFill>
                  <a:srgbClr val="FF0000"/>
                </a:solidFill>
              </a:rPr>
              <a:t>  </a:t>
            </a:r>
            <a:r>
              <a:rPr lang="en-US" altLang="zh-CN" sz="2400" dirty="0">
                <a:solidFill>
                  <a:srgbClr val="FF0000"/>
                </a:solidFill>
              </a:rPr>
              <a:t>CERN</a:t>
            </a:r>
            <a:r>
              <a:rPr lang="zh-CN" altLang="en-US" sz="2400" dirty="0">
                <a:solidFill>
                  <a:srgbClr val="FF0000"/>
                </a:solidFill>
              </a:rPr>
              <a:t> </a:t>
            </a:r>
            <a:r>
              <a:rPr lang="en-US" altLang="zh-CN" sz="2400" dirty="0">
                <a:solidFill>
                  <a:srgbClr val="FF0000"/>
                </a:solidFill>
              </a:rPr>
              <a:t>review:</a:t>
            </a:r>
            <a:r>
              <a:rPr lang="zh-CN" altLang="en-US" sz="2400" dirty="0">
                <a:solidFill>
                  <a:srgbClr val="FF0000"/>
                </a:solidFill>
              </a:rPr>
              <a:t> </a:t>
            </a:r>
            <a:r>
              <a:rPr lang="en-US" sz="2400" dirty="0">
                <a:solidFill>
                  <a:srgbClr val="FF0000"/>
                </a:solidFill>
              </a:rPr>
              <a:t>Comparable with the most difficult boards for HEP projects</a:t>
            </a:r>
          </a:p>
          <a:p>
            <a:pPr marL="457200" indent="-457200">
              <a:buFont typeface="Arial" panose="020B0604020202020204" pitchFamily="34" charset="0"/>
              <a:buChar char="•"/>
            </a:pPr>
            <a:r>
              <a:rPr lang="en-US" altLang="zh-CN" sz="2708" dirty="0">
                <a:solidFill>
                  <a:srgbClr val="0070C0"/>
                </a:solidFill>
                <a:latin typeface="ArialMT"/>
              </a:rPr>
              <a:t>Update</a:t>
            </a:r>
            <a:r>
              <a:rPr lang="zh-CN" altLang="en-US" sz="2708" dirty="0">
                <a:solidFill>
                  <a:srgbClr val="0070C0"/>
                </a:solidFill>
                <a:latin typeface="ArialMT"/>
              </a:rPr>
              <a:t> </a:t>
            </a:r>
            <a:r>
              <a:rPr lang="en-US" altLang="zh-CN" sz="2708" dirty="0">
                <a:solidFill>
                  <a:srgbClr val="0070C0"/>
                </a:solidFill>
                <a:latin typeface="ArialMT"/>
              </a:rPr>
              <a:t>:</a:t>
            </a:r>
            <a:r>
              <a:rPr lang="zh-CN" altLang="en-US" sz="2708" dirty="0">
                <a:solidFill>
                  <a:srgbClr val="0070C0"/>
                </a:solidFill>
                <a:latin typeface="ArialMT"/>
              </a:rPr>
              <a:t> </a:t>
            </a:r>
            <a:endParaRPr lang="en-US" altLang="zh-CN" sz="2708" dirty="0">
              <a:solidFill>
                <a:srgbClr val="0070C0"/>
              </a:solidFill>
              <a:latin typeface="ArialMT"/>
            </a:endParaRPr>
          </a:p>
          <a:p>
            <a:pPr marL="879241" lvl="1" indent="-422041">
              <a:buFont typeface="Arial" panose="020B0604020202020204" pitchFamily="34" charset="0"/>
              <a:buChar char="•"/>
            </a:pPr>
            <a:r>
              <a:rPr lang="en-US" altLang="zh-CN" sz="2400" dirty="0">
                <a:latin typeface="ArialMT"/>
              </a:rPr>
              <a:t>IHEP and NJU developed 1</a:t>
            </a:r>
            <a:r>
              <a:rPr lang="en-US" altLang="zh-CN" sz="2400" baseline="30000" dirty="0">
                <a:latin typeface="ArialMT"/>
              </a:rPr>
              <a:t>st</a:t>
            </a:r>
            <a:r>
              <a:rPr lang="zh-CN" altLang="en-US" sz="2400" dirty="0">
                <a:latin typeface="ArialMT"/>
              </a:rPr>
              <a:t> </a:t>
            </a:r>
            <a:r>
              <a:rPr lang="en-US" altLang="zh-CN" sz="2400" dirty="0">
                <a:latin typeface="ArialMT"/>
              </a:rPr>
              <a:t>Peripheral Electronics Boards</a:t>
            </a:r>
            <a:r>
              <a:rPr lang="zh-CN" altLang="en-US" sz="2400" dirty="0">
                <a:latin typeface="ArialMT"/>
              </a:rPr>
              <a:t> </a:t>
            </a:r>
            <a:r>
              <a:rPr lang="en-US" altLang="zh-CN" sz="2400" dirty="0">
                <a:latin typeface="ArialMT"/>
              </a:rPr>
              <a:t>at</a:t>
            </a:r>
            <a:r>
              <a:rPr lang="zh-CN" altLang="en-US" sz="2400" dirty="0">
                <a:latin typeface="ArialMT"/>
              </a:rPr>
              <a:t> </a:t>
            </a:r>
            <a:r>
              <a:rPr lang="en-US" altLang="zh-CN" sz="2400" dirty="0">
                <a:latin typeface="ArialMT"/>
              </a:rPr>
              <a:t>2024</a:t>
            </a:r>
          </a:p>
          <a:p>
            <a:pPr marL="879241" lvl="1" indent="-422041">
              <a:buFont typeface="Arial" panose="020B0604020202020204" pitchFamily="34" charset="0"/>
              <a:buChar char="•"/>
            </a:pPr>
            <a:r>
              <a:rPr lang="en-US" altLang="zh-CN" sz="2400" dirty="0">
                <a:latin typeface="ArialMT"/>
              </a:rPr>
              <a:t>2</a:t>
            </a:r>
            <a:r>
              <a:rPr lang="en-US" altLang="zh-CN" sz="2400" baseline="30000" dirty="0">
                <a:latin typeface="ArialMT"/>
              </a:rPr>
              <a:t>nd</a:t>
            </a:r>
            <a:r>
              <a:rPr lang="zh-CN" altLang="en-US" sz="2400" dirty="0">
                <a:latin typeface="ArialMT"/>
              </a:rPr>
              <a:t> </a:t>
            </a:r>
            <a:r>
              <a:rPr lang="en-US" altLang="zh-CN" sz="2400" dirty="0">
                <a:latin typeface="ArialMT"/>
              </a:rPr>
              <a:t>Peripheral Electronics Boards</a:t>
            </a:r>
            <a:r>
              <a:rPr lang="zh-CN" altLang="en-US" sz="2400" dirty="0">
                <a:latin typeface="ArialMT"/>
              </a:rPr>
              <a:t> </a:t>
            </a:r>
            <a:r>
              <a:rPr lang="en-US" altLang="zh-CN" sz="2400" dirty="0">
                <a:latin typeface="ArialMT"/>
              </a:rPr>
              <a:t>designed</a:t>
            </a:r>
            <a:r>
              <a:rPr lang="zh-CN" altLang="en-US" sz="2400" dirty="0">
                <a:latin typeface="ArialMT"/>
              </a:rPr>
              <a:t> </a:t>
            </a:r>
            <a:r>
              <a:rPr lang="en-US" altLang="zh-CN" sz="2400" dirty="0">
                <a:latin typeface="ArialMT"/>
              </a:rPr>
              <a:t>in</a:t>
            </a:r>
            <a:r>
              <a:rPr lang="zh-CN" altLang="en-US" sz="2400" dirty="0">
                <a:latin typeface="ArialMT"/>
              </a:rPr>
              <a:t> </a:t>
            </a:r>
            <a:r>
              <a:rPr lang="en-US" altLang="zh-CN" sz="2400" dirty="0">
                <a:latin typeface="ArialMT"/>
              </a:rPr>
              <a:t>2026</a:t>
            </a:r>
          </a:p>
          <a:p>
            <a:pPr marL="1336441" lvl="2" indent="-422041">
              <a:buFont typeface="Arial" panose="020B0604020202020204" pitchFamily="34" charset="0"/>
              <a:buChar char="•"/>
            </a:pPr>
            <a:r>
              <a:rPr lang="en-US" altLang="zh-CN" sz="2400" dirty="0">
                <a:latin typeface="ArialMT"/>
              </a:rPr>
              <a:t>Delayed</a:t>
            </a:r>
            <a:r>
              <a:rPr lang="zh-CN" altLang="en-US" sz="2400" dirty="0">
                <a:latin typeface="ArialMT"/>
              </a:rPr>
              <a:t> </a:t>
            </a:r>
            <a:r>
              <a:rPr lang="en-US" altLang="zh-CN" sz="2400" dirty="0">
                <a:latin typeface="ArialMT"/>
              </a:rPr>
              <a:t>due</a:t>
            </a:r>
            <a:r>
              <a:rPr lang="zh-CN" altLang="en-US" sz="2400" dirty="0">
                <a:latin typeface="ArialMT"/>
              </a:rPr>
              <a:t> </a:t>
            </a:r>
            <a:r>
              <a:rPr lang="en-US" altLang="zh-CN" sz="2400" dirty="0">
                <a:latin typeface="ArialMT"/>
              </a:rPr>
              <a:t>to</a:t>
            </a:r>
            <a:r>
              <a:rPr lang="zh-CN" altLang="en-US" sz="2400" dirty="0">
                <a:latin typeface="ArialMT"/>
              </a:rPr>
              <a:t> </a:t>
            </a:r>
            <a:r>
              <a:rPr lang="en-US" altLang="zh-CN" sz="2400" dirty="0" err="1">
                <a:latin typeface="ArialMT"/>
              </a:rPr>
              <a:t>Bpol</a:t>
            </a:r>
            <a:r>
              <a:rPr lang="zh-CN" altLang="en-US" sz="2400" dirty="0">
                <a:latin typeface="ArialMT"/>
              </a:rPr>
              <a:t> </a:t>
            </a:r>
            <a:r>
              <a:rPr lang="en-US" altLang="zh-CN" sz="2400" dirty="0">
                <a:latin typeface="ArialMT"/>
              </a:rPr>
              <a:t>chip</a:t>
            </a:r>
            <a:r>
              <a:rPr lang="zh-CN" altLang="en-US" sz="2400" dirty="0">
                <a:latin typeface="ArialMT"/>
              </a:rPr>
              <a:t> </a:t>
            </a:r>
            <a:r>
              <a:rPr lang="en-US" altLang="zh-CN" sz="2400" dirty="0">
                <a:latin typeface="ArialMT"/>
              </a:rPr>
              <a:t>radiation</a:t>
            </a:r>
            <a:r>
              <a:rPr lang="zh-CN" altLang="en-US" sz="2400" dirty="0">
                <a:latin typeface="ArialMT"/>
              </a:rPr>
              <a:t> </a:t>
            </a:r>
            <a:r>
              <a:rPr lang="en-US" altLang="zh-CN" sz="2400" dirty="0">
                <a:latin typeface="ArialMT"/>
              </a:rPr>
              <a:t>hardness</a:t>
            </a:r>
            <a:r>
              <a:rPr lang="zh-CN" altLang="en-US" sz="2400" dirty="0">
                <a:latin typeface="ArialMT"/>
              </a:rPr>
              <a:t> </a:t>
            </a:r>
            <a:r>
              <a:rPr lang="en-US" altLang="zh-CN" sz="2400" dirty="0">
                <a:latin typeface="ArialMT"/>
              </a:rPr>
              <a:t>issue</a:t>
            </a:r>
            <a:r>
              <a:rPr lang="zh-CN" altLang="en-US" sz="2400" dirty="0">
                <a:latin typeface="ArialMT"/>
              </a:rPr>
              <a:t> </a:t>
            </a:r>
            <a:r>
              <a:rPr lang="en-US" altLang="zh-CN" sz="2400" dirty="0">
                <a:latin typeface="ArialMT"/>
              </a:rPr>
              <a:t>by</a:t>
            </a:r>
            <a:r>
              <a:rPr lang="zh-CN" altLang="en-US" sz="2400" dirty="0">
                <a:latin typeface="ArialMT"/>
              </a:rPr>
              <a:t> </a:t>
            </a:r>
            <a:r>
              <a:rPr lang="en-US" altLang="zh-CN" sz="2400" dirty="0">
                <a:latin typeface="ArialMT"/>
              </a:rPr>
              <a:t>CERN</a:t>
            </a:r>
          </a:p>
          <a:p>
            <a:pPr marL="1336441" lvl="2" indent="-422041">
              <a:buFont typeface="Arial" panose="020B0604020202020204" pitchFamily="34" charset="0"/>
              <a:buChar char="•"/>
            </a:pPr>
            <a:r>
              <a:rPr lang="en-US" altLang="zh-CN" sz="2400" dirty="0">
                <a:latin typeface="ArialMT"/>
              </a:rPr>
              <a:t>K</a:t>
            </a:r>
            <a:r>
              <a:rPr lang="en-US" altLang="zh-CN" sz="2400">
                <a:latin typeface="ArialMT"/>
              </a:rPr>
              <a:t>eep</a:t>
            </a:r>
            <a:r>
              <a:rPr lang="zh-CN" altLang="en-US" sz="2400" dirty="0">
                <a:latin typeface="ArialMT"/>
              </a:rPr>
              <a:t> </a:t>
            </a:r>
            <a:r>
              <a:rPr lang="en-US" altLang="zh-CN" sz="2400" dirty="0">
                <a:latin typeface="ArialMT"/>
              </a:rPr>
              <a:t>in</a:t>
            </a:r>
            <a:r>
              <a:rPr lang="zh-CN" altLang="en-US" sz="2400" dirty="0">
                <a:latin typeface="ArialMT"/>
              </a:rPr>
              <a:t> </a:t>
            </a:r>
            <a:r>
              <a:rPr lang="en-US" altLang="zh-CN" sz="2400" dirty="0">
                <a:latin typeface="ArialMT"/>
              </a:rPr>
              <a:t>touch</a:t>
            </a:r>
            <a:r>
              <a:rPr lang="zh-CN" altLang="en-US" sz="2400" dirty="0">
                <a:latin typeface="ArialMT"/>
              </a:rPr>
              <a:t> </a:t>
            </a:r>
            <a:r>
              <a:rPr lang="en-US" altLang="zh-CN" sz="2400" dirty="0">
                <a:latin typeface="ArialMT"/>
              </a:rPr>
              <a:t>with</a:t>
            </a:r>
            <a:r>
              <a:rPr lang="zh-CN" altLang="en-US" sz="2400" dirty="0">
                <a:latin typeface="ArialMT"/>
              </a:rPr>
              <a:t> </a:t>
            </a:r>
            <a:r>
              <a:rPr lang="en-US" altLang="zh-CN" sz="2400" dirty="0">
                <a:latin typeface="ArialMT"/>
              </a:rPr>
              <a:t>CERN</a:t>
            </a:r>
            <a:r>
              <a:rPr lang="zh-CN" altLang="en-US" sz="2400" dirty="0">
                <a:latin typeface="ArialMT"/>
              </a:rPr>
              <a:t> </a:t>
            </a:r>
            <a:r>
              <a:rPr lang="en-US" altLang="zh-CN" sz="2400" dirty="0">
                <a:latin typeface="ArialMT"/>
              </a:rPr>
              <a:t>team</a:t>
            </a:r>
            <a:r>
              <a:rPr lang="zh-CN" altLang="en-US" sz="2400" dirty="0">
                <a:latin typeface="ArialMT"/>
              </a:rPr>
              <a:t> </a:t>
            </a:r>
            <a:r>
              <a:rPr lang="en-US" altLang="zh-CN" sz="2400" dirty="0">
                <a:latin typeface="ArialMT"/>
              </a:rPr>
              <a:t>to</a:t>
            </a:r>
            <a:r>
              <a:rPr lang="zh-CN" altLang="en-US" sz="2400" dirty="0">
                <a:latin typeface="ArialMT"/>
              </a:rPr>
              <a:t> </a:t>
            </a:r>
            <a:r>
              <a:rPr lang="en-US" altLang="zh-CN" sz="2400" dirty="0">
                <a:latin typeface="ArialMT"/>
              </a:rPr>
              <a:t>avoid</a:t>
            </a:r>
            <a:r>
              <a:rPr lang="zh-CN" altLang="en-US" sz="2400" dirty="0">
                <a:latin typeface="ArialMT"/>
              </a:rPr>
              <a:t> </a:t>
            </a:r>
            <a:r>
              <a:rPr lang="en-US" altLang="zh-CN" sz="2400" dirty="0">
                <a:latin typeface="ArialMT"/>
              </a:rPr>
              <a:t>any</a:t>
            </a:r>
            <a:r>
              <a:rPr lang="zh-CN" altLang="en-US" sz="2400" dirty="0">
                <a:latin typeface="ArialMT"/>
              </a:rPr>
              <a:t> </a:t>
            </a:r>
            <a:r>
              <a:rPr lang="en-US" altLang="zh-CN" sz="2400" dirty="0">
                <a:latin typeface="ArialMT"/>
              </a:rPr>
              <a:t>risk</a:t>
            </a:r>
            <a:r>
              <a:rPr lang="zh-CN" altLang="en-US" sz="2400" dirty="0">
                <a:latin typeface="ArialMT"/>
              </a:rPr>
              <a:t> </a:t>
            </a:r>
            <a:endParaRPr lang="en-US" altLang="zh-CN" sz="2400" dirty="0">
              <a:latin typeface="ArialMT"/>
            </a:endParaRPr>
          </a:p>
          <a:p>
            <a:pPr marL="422041" indent="-422041">
              <a:buFont typeface="Arial" panose="020B0604020202020204" pitchFamily="34" charset="0"/>
              <a:buChar char="•"/>
            </a:pPr>
            <a:endParaRPr lang="en-US" altLang="zh-CN" sz="2462" kern="0" dirty="0">
              <a:latin typeface="微软雅黑" panose="020B0503020204020204" pitchFamily="34" charset="-122"/>
              <a:ea typeface="微软雅黑" panose="020B0503020204020204" pitchFamily="34" charset="-122"/>
              <a:cs typeface="Calibri"/>
            </a:endParaRPr>
          </a:p>
          <a:p>
            <a:pPr marL="422041" indent="-422041">
              <a:buFont typeface="Wingdings" pitchFamily="2" charset="2"/>
              <a:buChar char="Ø"/>
            </a:pPr>
            <a:endParaRPr lang="en-US" altLang="zh-CN" sz="2462" kern="0" dirty="0">
              <a:latin typeface="微软雅黑" panose="020B0503020204020204" pitchFamily="34" charset="-122"/>
              <a:ea typeface="微软雅黑" panose="020B0503020204020204" pitchFamily="34" charset="-122"/>
              <a:cs typeface="Calibri"/>
            </a:endParaRPr>
          </a:p>
          <a:p>
            <a:pPr marL="422041" indent="-422041">
              <a:buFont typeface="Wingdings" pitchFamily="2" charset="2"/>
              <a:buChar char="Ø"/>
            </a:pP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p:txBody>
      </p:sp>
      <p:pic>
        <p:nvPicPr>
          <p:cNvPr id="7" name="Picture 6">
            <a:extLst>
              <a:ext uri="{FF2B5EF4-FFF2-40B4-BE49-F238E27FC236}">
                <a16:creationId xmlns:a16="http://schemas.microsoft.com/office/drawing/2014/main" id="{30981471-5C60-D441-B733-042437C0D38A}"/>
              </a:ext>
            </a:extLst>
          </p:cNvPr>
          <p:cNvPicPr>
            <a:picLocks noChangeAspect="1"/>
          </p:cNvPicPr>
          <p:nvPr/>
        </p:nvPicPr>
        <p:blipFill>
          <a:blip r:embed="rId2"/>
          <a:stretch>
            <a:fillRect/>
          </a:stretch>
        </p:blipFill>
        <p:spPr>
          <a:xfrm>
            <a:off x="2468975" y="4317553"/>
            <a:ext cx="1988725" cy="2368871"/>
          </a:xfrm>
          <a:prstGeom prst="rect">
            <a:avLst/>
          </a:prstGeom>
        </p:spPr>
      </p:pic>
      <p:pic>
        <p:nvPicPr>
          <p:cNvPr id="8" name="Picture 7">
            <a:extLst>
              <a:ext uri="{FF2B5EF4-FFF2-40B4-BE49-F238E27FC236}">
                <a16:creationId xmlns:a16="http://schemas.microsoft.com/office/drawing/2014/main" id="{F052B659-BD11-D142-AB72-AA817160180F}"/>
              </a:ext>
            </a:extLst>
          </p:cNvPr>
          <p:cNvPicPr>
            <a:picLocks noChangeAspect="1"/>
          </p:cNvPicPr>
          <p:nvPr/>
        </p:nvPicPr>
        <p:blipFill>
          <a:blip r:embed="rId3"/>
          <a:stretch>
            <a:fillRect/>
          </a:stretch>
        </p:blipFill>
        <p:spPr>
          <a:xfrm>
            <a:off x="4397122" y="4307614"/>
            <a:ext cx="3955784" cy="2368870"/>
          </a:xfrm>
          <a:prstGeom prst="rect">
            <a:avLst/>
          </a:prstGeom>
        </p:spPr>
      </p:pic>
      <p:pic>
        <p:nvPicPr>
          <p:cNvPr id="9" name="Picture 8">
            <a:extLst>
              <a:ext uri="{FF2B5EF4-FFF2-40B4-BE49-F238E27FC236}">
                <a16:creationId xmlns:a16="http://schemas.microsoft.com/office/drawing/2014/main" id="{FF4D7FA1-DE40-E045-8F90-A88296C298DC}"/>
              </a:ext>
            </a:extLst>
          </p:cNvPr>
          <p:cNvPicPr>
            <a:picLocks noChangeAspect="1"/>
          </p:cNvPicPr>
          <p:nvPr/>
        </p:nvPicPr>
        <p:blipFill>
          <a:blip r:embed="rId4"/>
          <a:stretch>
            <a:fillRect/>
          </a:stretch>
        </p:blipFill>
        <p:spPr>
          <a:xfrm>
            <a:off x="21888" y="4491205"/>
            <a:ext cx="2447087" cy="2271794"/>
          </a:xfrm>
          <a:prstGeom prst="rect">
            <a:avLst/>
          </a:prstGeom>
        </p:spPr>
      </p:pic>
      <p:pic>
        <p:nvPicPr>
          <p:cNvPr id="10" name="图片 12">
            <a:extLst>
              <a:ext uri="{FF2B5EF4-FFF2-40B4-BE49-F238E27FC236}">
                <a16:creationId xmlns:a16="http://schemas.microsoft.com/office/drawing/2014/main" id="{5C0E85FC-616D-5F49-8354-2DC8692F97CD}"/>
              </a:ext>
            </a:extLst>
          </p:cNvPr>
          <p:cNvPicPr>
            <a:picLocks noChangeAspect="1"/>
          </p:cNvPicPr>
          <p:nvPr/>
        </p:nvPicPr>
        <p:blipFill>
          <a:blip r:embed="rId5"/>
          <a:stretch>
            <a:fillRect/>
          </a:stretch>
        </p:blipFill>
        <p:spPr>
          <a:xfrm>
            <a:off x="8352906" y="4661322"/>
            <a:ext cx="3839094" cy="1316938"/>
          </a:xfrm>
          <a:prstGeom prst="rect">
            <a:avLst/>
          </a:prstGeom>
        </p:spPr>
      </p:pic>
      <p:sp>
        <p:nvSpPr>
          <p:cNvPr id="11" name="TextBox 10">
            <a:extLst>
              <a:ext uri="{FF2B5EF4-FFF2-40B4-BE49-F238E27FC236}">
                <a16:creationId xmlns:a16="http://schemas.microsoft.com/office/drawing/2014/main" id="{91D20AE6-F823-004A-AC95-A1DD1C0A3CA9}"/>
              </a:ext>
            </a:extLst>
          </p:cNvPr>
          <p:cNvSpPr txBox="1"/>
          <p:nvPr/>
        </p:nvSpPr>
        <p:spPr>
          <a:xfrm>
            <a:off x="0" y="4050191"/>
            <a:ext cx="7635834" cy="433196"/>
          </a:xfrm>
          <a:prstGeom prst="rect">
            <a:avLst/>
          </a:prstGeom>
          <a:noFill/>
        </p:spPr>
        <p:txBody>
          <a:bodyPr wrap="square">
            <a:spAutoFit/>
          </a:bodyPr>
          <a:lstStyle/>
          <a:p>
            <a:r>
              <a:rPr lang="en-US" altLang="zh-CN" sz="2215" dirty="0">
                <a:solidFill>
                  <a:srgbClr val="FF0000"/>
                </a:solidFill>
                <a:latin typeface="ArialMT"/>
              </a:rPr>
              <a:t>6</a:t>
            </a:r>
            <a:r>
              <a:rPr lang="zh-CN" altLang="en-US" sz="2215" dirty="0">
                <a:solidFill>
                  <a:srgbClr val="FF0000"/>
                </a:solidFill>
                <a:latin typeface="ArialMT"/>
              </a:rPr>
              <a:t> </a:t>
            </a:r>
            <a:r>
              <a:rPr lang="en-US" altLang="zh-CN" sz="2215" dirty="0">
                <a:solidFill>
                  <a:srgbClr val="FF0000"/>
                </a:solidFill>
                <a:latin typeface="ArialMT"/>
              </a:rPr>
              <a:t>types</a:t>
            </a:r>
            <a:r>
              <a:rPr lang="zh-CN" altLang="en-US" sz="2215" dirty="0">
                <a:solidFill>
                  <a:srgbClr val="FF0000"/>
                </a:solidFill>
                <a:latin typeface="ArialMT"/>
              </a:rPr>
              <a:t> </a:t>
            </a:r>
            <a:r>
              <a:rPr lang="en-US" altLang="zh-CN" sz="2215" dirty="0">
                <a:solidFill>
                  <a:srgbClr val="FF0000"/>
                </a:solidFill>
                <a:latin typeface="ArialMT"/>
              </a:rPr>
              <a:t>of</a:t>
            </a:r>
            <a:r>
              <a:rPr lang="zh-CN" altLang="en-US" sz="2215" dirty="0">
                <a:solidFill>
                  <a:srgbClr val="FF0000"/>
                </a:solidFill>
                <a:latin typeface="ArialMT"/>
              </a:rPr>
              <a:t> </a:t>
            </a:r>
            <a:r>
              <a:rPr lang="en-US" altLang="zh-CN" sz="2215" dirty="0">
                <a:solidFill>
                  <a:srgbClr val="FF0000"/>
                </a:solidFill>
                <a:latin typeface="ArialMT"/>
              </a:rPr>
              <a:t>PEB</a:t>
            </a:r>
            <a:endParaRPr lang="en-CN" sz="2215" dirty="0">
              <a:solidFill>
                <a:srgbClr val="FF0000"/>
              </a:solidFill>
              <a:latin typeface="ArialMT"/>
            </a:endParaRPr>
          </a:p>
        </p:txBody>
      </p:sp>
      <p:sp>
        <p:nvSpPr>
          <p:cNvPr id="12" name="TextBox 11">
            <a:extLst>
              <a:ext uri="{FF2B5EF4-FFF2-40B4-BE49-F238E27FC236}">
                <a16:creationId xmlns:a16="http://schemas.microsoft.com/office/drawing/2014/main" id="{BEB34862-CEEA-6C48-B82C-DE777D181F5C}"/>
              </a:ext>
            </a:extLst>
          </p:cNvPr>
          <p:cNvSpPr txBox="1"/>
          <p:nvPr/>
        </p:nvSpPr>
        <p:spPr>
          <a:xfrm>
            <a:off x="8178499" y="3504822"/>
            <a:ext cx="7635834" cy="433196"/>
          </a:xfrm>
          <a:prstGeom prst="rect">
            <a:avLst/>
          </a:prstGeom>
          <a:noFill/>
        </p:spPr>
        <p:txBody>
          <a:bodyPr wrap="square">
            <a:spAutoFit/>
          </a:bodyPr>
          <a:lstStyle/>
          <a:p>
            <a:r>
              <a:rPr lang="zh-CN" altLang="en-US" sz="2215" dirty="0">
                <a:solidFill>
                  <a:srgbClr val="FF0000"/>
                </a:solidFill>
                <a:latin typeface="ArialMT"/>
              </a:rPr>
              <a:t> </a:t>
            </a:r>
            <a:endParaRPr lang="en-CN" sz="2215" dirty="0">
              <a:solidFill>
                <a:srgbClr val="FF0000"/>
              </a:solidFill>
              <a:latin typeface="ArialMT"/>
            </a:endParaRPr>
          </a:p>
        </p:txBody>
      </p:sp>
      <p:sp>
        <p:nvSpPr>
          <p:cNvPr id="13" name="TextBox 12">
            <a:extLst>
              <a:ext uri="{FF2B5EF4-FFF2-40B4-BE49-F238E27FC236}">
                <a16:creationId xmlns:a16="http://schemas.microsoft.com/office/drawing/2014/main" id="{C2452F3F-A81B-C345-93E3-D06A2C53BCD1}"/>
              </a:ext>
            </a:extLst>
          </p:cNvPr>
          <p:cNvSpPr txBox="1"/>
          <p:nvPr/>
        </p:nvSpPr>
        <p:spPr>
          <a:xfrm>
            <a:off x="3831549" y="4003873"/>
            <a:ext cx="3617077" cy="433196"/>
          </a:xfrm>
          <a:prstGeom prst="rect">
            <a:avLst/>
          </a:prstGeom>
          <a:noFill/>
        </p:spPr>
        <p:txBody>
          <a:bodyPr wrap="square">
            <a:spAutoFit/>
          </a:bodyPr>
          <a:lstStyle/>
          <a:p>
            <a:r>
              <a:rPr lang="en-US" altLang="zh-CN" sz="2215" dirty="0">
                <a:solidFill>
                  <a:srgbClr val="FF0000"/>
                </a:solidFill>
                <a:latin typeface="ArialMT"/>
              </a:rPr>
              <a:t>PEB1F</a:t>
            </a:r>
            <a:r>
              <a:rPr lang="zh-CN" altLang="en-US" sz="2215" dirty="0">
                <a:solidFill>
                  <a:srgbClr val="FF0000"/>
                </a:solidFill>
                <a:latin typeface="ArialMT"/>
              </a:rPr>
              <a:t>  </a:t>
            </a:r>
            <a:r>
              <a:rPr lang="en-US" altLang="zh-CN" sz="2215" dirty="0">
                <a:solidFill>
                  <a:srgbClr val="FF0000"/>
                </a:solidFill>
                <a:latin typeface="ArialMT"/>
              </a:rPr>
              <a:t>prototype</a:t>
            </a:r>
            <a:r>
              <a:rPr lang="zh-CN" altLang="en-US" sz="2215" dirty="0">
                <a:solidFill>
                  <a:srgbClr val="FF0000"/>
                </a:solidFill>
                <a:latin typeface="ArialMT"/>
              </a:rPr>
              <a:t> </a:t>
            </a:r>
            <a:endParaRPr lang="en-CN" sz="2215" dirty="0">
              <a:solidFill>
                <a:srgbClr val="FF0000"/>
              </a:solidFill>
              <a:latin typeface="ArialMT"/>
            </a:endParaRPr>
          </a:p>
        </p:txBody>
      </p:sp>
      <p:sp>
        <p:nvSpPr>
          <p:cNvPr id="3" name="Slide Number Placeholder 2">
            <a:extLst>
              <a:ext uri="{FF2B5EF4-FFF2-40B4-BE49-F238E27FC236}">
                <a16:creationId xmlns:a16="http://schemas.microsoft.com/office/drawing/2014/main" id="{559F7EF7-1B52-F943-88B8-3E0B2270E5F2}"/>
              </a:ext>
            </a:extLst>
          </p:cNvPr>
          <p:cNvSpPr>
            <a:spLocks noGrp="1"/>
          </p:cNvSpPr>
          <p:nvPr>
            <p:ph type="sldNum" sz="quarter" idx="4"/>
          </p:nvPr>
        </p:nvSpPr>
        <p:spPr>
          <a:xfrm>
            <a:off x="9448800" y="6519001"/>
            <a:ext cx="2743200" cy="365125"/>
          </a:xfrm>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3647443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50ECFA-0D55-63A9-1CF0-5F97B95C1FF9}"/>
              </a:ext>
            </a:extLst>
          </p:cNvPr>
          <p:cNvSpPr/>
          <p:nvPr/>
        </p:nvSpPr>
        <p:spPr>
          <a:xfrm>
            <a:off x="340242" y="95001"/>
            <a:ext cx="12146985" cy="701731"/>
          </a:xfrm>
          <a:prstGeom prst="rect">
            <a:avLst/>
          </a:prstGeom>
        </p:spPr>
        <p:txBody>
          <a:bodyPr wrap="square">
            <a:spAutoFit/>
          </a:bodyPr>
          <a:lstStyle/>
          <a:p>
            <a:pPr defTabSz="914400">
              <a:lnSpc>
                <a:spcPct val="90000"/>
              </a:lnSpc>
              <a:spcBef>
                <a:spcPct val="0"/>
              </a:spcBef>
            </a:pPr>
            <a:r>
              <a:rPr kumimoji="1" lang="en-US" altLang="zh-CN" sz="4400" dirty="0">
                <a:latin typeface="+mj-lt"/>
                <a:ea typeface="+mj-ea"/>
                <a:cs typeface="+mj-cs"/>
              </a:rPr>
              <a:t>Peripheral Electronics</a:t>
            </a:r>
            <a:r>
              <a:rPr kumimoji="1" lang="zh-CN" altLang="en-US" sz="4400" dirty="0">
                <a:latin typeface="+mj-lt"/>
                <a:ea typeface="+mj-ea"/>
                <a:cs typeface="+mj-cs"/>
              </a:rPr>
              <a:t> </a:t>
            </a:r>
            <a:r>
              <a:rPr kumimoji="1" lang="en-US" altLang="zh-CN" sz="4400" dirty="0">
                <a:latin typeface="+mj-lt"/>
                <a:ea typeface="+mj-ea"/>
                <a:cs typeface="+mj-cs"/>
              </a:rPr>
              <a:t>Board</a:t>
            </a:r>
            <a:r>
              <a:rPr kumimoji="1" lang="zh-CN" altLang="en-US" sz="4400" dirty="0">
                <a:latin typeface="+mj-lt"/>
                <a:ea typeface="+mj-ea"/>
                <a:cs typeface="+mj-cs"/>
              </a:rPr>
              <a:t> </a:t>
            </a:r>
            <a:r>
              <a:rPr kumimoji="1" lang="en-US" altLang="zh-CN" sz="4400" dirty="0">
                <a:latin typeface="+mj-lt"/>
                <a:ea typeface="+mj-ea"/>
                <a:cs typeface="+mj-cs"/>
              </a:rPr>
              <a:t>(PEB):</a:t>
            </a:r>
            <a:r>
              <a:rPr kumimoji="1" lang="zh-CN" altLang="en-US" sz="4400" dirty="0">
                <a:latin typeface="+mj-lt"/>
                <a:ea typeface="+mj-ea"/>
                <a:cs typeface="+mj-cs"/>
              </a:rPr>
              <a:t> </a:t>
            </a:r>
            <a:r>
              <a:rPr kumimoji="1" lang="en-US" altLang="zh-CN" sz="4400" dirty="0">
                <a:latin typeface="+mj-lt"/>
                <a:ea typeface="+mj-ea"/>
                <a:cs typeface="+mj-cs"/>
              </a:rPr>
              <a:t>issue</a:t>
            </a:r>
            <a:endParaRPr kumimoji="1" lang="en-GB" sz="4400" dirty="0">
              <a:latin typeface="+mj-lt"/>
              <a:ea typeface="+mj-ea"/>
              <a:cs typeface="+mj-cs"/>
            </a:endParaRPr>
          </a:p>
        </p:txBody>
      </p:sp>
      <p:sp>
        <p:nvSpPr>
          <p:cNvPr id="5" name="文本框 7">
            <a:extLst>
              <a:ext uri="{FF2B5EF4-FFF2-40B4-BE49-F238E27FC236}">
                <a16:creationId xmlns:a16="http://schemas.microsoft.com/office/drawing/2014/main" id="{255A6DC7-8817-C374-DF4E-14FC8EBD0D81}"/>
              </a:ext>
            </a:extLst>
          </p:cNvPr>
          <p:cNvSpPr txBox="1"/>
          <p:nvPr/>
        </p:nvSpPr>
        <p:spPr>
          <a:xfrm>
            <a:off x="0" y="1047249"/>
            <a:ext cx="15163419" cy="2327240"/>
          </a:xfrm>
          <a:prstGeom prst="rect">
            <a:avLst/>
          </a:prstGeom>
          <a:noFill/>
        </p:spPr>
        <p:txBody>
          <a:bodyPr wrap="square">
            <a:spAutoFit/>
          </a:bodyPr>
          <a:lstStyle/>
          <a:p>
            <a:pPr marL="457200" indent="-457200">
              <a:buFont typeface="Arial" panose="020B0604020202020204" pitchFamily="34" charset="0"/>
              <a:buChar char="•"/>
            </a:pPr>
            <a:r>
              <a:rPr lang="en-US" altLang="zh-CN" sz="2400" dirty="0">
                <a:latin typeface="ArialMT"/>
              </a:rPr>
              <a:t>People</a:t>
            </a:r>
            <a:r>
              <a:rPr lang="zh-CN" altLang="en-US" sz="2400" dirty="0">
                <a:latin typeface="ArialMT"/>
              </a:rPr>
              <a:t> </a:t>
            </a:r>
            <a:r>
              <a:rPr lang="en-US" altLang="zh-CN" sz="2400" dirty="0">
                <a:latin typeface="ArialMT"/>
              </a:rPr>
              <a:t>found</a:t>
            </a:r>
            <a:r>
              <a:rPr lang="zh-CN" altLang="en-US" sz="2400" dirty="0">
                <a:latin typeface="ArialMT"/>
              </a:rPr>
              <a:t> </a:t>
            </a:r>
            <a:r>
              <a:rPr lang="en-US" altLang="zh-CN" sz="2400" dirty="0">
                <a:latin typeface="ArialMT"/>
              </a:rPr>
              <a:t>CERN</a:t>
            </a:r>
            <a:r>
              <a:rPr lang="zh-CN" altLang="en-US" sz="2400" dirty="0">
                <a:latin typeface="ArialMT"/>
              </a:rPr>
              <a:t> </a:t>
            </a:r>
            <a:r>
              <a:rPr lang="en-US" altLang="zh-CN" sz="2400" dirty="0">
                <a:latin typeface="ArialMT"/>
              </a:rPr>
              <a:t>BPOL</a:t>
            </a:r>
            <a:r>
              <a:rPr lang="zh-CN" altLang="en-US" sz="2400" dirty="0">
                <a:latin typeface="ArialMT"/>
              </a:rPr>
              <a:t> </a:t>
            </a:r>
            <a:r>
              <a:rPr lang="en-US" altLang="zh-CN" sz="2400" dirty="0">
                <a:latin typeface="ArialMT"/>
              </a:rPr>
              <a:t>chip</a:t>
            </a:r>
            <a:r>
              <a:rPr lang="zh-CN" altLang="en-US" sz="2400" dirty="0">
                <a:latin typeface="ArialMT"/>
              </a:rPr>
              <a:t> </a:t>
            </a:r>
            <a:r>
              <a:rPr lang="en-US" altLang="zh-CN" sz="2400" dirty="0">
                <a:latin typeface="ArialMT"/>
              </a:rPr>
              <a:t>irradiation</a:t>
            </a:r>
            <a:r>
              <a:rPr lang="zh-CN" altLang="en-US" sz="2400" dirty="0">
                <a:latin typeface="ArialMT"/>
              </a:rPr>
              <a:t> </a:t>
            </a:r>
            <a:r>
              <a:rPr lang="en-US" altLang="zh-CN" sz="2400" dirty="0">
                <a:latin typeface="ArialMT"/>
              </a:rPr>
              <a:t>hardness</a:t>
            </a:r>
            <a:r>
              <a:rPr lang="zh-CN" altLang="en-US" sz="2400" dirty="0">
                <a:latin typeface="ArialMT"/>
              </a:rPr>
              <a:t> </a:t>
            </a:r>
            <a:r>
              <a:rPr lang="en-US" altLang="zh-CN" sz="2400" dirty="0">
                <a:latin typeface="ArialMT"/>
              </a:rPr>
              <a:t>issue</a:t>
            </a:r>
            <a:r>
              <a:rPr lang="zh-CN" altLang="en-US" sz="2400" dirty="0">
                <a:latin typeface="ArialMT"/>
              </a:rPr>
              <a:t> </a:t>
            </a:r>
            <a:r>
              <a:rPr lang="en-US" altLang="zh-CN" sz="2400" dirty="0">
                <a:latin typeface="ArialMT"/>
              </a:rPr>
              <a:t>in</a:t>
            </a:r>
            <a:r>
              <a:rPr lang="zh-CN" altLang="en-US" sz="2400" dirty="0">
                <a:latin typeface="ArialMT"/>
              </a:rPr>
              <a:t> </a:t>
            </a:r>
            <a:r>
              <a:rPr lang="en-US" altLang="zh-CN" sz="2400" dirty="0">
                <a:latin typeface="ArialMT"/>
              </a:rPr>
              <a:t>2025</a:t>
            </a:r>
            <a:r>
              <a:rPr lang="zh-CN" altLang="en-US" sz="2400" dirty="0">
                <a:latin typeface="ArialMT"/>
              </a:rPr>
              <a:t> </a:t>
            </a:r>
            <a:endParaRPr lang="en-US" altLang="zh-CN" sz="2400" dirty="0">
              <a:latin typeface="ArialMT"/>
            </a:endParaRPr>
          </a:p>
          <a:p>
            <a:pPr marL="914400" lvl="1" indent="-457200">
              <a:buFont typeface="Arial" panose="020B0604020202020204" pitchFamily="34" charset="0"/>
              <a:buChar char="•"/>
            </a:pPr>
            <a:r>
              <a:rPr lang="en-US" altLang="zh-CN" sz="2400" dirty="0">
                <a:solidFill>
                  <a:srgbClr val="0070C0"/>
                </a:solidFill>
                <a:latin typeface="ArialMT"/>
              </a:rPr>
              <a:t>Output</a:t>
            </a:r>
            <a:r>
              <a:rPr lang="zh-CN" altLang="en-US" sz="2400" dirty="0">
                <a:solidFill>
                  <a:srgbClr val="0070C0"/>
                </a:solidFill>
                <a:latin typeface="ArialMT"/>
              </a:rPr>
              <a:t> </a:t>
            </a:r>
            <a:r>
              <a:rPr lang="en-US" altLang="zh-CN" sz="2400" dirty="0">
                <a:solidFill>
                  <a:srgbClr val="0070C0"/>
                </a:solidFill>
                <a:latin typeface="ArialMT"/>
              </a:rPr>
              <a:t>voltage</a:t>
            </a:r>
            <a:r>
              <a:rPr lang="zh-CN" altLang="en-US" sz="2400" dirty="0">
                <a:solidFill>
                  <a:srgbClr val="0070C0"/>
                </a:solidFill>
                <a:latin typeface="ArialMT"/>
              </a:rPr>
              <a:t> </a:t>
            </a:r>
            <a:r>
              <a:rPr lang="en-US" altLang="zh-CN" sz="2400" dirty="0">
                <a:solidFill>
                  <a:srgbClr val="0070C0"/>
                </a:solidFill>
                <a:latin typeface="ArialMT"/>
              </a:rPr>
              <a:t>is</a:t>
            </a:r>
            <a:r>
              <a:rPr lang="zh-CN" altLang="en-US" sz="2400" dirty="0">
                <a:solidFill>
                  <a:srgbClr val="0070C0"/>
                </a:solidFill>
                <a:latin typeface="ArialMT"/>
              </a:rPr>
              <a:t> </a:t>
            </a:r>
            <a:r>
              <a:rPr lang="en-US" altLang="zh-CN" sz="2400" dirty="0">
                <a:solidFill>
                  <a:srgbClr val="0070C0"/>
                </a:solidFill>
                <a:latin typeface="ArialMT"/>
              </a:rPr>
              <a:t>too</a:t>
            </a:r>
            <a:r>
              <a:rPr lang="zh-CN" altLang="en-US" sz="2400" dirty="0">
                <a:solidFill>
                  <a:srgbClr val="0070C0"/>
                </a:solidFill>
                <a:latin typeface="ArialMT"/>
              </a:rPr>
              <a:t> </a:t>
            </a:r>
            <a:r>
              <a:rPr lang="en-US" altLang="zh-CN" sz="2400" dirty="0">
                <a:solidFill>
                  <a:srgbClr val="0070C0"/>
                </a:solidFill>
                <a:latin typeface="ArialMT"/>
              </a:rPr>
              <a:t>high</a:t>
            </a:r>
            <a:r>
              <a:rPr lang="zh-CN" altLang="en-US" sz="2400" dirty="0">
                <a:solidFill>
                  <a:srgbClr val="0070C0"/>
                </a:solidFill>
                <a:latin typeface="ArialMT"/>
              </a:rPr>
              <a:t> </a:t>
            </a:r>
            <a:r>
              <a:rPr lang="en-US" altLang="zh-CN" sz="2400" dirty="0">
                <a:solidFill>
                  <a:srgbClr val="0070C0"/>
                </a:solidFill>
                <a:latin typeface="ArialMT"/>
              </a:rPr>
              <a:t>(glitch)</a:t>
            </a:r>
            <a:r>
              <a:rPr lang="zh-CN" altLang="en-US" sz="2400" dirty="0">
                <a:solidFill>
                  <a:srgbClr val="0070C0"/>
                </a:solidFill>
                <a:latin typeface="ArialMT"/>
              </a:rPr>
              <a:t> </a:t>
            </a:r>
            <a:r>
              <a:rPr lang="en-US" altLang="zh-CN" sz="2400" dirty="0">
                <a:solidFill>
                  <a:srgbClr val="0070C0"/>
                </a:solidFill>
                <a:latin typeface="ArialMT"/>
              </a:rPr>
              <a:t>after</a:t>
            </a:r>
            <a:r>
              <a:rPr lang="zh-CN" altLang="en-US" sz="2400" dirty="0">
                <a:solidFill>
                  <a:srgbClr val="0070C0"/>
                </a:solidFill>
                <a:latin typeface="ArialMT"/>
              </a:rPr>
              <a:t> </a:t>
            </a:r>
            <a:r>
              <a:rPr lang="en-US" altLang="zh-CN" sz="2400" dirty="0">
                <a:solidFill>
                  <a:srgbClr val="0070C0"/>
                </a:solidFill>
                <a:latin typeface="ArialMT"/>
              </a:rPr>
              <a:t>irradiation</a:t>
            </a:r>
          </a:p>
          <a:p>
            <a:pPr marL="914400" lvl="1" indent="-457200">
              <a:buFont typeface="Arial" panose="020B0604020202020204" pitchFamily="34" charset="0"/>
              <a:buChar char="•"/>
            </a:pPr>
            <a:r>
              <a:rPr lang="en-US" altLang="zh-CN" sz="2400" dirty="0">
                <a:solidFill>
                  <a:srgbClr val="0070C0"/>
                </a:solidFill>
                <a:latin typeface="ArialMT"/>
              </a:rPr>
              <a:t>Impact</a:t>
            </a:r>
            <a:r>
              <a:rPr lang="zh-CN" altLang="en-US" sz="2400" dirty="0">
                <a:solidFill>
                  <a:srgbClr val="0070C0"/>
                </a:solidFill>
                <a:latin typeface="ArialMT"/>
              </a:rPr>
              <a:t> </a:t>
            </a:r>
            <a:r>
              <a:rPr lang="en-US" altLang="zh-CN" sz="2400" dirty="0">
                <a:solidFill>
                  <a:srgbClr val="0070C0"/>
                </a:solidFill>
                <a:latin typeface="ArialMT"/>
              </a:rPr>
              <a:t>to</a:t>
            </a:r>
            <a:r>
              <a:rPr lang="zh-CN" altLang="en-US" sz="2400" dirty="0">
                <a:solidFill>
                  <a:srgbClr val="0070C0"/>
                </a:solidFill>
                <a:latin typeface="ArialMT"/>
              </a:rPr>
              <a:t> </a:t>
            </a:r>
            <a:r>
              <a:rPr lang="en-US" altLang="zh-CN" sz="2400" dirty="0">
                <a:solidFill>
                  <a:srgbClr val="0070C0"/>
                </a:solidFill>
                <a:latin typeface="ArialMT"/>
              </a:rPr>
              <a:t>the</a:t>
            </a:r>
            <a:r>
              <a:rPr lang="zh-CN" altLang="en-US" sz="2400" dirty="0">
                <a:solidFill>
                  <a:srgbClr val="0070C0"/>
                </a:solidFill>
                <a:latin typeface="ArialMT"/>
              </a:rPr>
              <a:t> </a:t>
            </a:r>
            <a:r>
              <a:rPr lang="en-US" altLang="zh-CN" sz="2400" dirty="0">
                <a:solidFill>
                  <a:srgbClr val="0070C0"/>
                </a:solidFill>
                <a:latin typeface="ArialMT"/>
              </a:rPr>
              <a:t>whole</a:t>
            </a:r>
            <a:r>
              <a:rPr lang="zh-CN" altLang="en-US" sz="2400" dirty="0">
                <a:solidFill>
                  <a:srgbClr val="0070C0"/>
                </a:solidFill>
                <a:latin typeface="ArialMT"/>
              </a:rPr>
              <a:t> </a:t>
            </a:r>
            <a:r>
              <a:rPr lang="en-US" altLang="zh-CN" sz="2400" dirty="0">
                <a:solidFill>
                  <a:srgbClr val="0070C0"/>
                </a:solidFill>
                <a:latin typeface="ArialMT"/>
              </a:rPr>
              <a:t>LHC</a:t>
            </a:r>
            <a:r>
              <a:rPr lang="zh-CN" altLang="en-US" sz="2400" dirty="0">
                <a:solidFill>
                  <a:srgbClr val="0070C0"/>
                </a:solidFill>
                <a:latin typeface="ArialMT"/>
              </a:rPr>
              <a:t> </a:t>
            </a:r>
            <a:r>
              <a:rPr lang="en-US" altLang="zh-CN" sz="2400" dirty="0">
                <a:solidFill>
                  <a:srgbClr val="0070C0"/>
                </a:solidFill>
                <a:latin typeface="ArialMT"/>
              </a:rPr>
              <a:t>upgrade</a:t>
            </a:r>
            <a:r>
              <a:rPr lang="zh-CN" altLang="en-US" sz="2400" dirty="0">
                <a:solidFill>
                  <a:srgbClr val="0070C0"/>
                </a:solidFill>
                <a:latin typeface="ArialMT"/>
              </a:rPr>
              <a:t> </a:t>
            </a:r>
            <a:r>
              <a:rPr lang="en-US" altLang="zh-CN" sz="2400" dirty="0">
                <a:solidFill>
                  <a:srgbClr val="0070C0"/>
                </a:solidFill>
                <a:latin typeface="ArialMT"/>
              </a:rPr>
              <a:t>project.</a:t>
            </a:r>
            <a:r>
              <a:rPr lang="zh-CN" altLang="en-US" sz="2400" dirty="0">
                <a:solidFill>
                  <a:srgbClr val="0070C0"/>
                </a:solidFill>
                <a:latin typeface="ArialMT"/>
              </a:rPr>
              <a:t> </a:t>
            </a:r>
            <a:endParaRPr lang="en-US" altLang="zh-CN" sz="2400" dirty="0">
              <a:solidFill>
                <a:srgbClr val="0070C0"/>
              </a:solidFill>
              <a:latin typeface="ArialMT"/>
            </a:endParaRPr>
          </a:p>
          <a:p>
            <a:pPr marL="914400" lvl="1" indent="-457200">
              <a:buFont typeface="Arial" panose="020B0604020202020204" pitchFamily="34" charset="0"/>
              <a:buChar char="•"/>
            </a:pPr>
            <a:r>
              <a:rPr lang="en-US" altLang="zh-CN" sz="2400" dirty="0">
                <a:solidFill>
                  <a:srgbClr val="0070C0"/>
                </a:solidFill>
                <a:latin typeface="ArialMT"/>
              </a:rPr>
              <a:t>Need</a:t>
            </a:r>
            <a:r>
              <a:rPr lang="zh-CN" altLang="en-US" sz="2400" dirty="0">
                <a:solidFill>
                  <a:srgbClr val="0070C0"/>
                </a:solidFill>
                <a:latin typeface="ArialMT"/>
              </a:rPr>
              <a:t> </a:t>
            </a:r>
            <a:r>
              <a:rPr lang="en-US" altLang="zh-CN" sz="2400" dirty="0">
                <a:solidFill>
                  <a:srgbClr val="0070C0"/>
                </a:solidFill>
                <a:latin typeface="ArialMT"/>
              </a:rPr>
              <a:t>to</a:t>
            </a:r>
            <a:r>
              <a:rPr lang="zh-CN" altLang="en-US" sz="2400" dirty="0">
                <a:solidFill>
                  <a:srgbClr val="0070C0"/>
                </a:solidFill>
                <a:latin typeface="ArialMT"/>
              </a:rPr>
              <a:t> </a:t>
            </a:r>
            <a:r>
              <a:rPr lang="en-US" altLang="zh-CN" sz="2400" dirty="0">
                <a:solidFill>
                  <a:srgbClr val="0070C0"/>
                </a:solidFill>
                <a:latin typeface="ArialMT"/>
              </a:rPr>
              <a:t>use</a:t>
            </a:r>
            <a:r>
              <a:rPr lang="zh-CN" altLang="en-US" sz="2400" dirty="0">
                <a:solidFill>
                  <a:srgbClr val="0070C0"/>
                </a:solidFill>
                <a:latin typeface="ArialMT"/>
              </a:rPr>
              <a:t> </a:t>
            </a:r>
            <a:r>
              <a:rPr lang="en-US" altLang="zh-CN" sz="2400" dirty="0">
                <a:solidFill>
                  <a:srgbClr val="0070C0"/>
                </a:solidFill>
                <a:latin typeface="ArialMT"/>
              </a:rPr>
              <a:t>voltage</a:t>
            </a:r>
            <a:r>
              <a:rPr lang="zh-CN" altLang="en-US" sz="2400" dirty="0">
                <a:solidFill>
                  <a:srgbClr val="0070C0"/>
                </a:solidFill>
                <a:latin typeface="ArialMT"/>
              </a:rPr>
              <a:t> </a:t>
            </a:r>
            <a:r>
              <a:rPr lang="en-US" altLang="zh-CN" sz="2400" dirty="0">
                <a:solidFill>
                  <a:srgbClr val="0070C0"/>
                </a:solidFill>
                <a:latin typeface="ArialMT"/>
              </a:rPr>
              <a:t>divider</a:t>
            </a:r>
            <a:r>
              <a:rPr lang="zh-CN" altLang="en-US" sz="2400" dirty="0">
                <a:solidFill>
                  <a:srgbClr val="0070C0"/>
                </a:solidFill>
                <a:latin typeface="ArialMT"/>
              </a:rPr>
              <a:t> </a:t>
            </a:r>
            <a:r>
              <a:rPr lang="en-US" altLang="zh-CN" sz="2400" dirty="0">
                <a:solidFill>
                  <a:srgbClr val="0070C0"/>
                </a:solidFill>
                <a:latin typeface="ArialMT"/>
              </a:rPr>
              <a:t>solution</a:t>
            </a:r>
            <a:r>
              <a:rPr lang="zh-CN" altLang="en-US" sz="2400" dirty="0">
                <a:solidFill>
                  <a:srgbClr val="0070C0"/>
                </a:solidFill>
                <a:latin typeface="ArialMT"/>
              </a:rPr>
              <a:t> </a:t>
            </a:r>
            <a:r>
              <a:rPr lang="en-US" altLang="zh-CN" sz="2400" dirty="0">
                <a:solidFill>
                  <a:srgbClr val="0070C0"/>
                </a:solidFill>
                <a:latin typeface="ArialMT"/>
              </a:rPr>
              <a:t>to</a:t>
            </a:r>
            <a:r>
              <a:rPr lang="zh-CN" altLang="en-US" sz="2400" dirty="0">
                <a:solidFill>
                  <a:srgbClr val="0070C0"/>
                </a:solidFill>
                <a:latin typeface="ArialMT"/>
              </a:rPr>
              <a:t> </a:t>
            </a:r>
            <a:r>
              <a:rPr lang="en-US" altLang="zh-CN" sz="2400" dirty="0">
                <a:solidFill>
                  <a:srgbClr val="0070C0"/>
                </a:solidFill>
                <a:latin typeface="ArialMT"/>
              </a:rPr>
              <a:t>re-design</a:t>
            </a:r>
            <a:r>
              <a:rPr lang="zh-CN" altLang="en-US" sz="2400" dirty="0">
                <a:solidFill>
                  <a:srgbClr val="0070C0"/>
                </a:solidFill>
                <a:latin typeface="ArialMT"/>
              </a:rPr>
              <a:t> </a:t>
            </a:r>
            <a:r>
              <a:rPr lang="en-US" altLang="zh-CN" sz="2400" dirty="0">
                <a:solidFill>
                  <a:srgbClr val="0070C0"/>
                </a:solidFill>
                <a:latin typeface="ArialMT"/>
              </a:rPr>
              <a:t>the</a:t>
            </a:r>
            <a:r>
              <a:rPr lang="zh-CN" altLang="en-US" sz="2400" dirty="0">
                <a:solidFill>
                  <a:srgbClr val="0070C0"/>
                </a:solidFill>
                <a:latin typeface="ArialMT"/>
              </a:rPr>
              <a:t> </a:t>
            </a:r>
            <a:r>
              <a:rPr lang="en-US" altLang="zh-CN" sz="2400" dirty="0">
                <a:solidFill>
                  <a:srgbClr val="0070C0"/>
                </a:solidFill>
                <a:latin typeface="ArialMT"/>
              </a:rPr>
              <a:t>PEB</a:t>
            </a:r>
            <a:r>
              <a:rPr lang="zh-CN" altLang="en-US" sz="2400" dirty="0">
                <a:solidFill>
                  <a:srgbClr val="0070C0"/>
                </a:solidFill>
                <a:latin typeface="ArialMT"/>
              </a:rPr>
              <a:t> </a:t>
            </a:r>
            <a:r>
              <a:rPr lang="en-US" altLang="zh-CN" sz="2400" dirty="0">
                <a:solidFill>
                  <a:srgbClr val="0070C0"/>
                </a:solidFill>
                <a:latin typeface="ArialMT"/>
              </a:rPr>
              <a:t>board</a:t>
            </a:r>
          </a:p>
          <a:p>
            <a:pPr marL="914400" lvl="1" indent="-457200">
              <a:buFont typeface="Arial" panose="020B0604020202020204" pitchFamily="34" charset="0"/>
              <a:buChar char="•"/>
            </a:pPr>
            <a:endParaRPr lang="en-US" altLang="zh-CN" sz="2708" dirty="0">
              <a:latin typeface="ArialMT"/>
            </a:endParaRPr>
          </a:p>
          <a:p>
            <a:pPr marL="422041" indent="-422041">
              <a:buFont typeface="Wingdings" pitchFamily="2" charset="2"/>
              <a:buChar char="Ø"/>
            </a:pP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p:txBody>
      </p:sp>
      <p:sp>
        <p:nvSpPr>
          <p:cNvPr id="12" name="TextBox 11">
            <a:extLst>
              <a:ext uri="{FF2B5EF4-FFF2-40B4-BE49-F238E27FC236}">
                <a16:creationId xmlns:a16="http://schemas.microsoft.com/office/drawing/2014/main" id="{BEB34862-CEEA-6C48-B82C-DE777D181F5C}"/>
              </a:ext>
            </a:extLst>
          </p:cNvPr>
          <p:cNvSpPr txBox="1"/>
          <p:nvPr/>
        </p:nvSpPr>
        <p:spPr>
          <a:xfrm>
            <a:off x="8178499" y="3504822"/>
            <a:ext cx="7635834" cy="433196"/>
          </a:xfrm>
          <a:prstGeom prst="rect">
            <a:avLst/>
          </a:prstGeom>
          <a:noFill/>
        </p:spPr>
        <p:txBody>
          <a:bodyPr wrap="square">
            <a:spAutoFit/>
          </a:bodyPr>
          <a:lstStyle/>
          <a:p>
            <a:r>
              <a:rPr lang="zh-CN" altLang="en-US" sz="2215" dirty="0">
                <a:solidFill>
                  <a:srgbClr val="FF0000"/>
                </a:solidFill>
                <a:latin typeface="ArialMT"/>
              </a:rPr>
              <a:t> </a:t>
            </a:r>
            <a:endParaRPr lang="en-CN" sz="2215" dirty="0">
              <a:solidFill>
                <a:srgbClr val="FF0000"/>
              </a:solidFill>
              <a:latin typeface="ArialMT"/>
            </a:endParaRPr>
          </a:p>
        </p:txBody>
      </p:sp>
      <p:sp>
        <p:nvSpPr>
          <p:cNvPr id="3" name="Slide Number Placeholder 2">
            <a:extLst>
              <a:ext uri="{FF2B5EF4-FFF2-40B4-BE49-F238E27FC236}">
                <a16:creationId xmlns:a16="http://schemas.microsoft.com/office/drawing/2014/main" id="{559F7EF7-1B52-F943-88B8-3E0B2270E5F2}"/>
              </a:ext>
            </a:extLst>
          </p:cNvPr>
          <p:cNvSpPr>
            <a:spLocks noGrp="1"/>
          </p:cNvSpPr>
          <p:nvPr>
            <p:ph type="sldNum" sz="quarter" idx="4"/>
          </p:nvPr>
        </p:nvSpPr>
        <p:spPr>
          <a:xfrm>
            <a:off x="9448800" y="6519001"/>
            <a:ext cx="2743200" cy="365125"/>
          </a:xfrm>
        </p:spPr>
        <p:txBody>
          <a:bodyPr/>
          <a:lstStyle/>
          <a:p>
            <a:fld id="{48F63A3B-78C7-47BE-AE5E-E10140E04643}" type="slidenum">
              <a:rPr lang="en-US" smtClean="0"/>
              <a:t>18</a:t>
            </a:fld>
            <a:endParaRPr lang="en-US" dirty="0"/>
          </a:p>
        </p:txBody>
      </p:sp>
      <p:pic>
        <p:nvPicPr>
          <p:cNvPr id="4" name="Picture 3">
            <a:extLst>
              <a:ext uri="{FF2B5EF4-FFF2-40B4-BE49-F238E27FC236}">
                <a16:creationId xmlns:a16="http://schemas.microsoft.com/office/drawing/2014/main" id="{9A7729E5-B11B-994B-A5E4-3C74FEB1A6E2}"/>
              </a:ext>
            </a:extLst>
          </p:cNvPr>
          <p:cNvPicPr>
            <a:picLocks noChangeAspect="1"/>
          </p:cNvPicPr>
          <p:nvPr/>
        </p:nvPicPr>
        <p:blipFill rotWithShape="1">
          <a:blip r:embed="rId2"/>
          <a:srcRect t="28706" r="349" b="26266"/>
          <a:stretch/>
        </p:blipFill>
        <p:spPr>
          <a:xfrm>
            <a:off x="0" y="3938018"/>
            <a:ext cx="7066982" cy="1372806"/>
          </a:xfrm>
          <a:prstGeom prst="rect">
            <a:avLst/>
          </a:prstGeom>
        </p:spPr>
      </p:pic>
      <p:pic>
        <p:nvPicPr>
          <p:cNvPr id="6" name="Picture 5">
            <a:extLst>
              <a:ext uri="{FF2B5EF4-FFF2-40B4-BE49-F238E27FC236}">
                <a16:creationId xmlns:a16="http://schemas.microsoft.com/office/drawing/2014/main" id="{647C8FEE-7E06-8A4C-9546-C3ABEB13A7F9}"/>
              </a:ext>
            </a:extLst>
          </p:cNvPr>
          <p:cNvPicPr>
            <a:picLocks noChangeAspect="1"/>
          </p:cNvPicPr>
          <p:nvPr/>
        </p:nvPicPr>
        <p:blipFill>
          <a:blip r:embed="rId3"/>
          <a:stretch>
            <a:fillRect/>
          </a:stretch>
        </p:blipFill>
        <p:spPr>
          <a:xfrm>
            <a:off x="7326351" y="2994715"/>
            <a:ext cx="4873507" cy="2816035"/>
          </a:xfrm>
          <a:prstGeom prst="rect">
            <a:avLst/>
          </a:prstGeom>
        </p:spPr>
      </p:pic>
    </p:spTree>
    <p:extLst>
      <p:ext uri="{BB962C8B-B14F-4D97-AF65-F5344CB8AC3E}">
        <p14:creationId xmlns:p14="http://schemas.microsoft.com/office/powerpoint/2010/main" val="259113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E3EB62-38A4-BC18-F541-DA7FE33F525B}"/>
              </a:ext>
            </a:extLst>
          </p:cNvPr>
          <p:cNvSpPr/>
          <p:nvPr/>
        </p:nvSpPr>
        <p:spPr>
          <a:xfrm>
            <a:off x="184486" y="183423"/>
            <a:ext cx="12146985" cy="701731"/>
          </a:xfrm>
          <a:prstGeom prst="rect">
            <a:avLst/>
          </a:prstGeom>
        </p:spPr>
        <p:txBody>
          <a:bodyPr wrap="square">
            <a:spAutoFit/>
          </a:bodyPr>
          <a:lstStyle/>
          <a:p>
            <a:pPr defTabSz="914400">
              <a:lnSpc>
                <a:spcPct val="90000"/>
              </a:lnSpc>
              <a:spcBef>
                <a:spcPct val="0"/>
              </a:spcBef>
            </a:pPr>
            <a:r>
              <a:rPr kumimoji="1" lang="en-US" altLang="zh-CN" sz="4400" dirty="0">
                <a:latin typeface="+mj-lt"/>
                <a:ea typeface="+mj-ea"/>
                <a:cs typeface="+mj-cs"/>
              </a:rPr>
              <a:t>High</a:t>
            </a:r>
            <a:r>
              <a:rPr kumimoji="1" lang="zh-CN" altLang="en-US" sz="4400" dirty="0">
                <a:latin typeface="+mj-lt"/>
                <a:ea typeface="+mj-ea"/>
                <a:cs typeface="+mj-cs"/>
              </a:rPr>
              <a:t> </a:t>
            </a:r>
            <a:r>
              <a:rPr kumimoji="1" lang="en-US" altLang="zh-CN" sz="4400" dirty="0">
                <a:latin typeface="+mj-lt"/>
                <a:ea typeface="+mj-ea"/>
                <a:cs typeface="+mj-cs"/>
              </a:rPr>
              <a:t>voltage</a:t>
            </a:r>
            <a:r>
              <a:rPr kumimoji="1" lang="zh-CN" altLang="en-US" sz="4400" dirty="0">
                <a:latin typeface="+mj-lt"/>
                <a:ea typeface="+mj-ea"/>
                <a:cs typeface="+mj-cs"/>
              </a:rPr>
              <a:t> </a:t>
            </a:r>
            <a:r>
              <a:rPr kumimoji="1" lang="en-US" altLang="zh-CN" sz="4400" dirty="0">
                <a:latin typeface="+mj-lt"/>
                <a:ea typeface="+mj-ea"/>
                <a:cs typeface="+mj-cs"/>
              </a:rPr>
              <a:t>(HV)</a:t>
            </a:r>
            <a:r>
              <a:rPr kumimoji="1" lang="zh-CN" altLang="en-US" sz="4400" dirty="0">
                <a:latin typeface="+mj-lt"/>
                <a:ea typeface="+mj-ea"/>
                <a:cs typeface="+mj-cs"/>
              </a:rPr>
              <a:t> </a:t>
            </a:r>
            <a:r>
              <a:rPr kumimoji="1" lang="en-US" altLang="zh-CN" sz="4400" dirty="0">
                <a:latin typeface="+mj-lt"/>
                <a:ea typeface="+mj-ea"/>
                <a:cs typeface="+mj-cs"/>
              </a:rPr>
              <a:t>power</a:t>
            </a:r>
            <a:r>
              <a:rPr kumimoji="1" lang="zh-CN" altLang="en-US" sz="4400" dirty="0">
                <a:latin typeface="+mj-lt"/>
                <a:ea typeface="+mj-ea"/>
                <a:cs typeface="+mj-cs"/>
              </a:rPr>
              <a:t> </a:t>
            </a:r>
            <a:r>
              <a:rPr kumimoji="1" lang="en-US" altLang="zh-CN" sz="4400" dirty="0">
                <a:latin typeface="+mj-lt"/>
                <a:ea typeface="+mj-ea"/>
                <a:cs typeface="+mj-cs"/>
              </a:rPr>
              <a:t>supply</a:t>
            </a:r>
            <a:endParaRPr kumimoji="1" lang="en-GB" sz="4400" dirty="0">
              <a:latin typeface="+mj-lt"/>
              <a:ea typeface="+mj-ea"/>
              <a:cs typeface="+mj-cs"/>
            </a:endParaRPr>
          </a:p>
        </p:txBody>
      </p:sp>
      <p:sp>
        <p:nvSpPr>
          <p:cNvPr id="3" name="文本框 7">
            <a:extLst>
              <a:ext uri="{FF2B5EF4-FFF2-40B4-BE49-F238E27FC236}">
                <a16:creationId xmlns:a16="http://schemas.microsoft.com/office/drawing/2014/main" id="{5CB602DD-C1B6-5F64-082B-9841BB3B3569}"/>
              </a:ext>
            </a:extLst>
          </p:cNvPr>
          <p:cNvSpPr txBox="1"/>
          <p:nvPr/>
        </p:nvSpPr>
        <p:spPr>
          <a:xfrm>
            <a:off x="0" y="885154"/>
            <a:ext cx="13425730" cy="2658741"/>
          </a:xfrm>
          <a:prstGeom prst="rect">
            <a:avLst/>
          </a:prstGeom>
          <a:noFill/>
        </p:spPr>
        <p:txBody>
          <a:bodyPr wrap="square">
            <a:spAutoFit/>
          </a:bodyPr>
          <a:lstStyle/>
          <a:p>
            <a:pPr marL="457200" indent="-457200">
              <a:buFont typeface="Arial" panose="020B0604020202020204" pitchFamily="34" charset="0"/>
              <a:buChar char="•"/>
            </a:pPr>
            <a:r>
              <a:rPr lang="en-US" altLang="zh-CN" sz="2400" dirty="0">
                <a:solidFill>
                  <a:srgbClr val="0070C0"/>
                </a:solidFill>
                <a:latin typeface="ArialMT"/>
              </a:rPr>
              <a:t>China</a:t>
            </a:r>
            <a:r>
              <a:rPr lang="zh-CN" altLang="en-US" sz="2400" dirty="0">
                <a:solidFill>
                  <a:srgbClr val="0070C0"/>
                </a:solidFill>
                <a:latin typeface="ArialMT"/>
              </a:rPr>
              <a:t> </a:t>
            </a:r>
            <a:r>
              <a:rPr lang="en-US" altLang="zh-CN" sz="2400" dirty="0">
                <a:solidFill>
                  <a:srgbClr val="0070C0"/>
                </a:solidFill>
                <a:latin typeface="ArialMT"/>
              </a:rPr>
              <a:t>(IHEP/SDU)</a:t>
            </a:r>
            <a:r>
              <a:rPr lang="zh-CN" altLang="en-US" sz="2400" dirty="0">
                <a:solidFill>
                  <a:srgbClr val="0070C0"/>
                </a:solidFill>
                <a:latin typeface="ArialMT"/>
              </a:rPr>
              <a:t> </a:t>
            </a:r>
            <a:r>
              <a:rPr lang="en-US" altLang="zh-CN" sz="2400" dirty="0">
                <a:solidFill>
                  <a:srgbClr val="0070C0"/>
                </a:solidFill>
                <a:latin typeface="ArialMT"/>
              </a:rPr>
              <a:t>prototyped</a:t>
            </a:r>
            <a:r>
              <a:rPr lang="zh-CN" altLang="en-US" sz="2400" dirty="0">
                <a:solidFill>
                  <a:srgbClr val="0070C0"/>
                </a:solidFill>
                <a:latin typeface="ArialMT"/>
              </a:rPr>
              <a:t> </a:t>
            </a:r>
            <a:r>
              <a:rPr lang="en-US" altLang="zh-CN" sz="2400" dirty="0">
                <a:solidFill>
                  <a:srgbClr val="0070C0"/>
                </a:solidFill>
                <a:latin typeface="ArialMT"/>
              </a:rPr>
              <a:t>and</a:t>
            </a:r>
            <a:r>
              <a:rPr lang="zh-CN" altLang="en-US" sz="2400" dirty="0">
                <a:solidFill>
                  <a:srgbClr val="0070C0"/>
                </a:solidFill>
                <a:latin typeface="ArialMT"/>
              </a:rPr>
              <a:t> </a:t>
            </a:r>
            <a:r>
              <a:rPr lang="en-US" altLang="zh-CN" sz="2400" dirty="0">
                <a:solidFill>
                  <a:srgbClr val="0070C0"/>
                </a:solidFill>
                <a:latin typeface="ArialMT"/>
              </a:rPr>
              <a:t>oversee</a:t>
            </a:r>
            <a:r>
              <a:rPr lang="zh-CN" altLang="en-US" sz="2400" dirty="0">
                <a:solidFill>
                  <a:srgbClr val="0070C0"/>
                </a:solidFill>
                <a:latin typeface="ArialMT"/>
              </a:rPr>
              <a:t> </a:t>
            </a:r>
            <a:r>
              <a:rPr lang="en-US" altLang="zh-CN" sz="2400" dirty="0">
                <a:solidFill>
                  <a:srgbClr val="0070C0"/>
                </a:solidFill>
                <a:latin typeface="ArialMT"/>
              </a:rPr>
              <a:t>HV</a:t>
            </a:r>
            <a:r>
              <a:rPr lang="zh-CN" altLang="en-US" sz="2400" dirty="0">
                <a:solidFill>
                  <a:srgbClr val="0070C0"/>
                </a:solidFill>
                <a:latin typeface="ArialMT"/>
              </a:rPr>
              <a:t> </a:t>
            </a:r>
            <a:r>
              <a:rPr lang="en-US" altLang="zh-CN" sz="2400" dirty="0">
                <a:solidFill>
                  <a:srgbClr val="0070C0"/>
                </a:solidFill>
                <a:latin typeface="ArialMT"/>
              </a:rPr>
              <a:t>supply</a:t>
            </a:r>
            <a:r>
              <a:rPr lang="zh-CN" altLang="en-US" sz="2400" dirty="0">
                <a:solidFill>
                  <a:srgbClr val="0070C0"/>
                </a:solidFill>
                <a:latin typeface="ArialMT"/>
              </a:rPr>
              <a:t> </a:t>
            </a:r>
            <a:r>
              <a:rPr lang="en-US" altLang="zh-CN" sz="2400" dirty="0">
                <a:solidFill>
                  <a:srgbClr val="0070C0"/>
                </a:solidFill>
                <a:latin typeface="ArialMT"/>
              </a:rPr>
              <a:t>production and</a:t>
            </a:r>
            <a:r>
              <a:rPr lang="zh-CN" altLang="en-US" sz="2400" dirty="0">
                <a:solidFill>
                  <a:srgbClr val="0070C0"/>
                </a:solidFill>
                <a:latin typeface="ArialMT"/>
              </a:rPr>
              <a:t> </a:t>
            </a:r>
            <a:r>
              <a:rPr lang="en-US" altLang="zh-CN" sz="2400" dirty="0">
                <a:solidFill>
                  <a:srgbClr val="0070C0"/>
                </a:solidFill>
                <a:latin typeface="ArialMT"/>
              </a:rPr>
              <a:t>do</a:t>
            </a:r>
            <a:r>
              <a:rPr lang="zh-CN" altLang="en-US" sz="2400" dirty="0">
                <a:solidFill>
                  <a:srgbClr val="0070C0"/>
                </a:solidFill>
                <a:latin typeface="ArialMT"/>
              </a:rPr>
              <a:t> </a:t>
            </a:r>
            <a:r>
              <a:rPr lang="en-US" altLang="zh-CN" sz="2400" dirty="0">
                <a:solidFill>
                  <a:srgbClr val="0070C0"/>
                </a:solidFill>
                <a:latin typeface="ArialMT"/>
              </a:rPr>
              <a:t>quality</a:t>
            </a:r>
            <a:r>
              <a:rPr lang="zh-CN" altLang="en-US" sz="2400" dirty="0">
                <a:solidFill>
                  <a:srgbClr val="0070C0"/>
                </a:solidFill>
                <a:latin typeface="ArialMT"/>
              </a:rPr>
              <a:t> </a:t>
            </a:r>
            <a:r>
              <a:rPr lang="en-US" altLang="zh-CN" sz="2400" dirty="0">
                <a:solidFill>
                  <a:srgbClr val="0070C0"/>
                </a:solidFill>
                <a:latin typeface="ArialMT"/>
              </a:rPr>
              <a:t>tests</a:t>
            </a:r>
          </a:p>
          <a:p>
            <a:pPr marL="457200" indent="-457200">
              <a:buFont typeface="Arial" panose="020B0604020202020204" pitchFamily="34" charset="0"/>
              <a:buChar char="•"/>
            </a:pPr>
            <a:r>
              <a:rPr lang="en-US" altLang="zh-CN" sz="2400" dirty="0">
                <a:solidFill>
                  <a:srgbClr val="FF0000"/>
                </a:solidFill>
                <a:latin typeface="ArialMT"/>
              </a:rPr>
              <a:t>Challenge:</a:t>
            </a:r>
            <a:r>
              <a:rPr lang="zh-CN" altLang="en-US" sz="2400" dirty="0">
                <a:solidFill>
                  <a:srgbClr val="FF0000"/>
                </a:solidFill>
                <a:latin typeface="ArialMT"/>
              </a:rPr>
              <a:t> </a:t>
            </a:r>
            <a:r>
              <a:rPr lang="en-US" altLang="zh-CN" sz="2400" dirty="0">
                <a:solidFill>
                  <a:srgbClr val="FF0000"/>
                </a:solidFill>
                <a:latin typeface="ArialMT"/>
              </a:rPr>
              <a:t>1000V</a:t>
            </a:r>
            <a:r>
              <a:rPr lang="zh-CN" altLang="en-US" sz="2400" dirty="0">
                <a:solidFill>
                  <a:srgbClr val="FF0000"/>
                </a:solidFill>
                <a:latin typeface="ArialMT"/>
              </a:rPr>
              <a:t> </a:t>
            </a:r>
            <a:r>
              <a:rPr lang="en-US" altLang="zh-CN" sz="2400" dirty="0">
                <a:solidFill>
                  <a:srgbClr val="FF0000"/>
                </a:solidFill>
                <a:latin typeface="ArialMT"/>
              </a:rPr>
              <a:t>voltage,</a:t>
            </a:r>
            <a:r>
              <a:rPr lang="zh-CN" altLang="en-US" sz="2400" dirty="0">
                <a:solidFill>
                  <a:srgbClr val="FF0000"/>
                </a:solidFill>
                <a:latin typeface="ArialMT"/>
              </a:rPr>
              <a:t> </a:t>
            </a:r>
            <a:r>
              <a:rPr lang="en-US" altLang="zh-CN" sz="2400" dirty="0">
                <a:solidFill>
                  <a:srgbClr val="FF0000"/>
                </a:solidFill>
                <a:latin typeface="ArialMT"/>
              </a:rPr>
              <a:t>100nA</a:t>
            </a:r>
            <a:r>
              <a:rPr lang="zh-CN" altLang="en-US" sz="2400" dirty="0">
                <a:solidFill>
                  <a:srgbClr val="FF0000"/>
                </a:solidFill>
                <a:latin typeface="ArialMT"/>
              </a:rPr>
              <a:t> </a:t>
            </a:r>
            <a:r>
              <a:rPr lang="en-US" altLang="zh-CN" sz="2400" dirty="0">
                <a:solidFill>
                  <a:srgbClr val="FF0000"/>
                </a:solidFill>
                <a:latin typeface="ArialMT"/>
              </a:rPr>
              <a:t>precision</a:t>
            </a:r>
            <a:r>
              <a:rPr lang="zh-CN" altLang="en-US" sz="2400" dirty="0">
                <a:solidFill>
                  <a:srgbClr val="FF0000"/>
                </a:solidFill>
                <a:latin typeface="ArialMT"/>
              </a:rPr>
              <a:t> </a:t>
            </a:r>
            <a:r>
              <a:rPr lang="en-US" altLang="zh-CN" sz="2400" dirty="0">
                <a:solidFill>
                  <a:srgbClr val="FF0000"/>
                </a:solidFill>
                <a:latin typeface="ArialMT"/>
              </a:rPr>
              <a:t>in</a:t>
            </a:r>
            <a:r>
              <a:rPr lang="zh-CN" altLang="en-US" sz="2400" dirty="0">
                <a:solidFill>
                  <a:srgbClr val="FF0000"/>
                </a:solidFill>
                <a:latin typeface="ArialMT"/>
              </a:rPr>
              <a:t> </a:t>
            </a:r>
            <a:r>
              <a:rPr lang="en-US" altLang="zh-CN" sz="2400" dirty="0">
                <a:solidFill>
                  <a:srgbClr val="FF0000"/>
                </a:solidFill>
                <a:latin typeface="ArialMT"/>
              </a:rPr>
              <a:t>current</a:t>
            </a:r>
            <a:r>
              <a:rPr lang="zh-CN" altLang="en-US" sz="2400" dirty="0">
                <a:solidFill>
                  <a:srgbClr val="FF0000"/>
                </a:solidFill>
                <a:latin typeface="ArialMT"/>
              </a:rPr>
              <a:t> </a:t>
            </a:r>
            <a:r>
              <a:rPr lang="en-US" altLang="zh-CN" sz="2400" dirty="0">
                <a:solidFill>
                  <a:srgbClr val="FF0000"/>
                </a:solidFill>
                <a:latin typeface="ArialMT"/>
              </a:rPr>
              <a:t>measurement</a:t>
            </a:r>
            <a:endParaRPr lang="en-US" altLang="zh-CN" sz="2400" dirty="0">
              <a:solidFill>
                <a:srgbClr val="0070C0"/>
              </a:solidFill>
              <a:latin typeface="ArialMT"/>
            </a:endParaRPr>
          </a:p>
          <a:p>
            <a:pPr marL="457200" indent="-457200">
              <a:buFont typeface="Arial" panose="020B0604020202020204" pitchFamily="34" charset="0"/>
              <a:buChar char="•"/>
            </a:pPr>
            <a:r>
              <a:rPr lang="en-US" altLang="zh-CN" sz="2400" dirty="0">
                <a:solidFill>
                  <a:srgbClr val="0070C0"/>
                </a:solidFill>
                <a:latin typeface="ArialMT"/>
              </a:rPr>
              <a:t>Latest</a:t>
            </a:r>
            <a:r>
              <a:rPr lang="zh-CN" altLang="en-US" sz="2400" dirty="0">
                <a:solidFill>
                  <a:srgbClr val="0070C0"/>
                </a:solidFill>
                <a:latin typeface="ArialMT"/>
              </a:rPr>
              <a:t> </a:t>
            </a:r>
            <a:r>
              <a:rPr lang="en-US" altLang="zh-CN" sz="2400" dirty="0">
                <a:solidFill>
                  <a:srgbClr val="0070C0"/>
                </a:solidFill>
                <a:latin typeface="ArialMT"/>
              </a:rPr>
              <a:t>update</a:t>
            </a:r>
            <a:r>
              <a:rPr lang="zh-CN" altLang="en-US" sz="2400" dirty="0">
                <a:solidFill>
                  <a:srgbClr val="0070C0"/>
                </a:solidFill>
                <a:latin typeface="ArialMT"/>
              </a:rPr>
              <a:t> </a:t>
            </a:r>
            <a:r>
              <a:rPr lang="en-US" altLang="zh-CN" sz="2400" dirty="0">
                <a:solidFill>
                  <a:srgbClr val="0070C0"/>
                </a:solidFill>
                <a:latin typeface="ArialMT"/>
              </a:rPr>
              <a:t>:</a:t>
            </a:r>
            <a:r>
              <a:rPr lang="zh-CN" altLang="en-US" sz="2400" dirty="0">
                <a:solidFill>
                  <a:srgbClr val="0070C0"/>
                </a:solidFill>
                <a:latin typeface="ArialMT"/>
              </a:rPr>
              <a:t>  </a:t>
            </a:r>
            <a:r>
              <a:rPr lang="en-US" altLang="zh-CN" sz="2400" dirty="0">
                <a:solidFill>
                  <a:srgbClr val="0070C0"/>
                </a:solidFill>
                <a:latin typeface="ArialMT"/>
              </a:rPr>
              <a:t>pre-production</a:t>
            </a:r>
            <a:r>
              <a:rPr lang="zh-CN" altLang="en-US" sz="2400" dirty="0">
                <a:solidFill>
                  <a:srgbClr val="0070C0"/>
                </a:solidFill>
                <a:latin typeface="ArialMT"/>
              </a:rPr>
              <a:t> </a:t>
            </a:r>
            <a:r>
              <a:rPr lang="en-US" altLang="zh-CN" sz="2400" dirty="0">
                <a:solidFill>
                  <a:srgbClr val="0070C0"/>
                </a:solidFill>
                <a:latin typeface="ArialMT"/>
              </a:rPr>
              <a:t>finished</a:t>
            </a:r>
            <a:r>
              <a:rPr lang="zh-CN" altLang="en-US" sz="2400" dirty="0">
                <a:solidFill>
                  <a:srgbClr val="0070C0"/>
                </a:solidFill>
                <a:latin typeface="ArialMT"/>
              </a:rPr>
              <a:t> </a:t>
            </a:r>
            <a:r>
              <a:rPr lang="en-US" altLang="zh-CN" sz="2400" dirty="0">
                <a:solidFill>
                  <a:srgbClr val="0070C0"/>
                </a:solidFill>
                <a:latin typeface="ArialMT"/>
              </a:rPr>
              <a:t>in</a:t>
            </a:r>
            <a:r>
              <a:rPr lang="zh-CN" altLang="en-US" sz="2400" dirty="0">
                <a:solidFill>
                  <a:srgbClr val="0070C0"/>
                </a:solidFill>
                <a:latin typeface="ArialMT"/>
              </a:rPr>
              <a:t> </a:t>
            </a:r>
            <a:r>
              <a:rPr lang="en-US" altLang="zh-CN" sz="2400" dirty="0">
                <a:solidFill>
                  <a:srgbClr val="0070C0"/>
                </a:solidFill>
                <a:latin typeface="ArialMT"/>
              </a:rPr>
              <a:t>2025.</a:t>
            </a:r>
            <a:r>
              <a:rPr lang="zh-CN" altLang="en-US" sz="2400" dirty="0">
                <a:solidFill>
                  <a:srgbClr val="0070C0"/>
                </a:solidFill>
                <a:latin typeface="ArialMT"/>
              </a:rPr>
              <a:t> </a:t>
            </a:r>
            <a:endParaRPr lang="en-US" altLang="zh-CN" sz="2400" dirty="0">
              <a:solidFill>
                <a:srgbClr val="0070C0"/>
              </a:solidFill>
              <a:latin typeface="ArialMT"/>
            </a:endParaRPr>
          </a:p>
          <a:p>
            <a:pPr marL="914400" lvl="1" indent="-457200">
              <a:buFont typeface="Arial" panose="020B0604020202020204" pitchFamily="34" charset="0"/>
              <a:buChar char="•"/>
            </a:pPr>
            <a:r>
              <a:rPr lang="en-US" altLang="zh-CN" sz="2400" dirty="0">
                <a:latin typeface="ArialMT"/>
              </a:rPr>
              <a:t>IHEP/SDU</a:t>
            </a:r>
            <a:r>
              <a:rPr lang="zh-CN" altLang="en-US" sz="2400" dirty="0">
                <a:latin typeface="ArialMT"/>
              </a:rPr>
              <a:t> </a:t>
            </a:r>
            <a:r>
              <a:rPr lang="en-US" altLang="zh-CN" sz="2400" dirty="0">
                <a:latin typeface="ArialMT"/>
              </a:rPr>
              <a:t>team</a:t>
            </a:r>
            <a:r>
              <a:rPr lang="zh-CN" altLang="en-US" sz="2400" dirty="0">
                <a:latin typeface="ArialMT"/>
              </a:rPr>
              <a:t> </a:t>
            </a:r>
            <a:r>
              <a:rPr lang="en-US" altLang="zh-CN" sz="2400" dirty="0">
                <a:latin typeface="ArialMT"/>
              </a:rPr>
              <a:t>in</a:t>
            </a:r>
            <a:r>
              <a:rPr lang="zh-CN" altLang="en-US" sz="2400" dirty="0">
                <a:latin typeface="ArialMT"/>
              </a:rPr>
              <a:t> </a:t>
            </a:r>
            <a:r>
              <a:rPr lang="en-US" altLang="zh-CN" sz="2400" dirty="0">
                <a:latin typeface="ArialMT"/>
              </a:rPr>
              <a:t>FULLDE</a:t>
            </a:r>
            <a:r>
              <a:rPr lang="zh-CN" altLang="en-US" sz="2400" dirty="0">
                <a:latin typeface="ArialMT"/>
              </a:rPr>
              <a:t> </a:t>
            </a:r>
            <a:r>
              <a:rPr lang="en-US" altLang="zh-CN" sz="2400" dirty="0">
                <a:latin typeface="ArialMT"/>
              </a:rPr>
              <a:t>company</a:t>
            </a:r>
            <a:r>
              <a:rPr lang="zh-CN" altLang="en-US" sz="2400" dirty="0">
                <a:latin typeface="ArialMT"/>
              </a:rPr>
              <a:t> </a:t>
            </a:r>
            <a:r>
              <a:rPr lang="en-US" altLang="zh-CN" sz="2400" dirty="0">
                <a:latin typeface="ArialMT"/>
              </a:rPr>
              <a:t>for</a:t>
            </a:r>
            <a:r>
              <a:rPr lang="zh-CN" altLang="en-US" sz="2400" dirty="0">
                <a:latin typeface="ArialMT"/>
              </a:rPr>
              <a:t> </a:t>
            </a:r>
            <a:r>
              <a:rPr lang="en-US" altLang="zh-CN" sz="2400" dirty="0">
                <a:latin typeface="ArialMT"/>
              </a:rPr>
              <a:t>quality</a:t>
            </a:r>
            <a:r>
              <a:rPr lang="zh-CN" altLang="en-US" sz="2400" dirty="0">
                <a:latin typeface="ArialMT"/>
              </a:rPr>
              <a:t> </a:t>
            </a:r>
            <a:r>
              <a:rPr lang="en-US" altLang="zh-CN" sz="2400" dirty="0">
                <a:latin typeface="ArialMT"/>
              </a:rPr>
              <a:t>assurance</a:t>
            </a:r>
            <a:r>
              <a:rPr lang="zh-CN" altLang="en-US" sz="2400" dirty="0">
                <a:latin typeface="ArialMT"/>
              </a:rPr>
              <a:t> </a:t>
            </a:r>
            <a:r>
              <a:rPr lang="en-US" altLang="zh-CN" sz="2400" dirty="0">
                <a:latin typeface="ArialMT"/>
              </a:rPr>
              <a:t>tests</a:t>
            </a:r>
          </a:p>
          <a:p>
            <a:pPr marL="914400" lvl="1" indent="-457200">
              <a:buFont typeface="Arial" panose="020B0604020202020204" pitchFamily="34" charset="0"/>
              <a:buChar char="•"/>
            </a:pPr>
            <a:r>
              <a:rPr lang="en-US" altLang="zh-CN" sz="2400" dirty="0">
                <a:latin typeface="ArialMT"/>
              </a:rPr>
              <a:t>Two</a:t>
            </a:r>
            <a:r>
              <a:rPr lang="zh-CN" altLang="en-US" sz="2400" dirty="0">
                <a:latin typeface="ArialMT"/>
              </a:rPr>
              <a:t> </a:t>
            </a:r>
            <a:r>
              <a:rPr lang="en-US" altLang="zh-CN" sz="2400" dirty="0">
                <a:latin typeface="ArialMT"/>
              </a:rPr>
              <a:t>HV</a:t>
            </a:r>
            <a:r>
              <a:rPr lang="zh-CN" altLang="en-US" sz="2400" dirty="0">
                <a:latin typeface="ArialMT"/>
              </a:rPr>
              <a:t> </a:t>
            </a:r>
            <a:r>
              <a:rPr lang="en-US" altLang="zh-CN" sz="2400" dirty="0">
                <a:latin typeface="ArialMT"/>
              </a:rPr>
              <a:t>crates</a:t>
            </a:r>
            <a:r>
              <a:rPr lang="zh-CN" altLang="en-US" sz="2400" dirty="0">
                <a:latin typeface="ArialMT"/>
              </a:rPr>
              <a:t> </a:t>
            </a:r>
            <a:r>
              <a:rPr lang="en-US" altLang="zh-CN" sz="2400" dirty="0">
                <a:latin typeface="ArialMT"/>
              </a:rPr>
              <a:t>delivered</a:t>
            </a:r>
            <a:r>
              <a:rPr lang="zh-CN" altLang="en-US" sz="2400" dirty="0">
                <a:latin typeface="ArialMT"/>
              </a:rPr>
              <a:t> </a:t>
            </a:r>
            <a:r>
              <a:rPr lang="en-US" altLang="zh-CN" sz="2400" dirty="0">
                <a:latin typeface="ArialMT"/>
              </a:rPr>
              <a:t>to</a:t>
            </a:r>
            <a:r>
              <a:rPr lang="zh-CN" altLang="en-US" sz="2400" dirty="0">
                <a:latin typeface="ArialMT"/>
              </a:rPr>
              <a:t> </a:t>
            </a:r>
            <a:r>
              <a:rPr lang="en-US" altLang="zh-CN" sz="2400" dirty="0">
                <a:latin typeface="ArialMT"/>
              </a:rPr>
              <a:t>CERN</a:t>
            </a:r>
            <a:r>
              <a:rPr lang="zh-CN" altLang="en-US" sz="2400" dirty="0">
                <a:latin typeface="ArialMT"/>
              </a:rPr>
              <a:t> </a:t>
            </a:r>
            <a:r>
              <a:rPr lang="en-US" altLang="zh-CN" sz="2400" dirty="0">
                <a:latin typeface="ArialMT"/>
              </a:rPr>
              <a:t>in</a:t>
            </a:r>
            <a:r>
              <a:rPr lang="zh-CN" altLang="en-US" sz="2400" dirty="0">
                <a:latin typeface="ArialMT"/>
              </a:rPr>
              <a:t> </a:t>
            </a:r>
            <a:r>
              <a:rPr lang="en-US" altLang="zh-CN" sz="2400" dirty="0">
                <a:latin typeface="ArialMT"/>
              </a:rPr>
              <a:t>Sep.</a:t>
            </a:r>
            <a:r>
              <a:rPr lang="zh-CN" altLang="en-US" sz="2400" dirty="0">
                <a:latin typeface="ArialMT"/>
              </a:rPr>
              <a:t> </a:t>
            </a:r>
            <a:r>
              <a:rPr lang="en-US" altLang="zh-CN" sz="2400" dirty="0">
                <a:latin typeface="ArialMT"/>
              </a:rPr>
              <a:t>2025.</a:t>
            </a:r>
            <a:r>
              <a:rPr lang="zh-CN" altLang="en-US" sz="2400" dirty="0">
                <a:latin typeface="ArialMT"/>
              </a:rPr>
              <a:t> </a:t>
            </a:r>
            <a:r>
              <a:rPr lang="en-US" altLang="zh-CN" sz="2400" dirty="0">
                <a:latin typeface="ArialMT"/>
              </a:rPr>
              <a:t>SDU</a:t>
            </a:r>
            <a:r>
              <a:rPr lang="zh-CN" altLang="en-US" sz="2400" dirty="0">
                <a:latin typeface="ArialMT"/>
              </a:rPr>
              <a:t> </a:t>
            </a:r>
            <a:r>
              <a:rPr lang="en-US" altLang="zh-CN" sz="2400" dirty="0">
                <a:latin typeface="ArialMT"/>
              </a:rPr>
              <a:t>student</a:t>
            </a:r>
            <a:r>
              <a:rPr lang="zh-CN" altLang="en-US" sz="2400" dirty="0">
                <a:latin typeface="ArialMT"/>
              </a:rPr>
              <a:t> </a:t>
            </a:r>
            <a:r>
              <a:rPr lang="en-US" altLang="zh-CN" sz="2400" dirty="0">
                <a:latin typeface="ArialMT"/>
              </a:rPr>
              <a:t>did</a:t>
            </a:r>
            <a:r>
              <a:rPr lang="zh-CN" altLang="en-US" sz="2400" dirty="0">
                <a:latin typeface="ArialMT"/>
              </a:rPr>
              <a:t> </a:t>
            </a:r>
            <a:r>
              <a:rPr lang="en-US" altLang="zh-CN" sz="2400" dirty="0">
                <a:latin typeface="ArialMT"/>
              </a:rPr>
              <a:t>reception</a:t>
            </a:r>
            <a:r>
              <a:rPr lang="zh-CN" altLang="en-US" sz="2400" dirty="0">
                <a:latin typeface="ArialMT"/>
              </a:rPr>
              <a:t> </a:t>
            </a:r>
            <a:r>
              <a:rPr lang="en-US" altLang="zh-CN" sz="2400" dirty="0">
                <a:latin typeface="ArialMT"/>
              </a:rPr>
              <a:t>tests.</a:t>
            </a:r>
            <a:r>
              <a:rPr lang="zh-CN" altLang="en-US" sz="2400" dirty="0">
                <a:latin typeface="ArialMT"/>
              </a:rPr>
              <a:t> </a:t>
            </a:r>
            <a:endParaRPr lang="en-US" altLang="zh-CN" sz="2400" dirty="0">
              <a:latin typeface="ArialMT"/>
            </a:endParaRPr>
          </a:p>
          <a:p>
            <a:endParaRPr lang="en-US" altLang="zh-CN" sz="2462" kern="0" dirty="0">
              <a:latin typeface="微软雅黑" panose="020B0503020204020204" pitchFamily="34" charset="-122"/>
              <a:ea typeface="微软雅黑" panose="020B0503020204020204" pitchFamily="34" charset="-122"/>
              <a:cs typeface="Calibri"/>
            </a:endParaRPr>
          </a:p>
          <a:p>
            <a:pPr marL="422041" indent="-422041">
              <a:buFont typeface="Wingdings" pitchFamily="2" charset="2"/>
              <a:buChar char="Ø"/>
            </a:pP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p:txBody>
      </p:sp>
      <p:pic>
        <p:nvPicPr>
          <p:cNvPr id="12" name="Picture 11">
            <a:extLst>
              <a:ext uri="{FF2B5EF4-FFF2-40B4-BE49-F238E27FC236}">
                <a16:creationId xmlns:a16="http://schemas.microsoft.com/office/drawing/2014/main" id="{A27F8120-7DD5-BAAD-FCC5-E8B46DD617D8}"/>
              </a:ext>
            </a:extLst>
          </p:cNvPr>
          <p:cNvPicPr>
            <a:picLocks noChangeAspect="1"/>
          </p:cNvPicPr>
          <p:nvPr/>
        </p:nvPicPr>
        <p:blipFill rotWithShape="1">
          <a:blip r:embed="rId2"/>
          <a:srcRect/>
          <a:stretch/>
        </p:blipFill>
        <p:spPr>
          <a:xfrm>
            <a:off x="0" y="3397224"/>
            <a:ext cx="6762481" cy="3385462"/>
          </a:xfrm>
          <a:prstGeom prst="rect">
            <a:avLst/>
          </a:prstGeom>
        </p:spPr>
      </p:pic>
      <p:sp>
        <p:nvSpPr>
          <p:cNvPr id="7" name="Slide Number Placeholder 6">
            <a:extLst>
              <a:ext uri="{FF2B5EF4-FFF2-40B4-BE49-F238E27FC236}">
                <a16:creationId xmlns:a16="http://schemas.microsoft.com/office/drawing/2014/main" id="{AFEDFC7C-1355-3E43-8E84-FFB246768CF5}"/>
              </a:ext>
            </a:extLst>
          </p:cNvPr>
          <p:cNvSpPr>
            <a:spLocks noGrp="1"/>
          </p:cNvSpPr>
          <p:nvPr>
            <p:ph type="sldNum" sz="quarter" idx="4"/>
          </p:nvPr>
        </p:nvSpPr>
        <p:spPr>
          <a:xfrm>
            <a:off x="9499600" y="6476938"/>
            <a:ext cx="2743200" cy="365125"/>
          </a:xfrm>
        </p:spPr>
        <p:txBody>
          <a:bodyPr/>
          <a:lstStyle/>
          <a:p>
            <a:fld id="{48F63A3B-78C7-47BE-AE5E-E10140E04643}" type="slidenum">
              <a:rPr lang="en-US" smtClean="0"/>
              <a:t>19</a:t>
            </a:fld>
            <a:endParaRPr lang="en-US" dirty="0"/>
          </a:p>
        </p:txBody>
      </p:sp>
      <p:pic>
        <p:nvPicPr>
          <p:cNvPr id="11" name="Picture 10">
            <a:extLst>
              <a:ext uri="{FF2B5EF4-FFF2-40B4-BE49-F238E27FC236}">
                <a16:creationId xmlns:a16="http://schemas.microsoft.com/office/drawing/2014/main" id="{E16A7765-B6EF-7444-8F8F-5C5CDE82DFBF}"/>
              </a:ext>
            </a:extLst>
          </p:cNvPr>
          <p:cNvPicPr>
            <a:picLocks noChangeAspect="1"/>
          </p:cNvPicPr>
          <p:nvPr/>
        </p:nvPicPr>
        <p:blipFill>
          <a:blip r:embed="rId3"/>
          <a:stretch>
            <a:fillRect/>
          </a:stretch>
        </p:blipFill>
        <p:spPr>
          <a:xfrm>
            <a:off x="6957810" y="3311165"/>
            <a:ext cx="4634125" cy="3471521"/>
          </a:xfrm>
          <a:prstGeom prst="rect">
            <a:avLst/>
          </a:prstGeom>
        </p:spPr>
      </p:pic>
      <p:sp>
        <p:nvSpPr>
          <p:cNvPr id="13" name="TextBox 12">
            <a:extLst>
              <a:ext uri="{FF2B5EF4-FFF2-40B4-BE49-F238E27FC236}">
                <a16:creationId xmlns:a16="http://schemas.microsoft.com/office/drawing/2014/main" id="{7C394B55-F103-104A-B028-EF69E31FC2AD}"/>
              </a:ext>
            </a:extLst>
          </p:cNvPr>
          <p:cNvSpPr txBox="1"/>
          <p:nvPr/>
        </p:nvSpPr>
        <p:spPr>
          <a:xfrm>
            <a:off x="7284028" y="2824054"/>
            <a:ext cx="6754090" cy="461665"/>
          </a:xfrm>
          <a:prstGeom prst="rect">
            <a:avLst/>
          </a:prstGeom>
          <a:noFill/>
        </p:spPr>
        <p:txBody>
          <a:bodyPr wrap="square">
            <a:spAutoFit/>
          </a:bodyPr>
          <a:lstStyle/>
          <a:p>
            <a:r>
              <a:rPr lang="en-US" altLang="zh-CN" sz="2400" dirty="0">
                <a:solidFill>
                  <a:srgbClr val="0070C0"/>
                </a:solidFill>
                <a:latin typeface="ArialMT"/>
              </a:rPr>
              <a:t>HV</a:t>
            </a:r>
            <a:r>
              <a:rPr kumimoji="1" lang="zh-CN" altLang="en-US" sz="1800" dirty="0">
                <a:latin typeface="+mj-lt"/>
                <a:ea typeface="+mj-ea"/>
                <a:cs typeface="+mj-cs"/>
              </a:rPr>
              <a:t> </a:t>
            </a:r>
            <a:r>
              <a:rPr lang="en-US" altLang="zh-CN" sz="2400" dirty="0">
                <a:solidFill>
                  <a:srgbClr val="0070C0"/>
                </a:solidFill>
                <a:latin typeface="ArialMT"/>
              </a:rPr>
              <a:t>pre-production</a:t>
            </a:r>
            <a:r>
              <a:rPr lang="zh-CN" altLang="en-US" sz="2400" dirty="0">
                <a:solidFill>
                  <a:srgbClr val="0070C0"/>
                </a:solidFill>
                <a:latin typeface="ArialMT"/>
              </a:rPr>
              <a:t> </a:t>
            </a:r>
            <a:r>
              <a:rPr lang="en-US" altLang="zh-CN" sz="2400" dirty="0">
                <a:solidFill>
                  <a:srgbClr val="0070C0"/>
                </a:solidFill>
                <a:latin typeface="ArialMT"/>
              </a:rPr>
              <a:t>quality</a:t>
            </a:r>
            <a:r>
              <a:rPr lang="zh-CN" altLang="en-US" sz="2400" dirty="0">
                <a:solidFill>
                  <a:srgbClr val="0070C0"/>
                </a:solidFill>
                <a:latin typeface="ArialMT"/>
              </a:rPr>
              <a:t> </a:t>
            </a:r>
            <a:r>
              <a:rPr lang="en-US" altLang="zh-CN" sz="2400" dirty="0">
                <a:solidFill>
                  <a:srgbClr val="0070C0"/>
                </a:solidFill>
                <a:latin typeface="ArialMT"/>
              </a:rPr>
              <a:t>tests</a:t>
            </a:r>
            <a:r>
              <a:rPr lang="zh-CN" altLang="en-US" sz="2400" dirty="0">
                <a:solidFill>
                  <a:srgbClr val="0070C0"/>
                </a:solidFill>
                <a:latin typeface="ArialMT"/>
              </a:rPr>
              <a:t> </a:t>
            </a:r>
            <a:r>
              <a:rPr kumimoji="1" lang="zh-CN" altLang="en-US" sz="1800" dirty="0">
                <a:latin typeface="+mj-lt"/>
                <a:ea typeface="+mj-ea"/>
                <a:cs typeface="+mj-cs"/>
              </a:rPr>
              <a:t> </a:t>
            </a:r>
            <a:endParaRPr lang="en-CN" dirty="0"/>
          </a:p>
        </p:txBody>
      </p:sp>
    </p:spTree>
    <p:extLst>
      <p:ext uri="{BB962C8B-B14F-4D97-AF65-F5344CB8AC3E}">
        <p14:creationId xmlns:p14="http://schemas.microsoft.com/office/powerpoint/2010/main" val="308094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7E1F9B6-488B-D44F-A878-5E6A8288CE11}"/>
              </a:ext>
            </a:extLst>
          </p:cNvPr>
          <p:cNvSpPr>
            <a:spLocks noGrp="1"/>
          </p:cNvSpPr>
          <p:nvPr>
            <p:ph type="sldNum" idx="12"/>
          </p:nvPr>
        </p:nvSpPr>
        <p:spPr>
          <a:xfrm>
            <a:off x="6334846" y="4855720"/>
            <a:ext cx="2057400" cy="273844"/>
          </a:xfrm>
          <a:prstGeom prst="rect">
            <a:avLst/>
          </a:prstGeom>
          <a:noFill/>
          <a:ln>
            <a:noFill/>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888"/>
                </a:solidFill>
                <a:latin typeface="Calibri"/>
                <a:ea typeface="Calibri"/>
                <a:cs typeface="Calibri"/>
                <a:sym typeface="Calibri"/>
              </a:defRPr>
            </a:lvl9pPr>
          </a:lstStyle>
          <a:p>
            <a:pPr algn="r"/>
            <a:fld id="{00000000-1234-1234-1234-123412341234}" type="slidenum">
              <a:rPr lang="en-GB" smtClean="0"/>
              <a:pPr algn="r"/>
              <a:t>2</a:t>
            </a:fld>
            <a:endParaRPr lang="en-GB"/>
          </a:p>
        </p:txBody>
      </p:sp>
      <p:pic>
        <p:nvPicPr>
          <p:cNvPr id="5" name="图片 4">
            <a:extLst>
              <a:ext uri="{FF2B5EF4-FFF2-40B4-BE49-F238E27FC236}">
                <a16:creationId xmlns:a16="http://schemas.microsoft.com/office/drawing/2014/main" id="{97E1178A-A988-0243-AD4C-F064E5D12361}"/>
              </a:ext>
            </a:extLst>
          </p:cNvPr>
          <p:cNvPicPr>
            <a:picLocks noChangeAspect="1"/>
          </p:cNvPicPr>
          <p:nvPr/>
        </p:nvPicPr>
        <p:blipFill>
          <a:blip r:embed="rId2"/>
          <a:stretch>
            <a:fillRect/>
          </a:stretch>
        </p:blipFill>
        <p:spPr>
          <a:xfrm>
            <a:off x="7006589" y="4062406"/>
            <a:ext cx="4552619" cy="2238435"/>
          </a:xfrm>
          <a:prstGeom prst="rect">
            <a:avLst/>
          </a:prstGeom>
        </p:spPr>
      </p:pic>
      <p:sp>
        <p:nvSpPr>
          <p:cNvPr id="9" name="标题 1">
            <a:extLst>
              <a:ext uri="{FF2B5EF4-FFF2-40B4-BE49-F238E27FC236}">
                <a16:creationId xmlns:a16="http://schemas.microsoft.com/office/drawing/2014/main" id="{1DBF3743-837A-DC4F-B19C-0A120B7165C2}"/>
              </a:ext>
            </a:extLst>
          </p:cNvPr>
          <p:cNvSpPr txBox="1">
            <a:spLocks/>
          </p:cNvSpPr>
          <p:nvPr/>
        </p:nvSpPr>
        <p:spPr>
          <a:xfrm>
            <a:off x="1824038" y="180630"/>
            <a:ext cx="8543925" cy="8581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altLang="zh-CN" dirty="0"/>
              <a:t>High Granularity Timing Detector (HGTD)</a:t>
            </a:r>
          </a:p>
          <a:p>
            <a:endParaRPr lang="zh-CN" altLang="en-US" dirty="0"/>
          </a:p>
        </p:txBody>
      </p:sp>
      <p:pic>
        <p:nvPicPr>
          <p:cNvPr id="3" name="Picture 4">
            <a:extLst>
              <a:ext uri="{FF2B5EF4-FFF2-40B4-BE49-F238E27FC236}">
                <a16:creationId xmlns:a16="http://schemas.microsoft.com/office/drawing/2014/main" id="{91268D45-D8E8-ABB2-FE15-94FAB4C00830}"/>
              </a:ext>
            </a:extLst>
          </p:cNvPr>
          <p:cNvPicPr>
            <a:picLocks noChangeAspect="1"/>
          </p:cNvPicPr>
          <p:nvPr/>
        </p:nvPicPr>
        <p:blipFill>
          <a:blip r:embed="rId3"/>
          <a:stretch>
            <a:fillRect/>
          </a:stretch>
        </p:blipFill>
        <p:spPr>
          <a:xfrm>
            <a:off x="8322685" y="2048719"/>
            <a:ext cx="2669166" cy="1740519"/>
          </a:xfrm>
          <a:prstGeom prst="rect">
            <a:avLst/>
          </a:prstGeom>
        </p:spPr>
      </p:pic>
      <p:pic>
        <p:nvPicPr>
          <p:cNvPr id="7" name="Picture 6">
            <a:extLst>
              <a:ext uri="{FF2B5EF4-FFF2-40B4-BE49-F238E27FC236}">
                <a16:creationId xmlns:a16="http://schemas.microsoft.com/office/drawing/2014/main" id="{BB3021F6-CC3F-6942-BE17-90FE9F1F02E5}"/>
              </a:ext>
            </a:extLst>
          </p:cNvPr>
          <p:cNvPicPr>
            <a:picLocks noChangeAspect="1"/>
          </p:cNvPicPr>
          <p:nvPr/>
        </p:nvPicPr>
        <p:blipFill>
          <a:blip r:embed="rId4"/>
          <a:stretch>
            <a:fillRect/>
          </a:stretch>
        </p:blipFill>
        <p:spPr>
          <a:xfrm>
            <a:off x="1191872" y="3318012"/>
            <a:ext cx="5814718" cy="2953144"/>
          </a:xfrm>
          <a:prstGeom prst="rect">
            <a:avLst/>
          </a:prstGeom>
        </p:spPr>
      </p:pic>
      <p:sp>
        <p:nvSpPr>
          <p:cNvPr id="10" name="内容占位符 8">
            <a:extLst>
              <a:ext uri="{FF2B5EF4-FFF2-40B4-BE49-F238E27FC236}">
                <a16:creationId xmlns:a16="http://schemas.microsoft.com/office/drawing/2014/main" id="{01A08853-22D2-5D40-A210-AAA585DDBC6F}"/>
              </a:ext>
            </a:extLst>
          </p:cNvPr>
          <p:cNvSpPr txBox="1">
            <a:spLocks/>
          </p:cNvSpPr>
          <p:nvPr/>
        </p:nvSpPr>
        <p:spPr>
          <a:xfrm>
            <a:off x="365262" y="845881"/>
            <a:ext cx="10464238" cy="5886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altLang="zh-CN" sz="2300" b="1" dirty="0">
                <a:ea typeface="黑体" panose="02010609060101010101" pitchFamily="49" charset="-122"/>
                <a:sym typeface="微软雅黑"/>
              </a:rPr>
              <a:t>HGTD</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aim</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to</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reduce</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pileup</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contribution</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at</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HL-LHC</a:t>
            </a:r>
          </a:p>
          <a:p>
            <a:pPr lvl="1">
              <a:lnSpc>
                <a:spcPct val="130000"/>
              </a:lnSpc>
            </a:pPr>
            <a:r>
              <a:rPr lang="en-US" altLang="zh-CN" sz="2300" b="1" dirty="0">
                <a:ea typeface="黑体" panose="02010609060101010101" pitchFamily="49" charset="-122"/>
                <a:sym typeface="微软雅黑"/>
              </a:rPr>
              <a:t>T</a:t>
            </a:r>
            <a:r>
              <a:rPr lang="en" altLang="zh-CN" sz="2300" b="1" dirty="0" err="1">
                <a:ea typeface="黑体" panose="02010609060101010101" pitchFamily="49" charset="-122"/>
                <a:sym typeface="微软雅黑"/>
              </a:rPr>
              <a:t>iming</a:t>
            </a:r>
            <a:r>
              <a:rPr lang="en" altLang="zh-CN" sz="2300" b="1" dirty="0">
                <a:ea typeface="黑体" panose="02010609060101010101" pitchFamily="49" charset="-122"/>
                <a:sym typeface="微软雅黑"/>
              </a:rPr>
              <a:t> </a:t>
            </a:r>
            <a:r>
              <a:rPr lang="en-US" altLang="zh-CN" sz="2300" b="1" dirty="0">
                <a:ea typeface="黑体" panose="02010609060101010101" pitchFamily="49" charset="-122"/>
                <a:sym typeface="微软雅黑"/>
              </a:rPr>
              <a:t>resolution</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is</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better</a:t>
            </a:r>
            <a:r>
              <a:rPr lang="zh-CN" altLang="en-US" sz="2300" b="1" dirty="0">
                <a:ea typeface="黑体" panose="02010609060101010101" pitchFamily="49" charset="-122"/>
                <a:sym typeface="微软雅黑"/>
              </a:rPr>
              <a:t> </a:t>
            </a:r>
            <a:r>
              <a:rPr lang="en-US" altLang="zh-CN" sz="2300" b="1" dirty="0">
                <a:ea typeface="黑体" panose="02010609060101010101" pitchFamily="49" charset="-122"/>
                <a:sym typeface="微软雅黑"/>
              </a:rPr>
              <a:t>than</a:t>
            </a:r>
            <a:r>
              <a:rPr lang="zh-CN" altLang="en-US" sz="2300" b="1" dirty="0">
                <a:ea typeface="黑体" panose="02010609060101010101" pitchFamily="49" charset="-122"/>
                <a:sym typeface="微软雅黑"/>
              </a:rPr>
              <a:t> </a:t>
            </a:r>
            <a:r>
              <a:rPr lang="en" altLang="zh-CN" sz="2300" b="1" dirty="0">
                <a:solidFill>
                  <a:srgbClr val="FF0000"/>
                </a:solidFill>
                <a:ea typeface="黑体" panose="02010609060101010101" pitchFamily="49" charset="-122"/>
                <a:sym typeface="微软雅黑"/>
              </a:rPr>
              <a:t>30</a:t>
            </a:r>
            <a:r>
              <a:rPr lang="zh-CN" altLang="en-US" sz="2300" b="1" dirty="0">
                <a:solidFill>
                  <a:srgbClr val="FF0000"/>
                </a:solidFill>
                <a:ea typeface="黑体" panose="02010609060101010101" pitchFamily="49" charset="-122"/>
                <a:sym typeface="微软雅黑"/>
              </a:rPr>
              <a:t> </a:t>
            </a:r>
            <a:r>
              <a:rPr lang="en-US" altLang="zh-CN" sz="2300" b="1" dirty="0" err="1">
                <a:solidFill>
                  <a:srgbClr val="FF0000"/>
                </a:solidFill>
                <a:ea typeface="黑体" panose="02010609060101010101" pitchFamily="49" charset="-122"/>
                <a:sym typeface="微软雅黑"/>
              </a:rPr>
              <a:t>ps</a:t>
            </a:r>
            <a:r>
              <a:rPr lang="en-US" altLang="zh-CN" sz="2300" b="1" dirty="0">
                <a:solidFill>
                  <a:srgbClr val="FF0000"/>
                </a:solidFill>
                <a:ea typeface="黑体" panose="02010609060101010101" pitchFamily="49" charset="-122"/>
                <a:sym typeface="微软雅黑"/>
              </a:rPr>
              <a:t> (start)</a:t>
            </a:r>
            <a:r>
              <a:rPr lang="en" altLang="zh-CN" sz="2300" b="1" dirty="0">
                <a:solidFill>
                  <a:srgbClr val="FF0000"/>
                </a:solidFill>
                <a:ea typeface="黑体" panose="02010609060101010101" pitchFamily="49" charset="-122"/>
                <a:sym typeface="微软雅黑"/>
              </a:rPr>
              <a:t> </a:t>
            </a:r>
            <a:r>
              <a:rPr lang="en-US" altLang="zh-CN" sz="2300" b="1" dirty="0">
                <a:solidFill>
                  <a:srgbClr val="FF0000"/>
                </a:solidFill>
                <a:ea typeface="黑体" panose="02010609060101010101" pitchFamily="49" charset="-122"/>
                <a:sym typeface="微软雅黑"/>
              </a:rPr>
              <a:t>-</a:t>
            </a:r>
            <a:r>
              <a:rPr lang="en" altLang="zh-CN" sz="2300" b="1" dirty="0">
                <a:solidFill>
                  <a:srgbClr val="FF0000"/>
                </a:solidFill>
                <a:ea typeface="黑体" panose="02010609060101010101" pitchFamily="49" charset="-122"/>
                <a:sym typeface="微软雅黑"/>
              </a:rPr>
              <a:t> </a:t>
            </a:r>
            <a:r>
              <a:rPr lang="en-US" altLang="zh-CN" sz="2300" b="1" dirty="0">
                <a:solidFill>
                  <a:srgbClr val="FF0000"/>
                </a:solidFill>
                <a:ea typeface="黑体" panose="02010609060101010101" pitchFamily="49" charset="-122"/>
                <a:sym typeface="微软雅黑"/>
              </a:rPr>
              <a:t>5</a:t>
            </a:r>
            <a:r>
              <a:rPr lang="en" altLang="zh-CN" sz="2300" b="1" dirty="0">
                <a:solidFill>
                  <a:srgbClr val="FF0000"/>
                </a:solidFill>
                <a:ea typeface="黑体" panose="02010609060101010101" pitchFamily="49" charset="-122"/>
                <a:sym typeface="微软雅黑"/>
              </a:rPr>
              <a:t>0 </a:t>
            </a:r>
            <a:r>
              <a:rPr lang="en" altLang="zh-CN" sz="2300" b="1" dirty="0" err="1">
                <a:solidFill>
                  <a:srgbClr val="FF0000"/>
                </a:solidFill>
                <a:ea typeface="黑体" panose="02010609060101010101" pitchFamily="49" charset="-122"/>
                <a:sym typeface="微软雅黑"/>
              </a:rPr>
              <a:t>ps</a:t>
            </a:r>
            <a:r>
              <a:rPr lang="en" altLang="zh-CN" sz="2300" b="1" dirty="0">
                <a:solidFill>
                  <a:srgbClr val="FF0000"/>
                </a:solidFill>
                <a:ea typeface="黑体" panose="02010609060101010101" pitchFamily="49" charset="-122"/>
                <a:sym typeface="微软雅黑"/>
              </a:rPr>
              <a:t> (end) </a:t>
            </a:r>
            <a:r>
              <a:rPr lang="en" altLang="zh-CN" sz="2300" b="1" dirty="0" err="1">
                <a:solidFill>
                  <a:srgbClr val="FF0000"/>
                </a:solidFill>
                <a:ea typeface="黑体" panose="02010609060101010101" pitchFamily="49" charset="-122"/>
                <a:sym typeface="微软雅黑"/>
              </a:rPr>
              <a:t>ps</a:t>
            </a:r>
            <a:r>
              <a:rPr lang="en" altLang="zh-CN" sz="2300" b="1" dirty="0">
                <a:solidFill>
                  <a:srgbClr val="FF0000"/>
                </a:solidFill>
                <a:ea typeface="黑体" panose="02010609060101010101" pitchFamily="49" charset="-122"/>
                <a:sym typeface="微软雅黑"/>
              </a:rPr>
              <a:t> per track</a:t>
            </a:r>
            <a:endParaRPr lang="en-US" altLang="zh-CN" sz="2300" b="1" dirty="0">
              <a:ea typeface="黑体" panose="02010609060101010101" pitchFamily="49" charset="-122"/>
              <a:sym typeface="微软雅黑"/>
            </a:endParaRPr>
          </a:p>
          <a:p>
            <a:pPr lvl="1">
              <a:lnSpc>
                <a:spcPct val="130000"/>
              </a:lnSpc>
            </a:pPr>
            <a:r>
              <a:rPr lang="en" altLang="zh-CN" sz="2200" b="1" dirty="0">
                <a:solidFill>
                  <a:srgbClr val="FF0000"/>
                </a:solidFill>
                <a:ea typeface="黑体" panose="02010609060101010101" pitchFamily="49" charset="-122"/>
                <a:sym typeface="微软雅黑"/>
              </a:rPr>
              <a:t>6.4 m</a:t>
            </a:r>
            <a:r>
              <a:rPr lang="en" altLang="zh-CN" sz="2200" b="1" baseline="30000" dirty="0">
                <a:solidFill>
                  <a:srgbClr val="FF0000"/>
                </a:solidFill>
                <a:ea typeface="黑体" panose="02010609060101010101" pitchFamily="49" charset="-122"/>
                <a:sym typeface="微软雅黑"/>
              </a:rPr>
              <a:t>2</a:t>
            </a:r>
            <a:r>
              <a:rPr lang="en" altLang="zh-CN" sz="2200" b="1" dirty="0">
                <a:solidFill>
                  <a:srgbClr val="FF0000"/>
                </a:solidFill>
                <a:ea typeface="黑体" panose="02010609060101010101" pitchFamily="49" charset="-122"/>
                <a:sym typeface="微软雅黑"/>
              </a:rPr>
              <a:t> area </a:t>
            </a:r>
            <a:r>
              <a:rPr lang="en" altLang="zh-CN" sz="2200" b="1" dirty="0">
                <a:ea typeface="黑体" panose="02010609060101010101" pitchFamily="49" charset="-122"/>
                <a:sym typeface="微软雅黑"/>
              </a:rPr>
              <a:t>silicon detector and </a:t>
            </a:r>
            <a:r>
              <a:rPr lang="en" altLang="zh-CN" sz="2200" b="1" dirty="0">
                <a:solidFill>
                  <a:srgbClr val="FF0000"/>
                </a:solidFill>
                <a:ea typeface="黑体" panose="02010609060101010101" pitchFamily="49" charset="-122"/>
                <a:sym typeface="微软雅黑"/>
              </a:rPr>
              <a:t>~ 3.6 </a:t>
            </a:r>
            <a:r>
              <a:rPr lang="en-US" altLang="zh-CN" sz="2200" b="1" dirty="0">
                <a:solidFill>
                  <a:srgbClr val="FF0000"/>
                </a:solidFill>
                <a:ea typeface="黑体" panose="02010609060101010101" pitchFamily="49" charset="-122"/>
              </a:rPr>
              <a:t>× </a:t>
            </a:r>
            <a:r>
              <a:rPr lang="en" altLang="zh-CN" sz="2200" b="1" dirty="0">
                <a:solidFill>
                  <a:srgbClr val="FF0000"/>
                </a:solidFill>
                <a:ea typeface="黑体" panose="02010609060101010101" pitchFamily="49" charset="-122"/>
                <a:sym typeface="微软雅黑"/>
              </a:rPr>
              <a:t>10</a:t>
            </a:r>
            <a:r>
              <a:rPr lang="en" altLang="zh-CN" sz="2200" b="1" baseline="30000" dirty="0">
                <a:solidFill>
                  <a:srgbClr val="FF0000"/>
                </a:solidFill>
                <a:ea typeface="黑体" panose="02010609060101010101" pitchFamily="49" charset="-122"/>
                <a:sym typeface="微软雅黑"/>
              </a:rPr>
              <a:t>6</a:t>
            </a:r>
            <a:r>
              <a:rPr lang="en" altLang="zh-CN" sz="2200" b="1" dirty="0">
                <a:solidFill>
                  <a:srgbClr val="FF0000"/>
                </a:solidFill>
                <a:ea typeface="黑体" panose="02010609060101010101" pitchFamily="49" charset="-122"/>
                <a:sym typeface="微软雅黑"/>
              </a:rPr>
              <a:t> </a:t>
            </a:r>
            <a:r>
              <a:rPr lang="en" altLang="zh-CN" sz="2200" b="1" dirty="0">
                <a:ea typeface="黑体" panose="02010609060101010101" pitchFamily="49" charset="-122"/>
                <a:sym typeface="微软雅黑"/>
              </a:rPr>
              <a:t>channels</a:t>
            </a:r>
          </a:p>
          <a:p>
            <a:r>
              <a:rPr lang="zh-CN" altLang="en-US" sz="2300" b="1" dirty="0">
                <a:solidFill>
                  <a:srgbClr val="FF0000"/>
                </a:solidFill>
                <a:ea typeface="黑体" panose="02010609060101010101" pitchFamily="49" charset="-122"/>
              </a:rPr>
              <a:t>第一个用于对撞机实验的硅基高精度时间探测器</a:t>
            </a:r>
            <a:endParaRPr lang="en-US" altLang="zh-CN" sz="2300" b="1" dirty="0">
              <a:solidFill>
                <a:srgbClr val="FF0000"/>
              </a:solidFill>
              <a:ea typeface="黑体" panose="02010609060101010101" pitchFamily="49" charset="-122"/>
            </a:endParaRPr>
          </a:p>
          <a:p>
            <a:r>
              <a:rPr lang="en-US" sz="2300" b="1" dirty="0">
                <a:solidFill>
                  <a:srgbClr val="FF0000"/>
                </a:solidFill>
                <a:ea typeface="黑体" panose="02010609060101010101" pitchFamily="49" charset="-122"/>
              </a:rPr>
              <a:t>First silicon-based timing detector in particle physics</a:t>
            </a:r>
          </a:p>
          <a:p>
            <a:endParaRPr lang="zh-CN" altLang="en-US" sz="2300" b="1" dirty="0">
              <a:ea typeface="黑体" panose="02010609060101010101" pitchFamily="49" charset="-122"/>
            </a:endParaRPr>
          </a:p>
          <a:p>
            <a:pPr>
              <a:lnSpc>
                <a:spcPct val="130000"/>
              </a:lnSpc>
            </a:pPr>
            <a:endParaRPr lang="en-US" altLang="zh-CN" sz="2300" b="1" dirty="0">
              <a:solidFill>
                <a:srgbClr val="000000"/>
              </a:solidFill>
              <a:ea typeface="SimHei" panose="02010609060101010101" pitchFamily="49" charset="-122"/>
            </a:endParaRPr>
          </a:p>
          <a:p>
            <a:pPr>
              <a:lnSpc>
                <a:spcPct val="130000"/>
              </a:lnSpc>
            </a:pPr>
            <a:endParaRPr lang="en-US" altLang="zh-CN" sz="2300" b="1" dirty="0">
              <a:solidFill>
                <a:srgbClr val="000000"/>
              </a:solidFill>
              <a:ea typeface="SimHei" panose="02010609060101010101" pitchFamily="49" charset="-122"/>
            </a:endParaRPr>
          </a:p>
          <a:p>
            <a:pPr lvl="1">
              <a:lnSpc>
                <a:spcPct val="130000"/>
              </a:lnSpc>
            </a:pPr>
            <a:endParaRPr lang="en-US" altLang="zh-CN" sz="2000" dirty="0">
              <a:ea typeface="SimHei" panose="02010609060101010101" pitchFamily="49" charset="-122"/>
            </a:endParaRPr>
          </a:p>
        </p:txBody>
      </p:sp>
      <p:sp>
        <p:nvSpPr>
          <p:cNvPr id="11" name="Rounded Rectangle">
            <a:extLst>
              <a:ext uri="{FF2B5EF4-FFF2-40B4-BE49-F238E27FC236}">
                <a16:creationId xmlns:a16="http://schemas.microsoft.com/office/drawing/2014/main" id="{B08B05AD-CE79-8240-A82B-27DD6139611C}"/>
              </a:ext>
            </a:extLst>
          </p:cNvPr>
          <p:cNvSpPr/>
          <p:nvPr/>
        </p:nvSpPr>
        <p:spPr>
          <a:xfrm>
            <a:off x="202911" y="2360160"/>
            <a:ext cx="6945937" cy="933392"/>
          </a:xfrm>
          <a:prstGeom prst="roundRect">
            <a:avLst>
              <a:gd name="adj" fmla="val 12917"/>
            </a:avLst>
          </a:prstGeom>
          <a:solidFill>
            <a:schemeClr val="accent1">
              <a:hueOff val="-37249"/>
              <a:satOff val="-2150"/>
              <a:lumOff val="12811"/>
              <a:alpha val="27706"/>
            </a:schemeClr>
          </a:solidFill>
          <a:ln w="63500">
            <a:solidFill>
              <a:srgbClr val="FFFFFF">
                <a:alpha val="71344"/>
              </a:srgbClr>
            </a:solidFill>
            <a:miter lim="400000"/>
          </a:ln>
        </p:spPr>
        <p:txBody>
          <a:bodyPr lIns="71437" tIns="71437" rIns="71437" bIns="71437"/>
          <a:lstStyle/>
          <a:p>
            <a:pPr algn="ctr" defTabSz="1828800">
              <a:defRPr sz="5400">
                <a:solidFill>
                  <a:schemeClr val="accent4">
                    <a:hueOff val="384618"/>
                    <a:satOff val="3869"/>
                    <a:lumOff val="5802"/>
                  </a:schemeClr>
                </a:solidFill>
                <a:latin typeface="Calibri"/>
                <a:ea typeface="Calibri"/>
                <a:cs typeface="Calibri"/>
                <a:sym typeface="Calibri"/>
              </a:defRPr>
            </a:pPr>
            <a:endParaRPr sz="5400" dirty="0"/>
          </a:p>
        </p:txBody>
      </p:sp>
    </p:spTree>
    <p:extLst>
      <p:ext uri="{BB962C8B-B14F-4D97-AF65-F5344CB8AC3E}">
        <p14:creationId xmlns:p14="http://schemas.microsoft.com/office/powerpoint/2010/main" val="126921484"/>
      </p:ext>
    </p:extLst>
  </p:cSld>
  <p:clrMapOvr>
    <a:masterClrMapping/>
  </p:clrMapOvr>
  <mc:AlternateContent xmlns:mc="http://schemas.openxmlformats.org/markup-compatibility/2006" xmlns:p14="http://schemas.microsoft.com/office/powerpoint/2010/main">
    <mc:Choice Requires="p14">
      <p:transition spd="slow" p14:dur="2000" advTm="56579"/>
    </mc:Choice>
    <mc:Fallback xmlns="">
      <p:transition spd="slow" advTm="565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2F7B-5C02-DF29-F3ED-F0E449D28166}"/>
            </a:ext>
          </a:extLst>
        </p:cNvPr>
        <p:cNvGrpSpPr/>
        <p:nvPr/>
      </p:nvGrpSpPr>
      <p:grpSpPr>
        <a:xfrm>
          <a:off x="0" y="0"/>
          <a:ext cx="0" cy="0"/>
          <a:chOff x="0" y="0"/>
          <a:chExt cx="0" cy="0"/>
        </a:xfrm>
      </p:grpSpPr>
      <p:sp>
        <p:nvSpPr>
          <p:cNvPr id="15" name="灯片编号占位符 3">
            <a:extLst>
              <a:ext uri="{FF2B5EF4-FFF2-40B4-BE49-F238E27FC236}">
                <a16:creationId xmlns:a16="http://schemas.microsoft.com/office/drawing/2014/main" id="{C79E6F7B-4418-F69A-2F36-FAC2D75C35AC}"/>
              </a:ext>
            </a:extLst>
          </p:cNvPr>
          <p:cNvSpPr>
            <a:spLocks noGrp="1"/>
          </p:cNvSpPr>
          <p:nvPr>
            <p:ph type="sldNum" sz="quarter" idx="12"/>
          </p:nvPr>
        </p:nvSpPr>
        <p:spPr>
          <a:xfrm>
            <a:off x="9753600" y="635635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952DD4-2EB2-42C6-ACAF-404A39744057}" type="slidenum">
              <a:rPr lang="zh-CN" altLang="en-US" smtClean="0"/>
              <a:pPr>
                <a:defRPr/>
              </a:pPr>
              <a:t>20</a:t>
            </a:fld>
            <a:endParaRPr lang="zh-CN" altLang="en-US"/>
          </a:p>
        </p:txBody>
      </p:sp>
      <p:pic>
        <p:nvPicPr>
          <p:cNvPr id="5" name="图片 4" descr="图片包含 游戏机, 窗帘, 建筑, 灯光&#10;&#10;描述已自动生成">
            <a:extLst>
              <a:ext uri="{FF2B5EF4-FFF2-40B4-BE49-F238E27FC236}">
                <a16:creationId xmlns:a16="http://schemas.microsoft.com/office/drawing/2014/main" id="{079B5F41-590E-0FDD-E611-F99D57A85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450" y="2262590"/>
            <a:ext cx="3708605" cy="1159283"/>
          </a:xfrm>
          <a:prstGeom prst="rect">
            <a:avLst/>
          </a:prstGeom>
        </p:spPr>
      </p:pic>
      <p:pic>
        <p:nvPicPr>
          <p:cNvPr id="7" name="图片 6" descr="图形用户界面&#10;&#10;描述已自动生成">
            <a:extLst>
              <a:ext uri="{FF2B5EF4-FFF2-40B4-BE49-F238E27FC236}">
                <a16:creationId xmlns:a16="http://schemas.microsoft.com/office/drawing/2014/main" id="{5AE23E42-C97F-08FA-31F8-8124C640D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907" y="2262590"/>
            <a:ext cx="1547609" cy="1152981"/>
          </a:xfrm>
          <a:prstGeom prst="rect">
            <a:avLst/>
          </a:prstGeom>
        </p:spPr>
      </p:pic>
      <p:pic>
        <p:nvPicPr>
          <p:cNvPr id="8" name="图片 7" descr="手里拿着手机&#10;&#10;描述已自动生成">
            <a:extLst>
              <a:ext uri="{FF2B5EF4-FFF2-40B4-BE49-F238E27FC236}">
                <a16:creationId xmlns:a16="http://schemas.microsoft.com/office/drawing/2014/main" id="{159B776D-3014-B8A6-EB15-83396E923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852" y="2249160"/>
            <a:ext cx="1482442" cy="1179841"/>
          </a:xfrm>
          <a:prstGeom prst="rect">
            <a:avLst/>
          </a:prstGeom>
        </p:spPr>
      </p:pic>
      <p:sp>
        <p:nvSpPr>
          <p:cNvPr id="9" name="文本框 8">
            <a:extLst>
              <a:ext uri="{FF2B5EF4-FFF2-40B4-BE49-F238E27FC236}">
                <a16:creationId xmlns:a16="http://schemas.microsoft.com/office/drawing/2014/main" id="{8700445C-3FC3-35EF-DB7E-02BFCAAB7E9C}"/>
              </a:ext>
            </a:extLst>
          </p:cNvPr>
          <p:cNvSpPr txBox="1"/>
          <p:nvPr/>
        </p:nvSpPr>
        <p:spPr>
          <a:xfrm>
            <a:off x="5710907" y="1943290"/>
            <a:ext cx="1332047" cy="317459"/>
          </a:xfrm>
          <a:prstGeom prst="rect">
            <a:avLst/>
          </a:prstGeom>
          <a:noFill/>
        </p:spPr>
        <p:txBody>
          <a:bodyPr wrap="square">
            <a:spAutoFit/>
          </a:bodyPr>
          <a:lstStyle/>
          <a:p>
            <a:r>
              <a:rPr lang="en-US" altLang="zh-CN" sz="1463" dirty="0">
                <a:latin typeface="Times New Roman" panose="02020603050405020304" pitchFamily="18" charset="0"/>
                <a:cs typeface="Times New Roman" panose="02020603050405020304" pitchFamily="18" charset="0"/>
              </a:rPr>
              <a:t>caliper</a:t>
            </a:r>
          </a:p>
        </p:txBody>
      </p:sp>
      <p:sp>
        <p:nvSpPr>
          <p:cNvPr id="10" name="文本框 9">
            <a:extLst>
              <a:ext uri="{FF2B5EF4-FFF2-40B4-BE49-F238E27FC236}">
                <a16:creationId xmlns:a16="http://schemas.microsoft.com/office/drawing/2014/main" id="{AD410238-2065-D220-FDFE-BD412024621D}"/>
              </a:ext>
            </a:extLst>
          </p:cNvPr>
          <p:cNvSpPr txBox="1"/>
          <p:nvPr/>
        </p:nvSpPr>
        <p:spPr>
          <a:xfrm>
            <a:off x="7599248" y="1942256"/>
            <a:ext cx="1332047" cy="317459"/>
          </a:xfrm>
          <a:prstGeom prst="rect">
            <a:avLst/>
          </a:prstGeom>
          <a:noFill/>
        </p:spPr>
        <p:txBody>
          <a:bodyPr wrap="square">
            <a:spAutoFit/>
          </a:bodyPr>
          <a:lstStyle/>
          <a:p>
            <a:r>
              <a:rPr lang="en-US" altLang="zh-CN" sz="1463" dirty="0">
                <a:latin typeface="Times New Roman" panose="02020603050405020304" pitchFamily="18" charset="0"/>
                <a:cs typeface="Times New Roman" panose="02020603050405020304" pitchFamily="18" charset="0"/>
              </a:rPr>
              <a:t>micrometer</a:t>
            </a:r>
          </a:p>
        </p:txBody>
      </p:sp>
      <p:sp>
        <p:nvSpPr>
          <p:cNvPr id="12" name="Rectangle 11">
            <a:extLst>
              <a:ext uri="{FF2B5EF4-FFF2-40B4-BE49-F238E27FC236}">
                <a16:creationId xmlns:a16="http://schemas.microsoft.com/office/drawing/2014/main" id="{87B79BC5-9CC5-0740-A90A-AB83207A60B8}"/>
              </a:ext>
            </a:extLst>
          </p:cNvPr>
          <p:cNvSpPr/>
          <p:nvPr/>
        </p:nvSpPr>
        <p:spPr>
          <a:xfrm>
            <a:off x="569000" y="218397"/>
            <a:ext cx="9869425" cy="646331"/>
          </a:xfrm>
          <a:prstGeom prst="rect">
            <a:avLst/>
          </a:prstGeom>
        </p:spPr>
        <p:txBody>
          <a:bodyPr wrap="square">
            <a:spAutoFit/>
          </a:bodyPr>
          <a:lstStyle/>
          <a:p>
            <a:pPr algn="ctr"/>
            <a:r>
              <a:rPr lang="en-US" altLang="zh-CN" sz="3600" dirty="0">
                <a:latin typeface="ArialMT"/>
              </a:rPr>
              <a:t>Flex</a:t>
            </a:r>
            <a:r>
              <a:rPr lang="zh-CN" altLang="en-US" sz="3600" dirty="0">
                <a:latin typeface="ArialMT"/>
              </a:rPr>
              <a:t> </a:t>
            </a:r>
            <a:r>
              <a:rPr lang="en-US" altLang="zh-CN" sz="3600" dirty="0">
                <a:latin typeface="ArialMT"/>
              </a:rPr>
              <a:t>tails</a:t>
            </a:r>
            <a:r>
              <a:rPr lang="zh-CN" altLang="en-US" sz="3600" dirty="0">
                <a:latin typeface="ArialMT"/>
              </a:rPr>
              <a:t>（柔性电子学尾板） </a:t>
            </a:r>
            <a:endParaRPr lang="en-GB" sz="3600" dirty="0"/>
          </a:p>
        </p:txBody>
      </p:sp>
      <p:sp>
        <p:nvSpPr>
          <p:cNvPr id="13" name="文本框 7">
            <a:extLst>
              <a:ext uri="{FF2B5EF4-FFF2-40B4-BE49-F238E27FC236}">
                <a16:creationId xmlns:a16="http://schemas.microsoft.com/office/drawing/2014/main" id="{1C1D126C-99D9-3B4A-BD3F-DC55C6CCBF79}"/>
              </a:ext>
            </a:extLst>
          </p:cNvPr>
          <p:cNvSpPr txBox="1"/>
          <p:nvPr/>
        </p:nvSpPr>
        <p:spPr>
          <a:xfrm>
            <a:off x="538735" y="641974"/>
            <a:ext cx="11816056" cy="2031325"/>
          </a:xfrm>
          <a:prstGeom prst="rect">
            <a:avLst/>
          </a:prstGeom>
          <a:noFill/>
        </p:spPr>
        <p:txBody>
          <a:bodyPr wrap="square">
            <a:spAutoFit/>
          </a:bodyPr>
          <a:lstStyle/>
          <a:p>
            <a:endParaRPr lang="en-US" altLang="zh-CN" sz="2200" dirty="0">
              <a:latin typeface="ArialMT"/>
            </a:endParaRPr>
          </a:p>
          <a:p>
            <a:pPr marL="342900" indent="-342900">
              <a:buFont typeface="Wingdings" pitchFamily="2" charset="2"/>
              <a:buChar char="Ø"/>
            </a:pPr>
            <a:r>
              <a:rPr lang="en-US" altLang="zh-CN" sz="2200" dirty="0">
                <a:solidFill>
                  <a:srgbClr val="0070C0"/>
                </a:solidFill>
                <a:latin typeface="ArialMT"/>
              </a:rPr>
              <a:t>SDU</a:t>
            </a:r>
            <a:r>
              <a:rPr lang="zh-CN" altLang="en-US" sz="2200" dirty="0">
                <a:solidFill>
                  <a:srgbClr val="0070C0"/>
                </a:solidFill>
                <a:latin typeface="ArialMT"/>
              </a:rPr>
              <a:t> </a:t>
            </a:r>
            <a:r>
              <a:rPr lang="en-US" altLang="zh-CN" sz="2200" dirty="0">
                <a:solidFill>
                  <a:srgbClr val="0070C0"/>
                </a:solidFill>
                <a:latin typeface="ArialMT"/>
              </a:rPr>
              <a:t>is</a:t>
            </a:r>
            <a:r>
              <a:rPr lang="zh-CN" altLang="en-US" sz="2200" dirty="0">
                <a:solidFill>
                  <a:srgbClr val="0070C0"/>
                </a:solidFill>
                <a:latin typeface="ArialMT"/>
              </a:rPr>
              <a:t> </a:t>
            </a:r>
            <a:r>
              <a:rPr lang="en-US" altLang="zh-CN" sz="2200" dirty="0">
                <a:solidFill>
                  <a:srgbClr val="0070C0"/>
                </a:solidFill>
                <a:latin typeface="ArialMT"/>
              </a:rPr>
              <a:t>responsible</a:t>
            </a:r>
            <a:r>
              <a:rPr lang="zh-CN" altLang="en-US" sz="2200" dirty="0">
                <a:solidFill>
                  <a:srgbClr val="0070C0"/>
                </a:solidFill>
                <a:latin typeface="ArialMT"/>
              </a:rPr>
              <a:t> </a:t>
            </a:r>
            <a:r>
              <a:rPr lang="en-US" altLang="zh-CN" sz="2200" dirty="0">
                <a:solidFill>
                  <a:srgbClr val="0070C0"/>
                </a:solidFill>
                <a:latin typeface="ArialMT"/>
              </a:rPr>
              <a:t>for</a:t>
            </a:r>
            <a:r>
              <a:rPr lang="zh-CN" altLang="en-US" sz="2200" dirty="0">
                <a:solidFill>
                  <a:srgbClr val="0070C0"/>
                </a:solidFill>
                <a:latin typeface="ArialMT"/>
              </a:rPr>
              <a:t> </a:t>
            </a:r>
            <a:r>
              <a:rPr lang="en-US" altLang="zh-CN" sz="2200" dirty="0">
                <a:solidFill>
                  <a:srgbClr val="0070C0"/>
                </a:solidFill>
                <a:latin typeface="ArialMT"/>
              </a:rPr>
              <a:t>33%</a:t>
            </a:r>
            <a:r>
              <a:rPr lang="zh-CN" altLang="en-US" sz="2200" dirty="0">
                <a:solidFill>
                  <a:srgbClr val="0070C0"/>
                </a:solidFill>
                <a:latin typeface="ArialMT"/>
              </a:rPr>
              <a:t> </a:t>
            </a:r>
            <a:r>
              <a:rPr lang="en-US" altLang="zh-CN" sz="2200" dirty="0">
                <a:solidFill>
                  <a:srgbClr val="0070C0"/>
                </a:solidFill>
                <a:latin typeface="ArialMT"/>
              </a:rPr>
              <a:t>of</a:t>
            </a:r>
            <a:r>
              <a:rPr lang="zh-CN" altLang="en-US" sz="2200" dirty="0">
                <a:solidFill>
                  <a:srgbClr val="0070C0"/>
                </a:solidFill>
                <a:latin typeface="ArialMT"/>
              </a:rPr>
              <a:t> </a:t>
            </a:r>
            <a:r>
              <a:rPr lang="en-US" altLang="zh-CN" sz="2200" dirty="0">
                <a:solidFill>
                  <a:srgbClr val="0070C0"/>
                </a:solidFill>
                <a:latin typeface="ArialMT"/>
              </a:rPr>
              <a:t>flex</a:t>
            </a:r>
            <a:r>
              <a:rPr lang="zh-CN" altLang="en-US" sz="2200" dirty="0">
                <a:solidFill>
                  <a:srgbClr val="0070C0"/>
                </a:solidFill>
                <a:latin typeface="ArialMT"/>
              </a:rPr>
              <a:t> </a:t>
            </a:r>
            <a:r>
              <a:rPr lang="en-US" altLang="zh-CN" sz="2200" dirty="0">
                <a:solidFill>
                  <a:srgbClr val="0070C0"/>
                </a:solidFill>
                <a:latin typeface="ArialMT"/>
              </a:rPr>
              <a:t>tails</a:t>
            </a:r>
            <a:r>
              <a:rPr lang="zh-CN" altLang="en-US" sz="2200" dirty="0">
                <a:solidFill>
                  <a:srgbClr val="0070C0"/>
                </a:solidFill>
                <a:latin typeface="ArialMT"/>
              </a:rPr>
              <a:t> </a:t>
            </a:r>
            <a:r>
              <a:rPr lang="en-US" altLang="zh-CN" sz="2200" dirty="0">
                <a:solidFill>
                  <a:srgbClr val="0070C0"/>
                </a:solidFill>
                <a:latin typeface="ArialMT"/>
              </a:rPr>
              <a:t>production</a:t>
            </a:r>
            <a:r>
              <a:rPr lang="zh-CN" altLang="en-US" sz="2200" dirty="0">
                <a:solidFill>
                  <a:srgbClr val="0070C0"/>
                </a:solidFill>
                <a:latin typeface="ArialMT"/>
              </a:rPr>
              <a:t> </a:t>
            </a:r>
            <a:endParaRPr lang="en-US" altLang="zh-CN" sz="2200" dirty="0">
              <a:solidFill>
                <a:srgbClr val="0070C0"/>
              </a:solidFill>
              <a:latin typeface="ArialMT"/>
            </a:endParaRPr>
          </a:p>
          <a:p>
            <a:pPr marL="342900" indent="-342900">
              <a:buFont typeface="Wingdings" pitchFamily="2" charset="2"/>
              <a:buChar char="Ø"/>
            </a:pPr>
            <a:r>
              <a:rPr lang="en-US" altLang="zh-CN" sz="2200" dirty="0">
                <a:solidFill>
                  <a:srgbClr val="0070C0"/>
                </a:solidFill>
                <a:latin typeface="ArialMT"/>
              </a:rPr>
              <a:t>Prototype</a:t>
            </a:r>
            <a:r>
              <a:rPr lang="zh-CN" altLang="en-US" sz="2200" dirty="0">
                <a:solidFill>
                  <a:srgbClr val="0070C0"/>
                </a:solidFill>
                <a:latin typeface="ArialMT"/>
              </a:rPr>
              <a:t> </a:t>
            </a:r>
            <a:r>
              <a:rPr lang="en-US" altLang="zh-CN" sz="2200" dirty="0">
                <a:solidFill>
                  <a:srgbClr val="0070C0"/>
                </a:solidFill>
                <a:latin typeface="ArialMT"/>
              </a:rPr>
              <a:t>has</a:t>
            </a:r>
            <a:r>
              <a:rPr lang="zh-CN" altLang="en-US" sz="2200" dirty="0">
                <a:solidFill>
                  <a:srgbClr val="0070C0"/>
                </a:solidFill>
                <a:latin typeface="ArialMT"/>
              </a:rPr>
              <a:t> </a:t>
            </a:r>
            <a:r>
              <a:rPr lang="en-US" altLang="zh-CN" sz="2200" dirty="0">
                <a:solidFill>
                  <a:srgbClr val="0070C0"/>
                </a:solidFill>
                <a:latin typeface="ArialMT"/>
              </a:rPr>
              <a:t>been</a:t>
            </a:r>
            <a:r>
              <a:rPr lang="zh-CN" altLang="en-US" sz="2200" dirty="0">
                <a:solidFill>
                  <a:srgbClr val="0070C0"/>
                </a:solidFill>
                <a:latin typeface="ArialMT"/>
              </a:rPr>
              <a:t> </a:t>
            </a:r>
            <a:r>
              <a:rPr lang="en-US" altLang="zh-CN" sz="2200" dirty="0">
                <a:solidFill>
                  <a:srgbClr val="0070C0"/>
                </a:solidFill>
                <a:latin typeface="ArialMT"/>
              </a:rPr>
              <a:t>made,</a:t>
            </a:r>
            <a:r>
              <a:rPr lang="zh-CN" altLang="en-US" sz="2200" dirty="0">
                <a:solidFill>
                  <a:srgbClr val="0070C0"/>
                </a:solidFill>
                <a:latin typeface="ArialMT"/>
              </a:rPr>
              <a:t> </a:t>
            </a:r>
            <a:r>
              <a:rPr lang="en-US" altLang="zh-CN" sz="2200" dirty="0">
                <a:solidFill>
                  <a:srgbClr val="0070C0"/>
                </a:solidFill>
                <a:latin typeface="ArialMT"/>
              </a:rPr>
              <a:t>and</a:t>
            </a:r>
            <a:r>
              <a:rPr lang="zh-CN" altLang="en-US" sz="2200" dirty="0">
                <a:solidFill>
                  <a:srgbClr val="0070C0"/>
                </a:solidFill>
                <a:latin typeface="ArialMT"/>
              </a:rPr>
              <a:t> </a:t>
            </a:r>
            <a:r>
              <a:rPr lang="en-US" sz="2200" dirty="0">
                <a:solidFill>
                  <a:srgbClr val="0070C0"/>
                </a:solidFill>
                <a:latin typeface="ArialMT"/>
              </a:rPr>
              <a:t>satisfied</a:t>
            </a:r>
            <a:r>
              <a:rPr lang="zh-CN" altLang="en-US" sz="2200" dirty="0">
                <a:solidFill>
                  <a:srgbClr val="0070C0"/>
                </a:solidFill>
                <a:latin typeface="ArialMT"/>
              </a:rPr>
              <a:t> </a:t>
            </a:r>
            <a:r>
              <a:rPr lang="en-US" altLang="zh-CN" sz="2200" dirty="0">
                <a:solidFill>
                  <a:srgbClr val="0070C0"/>
                </a:solidFill>
                <a:latin typeface="ArialMT"/>
              </a:rPr>
              <a:t>the</a:t>
            </a:r>
            <a:r>
              <a:rPr lang="zh-CN" altLang="en-US" sz="2200" dirty="0">
                <a:solidFill>
                  <a:srgbClr val="0070C0"/>
                </a:solidFill>
                <a:latin typeface="ArialMT"/>
              </a:rPr>
              <a:t> </a:t>
            </a:r>
            <a:r>
              <a:rPr lang="en-US" altLang="zh-CN" sz="2200" dirty="0">
                <a:solidFill>
                  <a:srgbClr val="0070C0"/>
                </a:solidFill>
                <a:latin typeface="ArialMT"/>
              </a:rPr>
              <a:t>requirement,</a:t>
            </a:r>
            <a:r>
              <a:rPr lang="zh-CN" altLang="en-US" sz="2200" dirty="0">
                <a:solidFill>
                  <a:srgbClr val="0070C0"/>
                </a:solidFill>
                <a:latin typeface="ArialMT"/>
              </a:rPr>
              <a:t> </a:t>
            </a:r>
            <a:r>
              <a:rPr lang="en-US" altLang="zh-CN" sz="2200" dirty="0">
                <a:solidFill>
                  <a:srgbClr val="0070C0"/>
                </a:solidFill>
                <a:latin typeface="ArialMT"/>
              </a:rPr>
              <a:t>Ready</a:t>
            </a:r>
            <a:r>
              <a:rPr lang="zh-CN" altLang="en-US" sz="2200" dirty="0">
                <a:solidFill>
                  <a:srgbClr val="0070C0"/>
                </a:solidFill>
                <a:latin typeface="ArialMT"/>
              </a:rPr>
              <a:t> </a:t>
            </a:r>
            <a:r>
              <a:rPr lang="en-US" altLang="zh-CN" sz="2200" dirty="0">
                <a:solidFill>
                  <a:srgbClr val="0070C0"/>
                </a:solidFill>
                <a:latin typeface="ArialMT"/>
              </a:rPr>
              <a:t>for</a:t>
            </a:r>
            <a:r>
              <a:rPr lang="zh-CN" altLang="en-US" sz="2200" dirty="0">
                <a:solidFill>
                  <a:srgbClr val="0070C0"/>
                </a:solidFill>
                <a:latin typeface="ArialMT"/>
              </a:rPr>
              <a:t> </a:t>
            </a:r>
            <a:r>
              <a:rPr lang="en-US" altLang="zh-CN" sz="2200" dirty="0">
                <a:solidFill>
                  <a:srgbClr val="0070C0"/>
                </a:solidFill>
                <a:latin typeface="ArialMT"/>
              </a:rPr>
              <a:t>pre-production</a:t>
            </a:r>
          </a:p>
          <a:p>
            <a:pPr lvl="1"/>
            <a:endParaRPr lang="en-US" altLang="zh-CN" sz="2000" kern="0" dirty="0">
              <a:latin typeface="微软雅黑" panose="020B0503020204020204" pitchFamily="34" charset="-122"/>
              <a:ea typeface="微软雅黑" panose="020B0503020204020204" pitchFamily="34" charset="-122"/>
              <a:cs typeface="Calibri"/>
            </a:endParaRPr>
          </a:p>
          <a:p>
            <a:pPr marL="342900" indent="-342900">
              <a:buFont typeface="Wingdings" pitchFamily="2" charset="2"/>
              <a:buChar char="Ø"/>
            </a:pPr>
            <a:endParaRPr lang="en-US" altLang="zh-CN" sz="2000" kern="0" dirty="0">
              <a:latin typeface="微软雅黑" panose="020B0503020204020204" pitchFamily="34" charset="-122"/>
              <a:ea typeface="微软雅黑" panose="020B0503020204020204" pitchFamily="34" charset="-122"/>
              <a:cs typeface="Calibri"/>
            </a:endParaRPr>
          </a:p>
          <a:p>
            <a:pPr marL="342900" indent="-342900">
              <a:buFont typeface="Wingdings" pitchFamily="2" charset="2"/>
              <a:buChar char="Ø"/>
            </a:pPr>
            <a:endParaRPr lang="en-US" altLang="zh-CN" kern="0" dirty="0">
              <a:solidFill>
                <a:srgbClr val="000000"/>
              </a:solidFill>
              <a:latin typeface="微软雅黑" panose="020B0503020204020204" pitchFamily="34" charset="-122"/>
              <a:ea typeface="微软雅黑" panose="020B0503020204020204" pitchFamily="34" charset="-122"/>
              <a:cs typeface="Calibri"/>
            </a:endParaRPr>
          </a:p>
        </p:txBody>
      </p:sp>
      <p:pic>
        <p:nvPicPr>
          <p:cNvPr id="14" name="图片 1" descr="图片包含 电子, 游戏机, 电路&#10;&#10;描述已自动生成">
            <a:extLst>
              <a:ext uri="{FF2B5EF4-FFF2-40B4-BE49-F238E27FC236}">
                <a16:creationId xmlns:a16="http://schemas.microsoft.com/office/drawing/2014/main" id="{0138E970-F60C-734A-B0D1-73553942A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264" y="4260956"/>
            <a:ext cx="3517374" cy="2135793"/>
          </a:xfrm>
          <a:prstGeom prst="rect">
            <a:avLst/>
          </a:prstGeom>
        </p:spPr>
      </p:pic>
      <p:pic>
        <p:nvPicPr>
          <p:cNvPr id="16" name="图片 2" descr="图片包含 游戏机, 电子, 电路&#10;&#10;描述已自动生成">
            <a:extLst>
              <a:ext uri="{FF2B5EF4-FFF2-40B4-BE49-F238E27FC236}">
                <a16:creationId xmlns:a16="http://schemas.microsoft.com/office/drawing/2014/main" id="{8F96855C-6F5C-6343-9B3E-76D1E664E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2239" y="4619788"/>
            <a:ext cx="2438145" cy="1827761"/>
          </a:xfrm>
          <a:prstGeom prst="rect">
            <a:avLst/>
          </a:prstGeom>
        </p:spPr>
      </p:pic>
      <p:sp>
        <p:nvSpPr>
          <p:cNvPr id="17" name="矩形 3">
            <a:extLst>
              <a:ext uri="{FF2B5EF4-FFF2-40B4-BE49-F238E27FC236}">
                <a16:creationId xmlns:a16="http://schemas.microsoft.com/office/drawing/2014/main" id="{3E7D0E84-C263-7542-8A56-C6C0F8848149}"/>
              </a:ext>
            </a:extLst>
          </p:cNvPr>
          <p:cNvSpPr/>
          <p:nvPr/>
        </p:nvSpPr>
        <p:spPr>
          <a:xfrm>
            <a:off x="5243638" y="5308991"/>
            <a:ext cx="1498600" cy="68646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FFFF00"/>
              </a:highlight>
            </a:endParaRPr>
          </a:p>
        </p:txBody>
      </p:sp>
      <p:cxnSp>
        <p:nvCxnSpPr>
          <p:cNvPr id="18" name="直接连接符 4">
            <a:extLst>
              <a:ext uri="{FF2B5EF4-FFF2-40B4-BE49-F238E27FC236}">
                <a16:creationId xmlns:a16="http://schemas.microsoft.com/office/drawing/2014/main" id="{613EE753-A09C-A541-925E-37D729794EF7}"/>
              </a:ext>
            </a:extLst>
          </p:cNvPr>
          <p:cNvCxnSpPr>
            <a:cxnSpLocks/>
          </p:cNvCxnSpPr>
          <p:nvPr/>
        </p:nvCxnSpPr>
        <p:spPr>
          <a:xfrm>
            <a:off x="3472250" y="3717258"/>
            <a:ext cx="43251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接连接符 6">
            <a:extLst>
              <a:ext uri="{FF2B5EF4-FFF2-40B4-BE49-F238E27FC236}">
                <a16:creationId xmlns:a16="http://schemas.microsoft.com/office/drawing/2014/main" id="{87D7BA62-C716-F348-8DB1-591AC794A181}"/>
              </a:ext>
            </a:extLst>
          </p:cNvPr>
          <p:cNvCxnSpPr>
            <a:cxnSpLocks/>
          </p:cNvCxnSpPr>
          <p:nvPr/>
        </p:nvCxnSpPr>
        <p:spPr>
          <a:xfrm>
            <a:off x="3472250" y="4647082"/>
            <a:ext cx="43251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接连接符 7">
            <a:extLst>
              <a:ext uri="{FF2B5EF4-FFF2-40B4-BE49-F238E27FC236}">
                <a16:creationId xmlns:a16="http://schemas.microsoft.com/office/drawing/2014/main" id="{F1596CE2-ED67-9849-8342-14084509086E}"/>
              </a:ext>
            </a:extLst>
          </p:cNvPr>
          <p:cNvCxnSpPr>
            <a:cxnSpLocks/>
          </p:cNvCxnSpPr>
          <p:nvPr/>
        </p:nvCxnSpPr>
        <p:spPr>
          <a:xfrm>
            <a:off x="3379462" y="3960451"/>
            <a:ext cx="21097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接连接符 8">
            <a:extLst>
              <a:ext uri="{FF2B5EF4-FFF2-40B4-BE49-F238E27FC236}">
                <a16:creationId xmlns:a16="http://schemas.microsoft.com/office/drawing/2014/main" id="{AC9FA421-9471-5642-9F02-7AEEA63B5885}"/>
              </a:ext>
            </a:extLst>
          </p:cNvPr>
          <p:cNvCxnSpPr>
            <a:cxnSpLocks/>
          </p:cNvCxnSpPr>
          <p:nvPr/>
        </p:nvCxnSpPr>
        <p:spPr>
          <a:xfrm>
            <a:off x="3366762" y="4394592"/>
            <a:ext cx="21097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9">
            <a:extLst>
              <a:ext uri="{FF2B5EF4-FFF2-40B4-BE49-F238E27FC236}">
                <a16:creationId xmlns:a16="http://schemas.microsoft.com/office/drawing/2014/main" id="{6FA345F6-8753-7548-B90D-12D9C05E286A}"/>
              </a:ext>
            </a:extLst>
          </p:cNvPr>
          <p:cNvCxnSpPr>
            <a:cxnSpLocks/>
          </p:cNvCxnSpPr>
          <p:nvPr/>
        </p:nvCxnSpPr>
        <p:spPr>
          <a:xfrm>
            <a:off x="3379461" y="3939816"/>
            <a:ext cx="0" cy="4547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接连接符 10">
            <a:extLst>
              <a:ext uri="{FF2B5EF4-FFF2-40B4-BE49-F238E27FC236}">
                <a16:creationId xmlns:a16="http://schemas.microsoft.com/office/drawing/2014/main" id="{30802C7D-782D-4F47-9945-2AE9D72B4847}"/>
              </a:ext>
            </a:extLst>
          </p:cNvPr>
          <p:cNvCxnSpPr>
            <a:cxnSpLocks/>
          </p:cNvCxnSpPr>
          <p:nvPr/>
        </p:nvCxnSpPr>
        <p:spPr>
          <a:xfrm>
            <a:off x="3568844" y="3960452"/>
            <a:ext cx="0" cy="4547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直接连接符 11">
            <a:extLst>
              <a:ext uri="{FF2B5EF4-FFF2-40B4-BE49-F238E27FC236}">
                <a16:creationId xmlns:a16="http://schemas.microsoft.com/office/drawing/2014/main" id="{252C4C8D-1442-7442-B9F4-9FE0FADB7D2B}"/>
              </a:ext>
            </a:extLst>
          </p:cNvPr>
          <p:cNvCxnSpPr>
            <a:cxnSpLocks/>
          </p:cNvCxnSpPr>
          <p:nvPr/>
        </p:nvCxnSpPr>
        <p:spPr>
          <a:xfrm>
            <a:off x="3475995" y="3698207"/>
            <a:ext cx="0" cy="2622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12">
            <a:extLst>
              <a:ext uri="{FF2B5EF4-FFF2-40B4-BE49-F238E27FC236}">
                <a16:creationId xmlns:a16="http://schemas.microsoft.com/office/drawing/2014/main" id="{B89F1299-2463-2943-BF9C-A80F94A2837A}"/>
              </a:ext>
            </a:extLst>
          </p:cNvPr>
          <p:cNvCxnSpPr>
            <a:cxnSpLocks/>
          </p:cNvCxnSpPr>
          <p:nvPr/>
        </p:nvCxnSpPr>
        <p:spPr>
          <a:xfrm>
            <a:off x="3474163" y="4394593"/>
            <a:ext cx="0" cy="2622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直接连接符 13">
            <a:extLst>
              <a:ext uri="{FF2B5EF4-FFF2-40B4-BE49-F238E27FC236}">
                <a16:creationId xmlns:a16="http://schemas.microsoft.com/office/drawing/2014/main" id="{D8207EEB-5FFE-464E-96D2-EA20C9878B01}"/>
              </a:ext>
            </a:extLst>
          </p:cNvPr>
          <p:cNvCxnSpPr>
            <a:cxnSpLocks/>
          </p:cNvCxnSpPr>
          <p:nvPr/>
        </p:nvCxnSpPr>
        <p:spPr>
          <a:xfrm>
            <a:off x="4448056" y="3615658"/>
            <a:ext cx="2738682" cy="0"/>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27" name="直接连接符 15">
            <a:extLst>
              <a:ext uri="{FF2B5EF4-FFF2-40B4-BE49-F238E27FC236}">
                <a16:creationId xmlns:a16="http://schemas.microsoft.com/office/drawing/2014/main" id="{AD0BBF43-9F3A-FA4B-8D6B-4DC570C2FF9C}"/>
              </a:ext>
            </a:extLst>
          </p:cNvPr>
          <p:cNvCxnSpPr>
            <a:cxnSpLocks/>
          </p:cNvCxnSpPr>
          <p:nvPr/>
        </p:nvCxnSpPr>
        <p:spPr>
          <a:xfrm>
            <a:off x="4448056" y="3633590"/>
            <a:ext cx="0" cy="1108498"/>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28" name="直接连接符 16">
            <a:extLst>
              <a:ext uri="{FF2B5EF4-FFF2-40B4-BE49-F238E27FC236}">
                <a16:creationId xmlns:a16="http://schemas.microsoft.com/office/drawing/2014/main" id="{29B8DB9C-F6C1-5043-8707-DF44B6906D05}"/>
              </a:ext>
            </a:extLst>
          </p:cNvPr>
          <p:cNvCxnSpPr>
            <a:cxnSpLocks/>
          </p:cNvCxnSpPr>
          <p:nvPr/>
        </p:nvCxnSpPr>
        <p:spPr>
          <a:xfrm>
            <a:off x="4448056" y="4752308"/>
            <a:ext cx="2738682" cy="0"/>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29" name="直接连接符 17">
            <a:extLst>
              <a:ext uri="{FF2B5EF4-FFF2-40B4-BE49-F238E27FC236}">
                <a16:creationId xmlns:a16="http://schemas.microsoft.com/office/drawing/2014/main" id="{CA4C2ED9-2BA8-0B47-B2EA-BD080CD6D167}"/>
              </a:ext>
            </a:extLst>
          </p:cNvPr>
          <p:cNvCxnSpPr>
            <a:cxnSpLocks/>
          </p:cNvCxnSpPr>
          <p:nvPr/>
        </p:nvCxnSpPr>
        <p:spPr>
          <a:xfrm>
            <a:off x="7140456" y="3633590"/>
            <a:ext cx="0" cy="1108498"/>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sp>
        <p:nvSpPr>
          <p:cNvPr id="30" name="文本框 18">
            <a:extLst>
              <a:ext uri="{FF2B5EF4-FFF2-40B4-BE49-F238E27FC236}">
                <a16:creationId xmlns:a16="http://schemas.microsoft.com/office/drawing/2014/main" id="{58B73266-46DB-7B4A-8181-D4763F9AB57B}"/>
              </a:ext>
            </a:extLst>
          </p:cNvPr>
          <p:cNvSpPr txBox="1"/>
          <p:nvPr/>
        </p:nvSpPr>
        <p:spPr>
          <a:xfrm>
            <a:off x="5327268" y="3917741"/>
            <a:ext cx="1383038" cy="369332"/>
          </a:xfrm>
          <a:prstGeom prst="rect">
            <a:avLst/>
          </a:prstGeom>
          <a:noFill/>
        </p:spPr>
        <p:txBody>
          <a:bodyPr wrap="square">
            <a:spAutoFit/>
          </a:bodyPr>
          <a:lstStyle/>
          <a:p>
            <a:pPr defTabSz="914400">
              <a:defRPr/>
            </a:pPr>
            <a:r>
              <a:rPr lang="en-US" altLang="zh-CN" dirty="0">
                <a:solidFill>
                  <a:srgbClr val="FFC000"/>
                </a:solidFill>
              </a:rPr>
              <a:t>Flex tail</a:t>
            </a:r>
            <a:endParaRPr lang="zh-CN" altLang="en-US" dirty="0">
              <a:solidFill>
                <a:srgbClr val="FFC000"/>
              </a:solidFill>
            </a:endParaRPr>
          </a:p>
        </p:txBody>
      </p:sp>
      <p:sp>
        <p:nvSpPr>
          <p:cNvPr id="31" name="文本框 19">
            <a:extLst>
              <a:ext uri="{FF2B5EF4-FFF2-40B4-BE49-F238E27FC236}">
                <a16:creationId xmlns:a16="http://schemas.microsoft.com/office/drawing/2014/main" id="{B4D1F8CB-8FC7-2F41-82BA-8086D36B8206}"/>
              </a:ext>
            </a:extLst>
          </p:cNvPr>
          <p:cNvSpPr txBox="1"/>
          <p:nvPr/>
        </p:nvSpPr>
        <p:spPr>
          <a:xfrm>
            <a:off x="7630156" y="4277973"/>
            <a:ext cx="911226" cy="369332"/>
          </a:xfrm>
          <a:prstGeom prst="rect">
            <a:avLst/>
          </a:prstGeom>
          <a:noFill/>
        </p:spPr>
        <p:txBody>
          <a:bodyPr wrap="square">
            <a:spAutoFit/>
          </a:bodyPr>
          <a:lstStyle/>
          <a:p>
            <a:pPr defTabSz="914400">
              <a:defRPr/>
            </a:pPr>
            <a:r>
              <a:rPr lang="en-US" altLang="zh-CN" b="1" dirty="0" err="1"/>
              <a:t>gnda</a:t>
            </a:r>
            <a:endParaRPr lang="zh-CN" altLang="en-US" b="1" dirty="0"/>
          </a:p>
        </p:txBody>
      </p:sp>
      <p:cxnSp>
        <p:nvCxnSpPr>
          <p:cNvPr id="32" name="直接连接符 21">
            <a:extLst>
              <a:ext uri="{FF2B5EF4-FFF2-40B4-BE49-F238E27FC236}">
                <a16:creationId xmlns:a16="http://schemas.microsoft.com/office/drawing/2014/main" id="{C980D344-F61D-5D47-BDFD-D34C5394F87D}"/>
              </a:ext>
            </a:extLst>
          </p:cNvPr>
          <p:cNvCxnSpPr>
            <a:cxnSpLocks/>
          </p:cNvCxnSpPr>
          <p:nvPr/>
        </p:nvCxnSpPr>
        <p:spPr>
          <a:xfrm>
            <a:off x="7250782" y="3547148"/>
            <a:ext cx="379375" cy="0"/>
          </a:xfrm>
          <a:prstGeom prst="line">
            <a:avLst/>
          </a:prstGeom>
          <a:ln w="28575">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3" name="直接连接符 22">
            <a:extLst>
              <a:ext uri="{FF2B5EF4-FFF2-40B4-BE49-F238E27FC236}">
                <a16:creationId xmlns:a16="http://schemas.microsoft.com/office/drawing/2014/main" id="{31D06DFC-7B55-8B49-992B-0BC85C92CF18}"/>
              </a:ext>
            </a:extLst>
          </p:cNvPr>
          <p:cNvCxnSpPr>
            <a:cxnSpLocks/>
          </p:cNvCxnSpPr>
          <p:nvPr/>
        </p:nvCxnSpPr>
        <p:spPr>
          <a:xfrm flipH="1">
            <a:off x="7289162" y="4487556"/>
            <a:ext cx="389890" cy="0"/>
          </a:xfrm>
          <a:prstGeom prst="line">
            <a:avLst/>
          </a:prstGeom>
          <a:ln w="28575">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cxnSp>
      <p:sp>
        <p:nvSpPr>
          <p:cNvPr id="34" name="文本框 23">
            <a:extLst>
              <a:ext uri="{FF2B5EF4-FFF2-40B4-BE49-F238E27FC236}">
                <a16:creationId xmlns:a16="http://schemas.microsoft.com/office/drawing/2014/main" id="{D655D6ED-6131-0042-BFE9-550AB2A20F35}"/>
              </a:ext>
            </a:extLst>
          </p:cNvPr>
          <p:cNvSpPr txBox="1"/>
          <p:nvPr/>
        </p:nvSpPr>
        <p:spPr>
          <a:xfrm>
            <a:off x="1613660" y="3435203"/>
            <a:ext cx="1871290" cy="923330"/>
          </a:xfrm>
          <a:prstGeom prst="rect">
            <a:avLst/>
          </a:prstGeom>
          <a:noFill/>
        </p:spPr>
        <p:txBody>
          <a:bodyPr wrap="square">
            <a:spAutoFit/>
          </a:bodyPr>
          <a:lstStyle/>
          <a:p>
            <a:pPr defTabSz="914400">
              <a:defRPr/>
            </a:pPr>
            <a:r>
              <a:rPr lang="en-US" altLang="zh-CN" b="1" dirty="0">
                <a:solidFill>
                  <a:srgbClr val="0070C0"/>
                </a:solidFill>
              </a:rPr>
              <a:t>High power BC1 adjustable sliding resistor</a:t>
            </a:r>
            <a:endParaRPr lang="zh-CN" altLang="en-US" b="1" dirty="0">
              <a:solidFill>
                <a:srgbClr val="0070C0"/>
              </a:solidFill>
            </a:endParaRPr>
          </a:p>
        </p:txBody>
      </p:sp>
      <p:sp>
        <p:nvSpPr>
          <p:cNvPr id="35" name="文本框 24">
            <a:extLst>
              <a:ext uri="{FF2B5EF4-FFF2-40B4-BE49-F238E27FC236}">
                <a16:creationId xmlns:a16="http://schemas.microsoft.com/office/drawing/2014/main" id="{86A81DBE-6977-3A4A-AC26-6D472F9BF2E2}"/>
              </a:ext>
            </a:extLst>
          </p:cNvPr>
          <p:cNvSpPr txBox="1"/>
          <p:nvPr/>
        </p:nvSpPr>
        <p:spPr>
          <a:xfrm>
            <a:off x="8353174" y="3577645"/>
            <a:ext cx="2166004" cy="923330"/>
          </a:xfrm>
          <a:prstGeom prst="rect">
            <a:avLst/>
          </a:prstGeom>
          <a:noFill/>
        </p:spPr>
        <p:txBody>
          <a:bodyPr wrap="square">
            <a:spAutoFit/>
          </a:bodyPr>
          <a:lstStyle/>
          <a:p>
            <a:pPr defTabSz="914400">
              <a:defRPr/>
            </a:pPr>
            <a:r>
              <a:rPr lang="en-US" altLang="zh-CN" b="1" dirty="0">
                <a:solidFill>
                  <a:srgbClr val="FF0000"/>
                </a:solidFill>
              </a:rPr>
              <a:t>~ 46 m</a:t>
            </a:r>
            <a:r>
              <a:rPr lang="el-GR" altLang="zh-CN" b="1" dirty="0">
                <a:solidFill>
                  <a:srgbClr val="FF0000"/>
                </a:solidFill>
                <a:latin typeface="Times New Roman" panose="02020603050405020304" pitchFamily="18" charset="0"/>
                <a:cs typeface="Times New Roman" panose="02020603050405020304" pitchFamily="18" charset="0"/>
              </a:rPr>
              <a:t>Ω</a:t>
            </a:r>
            <a:r>
              <a:rPr lang="en-US" altLang="zh-CN" b="1" dirty="0">
                <a:solidFill>
                  <a:srgbClr val="FF0000"/>
                </a:solidFill>
                <a:latin typeface="Times New Roman" panose="02020603050405020304" pitchFamily="18" charset="0"/>
                <a:cs typeface="Times New Roman" panose="02020603050405020304" pitchFamily="18" charset="0"/>
              </a:rPr>
              <a:t> </a:t>
            </a:r>
            <a:r>
              <a:rPr lang="en-US" altLang="zh-CN" b="1" dirty="0">
                <a:solidFill>
                  <a:srgbClr val="FF0000"/>
                </a:solidFill>
              </a:rPr>
              <a:t>for </a:t>
            </a:r>
            <a:r>
              <a:rPr lang="en-US" altLang="zh-CN" b="1" dirty="0" err="1">
                <a:solidFill>
                  <a:srgbClr val="FF0000"/>
                </a:solidFill>
              </a:rPr>
              <a:t>vdda</a:t>
            </a:r>
            <a:r>
              <a:rPr lang="en-US" altLang="zh-CN" b="1" dirty="0">
                <a:solidFill>
                  <a:srgbClr val="FF0000"/>
                </a:solidFill>
              </a:rPr>
              <a:t> and ~22 m</a:t>
            </a:r>
            <a:r>
              <a:rPr lang="el-GR" altLang="zh-CN" b="1" dirty="0">
                <a:solidFill>
                  <a:srgbClr val="FF0000"/>
                </a:solidFill>
                <a:latin typeface="Times New Roman" panose="02020603050405020304" pitchFamily="18" charset="0"/>
                <a:cs typeface="Times New Roman" panose="02020603050405020304" pitchFamily="18" charset="0"/>
              </a:rPr>
              <a:t>Ω</a:t>
            </a:r>
            <a:r>
              <a:rPr lang="en-US" altLang="zh-CN" b="1" dirty="0">
                <a:solidFill>
                  <a:srgbClr val="FF0000"/>
                </a:solidFill>
                <a:latin typeface="Times New Roman" panose="02020603050405020304" pitchFamily="18" charset="0"/>
                <a:cs typeface="Times New Roman" panose="02020603050405020304" pitchFamily="18" charset="0"/>
              </a:rPr>
              <a:t> </a:t>
            </a:r>
            <a:r>
              <a:rPr lang="en-US" altLang="zh-CN" b="1" dirty="0">
                <a:solidFill>
                  <a:srgbClr val="FF0000"/>
                </a:solidFill>
              </a:rPr>
              <a:t>for </a:t>
            </a:r>
            <a:r>
              <a:rPr lang="en-US" altLang="zh-CN" b="1" dirty="0" err="1">
                <a:solidFill>
                  <a:srgbClr val="FF0000"/>
                </a:solidFill>
              </a:rPr>
              <a:t>gnda</a:t>
            </a:r>
            <a:r>
              <a:rPr lang="en-US" altLang="zh-CN" b="1" dirty="0">
                <a:solidFill>
                  <a:srgbClr val="FF0000"/>
                </a:solidFill>
              </a:rPr>
              <a:t>.</a:t>
            </a:r>
            <a:endParaRPr lang="zh-CN" altLang="en-US" b="1" dirty="0">
              <a:solidFill>
                <a:srgbClr val="FF0000"/>
              </a:solidFill>
            </a:endParaRPr>
          </a:p>
        </p:txBody>
      </p:sp>
      <p:sp>
        <p:nvSpPr>
          <p:cNvPr id="36" name="文本框 25">
            <a:extLst>
              <a:ext uri="{FF2B5EF4-FFF2-40B4-BE49-F238E27FC236}">
                <a16:creationId xmlns:a16="http://schemas.microsoft.com/office/drawing/2014/main" id="{A47ACA9F-8870-2D4B-979A-80B1041A6334}"/>
              </a:ext>
            </a:extLst>
          </p:cNvPr>
          <p:cNvSpPr txBox="1"/>
          <p:nvPr/>
        </p:nvSpPr>
        <p:spPr>
          <a:xfrm>
            <a:off x="2572229" y="6100090"/>
            <a:ext cx="2137626" cy="369332"/>
          </a:xfrm>
          <a:prstGeom prst="rect">
            <a:avLst/>
          </a:prstGeom>
          <a:noFill/>
        </p:spPr>
        <p:txBody>
          <a:bodyPr wrap="square">
            <a:spAutoFit/>
          </a:bodyPr>
          <a:lstStyle/>
          <a:p>
            <a:r>
              <a:rPr lang="en-US" altLang="zh-CN" b="1" dirty="0">
                <a:solidFill>
                  <a:schemeClr val="accent2">
                    <a:lumMod val="20000"/>
                    <a:lumOff val="80000"/>
                  </a:schemeClr>
                </a:solidFill>
              </a:rPr>
              <a:t>Simple Test board</a:t>
            </a:r>
            <a:endParaRPr lang="zh-CN" altLang="en-US" dirty="0">
              <a:solidFill>
                <a:schemeClr val="accent2">
                  <a:lumMod val="20000"/>
                  <a:lumOff val="80000"/>
                </a:schemeClr>
              </a:solidFill>
            </a:endParaRPr>
          </a:p>
        </p:txBody>
      </p:sp>
      <p:sp>
        <p:nvSpPr>
          <p:cNvPr id="37" name="文本框 26">
            <a:extLst>
              <a:ext uri="{FF2B5EF4-FFF2-40B4-BE49-F238E27FC236}">
                <a16:creationId xmlns:a16="http://schemas.microsoft.com/office/drawing/2014/main" id="{23DC1CDE-7D7F-2C41-BA18-7CEDF8E211FB}"/>
              </a:ext>
            </a:extLst>
          </p:cNvPr>
          <p:cNvSpPr txBox="1"/>
          <p:nvPr/>
        </p:nvSpPr>
        <p:spPr>
          <a:xfrm>
            <a:off x="9212901" y="5093997"/>
            <a:ext cx="1136599" cy="646331"/>
          </a:xfrm>
          <a:prstGeom prst="rect">
            <a:avLst/>
          </a:prstGeom>
          <a:noFill/>
        </p:spPr>
        <p:txBody>
          <a:bodyPr wrap="square">
            <a:spAutoFit/>
          </a:bodyPr>
          <a:lstStyle/>
          <a:p>
            <a:r>
              <a:rPr lang="en-US" altLang="zh-CN" b="1" dirty="0"/>
              <a:t>Adapter </a:t>
            </a:r>
          </a:p>
          <a:p>
            <a:r>
              <a:rPr lang="en-US" altLang="zh-CN" b="1" dirty="0"/>
              <a:t>board v1</a:t>
            </a:r>
            <a:endParaRPr lang="zh-CN" altLang="en-US" dirty="0"/>
          </a:p>
        </p:txBody>
      </p:sp>
      <p:sp>
        <p:nvSpPr>
          <p:cNvPr id="38" name="椭圆 27">
            <a:extLst>
              <a:ext uri="{FF2B5EF4-FFF2-40B4-BE49-F238E27FC236}">
                <a16:creationId xmlns:a16="http://schemas.microsoft.com/office/drawing/2014/main" id="{53EDB8BE-4843-0C4A-8BA6-2422683D8715}"/>
              </a:ext>
            </a:extLst>
          </p:cNvPr>
          <p:cNvSpPr/>
          <p:nvPr/>
        </p:nvSpPr>
        <p:spPr>
          <a:xfrm>
            <a:off x="4402893" y="3683274"/>
            <a:ext cx="90326" cy="968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28">
            <a:extLst>
              <a:ext uri="{FF2B5EF4-FFF2-40B4-BE49-F238E27FC236}">
                <a16:creationId xmlns:a16="http://schemas.microsoft.com/office/drawing/2014/main" id="{13A43001-91DE-EE49-B6E0-67C53FFD1F1E}"/>
              </a:ext>
            </a:extLst>
          </p:cNvPr>
          <p:cNvSpPr/>
          <p:nvPr/>
        </p:nvSpPr>
        <p:spPr>
          <a:xfrm>
            <a:off x="7096412" y="3668842"/>
            <a:ext cx="90326" cy="968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29">
            <a:extLst>
              <a:ext uri="{FF2B5EF4-FFF2-40B4-BE49-F238E27FC236}">
                <a16:creationId xmlns:a16="http://schemas.microsoft.com/office/drawing/2014/main" id="{9D5FA01F-B6D3-3741-80AD-012D2CB1FE48}"/>
              </a:ext>
            </a:extLst>
          </p:cNvPr>
          <p:cNvSpPr/>
          <p:nvPr/>
        </p:nvSpPr>
        <p:spPr>
          <a:xfrm>
            <a:off x="4402893" y="4598666"/>
            <a:ext cx="90326" cy="968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 30">
            <a:extLst>
              <a:ext uri="{FF2B5EF4-FFF2-40B4-BE49-F238E27FC236}">
                <a16:creationId xmlns:a16="http://schemas.microsoft.com/office/drawing/2014/main" id="{89746EB6-148C-2E48-81E7-D125A4CAF5DD}"/>
              </a:ext>
            </a:extLst>
          </p:cNvPr>
          <p:cNvSpPr/>
          <p:nvPr/>
        </p:nvSpPr>
        <p:spPr>
          <a:xfrm>
            <a:off x="7108018" y="4598666"/>
            <a:ext cx="90326" cy="968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31">
            <a:extLst>
              <a:ext uri="{FF2B5EF4-FFF2-40B4-BE49-F238E27FC236}">
                <a16:creationId xmlns:a16="http://schemas.microsoft.com/office/drawing/2014/main" id="{80DA8385-F826-0E4B-8F2C-A48D7093C25E}"/>
              </a:ext>
            </a:extLst>
          </p:cNvPr>
          <p:cNvSpPr txBox="1"/>
          <p:nvPr/>
        </p:nvSpPr>
        <p:spPr>
          <a:xfrm>
            <a:off x="4053728" y="3639847"/>
            <a:ext cx="336440" cy="369332"/>
          </a:xfrm>
          <a:prstGeom prst="rect">
            <a:avLst/>
          </a:prstGeom>
          <a:noFill/>
        </p:spPr>
        <p:txBody>
          <a:bodyPr wrap="square">
            <a:spAutoFit/>
          </a:bodyPr>
          <a:lstStyle/>
          <a:p>
            <a:r>
              <a:rPr lang="en-US" altLang="zh-CN" b="1" dirty="0">
                <a:solidFill>
                  <a:srgbClr val="FF0000"/>
                </a:solidFill>
              </a:rPr>
              <a:t>B</a:t>
            </a:r>
            <a:endParaRPr lang="zh-CN" altLang="en-US" dirty="0">
              <a:solidFill>
                <a:srgbClr val="FF0000"/>
              </a:solidFill>
            </a:endParaRPr>
          </a:p>
        </p:txBody>
      </p:sp>
      <p:sp>
        <p:nvSpPr>
          <p:cNvPr id="43" name="文本框 32">
            <a:extLst>
              <a:ext uri="{FF2B5EF4-FFF2-40B4-BE49-F238E27FC236}">
                <a16:creationId xmlns:a16="http://schemas.microsoft.com/office/drawing/2014/main" id="{6A032D07-A145-BB4E-9946-DA4F56F68C40}"/>
              </a:ext>
            </a:extLst>
          </p:cNvPr>
          <p:cNvSpPr txBox="1"/>
          <p:nvPr/>
        </p:nvSpPr>
        <p:spPr>
          <a:xfrm>
            <a:off x="7133765" y="3627805"/>
            <a:ext cx="336440" cy="369332"/>
          </a:xfrm>
          <a:prstGeom prst="rect">
            <a:avLst/>
          </a:prstGeom>
          <a:noFill/>
        </p:spPr>
        <p:txBody>
          <a:bodyPr wrap="square">
            <a:spAutoFit/>
          </a:bodyPr>
          <a:lstStyle/>
          <a:p>
            <a:r>
              <a:rPr lang="en-US" altLang="zh-CN" b="1" dirty="0">
                <a:solidFill>
                  <a:srgbClr val="FF0000"/>
                </a:solidFill>
              </a:rPr>
              <a:t>A</a:t>
            </a:r>
            <a:endParaRPr lang="zh-CN" altLang="en-US" dirty="0">
              <a:solidFill>
                <a:srgbClr val="FF0000"/>
              </a:solidFill>
            </a:endParaRPr>
          </a:p>
        </p:txBody>
      </p:sp>
      <p:sp>
        <p:nvSpPr>
          <p:cNvPr id="44" name="文本框 33">
            <a:extLst>
              <a:ext uri="{FF2B5EF4-FFF2-40B4-BE49-F238E27FC236}">
                <a16:creationId xmlns:a16="http://schemas.microsoft.com/office/drawing/2014/main" id="{33C60F0A-ED4A-9C46-B895-B7CE28D24093}"/>
              </a:ext>
            </a:extLst>
          </p:cNvPr>
          <p:cNvSpPr txBox="1"/>
          <p:nvPr/>
        </p:nvSpPr>
        <p:spPr>
          <a:xfrm>
            <a:off x="4124633" y="4302890"/>
            <a:ext cx="336440" cy="369332"/>
          </a:xfrm>
          <a:prstGeom prst="rect">
            <a:avLst/>
          </a:prstGeom>
          <a:noFill/>
        </p:spPr>
        <p:txBody>
          <a:bodyPr wrap="square">
            <a:spAutoFit/>
          </a:bodyPr>
          <a:lstStyle/>
          <a:p>
            <a:r>
              <a:rPr lang="en-US" altLang="zh-CN" b="1" dirty="0">
                <a:solidFill>
                  <a:srgbClr val="FF0000"/>
                </a:solidFill>
              </a:rPr>
              <a:t>C</a:t>
            </a:r>
            <a:endParaRPr lang="zh-CN" altLang="en-US" dirty="0">
              <a:solidFill>
                <a:srgbClr val="FF0000"/>
              </a:solidFill>
            </a:endParaRPr>
          </a:p>
        </p:txBody>
      </p:sp>
      <p:sp>
        <p:nvSpPr>
          <p:cNvPr id="45" name="文本框 34">
            <a:extLst>
              <a:ext uri="{FF2B5EF4-FFF2-40B4-BE49-F238E27FC236}">
                <a16:creationId xmlns:a16="http://schemas.microsoft.com/office/drawing/2014/main" id="{818FACB9-04E2-3147-8685-276125C0649A}"/>
              </a:ext>
            </a:extLst>
          </p:cNvPr>
          <p:cNvSpPr txBox="1"/>
          <p:nvPr/>
        </p:nvSpPr>
        <p:spPr>
          <a:xfrm>
            <a:off x="6836466" y="4337055"/>
            <a:ext cx="336440" cy="369332"/>
          </a:xfrm>
          <a:prstGeom prst="rect">
            <a:avLst/>
          </a:prstGeom>
          <a:noFill/>
        </p:spPr>
        <p:txBody>
          <a:bodyPr wrap="square">
            <a:spAutoFit/>
          </a:bodyPr>
          <a:lstStyle/>
          <a:p>
            <a:r>
              <a:rPr lang="en-US" altLang="zh-CN" b="1" dirty="0">
                <a:solidFill>
                  <a:srgbClr val="FF0000"/>
                </a:solidFill>
              </a:rPr>
              <a:t>D</a:t>
            </a:r>
            <a:endParaRPr lang="zh-CN" altLang="en-US" dirty="0">
              <a:solidFill>
                <a:srgbClr val="FF0000"/>
              </a:solidFill>
            </a:endParaRPr>
          </a:p>
        </p:txBody>
      </p:sp>
    </p:spTree>
    <p:extLst>
      <p:ext uri="{BB962C8B-B14F-4D97-AF65-F5344CB8AC3E}">
        <p14:creationId xmlns:p14="http://schemas.microsoft.com/office/powerpoint/2010/main" val="359381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7">
            <a:extLst>
              <a:ext uri="{FF2B5EF4-FFF2-40B4-BE49-F238E27FC236}">
                <a16:creationId xmlns:a16="http://schemas.microsoft.com/office/drawing/2014/main" id="{81E2080A-15E9-FBD5-26FC-4A582204F7C7}"/>
              </a:ext>
            </a:extLst>
          </p:cNvPr>
          <p:cNvSpPr txBox="1"/>
          <p:nvPr/>
        </p:nvSpPr>
        <p:spPr>
          <a:xfrm>
            <a:off x="-78797" y="970504"/>
            <a:ext cx="13497889" cy="1342483"/>
          </a:xfrm>
          <a:prstGeom prst="rect">
            <a:avLst/>
          </a:prstGeom>
          <a:noFill/>
        </p:spPr>
        <p:txBody>
          <a:bodyPr wrap="square">
            <a:spAutoFit/>
          </a:bodyPr>
          <a:lstStyle/>
          <a:p>
            <a:pPr marL="422041" indent="-422041">
              <a:buFont typeface="Wingdings" pitchFamily="2" charset="2"/>
              <a:buChar char="Ø"/>
            </a:pPr>
            <a:r>
              <a:rPr lang="en-US" altLang="zh-CN" sz="2708" dirty="0">
                <a:latin typeface="ArialMT"/>
              </a:rPr>
              <a:t>The</a:t>
            </a:r>
            <a:r>
              <a:rPr lang="zh-CN" altLang="en-US" sz="2708" dirty="0">
                <a:latin typeface="ArialMT"/>
              </a:rPr>
              <a:t> </a:t>
            </a:r>
            <a:r>
              <a:rPr lang="en-US" altLang="zh-CN" sz="2708" dirty="0">
                <a:latin typeface="ArialMT"/>
              </a:rPr>
              <a:t>China</a:t>
            </a:r>
            <a:r>
              <a:rPr lang="zh-CN" altLang="en-US" sz="2708" dirty="0">
                <a:latin typeface="ArialMT"/>
              </a:rPr>
              <a:t> </a:t>
            </a:r>
            <a:r>
              <a:rPr lang="en-US" altLang="zh-CN" sz="2708" dirty="0">
                <a:latin typeface="ArialMT"/>
              </a:rPr>
              <a:t>team</a:t>
            </a:r>
            <a:r>
              <a:rPr lang="zh-CN" altLang="en-US" sz="2708" dirty="0">
                <a:latin typeface="ArialMT"/>
              </a:rPr>
              <a:t> </a:t>
            </a:r>
            <a:r>
              <a:rPr lang="en-US" altLang="zh-CN" sz="2708" dirty="0">
                <a:latin typeface="ArialMT"/>
              </a:rPr>
              <a:t>played</a:t>
            </a:r>
            <a:r>
              <a:rPr lang="zh-CN" altLang="en-US" sz="2708" dirty="0">
                <a:latin typeface="ArialMT"/>
              </a:rPr>
              <a:t> </a:t>
            </a:r>
            <a:r>
              <a:rPr lang="en-US" altLang="zh-CN" sz="2708" dirty="0">
                <a:latin typeface="ArialMT"/>
              </a:rPr>
              <a:t>key</a:t>
            </a:r>
            <a:r>
              <a:rPr lang="zh-CN" altLang="en-US" sz="2708" dirty="0">
                <a:latin typeface="ArialMT"/>
              </a:rPr>
              <a:t> </a:t>
            </a:r>
            <a:r>
              <a:rPr lang="en-US" altLang="zh-CN" sz="2708" dirty="0">
                <a:latin typeface="ArialMT"/>
              </a:rPr>
              <a:t>role</a:t>
            </a:r>
            <a:r>
              <a:rPr lang="zh-CN" altLang="en-US" sz="2708" dirty="0">
                <a:latin typeface="ArialMT"/>
              </a:rPr>
              <a:t> </a:t>
            </a:r>
            <a:r>
              <a:rPr lang="en-US" altLang="zh-CN" sz="2708" dirty="0">
                <a:latin typeface="ArialMT"/>
              </a:rPr>
              <a:t>testing</a:t>
            </a:r>
            <a:r>
              <a:rPr lang="zh-CN" altLang="en-US" sz="2708" dirty="0">
                <a:latin typeface="ArialMT"/>
              </a:rPr>
              <a:t> </a:t>
            </a:r>
            <a:r>
              <a:rPr lang="en-US" altLang="zh-CN" sz="2708" dirty="0">
                <a:latin typeface="ArialMT"/>
              </a:rPr>
              <a:t>demonstrator</a:t>
            </a:r>
            <a:r>
              <a:rPr lang="zh-CN" altLang="en-US" sz="2708" dirty="0">
                <a:latin typeface="ArialMT"/>
              </a:rPr>
              <a:t> </a:t>
            </a:r>
            <a:r>
              <a:rPr lang="en-US" altLang="zh-CN" sz="2708" dirty="0">
                <a:latin typeface="ArialMT"/>
              </a:rPr>
              <a:t>system</a:t>
            </a:r>
            <a:r>
              <a:rPr lang="zh-CN" altLang="en-US" sz="2708" dirty="0">
                <a:latin typeface="ArialMT"/>
              </a:rPr>
              <a:t> </a:t>
            </a:r>
            <a:r>
              <a:rPr lang="en-US" altLang="zh-CN" sz="2708" dirty="0">
                <a:latin typeface="ArialMT"/>
              </a:rPr>
              <a:t>at</a:t>
            </a:r>
            <a:r>
              <a:rPr lang="zh-CN" altLang="en-US" sz="2708" dirty="0">
                <a:latin typeface="ArialMT"/>
              </a:rPr>
              <a:t> </a:t>
            </a:r>
            <a:r>
              <a:rPr lang="en-US" altLang="zh-CN" sz="2708" dirty="0">
                <a:latin typeface="ArialMT"/>
              </a:rPr>
              <a:t>CERN</a:t>
            </a:r>
          </a:p>
          <a:p>
            <a:pPr marL="984763" lvl="1" indent="-422041">
              <a:buFont typeface="Wingdings" pitchFamily="2" charset="2"/>
              <a:buChar char="Ø"/>
            </a:pPr>
            <a:r>
              <a:rPr lang="en-US" altLang="zh-CN" sz="2708" dirty="0">
                <a:latin typeface="ArialMT"/>
              </a:rPr>
              <a:t>System</a:t>
            </a:r>
            <a:r>
              <a:rPr lang="zh-CN" altLang="en-US" sz="2708" dirty="0">
                <a:latin typeface="ArialMT"/>
              </a:rPr>
              <a:t> </a:t>
            </a:r>
            <a:r>
              <a:rPr lang="en-US" altLang="zh-CN" sz="2708" dirty="0">
                <a:latin typeface="ArialMT"/>
              </a:rPr>
              <a:t>level</a:t>
            </a:r>
            <a:r>
              <a:rPr lang="zh-CN" altLang="en-US" sz="2708" dirty="0">
                <a:latin typeface="ArialMT"/>
              </a:rPr>
              <a:t> </a:t>
            </a:r>
            <a:r>
              <a:rPr lang="en-US" altLang="zh-CN" sz="2708" dirty="0">
                <a:latin typeface="ArialMT"/>
              </a:rPr>
              <a:t>testing</a:t>
            </a:r>
            <a:r>
              <a:rPr lang="zh-CN" altLang="en-US" sz="2708" dirty="0">
                <a:latin typeface="ArialMT"/>
              </a:rPr>
              <a:t> </a:t>
            </a:r>
            <a:r>
              <a:rPr lang="en-US" altLang="zh-CN" sz="2708" dirty="0">
                <a:latin typeface="ArialMT"/>
              </a:rPr>
              <a:t>with </a:t>
            </a:r>
            <a:r>
              <a:rPr lang="en-US" altLang="zh-CN" sz="2708" dirty="0">
                <a:solidFill>
                  <a:srgbClr val="FF0000"/>
                </a:solidFill>
                <a:latin typeface="ArialMT"/>
              </a:rPr>
              <a:t>54 </a:t>
            </a:r>
            <a:r>
              <a:rPr lang="en-US" altLang="zh-CN" sz="2708" dirty="0">
                <a:latin typeface="ArialMT"/>
              </a:rPr>
              <a:t>modules</a:t>
            </a:r>
          </a:p>
          <a:p>
            <a:pPr marL="984763" lvl="1" indent="-422041">
              <a:buFont typeface="Wingdings" pitchFamily="2" charset="2"/>
              <a:buChar char="Ø"/>
            </a:pPr>
            <a:r>
              <a:rPr lang="en-US" altLang="zh-CN" sz="2708" dirty="0">
                <a:solidFill>
                  <a:srgbClr val="FF0000"/>
                </a:solidFill>
                <a:latin typeface="ArialMT"/>
              </a:rPr>
              <a:t>1</a:t>
            </a:r>
            <a:r>
              <a:rPr lang="en-US" altLang="zh-CN" sz="2708" baseline="30000" dirty="0">
                <a:solidFill>
                  <a:srgbClr val="FF0000"/>
                </a:solidFill>
                <a:latin typeface="ArialMT"/>
              </a:rPr>
              <a:t>st</a:t>
            </a:r>
            <a:r>
              <a:rPr lang="zh-CN" altLang="en-US" sz="2708" dirty="0">
                <a:solidFill>
                  <a:srgbClr val="FF0000"/>
                </a:solidFill>
                <a:latin typeface="ArialMT"/>
              </a:rPr>
              <a:t> </a:t>
            </a:r>
            <a:r>
              <a:rPr lang="en-US" altLang="zh-CN" sz="2708" dirty="0">
                <a:solidFill>
                  <a:srgbClr val="FF0000"/>
                </a:solidFill>
                <a:latin typeface="ArialMT"/>
              </a:rPr>
              <a:t>time</a:t>
            </a:r>
            <a:r>
              <a:rPr lang="zh-CN" altLang="en-US" sz="2708" dirty="0">
                <a:solidFill>
                  <a:srgbClr val="FF0000"/>
                </a:solidFill>
                <a:latin typeface="ArialMT"/>
              </a:rPr>
              <a:t> </a:t>
            </a:r>
            <a:r>
              <a:rPr lang="en-US" altLang="zh-CN" sz="2708" dirty="0">
                <a:solidFill>
                  <a:srgbClr val="FF0000"/>
                </a:solidFill>
                <a:latin typeface="ArialMT"/>
              </a:rPr>
              <a:t>to</a:t>
            </a:r>
            <a:r>
              <a:rPr lang="zh-CN" altLang="en-US" sz="2708" dirty="0">
                <a:solidFill>
                  <a:srgbClr val="FF0000"/>
                </a:solidFill>
                <a:latin typeface="ArialMT"/>
              </a:rPr>
              <a:t> </a:t>
            </a:r>
            <a:r>
              <a:rPr lang="en-US" altLang="zh-CN" sz="2708" dirty="0">
                <a:solidFill>
                  <a:srgbClr val="FF0000"/>
                </a:solidFill>
                <a:latin typeface="ArialMT"/>
              </a:rPr>
              <a:t>demonstrate</a:t>
            </a:r>
            <a:r>
              <a:rPr lang="zh-CN" altLang="en-US" sz="2708" dirty="0">
                <a:solidFill>
                  <a:srgbClr val="FF0000"/>
                </a:solidFill>
                <a:latin typeface="ArialMT"/>
              </a:rPr>
              <a:t> </a:t>
            </a:r>
            <a:r>
              <a:rPr lang="en-US" altLang="zh-CN" sz="2708" dirty="0">
                <a:solidFill>
                  <a:srgbClr val="FF0000"/>
                </a:solidFill>
                <a:latin typeface="ArialMT"/>
              </a:rPr>
              <a:t>silicon</a:t>
            </a:r>
            <a:r>
              <a:rPr lang="zh-CN" altLang="en-US" sz="2708" dirty="0">
                <a:solidFill>
                  <a:srgbClr val="FF0000"/>
                </a:solidFill>
                <a:latin typeface="ArialMT"/>
              </a:rPr>
              <a:t> </a:t>
            </a:r>
            <a:r>
              <a:rPr lang="en-US" altLang="zh-CN" sz="2708" dirty="0">
                <a:solidFill>
                  <a:srgbClr val="FF0000"/>
                </a:solidFill>
                <a:latin typeface="ArialMT"/>
              </a:rPr>
              <a:t>timing</a:t>
            </a:r>
            <a:r>
              <a:rPr lang="zh-CN" altLang="en-US" sz="2708" dirty="0">
                <a:solidFill>
                  <a:srgbClr val="FF0000"/>
                </a:solidFill>
                <a:latin typeface="ArialMT"/>
              </a:rPr>
              <a:t> </a:t>
            </a:r>
            <a:r>
              <a:rPr lang="en-US" altLang="zh-CN" sz="2708" dirty="0">
                <a:solidFill>
                  <a:srgbClr val="FF0000"/>
                </a:solidFill>
                <a:latin typeface="ArialMT"/>
              </a:rPr>
              <a:t>detector</a:t>
            </a:r>
            <a:r>
              <a:rPr lang="zh-CN" altLang="en-US" sz="2708" dirty="0">
                <a:solidFill>
                  <a:srgbClr val="FF0000"/>
                </a:solidFill>
                <a:latin typeface="ArialMT"/>
              </a:rPr>
              <a:t> </a:t>
            </a:r>
            <a:r>
              <a:rPr lang="en-US" altLang="zh-CN" sz="2708" dirty="0">
                <a:solidFill>
                  <a:srgbClr val="FF0000"/>
                </a:solidFill>
                <a:latin typeface="ArialMT"/>
              </a:rPr>
              <a:t>in</a:t>
            </a:r>
            <a:r>
              <a:rPr lang="zh-CN" altLang="en-US" sz="2708" dirty="0">
                <a:solidFill>
                  <a:srgbClr val="FF0000"/>
                </a:solidFill>
                <a:latin typeface="ArialMT"/>
              </a:rPr>
              <a:t> </a:t>
            </a:r>
            <a:r>
              <a:rPr lang="en-US" altLang="zh-CN" sz="2708" dirty="0">
                <a:solidFill>
                  <a:srgbClr val="FF0000"/>
                </a:solidFill>
                <a:latin typeface="ArialMT"/>
              </a:rPr>
              <a:t>a</a:t>
            </a:r>
            <a:r>
              <a:rPr lang="zh-CN" altLang="en-US" sz="2708" dirty="0">
                <a:solidFill>
                  <a:srgbClr val="FF0000"/>
                </a:solidFill>
                <a:latin typeface="ArialMT"/>
              </a:rPr>
              <a:t> </a:t>
            </a:r>
            <a:r>
              <a:rPr lang="en-US" altLang="zh-CN" sz="2708" dirty="0">
                <a:solidFill>
                  <a:srgbClr val="FF0000"/>
                </a:solidFill>
                <a:latin typeface="ArialMT"/>
              </a:rPr>
              <a:t>large-scale</a:t>
            </a:r>
            <a:r>
              <a:rPr lang="zh-CN" altLang="en-US" sz="2708" dirty="0">
                <a:solidFill>
                  <a:srgbClr val="FF0000"/>
                </a:solidFill>
                <a:latin typeface="ArialMT"/>
              </a:rPr>
              <a:t> </a:t>
            </a:r>
            <a:r>
              <a:rPr lang="en-US" altLang="zh-CN" sz="2708" dirty="0">
                <a:solidFill>
                  <a:srgbClr val="FF0000"/>
                </a:solidFill>
                <a:latin typeface="ArialMT"/>
              </a:rPr>
              <a:t>system</a:t>
            </a:r>
          </a:p>
        </p:txBody>
      </p:sp>
      <p:pic>
        <p:nvPicPr>
          <p:cNvPr id="2" name="Picture 1">
            <a:extLst>
              <a:ext uri="{FF2B5EF4-FFF2-40B4-BE49-F238E27FC236}">
                <a16:creationId xmlns:a16="http://schemas.microsoft.com/office/drawing/2014/main" id="{A6460FF5-EED7-B886-C1AA-9B0ECDD505F6}"/>
              </a:ext>
            </a:extLst>
          </p:cNvPr>
          <p:cNvPicPr>
            <a:picLocks noChangeAspect="1"/>
          </p:cNvPicPr>
          <p:nvPr/>
        </p:nvPicPr>
        <p:blipFill>
          <a:blip r:embed="rId2"/>
          <a:stretch>
            <a:fillRect/>
          </a:stretch>
        </p:blipFill>
        <p:spPr>
          <a:xfrm>
            <a:off x="4931669" y="3613477"/>
            <a:ext cx="7281268" cy="2209177"/>
          </a:xfrm>
          <a:prstGeom prst="rect">
            <a:avLst/>
          </a:prstGeom>
        </p:spPr>
      </p:pic>
      <p:sp>
        <p:nvSpPr>
          <p:cNvPr id="7" name="Rectangle 6">
            <a:extLst>
              <a:ext uri="{FF2B5EF4-FFF2-40B4-BE49-F238E27FC236}">
                <a16:creationId xmlns:a16="http://schemas.microsoft.com/office/drawing/2014/main" id="{51442B14-8E1A-3121-D41F-8A4E8825D664}"/>
              </a:ext>
            </a:extLst>
          </p:cNvPr>
          <p:cNvSpPr/>
          <p:nvPr/>
        </p:nvSpPr>
        <p:spPr>
          <a:xfrm>
            <a:off x="6971592" y="4222380"/>
            <a:ext cx="2067339" cy="1139687"/>
          </a:xfrm>
          <a:prstGeom prst="rect">
            <a:avLst/>
          </a:prstGeom>
          <a:solidFill>
            <a:srgbClr val="DE75C5">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801"/>
          </a:p>
        </p:txBody>
      </p:sp>
      <p:sp>
        <p:nvSpPr>
          <p:cNvPr id="8" name="Rectangle 7">
            <a:extLst>
              <a:ext uri="{FF2B5EF4-FFF2-40B4-BE49-F238E27FC236}">
                <a16:creationId xmlns:a16="http://schemas.microsoft.com/office/drawing/2014/main" id="{F7301C0E-76DB-C53E-7B53-FAF3F8AED637}"/>
              </a:ext>
            </a:extLst>
          </p:cNvPr>
          <p:cNvSpPr/>
          <p:nvPr/>
        </p:nvSpPr>
        <p:spPr>
          <a:xfrm>
            <a:off x="9038932" y="4261502"/>
            <a:ext cx="1679161" cy="1152149"/>
          </a:xfrm>
          <a:prstGeom prst="rect">
            <a:avLst/>
          </a:prstGeom>
          <a:solidFill>
            <a:srgbClr val="0070C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801"/>
          </a:p>
        </p:txBody>
      </p:sp>
      <p:sp>
        <p:nvSpPr>
          <p:cNvPr id="10" name="TextBox 9">
            <a:extLst>
              <a:ext uri="{FF2B5EF4-FFF2-40B4-BE49-F238E27FC236}">
                <a16:creationId xmlns:a16="http://schemas.microsoft.com/office/drawing/2014/main" id="{55D63EDB-B32A-3F02-5A28-1457D42338BA}"/>
              </a:ext>
            </a:extLst>
          </p:cNvPr>
          <p:cNvSpPr txBox="1"/>
          <p:nvPr/>
        </p:nvSpPr>
        <p:spPr>
          <a:xfrm>
            <a:off x="6971592" y="3038800"/>
            <a:ext cx="7143750" cy="461665"/>
          </a:xfrm>
          <a:prstGeom prst="rect">
            <a:avLst/>
          </a:prstGeom>
          <a:noFill/>
        </p:spPr>
        <p:txBody>
          <a:bodyPr wrap="square">
            <a:spAutoFit/>
          </a:bodyPr>
          <a:lstStyle/>
          <a:p>
            <a:r>
              <a:rPr lang="en-US" altLang="zh-CN" sz="2400" dirty="0">
                <a:solidFill>
                  <a:srgbClr val="FF0000"/>
                </a:solidFill>
              </a:rPr>
              <a:t>Demonstrator</a:t>
            </a:r>
            <a:r>
              <a:rPr lang="zh-CN" altLang="en-US" sz="2400" dirty="0">
                <a:solidFill>
                  <a:srgbClr val="FF0000"/>
                </a:solidFill>
              </a:rPr>
              <a:t> </a:t>
            </a:r>
            <a:r>
              <a:rPr lang="en-US" altLang="zh-CN" sz="2400" dirty="0">
                <a:solidFill>
                  <a:srgbClr val="FF0000"/>
                </a:solidFill>
              </a:rPr>
              <a:t>system</a:t>
            </a:r>
            <a:r>
              <a:rPr lang="zh-CN" altLang="en-US" sz="2400" dirty="0">
                <a:solidFill>
                  <a:srgbClr val="FF0000"/>
                </a:solidFill>
              </a:rPr>
              <a:t> </a:t>
            </a:r>
            <a:endParaRPr lang="en-CN" sz="2400" dirty="0">
              <a:solidFill>
                <a:srgbClr val="FF0000"/>
              </a:solidFill>
            </a:endParaRPr>
          </a:p>
        </p:txBody>
      </p:sp>
      <p:cxnSp>
        <p:nvCxnSpPr>
          <p:cNvPr id="12" name="Straight Arrow Connector 11">
            <a:extLst>
              <a:ext uri="{FF2B5EF4-FFF2-40B4-BE49-F238E27FC236}">
                <a16:creationId xmlns:a16="http://schemas.microsoft.com/office/drawing/2014/main" id="{6C0D9D72-B655-C0EF-7C3A-BD5AB1AE1582}"/>
              </a:ext>
            </a:extLst>
          </p:cNvPr>
          <p:cNvCxnSpPr>
            <a:cxnSpLocks/>
          </p:cNvCxnSpPr>
          <p:nvPr/>
        </p:nvCxnSpPr>
        <p:spPr>
          <a:xfrm>
            <a:off x="8127291" y="3654451"/>
            <a:ext cx="0" cy="5679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E01D1D2-AD22-10D9-06C5-9383117F50F8}"/>
              </a:ext>
            </a:extLst>
          </p:cNvPr>
          <p:cNvSpPr/>
          <p:nvPr/>
        </p:nvSpPr>
        <p:spPr>
          <a:xfrm>
            <a:off x="-386301" y="75847"/>
            <a:ext cx="12146985" cy="830997"/>
          </a:xfrm>
          <a:prstGeom prst="rect">
            <a:avLst/>
          </a:prstGeom>
        </p:spPr>
        <p:txBody>
          <a:bodyPr wrap="square">
            <a:spAutoFit/>
          </a:bodyPr>
          <a:lstStyle/>
          <a:p>
            <a:pPr algn="ctr"/>
            <a:r>
              <a:rPr kumimoji="1" lang="en-US" altLang="zh-CN" sz="4800" dirty="0">
                <a:latin typeface="+mj-lt"/>
                <a:ea typeface="+mj-ea"/>
                <a:cs typeface="+mj-cs"/>
              </a:rPr>
              <a:t>Demonstrator</a:t>
            </a:r>
            <a:r>
              <a:rPr kumimoji="1" lang="zh-CN" altLang="en-US" sz="4800" dirty="0">
                <a:latin typeface="+mj-lt"/>
                <a:ea typeface="+mj-ea"/>
                <a:cs typeface="+mj-cs"/>
              </a:rPr>
              <a:t> </a:t>
            </a:r>
            <a:r>
              <a:rPr kumimoji="1" lang="en-US" altLang="zh-CN" sz="4800" dirty="0">
                <a:latin typeface="+mj-lt"/>
                <a:ea typeface="+mj-ea"/>
                <a:cs typeface="+mj-cs"/>
              </a:rPr>
              <a:t>system</a:t>
            </a:r>
            <a:r>
              <a:rPr kumimoji="1" lang="zh-CN" altLang="en-US" sz="4800" dirty="0">
                <a:latin typeface="+mj-lt"/>
                <a:ea typeface="+mj-ea"/>
                <a:cs typeface="+mj-cs"/>
              </a:rPr>
              <a:t> </a:t>
            </a:r>
            <a:endParaRPr kumimoji="1" lang="en-GB" sz="4800" dirty="0">
              <a:latin typeface="+mj-lt"/>
              <a:ea typeface="+mj-ea"/>
              <a:cs typeface="+mj-cs"/>
            </a:endParaRPr>
          </a:p>
        </p:txBody>
      </p:sp>
      <p:pic>
        <p:nvPicPr>
          <p:cNvPr id="11" name="Picture 10">
            <a:extLst>
              <a:ext uri="{FF2B5EF4-FFF2-40B4-BE49-F238E27FC236}">
                <a16:creationId xmlns:a16="http://schemas.microsoft.com/office/drawing/2014/main" id="{F6E79392-2DEE-CC07-737C-EA9198AC075A}"/>
              </a:ext>
            </a:extLst>
          </p:cNvPr>
          <p:cNvPicPr>
            <a:picLocks noChangeAspect="1"/>
          </p:cNvPicPr>
          <p:nvPr/>
        </p:nvPicPr>
        <p:blipFill>
          <a:blip r:embed="rId3"/>
          <a:stretch>
            <a:fillRect/>
          </a:stretch>
        </p:blipFill>
        <p:spPr>
          <a:xfrm>
            <a:off x="446314" y="3430835"/>
            <a:ext cx="4615981" cy="3165244"/>
          </a:xfrm>
          <a:prstGeom prst="rect">
            <a:avLst/>
          </a:prstGeom>
        </p:spPr>
      </p:pic>
      <p:sp>
        <p:nvSpPr>
          <p:cNvPr id="13" name="TextBox 12">
            <a:extLst>
              <a:ext uri="{FF2B5EF4-FFF2-40B4-BE49-F238E27FC236}">
                <a16:creationId xmlns:a16="http://schemas.microsoft.com/office/drawing/2014/main" id="{4CC3A41B-21BF-B04F-9ECB-4AA9D1C5286E}"/>
              </a:ext>
            </a:extLst>
          </p:cNvPr>
          <p:cNvSpPr txBox="1"/>
          <p:nvPr/>
        </p:nvSpPr>
        <p:spPr>
          <a:xfrm>
            <a:off x="647523" y="2555384"/>
            <a:ext cx="4414772" cy="830997"/>
          </a:xfrm>
          <a:prstGeom prst="rect">
            <a:avLst/>
          </a:prstGeom>
          <a:noFill/>
        </p:spPr>
        <p:txBody>
          <a:bodyPr wrap="square">
            <a:spAutoFit/>
          </a:bodyPr>
          <a:lstStyle/>
          <a:p>
            <a:r>
              <a:rPr lang="en-US" altLang="zh-CN" sz="2400" dirty="0">
                <a:solidFill>
                  <a:srgbClr val="FF0000"/>
                </a:solidFill>
              </a:rPr>
              <a:t>ATLAS</a:t>
            </a:r>
            <a:r>
              <a:rPr lang="zh-CN" altLang="en-US" sz="2400" dirty="0">
                <a:solidFill>
                  <a:srgbClr val="FF0000"/>
                </a:solidFill>
              </a:rPr>
              <a:t> </a:t>
            </a:r>
            <a:r>
              <a:rPr lang="en-US" altLang="zh-CN" sz="2400" dirty="0">
                <a:solidFill>
                  <a:srgbClr val="FF0000"/>
                </a:solidFill>
              </a:rPr>
              <a:t>phase</a:t>
            </a:r>
            <a:r>
              <a:rPr lang="zh-CN" altLang="en-US" sz="2400" dirty="0">
                <a:solidFill>
                  <a:srgbClr val="FF0000"/>
                </a:solidFill>
              </a:rPr>
              <a:t> </a:t>
            </a:r>
            <a:r>
              <a:rPr lang="en-US" altLang="zh-CN" sz="2400" dirty="0">
                <a:solidFill>
                  <a:srgbClr val="FF0000"/>
                </a:solidFill>
              </a:rPr>
              <a:t>2</a:t>
            </a:r>
            <a:r>
              <a:rPr lang="zh-CN" altLang="en-US" sz="2400" dirty="0">
                <a:solidFill>
                  <a:srgbClr val="FF0000"/>
                </a:solidFill>
              </a:rPr>
              <a:t> </a:t>
            </a:r>
            <a:r>
              <a:rPr lang="en-US" altLang="zh-CN" sz="2400" dirty="0">
                <a:solidFill>
                  <a:srgbClr val="FF0000"/>
                </a:solidFill>
              </a:rPr>
              <a:t>upgrade</a:t>
            </a:r>
            <a:r>
              <a:rPr lang="zh-CN" altLang="en-US" sz="2400" dirty="0">
                <a:solidFill>
                  <a:srgbClr val="FF0000"/>
                </a:solidFill>
              </a:rPr>
              <a:t> </a:t>
            </a:r>
            <a:r>
              <a:rPr lang="en-US" altLang="zh-CN" sz="2400" dirty="0">
                <a:solidFill>
                  <a:srgbClr val="FF0000"/>
                </a:solidFill>
              </a:rPr>
              <a:t>review</a:t>
            </a:r>
          </a:p>
          <a:p>
            <a:r>
              <a:rPr lang="zh-CN" altLang="en-US" sz="2400" dirty="0">
                <a:solidFill>
                  <a:srgbClr val="FF0000"/>
                </a:solidFill>
              </a:rPr>
              <a:t> </a:t>
            </a:r>
            <a:r>
              <a:rPr lang="en-US" altLang="zh-CN" sz="2400" dirty="0">
                <a:solidFill>
                  <a:srgbClr val="FF0000"/>
                </a:solidFill>
              </a:rPr>
              <a:t>HGTD</a:t>
            </a:r>
            <a:r>
              <a:rPr lang="zh-CN" altLang="en-US" sz="2400" dirty="0">
                <a:solidFill>
                  <a:srgbClr val="FF0000"/>
                </a:solidFill>
              </a:rPr>
              <a:t> </a:t>
            </a:r>
            <a:r>
              <a:rPr lang="en-US" altLang="zh-CN" sz="2400" dirty="0">
                <a:solidFill>
                  <a:srgbClr val="FF0000"/>
                </a:solidFill>
              </a:rPr>
              <a:t>lab</a:t>
            </a:r>
            <a:r>
              <a:rPr lang="zh-CN" altLang="en-US" sz="2400" dirty="0">
                <a:solidFill>
                  <a:srgbClr val="FF0000"/>
                </a:solidFill>
              </a:rPr>
              <a:t> </a:t>
            </a:r>
            <a:r>
              <a:rPr lang="en-US" altLang="zh-CN" sz="2400" dirty="0">
                <a:solidFill>
                  <a:srgbClr val="FF0000"/>
                </a:solidFill>
              </a:rPr>
              <a:t>visit</a:t>
            </a:r>
            <a:r>
              <a:rPr lang="zh-CN" altLang="en-US" sz="2400" dirty="0">
                <a:solidFill>
                  <a:srgbClr val="FF0000"/>
                </a:solidFill>
              </a:rPr>
              <a:t> </a:t>
            </a:r>
            <a:r>
              <a:rPr lang="en-US" altLang="zh-CN" sz="2400" dirty="0">
                <a:solidFill>
                  <a:srgbClr val="FF0000"/>
                </a:solidFill>
              </a:rPr>
              <a:t>@CERN</a:t>
            </a:r>
            <a:r>
              <a:rPr lang="zh-CN" altLang="en-US" sz="2400" dirty="0">
                <a:solidFill>
                  <a:srgbClr val="FF0000"/>
                </a:solidFill>
              </a:rPr>
              <a:t> </a:t>
            </a:r>
            <a:endParaRPr lang="en-CN" sz="2400" dirty="0">
              <a:solidFill>
                <a:srgbClr val="FF0000"/>
              </a:solidFill>
            </a:endParaRPr>
          </a:p>
        </p:txBody>
      </p:sp>
      <p:sp>
        <p:nvSpPr>
          <p:cNvPr id="4" name="Slide Number Placeholder 3">
            <a:extLst>
              <a:ext uri="{FF2B5EF4-FFF2-40B4-BE49-F238E27FC236}">
                <a16:creationId xmlns:a16="http://schemas.microsoft.com/office/drawing/2014/main" id="{75520421-C977-5244-A50A-DEEFDD2AADEE}"/>
              </a:ext>
            </a:extLst>
          </p:cNvPr>
          <p:cNvSpPr>
            <a:spLocks noGrp="1"/>
          </p:cNvSpPr>
          <p:nvPr>
            <p:ph type="sldNum" sz="quarter" idx="4"/>
          </p:nvPr>
        </p:nvSpPr>
        <p:spPr>
          <a:xfrm>
            <a:off x="9469737" y="6470679"/>
            <a:ext cx="2743200" cy="365125"/>
          </a:xfrm>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183305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7">
            <a:extLst>
              <a:ext uri="{FF2B5EF4-FFF2-40B4-BE49-F238E27FC236}">
                <a16:creationId xmlns:a16="http://schemas.microsoft.com/office/drawing/2014/main" id="{81E2080A-15E9-FBD5-26FC-4A582204F7C7}"/>
              </a:ext>
            </a:extLst>
          </p:cNvPr>
          <p:cNvSpPr txBox="1"/>
          <p:nvPr/>
        </p:nvSpPr>
        <p:spPr>
          <a:xfrm>
            <a:off x="-78797" y="970504"/>
            <a:ext cx="13497889" cy="5523820"/>
          </a:xfrm>
          <a:prstGeom prst="rect">
            <a:avLst/>
          </a:prstGeom>
          <a:noFill/>
        </p:spPr>
        <p:txBody>
          <a:bodyPr wrap="square">
            <a:spAutoFit/>
          </a:bodyPr>
          <a:lstStyle/>
          <a:p>
            <a:pPr marL="422041" indent="-422041">
              <a:buFont typeface="Wingdings" pitchFamily="2" charset="2"/>
              <a:buChar char="Ø"/>
            </a:pPr>
            <a:r>
              <a:rPr lang="en-US" altLang="zh-CN" sz="2708" dirty="0">
                <a:latin typeface="ArialMT"/>
              </a:rPr>
              <a:t>IHEP-IME</a:t>
            </a:r>
            <a:r>
              <a:rPr lang="zh-CN" altLang="en-US" sz="2708" dirty="0">
                <a:latin typeface="ArialMT"/>
              </a:rPr>
              <a:t> </a:t>
            </a:r>
            <a:r>
              <a:rPr lang="en-US" altLang="zh-CN" sz="2708" dirty="0">
                <a:latin typeface="ArialMT"/>
              </a:rPr>
              <a:t>and</a:t>
            </a:r>
            <a:r>
              <a:rPr lang="zh-CN" altLang="en-US" sz="2708" dirty="0">
                <a:latin typeface="ArialMT"/>
              </a:rPr>
              <a:t> </a:t>
            </a:r>
            <a:r>
              <a:rPr lang="en-US" altLang="zh-CN" sz="2708" dirty="0">
                <a:latin typeface="ArialMT"/>
              </a:rPr>
              <a:t>USTC-IME</a:t>
            </a:r>
            <a:r>
              <a:rPr lang="zh-CN" altLang="en-US" sz="2708" dirty="0">
                <a:latin typeface="ArialMT"/>
              </a:rPr>
              <a:t> </a:t>
            </a:r>
            <a:r>
              <a:rPr lang="en-US" altLang="zh-CN" sz="2708" dirty="0">
                <a:latin typeface="ArialMT"/>
              </a:rPr>
              <a:t>LGAD</a:t>
            </a:r>
            <a:r>
              <a:rPr lang="zh-CN" altLang="en-US" sz="2708" dirty="0">
                <a:latin typeface="ArialMT"/>
              </a:rPr>
              <a:t> </a:t>
            </a:r>
            <a:r>
              <a:rPr lang="en-US" altLang="zh-CN" sz="2708" dirty="0">
                <a:latin typeface="ArialMT"/>
              </a:rPr>
              <a:t>performance</a:t>
            </a:r>
            <a:r>
              <a:rPr lang="zh-CN" altLang="en-US" sz="2708" dirty="0">
                <a:latin typeface="ArialMT"/>
              </a:rPr>
              <a:t> </a:t>
            </a:r>
            <a:r>
              <a:rPr lang="en-US" altLang="zh-CN" sz="2708" dirty="0">
                <a:latin typeface="ArialMT"/>
              </a:rPr>
              <a:t>reach</a:t>
            </a:r>
            <a:r>
              <a:rPr lang="zh-CN" altLang="en-US" sz="2708" dirty="0">
                <a:latin typeface="ArialMT"/>
              </a:rPr>
              <a:t> </a:t>
            </a:r>
            <a:r>
              <a:rPr lang="en-US" altLang="zh-CN" sz="2708" dirty="0">
                <a:latin typeface="ArialMT"/>
              </a:rPr>
              <a:t>world</a:t>
            </a:r>
            <a:r>
              <a:rPr lang="zh-CN" altLang="en-US" sz="2708" dirty="0">
                <a:latin typeface="ArialMT"/>
              </a:rPr>
              <a:t> </a:t>
            </a:r>
            <a:r>
              <a:rPr lang="en-US" altLang="zh-CN" sz="2708" dirty="0">
                <a:latin typeface="ArialMT"/>
              </a:rPr>
              <a:t>class</a:t>
            </a:r>
            <a:r>
              <a:rPr lang="zh-CN" altLang="en-US" sz="2708" dirty="0">
                <a:latin typeface="ArialMT"/>
              </a:rPr>
              <a:t> </a:t>
            </a:r>
            <a:r>
              <a:rPr lang="en-US" altLang="zh-CN" sz="2708" dirty="0">
                <a:latin typeface="ArialMT"/>
              </a:rPr>
              <a:t>level</a:t>
            </a:r>
          </a:p>
          <a:p>
            <a:pPr marL="879241" lvl="1" indent="-422041">
              <a:buFont typeface="Wingdings" pitchFamily="2" charset="2"/>
              <a:buChar char="Ø"/>
            </a:pPr>
            <a:r>
              <a:rPr lang="en-US" altLang="zh-CN" sz="2708" dirty="0">
                <a:solidFill>
                  <a:srgbClr val="0070C0"/>
                </a:solidFill>
                <a:latin typeface="ArialMT"/>
              </a:rPr>
              <a:t>The</a:t>
            </a:r>
            <a:r>
              <a:rPr lang="zh-CN" altLang="en-US" sz="2708" dirty="0">
                <a:solidFill>
                  <a:srgbClr val="0070C0"/>
                </a:solidFill>
                <a:latin typeface="ArialMT"/>
              </a:rPr>
              <a:t> </a:t>
            </a:r>
            <a:r>
              <a:rPr lang="en-US" altLang="zh-CN" sz="2708" dirty="0">
                <a:solidFill>
                  <a:srgbClr val="0070C0"/>
                </a:solidFill>
                <a:latin typeface="ArialMT"/>
              </a:rPr>
              <a:t>most</a:t>
            </a:r>
            <a:r>
              <a:rPr lang="zh-CN" altLang="en-US" sz="2708" dirty="0">
                <a:solidFill>
                  <a:srgbClr val="0070C0"/>
                </a:solidFill>
                <a:latin typeface="ArialMT"/>
              </a:rPr>
              <a:t> </a:t>
            </a:r>
            <a:r>
              <a:rPr lang="en-US" altLang="zh-CN" sz="2708" dirty="0">
                <a:solidFill>
                  <a:srgbClr val="0070C0"/>
                </a:solidFill>
                <a:latin typeface="ArialMT"/>
              </a:rPr>
              <a:t>radiation</a:t>
            </a:r>
            <a:r>
              <a:rPr lang="zh-CN" altLang="en-US" sz="2708" dirty="0">
                <a:solidFill>
                  <a:srgbClr val="0070C0"/>
                </a:solidFill>
                <a:latin typeface="ArialMT"/>
              </a:rPr>
              <a:t> </a:t>
            </a:r>
            <a:r>
              <a:rPr lang="en-US" altLang="zh-CN" sz="2708" dirty="0">
                <a:solidFill>
                  <a:srgbClr val="0070C0"/>
                </a:solidFill>
                <a:latin typeface="ArialMT"/>
              </a:rPr>
              <a:t>hard</a:t>
            </a:r>
            <a:r>
              <a:rPr lang="zh-CN" altLang="en-US" sz="2708" dirty="0">
                <a:solidFill>
                  <a:srgbClr val="0070C0"/>
                </a:solidFill>
                <a:latin typeface="ArialMT"/>
              </a:rPr>
              <a:t> </a:t>
            </a:r>
            <a:r>
              <a:rPr lang="en-US" altLang="zh-CN" sz="2708" dirty="0">
                <a:solidFill>
                  <a:srgbClr val="0070C0"/>
                </a:solidFill>
                <a:latin typeface="ArialMT"/>
              </a:rPr>
              <a:t>LGAD</a:t>
            </a:r>
            <a:r>
              <a:rPr lang="zh-CN" altLang="en-US" sz="2708" dirty="0">
                <a:solidFill>
                  <a:srgbClr val="0070C0"/>
                </a:solidFill>
                <a:latin typeface="ArialMT"/>
              </a:rPr>
              <a:t> </a:t>
            </a:r>
            <a:r>
              <a:rPr lang="en-US" altLang="zh-CN" sz="2708" dirty="0">
                <a:solidFill>
                  <a:srgbClr val="0070C0"/>
                </a:solidFill>
                <a:latin typeface="ArialMT"/>
              </a:rPr>
              <a:t>sensors,</a:t>
            </a:r>
            <a:r>
              <a:rPr lang="zh-CN" altLang="en-US" sz="2708" dirty="0">
                <a:solidFill>
                  <a:srgbClr val="0070C0"/>
                </a:solidFill>
                <a:latin typeface="ArialMT"/>
              </a:rPr>
              <a:t> </a:t>
            </a:r>
            <a:r>
              <a:rPr lang="en-US" altLang="zh-CN" sz="2708" dirty="0">
                <a:solidFill>
                  <a:srgbClr val="0070C0"/>
                </a:solidFill>
                <a:latin typeface="ArialMT"/>
              </a:rPr>
              <a:t>passed</a:t>
            </a:r>
            <a:r>
              <a:rPr lang="zh-CN" altLang="en-US" sz="2708" dirty="0">
                <a:solidFill>
                  <a:srgbClr val="0070C0"/>
                </a:solidFill>
                <a:latin typeface="ArialMT"/>
              </a:rPr>
              <a:t> </a:t>
            </a:r>
            <a:r>
              <a:rPr lang="en-US" altLang="zh-CN" sz="2708" dirty="0">
                <a:solidFill>
                  <a:srgbClr val="0070C0"/>
                </a:solidFill>
                <a:latin typeface="ArialMT"/>
              </a:rPr>
              <a:t>CERN</a:t>
            </a:r>
            <a:r>
              <a:rPr lang="zh-CN" altLang="en-US" sz="2708" dirty="0">
                <a:solidFill>
                  <a:srgbClr val="0070C0"/>
                </a:solidFill>
                <a:latin typeface="ArialMT"/>
              </a:rPr>
              <a:t> </a:t>
            </a:r>
            <a:r>
              <a:rPr lang="en-US" altLang="zh-CN" sz="2708" dirty="0">
                <a:solidFill>
                  <a:srgbClr val="0070C0"/>
                </a:solidFill>
                <a:latin typeface="ArialMT"/>
              </a:rPr>
              <a:t>review</a:t>
            </a:r>
            <a:r>
              <a:rPr lang="zh-CN" altLang="en-US" sz="2708" dirty="0">
                <a:solidFill>
                  <a:srgbClr val="0070C0"/>
                </a:solidFill>
                <a:latin typeface="ArialMT"/>
              </a:rPr>
              <a:t> </a:t>
            </a:r>
            <a:endParaRPr lang="en-US" altLang="zh-CN" sz="2708" dirty="0">
              <a:solidFill>
                <a:srgbClr val="0070C0"/>
              </a:solidFill>
              <a:latin typeface="ArialMT"/>
            </a:endParaRPr>
          </a:p>
          <a:p>
            <a:pPr marL="879241" lvl="1" indent="-422041">
              <a:buFont typeface="Wingdings" pitchFamily="2" charset="2"/>
              <a:buChar char="Ø"/>
            </a:pPr>
            <a:r>
              <a:rPr lang="en-US" altLang="zh-CN" sz="2708" dirty="0">
                <a:solidFill>
                  <a:srgbClr val="0070C0"/>
                </a:solidFill>
                <a:latin typeface="ArialMT"/>
              </a:rPr>
              <a:t>Timing</a:t>
            </a:r>
            <a:r>
              <a:rPr lang="zh-CN" altLang="en-US" sz="2708" dirty="0">
                <a:solidFill>
                  <a:srgbClr val="0070C0"/>
                </a:solidFill>
                <a:latin typeface="ArialMT"/>
              </a:rPr>
              <a:t> </a:t>
            </a:r>
            <a:r>
              <a:rPr lang="en-US" altLang="zh-CN" sz="2708" dirty="0">
                <a:solidFill>
                  <a:srgbClr val="0070C0"/>
                </a:solidFill>
                <a:latin typeface="ArialMT"/>
              </a:rPr>
              <a:t>resolution</a:t>
            </a:r>
            <a:r>
              <a:rPr lang="zh-CN" altLang="en-US" sz="2708" dirty="0">
                <a:solidFill>
                  <a:srgbClr val="0070C0"/>
                </a:solidFill>
                <a:latin typeface="ArialMT"/>
              </a:rPr>
              <a:t> </a:t>
            </a:r>
            <a:r>
              <a:rPr lang="en-US" altLang="zh-CN" sz="2708" dirty="0">
                <a:solidFill>
                  <a:srgbClr val="0070C0"/>
                </a:solidFill>
                <a:latin typeface="ArialMT"/>
              </a:rPr>
              <a:t>Better</a:t>
            </a:r>
            <a:r>
              <a:rPr lang="zh-CN" altLang="en-US" sz="2708" dirty="0">
                <a:solidFill>
                  <a:srgbClr val="0070C0"/>
                </a:solidFill>
                <a:latin typeface="ArialMT"/>
              </a:rPr>
              <a:t> </a:t>
            </a:r>
            <a:r>
              <a:rPr lang="en-US" altLang="zh-CN" sz="2708" dirty="0">
                <a:solidFill>
                  <a:srgbClr val="0070C0"/>
                </a:solidFill>
                <a:latin typeface="ArialMT"/>
              </a:rPr>
              <a:t>than</a:t>
            </a:r>
            <a:r>
              <a:rPr lang="zh-CN" altLang="en-US" sz="2708" dirty="0">
                <a:solidFill>
                  <a:srgbClr val="0070C0"/>
                </a:solidFill>
                <a:latin typeface="ArialMT"/>
              </a:rPr>
              <a:t> </a:t>
            </a:r>
            <a:r>
              <a:rPr lang="en-US" altLang="zh-CN" sz="2708" dirty="0">
                <a:solidFill>
                  <a:srgbClr val="0070C0"/>
                </a:solidFill>
                <a:latin typeface="ArialMT"/>
              </a:rPr>
              <a:t>40ps</a:t>
            </a:r>
            <a:r>
              <a:rPr lang="zh-CN" altLang="en-US" sz="2708" dirty="0">
                <a:solidFill>
                  <a:srgbClr val="0070C0"/>
                </a:solidFill>
                <a:latin typeface="ArialMT"/>
              </a:rPr>
              <a:t> </a:t>
            </a:r>
            <a:r>
              <a:rPr lang="en-US" altLang="zh-CN" sz="2708" dirty="0">
                <a:solidFill>
                  <a:srgbClr val="0070C0"/>
                </a:solidFill>
                <a:latin typeface="ArialMT"/>
              </a:rPr>
              <a:t>after</a:t>
            </a:r>
            <a:r>
              <a:rPr lang="zh-CN" altLang="en-US" sz="2708" dirty="0">
                <a:solidFill>
                  <a:srgbClr val="0070C0"/>
                </a:solidFill>
                <a:latin typeface="ArialMT"/>
              </a:rPr>
              <a:t> </a:t>
            </a:r>
            <a:r>
              <a:rPr lang="en-US" altLang="zh-CN" sz="2708" dirty="0">
                <a:solidFill>
                  <a:srgbClr val="0070C0"/>
                </a:solidFill>
                <a:latin typeface="ArialMT"/>
              </a:rPr>
              <a:t>irradiation</a:t>
            </a:r>
            <a:r>
              <a:rPr lang="zh-CN" altLang="en-US" sz="2708" dirty="0">
                <a:solidFill>
                  <a:srgbClr val="0070C0"/>
                </a:solidFill>
                <a:latin typeface="ArialMT"/>
              </a:rPr>
              <a:t> </a:t>
            </a:r>
            <a:endParaRPr lang="en-US" altLang="zh-CN" sz="2708" dirty="0">
              <a:solidFill>
                <a:srgbClr val="0070C0"/>
              </a:solidFill>
              <a:latin typeface="ArialMT"/>
            </a:endParaRPr>
          </a:p>
          <a:p>
            <a:pPr marL="879241" lvl="1" indent="-422041">
              <a:buFont typeface="Wingdings" pitchFamily="2" charset="2"/>
              <a:buChar char="Ø"/>
            </a:pPr>
            <a:r>
              <a:rPr lang="en" altLang="zh-CN" sz="2708" dirty="0">
                <a:solidFill>
                  <a:srgbClr val="0070C0"/>
                </a:solidFill>
                <a:latin typeface="ArialMT"/>
              </a:rPr>
              <a:t>First time domestic silicon sensor was</a:t>
            </a:r>
            <a:r>
              <a:rPr lang="zh-CN" altLang="en-US" sz="2708" dirty="0">
                <a:solidFill>
                  <a:srgbClr val="0070C0"/>
                </a:solidFill>
                <a:latin typeface="ArialMT"/>
              </a:rPr>
              <a:t> </a:t>
            </a:r>
            <a:r>
              <a:rPr lang="en-US" altLang="zh-CN" sz="2708" dirty="0">
                <a:solidFill>
                  <a:srgbClr val="0070C0"/>
                </a:solidFill>
                <a:latin typeface="ArialMT"/>
              </a:rPr>
              <a:t>used</a:t>
            </a:r>
            <a:r>
              <a:rPr lang="zh-CN" altLang="en-US" sz="2708" dirty="0">
                <a:solidFill>
                  <a:srgbClr val="0070C0"/>
                </a:solidFill>
                <a:latin typeface="ArialMT"/>
              </a:rPr>
              <a:t> </a:t>
            </a:r>
            <a:r>
              <a:rPr lang="en-US" altLang="zh-CN" sz="2708" dirty="0">
                <a:solidFill>
                  <a:srgbClr val="0070C0"/>
                </a:solidFill>
                <a:latin typeface="ArialMT"/>
              </a:rPr>
              <a:t>by CERN</a:t>
            </a:r>
            <a:r>
              <a:rPr lang="zh-CN" altLang="en-US" sz="2708" dirty="0">
                <a:solidFill>
                  <a:srgbClr val="0070C0"/>
                </a:solidFill>
                <a:latin typeface="ArialMT"/>
              </a:rPr>
              <a:t> </a:t>
            </a:r>
            <a:endParaRPr lang="en-US" altLang="zh-CN" sz="2708" dirty="0">
              <a:solidFill>
                <a:srgbClr val="0070C0"/>
              </a:solidFill>
              <a:latin typeface="ArialMT"/>
            </a:endParaRPr>
          </a:p>
          <a:p>
            <a:pPr marL="1336441" lvl="2" indent="-422041">
              <a:buFont typeface="Wingdings" pitchFamily="2" charset="2"/>
              <a:buChar char="Ø"/>
            </a:pPr>
            <a:r>
              <a:rPr lang="en-US" altLang="zh-CN" sz="2800" dirty="0">
                <a:solidFill>
                  <a:srgbClr val="0070C0"/>
                </a:solidFill>
              </a:rPr>
              <a:t>HGTD</a:t>
            </a:r>
            <a:r>
              <a:rPr lang="zh-CN" altLang="en-US" sz="2800" dirty="0">
                <a:solidFill>
                  <a:srgbClr val="0070C0"/>
                </a:solidFill>
              </a:rPr>
              <a:t> </a:t>
            </a:r>
            <a:r>
              <a:rPr lang="en-US" altLang="zh-CN" sz="2800" dirty="0">
                <a:solidFill>
                  <a:srgbClr val="0070C0"/>
                </a:solidFill>
              </a:rPr>
              <a:t>sensor</a:t>
            </a:r>
            <a:r>
              <a:rPr lang="zh-CN" altLang="en-US" sz="2800" dirty="0">
                <a:solidFill>
                  <a:srgbClr val="0070C0"/>
                </a:solidFill>
              </a:rPr>
              <a:t> </a:t>
            </a:r>
            <a:r>
              <a:rPr lang="en-US" altLang="zh-CN" sz="2800" dirty="0">
                <a:solidFill>
                  <a:srgbClr val="0070C0"/>
                </a:solidFill>
              </a:rPr>
              <a:t>100%</a:t>
            </a:r>
            <a:r>
              <a:rPr lang="zh-CN" altLang="en-US" sz="2800" dirty="0">
                <a:solidFill>
                  <a:srgbClr val="0070C0"/>
                </a:solidFill>
              </a:rPr>
              <a:t> </a:t>
            </a:r>
            <a:r>
              <a:rPr lang="en-US" altLang="zh-CN" sz="2800" dirty="0">
                <a:solidFill>
                  <a:srgbClr val="0070C0"/>
                </a:solidFill>
              </a:rPr>
              <a:t>by</a:t>
            </a:r>
            <a:r>
              <a:rPr lang="zh-CN" altLang="en-US" sz="2800" dirty="0">
                <a:solidFill>
                  <a:srgbClr val="0070C0"/>
                </a:solidFill>
              </a:rPr>
              <a:t> </a:t>
            </a:r>
            <a:r>
              <a:rPr lang="en-US" altLang="zh-CN" sz="2800" dirty="0">
                <a:solidFill>
                  <a:srgbClr val="0070C0"/>
                </a:solidFill>
              </a:rPr>
              <a:t>China.</a:t>
            </a:r>
            <a:r>
              <a:rPr lang="zh-CN" altLang="en-US" sz="2800" dirty="0">
                <a:solidFill>
                  <a:srgbClr val="0070C0"/>
                </a:solidFill>
              </a:rPr>
              <a:t> </a:t>
            </a:r>
            <a:r>
              <a:rPr lang="en-US" altLang="zh-CN" sz="2800" dirty="0">
                <a:solidFill>
                  <a:srgbClr val="0070C0"/>
                </a:solidFill>
              </a:rPr>
              <a:t>(90%</a:t>
            </a:r>
            <a:r>
              <a:rPr lang="zh-CN" altLang="en-US" sz="2800" dirty="0">
                <a:solidFill>
                  <a:srgbClr val="0070C0"/>
                </a:solidFill>
              </a:rPr>
              <a:t> </a:t>
            </a:r>
            <a:r>
              <a:rPr lang="en-US" altLang="zh-CN" sz="2800" dirty="0">
                <a:solidFill>
                  <a:srgbClr val="0070C0"/>
                </a:solidFill>
              </a:rPr>
              <a:t>from</a:t>
            </a:r>
            <a:r>
              <a:rPr lang="zh-CN" altLang="en-US" sz="2800" dirty="0">
                <a:solidFill>
                  <a:srgbClr val="0070C0"/>
                </a:solidFill>
              </a:rPr>
              <a:t> </a:t>
            </a:r>
            <a:r>
              <a:rPr lang="en-US" altLang="zh-CN" sz="2800" dirty="0">
                <a:solidFill>
                  <a:srgbClr val="0070C0"/>
                </a:solidFill>
              </a:rPr>
              <a:t>IHEP-IME,</a:t>
            </a:r>
            <a:r>
              <a:rPr lang="zh-CN" altLang="en-US" sz="2800" dirty="0">
                <a:solidFill>
                  <a:srgbClr val="0070C0"/>
                </a:solidFill>
              </a:rPr>
              <a:t> </a:t>
            </a:r>
            <a:r>
              <a:rPr lang="en-US" altLang="zh-CN" sz="2800" dirty="0">
                <a:solidFill>
                  <a:srgbClr val="0070C0"/>
                </a:solidFill>
              </a:rPr>
              <a:t>10%</a:t>
            </a:r>
            <a:r>
              <a:rPr lang="zh-CN" altLang="en-US" sz="2800" dirty="0">
                <a:solidFill>
                  <a:srgbClr val="0070C0"/>
                </a:solidFill>
              </a:rPr>
              <a:t> </a:t>
            </a:r>
            <a:r>
              <a:rPr lang="en-US" altLang="zh-CN" sz="2800" dirty="0">
                <a:solidFill>
                  <a:srgbClr val="0070C0"/>
                </a:solidFill>
              </a:rPr>
              <a:t>from</a:t>
            </a:r>
            <a:r>
              <a:rPr lang="zh-CN" altLang="en-US" sz="2800" dirty="0">
                <a:solidFill>
                  <a:srgbClr val="0070C0"/>
                </a:solidFill>
              </a:rPr>
              <a:t> </a:t>
            </a:r>
            <a:r>
              <a:rPr lang="en-US" altLang="zh-CN" sz="2800" dirty="0">
                <a:solidFill>
                  <a:srgbClr val="0070C0"/>
                </a:solidFill>
              </a:rPr>
              <a:t>USTC-IME) </a:t>
            </a:r>
          </a:p>
          <a:p>
            <a:pPr marL="422041" indent="-422041">
              <a:buFont typeface="Wingdings" pitchFamily="2" charset="2"/>
              <a:buChar char="Ø"/>
            </a:pPr>
            <a:endParaRPr lang="en-US" altLang="zh-CN" sz="2708" dirty="0">
              <a:latin typeface="ArialMT"/>
            </a:endParaRPr>
          </a:p>
          <a:p>
            <a:pPr marL="422041" indent="-422041">
              <a:buFont typeface="Wingdings" pitchFamily="2" charset="2"/>
              <a:buChar char="Ø"/>
            </a:pPr>
            <a:r>
              <a:rPr lang="en-US" altLang="zh-CN" sz="2708" dirty="0">
                <a:latin typeface="ArialMT"/>
              </a:rPr>
              <a:t>China</a:t>
            </a:r>
            <a:r>
              <a:rPr lang="zh-CN" altLang="en-US" sz="2708" dirty="0">
                <a:latin typeface="ArialMT"/>
              </a:rPr>
              <a:t> </a:t>
            </a:r>
            <a:r>
              <a:rPr lang="en-US" altLang="zh-CN" sz="2708" dirty="0">
                <a:latin typeface="ArialMT"/>
              </a:rPr>
              <a:t>team</a:t>
            </a:r>
            <a:r>
              <a:rPr lang="zh-CN" altLang="en-US" sz="2708" dirty="0">
                <a:latin typeface="ArialMT"/>
              </a:rPr>
              <a:t> </a:t>
            </a:r>
            <a:r>
              <a:rPr lang="en-US" altLang="zh-CN" sz="2708" dirty="0">
                <a:latin typeface="ArialMT"/>
              </a:rPr>
              <a:t>played</a:t>
            </a:r>
            <a:r>
              <a:rPr lang="zh-CN" altLang="en-US" sz="2708" dirty="0">
                <a:latin typeface="ArialMT"/>
              </a:rPr>
              <a:t> </a:t>
            </a:r>
            <a:r>
              <a:rPr lang="en-US" altLang="zh-CN" sz="2708" dirty="0">
                <a:latin typeface="ArialMT"/>
              </a:rPr>
              <a:t>a</a:t>
            </a:r>
            <a:r>
              <a:rPr lang="zh-CN" altLang="en-US" sz="2708" dirty="0">
                <a:latin typeface="ArialMT"/>
              </a:rPr>
              <a:t> </a:t>
            </a:r>
            <a:r>
              <a:rPr lang="en-US" altLang="zh-CN" sz="2708" dirty="0">
                <a:latin typeface="ArialMT"/>
              </a:rPr>
              <a:t>major</a:t>
            </a:r>
            <a:r>
              <a:rPr lang="zh-CN" altLang="en-US" sz="2708" dirty="0">
                <a:latin typeface="ArialMT"/>
              </a:rPr>
              <a:t> </a:t>
            </a:r>
            <a:r>
              <a:rPr lang="en-US" altLang="zh-CN" sz="2708" dirty="0">
                <a:latin typeface="ArialMT"/>
              </a:rPr>
              <a:t>in</a:t>
            </a:r>
            <a:r>
              <a:rPr lang="zh-CN" altLang="en-US" sz="2708" dirty="0">
                <a:latin typeface="ArialMT"/>
              </a:rPr>
              <a:t> </a:t>
            </a:r>
            <a:r>
              <a:rPr lang="en-US" altLang="zh-CN" sz="2708" dirty="0">
                <a:latin typeface="ArialMT"/>
              </a:rPr>
              <a:t>demonstrator</a:t>
            </a:r>
            <a:r>
              <a:rPr lang="zh-CN" altLang="en-US" sz="2708" dirty="0">
                <a:latin typeface="ArialMT"/>
              </a:rPr>
              <a:t> </a:t>
            </a:r>
            <a:r>
              <a:rPr lang="en-US" altLang="zh-CN" sz="2708" dirty="0">
                <a:latin typeface="ArialMT"/>
              </a:rPr>
              <a:t>timing</a:t>
            </a:r>
            <a:r>
              <a:rPr lang="zh-CN" altLang="en-US" sz="2708" dirty="0">
                <a:latin typeface="ArialMT"/>
              </a:rPr>
              <a:t> </a:t>
            </a:r>
            <a:r>
              <a:rPr lang="en-US" altLang="zh-CN" sz="2708" dirty="0">
                <a:latin typeface="ArialMT"/>
              </a:rPr>
              <a:t>detector</a:t>
            </a:r>
            <a:r>
              <a:rPr lang="zh-CN" altLang="en-US" sz="2708" dirty="0">
                <a:latin typeface="ArialMT"/>
              </a:rPr>
              <a:t> </a:t>
            </a:r>
            <a:r>
              <a:rPr lang="en-US" altLang="zh-CN" sz="2708" dirty="0">
                <a:latin typeface="ArialMT"/>
              </a:rPr>
              <a:t>system</a:t>
            </a:r>
          </a:p>
          <a:p>
            <a:pPr marL="879241" lvl="1" indent="-422041">
              <a:buFont typeface="Wingdings" pitchFamily="2" charset="2"/>
              <a:buChar char="Ø"/>
            </a:pPr>
            <a:r>
              <a:rPr lang="en-US" altLang="zh-CN" sz="2708" dirty="0">
                <a:solidFill>
                  <a:srgbClr val="0070C0"/>
                </a:solidFill>
                <a:latin typeface="ArialMT"/>
              </a:rPr>
              <a:t>1</a:t>
            </a:r>
            <a:r>
              <a:rPr lang="en-US" altLang="zh-CN" sz="2708" baseline="30000" dirty="0">
                <a:solidFill>
                  <a:srgbClr val="0070C0"/>
                </a:solidFill>
                <a:latin typeface="ArialMT"/>
              </a:rPr>
              <a:t>st</a:t>
            </a:r>
            <a:r>
              <a:rPr lang="zh-CN" altLang="en-US" sz="2708" dirty="0">
                <a:solidFill>
                  <a:srgbClr val="0070C0"/>
                </a:solidFill>
                <a:latin typeface="ArialMT"/>
              </a:rPr>
              <a:t> </a:t>
            </a:r>
            <a:r>
              <a:rPr lang="en-US" altLang="zh-CN" sz="2708" dirty="0">
                <a:solidFill>
                  <a:srgbClr val="0070C0"/>
                </a:solidFill>
                <a:latin typeface="ArialMT"/>
              </a:rPr>
              <a:t>time</a:t>
            </a:r>
            <a:r>
              <a:rPr lang="zh-CN" altLang="en-US" sz="2708" dirty="0">
                <a:solidFill>
                  <a:srgbClr val="0070C0"/>
                </a:solidFill>
                <a:latin typeface="ArialMT"/>
              </a:rPr>
              <a:t> </a:t>
            </a:r>
            <a:r>
              <a:rPr lang="en-US" altLang="zh-CN" sz="2708" dirty="0">
                <a:solidFill>
                  <a:srgbClr val="0070C0"/>
                </a:solidFill>
                <a:latin typeface="ArialMT"/>
              </a:rPr>
              <a:t>to</a:t>
            </a:r>
            <a:r>
              <a:rPr lang="zh-CN" altLang="en-US" sz="2708" dirty="0">
                <a:solidFill>
                  <a:srgbClr val="0070C0"/>
                </a:solidFill>
                <a:latin typeface="ArialMT"/>
              </a:rPr>
              <a:t> </a:t>
            </a:r>
            <a:r>
              <a:rPr lang="en-US" altLang="zh-CN" sz="2708" dirty="0">
                <a:solidFill>
                  <a:srgbClr val="0070C0"/>
                </a:solidFill>
                <a:latin typeface="ArialMT"/>
              </a:rPr>
              <a:t>demonstrate</a:t>
            </a:r>
            <a:r>
              <a:rPr lang="zh-CN" altLang="en-US" sz="2708" dirty="0">
                <a:solidFill>
                  <a:srgbClr val="0070C0"/>
                </a:solidFill>
                <a:latin typeface="ArialMT"/>
              </a:rPr>
              <a:t> </a:t>
            </a:r>
            <a:r>
              <a:rPr lang="en-US" altLang="zh-CN" sz="2708" dirty="0">
                <a:solidFill>
                  <a:srgbClr val="0070C0"/>
                </a:solidFill>
                <a:latin typeface="ArialMT"/>
              </a:rPr>
              <a:t>silicon</a:t>
            </a:r>
            <a:r>
              <a:rPr lang="zh-CN" altLang="en-US" sz="2708" dirty="0">
                <a:solidFill>
                  <a:srgbClr val="0070C0"/>
                </a:solidFill>
                <a:latin typeface="ArialMT"/>
              </a:rPr>
              <a:t> </a:t>
            </a:r>
            <a:r>
              <a:rPr lang="en-US" altLang="zh-CN" sz="2708" dirty="0">
                <a:solidFill>
                  <a:srgbClr val="0070C0"/>
                </a:solidFill>
                <a:latin typeface="ArialMT"/>
              </a:rPr>
              <a:t>timing</a:t>
            </a:r>
            <a:r>
              <a:rPr lang="zh-CN" altLang="en-US" sz="2708" dirty="0">
                <a:solidFill>
                  <a:srgbClr val="0070C0"/>
                </a:solidFill>
                <a:latin typeface="ArialMT"/>
              </a:rPr>
              <a:t> </a:t>
            </a:r>
            <a:r>
              <a:rPr lang="en-US" altLang="zh-CN" sz="2708" dirty="0">
                <a:solidFill>
                  <a:srgbClr val="0070C0"/>
                </a:solidFill>
                <a:latin typeface="ArialMT"/>
              </a:rPr>
              <a:t>detector</a:t>
            </a:r>
            <a:r>
              <a:rPr lang="zh-CN" altLang="en-US" sz="2708" dirty="0">
                <a:solidFill>
                  <a:srgbClr val="0070C0"/>
                </a:solidFill>
                <a:latin typeface="ArialMT"/>
              </a:rPr>
              <a:t> </a:t>
            </a:r>
            <a:r>
              <a:rPr lang="en-US" altLang="zh-CN" sz="2708" dirty="0">
                <a:solidFill>
                  <a:srgbClr val="0070C0"/>
                </a:solidFill>
                <a:latin typeface="ArialMT"/>
              </a:rPr>
              <a:t>in</a:t>
            </a:r>
            <a:r>
              <a:rPr lang="zh-CN" altLang="en-US" sz="2708" dirty="0">
                <a:solidFill>
                  <a:srgbClr val="0070C0"/>
                </a:solidFill>
                <a:latin typeface="ArialMT"/>
              </a:rPr>
              <a:t> </a:t>
            </a:r>
            <a:r>
              <a:rPr lang="en-US" altLang="zh-CN" sz="2708" dirty="0">
                <a:solidFill>
                  <a:srgbClr val="0070C0"/>
                </a:solidFill>
                <a:latin typeface="ArialMT"/>
              </a:rPr>
              <a:t>a</a:t>
            </a:r>
            <a:r>
              <a:rPr lang="zh-CN" altLang="en-US" sz="2708" dirty="0">
                <a:solidFill>
                  <a:srgbClr val="0070C0"/>
                </a:solidFill>
                <a:latin typeface="ArialMT"/>
              </a:rPr>
              <a:t> </a:t>
            </a:r>
            <a:r>
              <a:rPr lang="en-US" altLang="zh-CN" sz="2708" dirty="0">
                <a:solidFill>
                  <a:srgbClr val="0070C0"/>
                </a:solidFill>
                <a:latin typeface="ArialMT"/>
              </a:rPr>
              <a:t>large-scale</a:t>
            </a:r>
            <a:r>
              <a:rPr lang="zh-CN" altLang="en-US" sz="2708" dirty="0">
                <a:solidFill>
                  <a:srgbClr val="0070C0"/>
                </a:solidFill>
                <a:latin typeface="ArialMT"/>
              </a:rPr>
              <a:t> </a:t>
            </a:r>
            <a:r>
              <a:rPr lang="en-US" altLang="zh-CN" sz="2708" dirty="0">
                <a:solidFill>
                  <a:srgbClr val="0070C0"/>
                </a:solidFill>
                <a:latin typeface="ArialMT"/>
              </a:rPr>
              <a:t>system</a:t>
            </a:r>
          </a:p>
          <a:p>
            <a:pPr marL="879241" lvl="1" indent="-422041">
              <a:buFont typeface="Wingdings" pitchFamily="2" charset="2"/>
              <a:buChar char="Ø"/>
            </a:pPr>
            <a:r>
              <a:rPr lang="en-US" altLang="zh-CN" sz="2708" dirty="0">
                <a:solidFill>
                  <a:srgbClr val="0070C0"/>
                </a:solidFill>
                <a:latin typeface="ArialMT"/>
              </a:rPr>
              <a:t>China</a:t>
            </a:r>
            <a:r>
              <a:rPr lang="zh-CN" altLang="en-US" sz="2708" dirty="0">
                <a:solidFill>
                  <a:srgbClr val="0070C0"/>
                </a:solidFill>
                <a:latin typeface="ArialMT"/>
              </a:rPr>
              <a:t> </a:t>
            </a:r>
            <a:r>
              <a:rPr lang="en-US" altLang="zh-CN" sz="2708" dirty="0">
                <a:solidFill>
                  <a:srgbClr val="0070C0"/>
                </a:solidFill>
                <a:latin typeface="ArialMT"/>
              </a:rPr>
              <a:t>team</a:t>
            </a:r>
            <a:r>
              <a:rPr lang="zh-CN" altLang="en-US" sz="2708" dirty="0">
                <a:solidFill>
                  <a:srgbClr val="0070C0"/>
                </a:solidFill>
                <a:latin typeface="ArialMT"/>
              </a:rPr>
              <a:t> </a:t>
            </a:r>
            <a:r>
              <a:rPr lang="en-US" altLang="zh-CN" sz="2708" dirty="0">
                <a:solidFill>
                  <a:srgbClr val="0070C0"/>
                </a:solidFill>
                <a:latin typeface="ArialMT"/>
              </a:rPr>
              <a:t>provide</a:t>
            </a:r>
            <a:r>
              <a:rPr lang="zh-CN" altLang="en-US" sz="2708" dirty="0">
                <a:solidFill>
                  <a:srgbClr val="0070C0"/>
                </a:solidFill>
                <a:latin typeface="ArialMT"/>
              </a:rPr>
              <a:t> </a:t>
            </a:r>
            <a:r>
              <a:rPr lang="en-US" altLang="zh-CN" sz="2708" dirty="0">
                <a:solidFill>
                  <a:srgbClr val="0070C0"/>
                </a:solidFill>
                <a:latin typeface="ArialMT"/>
              </a:rPr>
              <a:t>key</a:t>
            </a:r>
            <a:r>
              <a:rPr lang="zh-CN" altLang="en-US" sz="2708" dirty="0">
                <a:solidFill>
                  <a:srgbClr val="0070C0"/>
                </a:solidFill>
                <a:latin typeface="ArialMT"/>
              </a:rPr>
              <a:t> </a:t>
            </a:r>
            <a:r>
              <a:rPr lang="en-US" altLang="zh-CN" sz="2708" dirty="0">
                <a:solidFill>
                  <a:srgbClr val="0070C0"/>
                </a:solidFill>
                <a:latin typeface="ArialMT"/>
              </a:rPr>
              <a:t>components</a:t>
            </a:r>
            <a:r>
              <a:rPr lang="zh-CN" altLang="en-US" sz="2708" dirty="0">
                <a:solidFill>
                  <a:srgbClr val="0070C0"/>
                </a:solidFill>
                <a:latin typeface="ArialMT"/>
              </a:rPr>
              <a:t> </a:t>
            </a:r>
            <a:endParaRPr lang="en-US" altLang="zh-CN" sz="2708" dirty="0">
              <a:solidFill>
                <a:srgbClr val="0070C0"/>
              </a:solidFill>
              <a:latin typeface="ArialMT"/>
            </a:endParaRPr>
          </a:p>
          <a:p>
            <a:pPr marL="1336441" lvl="2" indent="-422041">
              <a:buFont typeface="Wingdings" pitchFamily="2" charset="2"/>
              <a:buChar char="Ø"/>
            </a:pPr>
            <a:r>
              <a:rPr lang="en-US" altLang="zh-CN" sz="2708" dirty="0">
                <a:solidFill>
                  <a:srgbClr val="0070C0"/>
                </a:solidFill>
                <a:latin typeface="ArialMT"/>
              </a:rPr>
              <a:t>Detector</a:t>
            </a:r>
            <a:r>
              <a:rPr lang="zh-CN" altLang="en-US" sz="2708" dirty="0">
                <a:solidFill>
                  <a:srgbClr val="0070C0"/>
                </a:solidFill>
                <a:latin typeface="ArialMT"/>
              </a:rPr>
              <a:t> </a:t>
            </a:r>
            <a:r>
              <a:rPr lang="en-US" altLang="zh-CN" sz="2708" dirty="0">
                <a:solidFill>
                  <a:srgbClr val="0070C0"/>
                </a:solidFill>
                <a:latin typeface="ArialMT"/>
              </a:rPr>
              <a:t>units,</a:t>
            </a:r>
            <a:r>
              <a:rPr lang="zh-CN" altLang="en-US" sz="2708" dirty="0">
                <a:solidFill>
                  <a:srgbClr val="0070C0"/>
                </a:solidFill>
                <a:latin typeface="ArialMT"/>
              </a:rPr>
              <a:t> </a:t>
            </a:r>
            <a:r>
              <a:rPr lang="en-US" altLang="zh-CN" sz="2708" dirty="0">
                <a:solidFill>
                  <a:srgbClr val="0070C0"/>
                </a:solidFill>
                <a:latin typeface="ArialMT"/>
              </a:rPr>
              <a:t>PEB</a:t>
            </a:r>
            <a:r>
              <a:rPr lang="zh-CN" altLang="en-US" sz="2708" dirty="0">
                <a:solidFill>
                  <a:srgbClr val="0070C0"/>
                </a:solidFill>
                <a:latin typeface="ArialMT"/>
              </a:rPr>
              <a:t> </a:t>
            </a:r>
            <a:r>
              <a:rPr lang="en-US" altLang="zh-CN" sz="2708" dirty="0">
                <a:solidFill>
                  <a:srgbClr val="0070C0"/>
                </a:solidFill>
                <a:latin typeface="ArialMT"/>
              </a:rPr>
              <a:t>boards,</a:t>
            </a:r>
            <a:r>
              <a:rPr lang="zh-CN" altLang="en-US" sz="2708" dirty="0">
                <a:solidFill>
                  <a:srgbClr val="0070C0"/>
                </a:solidFill>
                <a:latin typeface="ArialMT"/>
              </a:rPr>
              <a:t> </a:t>
            </a:r>
            <a:r>
              <a:rPr lang="en-US" altLang="zh-CN" sz="2708" dirty="0">
                <a:solidFill>
                  <a:srgbClr val="0070C0"/>
                </a:solidFill>
                <a:latin typeface="ArialMT"/>
              </a:rPr>
              <a:t>HV</a:t>
            </a:r>
            <a:r>
              <a:rPr lang="zh-CN" altLang="en-US" sz="2708" dirty="0">
                <a:solidFill>
                  <a:srgbClr val="0070C0"/>
                </a:solidFill>
                <a:latin typeface="ArialMT"/>
              </a:rPr>
              <a:t> </a:t>
            </a:r>
            <a:r>
              <a:rPr lang="en-US" altLang="zh-CN" sz="2708" dirty="0">
                <a:solidFill>
                  <a:srgbClr val="0070C0"/>
                </a:solidFill>
                <a:latin typeface="ArialMT"/>
              </a:rPr>
              <a:t>supply,</a:t>
            </a:r>
            <a:r>
              <a:rPr lang="zh-CN" altLang="en-US" sz="2708" dirty="0">
                <a:solidFill>
                  <a:srgbClr val="0070C0"/>
                </a:solidFill>
                <a:latin typeface="ArialMT"/>
              </a:rPr>
              <a:t> </a:t>
            </a:r>
            <a:r>
              <a:rPr lang="en-US" altLang="zh-CN" sz="2708" dirty="0">
                <a:solidFill>
                  <a:srgbClr val="0070C0"/>
                </a:solidFill>
                <a:latin typeface="ArialMT"/>
              </a:rPr>
              <a:t>flex</a:t>
            </a:r>
            <a:r>
              <a:rPr lang="zh-CN" altLang="en-US" sz="2708" dirty="0">
                <a:solidFill>
                  <a:srgbClr val="0070C0"/>
                </a:solidFill>
                <a:latin typeface="ArialMT"/>
              </a:rPr>
              <a:t> </a:t>
            </a:r>
            <a:r>
              <a:rPr lang="en-US" altLang="zh-CN" sz="2708" dirty="0">
                <a:solidFill>
                  <a:srgbClr val="0070C0"/>
                </a:solidFill>
                <a:latin typeface="ArialMT"/>
              </a:rPr>
              <a:t>tails</a:t>
            </a:r>
            <a:r>
              <a:rPr lang="zh-CN" altLang="en-US" sz="2708" dirty="0">
                <a:solidFill>
                  <a:srgbClr val="0070C0"/>
                </a:solidFill>
                <a:latin typeface="ArialMT"/>
              </a:rPr>
              <a:t> </a:t>
            </a:r>
            <a:r>
              <a:rPr lang="en-US" altLang="zh-CN" sz="2708" dirty="0">
                <a:solidFill>
                  <a:srgbClr val="0070C0"/>
                </a:solidFill>
                <a:latin typeface="ArialMT"/>
              </a:rPr>
              <a:t>…</a:t>
            </a:r>
          </a:p>
          <a:p>
            <a:pPr marL="879241" lvl="1" indent="-422041">
              <a:buFont typeface="Wingdings" pitchFamily="2" charset="2"/>
              <a:buChar char="Ø"/>
            </a:pPr>
            <a:endParaRPr lang="en-US" altLang="zh-CN" sz="2708" dirty="0">
              <a:latin typeface="ArialMT"/>
            </a:endParaRPr>
          </a:p>
          <a:p>
            <a:pPr lvl="2"/>
            <a:endParaRPr lang="en-US" altLang="zh-CN" sz="2708" dirty="0">
              <a:latin typeface="ArialMT"/>
            </a:endParaRPr>
          </a:p>
          <a:p>
            <a:pPr marL="1336441" lvl="2" indent="-422041">
              <a:buFont typeface="Wingdings" pitchFamily="2" charset="2"/>
              <a:buChar char="Ø"/>
            </a:pPr>
            <a:endParaRPr lang="en-US" altLang="zh-CN" sz="2708" dirty="0">
              <a:latin typeface="ArialMT"/>
            </a:endParaRPr>
          </a:p>
        </p:txBody>
      </p:sp>
      <p:sp>
        <p:nvSpPr>
          <p:cNvPr id="9" name="Rectangle 8">
            <a:extLst>
              <a:ext uri="{FF2B5EF4-FFF2-40B4-BE49-F238E27FC236}">
                <a16:creationId xmlns:a16="http://schemas.microsoft.com/office/drawing/2014/main" id="{0E01D1D2-AD22-10D9-06C5-9383117F50F8}"/>
              </a:ext>
            </a:extLst>
          </p:cNvPr>
          <p:cNvSpPr/>
          <p:nvPr/>
        </p:nvSpPr>
        <p:spPr>
          <a:xfrm>
            <a:off x="-386301" y="75847"/>
            <a:ext cx="12146985" cy="830997"/>
          </a:xfrm>
          <a:prstGeom prst="rect">
            <a:avLst/>
          </a:prstGeom>
        </p:spPr>
        <p:txBody>
          <a:bodyPr wrap="square">
            <a:spAutoFit/>
          </a:bodyPr>
          <a:lstStyle/>
          <a:p>
            <a:pPr algn="ctr"/>
            <a:r>
              <a:rPr kumimoji="1" lang="en-US" altLang="zh-CN" sz="4800" dirty="0">
                <a:latin typeface="+mj-lt"/>
                <a:ea typeface="+mj-ea"/>
                <a:cs typeface="+mj-cs"/>
              </a:rPr>
              <a:t>Innovation</a:t>
            </a:r>
            <a:r>
              <a:rPr kumimoji="1" lang="zh-CN" altLang="en-US" sz="4800" dirty="0">
                <a:latin typeface="+mj-lt"/>
                <a:ea typeface="+mj-ea"/>
                <a:cs typeface="+mj-cs"/>
              </a:rPr>
              <a:t> </a:t>
            </a:r>
            <a:r>
              <a:rPr kumimoji="1" lang="en-US" altLang="zh-CN" sz="4800" dirty="0">
                <a:latin typeface="+mj-lt"/>
                <a:ea typeface="+mj-ea"/>
                <a:cs typeface="+mj-cs"/>
              </a:rPr>
              <a:t>points</a:t>
            </a:r>
            <a:r>
              <a:rPr kumimoji="1" lang="zh-CN" altLang="en-US" sz="4800" dirty="0">
                <a:latin typeface="+mj-lt"/>
                <a:ea typeface="+mj-ea"/>
                <a:cs typeface="+mj-cs"/>
              </a:rPr>
              <a:t> </a:t>
            </a:r>
            <a:r>
              <a:rPr kumimoji="1" lang="en-US" altLang="zh-CN" sz="4800" dirty="0">
                <a:latin typeface="+mj-lt"/>
                <a:ea typeface="+mj-ea"/>
                <a:cs typeface="+mj-cs"/>
              </a:rPr>
              <a:t>summary</a:t>
            </a:r>
            <a:r>
              <a:rPr kumimoji="1" lang="zh-CN" altLang="en-US" sz="4800" dirty="0">
                <a:latin typeface="+mj-lt"/>
                <a:ea typeface="+mj-ea"/>
                <a:cs typeface="+mj-cs"/>
              </a:rPr>
              <a:t> </a:t>
            </a:r>
            <a:endParaRPr kumimoji="1" lang="en-GB" sz="4800" dirty="0">
              <a:latin typeface="+mj-lt"/>
              <a:ea typeface="+mj-ea"/>
              <a:cs typeface="+mj-cs"/>
            </a:endParaRPr>
          </a:p>
        </p:txBody>
      </p:sp>
      <p:sp>
        <p:nvSpPr>
          <p:cNvPr id="4" name="Slide Number Placeholder 3">
            <a:extLst>
              <a:ext uri="{FF2B5EF4-FFF2-40B4-BE49-F238E27FC236}">
                <a16:creationId xmlns:a16="http://schemas.microsoft.com/office/drawing/2014/main" id="{75520421-C977-5244-A50A-DEEFDD2AADEE}"/>
              </a:ext>
            </a:extLst>
          </p:cNvPr>
          <p:cNvSpPr>
            <a:spLocks noGrp="1"/>
          </p:cNvSpPr>
          <p:nvPr>
            <p:ph type="sldNum" sz="quarter" idx="4"/>
          </p:nvPr>
        </p:nvSpPr>
        <p:spPr>
          <a:xfrm>
            <a:off x="9469737" y="6470679"/>
            <a:ext cx="2743200" cy="365125"/>
          </a:xfrm>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322307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102F3-4D27-3D40-978C-4E123CB3DFC3}"/>
              </a:ext>
            </a:extLst>
          </p:cNvPr>
          <p:cNvSpPr>
            <a:spLocks noGrp="1"/>
          </p:cNvSpPr>
          <p:nvPr>
            <p:ph type="sldNum" sz="quarter" idx="4"/>
          </p:nvPr>
        </p:nvSpPr>
        <p:spPr>
          <a:xfrm>
            <a:off x="9448800" y="6492875"/>
            <a:ext cx="2743200" cy="365125"/>
          </a:xfrm>
        </p:spPr>
        <p:txBody>
          <a:bodyPr/>
          <a:lstStyle/>
          <a:p>
            <a:fld id="{48F63A3B-78C7-47BE-AE5E-E10140E04643}" type="slidenum">
              <a:rPr lang="en-US" smtClean="0"/>
              <a:t>23</a:t>
            </a:fld>
            <a:endParaRPr lang="en-US" dirty="0"/>
          </a:p>
        </p:txBody>
      </p:sp>
      <p:sp>
        <p:nvSpPr>
          <p:cNvPr id="3" name="Title 1">
            <a:extLst>
              <a:ext uri="{FF2B5EF4-FFF2-40B4-BE49-F238E27FC236}">
                <a16:creationId xmlns:a16="http://schemas.microsoft.com/office/drawing/2014/main" id="{B8E469CC-4A2D-804D-BC1A-38DD718DDD42}"/>
              </a:ext>
            </a:extLst>
          </p:cNvPr>
          <p:cNvSpPr txBox="1">
            <a:spLocks/>
          </p:cNvSpPr>
          <p:nvPr/>
        </p:nvSpPr>
        <p:spPr>
          <a:xfrm>
            <a:off x="348343" y="136525"/>
            <a:ext cx="121357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International</a:t>
            </a:r>
            <a:r>
              <a:rPr lang="zh-CN" altLang="en-US" dirty="0"/>
              <a:t> </a:t>
            </a:r>
            <a:r>
              <a:rPr lang="en-US" altLang="zh-CN" dirty="0"/>
              <a:t>landscape</a:t>
            </a:r>
            <a:r>
              <a:rPr lang="zh-CN" altLang="en-US" dirty="0"/>
              <a:t> </a:t>
            </a:r>
            <a:r>
              <a:rPr lang="en-US" altLang="zh-CN" dirty="0"/>
              <a:t>of</a:t>
            </a:r>
            <a:r>
              <a:rPr lang="zh-CN" altLang="en-US" dirty="0"/>
              <a:t> </a:t>
            </a:r>
            <a:r>
              <a:rPr lang="en-US" altLang="zh-CN" dirty="0"/>
              <a:t>this</a:t>
            </a:r>
            <a:r>
              <a:rPr lang="zh-CN" altLang="en-US" dirty="0"/>
              <a:t> </a:t>
            </a:r>
            <a:r>
              <a:rPr lang="en-US" altLang="zh-CN" dirty="0"/>
              <a:t>task</a:t>
            </a:r>
            <a:r>
              <a:rPr lang="zh-CN" altLang="en-US" dirty="0"/>
              <a:t> </a:t>
            </a:r>
            <a:r>
              <a:rPr lang="en-US" altLang="zh-CN" dirty="0"/>
              <a:t>in</a:t>
            </a:r>
            <a:r>
              <a:rPr lang="zh-CN" altLang="en-US" dirty="0"/>
              <a:t> </a:t>
            </a:r>
            <a:r>
              <a:rPr lang="en-US" altLang="zh-CN" dirty="0"/>
              <a:t>HGTD</a:t>
            </a:r>
            <a:r>
              <a:rPr lang="zh-CN" altLang="en-US" dirty="0"/>
              <a:t> </a:t>
            </a:r>
            <a:r>
              <a:rPr lang="en-US" altLang="zh-CN" dirty="0"/>
              <a:t>project</a:t>
            </a:r>
            <a:endParaRPr lang="en-CN" dirty="0"/>
          </a:p>
        </p:txBody>
      </p:sp>
      <p:sp>
        <p:nvSpPr>
          <p:cNvPr id="4" name="Content Placeholder 2">
            <a:extLst>
              <a:ext uri="{FF2B5EF4-FFF2-40B4-BE49-F238E27FC236}">
                <a16:creationId xmlns:a16="http://schemas.microsoft.com/office/drawing/2014/main" id="{B8150072-86D7-1145-BD08-3BCB0D4094AC}"/>
              </a:ext>
            </a:extLst>
          </p:cNvPr>
          <p:cNvSpPr txBox="1">
            <a:spLocks/>
          </p:cNvSpPr>
          <p:nvPr/>
        </p:nvSpPr>
        <p:spPr>
          <a:xfrm>
            <a:off x="0" y="1013108"/>
            <a:ext cx="12484100" cy="48317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tabLst>
                <a:tab pos="457200" algn="l"/>
              </a:tabLst>
            </a:pPr>
            <a:r>
              <a:rPr lang="en-US" dirty="0"/>
              <a:t>The primary objective of this project is to support the successful construction, integration, and commissioning of the ATLAS High Granularity Timing Detector</a:t>
            </a:r>
            <a:r>
              <a:rPr lang="en-US" altLang="zh-CN" dirty="0"/>
              <a:t>.</a:t>
            </a:r>
          </a:p>
          <a:p>
            <a:pPr lvl="0">
              <a:tabLst>
                <a:tab pos="457200" algn="l"/>
              </a:tabLst>
            </a:pPr>
            <a:r>
              <a:rPr lang="en-US" altLang="zh-CN" dirty="0">
                <a:solidFill>
                  <a:srgbClr val="FF0000"/>
                </a:solidFill>
              </a:rPr>
              <a:t>Enables</a:t>
            </a:r>
            <a:r>
              <a:rPr lang="zh-CN" altLang="en-US" dirty="0">
                <a:solidFill>
                  <a:srgbClr val="FF0000"/>
                </a:solidFill>
              </a:rPr>
              <a:t> </a:t>
            </a:r>
            <a:r>
              <a:rPr lang="en-US" altLang="zh-CN" dirty="0">
                <a:solidFill>
                  <a:srgbClr val="FF0000"/>
                </a:solidFill>
              </a:rPr>
              <a:t>the</a:t>
            </a:r>
            <a:r>
              <a:rPr lang="en-US" dirty="0">
                <a:solidFill>
                  <a:srgbClr val="FF0000"/>
                </a:solidFill>
              </a:rPr>
              <a:t> </a:t>
            </a:r>
            <a:r>
              <a:rPr lang="en-US" altLang="zh-CN" dirty="0">
                <a:solidFill>
                  <a:srgbClr val="FF0000"/>
                </a:solidFill>
              </a:rPr>
              <a:t>China</a:t>
            </a:r>
            <a:r>
              <a:rPr lang="zh-CN" altLang="en-US" dirty="0">
                <a:solidFill>
                  <a:srgbClr val="FF0000"/>
                </a:solidFill>
              </a:rPr>
              <a:t> </a:t>
            </a:r>
            <a:r>
              <a:rPr lang="en-US" altLang="zh-CN" dirty="0">
                <a:solidFill>
                  <a:srgbClr val="FF0000"/>
                </a:solidFill>
              </a:rPr>
              <a:t>team</a:t>
            </a:r>
            <a:r>
              <a:rPr lang="en-US" dirty="0">
                <a:solidFill>
                  <a:srgbClr val="FF0000"/>
                </a:solidFill>
              </a:rPr>
              <a:t> </a:t>
            </a:r>
            <a:r>
              <a:rPr lang="en-US" altLang="zh-CN" dirty="0">
                <a:solidFill>
                  <a:srgbClr val="FF0000"/>
                </a:solidFill>
              </a:rPr>
              <a:t>play</a:t>
            </a:r>
            <a:r>
              <a:rPr lang="zh-CN" altLang="en-US" dirty="0">
                <a:solidFill>
                  <a:srgbClr val="FF0000"/>
                </a:solidFill>
              </a:rPr>
              <a:t> </a:t>
            </a:r>
            <a:r>
              <a:rPr lang="en-US" altLang="zh-CN" dirty="0">
                <a:solidFill>
                  <a:srgbClr val="FF0000"/>
                </a:solidFill>
              </a:rPr>
              <a:t>a</a:t>
            </a:r>
            <a:r>
              <a:rPr lang="zh-CN" altLang="en-US" dirty="0">
                <a:solidFill>
                  <a:srgbClr val="FF0000"/>
                </a:solidFill>
              </a:rPr>
              <a:t> </a:t>
            </a:r>
            <a:r>
              <a:rPr lang="en-US" altLang="zh-CN" dirty="0">
                <a:solidFill>
                  <a:srgbClr val="FF0000"/>
                </a:solidFill>
              </a:rPr>
              <a:t>key</a:t>
            </a:r>
            <a:r>
              <a:rPr lang="zh-CN" altLang="en-US" dirty="0">
                <a:solidFill>
                  <a:srgbClr val="FF0000"/>
                </a:solidFill>
              </a:rPr>
              <a:t> </a:t>
            </a:r>
            <a:r>
              <a:rPr lang="en-US" altLang="zh-CN" dirty="0">
                <a:solidFill>
                  <a:srgbClr val="FF0000"/>
                </a:solidFill>
              </a:rPr>
              <a:t>role</a:t>
            </a:r>
            <a:r>
              <a:rPr lang="zh-CN" altLang="en-US" dirty="0">
                <a:solidFill>
                  <a:srgbClr val="FF0000"/>
                </a:solidFill>
              </a:rPr>
              <a:t> </a:t>
            </a:r>
            <a:r>
              <a:rPr lang="en-US" altLang="zh-CN" dirty="0">
                <a:solidFill>
                  <a:srgbClr val="FF0000"/>
                </a:solidFill>
              </a:rPr>
              <a:t>in</a:t>
            </a:r>
            <a:r>
              <a:rPr lang="en-US" dirty="0">
                <a:solidFill>
                  <a:srgbClr val="FF0000"/>
                </a:solidFill>
              </a:rPr>
              <a:t> cutting-edge HGTD detector development</a:t>
            </a:r>
            <a:r>
              <a:rPr lang="en-CN" dirty="0">
                <a:solidFill>
                  <a:srgbClr val="FF0000"/>
                </a:solidFill>
              </a:rPr>
              <a:t> </a:t>
            </a:r>
            <a:r>
              <a:rPr lang="zh-CN" altLang="en-US" dirty="0">
                <a:solidFill>
                  <a:srgbClr val="FF0000"/>
                </a:solidFill>
              </a:rPr>
              <a:t> </a:t>
            </a:r>
            <a:endParaRPr lang="en-US" altLang="zh-CN" dirty="0">
              <a:solidFill>
                <a:srgbClr val="FF0000"/>
              </a:solidFill>
            </a:endParaRPr>
          </a:p>
        </p:txBody>
      </p:sp>
      <p:pic>
        <p:nvPicPr>
          <p:cNvPr id="5" name="Picture 4">
            <a:extLst>
              <a:ext uri="{FF2B5EF4-FFF2-40B4-BE49-F238E27FC236}">
                <a16:creationId xmlns:a16="http://schemas.microsoft.com/office/drawing/2014/main" id="{E4A6DD4F-B83C-B249-877C-82BB624F244A}"/>
              </a:ext>
            </a:extLst>
          </p:cNvPr>
          <p:cNvPicPr>
            <a:picLocks noChangeAspect="1"/>
          </p:cNvPicPr>
          <p:nvPr/>
        </p:nvPicPr>
        <p:blipFill>
          <a:blip r:embed="rId2"/>
          <a:stretch>
            <a:fillRect/>
          </a:stretch>
        </p:blipFill>
        <p:spPr>
          <a:xfrm>
            <a:off x="5309535" y="3389887"/>
            <a:ext cx="4810812" cy="2788333"/>
          </a:xfrm>
          <a:prstGeom prst="rect">
            <a:avLst/>
          </a:prstGeom>
        </p:spPr>
      </p:pic>
      <p:pic>
        <p:nvPicPr>
          <p:cNvPr id="8" name="Picture 7">
            <a:extLst>
              <a:ext uri="{FF2B5EF4-FFF2-40B4-BE49-F238E27FC236}">
                <a16:creationId xmlns:a16="http://schemas.microsoft.com/office/drawing/2014/main" id="{BF3C7C28-738B-CC41-8BB8-8AC8F78F8017}"/>
              </a:ext>
            </a:extLst>
          </p:cNvPr>
          <p:cNvPicPr>
            <a:picLocks noChangeAspect="1"/>
          </p:cNvPicPr>
          <p:nvPr/>
        </p:nvPicPr>
        <p:blipFill>
          <a:blip r:embed="rId3"/>
          <a:stretch>
            <a:fillRect/>
          </a:stretch>
        </p:blipFill>
        <p:spPr>
          <a:xfrm>
            <a:off x="10120347" y="3389886"/>
            <a:ext cx="2071653" cy="2788333"/>
          </a:xfrm>
          <a:prstGeom prst="rect">
            <a:avLst/>
          </a:prstGeom>
        </p:spPr>
      </p:pic>
      <p:sp>
        <p:nvSpPr>
          <p:cNvPr id="10" name="TextBox 9">
            <a:extLst>
              <a:ext uri="{FF2B5EF4-FFF2-40B4-BE49-F238E27FC236}">
                <a16:creationId xmlns:a16="http://schemas.microsoft.com/office/drawing/2014/main" id="{B46101E3-3B0C-4A43-A969-624B61749734}"/>
              </a:ext>
            </a:extLst>
          </p:cNvPr>
          <p:cNvSpPr txBox="1"/>
          <p:nvPr/>
        </p:nvSpPr>
        <p:spPr>
          <a:xfrm>
            <a:off x="348343" y="3787630"/>
            <a:ext cx="6151418" cy="461665"/>
          </a:xfrm>
          <a:prstGeom prst="rect">
            <a:avLst/>
          </a:prstGeom>
          <a:noFill/>
        </p:spPr>
        <p:txBody>
          <a:bodyPr wrap="square">
            <a:spAutoFit/>
          </a:bodyPr>
          <a:lstStyle/>
          <a:p>
            <a:r>
              <a:rPr lang="en-US" altLang="zh-CN" sz="2400" dirty="0">
                <a:solidFill>
                  <a:srgbClr val="FF0000"/>
                </a:solidFill>
              </a:rPr>
              <a:t>ATLAS</a:t>
            </a:r>
            <a:r>
              <a:rPr lang="zh-CN" altLang="en-US" sz="2400" dirty="0">
                <a:solidFill>
                  <a:srgbClr val="FF0000"/>
                </a:solidFill>
              </a:rPr>
              <a:t> </a:t>
            </a:r>
            <a:r>
              <a:rPr lang="en-US" altLang="zh-CN" sz="2400" dirty="0">
                <a:solidFill>
                  <a:srgbClr val="FF0000"/>
                </a:solidFill>
              </a:rPr>
              <a:t>HGTD</a:t>
            </a:r>
            <a:r>
              <a:rPr lang="zh-CN" altLang="en-US" sz="2400" dirty="0">
                <a:solidFill>
                  <a:srgbClr val="FF0000"/>
                </a:solidFill>
              </a:rPr>
              <a:t> </a:t>
            </a:r>
            <a:r>
              <a:rPr lang="en-US" altLang="zh-CN" sz="2400" dirty="0">
                <a:solidFill>
                  <a:srgbClr val="FF0000"/>
                </a:solidFill>
              </a:rPr>
              <a:t>is</a:t>
            </a:r>
            <a:r>
              <a:rPr lang="zh-CN" altLang="en-US" sz="2400" dirty="0">
                <a:solidFill>
                  <a:srgbClr val="FF0000"/>
                </a:solidFill>
              </a:rPr>
              <a:t> </a:t>
            </a:r>
            <a:r>
              <a:rPr lang="en-US" altLang="zh-CN" sz="2400" dirty="0">
                <a:solidFill>
                  <a:srgbClr val="FF0000"/>
                </a:solidFill>
              </a:rPr>
              <a:t>international</a:t>
            </a:r>
            <a:r>
              <a:rPr lang="zh-CN" altLang="en-US" sz="2400" dirty="0">
                <a:solidFill>
                  <a:srgbClr val="FF0000"/>
                </a:solidFill>
              </a:rPr>
              <a:t> </a:t>
            </a:r>
            <a:r>
              <a:rPr lang="en-US" altLang="zh-CN" sz="2400" dirty="0">
                <a:solidFill>
                  <a:srgbClr val="FF0000"/>
                </a:solidFill>
              </a:rPr>
              <a:t>project</a:t>
            </a:r>
          </a:p>
        </p:txBody>
      </p:sp>
    </p:spTree>
    <p:extLst>
      <p:ext uri="{BB962C8B-B14F-4D97-AF65-F5344CB8AC3E}">
        <p14:creationId xmlns:p14="http://schemas.microsoft.com/office/powerpoint/2010/main" val="399148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1DBF3743-837A-DC4F-B19C-0A120B7165C2}"/>
              </a:ext>
            </a:extLst>
          </p:cNvPr>
          <p:cNvSpPr txBox="1">
            <a:spLocks/>
          </p:cNvSpPr>
          <p:nvPr/>
        </p:nvSpPr>
        <p:spPr>
          <a:xfrm>
            <a:off x="1824038" y="194779"/>
            <a:ext cx="8543925" cy="671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kumimoji="1" lang="en-US" altLang="zh-CN" dirty="0"/>
              <a:t>Project</a:t>
            </a:r>
            <a:r>
              <a:rPr kumimoji="1" lang="zh-CN" altLang="en-US" dirty="0"/>
              <a:t> </a:t>
            </a:r>
            <a:r>
              <a:rPr kumimoji="1" lang="en-US" altLang="zh-CN" dirty="0"/>
              <a:t>management</a:t>
            </a:r>
            <a:endParaRPr lang="zh-CN" altLang="en-US" dirty="0"/>
          </a:p>
        </p:txBody>
      </p:sp>
      <p:sp>
        <p:nvSpPr>
          <p:cNvPr id="6" name="内容占位符 2">
            <a:extLst>
              <a:ext uri="{FF2B5EF4-FFF2-40B4-BE49-F238E27FC236}">
                <a16:creationId xmlns:a16="http://schemas.microsoft.com/office/drawing/2014/main" id="{CC3C8EE4-3DE7-778C-645A-CE7C87A2E6D1}"/>
              </a:ext>
            </a:extLst>
          </p:cNvPr>
          <p:cNvSpPr txBox="1">
            <a:spLocks/>
          </p:cNvSpPr>
          <p:nvPr/>
        </p:nvSpPr>
        <p:spPr bwMode="auto">
          <a:xfrm>
            <a:off x="359667" y="952230"/>
            <a:ext cx="10008296" cy="5612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000FF"/>
                </a:solidFill>
                <a:latin typeface="Calibri"/>
                <a:ea typeface="ＭＳ Ｐゴシック" pitchFamily="-97" charset="-128"/>
                <a:cs typeface="Calibri"/>
              </a:defRPr>
            </a:lvl1pPr>
            <a:lvl2pPr marL="742950" indent="-285750" algn="l" rtl="0" eaLnBrk="1" fontAlgn="base" hangingPunct="1">
              <a:spcBef>
                <a:spcPct val="20000"/>
              </a:spcBef>
              <a:spcAft>
                <a:spcPct val="0"/>
              </a:spcAft>
              <a:buChar char="–"/>
              <a:defRPr sz="2000">
                <a:solidFill>
                  <a:schemeClr val="tx1"/>
                </a:solidFill>
                <a:latin typeface="Calibri"/>
                <a:ea typeface="ＭＳ Ｐゴシック" pitchFamily="-97" charset="-128"/>
                <a:cs typeface="Calibri"/>
              </a:defRPr>
            </a:lvl2pPr>
            <a:lvl3pPr marL="1143000" indent="-228600" algn="l" rtl="0" eaLnBrk="1" fontAlgn="base" hangingPunct="1">
              <a:spcBef>
                <a:spcPct val="20000"/>
              </a:spcBef>
              <a:spcAft>
                <a:spcPct val="0"/>
              </a:spcAft>
              <a:buChar char="•"/>
              <a:defRPr>
                <a:solidFill>
                  <a:schemeClr val="tx1"/>
                </a:solidFill>
                <a:latin typeface="Calibri"/>
                <a:ea typeface="ＭＳ Ｐゴシック" pitchFamily="-97" charset="-128"/>
                <a:cs typeface="Calibri"/>
              </a:defRPr>
            </a:lvl3pPr>
            <a:lvl4pPr marL="1600200" indent="-228600" algn="l" rtl="0" eaLnBrk="1" fontAlgn="base" hangingPunct="1">
              <a:spcBef>
                <a:spcPct val="20000"/>
              </a:spcBef>
              <a:spcAft>
                <a:spcPct val="0"/>
              </a:spcAft>
              <a:buChar char="–"/>
              <a:defRPr>
                <a:solidFill>
                  <a:schemeClr val="tx1"/>
                </a:solidFill>
                <a:latin typeface="+mn-lt"/>
                <a:ea typeface="ＭＳ Ｐゴシック" pitchFamily="-97" charset="-128"/>
              </a:defRPr>
            </a:lvl4pPr>
            <a:lvl5pPr marL="2057400" indent="-228600" algn="l" rtl="0" eaLnBrk="1" fontAlgn="base" hangingPunct="1">
              <a:spcBef>
                <a:spcPct val="20000"/>
              </a:spcBef>
              <a:spcAft>
                <a:spcPct val="0"/>
              </a:spcAft>
              <a:buChar char="»"/>
              <a:defRPr>
                <a:solidFill>
                  <a:schemeClr val="tx1"/>
                </a:solidFill>
                <a:latin typeface="+mn-lt"/>
                <a:ea typeface="ＭＳ Ｐゴシック" pitchFamily="-97"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9pPr>
          </a:lstStyle>
          <a:p>
            <a:pPr defTabSz="914400"/>
            <a:r>
              <a:rPr lang="en-US" altLang="zh-CN" sz="2000" dirty="0">
                <a:solidFill>
                  <a:schemeClr val="tx1"/>
                </a:solidFill>
                <a:latin typeface="+mn-lt"/>
                <a:ea typeface="黑体" panose="02010609060101010101" pitchFamily="49" charset="-122"/>
                <a:cs typeface="+mn-cs"/>
              </a:rPr>
              <a:t>Project</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has</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both</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internal</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meeting</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and</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international</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meeting</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for</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management.</a:t>
            </a:r>
          </a:p>
          <a:p>
            <a:pPr defTabSz="914400"/>
            <a:r>
              <a:rPr lang="en-US" altLang="zh-CN" sz="2000" dirty="0">
                <a:solidFill>
                  <a:schemeClr val="tx1"/>
                </a:solidFill>
                <a:latin typeface="+mn-lt"/>
                <a:ea typeface="黑体" panose="02010609060101010101" pitchFamily="49" charset="-122"/>
                <a:cs typeface="+mn-cs"/>
              </a:rPr>
              <a:t>ATLAS China team played an important  role in HGTD management</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team</a:t>
            </a:r>
            <a:r>
              <a:rPr lang="zh-CN" altLang="en-US" sz="2000" dirty="0">
                <a:solidFill>
                  <a:schemeClr val="tx1"/>
                </a:solidFill>
                <a:latin typeface="+mn-lt"/>
                <a:ea typeface="黑体" panose="02010609060101010101" pitchFamily="49" charset="-122"/>
                <a:cs typeface="+mn-cs"/>
              </a:rPr>
              <a:t> </a:t>
            </a:r>
            <a:endParaRPr lang="en-US" altLang="zh-CN" sz="2000" dirty="0">
              <a:solidFill>
                <a:schemeClr val="tx1"/>
              </a:solidFill>
              <a:latin typeface="+mn-lt"/>
              <a:ea typeface="黑体" panose="02010609060101010101" pitchFamily="49" charset="-122"/>
              <a:cs typeface="+mn-cs"/>
            </a:endParaRPr>
          </a:p>
          <a:p>
            <a:pPr lvl="1" defTabSz="914423"/>
            <a:r>
              <a:rPr lang="en-US" altLang="zh-CN" dirty="0">
                <a:solidFill>
                  <a:srgbClr val="FF0000"/>
                </a:solidFill>
                <a:latin typeface="+mn-lt"/>
                <a:ea typeface="黑体" panose="02010609060101010101" pitchFamily="49" charset="-122"/>
                <a:cs typeface="+mn-cs"/>
              </a:rPr>
              <a:t>Mar. 2021- Feb 2025 ,</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Joao was</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HGTD project leader,</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1</a:t>
            </a:r>
            <a:r>
              <a:rPr lang="en-US" altLang="zh-CN" baseline="30000" dirty="0">
                <a:solidFill>
                  <a:srgbClr val="FF0000"/>
                </a:solidFill>
                <a:latin typeface="+mn-lt"/>
                <a:ea typeface="黑体" panose="02010609060101010101" pitchFamily="49" charset="-122"/>
                <a:cs typeface="+mn-cs"/>
              </a:rPr>
              <a:t>st</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PL</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in</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China</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LHC community</a:t>
            </a:r>
            <a:r>
              <a:rPr lang="zh-CN" altLang="en-US" dirty="0">
                <a:solidFill>
                  <a:srgbClr val="FF0000"/>
                </a:solidFill>
                <a:latin typeface="+mn-lt"/>
                <a:ea typeface="黑体" panose="02010609060101010101" pitchFamily="49" charset="-122"/>
                <a:cs typeface="+mn-cs"/>
              </a:rPr>
              <a:t>  </a:t>
            </a:r>
            <a:endParaRPr lang="en-US" altLang="zh-CN" dirty="0">
              <a:solidFill>
                <a:srgbClr val="FF0000"/>
              </a:solidFill>
              <a:latin typeface="+mn-lt"/>
              <a:ea typeface="黑体" panose="02010609060101010101" pitchFamily="49" charset="-122"/>
              <a:cs typeface="+mn-cs"/>
            </a:endParaRPr>
          </a:p>
          <a:p>
            <a:pPr lvl="1" defTabSz="914423"/>
            <a:r>
              <a:rPr lang="en-US" altLang="zh-CN" dirty="0">
                <a:solidFill>
                  <a:srgbClr val="FF0000"/>
                </a:solidFill>
                <a:latin typeface="+mn-lt"/>
                <a:ea typeface="黑体" panose="02010609060101010101" pitchFamily="49" charset="-122"/>
                <a:cs typeface="+mn-cs"/>
              </a:rPr>
              <a:t>Mar</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2025</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Feb</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2027,</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Zhijun</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is</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serving</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as</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deputy</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project</a:t>
            </a:r>
            <a:r>
              <a:rPr lang="zh-CN" altLang="en-US" dirty="0">
                <a:solidFill>
                  <a:srgbClr val="FF0000"/>
                </a:solidFill>
                <a:latin typeface="+mn-lt"/>
                <a:ea typeface="黑体" panose="02010609060101010101" pitchFamily="49" charset="-122"/>
                <a:cs typeface="+mn-cs"/>
              </a:rPr>
              <a:t> </a:t>
            </a:r>
            <a:r>
              <a:rPr lang="en-US" altLang="zh-CN" dirty="0">
                <a:solidFill>
                  <a:srgbClr val="FF0000"/>
                </a:solidFill>
                <a:latin typeface="+mn-lt"/>
                <a:ea typeface="黑体" panose="02010609060101010101" pitchFamily="49" charset="-122"/>
                <a:cs typeface="+mn-cs"/>
              </a:rPr>
              <a:t>leader</a:t>
            </a:r>
            <a:r>
              <a:rPr lang="zh-CN" altLang="en-US" dirty="0">
                <a:solidFill>
                  <a:srgbClr val="FF0000"/>
                </a:solidFill>
                <a:latin typeface="+mn-lt"/>
                <a:ea typeface="黑体" panose="02010609060101010101" pitchFamily="49" charset="-122"/>
                <a:cs typeface="+mn-cs"/>
              </a:rPr>
              <a:t> </a:t>
            </a:r>
            <a:endParaRPr lang="en-US" altLang="zh-CN" dirty="0">
              <a:solidFill>
                <a:srgbClr val="FF0000"/>
              </a:solidFill>
              <a:latin typeface="+mn-lt"/>
              <a:ea typeface="黑体" panose="02010609060101010101" pitchFamily="49" charset="-122"/>
              <a:cs typeface="+mn-cs"/>
            </a:endParaRPr>
          </a:p>
          <a:p>
            <a:pPr lvl="1" defTabSz="914423"/>
            <a:r>
              <a:rPr lang="en-US" altLang="zh-CN" dirty="0">
                <a:latin typeface="+mn-lt"/>
                <a:ea typeface="黑体" panose="02010609060101010101" pitchFamily="49" charset="-122"/>
                <a:cs typeface="+mn-cs"/>
              </a:rPr>
              <a:t>6 person as L2 conveners (Jie Zhang,</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Mei Zhao, </a:t>
            </a:r>
            <a:r>
              <a:rPr lang="en-US" altLang="zh-CN" dirty="0" err="1">
                <a:latin typeface="+mn-lt"/>
                <a:ea typeface="黑体" panose="02010609060101010101" pitchFamily="49" charset="-122"/>
                <a:cs typeface="+mn-cs"/>
              </a:rPr>
              <a:t>Zhaoru</a:t>
            </a:r>
            <a:r>
              <a:rPr lang="en-US" altLang="zh-CN" dirty="0">
                <a:latin typeface="+mn-lt"/>
                <a:ea typeface="黑体" panose="02010609060101010101" pitchFamily="49" charset="-122"/>
                <a:cs typeface="+mn-cs"/>
              </a:rPr>
              <a:t>, </a:t>
            </a:r>
            <a:r>
              <a:rPr lang="en-US" altLang="zh-CN" dirty="0" err="1">
                <a:latin typeface="+mn-lt"/>
                <a:ea typeface="黑体" panose="02010609060101010101" pitchFamily="49" charset="-122"/>
                <a:cs typeface="+mn-cs"/>
              </a:rPr>
              <a:t>Zhijun,Yusheng,Lailin</a:t>
            </a:r>
            <a:r>
              <a:rPr lang="en-US" altLang="zh-CN" dirty="0">
                <a:latin typeface="+mn-lt"/>
                <a:ea typeface="黑体" panose="02010609060101010101" pitchFamily="49" charset="-122"/>
                <a:cs typeface="+mn-cs"/>
              </a:rPr>
              <a:t>) </a:t>
            </a:r>
          </a:p>
          <a:p>
            <a:pPr lvl="1" defTabSz="914423"/>
            <a:r>
              <a:rPr lang="en-US" altLang="zh-CN" dirty="0">
                <a:latin typeface="+mn-lt"/>
                <a:ea typeface="黑体" panose="02010609060101010101" pitchFamily="49" charset="-122"/>
                <a:cs typeface="+mn-cs"/>
              </a:rPr>
              <a:t>3 person as Level-3 convener</a:t>
            </a:r>
            <a:r>
              <a:rPr lang="zh-CN" altLang="en-US" dirty="0">
                <a:latin typeface="+mn-lt"/>
                <a:ea typeface="黑体" panose="02010609060101010101" pitchFamily="49" charset="-122"/>
                <a:cs typeface="+mn-cs"/>
              </a:rPr>
              <a:t> （</a:t>
            </a:r>
            <a:r>
              <a:rPr lang="en-US" altLang="zh-CN" dirty="0" err="1">
                <a:latin typeface="+mn-lt"/>
                <a:ea typeface="黑体" panose="02010609060101010101" pitchFamily="49" charset="-122"/>
                <a:cs typeface="+mn-cs"/>
              </a:rPr>
              <a:t>Yunyun,Jie</a:t>
            </a:r>
            <a:r>
              <a:rPr lang="en-US" altLang="zh-CN" dirty="0">
                <a:latin typeface="+mn-lt"/>
                <a:ea typeface="黑体" panose="02010609060101010101" pitchFamily="49" charset="-122"/>
                <a:cs typeface="+mn-cs"/>
              </a:rPr>
              <a:t>, Lei Fan </a:t>
            </a:r>
            <a:r>
              <a:rPr lang="zh-CN" altLang="en-US" dirty="0">
                <a:latin typeface="+mn-lt"/>
                <a:ea typeface="黑体" panose="02010609060101010101" pitchFamily="49" charset="-122"/>
                <a:cs typeface="+mn-cs"/>
              </a:rPr>
              <a:t>）</a:t>
            </a:r>
            <a:endParaRPr lang="en-US" altLang="zh-CN" dirty="0">
              <a:latin typeface="+mn-lt"/>
              <a:ea typeface="黑体" panose="02010609060101010101" pitchFamily="49" charset="-122"/>
              <a:cs typeface="+mn-cs"/>
            </a:endParaRPr>
          </a:p>
          <a:p>
            <a:pPr lvl="1" defTabSz="914423"/>
            <a:r>
              <a:rPr lang="en-US" altLang="zh-CN" dirty="0">
                <a:latin typeface="+mn-lt"/>
                <a:ea typeface="黑体" panose="02010609060101010101" pitchFamily="49" charset="-122"/>
                <a:cs typeface="+mn-cs"/>
              </a:rPr>
              <a:t>2</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person</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as</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speaker</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committee</a:t>
            </a:r>
            <a:r>
              <a:rPr lang="zh-CN" altLang="en-US" dirty="0">
                <a:latin typeface="+mn-lt"/>
                <a:ea typeface="黑体" panose="02010609060101010101" pitchFamily="49" charset="-122"/>
                <a:cs typeface="+mn-cs"/>
              </a:rPr>
              <a:t> </a:t>
            </a:r>
            <a:r>
              <a:rPr lang="en-US" altLang="zh-CN" dirty="0">
                <a:latin typeface="+mn-lt"/>
                <a:ea typeface="黑体" panose="02010609060101010101" pitchFamily="49" charset="-122"/>
                <a:cs typeface="+mn-cs"/>
              </a:rPr>
              <a:t>(</a:t>
            </a:r>
            <a:r>
              <a:rPr lang="en-US" altLang="zh-CN" dirty="0" err="1">
                <a:latin typeface="+mn-lt"/>
                <a:ea typeface="黑体" panose="02010609060101010101" pitchFamily="49" charset="-122"/>
                <a:cs typeface="+mn-cs"/>
              </a:rPr>
              <a:t>Yanwen</a:t>
            </a:r>
            <a:r>
              <a:rPr lang="en-US" altLang="zh-CN" dirty="0">
                <a:latin typeface="+mn-lt"/>
                <a:ea typeface="黑体" panose="02010609060101010101" pitchFamily="49" charset="-122"/>
                <a:cs typeface="+mn-cs"/>
              </a:rPr>
              <a:t>,</a:t>
            </a:r>
            <a:r>
              <a:rPr lang="zh-CN" altLang="en-US" dirty="0">
                <a:latin typeface="+mn-lt"/>
                <a:ea typeface="黑体" panose="02010609060101010101" pitchFamily="49" charset="-122"/>
                <a:cs typeface="+mn-cs"/>
              </a:rPr>
              <a:t> </a:t>
            </a:r>
            <a:r>
              <a:rPr lang="en-US" altLang="zh-CN" dirty="0" err="1">
                <a:latin typeface="+mn-lt"/>
                <a:ea typeface="黑体" panose="02010609060101010101" pitchFamily="49" charset="-122"/>
                <a:cs typeface="+mn-cs"/>
              </a:rPr>
              <a:t>Lailin</a:t>
            </a:r>
            <a:r>
              <a:rPr lang="en-US" altLang="zh-CN" dirty="0">
                <a:latin typeface="+mn-lt"/>
                <a:ea typeface="黑体" panose="02010609060101010101" pitchFamily="49" charset="-122"/>
                <a:cs typeface="+mn-cs"/>
              </a:rPr>
              <a:t>)</a:t>
            </a:r>
          </a:p>
          <a:p>
            <a:pPr lvl="1" defTabSz="914423"/>
            <a:endParaRPr lang="en-US" altLang="zh-CN" sz="2400" kern="0" dirty="0">
              <a:solidFill>
                <a:srgbClr val="000000"/>
              </a:solidFill>
              <a:latin typeface="微软雅黑" panose="020B0503020204020204" pitchFamily="34" charset="-122"/>
            </a:endParaRPr>
          </a:p>
          <a:p>
            <a:pPr lvl="1" defTabSz="914423"/>
            <a:endParaRPr lang="en-US" altLang="zh-CN" kern="0" dirty="0">
              <a:solidFill>
                <a:srgbClr val="FF0000"/>
              </a:solidFill>
              <a:latin typeface="微软雅黑" panose="020B0503020204020204" pitchFamily="34" charset="-122"/>
            </a:endParaRPr>
          </a:p>
          <a:p>
            <a:pPr lvl="1" defTabSz="914423"/>
            <a:endParaRPr kumimoji="1" lang="en-US" altLang="zh-CN" kern="0" dirty="0">
              <a:latin typeface="微软雅黑"/>
              <a:ea typeface="微软雅黑"/>
            </a:endParaRPr>
          </a:p>
        </p:txBody>
      </p:sp>
      <p:pic>
        <p:nvPicPr>
          <p:cNvPr id="12" name="Picture 11">
            <a:extLst>
              <a:ext uri="{FF2B5EF4-FFF2-40B4-BE49-F238E27FC236}">
                <a16:creationId xmlns:a16="http://schemas.microsoft.com/office/drawing/2014/main" id="{B4986B01-5D8C-6CAF-8C16-B585D98ACFD0}"/>
              </a:ext>
            </a:extLst>
          </p:cNvPr>
          <p:cNvPicPr>
            <a:picLocks noChangeAspect="1"/>
          </p:cNvPicPr>
          <p:nvPr/>
        </p:nvPicPr>
        <p:blipFill>
          <a:blip r:embed="rId2"/>
          <a:stretch>
            <a:fillRect/>
          </a:stretch>
        </p:blipFill>
        <p:spPr>
          <a:xfrm>
            <a:off x="276915" y="3886189"/>
            <a:ext cx="6796773" cy="2971811"/>
          </a:xfrm>
          <a:prstGeom prst="rect">
            <a:avLst/>
          </a:prstGeom>
        </p:spPr>
      </p:pic>
      <p:sp>
        <p:nvSpPr>
          <p:cNvPr id="15" name="TextBox 14">
            <a:extLst>
              <a:ext uri="{FF2B5EF4-FFF2-40B4-BE49-F238E27FC236}">
                <a16:creationId xmlns:a16="http://schemas.microsoft.com/office/drawing/2014/main" id="{886BE43F-1C0A-9517-B21C-2C0416222E46}"/>
              </a:ext>
            </a:extLst>
          </p:cNvPr>
          <p:cNvSpPr txBox="1"/>
          <p:nvPr/>
        </p:nvSpPr>
        <p:spPr>
          <a:xfrm>
            <a:off x="831374" y="4482618"/>
            <a:ext cx="5039861" cy="392415"/>
          </a:xfrm>
          <a:prstGeom prst="rect">
            <a:avLst/>
          </a:prstGeom>
          <a:noFill/>
        </p:spPr>
        <p:txBody>
          <a:bodyPr wrap="square">
            <a:spAutoFit/>
          </a:bodyPr>
          <a:lstStyle/>
          <a:p>
            <a:r>
              <a:rPr lang="en-CN" sz="1950" dirty="0">
                <a:solidFill>
                  <a:srgbClr val="FF0000"/>
                </a:solidFill>
              </a:rPr>
              <a:t>HGTD management</a:t>
            </a:r>
          </a:p>
        </p:txBody>
      </p:sp>
      <p:pic>
        <p:nvPicPr>
          <p:cNvPr id="10" name="Picture 9">
            <a:extLst>
              <a:ext uri="{FF2B5EF4-FFF2-40B4-BE49-F238E27FC236}">
                <a16:creationId xmlns:a16="http://schemas.microsoft.com/office/drawing/2014/main" id="{83F4FF4A-170B-2540-A175-264DBCDC8310}"/>
              </a:ext>
            </a:extLst>
          </p:cNvPr>
          <p:cNvPicPr>
            <a:picLocks noChangeAspect="1"/>
          </p:cNvPicPr>
          <p:nvPr/>
        </p:nvPicPr>
        <p:blipFill>
          <a:blip r:embed="rId3"/>
          <a:stretch>
            <a:fillRect/>
          </a:stretch>
        </p:blipFill>
        <p:spPr>
          <a:xfrm>
            <a:off x="8944638" y="3227457"/>
            <a:ext cx="3012154" cy="3630543"/>
          </a:xfrm>
          <a:prstGeom prst="rect">
            <a:avLst/>
          </a:prstGeom>
        </p:spPr>
      </p:pic>
    </p:spTree>
    <p:extLst>
      <p:ext uri="{BB962C8B-B14F-4D97-AF65-F5344CB8AC3E}">
        <p14:creationId xmlns:p14="http://schemas.microsoft.com/office/powerpoint/2010/main" val="2812017517"/>
      </p:ext>
    </p:extLst>
  </p:cSld>
  <p:clrMapOvr>
    <a:masterClrMapping/>
  </p:clrMapOvr>
  <mc:AlternateContent xmlns:mc="http://schemas.openxmlformats.org/markup-compatibility/2006" xmlns:p14="http://schemas.microsoft.com/office/powerpoint/2010/main">
    <mc:Choice Requires="p14">
      <p:transition spd="slow" p14:dur="2000" advTm="56579"/>
    </mc:Choice>
    <mc:Fallback xmlns="">
      <p:transition spd="slow" advTm="5657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1DBF3743-837A-DC4F-B19C-0A120B7165C2}"/>
              </a:ext>
            </a:extLst>
          </p:cNvPr>
          <p:cNvSpPr txBox="1">
            <a:spLocks/>
          </p:cNvSpPr>
          <p:nvPr/>
        </p:nvSpPr>
        <p:spPr>
          <a:xfrm>
            <a:off x="1824038" y="194779"/>
            <a:ext cx="8543925" cy="671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kumimoji="1" lang="en-US" altLang="zh-CN" dirty="0"/>
              <a:t>Project</a:t>
            </a:r>
            <a:r>
              <a:rPr kumimoji="1" lang="zh-CN" altLang="en-US" dirty="0"/>
              <a:t> </a:t>
            </a:r>
            <a:r>
              <a:rPr kumimoji="1" lang="en-US" altLang="zh-CN" dirty="0"/>
              <a:t>management</a:t>
            </a:r>
            <a:r>
              <a:rPr kumimoji="1" lang="zh-CN" altLang="en-US" dirty="0"/>
              <a:t> </a:t>
            </a:r>
            <a:r>
              <a:rPr kumimoji="1" lang="en-US" altLang="zh-CN" dirty="0"/>
              <a:t>:</a:t>
            </a:r>
            <a:r>
              <a:rPr kumimoji="1" lang="zh-CN" altLang="en-US" dirty="0"/>
              <a:t> </a:t>
            </a:r>
            <a:r>
              <a:rPr kumimoji="1" lang="en-US" altLang="zh-CN" dirty="0"/>
              <a:t>schedule</a:t>
            </a:r>
            <a:r>
              <a:rPr kumimoji="1" lang="zh-CN" altLang="en-US" dirty="0"/>
              <a:t> </a:t>
            </a:r>
            <a:endParaRPr lang="zh-CN" altLang="en-US" dirty="0"/>
          </a:p>
        </p:txBody>
      </p:sp>
      <p:pic>
        <p:nvPicPr>
          <p:cNvPr id="7" name="Picture 6">
            <a:extLst>
              <a:ext uri="{FF2B5EF4-FFF2-40B4-BE49-F238E27FC236}">
                <a16:creationId xmlns:a16="http://schemas.microsoft.com/office/drawing/2014/main" id="{30BB5E9F-A33E-A542-B989-6628C2A351E9}"/>
              </a:ext>
            </a:extLst>
          </p:cNvPr>
          <p:cNvPicPr>
            <a:picLocks noChangeAspect="1"/>
          </p:cNvPicPr>
          <p:nvPr/>
        </p:nvPicPr>
        <p:blipFill rotWithShape="1">
          <a:blip r:embed="rId2"/>
          <a:srcRect r="5353"/>
          <a:stretch/>
        </p:blipFill>
        <p:spPr>
          <a:xfrm>
            <a:off x="536753" y="4672516"/>
            <a:ext cx="8652911" cy="2117706"/>
          </a:xfrm>
          <a:prstGeom prst="rect">
            <a:avLst/>
          </a:prstGeom>
        </p:spPr>
      </p:pic>
      <p:cxnSp>
        <p:nvCxnSpPr>
          <p:cNvPr id="8" name="Straight Connector 7">
            <a:extLst>
              <a:ext uri="{FF2B5EF4-FFF2-40B4-BE49-F238E27FC236}">
                <a16:creationId xmlns:a16="http://schemas.microsoft.com/office/drawing/2014/main" id="{1D6E18DE-8C65-C243-AE8C-22F138F037C3}"/>
              </a:ext>
            </a:extLst>
          </p:cNvPr>
          <p:cNvCxnSpPr/>
          <p:nvPr/>
        </p:nvCxnSpPr>
        <p:spPr>
          <a:xfrm>
            <a:off x="5417191" y="4605249"/>
            <a:ext cx="0" cy="194853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内容占位符 2">
            <a:extLst>
              <a:ext uri="{FF2B5EF4-FFF2-40B4-BE49-F238E27FC236}">
                <a16:creationId xmlns:a16="http://schemas.microsoft.com/office/drawing/2014/main" id="{83D7371A-F73A-FD47-93EB-D82B6E8CCE2E}"/>
              </a:ext>
            </a:extLst>
          </p:cNvPr>
          <p:cNvSpPr txBox="1">
            <a:spLocks/>
          </p:cNvSpPr>
          <p:nvPr/>
        </p:nvSpPr>
        <p:spPr bwMode="auto">
          <a:xfrm>
            <a:off x="381004" y="952230"/>
            <a:ext cx="11941093" cy="461037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000FF"/>
                </a:solidFill>
                <a:latin typeface="Calibri"/>
                <a:ea typeface="ＭＳ Ｐゴシック" pitchFamily="-97" charset="-128"/>
                <a:cs typeface="Calibri"/>
              </a:defRPr>
            </a:lvl1pPr>
            <a:lvl2pPr marL="742950" indent="-285750" algn="l" rtl="0" eaLnBrk="1" fontAlgn="base" hangingPunct="1">
              <a:spcBef>
                <a:spcPct val="20000"/>
              </a:spcBef>
              <a:spcAft>
                <a:spcPct val="0"/>
              </a:spcAft>
              <a:buChar char="–"/>
              <a:defRPr sz="2000">
                <a:solidFill>
                  <a:schemeClr val="tx1"/>
                </a:solidFill>
                <a:latin typeface="Calibri"/>
                <a:ea typeface="ＭＳ Ｐゴシック" pitchFamily="-97" charset="-128"/>
                <a:cs typeface="Calibri"/>
              </a:defRPr>
            </a:lvl2pPr>
            <a:lvl3pPr marL="1143000" indent="-228600" algn="l" rtl="0" eaLnBrk="1" fontAlgn="base" hangingPunct="1">
              <a:spcBef>
                <a:spcPct val="20000"/>
              </a:spcBef>
              <a:spcAft>
                <a:spcPct val="0"/>
              </a:spcAft>
              <a:buChar char="•"/>
              <a:defRPr>
                <a:solidFill>
                  <a:schemeClr val="tx1"/>
                </a:solidFill>
                <a:latin typeface="Calibri"/>
                <a:ea typeface="ＭＳ Ｐゴシック" pitchFamily="-97" charset="-128"/>
                <a:cs typeface="Calibri"/>
              </a:defRPr>
            </a:lvl3pPr>
            <a:lvl4pPr marL="1600200" indent="-228600" algn="l" rtl="0" eaLnBrk="1" fontAlgn="base" hangingPunct="1">
              <a:spcBef>
                <a:spcPct val="20000"/>
              </a:spcBef>
              <a:spcAft>
                <a:spcPct val="0"/>
              </a:spcAft>
              <a:buChar char="–"/>
              <a:defRPr>
                <a:solidFill>
                  <a:schemeClr val="tx1"/>
                </a:solidFill>
                <a:latin typeface="+mn-lt"/>
                <a:ea typeface="ＭＳ Ｐゴシック" pitchFamily="-97" charset="-128"/>
              </a:defRPr>
            </a:lvl4pPr>
            <a:lvl5pPr marL="2057400" indent="-228600" algn="l" rtl="0" eaLnBrk="1" fontAlgn="base" hangingPunct="1">
              <a:spcBef>
                <a:spcPct val="20000"/>
              </a:spcBef>
              <a:spcAft>
                <a:spcPct val="0"/>
              </a:spcAft>
              <a:buChar char="»"/>
              <a:defRPr>
                <a:solidFill>
                  <a:schemeClr val="tx1"/>
                </a:solidFill>
                <a:latin typeface="+mn-lt"/>
                <a:ea typeface="ＭＳ Ｐゴシック" pitchFamily="-97"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9pPr>
          </a:lstStyle>
          <a:p>
            <a:pPr defTabSz="914400"/>
            <a:r>
              <a:rPr lang="en-US" altLang="zh-CN" sz="1800" dirty="0">
                <a:solidFill>
                  <a:schemeClr val="tx1"/>
                </a:solidFill>
                <a:latin typeface="+mn-lt"/>
                <a:ea typeface="黑体" panose="02010609060101010101" pitchFamily="49" charset="-122"/>
                <a:cs typeface="+mn-cs"/>
              </a:rPr>
              <a:t>HGTD</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is</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an</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international</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project,</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not</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all</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the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schedule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can</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be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determinized</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by</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the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project</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team</a:t>
            </a:r>
          </a:p>
          <a:p>
            <a:pPr defTabSz="914400"/>
            <a:r>
              <a:rPr lang="en-US" altLang="zh-CN" sz="1800" dirty="0">
                <a:solidFill>
                  <a:schemeClr val="tx1"/>
                </a:solidFill>
                <a:latin typeface="+mn-lt"/>
                <a:ea typeface="黑体" panose="02010609060101010101" pitchFamily="49" charset="-122"/>
                <a:cs typeface="+mn-cs"/>
              </a:rPr>
              <a:t>LGAD</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sensor</a:t>
            </a:r>
            <a:r>
              <a:rPr lang="zh-CN" altLang="en-US" sz="1800" dirty="0">
                <a:solidFill>
                  <a:schemeClr val="tx1"/>
                </a:solidFill>
                <a:latin typeface="+mn-lt"/>
                <a:ea typeface="黑体" panose="02010609060101010101" pitchFamily="49" charset="-122"/>
                <a:cs typeface="+mn-cs"/>
              </a:rPr>
              <a:t> </a:t>
            </a:r>
            <a:endParaRPr lang="en-US" altLang="zh-CN" sz="1800" dirty="0">
              <a:solidFill>
                <a:schemeClr val="tx1"/>
              </a:solidFill>
              <a:latin typeface="+mn-lt"/>
              <a:ea typeface="黑体" panose="02010609060101010101" pitchFamily="49" charset="-122"/>
              <a:cs typeface="+mn-cs"/>
            </a:endParaRPr>
          </a:p>
          <a:p>
            <a:pPr lvl="1" defTabSz="914400"/>
            <a:r>
              <a:rPr lang="en-US" altLang="zh-CN" sz="1800" dirty="0">
                <a:solidFill>
                  <a:srgbClr val="0070C0"/>
                </a:solidFill>
                <a:latin typeface="+mn-lt"/>
                <a:ea typeface="黑体" panose="02010609060101010101" pitchFamily="49" charset="-122"/>
                <a:cs typeface="+mn-cs"/>
              </a:rPr>
              <a:t>IHEP-IME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Production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will</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completed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one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year.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(30%</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finished,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60%</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of</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LGAD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still</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needs</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to</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produce)</a:t>
            </a:r>
            <a:r>
              <a:rPr lang="zh-CN" altLang="en-US" sz="1800" dirty="0">
                <a:solidFill>
                  <a:srgbClr val="0070C0"/>
                </a:solidFill>
                <a:latin typeface="+mn-lt"/>
                <a:ea typeface="黑体" panose="02010609060101010101" pitchFamily="49" charset="-122"/>
                <a:cs typeface="+mn-cs"/>
              </a:rPr>
              <a:t> </a:t>
            </a:r>
            <a:endParaRPr lang="en-US" altLang="zh-CN" sz="1800" dirty="0">
              <a:solidFill>
                <a:srgbClr val="0070C0"/>
              </a:solidFill>
              <a:latin typeface="+mn-lt"/>
              <a:ea typeface="黑体" panose="02010609060101010101" pitchFamily="49" charset="-122"/>
              <a:cs typeface="+mn-cs"/>
            </a:endParaRPr>
          </a:p>
          <a:p>
            <a:pPr lvl="1" defTabSz="914400"/>
            <a:r>
              <a:rPr lang="en-US" altLang="zh-CN" sz="1800" dirty="0">
                <a:solidFill>
                  <a:srgbClr val="0070C0"/>
                </a:solidFill>
                <a:latin typeface="+mn-lt"/>
                <a:ea typeface="黑体" panose="02010609060101010101" pitchFamily="49" charset="-122"/>
                <a:cs typeface="+mn-cs"/>
              </a:rPr>
              <a:t>USTC-IME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Production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is</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finished,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the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middle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of</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testing</a:t>
            </a:r>
            <a:r>
              <a:rPr lang="zh-CN" altLang="en-US" sz="1800" dirty="0">
                <a:solidFill>
                  <a:srgbClr val="0070C0"/>
                </a:solidFill>
                <a:latin typeface="+mn-lt"/>
                <a:ea typeface="黑体" panose="02010609060101010101" pitchFamily="49" charset="-122"/>
                <a:cs typeface="+mn-cs"/>
              </a:rPr>
              <a:t> </a:t>
            </a:r>
            <a:endParaRPr lang="en-US" altLang="zh-CN" sz="1800" dirty="0">
              <a:solidFill>
                <a:srgbClr val="0070C0"/>
              </a:solidFill>
              <a:latin typeface="+mn-lt"/>
              <a:ea typeface="黑体" panose="02010609060101010101" pitchFamily="49" charset="-122"/>
              <a:cs typeface="+mn-cs"/>
            </a:endParaRPr>
          </a:p>
          <a:p>
            <a:pPr defTabSz="914400"/>
            <a:r>
              <a:rPr lang="en-US" altLang="zh-CN" sz="1800" dirty="0">
                <a:solidFill>
                  <a:schemeClr val="tx1"/>
                </a:solidFill>
                <a:latin typeface="+mn-lt"/>
                <a:ea typeface="黑体" panose="02010609060101010101" pitchFamily="49" charset="-122"/>
                <a:cs typeface="+mn-cs"/>
              </a:rPr>
              <a:t>Module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assembly</a:t>
            </a:r>
            <a:r>
              <a:rPr lang="zh-CN" altLang="en-US" sz="1800" dirty="0">
                <a:solidFill>
                  <a:schemeClr val="tx1"/>
                </a:solidFill>
                <a:latin typeface="+mn-lt"/>
                <a:ea typeface="黑体" panose="02010609060101010101" pitchFamily="49" charset="-122"/>
                <a:cs typeface="+mn-cs"/>
              </a:rPr>
              <a:t> </a:t>
            </a:r>
            <a:endParaRPr lang="en-US" altLang="zh-CN" sz="1800" dirty="0">
              <a:solidFill>
                <a:schemeClr val="tx1"/>
              </a:solidFill>
              <a:latin typeface="+mn-lt"/>
              <a:ea typeface="黑体" panose="02010609060101010101" pitchFamily="49" charset="-122"/>
              <a:cs typeface="+mn-cs"/>
            </a:endParaRPr>
          </a:p>
          <a:p>
            <a:pPr lvl="1" defTabSz="914400"/>
            <a:r>
              <a:rPr lang="en-US" altLang="zh-CN" sz="1800" dirty="0">
                <a:solidFill>
                  <a:srgbClr val="0070C0"/>
                </a:solidFill>
                <a:latin typeface="+mn-lt"/>
                <a:ea typeface="黑体" panose="02010609060101010101" pitchFamily="49" charset="-122"/>
                <a:cs typeface="+mn-cs"/>
              </a:rPr>
              <a:t>Delayed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about</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1</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year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due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to</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ALTIROC-A</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ASIC</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performance.</a:t>
            </a:r>
          </a:p>
          <a:p>
            <a:pPr lvl="1" defTabSz="914400"/>
            <a:r>
              <a:rPr lang="en-US" altLang="zh-CN" sz="1800" dirty="0">
                <a:solidFill>
                  <a:srgbClr val="0070C0"/>
                </a:solidFill>
                <a:latin typeface="+mn-lt"/>
                <a:ea typeface="黑体" panose="02010609060101010101" pitchFamily="49" charset="-122"/>
                <a:cs typeface="+mn-cs"/>
              </a:rPr>
              <a:t>Will</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speed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up</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the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production,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has</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done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&amp;</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to</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increase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capability</a:t>
            </a:r>
            <a:r>
              <a:rPr lang="zh-CN" altLang="en-US" sz="1800" dirty="0">
                <a:solidFill>
                  <a:srgbClr val="0070C0"/>
                </a:solidFill>
                <a:latin typeface="+mn-lt"/>
                <a:ea typeface="黑体" panose="02010609060101010101" pitchFamily="49" charset="-122"/>
                <a:cs typeface="+mn-cs"/>
              </a:rPr>
              <a:t> </a:t>
            </a:r>
            <a:endParaRPr lang="en-US" altLang="zh-CN" sz="1800" dirty="0">
              <a:solidFill>
                <a:srgbClr val="0070C0"/>
              </a:solidFill>
              <a:latin typeface="+mn-lt"/>
              <a:ea typeface="黑体" panose="02010609060101010101" pitchFamily="49" charset="-122"/>
              <a:cs typeface="+mn-cs"/>
            </a:endParaRPr>
          </a:p>
          <a:p>
            <a:pPr defTabSz="914400"/>
            <a:r>
              <a:rPr lang="en-US" altLang="zh-CN" sz="1800" dirty="0">
                <a:solidFill>
                  <a:schemeClr val="tx1"/>
                </a:solidFill>
                <a:latin typeface="+mn-lt"/>
                <a:ea typeface="黑体" panose="02010609060101010101" pitchFamily="49" charset="-122"/>
                <a:cs typeface="+mn-cs"/>
              </a:rPr>
              <a:t>Electronics</a:t>
            </a:r>
            <a:r>
              <a:rPr lang="zh-CN" altLang="en-US" sz="1800" dirty="0">
                <a:solidFill>
                  <a:schemeClr val="tx1"/>
                </a:solidFill>
                <a:latin typeface="+mn-lt"/>
                <a:ea typeface="黑体" panose="02010609060101010101" pitchFamily="49" charset="-122"/>
                <a:cs typeface="+mn-cs"/>
              </a:rPr>
              <a:t> </a:t>
            </a:r>
            <a:endParaRPr lang="en-US" altLang="zh-CN" sz="1800" dirty="0">
              <a:solidFill>
                <a:schemeClr val="tx1"/>
              </a:solidFill>
              <a:latin typeface="+mn-lt"/>
              <a:ea typeface="黑体" panose="02010609060101010101" pitchFamily="49" charset="-122"/>
              <a:cs typeface="+mn-cs"/>
            </a:endParaRPr>
          </a:p>
          <a:p>
            <a:pPr lvl="1" defTabSz="914400"/>
            <a:r>
              <a:rPr lang="en-US" altLang="zh-CN" sz="1800" dirty="0">
                <a:solidFill>
                  <a:srgbClr val="0070C0"/>
                </a:solidFill>
                <a:latin typeface="+mn-lt"/>
                <a:ea typeface="黑体" panose="02010609060101010101" pitchFamily="49" charset="-122"/>
                <a:cs typeface="+mn-cs"/>
              </a:rPr>
              <a:t>PEB</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delayed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about</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1</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year,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due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to</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CERN</a:t>
            </a:r>
            <a:r>
              <a:rPr lang="zh-CN" altLang="en-US" sz="1800" dirty="0">
                <a:solidFill>
                  <a:srgbClr val="0070C0"/>
                </a:solidFill>
                <a:latin typeface="+mn-lt"/>
                <a:ea typeface="黑体" panose="02010609060101010101" pitchFamily="49" charset="-122"/>
                <a:cs typeface="+mn-cs"/>
              </a:rPr>
              <a:t> </a:t>
            </a:r>
            <a:r>
              <a:rPr lang="en-US" altLang="zh-CN" sz="1800" dirty="0" err="1">
                <a:solidFill>
                  <a:srgbClr val="0070C0"/>
                </a:solidFill>
                <a:latin typeface="+mn-lt"/>
                <a:ea typeface="黑体" panose="02010609060101010101" pitchFamily="49" charset="-122"/>
                <a:cs typeface="+mn-cs"/>
              </a:rPr>
              <a:t>Bpol</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power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chip</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radiation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hardness</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issue.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Re-design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PEB</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to</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avoid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the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risk.</a:t>
            </a:r>
            <a:r>
              <a:rPr lang="zh-CN" altLang="en-US" sz="1800" dirty="0">
                <a:solidFill>
                  <a:srgbClr val="0070C0"/>
                </a:solidFill>
                <a:latin typeface="+mn-lt"/>
                <a:ea typeface="黑体" panose="02010609060101010101" pitchFamily="49" charset="-122"/>
                <a:cs typeface="+mn-cs"/>
              </a:rPr>
              <a:t>  </a:t>
            </a:r>
            <a:endParaRPr lang="en-US" altLang="zh-CN" sz="1800" dirty="0">
              <a:solidFill>
                <a:srgbClr val="0070C0"/>
              </a:solidFill>
              <a:latin typeface="+mn-lt"/>
              <a:ea typeface="黑体" panose="02010609060101010101" pitchFamily="49" charset="-122"/>
              <a:cs typeface="+mn-cs"/>
            </a:endParaRPr>
          </a:p>
          <a:p>
            <a:pPr defTabSz="914400"/>
            <a:r>
              <a:rPr lang="en-US" altLang="zh-CN" sz="1800" dirty="0">
                <a:solidFill>
                  <a:schemeClr val="tx1"/>
                </a:solidFill>
                <a:latin typeface="+mn-lt"/>
                <a:ea typeface="黑体" panose="02010609060101010101" pitchFamily="49" charset="-122"/>
                <a:cs typeface="+mn-cs"/>
              </a:rPr>
              <a:t>High</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voltage</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power</a:t>
            </a:r>
            <a:r>
              <a:rPr lang="zh-CN" altLang="en-US" sz="1800" dirty="0">
                <a:solidFill>
                  <a:schemeClr val="tx1"/>
                </a:solidFill>
                <a:latin typeface="+mn-lt"/>
                <a:ea typeface="黑体" panose="02010609060101010101" pitchFamily="49" charset="-122"/>
                <a:cs typeface="+mn-cs"/>
              </a:rPr>
              <a:t> </a:t>
            </a:r>
            <a:r>
              <a:rPr lang="en-US" altLang="zh-CN" sz="1800" dirty="0">
                <a:solidFill>
                  <a:schemeClr val="tx1"/>
                </a:solidFill>
                <a:latin typeface="+mn-lt"/>
                <a:ea typeface="黑体" panose="02010609060101010101" pitchFamily="49" charset="-122"/>
                <a:cs typeface="+mn-cs"/>
              </a:rPr>
              <a:t>supply</a:t>
            </a:r>
          </a:p>
          <a:p>
            <a:pPr lvl="1" defTabSz="914400"/>
            <a:r>
              <a:rPr lang="en-US" altLang="zh-CN" sz="1800" dirty="0">
                <a:solidFill>
                  <a:srgbClr val="0070C0"/>
                </a:solidFill>
                <a:latin typeface="+mn-lt"/>
                <a:ea typeface="黑体" panose="02010609060101010101" pitchFamily="49" charset="-122"/>
                <a:cs typeface="+mn-cs"/>
              </a:rPr>
              <a:t>Ready</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for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production</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since</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Sep.</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2025.</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Waiting</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for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HV</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filter</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provided</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by</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international</a:t>
            </a:r>
            <a:r>
              <a:rPr lang="zh-CN" altLang="en-US" sz="1800" dirty="0">
                <a:solidFill>
                  <a:srgbClr val="0070C0"/>
                </a:solidFill>
                <a:latin typeface="+mn-lt"/>
                <a:ea typeface="黑体" panose="02010609060101010101" pitchFamily="49" charset="-122"/>
                <a:cs typeface="+mn-cs"/>
              </a:rPr>
              <a:t> </a:t>
            </a:r>
            <a:r>
              <a:rPr lang="en-US" altLang="zh-CN" sz="1800" dirty="0">
                <a:solidFill>
                  <a:srgbClr val="0070C0"/>
                </a:solidFill>
                <a:latin typeface="+mn-lt"/>
                <a:ea typeface="黑体" panose="02010609060101010101" pitchFamily="49" charset="-122"/>
                <a:cs typeface="+mn-cs"/>
              </a:rPr>
              <a:t>collaborator.</a:t>
            </a:r>
            <a:r>
              <a:rPr lang="zh-CN" altLang="en-US" sz="1800" dirty="0">
                <a:solidFill>
                  <a:srgbClr val="0070C0"/>
                </a:solidFill>
                <a:latin typeface="+mn-lt"/>
                <a:ea typeface="黑体" panose="02010609060101010101" pitchFamily="49" charset="-122"/>
                <a:cs typeface="+mn-cs"/>
              </a:rPr>
              <a:t>   </a:t>
            </a:r>
            <a:endParaRPr lang="en-US" altLang="zh-CN" sz="1800" dirty="0">
              <a:solidFill>
                <a:schemeClr val="tx1"/>
              </a:solidFill>
              <a:latin typeface="+mn-lt"/>
              <a:ea typeface="黑体" panose="02010609060101010101" pitchFamily="49" charset="-122"/>
              <a:cs typeface="+mn-cs"/>
            </a:endParaRPr>
          </a:p>
          <a:p>
            <a:pPr marL="0" indent="0" defTabSz="914400">
              <a:buNone/>
            </a:pPr>
            <a:endParaRPr lang="en-US" altLang="zh-CN" dirty="0">
              <a:latin typeface="+mn-lt"/>
              <a:ea typeface="黑体" panose="02010609060101010101" pitchFamily="49" charset="-122"/>
              <a:cs typeface="+mn-cs"/>
            </a:endParaRPr>
          </a:p>
          <a:p>
            <a:pPr lvl="1" defTabSz="914423"/>
            <a:endParaRPr lang="en-US" altLang="zh-CN" sz="2400" kern="0" dirty="0">
              <a:solidFill>
                <a:srgbClr val="000000"/>
              </a:solidFill>
              <a:latin typeface="微软雅黑" panose="020B0503020204020204" pitchFamily="34" charset="-122"/>
            </a:endParaRPr>
          </a:p>
          <a:p>
            <a:pPr lvl="1" defTabSz="914423"/>
            <a:endParaRPr lang="en-US" altLang="zh-CN" kern="0" dirty="0">
              <a:solidFill>
                <a:srgbClr val="FF0000"/>
              </a:solidFill>
              <a:latin typeface="微软雅黑" panose="020B0503020204020204" pitchFamily="34" charset="-122"/>
            </a:endParaRPr>
          </a:p>
          <a:p>
            <a:pPr lvl="1" defTabSz="914423"/>
            <a:endParaRPr kumimoji="1" lang="en-US" altLang="zh-CN" kern="0" dirty="0">
              <a:latin typeface="微软雅黑"/>
              <a:ea typeface="微软雅黑"/>
            </a:endParaRPr>
          </a:p>
        </p:txBody>
      </p:sp>
    </p:spTree>
    <p:extLst>
      <p:ext uri="{BB962C8B-B14F-4D97-AF65-F5344CB8AC3E}">
        <p14:creationId xmlns:p14="http://schemas.microsoft.com/office/powerpoint/2010/main" val="2189831990"/>
      </p:ext>
    </p:extLst>
  </p:cSld>
  <p:clrMapOvr>
    <a:masterClrMapping/>
  </p:clrMapOvr>
  <mc:AlternateContent xmlns:mc="http://schemas.openxmlformats.org/markup-compatibility/2006" xmlns:p14="http://schemas.microsoft.com/office/powerpoint/2010/main">
    <mc:Choice Requires="p14">
      <p:transition spd="slow" p14:dur="2000" advTm="56579"/>
    </mc:Choice>
    <mc:Fallback xmlns="">
      <p:transition spd="slow" advTm="5657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1DBF3743-837A-DC4F-B19C-0A120B7165C2}"/>
              </a:ext>
            </a:extLst>
          </p:cNvPr>
          <p:cNvSpPr txBox="1">
            <a:spLocks/>
          </p:cNvSpPr>
          <p:nvPr/>
        </p:nvSpPr>
        <p:spPr>
          <a:xfrm>
            <a:off x="1824038" y="194779"/>
            <a:ext cx="8543925" cy="671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kumimoji="1" lang="en-US" altLang="zh-CN" dirty="0"/>
              <a:t>Project</a:t>
            </a:r>
            <a:r>
              <a:rPr kumimoji="1" lang="zh-CN" altLang="en-US" dirty="0"/>
              <a:t> </a:t>
            </a:r>
            <a:r>
              <a:rPr kumimoji="1" lang="en-US" altLang="zh-CN" dirty="0"/>
              <a:t>management:</a:t>
            </a:r>
            <a:r>
              <a:rPr kumimoji="1" lang="zh-CN" altLang="en-US" dirty="0"/>
              <a:t> </a:t>
            </a:r>
            <a:r>
              <a:rPr kumimoji="1" lang="en-US" altLang="zh-CN" dirty="0"/>
              <a:t>Risk</a:t>
            </a:r>
            <a:r>
              <a:rPr kumimoji="1" lang="zh-CN" altLang="en-US" dirty="0"/>
              <a:t> </a:t>
            </a:r>
            <a:endParaRPr lang="zh-CN" altLang="en-US" dirty="0"/>
          </a:p>
        </p:txBody>
      </p:sp>
      <p:sp>
        <p:nvSpPr>
          <p:cNvPr id="11" name="内容占位符 2">
            <a:extLst>
              <a:ext uri="{FF2B5EF4-FFF2-40B4-BE49-F238E27FC236}">
                <a16:creationId xmlns:a16="http://schemas.microsoft.com/office/drawing/2014/main" id="{83D7371A-F73A-FD47-93EB-D82B6E8CCE2E}"/>
              </a:ext>
            </a:extLst>
          </p:cNvPr>
          <p:cNvSpPr txBox="1">
            <a:spLocks/>
          </p:cNvSpPr>
          <p:nvPr/>
        </p:nvSpPr>
        <p:spPr bwMode="auto">
          <a:xfrm>
            <a:off x="381004" y="952230"/>
            <a:ext cx="11683996" cy="461037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000FF"/>
                </a:solidFill>
                <a:latin typeface="Calibri"/>
                <a:ea typeface="ＭＳ Ｐゴシック" pitchFamily="-97" charset="-128"/>
                <a:cs typeface="Calibri"/>
              </a:defRPr>
            </a:lvl1pPr>
            <a:lvl2pPr marL="742950" indent="-285750" algn="l" rtl="0" eaLnBrk="1" fontAlgn="base" hangingPunct="1">
              <a:spcBef>
                <a:spcPct val="20000"/>
              </a:spcBef>
              <a:spcAft>
                <a:spcPct val="0"/>
              </a:spcAft>
              <a:buChar char="–"/>
              <a:defRPr sz="2000">
                <a:solidFill>
                  <a:schemeClr val="tx1"/>
                </a:solidFill>
                <a:latin typeface="Calibri"/>
                <a:ea typeface="ＭＳ Ｐゴシック" pitchFamily="-97" charset="-128"/>
                <a:cs typeface="Calibri"/>
              </a:defRPr>
            </a:lvl2pPr>
            <a:lvl3pPr marL="1143000" indent="-228600" algn="l" rtl="0" eaLnBrk="1" fontAlgn="base" hangingPunct="1">
              <a:spcBef>
                <a:spcPct val="20000"/>
              </a:spcBef>
              <a:spcAft>
                <a:spcPct val="0"/>
              </a:spcAft>
              <a:buChar char="•"/>
              <a:defRPr>
                <a:solidFill>
                  <a:schemeClr val="tx1"/>
                </a:solidFill>
                <a:latin typeface="Calibri"/>
                <a:ea typeface="ＭＳ Ｐゴシック" pitchFamily="-97" charset="-128"/>
                <a:cs typeface="Calibri"/>
              </a:defRPr>
            </a:lvl3pPr>
            <a:lvl4pPr marL="1600200" indent="-228600" algn="l" rtl="0" eaLnBrk="1" fontAlgn="base" hangingPunct="1">
              <a:spcBef>
                <a:spcPct val="20000"/>
              </a:spcBef>
              <a:spcAft>
                <a:spcPct val="0"/>
              </a:spcAft>
              <a:buChar char="–"/>
              <a:defRPr>
                <a:solidFill>
                  <a:schemeClr val="tx1"/>
                </a:solidFill>
                <a:latin typeface="+mn-lt"/>
                <a:ea typeface="ＭＳ Ｐゴシック" pitchFamily="-97" charset="-128"/>
              </a:defRPr>
            </a:lvl4pPr>
            <a:lvl5pPr marL="2057400" indent="-228600" algn="l" rtl="0" eaLnBrk="1" fontAlgn="base" hangingPunct="1">
              <a:spcBef>
                <a:spcPct val="20000"/>
              </a:spcBef>
              <a:spcAft>
                <a:spcPct val="0"/>
              </a:spcAft>
              <a:buChar char="»"/>
              <a:defRPr>
                <a:solidFill>
                  <a:schemeClr val="tx1"/>
                </a:solidFill>
                <a:latin typeface="+mn-lt"/>
                <a:ea typeface="ＭＳ Ｐゴシック" pitchFamily="-97"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97" charset="-128"/>
              </a:defRPr>
            </a:lvl9pPr>
          </a:lstStyle>
          <a:p>
            <a:pPr defTabSz="914400"/>
            <a:r>
              <a:rPr lang="en-US" altLang="zh-CN" sz="2000" dirty="0">
                <a:solidFill>
                  <a:schemeClr val="tx1"/>
                </a:solidFill>
                <a:latin typeface="+mn-lt"/>
                <a:ea typeface="黑体" panose="02010609060101010101" pitchFamily="49" charset="-122"/>
                <a:cs typeface="+mn-cs"/>
              </a:rPr>
              <a:t>PEB</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Electronics</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boards</a:t>
            </a:r>
            <a:r>
              <a:rPr lang="zh-CN" altLang="en-US" sz="2000" dirty="0">
                <a:solidFill>
                  <a:schemeClr val="tx1"/>
                </a:solidFill>
                <a:latin typeface="+mn-lt"/>
                <a:ea typeface="黑体" panose="02010609060101010101" pitchFamily="49" charset="-122"/>
                <a:cs typeface="+mn-cs"/>
              </a:rPr>
              <a:t> </a:t>
            </a:r>
            <a:endParaRPr lang="en-US" altLang="zh-CN" sz="2000" dirty="0">
              <a:solidFill>
                <a:schemeClr val="tx1"/>
              </a:solidFill>
              <a:latin typeface="+mn-lt"/>
              <a:ea typeface="黑体" panose="02010609060101010101" pitchFamily="49" charset="-122"/>
              <a:cs typeface="+mn-cs"/>
            </a:endParaRPr>
          </a:p>
          <a:p>
            <a:pPr lvl="1" defTabSz="914400"/>
            <a:r>
              <a:rPr lang="en-US" altLang="zh-CN" dirty="0">
                <a:solidFill>
                  <a:srgbClr val="0070C0"/>
                </a:solidFill>
                <a:latin typeface="+mn-lt"/>
                <a:ea typeface="黑体" panose="02010609060101010101" pitchFamily="49" charset="-122"/>
                <a:cs typeface="+mn-cs"/>
              </a:rPr>
              <a:t>CERN</a:t>
            </a:r>
            <a:r>
              <a:rPr lang="zh-CN" altLang="en-US" dirty="0">
                <a:solidFill>
                  <a:srgbClr val="0070C0"/>
                </a:solidFill>
                <a:latin typeface="+mn-lt"/>
                <a:ea typeface="黑体" panose="02010609060101010101" pitchFamily="49" charset="-122"/>
                <a:cs typeface="+mn-cs"/>
              </a:rPr>
              <a:t> </a:t>
            </a:r>
            <a:r>
              <a:rPr lang="en-US" altLang="zh-CN" dirty="0" err="1">
                <a:solidFill>
                  <a:srgbClr val="0070C0"/>
                </a:solidFill>
                <a:latin typeface="+mn-lt"/>
                <a:ea typeface="黑体" panose="02010609060101010101" pitchFamily="49" charset="-122"/>
                <a:cs typeface="+mn-cs"/>
              </a:rPr>
              <a:t>Bpol</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chip</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technical</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risk,</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may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cause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over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voltage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and</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damage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the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device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after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irradiation</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2" defTabSz="914400"/>
            <a:r>
              <a:rPr lang="en-US" altLang="zh-CN" sz="2000" dirty="0">
                <a:solidFill>
                  <a:srgbClr val="0070C0"/>
                </a:solidFill>
                <a:latin typeface="+mn-lt"/>
                <a:ea typeface="黑体" panose="02010609060101010101" pitchFamily="49" charset="-122"/>
                <a:cs typeface="+mn-cs"/>
              </a:rPr>
              <a:t>Solution:</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Re-designed</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PEB</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board</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board</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electronics</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using</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voltage-divider</a:t>
            </a:r>
            <a:r>
              <a:rPr lang="zh-CN" altLang="en-US" sz="2000" dirty="0">
                <a:solidFill>
                  <a:srgbClr val="0070C0"/>
                </a:solidFill>
                <a:latin typeface="+mn-lt"/>
                <a:ea typeface="黑体" panose="02010609060101010101" pitchFamily="49" charset="-122"/>
                <a:cs typeface="+mn-cs"/>
              </a:rPr>
              <a:t> </a:t>
            </a:r>
            <a:r>
              <a:rPr lang="en-US" altLang="zh-CN" sz="2000" dirty="0">
                <a:solidFill>
                  <a:srgbClr val="0070C0"/>
                </a:solidFill>
                <a:latin typeface="+mn-lt"/>
                <a:ea typeface="黑体" panose="02010609060101010101" pitchFamily="49" charset="-122"/>
                <a:cs typeface="+mn-cs"/>
              </a:rPr>
              <a:t>solution</a:t>
            </a:r>
          </a:p>
          <a:p>
            <a:pPr lvl="1" defTabSz="914400"/>
            <a:r>
              <a:rPr lang="en-US" altLang="zh-CN" dirty="0">
                <a:solidFill>
                  <a:srgbClr val="0070C0"/>
                </a:solidFill>
                <a:latin typeface="+mn-lt"/>
                <a:ea typeface="黑体" panose="02010609060101010101" pitchFamily="49" charset="-122"/>
                <a:cs typeface="+mn-cs"/>
              </a:rPr>
              <a:t>CERN</a:t>
            </a:r>
            <a:r>
              <a:rPr lang="zh-CN" altLang="en-US" dirty="0">
                <a:solidFill>
                  <a:srgbClr val="0070C0"/>
                </a:solidFill>
                <a:latin typeface="+mn-lt"/>
                <a:ea typeface="黑体" panose="02010609060101010101" pitchFamily="49" charset="-122"/>
                <a:cs typeface="+mn-cs"/>
              </a:rPr>
              <a:t> </a:t>
            </a:r>
            <a:r>
              <a:rPr lang="en-US" altLang="zh-CN" dirty="0" err="1">
                <a:solidFill>
                  <a:srgbClr val="0070C0"/>
                </a:solidFill>
                <a:latin typeface="+mn-lt"/>
                <a:ea typeface="黑体" panose="02010609060101010101" pitchFamily="49" charset="-122"/>
                <a:cs typeface="+mn-cs"/>
              </a:rPr>
              <a:t>Bpol</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chip</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policy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risk</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(US</a:t>
            </a:r>
            <a:r>
              <a:rPr lang="zh-CN" altLang="en-US" dirty="0">
                <a:solidFill>
                  <a:srgbClr val="0070C0"/>
                </a:solidFill>
                <a:latin typeface="+mn-lt"/>
                <a:ea typeface="黑体" panose="02010609060101010101" pitchFamily="49" charset="-122"/>
                <a:cs typeface="+mn-cs"/>
              </a:rPr>
              <a:t> </a:t>
            </a:r>
            <a:r>
              <a:rPr lang="en-US" dirty="0">
                <a:solidFill>
                  <a:srgbClr val="0070C0"/>
                </a:solidFill>
                <a:latin typeface="+mn-lt"/>
                <a:ea typeface="黑体" panose="02010609060101010101" pitchFamily="49" charset="-122"/>
                <a:cs typeface="+mn-cs"/>
              </a:rPr>
              <a:t>foundry</a:t>
            </a:r>
            <a:r>
              <a:rPr lang="en-US" altLang="zh-CN" dirty="0">
                <a:solidFill>
                  <a:srgbClr val="0070C0"/>
                </a:solidFill>
                <a:latin typeface="+mn-lt"/>
                <a:ea typeface="黑体" panose="02010609060101010101" pitchFamily="49" charset="-122"/>
                <a:cs typeface="+mn-cs"/>
              </a:rPr>
              <a: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The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license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for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importing</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China</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expired.</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2" defTabSz="914400"/>
            <a:r>
              <a:rPr lang="en-US" altLang="zh-CN" dirty="0">
                <a:solidFill>
                  <a:srgbClr val="0070C0"/>
                </a:solidFill>
                <a:latin typeface="+mn-lt"/>
                <a:ea typeface="黑体" panose="02010609060101010101" pitchFamily="49" charset="-122"/>
                <a:cs typeface="+mn-cs"/>
              </a:rPr>
              <a:t>Collaborate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with</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CERN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request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for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new</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license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from</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US.</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2" defTabSz="914400"/>
            <a:r>
              <a:rPr lang="en-US" altLang="zh-CN" dirty="0">
                <a:solidFill>
                  <a:srgbClr val="0070C0"/>
                </a:solidFill>
                <a:latin typeface="+mn-lt"/>
                <a:ea typeface="黑体" panose="02010609060101010101" pitchFamily="49" charset="-122"/>
                <a:cs typeface="+mn-cs"/>
              </a:rPr>
              <a:t>Look</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for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PEB</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board</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assembly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site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EU</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if</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new</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license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is</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not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available</a:t>
            </a:r>
          </a:p>
          <a:p>
            <a:pPr defTabSz="914400"/>
            <a:r>
              <a:rPr lang="en-US" altLang="zh-CN" sz="2000" dirty="0">
                <a:solidFill>
                  <a:schemeClr val="tx1"/>
                </a:solidFill>
                <a:latin typeface="+mn-lt"/>
                <a:ea typeface="黑体" panose="02010609060101010101" pitchFamily="49" charset="-122"/>
                <a:cs typeface="+mn-cs"/>
              </a:rPr>
              <a:t>Module</a:t>
            </a:r>
            <a:r>
              <a:rPr lang="zh-CN" altLang="en-US" sz="2000" dirty="0">
                <a:solidFill>
                  <a:schemeClr val="tx1"/>
                </a:solidFill>
                <a:latin typeface="+mn-lt"/>
                <a:ea typeface="黑体" panose="02010609060101010101" pitchFamily="49" charset="-122"/>
                <a:cs typeface="+mn-cs"/>
              </a:rPr>
              <a:t> </a:t>
            </a:r>
            <a:r>
              <a:rPr lang="en-US" altLang="zh-CN" sz="2000" dirty="0">
                <a:solidFill>
                  <a:schemeClr val="tx1"/>
                </a:solidFill>
                <a:latin typeface="+mn-lt"/>
                <a:ea typeface="黑体" panose="02010609060101010101" pitchFamily="49" charset="-122"/>
                <a:cs typeface="+mn-cs"/>
              </a:rPr>
              <a:t>assembly</a:t>
            </a:r>
            <a:r>
              <a:rPr lang="zh-CN" altLang="en-US" sz="2000" dirty="0">
                <a:solidFill>
                  <a:schemeClr val="tx1"/>
                </a:solidFill>
                <a:latin typeface="+mn-lt"/>
                <a:ea typeface="黑体" panose="02010609060101010101" pitchFamily="49" charset="-122"/>
                <a:cs typeface="+mn-cs"/>
              </a:rPr>
              <a:t> </a:t>
            </a:r>
            <a:endParaRPr lang="en-US" altLang="zh-CN" sz="2000" dirty="0">
              <a:solidFill>
                <a:schemeClr val="tx1"/>
              </a:solidFill>
              <a:latin typeface="+mn-lt"/>
              <a:ea typeface="黑体" panose="02010609060101010101" pitchFamily="49" charset="-122"/>
              <a:cs typeface="+mn-cs"/>
            </a:endParaRPr>
          </a:p>
          <a:p>
            <a:pPr lvl="1" defTabSz="914400"/>
            <a:r>
              <a:rPr lang="en-US" altLang="zh-CN" dirty="0">
                <a:solidFill>
                  <a:srgbClr val="0070C0"/>
                </a:solidFill>
                <a:latin typeface="+mn-lt"/>
                <a:ea typeface="黑体" panose="02010609060101010101" pitchFamily="49" charset="-122"/>
                <a:cs typeface="+mn-cs"/>
              </a:rPr>
              <a:t>ALTIROC-A</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ASIC</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performance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may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lower</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than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expected.</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1" defTabSz="914400"/>
            <a:r>
              <a:rPr lang="en-US" altLang="zh-CN" dirty="0">
                <a:solidFill>
                  <a:srgbClr val="0070C0"/>
                </a:solidFill>
                <a:latin typeface="+mn-lt"/>
                <a:ea typeface="黑体" panose="02010609060101010101" pitchFamily="49" charset="-122"/>
                <a:cs typeface="+mn-cs"/>
              </a:rPr>
              <a:t>Time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of</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arrival</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bin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was</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not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flat,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meaning</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the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bin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size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of</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TDC</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was</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not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uniform.</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1" defTabSz="914400"/>
            <a:r>
              <a:rPr lang="en-US" altLang="zh-CN" dirty="0">
                <a:solidFill>
                  <a:srgbClr val="0070C0"/>
                </a:solidFill>
                <a:latin typeface="+mn-lt"/>
                <a:ea typeface="黑体" panose="02010609060101010101" pitchFamily="49" charset="-122"/>
                <a:cs typeface="+mn-cs"/>
              </a:rPr>
              <a:t>Difficult</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reach</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50ps</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module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level</a:t>
            </a:r>
          </a:p>
          <a:p>
            <a:pPr lvl="2" defTabSz="914400"/>
            <a:r>
              <a:rPr lang="en-US" altLang="zh-CN" dirty="0">
                <a:solidFill>
                  <a:srgbClr val="0070C0"/>
                </a:solidFill>
                <a:latin typeface="+mn-lt"/>
                <a:ea typeface="黑体" panose="02010609060101010101" pitchFamily="49" charset="-122"/>
                <a:cs typeface="+mn-cs"/>
              </a:rPr>
              <a:t>Try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explore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the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TDC</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calibration</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method</a:t>
            </a:r>
            <a:r>
              <a:rPr lang="zh-CN" altLang="en-US" dirty="0">
                <a:solidFill>
                  <a:srgbClr val="0070C0"/>
                </a:solidFill>
                <a:latin typeface="+mn-lt"/>
                <a:ea typeface="黑体" panose="02010609060101010101" pitchFamily="49" charset="-122"/>
                <a:cs typeface="+mn-cs"/>
              </a:rPr>
              <a:t> </a:t>
            </a:r>
            <a:endParaRPr lang="en-US" altLang="zh-CN" dirty="0">
              <a:solidFill>
                <a:srgbClr val="0070C0"/>
              </a:solidFill>
              <a:latin typeface="+mn-lt"/>
              <a:ea typeface="黑体" panose="02010609060101010101" pitchFamily="49" charset="-122"/>
              <a:cs typeface="+mn-cs"/>
            </a:endParaRPr>
          </a:p>
          <a:p>
            <a:pPr lvl="2" defTabSz="914400"/>
            <a:r>
              <a:rPr lang="en-US" altLang="zh-CN" dirty="0">
                <a:solidFill>
                  <a:srgbClr val="0070C0"/>
                </a:solidFill>
                <a:latin typeface="+mn-lt"/>
                <a:ea typeface="黑体" panose="02010609060101010101" pitchFamily="49" charset="-122"/>
                <a:cs typeface="+mn-cs"/>
              </a:rPr>
              <a:t>Work</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with</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HGTD</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community</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to</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understand</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and</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improve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module</a:t>
            </a:r>
            <a:r>
              <a:rPr lang="zh-CN" altLang="en-US" dirty="0">
                <a:solidFill>
                  <a:srgbClr val="0070C0"/>
                </a:solidFill>
                <a:latin typeface="+mn-lt"/>
                <a:ea typeface="黑体" panose="02010609060101010101" pitchFamily="49" charset="-122"/>
                <a:cs typeface="+mn-cs"/>
              </a:rPr>
              <a:t> </a:t>
            </a:r>
            <a:r>
              <a:rPr lang="en-US" altLang="zh-CN" dirty="0">
                <a:solidFill>
                  <a:srgbClr val="0070C0"/>
                </a:solidFill>
                <a:latin typeface="+mn-lt"/>
                <a:ea typeface="黑体" panose="02010609060101010101" pitchFamily="49" charset="-122"/>
                <a:cs typeface="+mn-cs"/>
              </a:rPr>
              <a:t>performance</a:t>
            </a:r>
          </a:p>
          <a:p>
            <a:pPr lvl="1" defTabSz="914400"/>
            <a:endParaRPr lang="en-US" altLang="zh-CN" dirty="0">
              <a:latin typeface="+mn-lt"/>
              <a:ea typeface="黑体" panose="02010609060101010101" pitchFamily="49" charset="-122"/>
              <a:cs typeface="+mn-cs"/>
            </a:endParaRPr>
          </a:p>
          <a:p>
            <a:pPr defTabSz="914400"/>
            <a:endParaRPr lang="en-US" altLang="zh-CN" sz="2000" dirty="0">
              <a:solidFill>
                <a:schemeClr val="tx1"/>
              </a:solidFill>
              <a:latin typeface="+mn-lt"/>
              <a:ea typeface="黑体" panose="02010609060101010101" pitchFamily="49" charset="-122"/>
              <a:cs typeface="+mn-cs"/>
            </a:endParaRPr>
          </a:p>
          <a:p>
            <a:pPr lvl="1" defTabSz="914400"/>
            <a:endParaRPr lang="en-US" altLang="zh-CN" sz="1600" dirty="0">
              <a:solidFill>
                <a:srgbClr val="0070C0"/>
              </a:solidFill>
              <a:latin typeface="+mn-lt"/>
              <a:ea typeface="黑体" panose="02010609060101010101" pitchFamily="49" charset="-122"/>
              <a:cs typeface="+mn-cs"/>
            </a:endParaRPr>
          </a:p>
          <a:p>
            <a:pPr defTabSz="914400"/>
            <a:endParaRPr lang="en-US" altLang="zh-CN" dirty="0">
              <a:latin typeface="+mn-lt"/>
              <a:ea typeface="黑体" panose="02010609060101010101" pitchFamily="49" charset="-122"/>
              <a:cs typeface="+mn-cs"/>
            </a:endParaRPr>
          </a:p>
          <a:p>
            <a:pPr lvl="1" defTabSz="914423"/>
            <a:endParaRPr lang="en-US" altLang="zh-CN" sz="2400" kern="0" dirty="0">
              <a:solidFill>
                <a:srgbClr val="000000"/>
              </a:solidFill>
              <a:latin typeface="微软雅黑" panose="020B0503020204020204" pitchFamily="34" charset="-122"/>
            </a:endParaRPr>
          </a:p>
          <a:p>
            <a:pPr lvl="1" defTabSz="914423"/>
            <a:endParaRPr lang="en-US" altLang="zh-CN" kern="0" dirty="0">
              <a:solidFill>
                <a:srgbClr val="FF0000"/>
              </a:solidFill>
              <a:latin typeface="微软雅黑" panose="020B0503020204020204" pitchFamily="34" charset="-122"/>
            </a:endParaRPr>
          </a:p>
          <a:p>
            <a:pPr lvl="1" defTabSz="914423"/>
            <a:endParaRPr kumimoji="1" lang="en-US" altLang="zh-CN" kern="0" dirty="0">
              <a:latin typeface="微软雅黑"/>
              <a:ea typeface="微软雅黑"/>
            </a:endParaRPr>
          </a:p>
        </p:txBody>
      </p:sp>
    </p:spTree>
    <p:extLst>
      <p:ext uri="{BB962C8B-B14F-4D97-AF65-F5344CB8AC3E}">
        <p14:creationId xmlns:p14="http://schemas.microsoft.com/office/powerpoint/2010/main" val="405352136"/>
      </p:ext>
    </p:extLst>
  </p:cSld>
  <p:clrMapOvr>
    <a:masterClrMapping/>
  </p:clrMapOvr>
  <mc:AlternateContent xmlns:mc="http://schemas.openxmlformats.org/markup-compatibility/2006" xmlns:p14="http://schemas.microsoft.com/office/powerpoint/2010/main">
    <mc:Choice Requires="p14">
      <p:transition spd="slow" p14:dur="2000" advTm="56579"/>
    </mc:Choice>
    <mc:Fallback xmlns="">
      <p:transition spd="slow" advTm="5657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5310-57EC-B140-B2EC-B2D2EB131BEC}"/>
              </a:ext>
            </a:extLst>
          </p:cNvPr>
          <p:cNvSpPr>
            <a:spLocks noGrp="1"/>
          </p:cNvSpPr>
          <p:nvPr>
            <p:ph type="title"/>
          </p:nvPr>
        </p:nvSpPr>
        <p:spPr>
          <a:xfrm>
            <a:off x="925286" y="-190047"/>
            <a:ext cx="10515600" cy="1325563"/>
          </a:xfrm>
        </p:spPr>
        <p:txBody>
          <a:bodyPr/>
          <a:lstStyle/>
          <a:p>
            <a:r>
              <a:rPr lang="en-US" altLang="zh-CN" dirty="0"/>
              <a:t>Publication</a:t>
            </a:r>
            <a:r>
              <a:rPr lang="zh-CN" altLang="en-US" dirty="0"/>
              <a:t> </a:t>
            </a:r>
            <a:r>
              <a:rPr lang="en-US" altLang="zh-CN" dirty="0"/>
              <a:t>list</a:t>
            </a:r>
            <a:r>
              <a:rPr lang="zh-CN" altLang="en-US" dirty="0"/>
              <a:t>   </a:t>
            </a:r>
            <a:endParaRPr lang="en-CN" dirty="0"/>
          </a:p>
        </p:txBody>
      </p:sp>
      <p:sp>
        <p:nvSpPr>
          <p:cNvPr id="3" name="Content Placeholder 2">
            <a:extLst>
              <a:ext uri="{FF2B5EF4-FFF2-40B4-BE49-F238E27FC236}">
                <a16:creationId xmlns:a16="http://schemas.microsoft.com/office/drawing/2014/main" id="{FF81DCA0-A053-2E4C-A245-D8E87965706D}"/>
              </a:ext>
            </a:extLst>
          </p:cNvPr>
          <p:cNvSpPr>
            <a:spLocks noGrp="1"/>
          </p:cNvSpPr>
          <p:nvPr>
            <p:ph idx="1"/>
          </p:nvPr>
        </p:nvSpPr>
        <p:spPr>
          <a:xfrm>
            <a:off x="635000" y="1135516"/>
            <a:ext cx="11010900" cy="5138284"/>
          </a:xfrm>
        </p:spPr>
        <p:txBody>
          <a:bodyPr>
            <a:normAutofit fontScale="77500" lnSpcReduction="20000"/>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Yimin Che et al., </a:t>
            </a:r>
            <a:r>
              <a:rPr kumimoji="0" lang="zh-CN" altLang="zh-CN" sz="2800" i="1" u="none" strike="noStrike" cap="none" normalizeH="0" baseline="0" dirty="0">
                <a:ln>
                  <a:noFill/>
                </a:ln>
                <a:solidFill>
                  <a:schemeClr val="tx1"/>
                </a:solidFill>
                <a:effectLst/>
                <a:latin typeface="Arial" panose="020B0604020202020204" pitchFamily="34" charset="0"/>
              </a:rPr>
              <a:t>Comprehensive full-power testing of demonstrator system for the High Granularity Timing Detector</a:t>
            </a:r>
            <a:r>
              <a:rPr kumimoji="0" lang="zh-CN" altLang="zh-CN" sz="2800" i="0" u="none" strike="noStrike" cap="none" normalizeH="0" baseline="0" dirty="0">
                <a:ln>
                  <a:noFill/>
                </a:ln>
                <a:solidFill>
                  <a:schemeClr val="tx1"/>
                </a:solidFill>
                <a:effectLst/>
                <a:latin typeface="Arial" panose="020B0604020202020204" pitchFamily="34" charset="0"/>
              </a:rPr>
              <a:t>, JINST 21 (2026) C03026.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A. Aboulhorma, G. Di Gregorio, K. Tariq et al., </a:t>
            </a:r>
            <a:r>
              <a:rPr kumimoji="0" lang="zh-CN" altLang="zh-CN" sz="2800" i="1" u="none" strike="noStrike" cap="none" normalizeH="0" baseline="0" dirty="0">
                <a:ln>
                  <a:noFill/>
                </a:ln>
                <a:solidFill>
                  <a:schemeClr val="tx1"/>
                </a:solidFill>
                <a:effectLst/>
                <a:latin typeface="Arial" panose="020B0604020202020204" pitchFamily="34" charset="0"/>
              </a:rPr>
              <a:t>Beam-test evaluation of pre-production Low Gain Avalanche Detectors for the ATLAS High Granularity Timing Detector</a:t>
            </a:r>
            <a:r>
              <a:rPr kumimoji="0" lang="zh-CN" altLang="zh-CN" sz="2800" i="0" u="none" strike="noStrike" cap="none" normalizeH="0" baseline="0" dirty="0">
                <a:ln>
                  <a:noFill/>
                </a:ln>
                <a:solidFill>
                  <a:schemeClr val="tx1"/>
                </a:solidFill>
                <a:effectLst/>
                <a:latin typeface="Arial" panose="020B0604020202020204" pitchFamily="34" charset="0"/>
              </a:rPr>
              <a:t>, JINST 21 (2026) P03021.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Thermal cycling reliability of hybrid pixel sensor modules for the ATLAS High Granularity Timing Detector, JINST 20 (2025) P11003.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ATLAS HGTD Collaboration, </a:t>
            </a:r>
            <a:r>
              <a:rPr kumimoji="0" lang="zh-CN" altLang="zh-CN" sz="2800" i="1" u="none" strike="noStrike" cap="none" normalizeH="0" baseline="0" dirty="0">
                <a:ln>
                  <a:noFill/>
                </a:ln>
                <a:solidFill>
                  <a:schemeClr val="tx1"/>
                </a:solidFill>
                <a:effectLst/>
                <a:latin typeface="Arial" panose="020B0604020202020204" pitchFamily="34" charset="0"/>
              </a:rPr>
              <a:t>Evaluation of the prototype Peripheral Electronics Board for the High Granularity Timing Detector</a:t>
            </a:r>
            <a:r>
              <a:rPr kumimoji="0" lang="zh-CN" altLang="zh-CN" sz="2800" i="0" u="none" strike="noStrike" cap="none" normalizeH="0" baseline="0" dirty="0">
                <a:ln>
                  <a:noFill/>
                </a:ln>
                <a:solidFill>
                  <a:schemeClr val="tx1"/>
                </a:solidFill>
                <a:effectLst/>
                <a:latin typeface="Arial" panose="020B0604020202020204" pitchFamily="34" charset="0"/>
              </a:rPr>
              <a:t>, JINST 19 (2024) C12012.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Low Gain Avalanche Detectors for the ATLAS High Granularity Timing Detector: Laboratory and test beam campaigns, NIMA 1063 (2024) 169237.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Zhenwu Ge et al., </a:t>
            </a:r>
            <a:r>
              <a:rPr kumimoji="0" lang="zh-CN" altLang="zh-CN" sz="2800" i="1" u="none" strike="noStrike" cap="none" normalizeH="0" baseline="0" dirty="0">
                <a:ln>
                  <a:noFill/>
                </a:ln>
                <a:solidFill>
                  <a:schemeClr val="tx1"/>
                </a:solidFill>
                <a:effectLst/>
                <a:latin typeface="Arial" panose="020B0604020202020204" pitchFamily="34" charset="0"/>
              </a:rPr>
              <a:t>An FPGA-based front-end module emulator for the High Granularity Timing Detector</a:t>
            </a:r>
            <a:r>
              <a:rPr kumimoji="0" lang="zh-CN" altLang="zh-CN" sz="2800" i="0" u="none" strike="noStrike" cap="none" normalizeH="0" baseline="0" dirty="0">
                <a:ln>
                  <a:noFill/>
                </a:ln>
                <a:solidFill>
                  <a:schemeClr val="tx1"/>
                </a:solidFill>
                <a:effectLst/>
                <a:latin typeface="Arial" panose="020B0604020202020204" pitchFamily="34" charset="0"/>
              </a:rPr>
              <a:t>, JINST 19 (2024) C03055.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C. Wang et al., </a:t>
            </a:r>
            <a:r>
              <a:rPr kumimoji="0" lang="zh-CN" altLang="zh-CN" sz="2800" i="1" u="none" strike="noStrike" cap="none" normalizeH="0" baseline="0" dirty="0">
                <a:ln>
                  <a:noFill/>
                </a:ln>
                <a:solidFill>
                  <a:schemeClr val="tx1"/>
                </a:solidFill>
                <a:effectLst/>
                <a:latin typeface="Arial" panose="020B0604020202020204" pitchFamily="34" charset="0"/>
              </a:rPr>
              <a:t>Radiation tolerance of the MUX64 for the High Granularity Timing Detector of ATLAS</a:t>
            </a:r>
            <a:r>
              <a:rPr kumimoji="0" lang="zh-CN" altLang="zh-CN" sz="2800" i="0" u="none" strike="noStrike" cap="none" normalizeH="0" baseline="0" dirty="0">
                <a:ln>
                  <a:noFill/>
                </a:ln>
                <a:solidFill>
                  <a:schemeClr val="tx1"/>
                </a:solidFill>
                <a:effectLst/>
                <a:latin typeface="Arial" panose="020B0604020202020204" pitchFamily="34" charset="0"/>
              </a:rPr>
              <a:t>, JINST 19 (2024) C03044.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zh-CN" altLang="zh-CN" sz="2800" i="0" u="none" strike="noStrike" cap="none" normalizeH="0" baseline="0" dirty="0">
                <a:ln>
                  <a:noFill/>
                </a:ln>
                <a:solidFill>
                  <a:schemeClr val="tx1"/>
                </a:solidFill>
                <a:effectLst/>
                <a:latin typeface="Arial" panose="020B0604020202020204" pitchFamily="34" charset="0"/>
              </a:rPr>
              <a:t>ATLAS HGTD Collaboration, </a:t>
            </a:r>
            <a:r>
              <a:rPr kumimoji="0" lang="zh-CN" altLang="zh-CN" sz="2800" i="1" u="none" strike="noStrike" cap="none" normalizeH="0" baseline="0" dirty="0">
                <a:ln>
                  <a:noFill/>
                </a:ln>
                <a:solidFill>
                  <a:schemeClr val="tx1"/>
                </a:solidFill>
                <a:effectLst/>
                <a:latin typeface="Arial" panose="020B0604020202020204" pitchFamily="34" charset="0"/>
              </a:rPr>
              <a:t>HGTD DC/DC converter in low temperature and magnetic field operation</a:t>
            </a:r>
            <a:r>
              <a:rPr kumimoji="0" lang="zh-CN" altLang="zh-CN" sz="2800" i="0" u="none" strike="noStrike" cap="none" normalizeH="0" baseline="0" dirty="0">
                <a:ln>
                  <a:noFill/>
                </a:ln>
                <a:solidFill>
                  <a:schemeClr val="tx1"/>
                </a:solidFill>
                <a:effectLst/>
                <a:latin typeface="Arial" panose="020B0604020202020204" pitchFamily="34" charset="0"/>
              </a:rPr>
              <a:t>, JINST 19 (2024) C02006. </a:t>
            </a:r>
          </a:p>
          <a:p>
            <a:pPr marL="0" indent="0">
              <a:buNone/>
            </a:pPr>
            <a:endParaRPr lang="en-CN" dirty="0"/>
          </a:p>
        </p:txBody>
      </p:sp>
      <p:sp>
        <p:nvSpPr>
          <p:cNvPr id="4" name="Slide Number Placeholder 3">
            <a:extLst>
              <a:ext uri="{FF2B5EF4-FFF2-40B4-BE49-F238E27FC236}">
                <a16:creationId xmlns:a16="http://schemas.microsoft.com/office/drawing/2014/main" id="{ED70EE14-E577-5040-BA6A-0FF740B386E6}"/>
              </a:ext>
            </a:extLst>
          </p:cNvPr>
          <p:cNvSpPr>
            <a:spLocks noGrp="1"/>
          </p:cNvSpPr>
          <p:nvPr>
            <p:ph type="sldNum" sz="quarter" idx="12"/>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77773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0F92-A0EE-4ED9-A4AE-8A81B93E3FD2}"/>
              </a:ext>
            </a:extLst>
          </p:cNvPr>
          <p:cNvSpPr>
            <a:spLocks noGrp="1"/>
          </p:cNvSpPr>
          <p:nvPr>
            <p:ph type="title"/>
          </p:nvPr>
        </p:nvSpPr>
        <p:spPr>
          <a:xfrm>
            <a:off x="838200" y="0"/>
            <a:ext cx="10515600" cy="1325563"/>
          </a:xfrm>
        </p:spPr>
        <p:txBody>
          <a:bodyPr/>
          <a:lstStyle/>
          <a:p>
            <a:r>
              <a:rPr lang="en-US" altLang="zh-CN" dirty="0"/>
              <a:t>Funding Status</a:t>
            </a:r>
            <a:endParaRPr lang="zh-CN" altLang="en-US" dirty="0"/>
          </a:p>
        </p:txBody>
      </p:sp>
      <p:graphicFrame>
        <p:nvGraphicFramePr>
          <p:cNvPr id="10" name="Content Placeholder 3">
            <a:extLst>
              <a:ext uri="{FF2B5EF4-FFF2-40B4-BE49-F238E27FC236}">
                <a16:creationId xmlns:a16="http://schemas.microsoft.com/office/drawing/2014/main" id="{6AC7868D-95A6-4CDB-9079-172EFDBC4EBD}"/>
              </a:ext>
            </a:extLst>
          </p:cNvPr>
          <p:cNvGraphicFramePr>
            <a:graphicFrameLocks/>
          </p:cNvGraphicFramePr>
          <p:nvPr/>
        </p:nvGraphicFramePr>
        <p:xfrm>
          <a:off x="260350" y="1560834"/>
          <a:ext cx="5734051" cy="4433564"/>
        </p:xfrm>
        <a:graphic>
          <a:graphicData uri="http://schemas.openxmlformats.org/drawingml/2006/table">
            <a:tbl>
              <a:tblPr>
                <a:tableStyleId>{5C22544A-7EE6-4342-B048-85BDC9FD1C3A}</a:tableStyleId>
              </a:tblPr>
              <a:tblGrid>
                <a:gridCol w="1742479">
                  <a:extLst>
                    <a:ext uri="{9D8B030D-6E8A-4147-A177-3AD203B41FA5}">
                      <a16:colId xmlns:a16="http://schemas.microsoft.com/office/drawing/2014/main" val="2155713195"/>
                    </a:ext>
                  </a:extLst>
                </a:gridCol>
                <a:gridCol w="975718">
                  <a:extLst>
                    <a:ext uri="{9D8B030D-6E8A-4147-A177-3AD203B41FA5}">
                      <a16:colId xmlns:a16="http://schemas.microsoft.com/office/drawing/2014/main" val="102454425"/>
                    </a:ext>
                  </a:extLst>
                </a:gridCol>
                <a:gridCol w="975718">
                  <a:extLst>
                    <a:ext uri="{9D8B030D-6E8A-4147-A177-3AD203B41FA5}">
                      <a16:colId xmlns:a16="http://schemas.microsoft.com/office/drawing/2014/main" val="3585235299"/>
                    </a:ext>
                  </a:extLst>
                </a:gridCol>
                <a:gridCol w="650477">
                  <a:extLst>
                    <a:ext uri="{9D8B030D-6E8A-4147-A177-3AD203B41FA5}">
                      <a16:colId xmlns:a16="http://schemas.microsoft.com/office/drawing/2014/main" val="3056459878"/>
                    </a:ext>
                  </a:extLst>
                </a:gridCol>
                <a:gridCol w="680046">
                  <a:extLst>
                    <a:ext uri="{9D8B030D-6E8A-4147-A177-3AD203B41FA5}">
                      <a16:colId xmlns:a16="http://schemas.microsoft.com/office/drawing/2014/main" val="1280924711"/>
                    </a:ext>
                  </a:extLst>
                </a:gridCol>
                <a:gridCol w="709613">
                  <a:extLst>
                    <a:ext uri="{9D8B030D-6E8A-4147-A177-3AD203B41FA5}">
                      <a16:colId xmlns:a16="http://schemas.microsoft.com/office/drawing/2014/main" val="2721190662"/>
                    </a:ext>
                  </a:extLst>
                </a:gridCol>
              </a:tblGrid>
              <a:tr h="504867">
                <a:tc>
                  <a:txBody>
                    <a:bodyPr/>
                    <a:lstStyle/>
                    <a:p>
                      <a:pPr algn="ctr" fontAlgn="b"/>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Task 1</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Task 1</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Task 1</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Task 1</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Task 1</a:t>
                      </a:r>
                    </a:p>
                  </a:txBody>
                  <a:tcPr marL="4763" marR="4763" marT="4763" marB="0" anchor="b"/>
                </a:tc>
                <a:extLst>
                  <a:ext uri="{0D108BD9-81ED-4DB2-BD59-A6C34878D82A}">
                    <a16:rowId xmlns:a16="http://schemas.microsoft.com/office/drawing/2014/main" val="1794615696"/>
                  </a:ext>
                </a:extLst>
              </a:tr>
              <a:tr h="301762">
                <a:tc>
                  <a:txBody>
                    <a:bodyPr/>
                    <a:lstStyle/>
                    <a:p>
                      <a:pPr algn="ctr" fontAlgn="b"/>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Sum</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IHEP</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USTC</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NJU</a:t>
                      </a:r>
                    </a:p>
                  </a:txBody>
                  <a:tcPr marL="4763" marR="4763" marT="4763" marB="0" anchor="b"/>
                </a:tc>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SDU</a:t>
                      </a:r>
                    </a:p>
                  </a:txBody>
                  <a:tcPr marL="4763" marR="4763" marT="4763" marB="0" anchor="b"/>
                </a:tc>
                <a:extLst>
                  <a:ext uri="{0D108BD9-81ED-4DB2-BD59-A6C34878D82A}">
                    <a16:rowId xmlns:a16="http://schemas.microsoft.com/office/drawing/2014/main" val="3185043547"/>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Total Budget</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1135.00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500.00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255.00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130.00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250.00 </a:t>
                      </a:r>
                    </a:p>
                  </a:txBody>
                  <a:tcPr marL="4763" marR="4763" marT="4763" marB="0" anchor="ctr"/>
                </a:tc>
                <a:extLst>
                  <a:ext uri="{0D108BD9-81ED-4DB2-BD59-A6C34878D82A}">
                    <a16:rowId xmlns:a16="http://schemas.microsoft.com/office/drawing/2014/main" val="2102225983"/>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Received funds</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908.14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400.25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203.95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103.97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199.97 </a:t>
                      </a:r>
                    </a:p>
                  </a:txBody>
                  <a:tcPr marL="4763" marR="4763" marT="4763" marB="0" anchor="ctr"/>
                </a:tc>
                <a:extLst>
                  <a:ext uri="{0D108BD9-81ED-4DB2-BD59-A6C34878D82A}">
                    <a16:rowId xmlns:a16="http://schemas.microsoft.com/office/drawing/2014/main" val="435626414"/>
                  </a:ext>
                </a:extLst>
              </a:tr>
              <a:tr h="504867">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Pending to allocated</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226.86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99.75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51.05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26.03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50.03 </a:t>
                      </a:r>
                    </a:p>
                  </a:txBody>
                  <a:tcPr marL="4763" marR="4763" marT="4763" marB="0" anchor="ctr"/>
                </a:tc>
                <a:extLst>
                  <a:ext uri="{0D108BD9-81ED-4DB2-BD59-A6C34878D82A}">
                    <a16:rowId xmlns:a16="http://schemas.microsoft.com/office/drawing/2014/main" val="344073149"/>
                  </a:ext>
                </a:extLst>
              </a:tr>
              <a:tr h="504867">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Implementation rate %</a:t>
                      </a:r>
                    </a:p>
                  </a:txBody>
                  <a:tcPr marL="4763" marR="4763" marT="4763" marB="0" anchor="b"/>
                </a:tc>
                <a:tc>
                  <a:txBody>
                    <a:bodyPr/>
                    <a:lstStyle/>
                    <a:p>
                      <a:pPr algn="ctr" rtl="0" fontAlgn="ctr"/>
                      <a:r>
                        <a:rPr lang="en-US" altLang="zh-CN" sz="1100" b="1" i="0" u="none" strike="noStrike">
                          <a:solidFill>
                            <a:srgbClr val="000000"/>
                          </a:solidFill>
                          <a:effectLst/>
                          <a:latin typeface="等线" panose="02010600030101010101" pitchFamily="2" charset="-122"/>
                          <a:ea typeface="等线" panose="02010600030101010101" pitchFamily="2" charset="-122"/>
                        </a:rPr>
                        <a:t>45.16%</a:t>
                      </a:r>
                    </a:p>
                  </a:txBody>
                  <a:tcPr marL="4763" marR="4763" marT="4763" marB="0" anchor="ctr"/>
                </a:tc>
                <a:tc>
                  <a:txBody>
                    <a:bodyPr/>
                    <a:lstStyle/>
                    <a:p>
                      <a:pPr algn="ctr" rtl="0" fontAlgn="ctr"/>
                      <a:r>
                        <a:rPr lang="en-US" altLang="zh-CN" sz="1100" b="1" i="0" u="none" strike="noStrike">
                          <a:solidFill>
                            <a:srgbClr val="000000"/>
                          </a:solidFill>
                          <a:effectLst/>
                          <a:latin typeface="等线" panose="02010600030101010101" pitchFamily="2" charset="-122"/>
                          <a:ea typeface="等线" panose="02010600030101010101" pitchFamily="2" charset="-122"/>
                        </a:rPr>
                        <a:t>59.19%</a:t>
                      </a:r>
                    </a:p>
                  </a:txBody>
                  <a:tcPr marL="4763" marR="4763" marT="4763" marB="0" anchor="ctr"/>
                </a:tc>
                <a:tc>
                  <a:txBody>
                    <a:bodyPr/>
                    <a:lstStyle/>
                    <a:p>
                      <a:pPr algn="ctr" rtl="0" fontAlgn="ctr"/>
                      <a:r>
                        <a:rPr lang="en-US" altLang="zh-CN" sz="1100" b="1" i="0" u="none" strike="noStrike">
                          <a:solidFill>
                            <a:srgbClr val="000000"/>
                          </a:solidFill>
                          <a:effectLst/>
                          <a:latin typeface="等线" panose="02010600030101010101" pitchFamily="2" charset="-122"/>
                          <a:ea typeface="等线" panose="02010600030101010101" pitchFamily="2" charset="-122"/>
                        </a:rPr>
                        <a:t>17.12%</a:t>
                      </a:r>
                    </a:p>
                  </a:txBody>
                  <a:tcPr marL="4763" marR="4763" marT="4763" marB="0" anchor="ctr"/>
                </a:tc>
                <a:tc>
                  <a:txBody>
                    <a:bodyPr/>
                    <a:lstStyle/>
                    <a:p>
                      <a:pPr algn="ctr" rtl="0" fontAlgn="ctr"/>
                      <a:r>
                        <a:rPr lang="en-US" altLang="zh-CN" sz="1100" b="1" i="0" u="none" strike="noStrike">
                          <a:solidFill>
                            <a:srgbClr val="000000"/>
                          </a:solidFill>
                          <a:effectLst/>
                          <a:latin typeface="等线" panose="02010600030101010101" pitchFamily="2" charset="-122"/>
                          <a:ea typeface="等线" panose="02010600030101010101" pitchFamily="2" charset="-122"/>
                        </a:rPr>
                        <a:t>54.06%</a:t>
                      </a:r>
                    </a:p>
                  </a:txBody>
                  <a:tcPr marL="4763" marR="4763" marT="4763" marB="0" anchor="ctr"/>
                </a:tc>
                <a:tc>
                  <a:txBody>
                    <a:bodyPr/>
                    <a:lstStyle/>
                    <a:p>
                      <a:pPr algn="ctr" rtl="0" fontAlgn="ctr"/>
                      <a:r>
                        <a:rPr lang="en-US" altLang="zh-CN" sz="1100" b="1" i="0" u="none" strike="noStrike">
                          <a:solidFill>
                            <a:srgbClr val="000000"/>
                          </a:solidFill>
                          <a:effectLst/>
                          <a:latin typeface="等线" panose="02010600030101010101" pitchFamily="2" charset="-122"/>
                          <a:ea typeface="等线" panose="02010600030101010101" pitchFamily="2" charset="-122"/>
                        </a:rPr>
                        <a:t>41.07%</a:t>
                      </a:r>
                    </a:p>
                  </a:txBody>
                  <a:tcPr marL="4763" marR="4763" marT="4763" marB="0" anchor="ctr"/>
                </a:tc>
                <a:extLst>
                  <a:ext uri="{0D108BD9-81ED-4DB2-BD59-A6C34878D82A}">
                    <a16:rowId xmlns:a16="http://schemas.microsoft.com/office/drawing/2014/main" val="757495787"/>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Total Expense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512.57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295.97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43.66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70.27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102.66 </a:t>
                      </a:r>
                    </a:p>
                  </a:txBody>
                  <a:tcPr marL="4763" marR="4763" marT="4763" marB="0" anchor="ctr"/>
                </a:tc>
                <a:extLst>
                  <a:ext uri="{0D108BD9-81ED-4DB2-BD59-A6C34878D82A}">
                    <a16:rowId xmlns:a16="http://schemas.microsoft.com/office/drawing/2014/main" val="2282954521"/>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1 Direct fee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314.56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276.43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15.56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46.42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58.95 </a:t>
                      </a:r>
                    </a:p>
                  </a:txBody>
                  <a:tcPr marL="4763" marR="4763" marT="4763" marB="0" anchor="ctr"/>
                </a:tc>
                <a:extLst>
                  <a:ext uri="{0D108BD9-81ED-4DB2-BD59-A6C34878D82A}">
                    <a16:rowId xmlns:a16="http://schemas.microsoft.com/office/drawing/2014/main" val="2150831978"/>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1) Device fee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1.22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2.69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0.00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0.00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0.00 </a:t>
                      </a:r>
                    </a:p>
                  </a:txBody>
                  <a:tcPr marL="4763" marR="4763" marT="4763" marB="0" anchor="ctr"/>
                </a:tc>
                <a:extLst>
                  <a:ext uri="{0D108BD9-81ED-4DB2-BD59-A6C34878D82A}">
                    <a16:rowId xmlns:a16="http://schemas.microsoft.com/office/drawing/2014/main" val="830230034"/>
                  </a:ext>
                </a:extLst>
              </a:tr>
              <a:tr h="504867">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2) Business fee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150.23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155.81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15.56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22.42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47.55 </a:t>
                      </a:r>
                    </a:p>
                  </a:txBody>
                  <a:tcPr marL="4763" marR="4763" marT="4763" marB="0" anchor="ctr"/>
                </a:tc>
                <a:extLst>
                  <a:ext uri="{0D108BD9-81ED-4DB2-BD59-A6C34878D82A}">
                    <a16:rowId xmlns:a16="http://schemas.microsoft.com/office/drawing/2014/main" val="1588016157"/>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3) Labor fee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140.87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117.94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0.00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24.00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11.40 </a:t>
                      </a:r>
                    </a:p>
                  </a:txBody>
                  <a:tcPr marL="4763" marR="4763" marT="4763" marB="0" anchor="ctr"/>
                </a:tc>
                <a:extLst>
                  <a:ext uri="{0D108BD9-81ED-4DB2-BD59-A6C34878D82A}">
                    <a16:rowId xmlns:a16="http://schemas.microsoft.com/office/drawing/2014/main" val="2678720093"/>
                  </a:ext>
                </a:extLst>
              </a:tr>
              <a:tr h="301762">
                <a:tc>
                  <a:txBody>
                    <a:bodyPr/>
                    <a:lstStyle/>
                    <a:p>
                      <a:pPr algn="ctr" rtl="0" fontAlgn="b"/>
                      <a:r>
                        <a:rPr lang="en-US" sz="1100" b="1" i="0" u="none" strike="noStrike">
                          <a:solidFill>
                            <a:srgbClr val="000000"/>
                          </a:solidFill>
                          <a:effectLst/>
                          <a:latin typeface="等线" panose="02010600030101010101" pitchFamily="2" charset="-122"/>
                          <a:ea typeface="等线" panose="02010600030101010101" pitchFamily="2" charset="-122"/>
                        </a:rPr>
                        <a:t>2 Indirect fee</a:t>
                      </a:r>
                    </a:p>
                  </a:txBody>
                  <a:tcPr marL="4763" marR="4763" marT="4763" marB="0" anchor="b"/>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88.82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19.54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28.10 </a:t>
                      </a:r>
                    </a:p>
                  </a:txBody>
                  <a:tcPr marL="4763" marR="4763" marT="4763" marB="0" anchor="ctr"/>
                </a:tc>
                <a:tc>
                  <a:txBody>
                    <a:bodyPr/>
                    <a:lstStyle/>
                    <a:p>
                      <a:pPr algn="ctr" rtl="0" fontAlgn="ctr"/>
                      <a:r>
                        <a:rPr lang="en-US" altLang="zh-CN" sz="1100" b="0" i="0" u="none" strike="noStrike">
                          <a:solidFill>
                            <a:srgbClr val="000000"/>
                          </a:solidFill>
                          <a:effectLst/>
                          <a:latin typeface="等线" panose="02010600030101010101" pitchFamily="2" charset="-122"/>
                          <a:ea typeface="等线" panose="02010600030101010101" pitchFamily="2" charset="-122"/>
                        </a:rPr>
                        <a:t>23.85 </a:t>
                      </a:r>
                    </a:p>
                  </a:txBody>
                  <a:tcPr marL="4763" marR="4763" marT="4763" marB="0" anchor="ctr"/>
                </a:tc>
                <a:tc>
                  <a:txBody>
                    <a:bodyPr/>
                    <a:lstStyle/>
                    <a:p>
                      <a:pPr algn="ctr" rtl="0"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43.72 </a:t>
                      </a:r>
                    </a:p>
                  </a:txBody>
                  <a:tcPr marL="4763" marR="4763" marT="4763" marB="0" anchor="ctr"/>
                </a:tc>
                <a:extLst>
                  <a:ext uri="{0D108BD9-81ED-4DB2-BD59-A6C34878D82A}">
                    <a16:rowId xmlns:a16="http://schemas.microsoft.com/office/drawing/2014/main" val="2424957695"/>
                  </a:ext>
                </a:extLst>
              </a:tr>
            </a:tbl>
          </a:graphicData>
        </a:graphic>
      </p:graphicFrame>
      <p:sp>
        <p:nvSpPr>
          <p:cNvPr id="14" name="TextBox 13">
            <a:extLst>
              <a:ext uri="{FF2B5EF4-FFF2-40B4-BE49-F238E27FC236}">
                <a16:creationId xmlns:a16="http://schemas.microsoft.com/office/drawing/2014/main" id="{840BC9B1-BF2C-4EFA-90BA-0D81C6C2F90E}"/>
              </a:ext>
            </a:extLst>
          </p:cNvPr>
          <p:cNvSpPr txBox="1"/>
          <p:nvPr/>
        </p:nvSpPr>
        <p:spPr>
          <a:xfrm>
            <a:off x="6496050" y="1352550"/>
            <a:ext cx="5270499" cy="4524315"/>
          </a:xfrm>
          <a:prstGeom prst="rect">
            <a:avLst/>
          </a:prstGeom>
          <a:noFill/>
        </p:spPr>
        <p:txBody>
          <a:bodyPr wrap="square">
            <a:spAutoFit/>
          </a:bodyPr>
          <a:lstStyle/>
          <a:p>
            <a:r>
              <a:rPr lang="en-US" altLang="zh-CN" dirty="0"/>
              <a:t>The expenditures are mainly concentrated in labor costs, indirect costs, meeting/travel/international cooperation expenses, material costs, and testing/processing fees. Overall, these expenditures support sensor, module, electronics, and testing work, as well as CERN/ATLAS collaboration activities, experimental material procurement, and key component testing and validation.</a:t>
            </a:r>
          </a:p>
          <a:p>
            <a:endParaRPr lang="en-US" altLang="zh-CN" dirty="0"/>
          </a:p>
          <a:p>
            <a:r>
              <a:rPr lang="en-US" altLang="zh-CN" dirty="0"/>
              <a:t>Reason for low rate in USTC: When paying for the LGAD sensor production, the project funds were insufficient, so the cost was temporarily advanced using other funds. The sensors have now been produced and entered the testing stage. After testing is completed, RMB 1.60 million will be paid from this project fund.</a:t>
            </a:r>
            <a:endParaRPr lang="zh-CN" altLang="en-US" dirty="0"/>
          </a:p>
        </p:txBody>
      </p:sp>
    </p:spTree>
    <p:extLst>
      <p:ext uri="{BB962C8B-B14F-4D97-AF65-F5344CB8AC3E}">
        <p14:creationId xmlns:p14="http://schemas.microsoft.com/office/powerpoint/2010/main" val="405079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7">
            <a:extLst>
              <a:ext uri="{FF2B5EF4-FFF2-40B4-BE49-F238E27FC236}">
                <a16:creationId xmlns:a16="http://schemas.microsoft.com/office/drawing/2014/main" id="{616E4763-074E-584C-BF21-539E10916E5B}"/>
              </a:ext>
            </a:extLst>
          </p:cNvPr>
          <p:cNvSpPr txBox="1"/>
          <p:nvPr/>
        </p:nvSpPr>
        <p:spPr>
          <a:xfrm>
            <a:off x="569000" y="720566"/>
            <a:ext cx="10908406" cy="4708981"/>
          </a:xfrm>
          <a:prstGeom prst="rect">
            <a:avLst/>
          </a:prstGeom>
          <a:noFill/>
        </p:spPr>
        <p:txBody>
          <a:bodyPr wrap="square">
            <a:spAutoFit/>
          </a:bodyPr>
          <a:lstStyle/>
          <a:p>
            <a:endParaRPr lang="en-US" altLang="zh-CN" sz="2200" dirty="0">
              <a:latin typeface="ArialMT"/>
            </a:endParaRPr>
          </a:p>
          <a:p>
            <a:pPr marL="342900" indent="-342900">
              <a:buFont typeface="Wingdings" pitchFamily="2" charset="2"/>
              <a:buChar char="Ø"/>
            </a:pPr>
            <a:r>
              <a:rPr lang="en-US" altLang="zh-CN" sz="2200" dirty="0">
                <a:latin typeface="ArialMT"/>
              </a:rPr>
              <a:t>Reach the goal of midterm: </a:t>
            </a:r>
          </a:p>
          <a:p>
            <a:pPr marL="800100" lvl="1" indent="-342900">
              <a:buFont typeface="Wingdings" pitchFamily="2" charset="2"/>
              <a:buChar char="Ø"/>
            </a:pPr>
            <a:r>
              <a:rPr lang="en-US" altLang="zh-CN" sz="2200" dirty="0">
                <a:solidFill>
                  <a:srgbClr val="0070C0"/>
                </a:solidFill>
                <a:latin typeface="ArialMT"/>
              </a:rPr>
              <a:t>(pre-)</a:t>
            </a:r>
            <a:r>
              <a:rPr lang="zh-CN" altLang="en-US" sz="2200" dirty="0">
                <a:solidFill>
                  <a:srgbClr val="0070C0"/>
                </a:solidFill>
                <a:latin typeface="ArialMT"/>
              </a:rPr>
              <a:t> </a:t>
            </a:r>
            <a:r>
              <a:rPr lang="en-US" altLang="zh-CN" sz="2200" dirty="0">
                <a:solidFill>
                  <a:srgbClr val="0070C0"/>
                </a:solidFill>
                <a:latin typeface="ArialMT"/>
              </a:rPr>
              <a:t>production sensor timing resolution is</a:t>
            </a:r>
            <a:r>
              <a:rPr lang="zh-CN" altLang="en-US" sz="2200" dirty="0">
                <a:solidFill>
                  <a:srgbClr val="0070C0"/>
                </a:solidFill>
                <a:latin typeface="ArialMT"/>
              </a:rPr>
              <a:t> </a:t>
            </a:r>
            <a:r>
              <a:rPr lang="en-US" altLang="zh-CN" sz="2200" dirty="0">
                <a:solidFill>
                  <a:srgbClr val="0070C0"/>
                </a:solidFill>
                <a:latin typeface="ArialMT"/>
              </a:rPr>
              <a:t>better</a:t>
            </a:r>
            <a:r>
              <a:rPr lang="zh-CN" altLang="en-US" sz="2200" dirty="0">
                <a:solidFill>
                  <a:srgbClr val="0070C0"/>
                </a:solidFill>
                <a:latin typeface="ArialMT"/>
              </a:rPr>
              <a:t> </a:t>
            </a:r>
            <a:r>
              <a:rPr lang="en-US" altLang="zh-CN" sz="2200" dirty="0">
                <a:solidFill>
                  <a:srgbClr val="0070C0"/>
                </a:solidFill>
                <a:latin typeface="ArialMT"/>
              </a:rPr>
              <a:t>than</a:t>
            </a:r>
            <a:r>
              <a:rPr lang="zh-CN" altLang="en-US" sz="2200" dirty="0">
                <a:solidFill>
                  <a:srgbClr val="0070C0"/>
                </a:solidFill>
                <a:latin typeface="ArialMT"/>
              </a:rPr>
              <a:t> </a:t>
            </a:r>
            <a:r>
              <a:rPr lang="en-US" altLang="zh-CN" sz="2200" dirty="0">
                <a:solidFill>
                  <a:srgbClr val="0070C0"/>
                </a:solidFill>
                <a:latin typeface="ArialMT"/>
              </a:rPr>
              <a:t>40ps</a:t>
            </a:r>
          </a:p>
          <a:p>
            <a:pPr marL="800100" lvl="1" indent="-342900">
              <a:buFont typeface="Wingdings" pitchFamily="2" charset="2"/>
              <a:buChar char="Ø"/>
            </a:pPr>
            <a:r>
              <a:rPr lang="zh-CN" altLang="en-US" sz="2200" dirty="0">
                <a:solidFill>
                  <a:srgbClr val="0070C0"/>
                </a:solidFill>
                <a:latin typeface="ArialMT"/>
              </a:rPr>
              <a:t>达到中期指标： </a:t>
            </a:r>
            <a:r>
              <a:rPr lang="en-US" altLang="zh-CN" sz="2200" dirty="0">
                <a:solidFill>
                  <a:srgbClr val="0070C0"/>
                </a:solidFill>
                <a:latin typeface="ArialMT"/>
              </a:rPr>
              <a:t>ATLAS</a:t>
            </a:r>
            <a:r>
              <a:rPr lang="zh-CN" altLang="en-US" sz="2200" dirty="0">
                <a:solidFill>
                  <a:srgbClr val="0070C0"/>
                </a:solidFill>
                <a:latin typeface="ArialMT"/>
              </a:rPr>
              <a:t>升级研制出正式的硅传感器，时间分辨率达到</a:t>
            </a:r>
            <a:r>
              <a:rPr lang="en-US" altLang="zh-CN" sz="2200" dirty="0">
                <a:solidFill>
                  <a:srgbClr val="0070C0"/>
                </a:solidFill>
                <a:latin typeface="ArialMT"/>
              </a:rPr>
              <a:t>40</a:t>
            </a:r>
            <a:r>
              <a:rPr lang="zh-CN" altLang="en-US" sz="2200" dirty="0">
                <a:solidFill>
                  <a:srgbClr val="0070C0"/>
                </a:solidFill>
                <a:latin typeface="ArialMT"/>
              </a:rPr>
              <a:t>皮秒</a:t>
            </a:r>
            <a:endParaRPr lang="en-US" altLang="zh-CN" sz="2200" dirty="0">
              <a:solidFill>
                <a:srgbClr val="0070C0"/>
              </a:solidFill>
              <a:latin typeface="ArialMT"/>
            </a:endParaRPr>
          </a:p>
          <a:p>
            <a:pPr marL="800100" lvl="1" indent="-342900">
              <a:buFont typeface="Wingdings" pitchFamily="2" charset="2"/>
              <a:buChar char="Ø"/>
            </a:pPr>
            <a:r>
              <a:rPr lang="en-US" altLang="zh-CN" sz="2200" dirty="0">
                <a:solidFill>
                  <a:srgbClr val="0070C0"/>
                </a:solidFill>
                <a:latin typeface="ArialMT"/>
              </a:rPr>
              <a:t>Finalized</a:t>
            </a:r>
            <a:r>
              <a:rPr lang="zh-CN" altLang="en-US" sz="2200" dirty="0">
                <a:solidFill>
                  <a:srgbClr val="0070C0"/>
                </a:solidFill>
                <a:latin typeface="ArialMT"/>
              </a:rPr>
              <a:t> </a:t>
            </a:r>
            <a:r>
              <a:rPr lang="en-US" altLang="zh-CN" sz="2200" dirty="0">
                <a:solidFill>
                  <a:srgbClr val="0070C0"/>
                </a:solidFill>
                <a:latin typeface="ArialMT"/>
              </a:rPr>
              <a:t>Module,</a:t>
            </a:r>
            <a:r>
              <a:rPr lang="zh-CN" altLang="en-US" sz="2200" dirty="0">
                <a:solidFill>
                  <a:srgbClr val="0070C0"/>
                </a:solidFill>
                <a:latin typeface="ArialMT"/>
              </a:rPr>
              <a:t> </a:t>
            </a:r>
            <a:r>
              <a:rPr lang="en-US" altLang="zh-CN" sz="2200" dirty="0">
                <a:solidFill>
                  <a:srgbClr val="0070C0"/>
                </a:solidFill>
                <a:latin typeface="ArialMT"/>
              </a:rPr>
              <a:t>PEB</a:t>
            </a:r>
            <a:r>
              <a:rPr lang="zh-CN" altLang="en-US" sz="2200" dirty="0">
                <a:solidFill>
                  <a:srgbClr val="0070C0"/>
                </a:solidFill>
                <a:latin typeface="ArialMT"/>
              </a:rPr>
              <a:t> </a:t>
            </a:r>
            <a:r>
              <a:rPr lang="en-US" altLang="zh-CN" sz="2200" dirty="0">
                <a:solidFill>
                  <a:srgbClr val="0070C0"/>
                </a:solidFill>
                <a:latin typeface="ArialMT"/>
              </a:rPr>
              <a:t>readout</a:t>
            </a:r>
            <a:r>
              <a:rPr lang="zh-CN" altLang="en-US" sz="2200" dirty="0">
                <a:solidFill>
                  <a:srgbClr val="0070C0"/>
                </a:solidFill>
                <a:latin typeface="ArialMT"/>
              </a:rPr>
              <a:t> </a:t>
            </a:r>
            <a:r>
              <a:rPr lang="en-US" altLang="zh-CN" sz="2200" dirty="0">
                <a:solidFill>
                  <a:srgbClr val="0070C0"/>
                </a:solidFill>
                <a:latin typeface="ArialMT"/>
              </a:rPr>
              <a:t>board,</a:t>
            </a:r>
            <a:r>
              <a:rPr lang="zh-CN" altLang="en-US" sz="2200" dirty="0">
                <a:solidFill>
                  <a:srgbClr val="0070C0"/>
                </a:solidFill>
                <a:latin typeface="ArialMT"/>
              </a:rPr>
              <a:t> </a:t>
            </a:r>
            <a:r>
              <a:rPr lang="en-US" altLang="zh-CN" sz="2200" dirty="0">
                <a:solidFill>
                  <a:srgbClr val="0070C0"/>
                </a:solidFill>
                <a:latin typeface="ArialMT"/>
              </a:rPr>
              <a:t>flex</a:t>
            </a:r>
            <a:r>
              <a:rPr lang="zh-CN" altLang="en-US" sz="2200" dirty="0">
                <a:solidFill>
                  <a:srgbClr val="0070C0"/>
                </a:solidFill>
                <a:latin typeface="ArialMT"/>
              </a:rPr>
              <a:t> </a:t>
            </a:r>
            <a:r>
              <a:rPr lang="en-US" altLang="zh-CN" sz="2200" dirty="0">
                <a:solidFill>
                  <a:srgbClr val="0070C0"/>
                </a:solidFill>
                <a:latin typeface="ArialMT"/>
              </a:rPr>
              <a:t>tails,</a:t>
            </a:r>
            <a:r>
              <a:rPr lang="zh-CN" altLang="en-US" sz="2200" dirty="0">
                <a:solidFill>
                  <a:srgbClr val="0070C0"/>
                </a:solidFill>
                <a:latin typeface="ArialMT"/>
              </a:rPr>
              <a:t> </a:t>
            </a:r>
            <a:r>
              <a:rPr lang="en-US" altLang="zh-CN" sz="2200" dirty="0">
                <a:solidFill>
                  <a:srgbClr val="0070C0"/>
                </a:solidFill>
                <a:latin typeface="ArialMT"/>
              </a:rPr>
              <a:t>HV</a:t>
            </a:r>
            <a:r>
              <a:rPr lang="zh-CN" altLang="en-US" sz="2200" dirty="0">
                <a:solidFill>
                  <a:srgbClr val="0070C0"/>
                </a:solidFill>
                <a:latin typeface="ArialMT"/>
              </a:rPr>
              <a:t> </a:t>
            </a:r>
            <a:r>
              <a:rPr lang="en-US" altLang="zh-CN" sz="2200" dirty="0">
                <a:solidFill>
                  <a:srgbClr val="0070C0"/>
                </a:solidFill>
                <a:latin typeface="ArialMT"/>
              </a:rPr>
              <a:t>power</a:t>
            </a:r>
            <a:r>
              <a:rPr lang="zh-CN" altLang="en-US" sz="2200" dirty="0">
                <a:solidFill>
                  <a:srgbClr val="0070C0"/>
                </a:solidFill>
                <a:latin typeface="ArialMT"/>
              </a:rPr>
              <a:t> </a:t>
            </a:r>
            <a:r>
              <a:rPr lang="en-US" altLang="zh-CN" sz="2200" dirty="0">
                <a:solidFill>
                  <a:srgbClr val="0070C0"/>
                </a:solidFill>
                <a:latin typeface="ArialMT"/>
              </a:rPr>
              <a:t>supply</a:t>
            </a:r>
            <a:r>
              <a:rPr lang="zh-CN" altLang="en-US" sz="2200" dirty="0">
                <a:solidFill>
                  <a:srgbClr val="0070C0"/>
                </a:solidFill>
                <a:latin typeface="ArialMT"/>
              </a:rPr>
              <a:t> </a:t>
            </a:r>
            <a:r>
              <a:rPr lang="en-US" altLang="zh-CN" sz="2200" dirty="0">
                <a:solidFill>
                  <a:srgbClr val="0070C0"/>
                </a:solidFill>
                <a:latin typeface="ArialMT"/>
              </a:rPr>
              <a:t>prototyping.</a:t>
            </a:r>
            <a:r>
              <a:rPr lang="zh-CN" altLang="en-US" sz="2200" dirty="0">
                <a:solidFill>
                  <a:srgbClr val="0070C0"/>
                </a:solidFill>
                <a:latin typeface="ArialMT"/>
              </a:rPr>
              <a:t> </a:t>
            </a:r>
            <a:endParaRPr lang="en-US" altLang="zh-CN" sz="2200" dirty="0">
              <a:solidFill>
                <a:srgbClr val="0070C0"/>
              </a:solidFill>
              <a:latin typeface="ArialMT"/>
            </a:endParaRPr>
          </a:p>
          <a:p>
            <a:pPr marL="342900" indent="-342900">
              <a:buFont typeface="Wingdings" pitchFamily="2" charset="2"/>
              <a:buChar char="Ø"/>
            </a:pPr>
            <a:endParaRPr lang="en-US" altLang="zh-CN" sz="2200" dirty="0">
              <a:solidFill>
                <a:srgbClr val="0070C0"/>
              </a:solidFill>
              <a:latin typeface="ArialMT"/>
            </a:endParaRPr>
          </a:p>
          <a:p>
            <a:pPr marL="342900" indent="-342900">
              <a:buFont typeface="Wingdings" pitchFamily="2" charset="2"/>
              <a:buChar char="Ø"/>
            </a:pPr>
            <a:r>
              <a:rPr lang="en-US" altLang="zh-CN" sz="2200" dirty="0">
                <a:latin typeface="ArialMT"/>
              </a:rPr>
              <a:t>Next Milestones</a:t>
            </a:r>
          </a:p>
          <a:p>
            <a:pPr marL="800100" lvl="1" indent="-342900">
              <a:buFont typeface="Wingdings" pitchFamily="2" charset="2"/>
              <a:buChar char="Ø"/>
            </a:pPr>
            <a:r>
              <a:rPr lang="en-US" altLang="zh-CN" sz="2200" dirty="0">
                <a:solidFill>
                  <a:srgbClr val="0070C0"/>
                </a:solidFill>
                <a:latin typeface="ArialMT"/>
              </a:rPr>
              <a:t>Sensor production finished in</a:t>
            </a:r>
            <a:r>
              <a:rPr lang="zh-CN" altLang="en-US" sz="2200" dirty="0">
                <a:solidFill>
                  <a:srgbClr val="0070C0"/>
                </a:solidFill>
                <a:latin typeface="ArialMT"/>
              </a:rPr>
              <a:t> </a:t>
            </a:r>
            <a:r>
              <a:rPr lang="en-US" altLang="zh-CN" sz="2200" dirty="0">
                <a:solidFill>
                  <a:srgbClr val="0070C0"/>
                </a:solidFill>
                <a:latin typeface="ArialMT"/>
              </a:rPr>
              <a:t>one</a:t>
            </a:r>
            <a:r>
              <a:rPr lang="zh-CN" altLang="en-US" sz="2200" dirty="0">
                <a:solidFill>
                  <a:srgbClr val="0070C0"/>
                </a:solidFill>
                <a:latin typeface="ArialMT"/>
              </a:rPr>
              <a:t> </a:t>
            </a:r>
            <a:r>
              <a:rPr lang="en-US" altLang="zh-CN" sz="2200" dirty="0">
                <a:solidFill>
                  <a:srgbClr val="0070C0"/>
                </a:solidFill>
                <a:latin typeface="ArialMT"/>
              </a:rPr>
              <a:t>year</a:t>
            </a:r>
            <a:r>
              <a:rPr lang="zh-CN" altLang="en-US" sz="2200" dirty="0">
                <a:solidFill>
                  <a:srgbClr val="0070C0"/>
                </a:solidFill>
                <a:latin typeface="ArialMT"/>
              </a:rPr>
              <a:t> </a:t>
            </a:r>
            <a:r>
              <a:rPr lang="en-US" altLang="zh-CN" sz="2200" dirty="0">
                <a:solidFill>
                  <a:srgbClr val="0070C0"/>
                </a:solidFill>
                <a:latin typeface="ArialMT"/>
              </a:rPr>
              <a:t> </a:t>
            </a:r>
          </a:p>
          <a:p>
            <a:pPr marL="800100" lvl="1" indent="-342900">
              <a:buFont typeface="Wingdings" pitchFamily="2" charset="2"/>
              <a:buChar char="Ø"/>
            </a:pPr>
            <a:r>
              <a:rPr lang="en-US" altLang="zh-CN" sz="2200" dirty="0">
                <a:solidFill>
                  <a:srgbClr val="0070C0"/>
                </a:solidFill>
                <a:latin typeface="ArialMT"/>
              </a:rPr>
              <a:t>Electronics boards,</a:t>
            </a:r>
            <a:r>
              <a:rPr lang="zh-CN" altLang="en-US" sz="2200" dirty="0">
                <a:solidFill>
                  <a:srgbClr val="0070C0"/>
                </a:solidFill>
                <a:latin typeface="ArialMT"/>
              </a:rPr>
              <a:t> </a:t>
            </a:r>
            <a:r>
              <a:rPr lang="en-US" altLang="zh-CN" sz="2200" dirty="0">
                <a:solidFill>
                  <a:srgbClr val="0070C0"/>
                </a:solidFill>
                <a:latin typeface="ArialMT"/>
              </a:rPr>
              <a:t>flex tails and</a:t>
            </a:r>
            <a:r>
              <a:rPr lang="zh-CN" altLang="en-US" sz="2200" dirty="0">
                <a:solidFill>
                  <a:srgbClr val="0070C0"/>
                </a:solidFill>
                <a:latin typeface="ArialMT"/>
              </a:rPr>
              <a:t> </a:t>
            </a:r>
            <a:r>
              <a:rPr lang="en-US" altLang="zh-CN" sz="2200" dirty="0">
                <a:solidFill>
                  <a:srgbClr val="0070C0"/>
                </a:solidFill>
                <a:latin typeface="ArialMT"/>
              </a:rPr>
              <a:t>HV power supply to</a:t>
            </a:r>
            <a:r>
              <a:rPr lang="zh-CN" altLang="en-US" sz="2200" dirty="0">
                <a:solidFill>
                  <a:srgbClr val="0070C0"/>
                </a:solidFill>
                <a:latin typeface="ArialMT"/>
              </a:rPr>
              <a:t> </a:t>
            </a:r>
            <a:r>
              <a:rPr lang="en-US" altLang="zh-CN" sz="2200" dirty="0">
                <a:solidFill>
                  <a:srgbClr val="0070C0"/>
                </a:solidFill>
                <a:latin typeface="ArialMT"/>
              </a:rPr>
              <a:t>be</a:t>
            </a:r>
            <a:r>
              <a:rPr lang="zh-CN" altLang="en-US" sz="2200" dirty="0">
                <a:solidFill>
                  <a:srgbClr val="0070C0"/>
                </a:solidFill>
                <a:latin typeface="ArialMT"/>
              </a:rPr>
              <a:t> </a:t>
            </a:r>
            <a:r>
              <a:rPr lang="en-US" altLang="zh-CN" sz="2200" dirty="0">
                <a:solidFill>
                  <a:srgbClr val="0070C0"/>
                </a:solidFill>
                <a:latin typeface="ArialMT"/>
              </a:rPr>
              <a:t>completed in 2027</a:t>
            </a:r>
          </a:p>
          <a:p>
            <a:pPr marL="800100" lvl="1" indent="-342900">
              <a:buFont typeface="Wingdings" pitchFamily="2" charset="2"/>
              <a:buChar char="Ø"/>
            </a:pPr>
            <a:r>
              <a:rPr lang="en-US" altLang="zh-CN" sz="2200" dirty="0">
                <a:solidFill>
                  <a:srgbClr val="0070C0"/>
                </a:solidFill>
                <a:latin typeface="ArialMT"/>
              </a:rPr>
              <a:t>Module and detector unit to</a:t>
            </a:r>
            <a:r>
              <a:rPr lang="zh-CN" altLang="en-US" sz="2200" dirty="0">
                <a:solidFill>
                  <a:srgbClr val="0070C0"/>
                </a:solidFill>
                <a:latin typeface="ArialMT"/>
              </a:rPr>
              <a:t> </a:t>
            </a:r>
            <a:r>
              <a:rPr lang="en-US" altLang="zh-CN" sz="2200" dirty="0">
                <a:solidFill>
                  <a:srgbClr val="0070C0"/>
                </a:solidFill>
                <a:latin typeface="ArialMT"/>
              </a:rPr>
              <a:t>be completed in 2028</a:t>
            </a:r>
          </a:p>
          <a:p>
            <a:pPr marL="800100" lvl="1" indent="-342900">
              <a:buFont typeface="Wingdings" pitchFamily="2" charset="2"/>
              <a:buChar char="Ø"/>
            </a:pPr>
            <a:r>
              <a:rPr lang="en-US" altLang="zh-CN" sz="2200" dirty="0">
                <a:solidFill>
                  <a:srgbClr val="0070C0"/>
                </a:solidFill>
                <a:latin typeface="ArialMT"/>
              </a:rPr>
              <a:t>Detector</a:t>
            </a:r>
            <a:r>
              <a:rPr lang="zh-CN" altLang="en-US" sz="2200" dirty="0">
                <a:solidFill>
                  <a:srgbClr val="0070C0"/>
                </a:solidFill>
                <a:latin typeface="ArialMT"/>
              </a:rPr>
              <a:t> </a:t>
            </a:r>
            <a:r>
              <a:rPr lang="en-US" altLang="zh-CN" sz="2200" dirty="0">
                <a:solidFill>
                  <a:srgbClr val="0070C0"/>
                </a:solidFill>
                <a:latin typeface="ArialMT"/>
              </a:rPr>
              <a:t>assembly</a:t>
            </a:r>
            <a:r>
              <a:rPr lang="zh-CN" altLang="en-US" sz="2200" dirty="0">
                <a:solidFill>
                  <a:srgbClr val="0070C0"/>
                </a:solidFill>
                <a:latin typeface="ArialMT"/>
              </a:rPr>
              <a:t> </a:t>
            </a:r>
            <a:r>
              <a:rPr lang="en-US" altLang="zh-CN" sz="2200" dirty="0">
                <a:solidFill>
                  <a:srgbClr val="0070C0"/>
                </a:solidFill>
                <a:latin typeface="ArialMT"/>
              </a:rPr>
              <a:t>and</a:t>
            </a:r>
            <a:r>
              <a:rPr lang="zh-CN" altLang="en-US" sz="2200" dirty="0">
                <a:solidFill>
                  <a:srgbClr val="0070C0"/>
                </a:solidFill>
                <a:latin typeface="ArialMT"/>
              </a:rPr>
              <a:t> </a:t>
            </a:r>
            <a:r>
              <a:rPr lang="en-US" altLang="zh-CN" sz="2200" dirty="0">
                <a:solidFill>
                  <a:srgbClr val="0070C0"/>
                </a:solidFill>
                <a:latin typeface="ArialMT"/>
              </a:rPr>
              <a:t>Commissioning</a:t>
            </a:r>
            <a:r>
              <a:rPr lang="zh-CN" altLang="en-US" sz="2200" dirty="0">
                <a:solidFill>
                  <a:srgbClr val="0070C0"/>
                </a:solidFill>
                <a:latin typeface="ArialMT"/>
              </a:rPr>
              <a:t> </a:t>
            </a:r>
            <a:r>
              <a:rPr lang="en-US" altLang="zh-CN" sz="2200" dirty="0">
                <a:solidFill>
                  <a:srgbClr val="0070C0"/>
                </a:solidFill>
                <a:latin typeface="ArialMT"/>
              </a:rPr>
              <a:t>at</a:t>
            </a:r>
            <a:r>
              <a:rPr lang="zh-CN" altLang="en-US" sz="2200" dirty="0">
                <a:solidFill>
                  <a:srgbClr val="0070C0"/>
                </a:solidFill>
                <a:latin typeface="ArialMT"/>
              </a:rPr>
              <a:t> </a:t>
            </a:r>
            <a:r>
              <a:rPr lang="en-US" altLang="zh-CN" sz="2200" dirty="0">
                <a:solidFill>
                  <a:srgbClr val="0070C0"/>
                </a:solidFill>
                <a:latin typeface="ArialMT"/>
              </a:rPr>
              <a:t>CERN</a:t>
            </a:r>
            <a:r>
              <a:rPr lang="zh-CN" altLang="en-US" sz="2200" dirty="0">
                <a:solidFill>
                  <a:srgbClr val="0070C0"/>
                </a:solidFill>
                <a:latin typeface="ArialMT"/>
              </a:rPr>
              <a:t> </a:t>
            </a:r>
            <a:r>
              <a:rPr lang="en-US" altLang="zh-CN" sz="2200" dirty="0">
                <a:solidFill>
                  <a:srgbClr val="0070C0"/>
                </a:solidFill>
                <a:latin typeface="ArialMT"/>
              </a:rPr>
              <a:t>(2026</a:t>
            </a:r>
            <a:r>
              <a:rPr lang="zh-CN" altLang="en-US" sz="2200" dirty="0">
                <a:solidFill>
                  <a:srgbClr val="0070C0"/>
                </a:solidFill>
                <a:latin typeface="ArialMT"/>
              </a:rPr>
              <a:t> </a:t>
            </a:r>
            <a:r>
              <a:rPr lang="en-US" altLang="zh-CN" sz="2200" dirty="0">
                <a:solidFill>
                  <a:srgbClr val="0070C0"/>
                </a:solidFill>
                <a:latin typeface="ArialMT"/>
              </a:rPr>
              <a:t>-2028</a:t>
            </a:r>
            <a:r>
              <a:rPr lang="zh-CN" altLang="en-US" sz="2200" dirty="0">
                <a:solidFill>
                  <a:srgbClr val="0070C0"/>
                </a:solidFill>
                <a:latin typeface="ArialMT"/>
              </a:rPr>
              <a:t> </a:t>
            </a:r>
            <a:r>
              <a:rPr lang="en-US" altLang="zh-CN" sz="2200" dirty="0">
                <a:solidFill>
                  <a:srgbClr val="0070C0"/>
                </a:solidFill>
                <a:latin typeface="ArialMT"/>
              </a:rPr>
              <a:t>)</a:t>
            </a:r>
          </a:p>
          <a:p>
            <a:pPr lvl="1"/>
            <a:endParaRPr lang="en-US" altLang="zh-CN" sz="2000" kern="0" dirty="0">
              <a:latin typeface="微软雅黑" panose="020B0503020204020204" pitchFamily="34" charset="-122"/>
              <a:ea typeface="微软雅黑" panose="020B0503020204020204" pitchFamily="34" charset="-122"/>
              <a:cs typeface="Calibri"/>
            </a:endParaRPr>
          </a:p>
          <a:p>
            <a:pPr marL="342900" indent="-342900">
              <a:buFont typeface="Wingdings" pitchFamily="2" charset="2"/>
              <a:buChar char="Ø"/>
            </a:pPr>
            <a:endParaRPr lang="en-US" altLang="zh-CN" sz="2000" kern="0" dirty="0">
              <a:latin typeface="微软雅黑" panose="020B0503020204020204" pitchFamily="34" charset="-122"/>
              <a:ea typeface="微软雅黑" panose="020B0503020204020204" pitchFamily="34" charset="-122"/>
              <a:cs typeface="Calibri"/>
            </a:endParaRPr>
          </a:p>
          <a:p>
            <a:pPr marL="342900" indent="-342900">
              <a:buFont typeface="Wingdings" pitchFamily="2" charset="2"/>
              <a:buChar char="Ø"/>
            </a:pPr>
            <a:endParaRPr lang="en-US" altLang="zh-CN" kern="0" dirty="0">
              <a:solidFill>
                <a:srgbClr val="000000"/>
              </a:solidFill>
              <a:latin typeface="微软雅黑" panose="020B0503020204020204" pitchFamily="34" charset="-122"/>
              <a:ea typeface="微软雅黑" panose="020B0503020204020204" pitchFamily="34" charset="-122"/>
              <a:cs typeface="Calibri"/>
            </a:endParaRPr>
          </a:p>
        </p:txBody>
      </p:sp>
      <p:sp>
        <p:nvSpPr>
          <p:cNvPr id="19" name="Rectangle 18">
            <a:extLst>
              <a:ext uri="{FF2B5EF4-FFF2-40B4-BE49-F238E27FC236}">
                <a16:creationId xmlns:a16="http://schemas.microsoft.com/office/drawing/2014/main" id="{218C90F8-824E-4F43-BD50-83ADD534BC4C}"/>
              </a:ext>
            </a:extLst>
          </p:cNvPr>
          <p:cNvSpPr/>
          <p:nvPr/>
        </p:nvSpPr>
        <p:spPr>
          <a:xfrm>
            <a:off x="569000" y="218397"/>
            <a:ext cx="9869425" cy="646331"/>
          </a:xfrm>
          <a:prstGeom prst="rect">
            <a:avLst/>
          </a:prstGeom>
        </p:spPr>
        <p:txBody>
          <a:bodyPr wrap="square">
            <a:spAutoFit/>
          </a:bodyPr>
          <a:lstStyle/>
          <a:p>
            <a:pPr algn="ctr"/>
            <a:r>
              <a:rPr lang="en-US" altLang="zh-CN" sz="3600" dirty="0">
                <a:latin typeface="ArialMT"/>
              </a:rPr>
              <a:t>Summary</a:t>
            </a:r>
            <a:r>
              <a:rPr lang="zh-CN" altLang="en-US" sz="3600" dirty="0">
                <a:latin typeface="ArialMT"/>
              </a:rPr>
              <a:t> </a:t>
            </a:r>
            <a:r>
              <a:rPr lang="en-US" altLang="zh-CN" sz="3600" dirty="0">
                <a:latin typeface="ArialMT"/>
              </a:rPr>
              <a:t> and plan</a:t>
            </a:r>
            <a:endParaRPr lang="en-GB" sz="3600" dirty="0"/>
          </a:p>
        </p:txBody>
      </p:sp>
    </p:spTree>
    <p:extLst>
      <p:ext uri="{BB962C8B-B14F-4D97-AF65-F5344CB8AC3E}">
        <p14:creationId xmlns:p14="http://schemas.microsoft.com/office/powerpoint/2010/main" val="426496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21CFE-FFE8-1190-0384-B23D363DDEC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1144206E-21C8-3B07-F099-375F96824E28}"/>
              </a:ext>
            </a:extLst>
          </p:cNvPr>
          <p:cNvSpPr txBox="1"/>
          <p:nvPr/>
        </p:nvSpPr>
        <p:spPr>
          <a:xfrm>
            <a:off x="249645" y="199121"/>
            <a:ext cx="11942355" cy="590931"/>
          </a:xfrm>
          <a:prstGeom prst="rect">
            <a:avLst/>
          </a:prstGeom>
          <a:noFill/>
        </p:spPr>
        <p:txBody>
          <a:bodyPr wrap="square" rtlCol="0">
            <a:spAutoFit/>
          </a:bodyPr>
          <a:lstStyle/>
          <a:p>
            <a:pPr defTabSz="914400">
              <a:lnSpc>
                <a:spcPct val="90000"/>
              </a:lnSpc>
              <a:spcBef>
                <a:spcPct val="0"/>
              </a:spcBef>
            </a:pPr>
            <a:r>
              <a:rPr lang="en-US" sz="3600" dirty="0">
                <a:solidFill>
                  <a:schemeClr val="tx1"/>
                </a:solidFill>
              </a:rPr>
              <a:t>Research Content, Assessment Index (</a:t>
            </a:r>
            <a:r>
              <a:rPr lang="zh-CN" altLang="en-US" sz="3600" dirty="0">
                <a:solidFill>
                  <a:schemeClr val="tx1"/>
                </a:solidFill>
              </a:rPr>
              <a:t>考核指标，研究内容</a:t>
            </a:r>
            <a:r>
              <a:rPr lang="en-US" altLang="zh-CN" sz="3600" dirty="0">
                <a:solidFill>
                  <a:schemeClr val="tx1"/>
                </a:solidFill>
              </a:rPr>
              <a:t>)</a:t>
            </a:r>
            <a:endParaRPr kumimoji="1" lang="zh-CN" altLang="en-US" sz="3600" dirty="0">
              <a:latin typeface="+mj-lt"/>
              <a:ea typeface="+mj-ea"/>
              <a:cs typeface="+mj-cs"/>
            </a:endParaRPr>
          </a:p>
        </p:txBody>
      </p:sp>
      <p:sp>
        <p:nvSpPr>
          <p:cNvPr id="7" name="灯片编号占位符 6">
            <a:extLst>
              <a:ext uri="{FF2B5EF4-FFF2-40B4-BE49-F238E27FC236}">
                <a16:creationId xmlns:a16="http://schemas.microsoft.com/office/drawing/2014/main" id="{D3E3E69C-AB98-12D4-8FEF-FFFBC82DEE31}"/>
              </a:ext>
            </a:extLst>
          </p:cNvPr>
          <p:cNvSpPr>
            <a:spLocks noGrp="1"/>
          </p:cNvSpPr>
          <p:nvPr>
            <p:ph type="sldNum" sz="quarter" idx="4"/>
          </p:nvPr>
        </p:nvSpPr>
        <p:spPr>
          <a:xfrm>
            <a:off x="9428107" y="6501624"/>
            <a:ext cx="2743200" cy="365125"/>
          </a:xfrm>
        </p:spPr>
        <p:txBody>
          <a:bodyPr/>
          <a:lstStyle/>
          <a:p>
            <a:fld id="{FAEF9944-A4F6-4C59-AEBD-678D6480B8EA}" type="slidenum">
              <a:rPr lang="en-US" smtClean="0"/>
              <a:pPr/>
              <a:t>3</a:t>
            </a:fld>
            <a:endParaRPr lang="en-US" dirty="0"/>
          </a:p>
        </p:txBody>
      </p:sp>
      <p:sp>
        <p:nvSpPr>
          <p:cNvPr id="21" name="矩形 24">
            <a:extLst>
              <a:ext uri="{FF2B5EF4-FFF2-40B4-BE49-F238E27FC236}">
                <a16:creationId xmlns:a16="http://schemas.microsoft.com/office/drawing/2014/main" id="{B0F775D2-84AF-7EC5-08B0-EEE165F78E03}"/>
              </a:ext>
            </a:extLst>
          </p:cNvPr>
          <p:cNvSpPr>
            <a:spLocks noChangeArrowheads="1"/>
          </p:cNvSpPr>
          <p:nvPr/>
        </p:nvSpPr>
        <p:spPr bwMode="auto">
          <a:xfrm>
            <a:off x="5596790" y="5281368"/>
            <a:ext cx="2570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a:solidFill>
                  <a:schemeClr val="bg1"/>
                </a:solidFill>
              </a:rPr>
              <a:t>ATLAS</a:t>
            </a:r>
            <a:r>
              <a:rPr lang="zh-CN" altLang="en-US" sz="2400" b="1" dirty="0">
                <a:solidFill>
                  <a:schemeClr val="bg1"/>
                </a:solidFill>
              </a:rPr>
              <a:t> </a:t>
            </a:r>
            <a:r>
              <a:rPr lang="en-US" altLang="zh-CN" sz="2400" b="1" dirty="0">
                <a:solidFill>
                  <a:schemeClr val="bg1"/>
                </a:solidFill>
              </a:rPr>
              <a:t>Experiment</a:t>
            </a:r>
            <a:r>
              <a:rPr lang="zh-CN" altLang="en-US" sz="2400" b="1" dirty="0">
                <a:solidFill>
                  <a:schemeClr val="bg1"/>
                </a:solidFill>
              </a:rPr>
              <a:t> </a:t>
            </a:r>
          </a:p>
        </p:txBody>
      </p:sp>
      <p:sp>
        <p:nvSpPr>
          <p:cNvPr id="22" name="内容占位符 2">
            <a:extLst>
              <a:ext uri="{FF2B5EF4-FFF2-40B4-BE49-F238E27FC236}">
                <a16:creationId xmlns:a16="http://schemas.microsoft.com/office/drawing/2014/main" id="{2E4F0E2F-C8ED-DF48-B7C6-9D108E1EA29F}"/>
              </a:ext>
            </a:extLst>
          </p:cNvPr>
          <p:cNvSpPr txBox="1">
            <a:spLocks/>
          </p:cNvSpPr>
          <p:nvPr/>
        </p:nvSpPr>
        <p:spPr>
          <a:xfrm>
            <a:off x="122293" y="969772"/>
            <a:ext cx="12512039" cy="6164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rgbClr val="202122"/>
                </a:solidFill>
                <a:latin typeface="Arial" panose="020B0604020202020204" pitchFamily="34" charset="0"/>
              </a:rPr>
              <a:t> </a:t>
            </a:r>
            <a:endParaRPr lang="en-US" sz="2400" dirty="0">
              <a:solidFill>
                <a:srgbClr val="202122"/>
              </a:solidFill>
              <a:latin typeface="Arial" panose="020B0604020202020204" pitchFamily="34" charset="0"/>
            </a:endParaRPr>
          </a:p>
          <a:p>
            <a:pPr lvl="1"/>
            <a:endParaRPr lang="en-US" altLang="zh-CN" sz="2554" dirty="0"/>
          </a:p>
          <a:p>
            <a:endParaRPr lang="en-US" altLang="zh-CN" sz="2954" dirty="0"/>
          </a:p>
        </p:txBody>
      </p:sp>
      <p:sp>
        <p:nvSpPr>
          <p:cNvPr id="25" name="矩形 24">
            <a:extLst>
              <a:ext uri="{FF2B5EF4-FFF2-40B4-BE49-F238E27FC236}">
                <a16:creationId xmlns:a16="http://schemas.microsoft.com/office/drawing/2014/main" id="{D9BB1DC6-C02B-C245-B671-FB9193DACC1B}"/>
              </a:ext>
            </a:extLst>
          </p:cNvPr>
          <p:cNvSpPr>
            <a:spLocks noChangeArrowheads="1"/>
          </p:cNvSpPr>
          <p:nvPr/>
        </p:nvSpPr>
        <p:spPr bwMode="auto">
          <a:xfrm>
            <a:off x="8495405" y="5426563"/>
            <a:ext cx="3341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a:solidFill>
                  <a:schemeClr val="bg1"/>
                </a:solidFill>
              </a:rPr>
              <a:t>Higgs</a:t>
            </a:r>
            <a:r>
              <a:rPr lang="zh-CN" altLang="en-US" sz="2400" b="1" dirty="0">
                <a:solidFill>
                  <a:schemeClr val="bg1"/>
                </a:solidFill>
              </a:rPr>
              <a:t> </a:t>
            </a:r>
            <a:r>
              <a:rPr lang="en-US" altLang="zh-CN" sz="2400" b="1" dirty="0">
                <a:solidFill>
                  <a:schemeClr val="bg1"/>
                </a:solidFill>
              </a:rPr>
              <a:t>discovery</a:t>
            </a:r>
            <a:r>
              <a:rPr lang="zh-CN" altLang="en-US" sz="2400" b="1" dirty="0">
                <a:solidFill>
                  <a:schemeClr val="bg1"/>
                </a:solidFill>
              </a:rPr>
              <a:t> </a:t>
            </a:r>
            <a:r>
              <a:rPr lang="en-US" altLang="zh-CN" sz="2400" b="1" dirty="0">
                <a:solidFill>
                  <a:schemeClr val="bg1"/>
                </a:solidFill>
              </a:rPr>
              <a:t>@</a:t>
            </a:r>
            <a:r>
              <a:rPr lang="zh-CN" altLang="en-US" sz="2400" b="1" dirty="0">
                <a:solidFill>
                  <a:schemeClr val="bg1"/>
                </a:solidFill>
              </a:rPr>
              <a:t> </a:t>
            </a:r>
            <a:r>
              <a:rPr lang="en-US" altLang="zh-CN" sz="2400" b="1" dirty="0">
                <a:solidFill>
                  <a:schemeClr val="bg1"/>
                </a:solidFill>
              </a:rPr>
              <a:t>ATLAS</a:t>
            </a:r>
            <a:endParaRPr lang="zh-CN" altLang="en-US" sz="2400" b="1" dirty="0">
              <a:solidFill>
                <a:schemeClr val="bg1"/>
              </a:solidFill>
            </a:endParaRPr>
          </a:p>
        </p:txBody>
      </p:sp>
      <p:sp>
        <p:nvSpPr>
          <p:cNvPr id="9" name="Content Placeholder 2">
            <a:extLst>
              <a:ext uri="{FF2B5EF4-FFF2-40B4-BE49-F238E27FC236}">
                <a16:creationId xmlns:a16="http://schemas.microsoft.com/office/drawing/2014/main" id="{5658E472-6B88-A84A-9A67-130E554B817C}"/>
              </a:ext>
            </a:extLst>
          </p:cNvPr>
          <p:cNvSpPr txBox="1">
            <a:spLocks/>
          </p:cNvSpPr>
          <p:nvPr/>
        </p:nvSpPr>
        <p:spPr>
          <a:xfrm>
            <a:off x="658314" y="1041660"/>
            <a:ext cx="10460093" cy="2156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33788">
              <a:spcBef>
                <a:spcPts val="366"/>
              </a:spcBef>
              <a:defRPr sz="3900">
                <a:solidFill>
                  <a:schemeClr val="accent3">
                    <a:satOff val="18648"/>
                    <a:lumOff val="5971"/>
                  </a:schemeClr>
                </a:solidFill>
              </a:defRPr>
            </a:pPr>
            <a:r>
              <a:rPr lang="zh-CN" altLang="en-US" sz="2200" dirty="0">
                <a:solidFill>
                  <a:srgbClr val="FF0000"/>
                </a:solidFill>
              </a:rPr>
              <a:t>研究内容： </a:t>
            </a:r>
            <a:r>
              <a:rPr lang="en-US" sz="2200" dirty="0">
                <a:solidFill>
                  <a:srgbClr val="FF0000"/>
                </a:solidFill>
              </a:rPr>
              <a:t>Develop all key components for the Timing Detector</a:t>
            </a:r>
          </a:p>
          <a:p>
            <a:pPr marL="391300" lvl="1" indent="-210700" defTabSz="333788">
              <a:spcBef>
                <a:spcPts val="366"/>
              </a:spcBef>
              <a:buSzPct val="75000"/>
              <a:defRPr sz="3900"/>
            </a:pPr>
            <a:r>
              <a:rPr lang="en-US" sz="2200" dirty="0"/>
              <a:t>Developed radiation hard LGAD silicon sensor</a:t>
            </a:r>
          </a:p>
          <a:p>
            <a:pPr marL="391300" lvl="1" indent="-210700" defTabSz="333788">
              <a:spcBef>
                <a:spcPts val="366"/>
              </a:spcBef>
              <a:buSzPct val="75000"/>
              <a:defRPr sz="3900"/>
            </a:pPr>
            <a:r>
              <a:rPr lang="en-US" sz="2200" dirty="0"/>
              <a:t>Build large-area </a:t>
            </a:r>
            <a:r>
              <a:rPr lang="en-US" sz="2200" dirty="0" err="1"/>
              <a:t>ASIC+Sensor</a:t>
            </a:r>
            <a:r>
              <a:rPr lang="en-US" sz="2200" dirty="0"/>
              <a:t> Module with robot</a:t>
            </a:r>
          </a:p>
          <a:p>
            <a:pPr marL="391300" lvl="1" indent="-210700" defTabSz="333788">
              <a:spcBef>
                <a:spcPts val="366"/>
              </a:spcBef>
              <a:buSzPct val="75000"/>
              <a:defRPr sz="3900"/>
            </a:pPr>
            <a:r>
              <a:rPr lang="en-US" sz="2200" dirty="0"/>
              <a:t>Develop Front-end electronics, high voltage system, flexible cable</a:t>
            </a:r>
          </a:p>
          <a:p>
            <a:pPr marL="391300" lvl="1" indent="-210700" defTabSz="333788">
              <a:spcBef>
                <a:spcPts val="366"/>
              </a:spcBef>
              <a:buSzPct val="75000"/>
              <a:defRPr sz="3900"/>
            </a:pPr>
            <a:endParaRPr lang="en-CN" sz="2200" dirty="0"/>
          </a:p>
        </p:txBody>
      </p:sp>
      <p:pic>
        <p:nvPicPr>
          <p:cNvPr id="10" name="图片 15" descr="图片 15">
            <a:extLst>
              <a:ext uri="{FF2B5EF4-FFF2-40B4-BE49-F238E27FC236}">
                <a16:creationId xmlns:a16="http://schemas.microsoft.com/office/drawing/2014/main" id="{1B664E5B-5EF0-FD4A-B4BF-C659967EC106}"/>
              </a:ext>
            </a:extLst>
          </p:cNvPr>
          <p:cNvPicPr>
            <a:picLocks noChangeAspect="1"/>
          </p:cNvPicPr>
          <p:nvPr/>
        </p:nvPicPr>
        <p:blipFill>
          <a:blip r:embed="rId3"/>
          <a:stretch>
            <a:fillRect/>
          </a:stretch>
        </p:blipFill>
        <p:spPr>
          <a:xfrm>
            <a:off x="7708029" y="5107478"/>
            <a:ext cx="2849663" cy="1352093"/>
          </a:xfrm>
          <a:prstGeom prst="rect">
            <a:avLst/>
          </a:prstGeom>
          <a:ln w="12700">
            <a:miter lim="400000"/>
          </a:ln>
        </p:spPr>
      </p:pic>
      <p:pic>
        <p:nvPicPr>
          <p:cNvPr id="12" name="图片 10" descr="图片 10">
            <a:extLst>
              <a:ext uri="{FF2B5EF4-FFF2-40B4-BE49-F238E27FC236}">
                <a16:creationId xmlns:a16="http://schemas.microsoft.com/office/drawing/2014/main" id="{836385A4-A4C0-EA48-9837-6D6D53E12AB5}"/>
              </a:ext>
            </a:extLst>
          </p:cNvPr>
          <p:cNvPicPr>
            <a:picLocks noChangeAspect="1"/>
          </p:cNvPicPr>
          <p:nvPr/>
        </p:nvPicPr>
        <p:blipFill>
          <a:blip r:embed="rId4"/>
          <a:srcRect r="48070" b="35959"/>
          <a:stretch>
            <a:fillRect/>
          </a:stretch>
        </p:blipFill>
        <p:spPr>
          <a:xfrm>
            <a:off x="2508546" y="5040352"/>
            <a:ext cx="2409285" cy="1665200"/>
          </a:xfrm>
          <a:prstGeom prst="rect">
            <a:avLst/>
          </a:prstGeom>
          <a:ln w="12700">
            <a:miter lim="400000"/>
          </a:ln>
        </p:spPr>
      </p:pic>
      <p:sp>
        <p:nvSpPr>
          <p:cNvPr id="13" name="文本框 13">
            <a:extLst>
              <a:ext uri="{FF2B5EF4-FFF2-40B4-BE49-F238E27FC236}">
                <a16:creationId xmlns:a16="http://schemas.microsoft.com/office/drawing/2014/main" id="{5CA6FCCC-C448-E44E-93D9-B6E2F693A5F2}"/>
              </a:ext>
            </a:extLst>
          </p:cNvPr>
          <p:cNvSpPr txBox="1"/>
          <p:nvPr/>
        </p:nvSpPr>
        <p:spPr>
          <a:xfrm>
            <a:off x="3107677" y="4682400"/>
            <a:ext cx="2277909" cy="329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573" rIns="18573">
            <a:spAutoFit/>
          </a:bodyPr>
          <a:lstStyle>
            <a:lvl1pPr defTabSz="642937">
              <a:defRPr sz="3800">
                <a:solidFill>
                  <a:schemeClr val="accent4">
                    <a:hueOff val="384618"/>
                    <a:satOff val="3869"/>
                    <a:lumOff val="5802"/>
                  </a:schemeClr>
                </a:solidFill>
              </a:defRPr>
            </a:lvl1pPr>
          </a:lstStyle>
          <a:p>
            <a:r>
              <a:rPr sz="1544" dirty="0">
                <a:solidFill>
                  <a:schemeClr val="tx1"/>
                </a:solidFill>
              </a:rPr>
              <a:t>Electronics </a:t>
            </a:r>
          </a:p>
        </p:txBody>
      </p:sp>
      <p:sp>
        <p:nvSpPr>
          <p:cNvPr id="14" name="文本框 13">
            <a:extLst>
              <a:ext uri="{FF2B5EF4-FFF2-40B4-BE49-F238E27FC236}">
                <a16:creationId xmlns:a16="http://schemas.microsoft.com/office/drawing/2014/main" id="{5C313F66-BE57-6049-A8EE-87329EF89B2E}"/>
              </a:ext>
            </a:extLst>
          </p:cNvPr>
          <p:cNvSpPr txBox="1"/>
          <p:nvPr/>
        </p:nvSpPr>
        <p:spPr>
          <a:xfrm>
            <a:off x="7993906" y="4712226"/>
            <a:ext cx="2277909" cy="329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573" rIns="18573">
            <a:spAutoFit/>
          </a:bodyPr>
          <a:lstStyle>
            <a:lvl1pPr defTabSz="642937">
              <a:defRPr sz="3800">
                <a:solidFill>
                  <a:schemeClr val="accent4">
                    <a:hueOff val="384618"/>
                    <a:satOff val="3869"/>
                    <a:lumOff val="5802"/>
                  </a:schemeClr>
                </a:solidFill>
              </a:defRPr>
            </a:lvl1pPr>
          </a:lstStyle>
          <a:p>
            <a:r>
              <a:rPr sz="1544" dirty="0">
                <a:solidFill>
                  <a:schemeClr val="tx1"/>
                </a:solidFill>
              </a:rPr>
              <a:t>High Voltage supply </a:t>
            </a:r>
          </a:p>
        </p:txBody>
      </p:sp>
      <p:sp>
        <p:nvSpPr>
          <p:cNvPr id="15" name="文本框 13">
            <a:extLst>
              <a:ext uri="{FF2B5EF4-FFF2-40B4-BE49-F238E27FC236}">
                <a16:creationId xmlns:a16="http://schemas.microsoft.com/office/drawing/2014/main" id="{6BAD8D58-6FAD-2642-92E2-1EC653442FC2}"/>
              </a:ext>
            </a:extLst>
          </p:cNvPr>
          <p:cNvSpPr txBox="1"/>
          <p:nvPr/>
        </p:nvSpPr>
        <p:spPr>
          <a:xfrm>
            <a:off x="694016" y="4655472"/>
            <a:ext cx="2277909" cy="329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573" rIns="18573">
            <a:spAutoFit/>
          </a:bodyPr>
          <a:lstStyle>
            <a:lvl1pPr defTabSz="642937">
              <a:defRPr sz="3800">
                <a:solidFill>
                  <a:schemeClr val="accent4">
                    <a:hueOff val="384618"/>
                    <a:satOff val="3869"/>
                    <a:lumOff val="5802"/>
                  </a:schemeClr>
                </a:solidFill>
              </a:defRPr>
            </a:lvl1pPr>
          </a:lstStyle>
          <a:p>
            <a:r>
              <a:rPr sz="1544" dirty="0">
                <a:solidFill>
                  <a:schemeClr val="tx1"/>
                </a:solidFill>
              </a:rPr>
              <a:t>LGAD sensor</a:t>
            </a:r>
          </a:p>
        </p:txBody>
      </p:sp>
      <p:pic>
        <p:nvPicPr>
          <p:cNvPr id="16" name="IHEP-IMEv2 LGAD Wafer with full size (15_15) sensor_2 (1).jpg" descr="IHEP-IMEv2 LGAD Wafer with full size (15_15) sensor_2 (1).jpg">
            <a:extLst>
              <a:ext uri="{FF2B5EF4-FFF2-40B4-BE49-F238E27FC236}">
                <a16:creationId xmlns:a16="http://schemas.microsoft.com/office/drawing/2014/main" id="{0D0015FB-E9BA-CC41-AF76-ABD674F61952}"/>
              </a:ext>
            </a:extLst>
          </p:cNvPr>
          <p:cNvPicPr>
            <a:picLocks noChangeAspect="1"/>
          </p:cNvPicPr>
          <p:nvPr/>
        </p:nvPicPr>
        <p:blipFill>
          <a:blip r:embed="rId5"/>
          <a:srcRect l="18056" t="3683" r="21976" b="2"/>
          <a:stretch>
            <a:fillRect/>
          </a:stretch>
        </p:blipFill>
        <p:spPr>
          <a:xfrm>
            <a:off x="658314" y="4887892"/>
            <a:ext cx="1839963" cy="1970108"/>
          </a:xfrm>
          <a:custGeom>
            <a:avLst/>
            <a:gdLst/>
            <a:ahLst/>
            <a:cxnLst>
              <a:cxn ang="0">
                <a:pos x="wd2" y="hd2"/>
              </a:cxn>
              <a:cxn ang="5400000">
                <a:pos x="wd2" y="hd2"/>
              </a:cxn>
              <a:cxn ang="10800000">
                <a:pos x="wd2" y="hd2"/>
              </a:cxn>
              <a:cxn ang="16200000">
                <a:pos x="wd2" y="hd2"/>
              </a:cxn>
            </a:cxnLst>
            <a:rect l="0" t="0" r="r" b="b"/>
            <a:pathLst>
              <a:path w="21597" h="21595" extrusionOk="0">
                <a:moveTo>
                  <a:pt x="10645" y="3"/>
                </a:moveTo>
                <a:cubicBezTo>
                  <a:pt x="10200" y="10"/>
                  <a:pt x="9756" y="38"/>
                  <a:pt x="9415" y="84"/>
                </a:cubicBezTo>
                <a:cubicBezTo>
                  <a:pt x="8716" y="177"/>
                  <a:pt x="7620" y="428"/>
                  <a:pt x="7149" y="603"/>
                </a:cubicBezTo>
                <a:cubicBezTo>
                  <a:pt x="7077" y="631"/>
                  <a:pt x="6865" y="710"/>
                  <a:pt x="6678" y="778"/>
                </a:cubicBezTo>
                <a:cubicBezTo>
                  <a:pt x="6283" y="923"/>
                  <a:pt x="5328" y="1367"/>
                  <a:pt x="5077" y="1524"/>
                </a:cubicBezTo>
                <a:cubicBezTo>
                  <a:pt x="4981" y="1584"/>
                  <a:pt x="4876" y="1649"/>
                  <a:pt x="4842" y="1667"/>
                </a:cubicBezTo>
                <a:cubicBezTo>
                  <a:pt x="4782" y="1701"/>
                  <a:pt x="4411" y="1955"/>
                  <a:pt x="4070" y="2196"/>
                </a:cubicBezTo>
                <a:cubicBezTo>
                  <a:pt x="3480" y="2613"/>
                  <a:pt x="2771" y="3276"/>
                  <a:pt x="2272" y="3878"/>
                </a:cubicBezTo>
                <a:cubicBezTo>
                  <a:pt x="1842" y="4399"/>
                  <a:pt x="1705" y="4599"/>
                  <a:pt x="1695" y="4730"/>
                </a:cubicBezTo>
                <a:cubicBezTo>
                  <a:pt x="1688" y="4831"/>
                  <a:pt x="1679" y="4848"/>
                  <a:pt x="1625" y="4847"/>
                </a:cubicBezTo>
                <a:cubicBezTo>
                  <a:pt x="1582" y="4845"/>
                  <a:pt x="1550" y="4871"/>
                  <a:pt x="1525" y="4930"/>
                </a:cubicBezTo>
                <a:cubicBezTo>
                  <a:pt x="1505" y="4976"/>
                  <a:pt x="1446" y="5067"/>
                  <a:pt x="1394" y="5131"/>
                </a:cubicBezTo>
                <a:cubicBezTo>
                  <a:pt x="1184" y="5393"/>
                  <a:pt x="747" y="6307"/>
                  <a:pt x="514" y="6974"/>
                </a:cubicBezTo>
                <a:cubicBezTo>
                  <a:pt x="308" y="7565"/>
                  <a:pt x="112" y="8407"/>
                  <a:pt x="75" y="8853"/>
                </a:cubicBezTo>
                <a:cubicBezTo>
                  <a:pt x="68" y="8940"/>
                  <a:pt x="55" y="9021"/>
                  <a:pt x="47" y="9033"/>
                </a:cubicBezTo>
                <a:cubicBezTo>
                  <a:pt x="17" y="9078"/>
                  <a:pt x="-3" y="9840"/>
                  <a:pt x="26" y="9823"/>
                </a:cubicBezTo>
                <a:cubicBezTo>
                  <a:pt x="78" y="9794"/>
                  <a:pt x="99" y="9870"/>
                  <a:pt x="49" y="9905"/>
                </a:cubicBezTo>
                <a:cubicBezTo>
                  <a:pt x="8" y="9932"/>
                  <a:pt x="-1" y="9994"/>
                  <a:pt x="0" y="10292"/>
                </a:cubicBezTo>
                <a:cubicBezTo>
                  <a:pt x="0" y="11045"/>
                  <a:pt x="118" y="11857"/>
                  <a:pt x="336" y="12617"/>
                </a:cubicBezTo>
                <a:cubicBezTo>
                  <a:pt x="489" y="13149"/>
                  <a:pt x="507" y="13204"/>
                  <a:pt x="558" y="13298"/>
                </a:cubicBezTo>
                <a:cubicBezTo>
                  <a:pt x="587" y="13351"/>
                  <a:pt x="623" y="13444"/>
                  <a:pt x="639" y="13504"/>
                </a:cubicBezTo>
                <a:cubicBezTo>
                  <a:pt x="678" y="13644"/>
                  <a:pt x="806" y="13924"/>
                  <a:pt x="849" y="13964"/>
                </a:cubicBezTo>
                <a:cubicBezTo>
                  <a:pt x="867" y="13981"/>
                  <a:pt x="881" y="14018"/>
                  <a:pt x="881" y="14045"/>
                </a:cubicBezTo>
                <a:cubicBezTo>
                  <a:pt x="881" y="14139"/>
                  <a:pt x="1370" y="15032"/>
                  <a:pt x="1601" y="15358"/>
                </a:cubicBezTo>
                <a:cubicBezTo>
                  <a:pt x="1638" y="15411"/>
                  <a:pt x="1720" y="15529"/>
                  <a:pt x="1782" y="15620"/>
                </a:cubicBezTo>
                <a:cubicBezTo>
                  <a:pt x="2587" y="16792"/>
                  <a:pt x="3924" y="17968"/>
                  <a:pt x="5289" y="18707"/>
                </a:cubicBezTo>
                <a:cubicBezTo>
                  <a:pt x="5406" y="18771"/>
                  <a:pt x="5501" y="18834"/>
                  <a:pt x="5501" y="18847"/>
                </a:cubicBezTo>
                <a:cubicBezTo>
                  <a:pt x="5501" y="18860"/>
                  <a:pt x="5452" y="18897"/>
                  <a:pt x="5391" y="18930"/>
                </a:cubicBezTo>
                <a:cubicBezTo>
                  <a:pt x="5105" y="19087"/>
                  <a:pt x="4951" y="19388"/>
                  <a:pt x="4895" y="19900"/>
                </a:cubicBezTo>
                <a:cubicBezTo>
                  <a:pt x="4864" y="20190"/>
                  <a:pt x="4887" y="20414"/>
                  <a:pt x="4947" y="20414"/>
                </a:cubicBezTo>
                <a:cubicBezTo>
                  <a:pt x="4962" y="20414"/>
                  <a:pt x="5014" y="20491"/>
                  <a:pt x="5062" y="20586"/>
                </a:cubicBezTo>
                <a:cubicBezTo>
                  <a:pt x="5168" y="20796"/>
                  <a:pt x="5320" y="20970"/>
                  <a:pt x="5478" y="21063"/>
                </a:cubicBezTo>
                <a:cubicBezTo>
                  <a:pt x="5600" y="21135"/>
                  <a:pt x="5894" y="21241"/>
                  <a:pt x="5972" y="21242"/>
                </a:cubicBezTo>
                <a:cubicBezTo>
                  <a:pt x="6061" y="21242"/>
                  <a:pt x="6341" y="21304"/>
                  <a:pt x="6377" y="21330"/>
                </a:cubicBezTo>
                <a:cubicBezTo>
                  <a:pt x="6398" y="21345"/>
                  <a:pt x="6423" y="21349"/>
                  <a:pt x="6432" y="21341"/>
                </a:cubicBezTo>
                <a:cubicBezTo>
                  <a:pt x="6455" y="21320"/>
                  <a:pt x="6670" y="21398"/>
                  <a:pt x="6773" y="21464"/>
                </a:cubicBezTo>
                <a:cubicBezTo>
                  <a:pt x="6821" y="21495"/>
                  <a:pt x="6845" y="21532"/>
                  <a:pt x="6835" y="21556"/>
                </a:cubicBezTo>
                <a:cubicBezTo>
                  <a:pt x="6821" y="21591"/>
                  <a:pt x="7445" y="21595"/>
                  <a:pt x="11843" y="21595"/>
                </a:cubicBezTo>
                <a:cubicBezTo>
                  <a:pt x="16198" y="21595"/>
                  <a:pt x="16863" y="21590"/>
                  <a:pt x="16848" y="21556"/>
                </a:cubicBezTo>
                <a:cubicBezTo>
                  <a:pt x="16803" y="21446"/>
                  <a:pt x="16768" y="21283"/>
                  <a:pt x="16782" y="21249"/>
                </a:cubicBezTo>
                <a:cubicBezTo>
                  <a:pt x="16791" y="21228"/>
                  <a:pt x="16817" y="21212"/>
                  <a:pt x="16841" y="21212"/>
                </a:cubicBezTo>
                <a:cubicBezTo>
                  <a:pt x="16870" y="21211"/>
                  <a:pt x="16882" y="21186"/>
                  <a:pt x="16879" y="21137"/>
                </a:cubicBezTo>
                <a:cubicBezTo>
                  <a:pt x="16874" y="21072"/>
                  <a:pt x="16887" y="21061"/>
                  <a:pt x="16990" y="21040"/>
                </a:cubicBezTo>
                <a:cubicBezTo>
                  <a:pt x="17055" y="21027"/>
                  <a:pt x="17119" y="20996"/>
                  <a:pt x="17134" y="20971"/>
                </a:cubicBezTo>
                <a:cubicBezTo>
                  <a:pt x="17159" y="20930"/>
                  <a:pt x="17165" y="20931"/>
                  <a:pt x="17200" y="20976"/>
                </a:cubicBezTo>
                <a:cubicBezTo>
                  <a:pt x="17262" y="21055"/>
                  <a:pt x="17333" y="20982"/>
                  <a:pt x="17331" y="20842"/>
                </a:cubicBezTo>
                <a:cubicBezTo>
                  <a:pt x="17330" y="20780"/>
                  <a:pt x="17344" y="20667"/>
                  <a:pt x="17363" y="20591"/>
                </a:cubicBezTo>
                <a:cubicBezTo>
                  <a:pt x="17393" y="20473"/>
                  <a:pt x="17390" y="20429"/>
                  <a:pt x="17344" y="20294"/>
                </a:cubicBezTo>
                <a:cubicBezTo>
                  <a:pt x="17283" y="20112"/>
                  <a:pt x="17241" y="20078"/>
                  <a:pt x="16756" y="19798"/>
                </a:cubicBezTo>
                <a:cubicBezTo>
                  <a:pt x="16578" y="19695"/>
                  <a:pt x="16406" y="19588"/>
                  <a:pt x="16373" y="19563"/>
                </a:cubicBezTo>
                <a:cubicBezTo>
                  <a:pt x="16341" y="19537"/>
                  <a:pt x="16229" y="19484"/>
                  <a:pt x="16124" y="19442"/>
                </a:cubicBezTo>
                <a:cubicBezTo>
                  <a:pt x="16018" y="19401"/>
                  <a:pt x="15900" y="19351"/>
                  <a:pt x="15861" y="19333"/>
                </a:cubicBezTo>
                <a:cubicBezTo>
                  <a:pt x="15821" y="19315"/>
                  <a:pt x="15694" y="19305"/>
                  <a:pt x="15577" y="19308"/>
                </a:cubicBezTo>
                <a:cubicBezTo>
                  <a:pt x="15422" y="19312"/>
                  <a:pt x="15354" y="19303"/>
                  <a:pt x="15329" y="19275"/>
                </a:cubicBezTo>
                <a:cubicBezTo>
                  <a:pt x="15310" y="19253"/>
                  <a:pt x="15302" y="19224"/>
                  <a:pt x="15312" y="19209"/>
                </a:cubicBezTo>
                <a:cubicBezTo>
                  <a:pt x="15321" y="19195"/>
                  <a:pt x="15521" y="19089"/>
                  <a:pt x="15755" y="18974"/>
                </a:cubicBezTo>
                <a:cubicBezTo>
                  <a:pt x="16186" y="18763"/>
                  <a:pt x="16874" y="18380"/>
                  <a:pt x="17064" y="18244"/>
                </a:cubicBezTo>
                <a:cubicBezTo>
                  <a:pt x="17121" y="18204"/>
                  <a:pt x="17247" y="18117"/>
                  <a:pt x="17344" y="18050"/>
                </a:cubicBezTo>
                <a:cubicBezTo>
                  <a:pt x="18079" y="17545"/>
                  <a:pt x="19033" y="16632"/>
                  <a:pt x="19583" y="15908"/>
                </a:cubicBezTo>
                <a:cubicBezTo>
                  <a:pt x="19933" y="15447"/>
                  <a:pt x="20271" y="14915"/>
                  <a:pt x="20522" y="14436"/>
                </a:cubicBezTo>
                <a:cubicBezTo>
                  <a:pt x="20750" y="13999"/>
                  <a:pt x="21033" y="13313"/>
                  <a:pt x="21048" y="13158"/>
                </a:cubicBezTo>
                <a:cubicBezTo>
                  <a:pt x="21054" y="13096"/>
                  <a:pt x="21073" y="13037"/>
                  <a:pt x="21090" y="13027"/>
                </a:cubicBezTo>
                <a:cubicBezTo>
                  <a:pt x="21156" y="12989"/>
                  <a:pt x="21364" y="12207"/>
                  <a:pt x="21462" y="11636"/>
                </a:cubicBezTo>
                <a:cubicBezTo>
                  <a:pt x="21534" y="11217"/>
                  <a:pt x="21597" y="10497"/>
                  <a:pt x="21597" y="10064"/>
                </a:cubicBezTo>
                <a:cubicBezTo>
                  <a:pt x="21597" y="9279"/>
                  <a:pt x="21458" y="8237"/>
                  <a:pt x="21260" y="7524"/>
                </a:cubicBezTo>
                <a:cubicBezTo>
                  <a:pt x="20898" y="6225"/>
                  <a:pt x="20182" y="4872"/>
                  <a:pt x="19328" y="3873"/>
                </a:cubicBezTo>
                <a:cubicBezTo>
                  <a:pt x="19192" y="3714"/>
                  <a:pt x="18819" y="3339"/>
                  <a:pt x="18499" y="3039"/>
                </a:cubicBezTo>
                <a:cubicBezTo>
                  <a:pt x="17947" y="2522"/>
                  <a:pt x="17911" y="2494"/>
                  <a:pt x="17821" y="2507"/>
                </a:cubicBezTo>
                <a:cubicBezTo>
                  <a:pt x="17747" y="2517"/>
                  <a:pt x="17644" y="2482"/>
                  <a:pt x="17342" y="2344"/>
                </a:cubicBezTo>
                <a:cubicBezTo>
                  <a:pt x="17131" y="2248"/>
                  <a:pt x="16943" y="2169"/>
                  <a:pt x="16924" y="2169"/>
                </a:cubicBezTo>
                <a:cubicBezTo>
                  <a:pt x="16906" y="2169"/>
                  <a:pt x="16867" y="2138"/>
                  <a:pt x="16841" y="2100"/>
                </a:cubicBezTo>
                <a:cubicBezTo>
                  <a:pt x="16814" y="2063"/>
                  <a:pt x="16778" y="2031"/>
                  <a:pt x="16759" y="2031"/>
                </a:cubicBezTo>
                <a:cubicBezTo>
                  <a:pt x="16718" y="2031"/>
                  <a:pt x="16267" y="1767"/>
                  <a:pt x="16226" y="1719"/>
                </a:cubicBezTo>
                <a:cubicBezTo>
                  <a:pt x="16210" y="1699"/>
                  <a:pt x="16068" y="1621"/>
                  <a:pt x="15910" y="1544"/>
                </a:cubicBezTo>
                <a:cubicBezTo>
                  <a:pt x="15751" y="1467"/>
                  <a:pt x="15532" y="1344"/>
                  <a:pt x="15423" y="1271"/>
                </a:cubicBezTo>
                <a:cubicBezTo>
                  <a:pt x="15090" y="1049"/>
                  <a:pt x="14993" y="993"/>
                  <a:pt x="14905" y="973"/>
                </a:cubicBezTo>
                <a:cubicBezTo>
                  <a:pt x="14858" y="962"/>
                  <a:pt x="14716" y="906"/>
                  <a:pt x="14589" y="847"/>
                </a:cubicBezTo>
                <a:cubicBezTo>
                  <a:pt x="14461" y="789"/>
                  <a:pt x="14347" y="743"/>
                  <a:pt x="14335" y="747"/>
                </a:cubicBezTo>
                <a:cubicBezTo>
                  <a:pt x="14323" y="750"/>
                  <a:pt x="14278" y="731"/>
                  <a:pt x="14235" y="704"/>
                </a:cubicBezTo>
                <a:cubicBezTo>
                  <a:pt x="14192" y="677"/>
                  <a:pt x="14079" y="649"/>
                  <a:pt x="13985" y="641"/>
                </a:cubicBezTo>
                <a:cubicBezTo>
                  <a:pt x="13808" y="625"/>
                  <a:pt x="13391" y="452"/>
                  <a:pt x="13188" y="310"/>
                </a:cubicBezTo>
                <a:cubicBezTo>
                  <a:pt x="13020" y="193"/>
                  <a:pt x="12652" y="117"/>
                  <a:pt x="11881" y="41"/>
                </a:cubicBezTo>
                <a:cubicBezTo>
                  <a:pt x="11536" y="8"/>
                  <a:pt x="11090" y="-5"/>
                  <a:pt x="10645" y="3"/>
                </a:cubicBezTo>
                <a:close/>
                <a:moveTo>
                  <a:pt x="1761" y="4658"/>
                </a:moveTo>
                <a:cubicBezTo>
                  <a:pt x="1777" y="4649"/>
                  <a:pt x="1797" y="4654"/>
                  <a:pt x="1807" y="4668"/>
                </a:cubicBezTo>
                <a:cubicBezTo>
                  <a:pt x="1816" y="4682"/>
                  <a:pt x="1813" y="4702"/>
                  <a:pt x="1797" y="4711"/>
                </a:cubicBezTo>
                <a:cubicBezTo>
                  <a:pt x="1782" y="4719"/>
                  <a:pt x="1761" y="4714"/>
                  <a:pt x="1752" y="4700"/>
                </a:cubicBezTo>
                <a:cubicBezTo>
                  <a:pt x="1743" y="4686"/>
                  <a:pt x="1746" y="4666"/>
                  <a:pt x="1761" y="4658"/>
                </a:cubicBezTo>
                <a:close/>
              </a:path>
            </a:pathLst>
          </a:custGeom>
          <a:ln w="12700">
            <a:miter lim="400000"/>
          </a:ln>
        </p:spPr>
      </p:pic>
      <p:pic>
        <p:nvPicPr>
          <p:cNvPr id="18" name="IMG_0002.JPG" descr="IMG_0002.JPG">
            <a:extLst>
              <a:ext uri="{FF2B5EF4-FFF2-40B4-BE49-F238E27FC236}">
                <a16:creationId xmlns:a16="http://schemas.microsoft.com/office/drawing/2014/main" id="{E1D9123F-A0D3-324D-B131-2F2512EA5210}"/>
              </a:ext>
            </a:extLst>
          </p:cNvPr>
          <p:cNvPicPr>
            <a:picLocks noChangeAspect="1"/>
          </p:cNvPicPr>
          <p:nvPr/>
        </p:nvPicPr>
        <p:blipFill>
          <a:blip r:embed="rId6"/>
          <a:srcRect l="36636" t="41735" r="26960" b="27323"/>
          <a:stretch>
            <a:fillRect/>
          </a:stretch>
        </p:blipFill>
        <p:spPr>
          <a:xfrm>
            <a:off x="4928082" y="5088236"/>
            <a:ext cx="2769632" cy="1569380"/>
          </a:xfrm>
          <a:prstGeom prst="rect">
            <a:avLst/>
          </a:prstGeom>
          <a:ln w="12700">
            <a:miter lim="400000"/>
          </a:ln>
        </p:spPr>
      </p:pic>
      <p:sp>
        <p:nvSpPr>
          <p:cNvPr id="19" name="文本框 13">
            <a:extLst>
              <a:ext uri="{FF2B5EF4-FFF2-40B4-BE49-F238E27FC236}">
                <a16:creationId xmlns:a16="http://schemas.microsoft.com/office/drawing/2014/main" id="{9B558642-D325-3647-A986-B9ECE8C1CD5D}"/>
              </a:ext>
            </a:extLst>
          </p:cNvPr>
          <p:cNvSpPr txBox="1"/>
          <p:nvPr/>
        </p:nvSpPr>
        <p:spPr>
          <a:xfrm>
            <a:off x="5752869" y="4710390"/>
            <a:ext cx="2277909" cy="329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573" rIns="18573">
            <a:spAutoFit/>
          </a:bodyPr>
          <a:lstStyle>
            <a:lvl1pPr defTabSz="642937">
              <a:defRPr sz="3800">
                <a:solidFill>
                  <a:schemeClr val="accent4">
                    <a:hueOff val="384618"/>
                    <a:satOff val="3869"/>
                    <a:lumOff val="5802"/>
                  </a:schemeClr>
                </a:solidFill>
              </a:defRPr>
            </a:lvl1pPr>
          </a:lstStyle>
          <a:p>
            <a:r>
              <a:rPr lang="en-US" altLang="zh-CN" sz="1544" dirty="0">
                <a:solidFill>
                  <a:schemeClr val="tx1"/>
                </a:solidFill>
              </a:rPr>
              <a:t>Modules</a:t>
            </a:r>
            <a:r>
              <a:rPr lang="zh-CN" altLang="en-US" sz="1544" dirty="0">
                <a:solidFill>
                  <a:schemeClr val="tx1"/>
                </a:solidFill>
              </a:rPr>
              <a:t> </a:t>
            </a:r>
            <a:endParaRPr sz="1544" dirty="0">
              <a:solidFill>
                <a:schemeClr val="tx1"/>
              </a:solidFill>
            </a:endParaRPr>
          </a:p>
        </p:txBody>
      </p:sp>
      <p:pic>
        <p:nvPicPr>
          <p:cNvPr id="20" name="Picture 19">
            <a:extLst>
              <a:ext uri="{FF2B5EF4-FFF2-40B4-BE49-F238E27FC236}">
                <a16:creationId xmlns:a16="http://schemas.microsoft.com/office/drawing/2014/main" id="{E06C4988-ED38-9643-99AB-CB6981297EC3}"/>
              </a:ext>
            </a:extLst>
          </p:cNvPr>
          <p:cNvPicPr>
            <a:picLocks noChangeAspect="1"/>
          </p:cNvPicPr>
          <p:nvPr/>
        </p:nvPicPr>
        <p:blipFill rotWithShape="1">
          <a:blip r:embed="rId7"/>
          <a:srcRect r="5353"/>
          <a:stretch/>
        </p:blipFill>
        <p:spPr>
          <a:xfrm>
            <a:off x="622375" y="2442152"/>
            <a:ext cx="9016478" cy="2206685"/>
          </a:xfrm>
          <a:prstGeom prst="rect">
            <a:avLst/>
          </a:prstGeom>
        </p:spPr>
      </p:pic>
      <p:cxnSp>
        <p:nvCxnSpPr>
          <p:cNvPr id="3" name="Straight Connector 2">
            <a:extLst>
              <a:ext uri="{FF2B5EF4-FFF2-40B4-BE49-F238E27FC236}">
                <a16:creationId xmlns:a16="http://schemas.microsoft.com/office/drawing/2014/main" id="{98B8FACC-0AD2-7F49-83E0-AB520F0F514C}"/>
              </a:ext>
            </a:extLst>
          </p:cNvPr>
          <p:cNvCxnSpPr/>
          <p:nvPr/>
        </p:nvCxnSpPr>
        <p:spPr>
          <a:xfrm>
            <a:off x="5588846" y="2454733"/>
            <a:ext cx="0" cy="194853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853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5310-57EC-B140-B2EC-B2D2EB131BEC}"/>
              </a:ext>
            </a:extLst>
          </p:cNvPr>
          <p:cNvSpPr>
            <a:spLocks noGrp="1"/>
          </p:cNvSpPr>
          <p:nvPr>
            <p:ph type="title"/>
          </p:nvPr>
        </p:nvSpPr>
        <p:spPr>
          <a:xfrm>
            <a:off x="925286" y="-190047"/>
            <a:ext cx="10515600" cy="1325563"/>
          </a:xfrm>
        </p:spPr>
        <p:txBody>
          <a:bodyPr/>
          <a:lstStyle/>
          <a:p>
            <a:r>
              <a:rPr lang="en-US" altLang="zh-CN" dirty="0"/>
              <a:t>Backup</a:t>
            </a:r>
            <a:r>
              <a:rPr lang="zh-CN" altLang="en-US" dirty="0"/>
              <a:t> </a:t>
            </a:r>
            <a:endParaRPr lang="en-CN" dirty="0"/>
          </a:p>
        </p:txBody>
      </p:sp>
      <p:sp>
        <p:nvSpPr>
          <p:cNvPr id="3" name="Content Placeholder 2">
            <a:extLst>
              <a:ext uri="{FF2B5EF4-FFF2-40B4-BE49-F238E27FC236}">
                <a16:creationId xmlns:a16="http://schemas.microsoft.com/office/drawing/2014/main" id="{FF81DCA0-A053-2E4C-A245-D8E87965706D}"/>
              </a:ext>
            </a:extLst>
          </p:cNvPr>
          <p:cNvSpPr>
            <a:spLocks noGrp="1"/>
          </p:cNvSpPr>
          <p:nvPr>
            <p:ph idx="1"/>
          </p:nvPr>
        </p:nvSpPr>
        <p:spPr/>
        <p:txBody>
          <a:bodyPr/>
          <a:lstStyle/>
          <a:p>
            <a:endParaRPr lang="en-CN"/>
          </a:p>
        </p:txBody>
      </p:sp>
      <p:sp>
        <p:nvSpPr>
          <p:cNvPr id="4" name="Slide Number Placeholder 3">
            <a:extLst>
              <a:ext uri="{FF2B5EF4-FFF2-40B4-BE49-F238E27FC236}">
                <a16:creationId xmlns:a16="http://schemas.microsoft.com/office/drawing/2014/main" id="{ED70EE14-E577-5040-BA6A-0FF740B386E6}"/>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3361813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5AAD-F98C-437D-8845-994B5ED7AF67}"/>
              </a:ext>
            </a:extLst>
          </p:cNvPr>
          <p:cNvSpPr>
            <a:spLocks noGrp="1"/>
          </p:cNvSpPr>
          <p:nvPr>
            <p:ph type="title"/>
          </p:nvPr>
        </p:nvSpPr>
        <p:spPr>
          <a:xfrm>
            <a:off x="838200" y="-85342"/>
            <a:ext cx="10515600" cy="1325563"/>
          </a:xfrm>
        </p:spPr>
        <p:txBody>
          <a:bodyPr/>
          <a:lstStyle/>
          <a:p>
            <a:r>
              <a:rPr lang="en-US" altLang="zh-CN" dirty="0"/>
              <a:t>Research team</a:t>
            </a:r>
            <a:endParaRPr lang="zh-CN" altLang="en-US" dirty="0"/>
          </a:p>
        </p:txBody>
      </p:sp>
      <p:graphicFrame>
        <p:nvGraphicFramePr>
          <p:cNvPr id="4" name="Content Placeholder 3">
            <a:extLst>
              <a:ext uri="{FF2B5EF4-FFF2-40B4-BE49-F238E27FC236}">
                <a16:creationId xmlns:a16="http://schemas.microsoft.com/office/drawing/2014/main" id="{60142537-7629-4041-A00D-536FEA771AF3}"/>
              </a:ext>
            </a:extLst>
          </p:cNvPr>
          <p:cNvGraphicFramePr>
            <a:graphicFrameLocks noGrp="1"/>
          </p:cNvGraphicFramePr>
          <p:nvPr>
            <p:ph idx="1"/>
            <p:extLst>
              <p:ext uri="{D42A27DB-BD31-4B8C-83A1-F6EECF244321}">
                <p14:modId xmlns:p14="http://schemas.microsoft.com/office/powerpoint/2010/main" val="4192148763"/>
              </p:ext>
            </p:extLst>
          </p:nvPr>
        </p:nvGraphicFramePr>
        <p:xfrm>
          <a:off x="217652" y="1604296"/>
          <a:ext cx="6027187" cy="2515045"/>
        </p:xfrm>
        <a:graphic>
          <a:graphicData uri="http://schemas.openxmlformats.org/drawingml/2006/table">
            <a:tbl>
              <a:tblPr>
                <a:tableStyleId>{5C22544A-7EE6-4342-B048-85BDC9FD1C3A}</a:tableStyleId>
              </a:tblPr>
              <a:tblGrid>
                <a:gridCol w="637919">
                  <a:extLst>
                    <a:ext uri="{9D8B030D-6E8A-4147-A177-3AD203B41FA5}">
                      <a16:colId xmlns:a16="http://schemas.microsoft.com/office/drawing/2014/main" val="529098800"/>
                    </a:ext>
                  </a:extLst>
                </a:gridCol>
                <a:gridCol w="557242">
                  <a:extLst>
                    <a:ext uri="{9D8B030D-6E8A-4147-A177-3AD203B41FA5}">
                      <a16:colId xmlns:a16="http://schemas.microsoft.com/office/drawing/2014/main" val="3665331954"/>
                    </a:ext>
                  </a:extLst>
                </a:gridCol>
                <a:gridCol w="1078052">
                  <a:extLst>
                    <a:ext uri="{9D8B030D-6E8A-4147-A177-3AD203B41FA5}">
                      <a16:colId xmlns:a16="http://schemas.microsoft.com/office/drawing/2014/main" val="1922561648"/>
                    </a:ext>
                  </a:extLst>
                </a:gridCol>
                <a:gridCol w="1317312">
                  <a:extLst>
                    <a:ext uri="{9D8B030D-6E8A-4147-A177-3AD203B41FA5}">
                      <a16:colId xmlns:a16="http://schemas.microsoft.com/office/drawing/2014/main" val="2629933492"/>
                    </a:ext>
                  </a:extLst>
                </a:gridCol>
                <a:gridCol w="1218331">
                  <a:extLst>
                    <a:ext uri="{9D8B030D-6E8A-4147-A177-3AD203B41FA5}">
                      <a16:colId xmlns:a16="http://schemas.microsoft.com/office/drawing/2014/main" val="2924533770"/>
                    </a:ext>
                  </a:extLst>
                </a:gridCol>
                <a:gridCol w="1218331">
                  <a:extLst>
                    <a:ext uri="{9D8B030D-6E8A-4147-A177-3AD203B41FA5}">
                      <a16:colId xmlns:a16="http://schemas.microsoft.com/office/drawing/2014/main" val="4287458076"/>
                    </a:ext>
                  </a:extLst>
                </a:gridCol>
              </a:tblGrid>
              <a:tr h="717660">
                <a:tc>
                  <a:txBody>
                    <a:bodyPr/>
                    <a:lstStyle/>
                    <a:p>
                      <a:pPr algn="l" fontAlgn="b"/>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b="1" u="none" strike="noStrike" dirty="0">
                          <a:effectLst/>
                        </a:rPr>
                        <a:t>Staffs in project</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b="1" u="none" strike="noStrike" dirty="0">
                          <a:effectLst/>
                        </a:rPr>
                        <a:t>Other Staffs</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b="1" u="none" strike="noStrike">
                          <a:effectLst/>
                        </a:rPr>
                        <a:t>Postdoc</a:t>
                      </a:r>
                      <a:endParaRPr lang="en-US" sz="1600" b="1"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b="1" u="none" strike="noStrike" dirty="0">
                          <a:effectLst/>
                        </a:rPr>
                        <a:t>Students</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1057113200"/>
                  </a:ext>
                </a:extLst>
              </a:tr>
              <a:tr h="359477">
                <a:tc rowSpan="5">
                  <a:txBody>
                    <a:bodyPr/>
                    <a:lstStyle/>
                    <a:p>
                      <a:pPr algn="l" fontAlgn="b"/>
                      <a:r>
                        <a:rPr lang="en-US" sz="1600" b="1" u="none" strike="noStrike" dirty="0">
                          <a:effectLst/>
                        </a:rPr>
                        <a:t>Task 1</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l" fontAlgn="b"/>
                      <a:r>
                        <a:rPr lang="en-US" sz="1600" b="1" u="none" strike="noStrike" dirty="0">
                          <a:effectLst/>
                        </a:rPr>
                        <a:t>Sum</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chemeClr val="accent2">
                        <a:lumMod val="20000"/>
                        <a:lumOff val="80000"/>
                      </a:schemeClr>
                    </a:solidFill>
                  </a:tcPr>
                </a:tc>
                <a:tc>
                  <a:txBody>
                    <a:bodyPr/>
                    <a:lstStyle/>
                    <a:p>
                      <a:pPr algn="ctr" fontAlgn="b"/>
                      <a:r>
                        <a:rPr lang="en-US" altLang="zh-CN" sz="1600" b="1" u="none" strike="noStrike" dirty="0">
                          <a:effectLst/>
                        </a:rPr>
                        <a:t>11</a:t>
                      </a:r>
                      <a:endParaRPr lang="en-US" altLang="zh-CN"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b="1" u="none" strike="noStrike" dirty="0">
                          <a:effectLst/>
                        </a:rPr>
                        <a:t>15</a:t>
                      </a:r>
                      <a:endParaRPr lang="en-US" altLang="zh-CN" sz="16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b="1" i="0" u="none" strike="noStrike" dirty="0">
                          <a:solidFill>
                            <a:srgbClr val="000000"/>
                          </a:solidFill>
                          <a:effectLst/>
                          <a:latin typeface="等线" panose="02010600030101010101" pitchFamily="2" charset="-122"/>
                          <a:ea typeface="等线" panose="02010600030101010101" pitchFamily="2" charset="-122"/>
                        </a:rPr>
                        <a:t>5</a:t>
                      </a:r>
                    </a:p>
                  </a:txBody>
                  <a:tcPr marL="4763" marR="4763" marT="4763" marB="0" anchor="ctr">
                    <a:solidFill>
                      <a:schemeClr val="accent2">
                        <a:lumMod val="20000"/>
                        <a:lumOff val="80000"/>
                      </a:schemeClr>
                    </a:solidFill>
                  </a:tcPr>
                </a:tc>
                <a:tc>
                  <a:txBody>
                    <a:bodyPr/>
                    <a:lstStyle/>
                    <a:p>
                      <a:pPr algn="ctr" fontAlgn="b"/>
                      <a:r>
                        <a:rPr lang="en-US" altLang="zh-CN" sz="1600" b="1" i="0" u="none" strike="noStrike" dirty="0">
                          <a:solidFill>
                            <a:srgbClr val="000000"/>
                          </a:solidFill>
                          <a:effectLst/>
                          <a:latin typeface="等线" panose="02010600030101010101" pitchFamily="2" charset="-122"/>
                          <a:ea typeface="等线" panose="02010600030101010101" pitchFamily="2" charset="-122"/>
                        </a:rPr>
                        <a:t>25</a:t>
                      </a:r>
                    </a:p>
                  </a:txBody>
                  <a:tcPr marL="4763" marR="4763" marT="4763" marB="0" anchor="ctr">
                    <a:solidFill>
                      <a:schemeClr val="accent2">
                        <a:lumMod val="20000"/>
                        <a:lumOff val="80000"/>
                      </a:schemeClr>
                    </a:solidFill>
                  </a:tcPr>
                </a:tc>
                <a:extLst>
                  <a:ext uri="{0D108BD9-81ED-4DB2-BD59-A6C34878D82A}">
                    <a16:rowId xmlns:a16="http://schemas.microsoft.com/office/drawing/2014/main" val="1842602519"/>
                  </a:ext>
                </a:extLst>
              </a:tr>
              <a:tr h="359477">
                <a:tc vMerge="1">
                  <a:txBody>
                    <a:bodyPr/>
                    <a:lstStyle/>
                    <a:p>
                      <a:pPr algn="l" fontAlgn="b"/>
                      <a:r>
                        <a:rPr lang="en-US" sz="1400" u="none" strike="noStrike" dirty="0">
                          <a:effectLst/>
                        </a:rPr>
                        <a:t>Task 1</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u="none" strike="noStrike" dirty="0">
                          <a:effectLst/>
                        </a:rPr>
                        <a:t>IHEP</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chemeClr val="accent2">
                        <a:lumMod val="20000"/>
                        <a:lumOff val="80000"/>
                      </a:schemeClr>
                    </a:solidFill>
                  </a:tcPr>
                </a:tc>
                <a:tc>
                  <a:txBody>
                    <a:bodyPr/>
                    <a:lstStyle/>
                    <a:p>
                      <a:pPr algn="ctr" fontAlgn="b"/>
                      <a:r>
                        <a:rPr lang="en-US" altLang="zh-CN" sz="1600" u="none" strike="noStrike">
                          <a:effectLst/>
                        </a:rPr>
                        <a:t>7</a:t>
                      </a:r>
                      <a:endParaRPr lang="en-US" altLang="zh-CN" sz="16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marL="0" algn="ctr" defTabSz="914400" rtl="0" eaLnBrk="1" fontAlgn="b" latinLnBrk="0" hangingPunct="1"/>
                      <a:r>
                        <a:rPr lang="en-US" altLang="zh-CN" sz="1600" u="none" strike="noStrike" kern="1200" dirty="0">
                          <a:solidFill>
                            <a:schemeClr val="dk1"/>
                          </a:solidFill>
                          <a:effectLst/>
                          <a:latin typeface="+mn-lt"/>
                          <a:ea typeface="+mn-ea"/>
                          <a:cs typeface="+mn-cs"/>
                        </a:rPr>
                        <a:t>3</a:t>
                      </a:r>
                      <a:endParaRPr lang="zh-CN" altLang="en-US" sz="1600" u="none" strike="noStrike" kern="1200" dirty="0">
                        <a:solidFill>
                          <a:schemeClr val="dk1"/>
                        </a:solidFill>
                        <a:effectLst/>
                        <a:latin typeface="+mn-lt"/>
                        <a:ea typeface="+mn-ea"/>
                        <a:cs typeface="+mn-cs"/>
                      </a:endParaRPr>
                    </a:p>
                  </a:txBody>
                  <a:tcPr marL="4763" marR="4763" marT="4763" marB="0" anchor="ctr">
                    <a:solidFill>
                      <a:schemeClr val="accent2">
                        <a:lumMod val="20000"/>
                        <a:lumOff val="80000"/>
                      </a:schemeClr>
                    </a:solidFill>
                  </a:tcPr>
                </a:tc>
                <a:tc>
                  <a:txBody>
                    <a:bodyPr/>
                    <a:lstStyle/>
                    <a:p>
                      <a:pPr marL="0" algn="ctr" defTabSz="914400" rtl="0" eaLnBrk="1" fontAlgn="b" latinLnBrk="0" hangingPunct="1"/>
                      <a:r>
                        <a:rPr lang="en-US" altLang="zh-CN" sz="1600" u="none" strike="noStrike" kern="1200" dirty="0">
                          <a:solidFill>
                            <a:schemeClr val="dk1"/>
                          </a:solidFill>
                          <a:effectLst/>
                          <a:latin typeface="+mn-lt"/>
                          <a:ea typeface="+mn-ea"/>
                          <a:cs typeface="+mn-cs"/>
                        </a:rPr>
                        <a:t>4</a:t>
                      </a:r>
                      <a:endParaRPr lang="zh-CN" altLang="en-US" sz="1600" u="none" strike="noStrike" kern="1200" dirty="0">
                        <a:solidFill>
                          <a:schemeClr val="dk1"/>
                        </a:solidFill>
                        <a:effectLst/>
                        <a:latin typeface="+mn-lt"/>
                        <a:ea typeface="+mn-ea"/>
                        <a:cs typeface="+mn-cs"/>
                      </a:endParaRPr>
                    </a:p>
                  </a:txBody>
                  <a:tcPr marL="4763" marR="4763" marT="4763" marB="0" anchor="ctr">
                    <a:solidFill>
                      <a:schemeClr val="accent2">
                        <a:lumMod val="20000"/>
                        <a:lumOff val="80000"/>
                      </a:schemeClr>
                    </a:solidFill>
                  </a:tcPr>
                </a:tc>
                <a:tc>
                  <a:txBody>
                    <a:bodyPr/>
                    <a:lstStyle/>
                    <a:p>
                      <a:pPr marL="0" algn="ctr" defTabSz="914400" rtl="0" eaLnBrk="1" fontAlgn="b" latinLnBrk="0" hangingPunct="1"/>
                      <a:r>
                        <a:rPr lang="en-US" altLang="zh-CN" sz="1600" u="none" strike="noStrike" kern="1200" dirty="0">
                          <a:solidFill>
                            <a:schemeClr val="dk1"/>
                          </a:solidFill>
                          <a:effectLst/>
                          <a:latin typeface="+mn-lt"/>
                          <a:ea typeface="+mn-ea"/>
                          <a:cs typeface="+mn-cs"/>
                        </a:rPr>
                        <a:t>6</a:t>
                      </a:r>
                      <a:endParaRPr lang="zh-CN" altLang="en-US" sz="1600" u="none" strike="noStrike" kern="1200" dirty="0">
                        <a:solidFill>
                          <a:schemeClr val="dk1"/>
                        </a:solidFill>
                        <a:effectLst/>
                        <a:latin typeface="+mn-lt"/>
                        <a:ea typeface="+mn-ea"/>
                        <a:cs typeface="+mn-cs"/>
                      </a:endParaRPr>
                    </a:p>
                  </a:txBody>
                  <a:tcPr marL="4763" marR="4763" marT="4763" marB="0" anchor="ctr">
                    <a:solidFill>
                      <a:schemeClr val="accent2">
                        <a:lumMod val="20000"/>
                        <a:lumOff val="80000"/>
                      </a:schemeClr>
                    </a:solidFill>
                  </a:tcPr>
                </a:tc>
                <a:extLst>
                  <a:ext uri="{0D108BD9-81ED-4DB2-BD59-A6C34878D82A}">
                    <a16:rowId xmlns:a16="http://schemas.microsoft.com/office/drawing/2014/main" val="287322481"/>
                  </a:ext>
                </a:extLst>
              </a:tr>
              <a:tr h="359477">
                <a:tc vMerge="1">
                  <a:txBody>
                    <a:bodyPr/>
                    <a:lstStyle/>
                    <a:p>
                      <a:pPr algn="l" fontAlgn="b"/>
                      <a:r>
                        <a:rPr lang="en-US" sz="1400" u="none" strike="noStrike" dirty="0">
                          <a:effectLst/>
                        </a:rPr>
                        <a:t>Task 1</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u="none" strike="noStrike">
                          <a:effectLst/>
                        </a:rPr>
                        <a:t>NJU</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solidFill>
                      <a:schemeClr val="accent2">
                        <a:lumMod val="20000"/>
                        <a:lumOff val="80000"/>
                      </a:schemeClr>
                    </a:solidFill>
                  </a:tcPr>
                </a:tc>
                <a:tc>
                  <a:txBody>
                    <a:bodyPr/>
                    <a:lstStyle/>
                    <a:p>
                      <a:pPr algn="ctr" fontAlgn="b"/>
                      <a:r>
                        <a:rPr lang="en-US" altLang="zh-CN" sz="1600" u="none" strike="noStrike" dirty="0">
                          <a:effectLst/>
                        </a:rPr>
                        <a:t>1</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1</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5</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extLst>
                  <a:ext uri="{0D108BD9-81ED-4DB2-BD59-A6C34878D82A}">
                    <a16:rowId xmlns:a16="http://schemas.microsoft.com/office/drawing/2014/main" val="107228412"/>
                  </a:ext>
                </a:extLst>
              </a:tr>
              <a:tr h="359477">
                <a:tc vMerge="1">
                  <a:txBody>
                    <a:bodyPr/>
                    <a:lstStyle/>
                    <a:p>
                      <a:pPr algn="l" fontAlgn="b"/>
                      <a:r>
                        <a:rPr lang="en-US" sz="1400" u="none" strike="noStrike" dirty="0">
                          <a:effectLst/>
                        </a:rPr>
                        <a:t>Task 1</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u="none" strike="noStrike">
                          <a:effectLst/>
                        </a:rPr>
                        <a:t>USTC</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solidFill>
                      <a:schemeClr val="accent2">
                        <a:lumMod val="20000"/>
                        <a:lumOff val="80000"/>
                      </a:schemeClr>
                    </a:solidFill>
                  </a:tcPr>
                </a:tc>
                <a:tc>
                  <a:txBody>
                    <a:bodyPr/>
                    <a:lstStyle/>
                    <a:p>
                      <a:pPr algn="ctr" fontAlgn="b"/>
                      <a:r>
                        <a:rPr lang="en-US" altLang="zh-CN" sz="1600" u="none" strike="noStrike" dirty="0">
                          <a:effectLst/>
                        </a:rPr>
                        <a:t>1</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6</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1</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8</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extLst>
                  <a:ext uri="{0D108BD9-81ED-4DB2-BD59-A6C34878D82A}">
                    <a16:rowId xmlns:a16="http://schemas.microsoft.com/office/drawing/2014/main" val="3899395843"/>
                  </a:ext>
                </a:extLst>
              </a:tr>
              <a:tr h="359477">
                <a:tc vMerge="1">
                  <a:txBody>
                    <a:bodyPr/>
                    <a:lstStyle/>
                    <a:p>
                      <a:pPr algn="l" fontAlgn="b"/>
                      <a:r>
                        <a:rPr lang="en-US" sz="1400" u="none" strike="noStrike" dirty="0">
                          <a:effectLst/>
                        </a:rPr>
                        <a:t>Task 1</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tc>
                  <a:txBody>
                    <a:bodyPr/>
                    <a:lstStyle/>
                    <a:p>
                      <a:pPr algn="l" fontAlgn="b"/>
                      <a:r>
                        <a:rPr lang="en-US" sz="1600" u="none" strike="noStrike">
                          <a:effectLst/>
                        </a:rPr>
                        <a:t>SDU</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solidFill>
                      <a:schemeClr val="accent2">
                        <a:lumMod val="20000"/>
                        <a:lumOff val="80000"/>
                      </a:schemeClr>
                    </a:solidFill>
                  </a:tcPr>
                </a:tc>
                <a:tc>
                  <a:txBody>
                    <a:bodyPr/>
                    <a:lstStyle/>
                    <a:p>
                      <a:pPr algn="ctr" fontAlgn="b"/>
                      <a:r>
                        <a:rPr lang="en-US" altLang="zh-CN" sz="1600" u="none" strike="noStrike" dirty="0">
                          <a:effectLst/>
                        </a:rPr>
                        <a:t>2</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1</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b="0" i="0" u="none" strike="noStrike" dirty="0">
                          <a:solidFill>
                            <a:srgbClr val="000000"/>
                          </a:solidFill>
                          <a:effectLst/>
                          <a:latin typeface="等线" panose="02010600030101010101" pitchFamily="2" charset="-122"/>
                          <a:ea typeface="等线" panose="02010600030101010101" pitchFamily="2" charset="-122"/>
                        </a:rPr>
                        <a:t>0</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tc>
                  <a:txBody>
                    <a:bodyPr/>
                    <a:lstStyle/>
                    <a:p>
                      <a:pPr algn="ctr" fontAlgn="b"/>
                      <a:r>
                        <a:rPr lang="en-US" altLang="zh-CN" sz="1600" u="none" strike="noStrike" dirty="0">
                          <a:effectLst/>
                        </a:rPr>
                        <a:t>6</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chemeClr val="accent2">
                        <a:lumMod val="20000"/>
                        <a:lumOff val="80000"/>
                      </a:schemeClr>
                    </a:solidFill>
                  </a:tcPr>
                </a:tc>
                <a:extLst>
                  <a:ext uri="{0D108BD9-81ED-4DB2-BD59-A6C34878D82A}">
                    <a16:rowId xmlns:a16="http://schemas.microsoft.com/office/drawing/2014/main" val="2098453278"/>
                  </a:ext>
                </a:extLst>
              </a:tr>
            </a:tbl>
          </a:graphicData>
        </a:graphic>
      </p:graphicFrame>
      <p:sp>
        <p:nvSpPr>
          <p:cNvPr id="6" name="TextBox 5">
            <a:extLst>
              <a:ext uri="{FF2B5EF4-FFF2-40B4-BE49-F238E27FC236}">
                <a16:creationId xmlns:a16="http://schemas.microsoft.com/office/drawing/2014/main" id="{F89E7675-C000-4E06-A087-23CD304ADB82}"/>
              </a:ext>
            </a:extLst>
          </p:cNvPr>
          <p:cNvSpPr txBox="1"/>
          <p:nvPr/>
        </p:nvSpPr>
        <p:spPr>
          <a:xfrm>
            <a:off x="6752897" y="1240221"/>
            <a:ext cx="6027188" cy="4524315"/>
          </a:xfrm>
          <a:prstGeom prst="rect">
            <a:avLst/>
          </a:prstGeom>
          <a:noFill/>
        </p:spPr>
        <p:txBody>
          <a:bodyPr wrap="square" rtlCol="0">
            <a:spAutoFit/>
          </a:bodyPr>
          <a:lstStyle/>
          <a:p>
            <a:r>
              <a:rPr lang="en-US" altLang="zh-CN" b="1" dirty="0"/>
              <a:t>Awards</a:t>
            </a:r>
            <a:r>
              <a:rPr lang="zh-CN" altLang="en-US" b="1" dirty="0"/>
              <a:t> </a:t>
            </a:r>
            <a:r>
              <a:rPr lang="en-US" altLang="zh-CN" b="1" dirty="0"/>
              <a:t>:</a:t>
            </a:r>
          </a:p>
          <a:p>
            <a:r>
              <a:rPr lang="en-US" altLang="zh-CN" dirty="0"/>
              <a:t>ATLAS</a:t>
            </a:r>
            <a:r>
              <a:rPr lang="zh-CN" altLang="en-US" dirty="0"/>
              <a:t> </a:t>
            </a:r>
            <a:r>
              <a:rPr lang="en-US" altLang="zh-CN" dirty="0"/>
              <a:t>Outstanding</a:t>
            </a:r>
            <a:r>
              <a:rPr lang="zh-CN" altLang="en-US" dirty="0"/>
              <a:t> </a:t>
            </a:r>
            <a:r>
              <a:rPr lang="en-US" altLang="zh-CN" dirty="0"/>
              <a:t>award</a:t>
            </a:r>
            <a:r>
              <a:rPr lang="zh-CN" altLang="en-US" dirty="0"/>
              <a:t> </a:t>
            </a:r>
            <a:r>
              <a:rPr lang="en-US" altLang="zh-CN" dirty="0"/>
              <a:t>2025</a:t>
            </a:r>
            <a:r>
              <a:rPr lang="zh-CN" altLang="en-US" dirty="0"/>
              <a:t> </a:t>
            </a:r>
            <a:r>
              <a:rPr lang="en-US" altLang="zh-CN" dirty="0"/>
              <a:t>(HGTD</a:t>
            </a:r>
            <a:r>
              <a:rPr lang="zh-CN" altLang="en-US" dirty="0"/>
              <a:t> </a:t>
            </a:r>
            <a:r>
              <a:rPr lang="en-US" altLang="zh-CN" dirty="0"/>
              <a:t>LGAD)</a:t>
            </a:r>
            <a:r>
              <a:rPr lang="zh-CN" altLang="en-US" dirty="0"/>
              <a:t> </a:t>
            </a:r>
            <a:endParaRPr lang="en-US" altLang="zh-CN" dirty="0"/>
          </a:p>
          <a:p>
            <a:endParaRPr lang="en-US" altLang="zh-CN" b="1" dirty="0"/>
          </a:p>
          <a:p>
            <a:r>
              <a:rPr lang="en-US" altLang="zh-CN" b="1" dirty="0"/>
              <a:t>Talents:</a:t>
            </a:r>
          </a:p>
          <a:p>
            <a:pPr marL="285750" indent="-285750">
              <a:buFont typeface="Arial" panose="020B0604020202020204" pitchFamily="34" charset="0"/>
              <a:buChar char="•"/>
            </a:pPr>
            <a:r>
              <a:rPr lang="en-US" altLang="zh-CN" dirty="0" err="1"/>
              <a:t>Yunyun</a:t>
            </a:r>
            <a:r>
              <a:rPr lang="en-US" altLang="zh-CN" dirty="0"/>
              <a:t> Fan, IHEP, CAS “100 talents” project</a:t>
            </a:r>
          </a:p>
          <a:p>
            <a:pPr marL="285750" indent="-285750">
              <a:buFont typeface="Arial" panose="020B0604020202020204" pitchFamily="34" charset="0"/>
              <a:buChar char="•"/>
            </a:pPr>
            <a:r>
              <a:rPr lang="en-US" altLang="zh-CN" dirty="0"/>
              <a:t>Francois Lagarde, USTC, Special Professor</a:t>
            </a:r>
          </a:p>
          <a:p>
            <a:pPr marL="285750" indent="-285750">
              <a:buFont typeface="Arial" panose="020B0604020202020204" pitchFamily="34" charset="0"/>
              <a:buChar char="•"/>
            </a:pPr>
            <a:r>
              <a:rPr lang="en-US" altLang="zh-CN" dirty="0"/>
              <a:t>....</a:t>
            </a:r>
          </a:p>
          <a:p>
            <a:endParaRPr lang="en-US" altLang="zh-CN" dirty="0"/>
          </a:p>
          <a:p>
            <a:r>
              <a:rPr lang="en-US" altLang="zh-CN" b="1" dirty="0"/>
              <a:t>Graduated Postdocs :</a:t>
            </a:r>
          </a:p>
          <a:p>
            <a:pPr marL="285750" indent="-285750">
              <a:buFont typeface="Arial" panose="020B0604020202020204" pitchFamily="34" charset="0"/>
              <a:buChar char="•"/>
            </a:pPr>
            <a:r>
              <a:rPr lang="en-US" altLang="zh-CN" dirty="0" err="1"/>
              <a:t>Tianya</a:t>
            </a:r>
            <a:r>
              <a:rPr lang="en-US" altLang="zh-CN" dirty="0"/>
              <a:t> Wu,</a:t>
            </a:r>
            <a:r>
              <a:rPr lang="zh-CN" altLang="en-US" dirty="0"/>
              <a:t> </a:t>
            </a:r>
            <a:r>
              <a:rPr lang="en-US" altLang="zh-CN" dirty="0"/>
              <a:t>IHEP</a:t>
            </a:r>
            <a:r>
              <a:rPr lang="zh-CN" altLang="en-US" dirty="0"/>
              <a:t> </a:t>
            </a:r>
            <a:r>
              <a:rPr lang="en-US" altLang="zh-CN" dirty="0">
                <a:sym typeface="Wingdings" pitchFamily="2" charset="2"/>
              </a:rPr>
              <a:t></a:t>
            </a:r>
            <a:r>
              <a:rPr lang="zh-CN" altLang="en-US" dirty="0">
                <a:sym typeface="Wingdings" pitchFamily="2" charset="2"/>
              </a:rPr>
              <a:t> </a:t>
            </a:r>
            <a:r>
              <a:rPr lang="en-US" altLang="zh-CN" dirty="0"/>
              <a:t> Nanchang University</a:t>
            </a:r>
          </a:p>
          <a:p>
            <a:pPr marL="285750" indent="-285750">
              <a:buFont typeface="Arial" panose="020B0604020202020204" pitchFamily="34" charset="0"/>
              <a:buChar char="•"/>
            </a:pPr>
            <a:r>
              <a:rPr lang="en-US" altLang="zh-CN" dirty="0"/>
              <a:t>Bo Liu, IHEP</a:t>
            </a:r>
            <a:r>
              <a:rPr lang="zh-CN" altLang="en-US" dirty="0"/>
              <a:t> </a:t>
            </a:r>
            <a:r>
              <a:rPr lang="en-US" altLang="zh-CN" dirty="0">
                <a:sym typeface="Wingdings" pitchFamily="2" charset="2"/>
              </a:rPr>
              <a:t></a:t>
            </a:r>
            <a:r>
              <a:rPr lang="zh-CN" altLang="en-US" dirty="0">
                <a:sym typeface="Wingdings" pitchFamily="2" charset="2"/>
              </a:rPr>
              <a:t> </a:t>
            </a:r>
            <a:r>
              <a:rPr lang="en-US" altLang="zh-CN" dirty="0"/>
              <a:t>Nankai University</a:t>
            </a:r>
          </a:p>
          <a:p>
            <a:pPr marL="285750" indent="-285750">
              <a:buFont typeface="Arial" panose="020B0604020202020204" pitchFamily="34" charset="0"/>
              <a:buChar char="•"/>
            </a:pPr>
            <a:r>
              <a:rPr lang="en-US" altLang="zh-CN" dirty="0"/>
              <a:t>Xuan</a:t>
            </a:r>
            <a:r>
              <a:rPr lang="zh-CN" altLang="en-US" dirty="0"/>
              <a:t> </a:t>
            </a:r>
            <a:r>
              <a:rPr lang="en-US" altLang="zh-CN" dirty="0"/>
              <a:t>Yang,</a:t>
            </a:r>
            <a:r>
              <a:rPr lang="zh-CN" altLang="en-US" dirty="0"/>
              <a:t> </a:t>
            </a:r>
            <a:r>
              <a:rPr lang="en-US" altLang="zh-CN" dirty="0"/>
              <a:t>IHEP</a:t>
            </a:r>
            <a:r>
              <a:rPr lang="zh-CN" altLang="en-US" dirty="0"/>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SINAP</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a:t>
            </a:r>
          </a:p>
          <a:p>
            <a:r>
              <a:rPr lang="en-US" altLang="zh-CN" b="1" dirty="0"/>
              <a:t>PhD and Master: more than 20</a:t>
            </a:r>
            <a:endParaRPr lang="en-US" altLang="zh-CN" dirty="0"/>
          </a:p>
          <a:p>
            <a:pPr marL="285750" indent="-285750">
              <a:buFont typeface="Arial" panose="020B0604020202020204" pitchFamily="34" charset="0"/>
              <a:buChar char="•"/>
            </a:pPr>
            <a:endParaRPr lang="zh-CN" altLang="en-US" dirty="0"/>
          </a:p>
        </p:txBody>
      </p:sp>
    </p:spTree>
    <p:extLst>
      <p:ext uri="{BB962C8B-B14F-4D97-AF65-F5344CB8AC3E}">
        <p14:creationId xmlns:p14="http://schemas.microsoft.com/office/powerpoint/2010/main" val="3667562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5310-57EC-B140-B2EC-B2D2EB131BEC}"/>
              </a:ext>
            </a:extLst>
          </p:cNvPr>
          <p:cNvSpPr>
            <a:spLocks noGrp="1"/>
          </p:cNvSpPr>
          <p:nvPr>
            <p:ph type="title"/>
          </p:nvPr>
        </p:nvSpPr>
        <p:spPr>
          <a:xfrm>
            <a:off x="925286" y="-190047"/>
            <a:ext cx="10515600" cy="1325563"/>
          </a:xfrm>
        </p:spPr>
        <p:txBody>
          <a:bodyPr/>
          <a:lstStyle/>
          <a:p>
            <a:r>
              <a:rPr lang="en-US" altLang="zh-CN" dirty="0"/>
              <a:t>I</a:t>
            </a:r>
            <a:r>
              <a:rPr lang="en-CN" altLang="zh-CN" dirty="0"/>
              <a:t>nternational</a:t>
            </a:r>
            <a:r>
              <a:rPr lang="zh-CN" altLang="en-US" dirty="0"/>
              <a:t> </a:t>
            </a:r>
            <a:r>
              <a:rPr lang="en-US" altLang="zh-CN" dirty="0"/>
              <a:t>conference</a:t>
            </a:r>
            <a:endParaRPr lang="en-CN" dirty="0"/>
          </a:p>
        </p:txBody>
      </p:sp>
      <p:sp>
        <p:nvSpPr>
          <p:cNvPr id="3" name="Content Placeholder 2">
            <a:extLst>
              <a:ext uri="{FF2B5EF4-FFF2-40B4-BE49-F238E27FC236}">
                <a16:creationId xmlns:a16="http://schemas.microsoft.com/office/drawing/2014/main" id="{FF81DCA0-A053-2E4C-A245-D8E87965706D}"/>
              </a:ext>
            </a:extLst>
          </p:cNvPr>
          <p:cNvSpPr>
            <a:spLocks noGrp="1"/>
          </p:cNvSpPr>
          <p:nvPr>
            <p:ph idx="1"/>
          </p:nvPr>
        </p:nvSpPr>
        <p:spPr>
          <a:xfrm>
            <a:off x="635000" y="1135516"/>
            <a:ext cx="11010900" cy="5138284"/>
          </a:xfrm>
        </p:spPr>
        <p:txBody>
          <a:bodyPr>
            <a:normAutofit fontScale="85000" lnSpcReduction="20000"/>
          </a:bodyPr>
          <a:lstStyle/>
          <a:p>
            <a:pPr marL="342900" lvl="0" indent="-342900" algn="just">
              <a:buFont typeface="+mj-lt"/>
              <a:buAutoNum type="arabicPeriod"/>
            </a:pPr>
            <a:r>
              <a:rPr lang="zh-CN" sz="1800" b="1" kern="100" spc="-20" dirty="0">
                <a:effectLst/>
                <a:latin typeface="Times New Roman" panose="02020603050405020304" pitchFamily="18" charset="0"/>
                <a:ea typeface="SimSun" panose="02010600030101010101" pitchFamily="2" charset="-122"/>
              </a:rPr>
              <a:t>梁志均，</a:t>
            </a:r>
            <a:r>
              <a:rPr lang="en-US" sz="1800" b="1" kern="100" spc="-20" dirty="0">
                <a:effectLst/>
                <a:latin typeface="SimSun" panose="02010600030101010101" pitchFamily="2" charset="-122"/>
                <a:ea typeface="SimSun" panose="02010600030101010101" pitchFamily="2" charset="-122"/>
              </a:rPr>
              <a:t>ATLAS HGTD module overview</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HGTD Week in Rabat</a:t>
            </a:r>
            <a:r>
              <a:rPr lang="zh-CN" sz="1800" b="1" kern="100" spc="-20" dirty="0">
                <a:effectLst/>
                <a:latin typeface="Times New Roman" panose="02020603050405020304" pitchFamily="18" charset="0"/>
                <a:ea typeface="SimSun" panose="02010600030101010101" pitchFamily="2" charset="-122"/>
              </a:rPr>
              <a:t>， 摩洛哥，</a:t>
            </a:r>
            <a:r>
              <a:rPr lang="en-US" sz="1800" b="1" kern="100" spc="-20" dirty="0">
                <a:effectLst/>
                <a:latin typeface="SimSun" panose="02010600030101010101" pitchFamily="2" charset="-122"/>
                <a:ea typeface="SimSun" panose="02010600030101010101" pitchFamily="2" charset="-122"/>
              </a:rPr>
              <a:t>2026.5.18-22.</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zh-CN" sz="1800" b="1" kern="100" spc="-20" dirty="0">
                <a:effectLst/>
                <a:latin typeface="Times New Roman" panose="02020603050405020304" pitchFamily="18" charset="0"/>
                <a:ea typeface="SimSun" panose="02010600030101010101" pitchFamily="2" charset="-122"/>
              </a:rPr>
              <a:t>周展航，</a:t>
            </a:r>
            <a:r>
              <a:rPr lang="en-US" sz="1800" b="1" kern="100" spc="-20" dirty="0">
                <a:effectLst/>
                <a:latin typeface="SimSun" panose="02010600030101010101" pitchFamily="2" charset="-122"/>
                <a:ea typeface="SimSun" panose="02010600030101010101" pitchFamily="2" charset="-122"/>
              </a:rPr>
              <a:t>IHEP/USTC status in HGTD module assembly</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HGTD Week in Rabat</a:t>
            </a:r>
            <a:r>
              <a:rPr lang="zh-CN" sz="1800" b="1" kern="100" spc="-20" dirty="0">
                <a:effectLst/>
                <a:latin typeface="Times New Roman" panose="02020603050405020304" pitchFamily="18" charset="0"/>
                <a:ea typeface="SimSun" panose="02010600030101010101" pitchFamily="2" charset="-122"/>
              </a:rPr>
              <a:t>， 摩洛哥，</a:t>
            </a:r>
            <a:r>
              <a:rPr lang="en-US" sz="1800" b="1" kern="100" spc="-20" dirty="0">
                <a:effectLst/>
                <a:latin typeface="SimSun" panose="02010600030101010101" pitchFamily="2" charset="-122"/>
                <a:ea typeface="SimSun" panose="02010600030101010101" pitchFamily="2" charset="-122"/>
              </a:rPr>
              <a:t>2026.5.18-22</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err="1">
                <a:effectLst/>
                <a:latin typeface="SimSun" panose="02010600030101010101" pitchFamily="2" charset="-122"/>
                <a:ea typeface="SimSun" panose="02010600030101010101" pitchFamily="2" charset="-122"/>
              </a:rPr>
              <a:t>Yimin</a:t>
            </a:r>
            <a:r>
              <a:rPr lang="en-US" sz="1800" b="1" kern="100" spc="-20" dirty="0">
                <a:effectLst/>
                <a:latin typeface="SimSun" panose="02010600030101010101" pitchFamily="2" charset="-122"/>
                <a:ea typeface="SimSun" panose="02010600030101010101" pitchFamily="2" charset="-122"/>
              </a:rPr>
              <a:t> Che</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Comprehensive Full-Power Testing of Demonstrator System for the High Granularity Timing Detector</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TWEPP2025</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2025.10.6</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10</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zh-CN" sz="1800" b="1" kern="100" spc="-20" dirty="0">
                <a:effectLst/>
                <a:latin typeface="Times New Roman" panose="02020603050405020304" pitchFamily="18" charset="0"/>
                <a:ea typeface="SimSun" panose="02010600030101010101" pitchFamily="2" charset="-122"/>
              </a:rPr>
              <a:t>梁志均，</a:t>
            </a:r>
            <a:r>
              <a:rPr lang="en-US" sz="1800" b="1" kern="100" spc="-20" dirty="0">
                <a:effectLst/>
                <a:latin typeface="SimSun" panose="02010600030101010101" pitchFamily="2" charset="-122"/>
                <a:ea typeface="SimSun" panose="02010600030101010101" pitchFamily="2" charset="-122"/>
              </a:rPr>
              <a:t>ATLAS HGTD module overview</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HGTD Week in Clermont</a:t>
            </a:r>
            <a:r>
              <a:rPr lang="zh-CN" sz="1800" b="1" kern="100" spc="-20" dirty="0">
                <a:effectLst/>
                <a:latin typeface="Times New Roman" panose="02020603050405020304" pitchFamily="18" charset="0"/>
                <a:ea typeface="SimSun" panose="02010600030101010101" pitchFamily="2" charset="-122"/>
              </a:rPr>
              <a:t>，法国，</a:t>
            </a:r>
            <a:r>
              <a:rPr lang="en-US" sz="1800" b="1" kern="100" spc="-20" dirty="0">
                <a:effectLst/>
                <a:latin typeface="SimSun" panose="02010600030101010101" pitchFamily="2" charset="-122"/>
                <a:ea typeface="SimSun" panose="02010600030101010101" pitchFamily="2" charset="-122"/>
              </a:rPr>
              <a:t>2025.6.30</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zh-CN" sz="1800" b="1" kern="100" spc="-20" dirty="0">
                <a:effectLst/>
                <a:latin typeface="Times New Roman" panose="02020603050405020304" pitchFamily="18" charset="0"/>
                <a:ea typeface="SimSun" panose="02010600030101010101" pitchFamily="2" charset="-122"/>
              </a:rPr>
              <a:t>黄鑫辉，</a:t>
            </a:r>
            <a:r>
              <a:rPr lang="en-US" sz="1800" b="1" kern="100" spc="-20" dirty="0">
                <a:effectLst/>
                <a:latin typeface="SimSun" panose="02010600030101010101" pitchFamily="2" charset="-122"/>
                <a:ea typeface="SimSun" panose="02010600030101010101" pitchFamily="2" charset="-122"/>
              </a:rPr>
              <a:t>ATLAS HGTD module assembly at IHEP</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HGTD Week in Clermont</a:t>
            </a:r>
            <a:r>
              <a:rPr lang="zh-CN" sz="1800" b="1" kern="100" spc="-20" dirty="0">
                <a:effectLst/>
                <a:latin typeface="Times New Roman" panose="02020603050405020304" pitchFamily="18" charset="0"/>
                <a:ea typeface="SimSun" panose="02010600030101010101" pitchFamily="2" charset="-122"/>
              </a:rPr>
              <a:t>，法国， </a:t>
            </a:r>
            <a:r>
              <a:rPr lang="en-US" sz="1800" b="1" kern="100" spc="-20" dirty="0">
                <a:effectLst/>
                <a:latin typeface="SimSun" panose="02010600030101010101" pitchFamily="2" charset="-122"/>
                <a:ea typeface="SimSun" panose="02010600030101010101" pitchFamily="2" charset="-122"/>
              </a:rPr>
              <a:t>2025.6.30</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a:effectLst/>
                <a:latin typeface="SimSun" panose="02010600030101010101" pitchFamily="2" charset="-122"/>
                <a:ea typeface="SimSun" panose="02010600030101010101" pitchFamily="2" charset="-122"/>
              </a:rPr>
              <a:t>Joao Guimaraes da Costa</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HGTD Update Project</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ATLAS-China Faculty Meeting 2025</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2025.4.25</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zh-CN" sz="1800" b="1" kern="100" spc="-20" dirty="0">
                <a:effectLst/>
                <a:latin typeface="Times New Roman" panose="02020603050405020304" pitchFamily="18" charset="0"/>
                <a:ea typeface="SimSun" panose="02010600030101010101" pitchFamily="2" charset="-122"/>
              </a:rPr>
              <a:t>梁志均，</a:t>
            </a:r>
            <a:r>
              <a:rPr lang="en-US" sz="1800" b="1" kern="100" spc="-20" dirty="0">
                <a:effectLst/>
                <a:latin typeface="SimSun" panose="02010600030101010101" pitchFamily="2" charset="-122"/>
                <a:ea typeface="SimSun" panose="02010600030101010101" pitchFamily="2" charset="-122"/>
              </a:rPr>
              <a:t>The High-Granularity Timing Detector for ATLAS at HL-LHC</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Pixel2024</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2024.11.18</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22</a:t>
            </a:r>
            <a:r>
              <a:rPr lang="zh-CN" sz="1800" b="1" kern="100" spc="-20" dirty="0">
                <a:effectLst/>
                <a:latin typeface="Times New Roman" panose="02020603050405020304" pitchFamily="18" charset="0"/>
                <a:ea typeface="SimSun" panose="02010600030101010101" pitchFamily="2" charset="-122"/>
              </a:rPr>
              <a:t>，法国斯特拉斯堡。</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err="1">
                <a:effectLst/>
                <a:latin typeface="SimSun" panose="02010600030101010101" pitchFamily="2" charset="-122"/>
                <a:ea typeface="SimSun" panose="02010600030101010101" pitchFamily="2" charset="-122"/>
              </a:rPr>
              <a:t>Yinmin</a:t>
            </a:r>
            <a:r>
              <a:rPr lang="en-US" sz="1800" b="1" kern="100" spc="-20" dirty="0">
                <a:effectLst/>
                <a:latin typeface="SimSun" panose="02010600030101010101" pitchFamily="2" charset="-122"/>
                <a:ea typeface="SimSun" panose="02010600030101010101" pitchFamily="2" charset="-122"/>
              </a:rPr>
              <a:t> Che</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HGTD status report</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Upgrade Week</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2024.11.14</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a:effectLst/>
                <a:latin typeface="SimSun" panose="02010600030101010101" pitchFamily="2" charset="-122"/>
                <a:ea typeface="SimSun" panose="02010600030101010101" pitchFamily="2" charset="-122"/>
              </a:rPr>
              <a:t>Tests of the Prototype Peripheral Electronics Board for the High Granularity Timing Detector</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Topical Workshop on Electronics for Particle Physics 2024</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TWEPP2024</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2024.9</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Glasgow, Scotland</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Poster</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a:effectLst/>
                <a:latin typeface="SimSun" panose="02010600030101010101" pitchFamily="2" charset="-122"/>
                <a:ea typeface="SimSun" panose="02010600030101010101" pitchFamily="2" charset="-122"/>
              </a:rPr>
              <a:t>HGTD Status Overview</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Week</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2024.6</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Thessaloniki, Greece</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Plenary Session</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err="1">
                <a:effectLst/>
                <a:latin typeface="SimSun" panose="02010600030101010101" pitchFamily="2" charset="-122"/>
                <a:ea typeface="SimSun" panose="02010600030101010101" pitchFamily="2" charset="-122"/>
              </a:rPr>
              <a:t>Zhenwu</a:t>
            </a:r>
            <a:r>
              <a:rPr lang="en-US" sz="1800" b="1" kern="100" spc="-20" dirty="0">
                <a:effectLst/>
                <a:latin typeface="SimSun" panose="02010600030101010101" pitchFamily="2" charset="-122"/>
                <a:ea typeface="SimSun" panose="02010600030101010101" pitchFamily="2" charset="-122"/>
              </a:rPr>
              <a:t> Ge</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HGTD status overview</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Week</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2024.6.20</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a:effectLst/>
                <a:latin typeface="SimSun" panose="02010600030101010101" pitchFamily="2" charset="-122"/>
                <a:ea typeface="SimSun" panose="02010600030101010101" pitchFamily="2" charset="-122"/>
              </a:rPr>
              <a:t>Zhijun Liang</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Module assembly in HGTD</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ATLAS Week</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2024.2.10</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14</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Geneva, Switzerland</a:t>
            </a:r>
            <a:r>
              <a:rPr lang="zh-CN" sz="1800" b="1" kern="100" spc="-20" dirty="0">
                <a:effectLst/>
                <a:latin typeface="Times New Roman" panose="02020603050405020304" pitchFamily="18" charset="0"/>
                <a:ea typeface="SimSun" panose="02010600030101010101" pitchFamily="2" charset="-122"/>
              </a:rPr>
              <a:t>。</a:t>
            </a:r>
            <a:endParaRPr lang="en-CN" sz="1800" b="1" kern="100" dirty="0">
              <a:effectLst/>
              <a:latin typeface="Times New Roman" panose="02020603050405020304" pitchFamily="18" charset="0"/>
              <a:ea typeface="SimSun" panose="02010600030101010101" pitchFamily="2" charset="-122"/>
            </a:endParaRPr>
          </a:p>
          <a:p>
            <a:pPr marL="342900" lvl="0" indent="-342900" algn="just">
              <a:buFont typeface="+mj-lt"/>
              <a:buAutoNum type="arabicPeriod"/>
            </a:pPr>
            <a:r>
              <a:rPr lang="en-US" sz="1800" b="1" kern="100" spc="-20" dirty="0">
                <a:effectLst/>
                <a:latin typeface="SimSun" panose="02010600030101010101" pitchFamily="2" charset="-122"/>
                <a:ea typeface="SimSun" panose="02010600030101010101" pitchFamily="2" charset="-122"/>
              </a:rPr>
              <a:t>Low Gain Avalanche Detectors for the ATLAS High Granularity Timing Detector: laboratory and test beam campaigns</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PSD2023</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2023.12.3</a:t>
            </a:r>
            <a:r>
              <a:rPr lang="zh-CN" sz="1800" b="1" kern="100" spc="-20" dirty="0">
                <a:effectLst/>
                <a:latin typeface="Times New Roman" panose="02020603050405020304" pitchFamily="18" charset="0"/>
                <a:ea typeface="SimSun" panose="02010600030101010101" pitchFamily="2" charset="-122"/>
              </a:rPr>
              <a:t>–</a:t>
            </a:r>
            <a:r>
              <a:rPr lang="en-US" sz="1800" b="1" kern="100" spc="-20" dirty="0">
                <a:effectLst/>
                <a:latin typeface="SimSun" panose="02010600030101010101" pitchFamily="2" charset="-122"/>
                <a:ea typeface="SimSun" panose="02010600030101010101" pitchFamily="2" charset="-122"/>
              </a:rPr>
              <a:t>8</a:t>
            </a:r>
            <a:r>
              <a:rPr lang="zh-CN" sz="1800" b="1" kern="100" spc="-20" dirty="0">
                <a:effectLst/>
                <a:latin typeface="Times New Roman" panose="02020603050405020304" pitchFamily="18" charset="0"/>
                <a:ea typeface="SimSun" panose="02010600030101010101" pitchFamily="2" charset="-122"/>
              </a:rPr>
              <a:t>，大会报告。</a:t>
            </a:r>
            <a:endParaRPr lang="en-CN" sz="1800" b="1" kern="100" dirty="0">
              <a:effectLst/>
              <a:latin typeface="Times New Roman" panose="02020603050405020304" pitchFamily="18" charset="0"/>
              <a:ea typeface="SimSun" panose="02010600030101010101" pitchFamily="2" charset="-122"/>
            </a:endParaRPr>
          </a:p>
          <a:p>
            <a:r>
              <a:rPr lang="en-US" sz="1800" b="1" kern="100" spc="-20" dirty="0" err="1">
                <a:effectLst/>
                <a:latin typeface="SimSun" panose="02010600030101010101" pitchFamily="2" charset="-122"/>
                <a:ea typeface="FangSong_GB2312"/>
                <a:cs typeface="Times New Roman" panose="02020603050405020304" pitchFamily="18" charset="0"/>
              </a:rPr>
              <a:t>Jingbo</a:t>
            </a:r>
            <a:r>
              <a:rPr lang="en-US" sz="1800" b="1" kern="100" spc="-20" dirty="0">
                <a:effectLst/>
                <a:latin typeface="SimSun" panose="02010600030101010101" pitchFamily="2" charset="-122"/>
                <a:ea typeface="FangSong_GB2312"/>
                <a:cs typeface="Times New Roman" panose="02020603050405020304" pitchFamily="18" charset="0"/>
              </a:rPr>
              <a:t> Ye</a:t>
            </a:r>
            <a:r>
              <a:rPr lang="zh-CN" sz="1800" b="1" kern="100" spc="-20" dirty="0">
                <a:effectLst/>
                <a:latin typeface="SimSun" panose="02010600030101010101" pitchFamily="2" charset="-122"/>
                <a:ea typeface="FangSong_GB2312"/>
                <a:cs typeface="Times New Roman" panose="02020603050405020304" pitchFamily="18" charset="0"/>
              </a:rPr>
              <a:t>，</a:t>
            </a:r>
            <a:r>
              <a:rPr lang="en-US" sz="1800" b="1" kern="100" spc="-20" dirty="0">
                <a:effectLst/>
                <a:latin typeface="SimSun" panose="02010600030101010101" pitchFamily="2" charset="-122"/>
                <a:ea typeface="FangSong_GB2312"/>
                <a:cs typeface="Times New Roman" panose="02020603050405020304" pitchFamily="18" charset="0"/>
              </a:rPr>
              <a:t>Overview of the ATLAS High-Granularity Timing Detector: project status and result</a:t>
            </a:r>
            <a:r>
              <a:rPr lang="zh-CN" sz="1800" b="1" kern="100" spc="-20" dirty="0">
                <a:effectLst/>
                <a:latin typeface="SimSun" panose="02010600030101010101" pitchFamily="2" charset="-122"/>
                <a:ea typeface="FangSong_GB2312"/>
                <a:cs typeface="Times New Roman" panose="02020603050405020304" pitchFamily="18" charset="0"/>
              </a:rPr>
              <a:t>，</a:t>
            </a:r>
            <a:r>
              <a:rPr lang="en-US" sz="1800" b="1" kern="100" spc="-20" dirty="0">
                <a:effectLst/>
                <a:latin typeface="SimSun" panose="02010600030101010101" pitchFamily="2" charset="-122"/>
                <a:ea typeface="FangSong_GB2312"/>
                <a:cs typeface="Times New Roman" panose="02020603050405020304" pitchFamily="18" charset="0"/>
              </a:rPr>
              <a:t>HSTD2023</a:t>
            </a:r>
            <a:r>
              <a:rPr lang="zh-CN" sz="1800" b="1" kern="100" spc="-20" dirty="0">
                <a:effectLst/>
                <a:latin typeface="SimSun" panose="02010600030101010101" pitchFamily="2" charset="-122"/>
                <a:ea typeface="FangSong_GB2312"/>
                <a:cs typeface="Times New Roman" panose="02020603050405020304" pitchFamily="18" charset="0"/>
              </a:rPr>
              <a:t>，</a:t>
            </a:r>
            <a:r>
              <a:rPr lang="en-US" sz="1800" b="1" kern="100" spc="-20" dirty="0">
                <a:effectLst/>
                <a:latin typeface="SimSun" panose="02010600030101010101" pitchFamily="2" charset="-122"/>
                <a:ea typeface="FangSong_GB2312"/>
                <a:cs typeface="Times New Roman" panose="02020603050405020304" pitchFamily="18" charset="0"/>
              </a:rPr>
              <a:t>2023.12.3</a:t>
            </a:r>
            <a:r>
              <a:rPr lang="zh-CN" sz="1800" b="1" kern="100" spc="-20" dirty="0">
                <a:effectLst/>
                <a:latin typeface="SimSun" panose="02010600030101010101" pitchFamily="2" charset="-122"/>
                <a:ea typeface="FangSong_GB2312"/>
                <a:cs typeface="Times New Roman" panose="02020603050405020304" pitchFamily="18" charset="0"/>
              </a:rPr>
              <a:t>–</a:t>
            </a:r>
            <a:r>
              <a:rPr lang="en-US" sz="1800" b="1" kern="100" spc="-20" dirty="0">
                <a:effectLst/>
                <a:latin typeface="SimSun" panose="02010600030101010101" pitchFamily="2" charset="-122"/>
                <a:ea typeface="FangSong_GB2312"/>
                <a:cs typeface="Times New Roman" panose="02020603050405020304" pitchFamily="18" charset="0"/>
              </a:rPr>
              <a:t>8</a:t>
            </a:r>
            <a:r>
              <a:rPr lang="zh-CN" sz="1800" b="1" kern="100" spc="-20" dirty="0">
                <a:effectLst/>
                <a:latin typeface="SimSun" panose="02010600030101010101" pitchFamily="2" charset="-122"/>
                <a:ea typeface="FangSong_GB2312"/>
                <a:cs typeface="Times New Roman" panose="02020603050405020304" pitchFamily="18" charset="0"/>
              </a:rPr>
              <a:t>，</a:t>
            </a:r>
            <a:r>
              <a:rPr lang="en-US" sz="1800" b="1" kern="100" spc="-20" dirty="0">
                <a:effectLst/>
                <a:latin typeface="SimSun" panose="02010600030101010101" pitchFamily="2" charset="-122"/>
                <a:ea typeface="FangSong_GB2312"/>
                <a:cs typeface="Times New Roman" panose="02020603050405020304" pitchFamily="18" charset="0"/>
              </a:rPr>
              <a:t>Vancouver, Canada</a:t>
            </a:r>
            <a:r>
              <a:rPr lang="en-US" altLang="zh-CN" sz="1800" b="1" kern="100" spc="-20" dirty="0">
                <a:latin typeface="SimSun" panose="02010600030101010101" pitchFamily="2" charset="-122"/>
                <a:ea typeface="FangSong_GB2312"/>
                <a:cs typeface="Times New Roman" panose="02020603050405020304" pitchFamily="18" charset="0"/>
              </a:rPr>
              <a:t>.</a:t>
            </a:r>
            <a:r>
              <a:rPr lang="en-CN" b="1" dirty="0">
                <a:effectLst/>
              </a:rPr>
              <a:t> </a:t>
            </a:r>
            <a:endParaRPr lang="en-CN" b="1" dirty="0"/>
          </a:p>
        </p:txBody>
      </p:sp>
      <p:sp>
        <p:nvSpPr>
          <p:cNvPr id="4" name="Slide Number Placeholder 3">
            <a:extLst>
              <a:ext uri="{FF2B5EF4-FFF2-40B4-BE49-F238E27FC236}">
                <a16:creationId xmlns:a16="http://schemas.microsoft.com/office/drawing/2014/main" id="{ED70EE14-E577-5040-BA6A-0FF740B386E6}"/>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Tree>
    <p:extLst>
      <p:ext uri="{BB962C8B-B14F-4D97-AF65-F5344CB8AC3E}">
        <p14:creationId xmlns:p14="http://schemas.microsoft.com/office/powerpoint/2010/main" val="3366485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DCC950-2E6F-2444-B8B2-97A575E9826A}"/>
              </a:ext>
            </a:extLst>
          </p:cNvPr>
          <p:cNvSpPr>
            <a:spLocks noGrp="1"/>
          </p:cNvSpPr>
          <p:nvPr>
            <p:ph type="title"/>
          </p:nvPr>
        </p:nvSpPr>
        <p:spPr>
          <a:xfrm>
            <a:off x="681736" y="179071"/>
            <a:ext cx="8543925" cy="671193"/>
          </a:xfrm>
        </p:spPr>
        <p:txBody>
          <a:bodyPr>
            <a:normAutofit fontScale="90000"/>
          </a:bodyPr>
          <a:lstStyle/>
          <a:p>
            <a:r>
              <a:rPr kumimoji="1" lang="en-US" altLang="zh-CN" dirty="0"/>
              <a:t>ALTIROC</a:t>
            </a:r>
            <a:r>
              <a:rPr lang="en" altLang="zh-CN" dirty="0"/>
              <a:t> : Fast Timing ASIC </a:t>
            </a:r>
            <a:endParaRPr kumimoji="1" lang="zh-CN" altLang="en-US" dirty="0"/>
          </a:p>
        </p:txBody>
      </p:sp>
      <p:sp>
        <p:nvSpPr>
          <p:cNvPr id="3" name="内容占位符 2">
            <a:extLst>
              <a:ext uri="{FF2B5EF4-FFF2-40B4-BE49-F238E27FC236}">
                <a16:creationId xmlns:a16="http://schemas.microsoft.com/office/drawing/2014/main" id="{05BAEB96-0CC7-8F40-A8B7-7AB0C4FB3A16}"/>
              </a:ext>
            </a:extLst>
          </p:cNvPr>
          <p:cNvSpPr>
            <a:spLocks noGrp="1"/>
          </p:cNvSpPr>
          <p:nvPr>
            <p:ph idx="1"/>
          </p:nvPr>
        </p:nvSpPr>
        <p:spPr>
          <a:xfrm>
            <a:off x="164224" y="917841"/>
            <a:ext cx="11934849" cy="5008563"/>
          </a:xfrm>
        </p:spPr>
        <p:txBody>
          <a:bodyPr/>
          <a:lstStyle/>
          <a:p>
            <a:r>
              <a:rPr lang="en" altLang="zh-CN" dirty="0">
                <a:solidFill>
                  <a:srgbClr val="FF0000"/>
                </a:solidFill>
              </a:rPr>
              <a:t>225 front-end channels </a:t>
            </a:r>
            <a:r>
              <a:rPr lang="en" altLang="zh-CN" dirty="0"/>
              <a:t>in ALTIROC, each channel has </a:t>
            </a:r>
          </a:p>
          <a:p>
            <a:pPr lvl="1"/>
            <a:r>
              <a:rPr lang="en" altLang="zh-CN" dirty="0"/>
              <a:t>A preamplifier followed by a discriminator:</a:t>
            </a:r>
          </a:p>
          <a:p>
            <a:pPr lvl="1"/>
            <a:r>
              <a:rPr lang="en" altLang="zh-CN" dirty="0"/>
              <a:t>Two TDC (Time to Digital Converter) to provide digital </a:t>
            </a:r>
            <a:r>
              <a:rPr lang="en" altLang="zh-CN" b="1" dirty="0"/>
              <a:t>Hit data </a:t>
            </a:r>
            <a:endParaRPr lang="en" altLang="zh-CN" dirty="0"/>
          </a:p>
          <a:p>
            <a:pPr lvl="2"/>
            <a:r>
              <a:rPr lang="en" altLang="zh-CN" dirty="0">
                <a:solidFill>
                  <a:srgbClr val="0070C0"/>
                </a:solidFill>
              </a:rPr>
              <a:t>Time of Arrival (TOA) : Range of </a:t>
            </a:r>
            <a:r>
              <a:rPr lang="en" altLang="zh-CN" dirty="0">
                <a:solidFill>
                  <a:srgbClr val="FF0000"/>
                </a:solidFill>
              </a:rPr>
              <a:t>2.5 ns </a:t>
            </a:r>
            <a:r>
              <a:rPr lang="en" altLang="zh-CN" dirty="0">
                <a:solidFill>
                  <a:srgbClr val="0070C0"/>
                </a:solidFill>
              </a:rPr>
              <a:t>and a bin of </a:t>
            </a:r>
            <a:r>
              <a:rPr lang="en" altLang="zh-CN" dirty="0">
                <a:solidFill>
                  <a:srgbClr val="FF0000"/>
                </a:solidFill>
              </a:rPr>
              <a:t>20 </a:t>
            </a:r>
            <a:r>
              <a:rPr lang="en" altLang="zh-CN" dirty="0" err="1">
                <a:solidFill>
                  <a:srgbClr val="FF0000"/>
                </a:solidFill>
              </a:rPr>
              <a:t>ps</a:t>
            </a:r>
            <a:r>
              <a:rPr lang="en" altLang="zh-CN" dirty="0">
                <a:solidFill>
                  <a:srgbClr val="FF0000"/>
                </a:solidFill>
              </a:rPr>
              <a:t> </a:t>
            </a:r>
            <a:r>
              <a:rPr lang="en" altLang="zh-CN" dirty="0">
                <a:solidFill>
                  <a:srgbClr val="0070C0"/>
                </a:solidFill>
              </a:rPr>
              <a:t>(7 bits) </a:t>
            </a:r>
          </a:p>
          <a:p>
            <a:pPr lvl="2"/>
            <a:r>
              <a:rPr lang="en" altLang="zh-CN" dirty="0">
                <a:solidFill>
                  <a:srgbClr val="0070C0"/>
                </a:solidFill>
              </a:rPr>
              <a:t>Time Over Threshold (TOT) : range of </a:t>
            </a:r>
            <a:r>
              <a:rPr lang="en" altLang="zh-CN" dirty="0">
                <a:solidFill>
                  <a:srgbClr val="FF0000"/>
                </a:solidFill>
              </a:rPr>
              <a:t>20 ns </a:t>
            </a:r>
            <a:r>
              <a:rPr lang="en" altLang="zh-CN" dirty="0">
                <a:solidFill>
                  <a:srgbClr val="0070C0"/>
                </a:solidFill>
              </a:rPr>
              <a:t>and a bin of </a:t>
            </a:r>
            <a:r>
              <a:rPr lang="en" altLang="zh-CN" dirty="0">
                <a:solidFill>
                  <a:srgbClr val="FF0000"/>
                </a:solidFill>
              </a:rPr>
              <a:t>40 </a:t>
            </a:r>
            <a:r>
              <a:rPr lang="en" altLang="zh-CN" dirty="0" err="1">
                <a:solidFill>
                  <a:srgbClr val="FF0000"/>
                </a:solidFill>
              </a:rPr>
              <a:t>ps</a:t>
            </a:r>
            <a:r>
              <a:rPr lang="en" altLang="zh-CN" dirty="0">
                <a:solidFill>
                  <a:srgbClr val="FF0000"/>
                </a:solidFill>
              </a:rPr>
              <a:t> </a:t>
            </a:r>
            <a:r>
              <a:rPr lang="en" altLang="zh-CN" dirty="0">
                <a:solidFill>
                  <a:srgbClr val="0070C0"/>
                </a:solidFill>
              </a:rPr>
              <a:t>(9 bits)</a:t>
            </a:r>
          </a:p>
          <a:p>
            <a:pPr lvl="1"/>
            <a:r>
              <a:rPr lang="en" altLang="zh-CN" dirty="0"/>
              <a:t>Local memory: to store the 17 bits of the time measurement until L0/L1 trigger (~ 1 MHz) </a:t>
            </a:r>
            <a:br>
              <a:rPr lang="en" altLang="zh-CN" dirty="0"/>
            </a:br>
            <a:endParaRPr lang="en" altLang="zh-CN" dirty="0"/>
          </a:p>
          <a:p>
            <a:pPr lvl="1"/>
            <a:endParaRPr kumimoji="1" lang="en-US" altLang="zh-CN" dirty="0"/>
          </a:p>
        </p:txBody>
      </p:sp>
      <p:pic>
        <p:nvPicPr>
          <p:cNvPr id="4" name="图片 3">
            <a:extLst>
              <a:ext uri="{FF2B5EF4-FFF2-40B4-BE49-F238E27FC236}">
                <a16:creationId xmlns:a16="http://schemas.microsoft.com/office/drawing/2014/main" id="{0C97EB98-1E3B-CC45-9767-FE4FD7A6A694}"/>
              </a:ext>
            </a:extLst>
          </p:cNvPr>
          <p:cNvPicPr>
            <a:picLocks noChangeAspect="1"/>
          </p:cNvPicPr>
          <p:nvPr/>
        </p:nvPicPr>
        <p:blipFill>
          <a:blip r:embed="rId2"/>
          <a:stretch>
            <a:fillRect/>
          </a:stretch>
        </p:blipFill>
        <p:spPr>
          <a:xfrm>
            <a:off x="723739" y="3482778"/>
            <a:ext cx="5072063" cy="3297930"/>
          </a:xfrm>
          <a:prstGeom prst="rect">
            <a:avLst/>
          </a:prstGeom>
        </p:spPr>
      </p:pic>
      <p:pic>
        <p:nvPicPr>
          <p:cNvPr id="5" name="Image" descr="Image">
            <a:extLst>
              <a:ext uri="{FF2B5EF4-FFF2-40B4-BE49-F238E27FC236}">
                <a16:creationId xmlns:a16="http://schemas.microsoft.com/office/drawing/2014/main" id="{F4BF0B51-5066-5847-AA4F-845E823366D4}"/>
              </a:ext>
            </a:extLst>
          </p:cNvPr>
          <p:cNvPicPr>
            <a:picLocks noChangeAspect="1"/>
          </p:cNvPicPr>
          <p:nvPr/>
        </p:nvPicPr>
        <p:blipFill>
          <a:blip r:embed="rId3"/>
          <a:stretch>
            <a:fillRect/>
          </a:stretch>
        </p:blipFill>
        <p:spPr>
          <a:xfrm>
            <a:off x="6190349" y="3406978"/>
            <a:ext cx="4504726" cy="3084371"/>
          </a:xfrm>
          <a:prstGeom prst="rect">
            <a:avLst/>
          </a:prstGeom>
          <a:ln w="12700">
            <a:miter lim="400000"/>
          </a:ln>
        </p:spPr>
      </p:pic>
      <p:pic>
        <p:nvPicPr>
          <p:cNvPr id="6" name="图片 5">
            <a:extLst>
              <a:ext uri="{FF2B5EF4-FFF2-40B4-BE49-F238E27FC236}">
                <a16:creationId xmlns:a16="http://schemas.microsoft.com/office/drawing/2014/main" id="{8A513148-12BC-384C-B807-C1779714F9A3}"/>
              </a:ext>
            </a:extLst>
          </p:cNvPr>
          <p:cNvPicPr>
            <a:picLocks noChangeAspect="1"/>
          </p:cNvPicPr>
          <p:nvPr/>
        </p:nvPicPr>
        <p:blipFill>
          <a:blip r:embed="rId4"/>
          <a:stretch>
            <a:fillRect/>
          </a:stretch>
        </p:blipFill>
        <p:spPr>
          <a:xfrm>
            <a:off x="7133065" y="97141"/>
            <a:ext cx="4886116" cy="953041"/>
          </a:xfrm>
          <a:prstGeom prst="rect">
            <a:avLst/>
          </a:prstGeom>
        </p:spPr>
      </p:pic>
      <p:sp>
        <p:nvSpPr>
          <p:cNvPr id="8" name="文本框 7">
            <a:extLst>
              <a:ext uri="{FF2B5EF4-FFF2-40B4-BE49-F238E27FC236}">
                <a16:creationId xmlns:a16="http://schemas.microsoft.com/office/drawing/2014/main" id="{A079D3F9-711E-624D-BBEC-D124059D4A7F}"/>
              </a:ext>
            </a:extLst>
          </p:cNvPr>
          <p:cNvSpPr txBox="1"/>
          <p:nvPr/>
        </p:nvSpPr>
        <p:spPr>
          <a:xfrm>
            <a:off x="6979443" y="3202647"/>
            <a:ext cx="4957762" cy="369332"/>
          </a:xfrm>
          <a:prstGeom prst="rect">
            <a:avLst/>
          </a:prstGeom>
          <a:noFill/>
        </p:spPr>
        <p:txBody>
          <a:bodyPr wrap="square">
            <a:spAutoFit/>
          </a:bodyPr>
          <a:lstStyle/>
          <a:p>
            <a:r>
              <a:rPr lang="en" altLang="zh-CN" dirty="0">
                <a:solidFill>
                  <a:srgbClr val="0070C0"/>
                </a:solidFill>
              </a:rPr>
              <a:t>Time walk correction with TOT</a:t>
            </a:r>
            <a:endParaRPr lang="zh-CN" altLang="en-US" dirty="0"/>
          </a:p>
        </p:txBody>
      </p:sp>
      <p:sp>
        <p:nvSpPr>
          <p:cNvPr id="10" name="文本框 9">
            <a:extLst>
              <a:ext uri="{FF2B5EF4-FFF2-40B4-BE49-F238E27FC236}">
                <a16:creationId xmlns:a16="http://schemas.microsoft.com/office/drawing/2014/main" id="{E28D90DF-B380-4D45-BAA7-6AB11CC45AAE}"/>
              </a:ext>
            </a:extLst>
          </p:cNvPr>
          <p:cNvSpPr txBox="1"/>
          <p:nvPr/>
        </p:nvSpPr>
        <p:spPr>
          <a:xfrm>
            <a:off x="1821657" y="3202647"/>
            <a:ext cx="5157786" cy="369332"/>
          </a:xfrm>
          <a:prstGeom prst="rect">
            <a:avLst/>
          </a:prstGeom>
          <a:noFill/>
        </p:spPr>
        <p:txBody>
          <a:bodyPr wrap="square">
            <a:spAutoFit/>
          </a:bodyPr>
          <a:lstStyle/>
          <a:p>
            <a:r>
              <a:rPr kumimoji="1" lang="en-US" altLang="zh-CN" dirty="0">
                <a:solidFill>
                  <a:srgbClr val="0070C0"/>
                </a:solidFill>
              </a:rPr>
              <a:t>ALTIROC timing ASIC in nutshell</a:t>
            </a:r>
            <a:endParaRPr lang="zh-CN" altLang="en-US" dirty="0">
              <a:solidFill>
                <a:srgbClr val="0070C0"/>
              </a:solidFill>
            </a:endParaRPr>
          </a:p>
        </p:txBody>
      </p:sp>
      <p:pic>
        <p:nvPicPr>
          <p:cNvPr id="11" name="图片 10">
            <a:extLst>
              <a:ext uri="{FF2B5EF4-FFF2-40B4-BE49-F238E27FC236}">
                <a16:creationId xmlns:a16="http://schemas.microsoft.com/office/drawing/2014/main" id="{40F71F54-25C0-1748-973F-78B50ECB8265}"/>
              </a:ext>
            </a:extLst>
          </p:cNvPr>
          <p:cNvPicPr>
            <a:picLocks noChangeAspect="1"/>
          </p:cNvPicPr>
          <p:nvPr/>
        </p:nvPicPr>
        <p:blipFill>
          <a:blip r:embed="rId5"/>
          <a:stretch>
            <a:fillRect/>
          </a:stretch>
        </p:blipFill>
        <p:spPr>
          <a:xfrm>
            <a:off x="8927661" y="1362215"/>
            <a:ext cx="1868926" cy="1599800"/>
          </a:xfrm>
          <a:prstGeom prst="rect">
            <a:avLst/>
          </a:prstGeom>
        </p:spPr>
      </p:pic>
      <p:sp>
        <p:nvSpPr>
          <p:cNvPr id="13" name="文本框 12">
            <a:extLst>
              <a:ext uri="{FF2B5EF4-FFF2-40B4-BE49-F238E27FC236}">
                <a16:creationId xmlns:a16="http://schemas.microsoft.com/office/drawing/2014/main" id="{93FF6016-9350-764C-BA39-D970C53546C2}"/>
              </a:ext>
            </a:extLst>
          </p:cNvPr>
          <p:cNvSpPr txBox="1"/>
          <p:nvPr/>
        </p:nvSpPr>
        <p:spPr>
          <a:xfrm>
            <a:off x="9862124" y="1408887"/>
            <a:ext cx="5214550" cy="369332"/>
          </a:xfrm>
          <a:prstGeom prst="rect">
            <a:avLst/>
          </a:prstGeom>
          <a:noFill/>
        </p:spPr>
        <p:txBody>
          <a:bodyPr wrap="square">
            <a:spAutoFit/>
          </a:bodyPr>
          <a:lstStyle/>
          <a:p>
            <a:r>
              <a:rPr lang="en" altLang="zh-CN" dirty="0">
                <a:solidFill>
                  <a:srgbClr val="0070C0"/>
                </a:solidFill>
              </a:rPr>
              <a:t>Time walk </a:t>
            </a:r>
            <a:endParaRPr lang="zh-CN" altLang="en-US" dirty="0"/>
          </a:p>
        </p:txBody>
      </p:sp>
      <p:sp>
        <p:nvSpPr>
          <p:cNvPr id="7" name="Slide Number Placeholder 6">
            <a:extLst>
              <a:ext uri="{FF2B5EF4-FFF2-40B4-BE49-F238E27FC236}">
                <a16:creationId xmlns:a16="http://schemas.microsoft.com/office/drawing/2014/main" id="{D54CE37F-8C27-364F-99BC-DB226CFEC683}"/>
              </a:ext>
            </a:extLst>
          </p:cNvPr>
          <p:cNvSpPr>
            <a:spLocks noGrp="1"/>
          </p:cNvSpPr>
          <p:nvPr>
            <p:ph type="sldNum" sz="quarter" idx="12"/>
          </p:nvPr>
        </p:nvSpPr>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805622354"/>
      </p:ext>
    </p:extLst>
  </p:cSld>
  <p:clrMapOvr>
    <a:masterClrMapping/>
  </p:clrMapOvr>
  <mc:AlternateContent xmlns:mc="http://schemas.openxmlformats.org/markup-compatibility/2006" xmlns:p14="http://schemas.microsoft.com/office/powerpoint/2010/main">
    <mc:Choice Requires="p14">
      <p:transition spd="slow" p14:dur="2000" advTm="116563"/>
    </mc:Choice>
    <mc:Fallback xmlns="">
      <p:transition spd="slow" advTm="11656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13F3-8442-77A2-C13B-C958F077092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FC39C5-9E98-A1E6-1020-560B66BA5514}"/>
              </a:ext>
            </a:extLst>
          </p:cNvPr>
          <p:cNvSpPr>
            <a:spLocks noGrp="1"/>
          </p:cNvSpPr>
          <p:nvPr/>
        </p:nvSpPr>
        <p:spPr>
          <a:xfrm>
            <a:off x="130629" y="1010787"/>
            <a:ext cx="12228209" cy="3152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China</a:t>
            </a:r>
            <a:r>
              <a:rPr lang="zh-CN" altLang="en-US" sz="2000" dirty="0"/>
              <a:t> </a:t>
            </a:r>
            <a:r>
              <a:rPr lang="en-US" altLang="zh-CN" sz="2000" dirty="0"/>
              <a:t>and</a:t>
            </a:r>
            <a:r>
              <a:rPr lang="zh-CN" altLang="en-US" sz="2000" dirty="0"/>
              <a:t> </a:t>
            </a:r>
            <a:r>
              <a:rPr lang="en-US" altLang="zh-CN" sz="2000" dirty="0" err="1"/>
              <a:t>IJClab</a:t>
            </a:r>
            <a:r>
              <a:rPr lang="en-US" altLang="zh-CN" sz="2000" dirty="0"/>
              <a:t>/Omega</a:t>
            </a:r>
            <a:r>
              <a:rPr lang="zh-CN" altLang="en-US" sz="2000" dirty="0"/>
              <a:t> </a:t>
            </a:r>
            <a:r>
              <a:rPr lang="en-US" altLang="zh-CN" sz="2000" dirty="0"/>
              <a:t>share</a:t>
            </a:r>
            <a:r>
              <a:rPr lang="zh-CN" altLang="en-US" sz="2000" dirty="0"/>
              <a:t> </a:t>
            </a:r>
            <a:r>
              <a:rPr lang="en-US" altLang="zh-CN" sz="2000" dirty="0">
                <a:solidFill>
                  <a:srgbClr val="FF0000"/>
                </a:solidFill>
              </a:rPr>
              <a:t>50%</a:t>
            </a:r>
            <a:r>
              <a:rPr lang="zh-CN" altLang="en-US" sz="2000" dirty="0">
                <a:solidFill>
                  <a:srgbClr val="FF0000"/>
                </a:solidFill>
              </a:rPr>
              <a:t> </a:t>
            </a:r>
            <a:r>
              <a:rPr lang="en-US" altLang="zh-CN" sz="2000" dirty="0"/>
              <a:t>of</a:t>
            </a:r>
            <a:r>
              <a:rPr lang="zh-CN" altLang="en-US" sz="2000" dirty="0"/>
              <a:t> </a:t>
            </a:r>
            <a:r>
              <a:rPr lang="en-US" altLang="zh-CN" sz="2000" dirty="0"/>
              <a:t>wafer</a:t>
            </a:r>
            <a:r>
              <a:rPr lang="zh-CN" altLang="en-US" sz="2000" dirty="0"/>
              <a:t> </a:t>
            </a:r>
            <a:r>
              <a:rPr lang="en-US" altLang="zh-CN" sz="2000" dirty="0"/>
              <a:t>probe</a:t>
            </a:r>
            <a:r>
              <a:rPr lang="zh-CN" altLang="en-US" sz="2000" dirty="0"/>
              <a:t> </a:t>
            </a:r>
            <a:r>
              <a:rPr lang="en-US" altLang="zh-CN" sz="2000" dirty="0"/>
              <a:t>test</a:t>
            </a:r>
            <a:r>
              <a:rPr lang="zh-CN" altLang="en-US" sz="2000" dirty="0"/>
              <a:t>（</a:t>
            </a:r>
            <a:r>
              <a:rPr lang="en-US" altLang="zh-CN" sz="2000" dirty="0"/>
              <a:t>~225</a:t>
            </a:r>
            <a:r>
              <a:rPr lang="zh-CN" altLang="en-US" sz="2000" dirty="0"/>
              <a:t> </a:t>
            </a:r>
            <a:r>
              <a:rPr lang="en-US" altLang="zh-CN" sz="2000" dirty="0"/>
              <a:t>wafers</a:t>
            </a:r>
            <a:r>
              <a:rPr lang="zh-CN" altLang="en-US" sz="2000" dirty="0"/>
              <a:t> </a:t>
            </a:r>
            <a:r>
              <a:rPr lang="en-US" altLang="zh-CN" sz="2000" dirty="0"/>
              <a:t>)</a:t>
            </a:r>
          </a:p>
          <a:p>
            <a:pPr lvl="1"/>
            <a:r>
              <a:rPr lang="en-US" altLang="zh-CN" dirty="0">
                <a:solidFill>
                  <a:srgbClr val="0070C0"/>
                </a:solidFill>
              </a:rPr>
              <a:t>Agreements</a:t>
            </a:r>
            <a:r>
              <a:rPr lang="zh-CN" altLang="en-US" dirty="0">
                <a:solidFill>
                  <a:srgbClr val="0070C0"/>
                </a:solidFill>
              </a:rPr>
              <a:t> </a:t>
            </a:r>
            <a:r>
              <a:rPr lang="en-US" altLang="zh-CN" dirty="0">
                <a:solidFill>
                  <a:srgbClr val="0070C0"/>
                </a:solidFill>
              </a:rPr>
              <a:t>was</a:t>
            </a:r>
            <a:r>
              <a:rPr lang="zh-CN" altLang="en-US" dirty="0">
                <a:solidFill>
                  <a:srgbClr val="0070C0"/>
                </a:solidFill>
              </a:rPr>
              <a:t> </a:t>
            </a:r>
            <a:r>
              <a:rPr lang="en-US" altLang="zh-CN" dirty="0">
                <a:solidFill>
                  <a:srgbClr val="0070C0"/>
                </a:solidFill>
              </a:rPr>
              <a:t>probe cards, and evaluation criteria should have been defined by </a:t>
            </a:r>
            <a:r>
              <a:rPr lang="en-US" altLang="zh-CN" dirty="0" err="1">
                <a:solidFill>
                  <a:srgbClr val="0070C0"/>
                </a:solidFill>
              </a:rPr>
              <a:t>IJCLab</a:t>
            </a:r>
            <a:endParaRPr lang="en-US" altLang="zh-CN" dirty="0">
              <a:solidFill>
                <a:srgbClr val="0070C0"/>
              </a:solidFill>
            </a:endParaRPr>
          </a:p>
          <a:p>
            <a:pPr lvl="1"/>
            <a:r>
              <a:rPr lang="en-US" altLang="zh-CN" dirty="0">
                <a:solidFill>
                  <a:srgbClr val="0070C0"/>
                </a:solidFill>
              </a:rPr>
              <a:t>IHEP</a:t>
            </a:r>
            <a:r>
              <a:rPr lang="zh-CN" altLang="en-US" dirty="0">
                <a:solidFill>
                  <a:srgbClr val="0070C0"/>
                </a:solidFill>
              </a:rPr>
              <a:t> </a:t>
            </a:r>
            <a:r>
              <a:rPr lang="en-US" altLang="zh-CN" dirty="0">
                <a:solidFill>
                  <a:srgbClr val="0070C0"/>
                </a:solidFill>
              </a:rPr>
              <a:t>is</a:t>
            </a:r>
            <a:r>
              <a:rPr lang="zh-CN" altLang="en-US" dirty="0">
                <a:solidFill>
                  <a:srgbClr val="0070C0"/>
                </a:solidFill>
              </a:rPr>
              <a:t> </a:t>
            </a:r>
            <a:r>
              <a:rPr lang="en-US" altLang="zh-CN" dirty="0">
                <a:solidFill>
                  <a:srgbClr val="0070C0"/>
                </a:solidFill>
              </a:rPr>
              <a:t>now</a:t>
            </a:r>
            <a:r>
              <a:rPr lang="zh-CN" altLang="en-US" dirty="0">
                <a:solidFill>
                  <a:srgbClr val="0070C0"/>
                </a:solidFill>
              </a:rPr>
              <a:t> </a:t>
            </a:r>
            <a:r>
              <a:rPr lang="en-US" altLang="zh-CN" dirty="0">
                <a:solidFill>
                  <a:srgbClr val="0070C0"/>
                </a:solidFill>
              </a:rPr>
              <a:t>much</a:t>
            </a:r>
            <a:r>
              <a:rPr lang="zh-CN" altLang="en-US" dirty="0">
                <a:solidFill>
                  <a:srgbClr val="0070C0"/>
                </a:solidFill>
              </a:rPr>
              <a:t> </a:t>
            </a:r>
            <a:r>
              <a:rPr lang="en-US" altLang="zh-CN" dirty="0">
                <a:solidFill>
                  <a:srgbClr val="0070C0"/>
                </a:solidFill>
              </a:rPr>
              <a:t>advanced,</a:t>
            </a:r>
            <a:r>
              <a:rPr lang="zh-CN" altLang="en-US" dirty="0">
                <a:solidFill>
                  <a:srgbClr val="0070C0"/>
                </a:solidFill>
              </a:rPr>
              <a:t> </a:t>
            </a:r>
            <a:r>
              <a:rPr lang="en-US" altLang="zh-CN" dirty="0" err="1">
                <a:solidFill>
                  <a:srgbClr val="0070C0"/>
                </a:solidFill>
              </a:rPr>
              <a:t>IJClab</a:t>
            </a:r>
            <a:r>
              <a:rPr lang="zh-CN" altLang="en-US" dirty="0">
                <a:solidFill>
                  <a:srgbClr val="0070C0"/>
                </a:solidFill>
              </a:rPr>
              <a:t> </a:t>
            </a:r>
            <a:r>
              <a:rPr lang="en-US" altLang="zh-CN" dirty="0">
                <a:solidFill>
                  <a:srgbClr val="0070C0"/>
                </a:solidFill>
              </a:rPr>
              <a:t>gave</a:t>
            </a:r>
            <a:r>
              <a:rPr lang="zh-CN" altLang="en-US" dirty="0">
                <a:solidFill>
                  <a:srgbClr val="0070C0"/>
                </a:solidFill>
              </a:rPr>
              <a:t> </a:t>
            </a:r>
            <a:r>
              <a:rPr lang="en-US" altLang="zh-CN" dirty="0">
                <a:solidFill>
                  <a:srgbClr val="0070C0"/>
                </a:solidFill>
              </a:rPr>
              <a:t>up</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r>
              <a:rPr lang="en-US" altLang="zh-CN" dirty="0">
                <a:solidFill>
                  <a:srgbClr val="0070C0"/>
                </a:solidFill>
              </a:rPr>
              <a:t>in</a:t>
            </a:r>
            <a:r>
              <a:rPr lang="zh-CN" altLang="en-US" dirty="0">
                <a:solidFill>
                  <a:srgbClr val="0070C0"/>
                </a:solidFill>
              </a:rPr>
              <a:t> </a:t>
            </a:r>
            <a:r>
              <a:rPr lang="en-US" altLang="zh-CN" dirty="0">
                <a:solidFill>
                  <a:srgbClr val="0070C0"/>
                </a:solidFill>
              </a:rPr>
              <a:t>France</a:t>
            </a:r>
            <a:r>
              <a:rPr lang="zh-CN" altLang="en-US" dirty="0">
                <a:solidFill>
                  <a:srgbClr val="0070C0"/>
                </a:solidFill>
              </a:rPr>
              <a:t> </a:t>
            </a:r>
            <a:r>
              <a:rPr lang="en-US" altLang="zh-CN" dirty="0">
                <a:solidFill>
                  <a:srgbClr val="0070C0"/>
                </a:solidFill>
              </a:rPr>
              <a:t>at</a:t>
            </a:r>
            <a:r>
              <a:rPr lang="zh-CN" altLang="en-US" dirty="0">
                <a:solidFill>
                  <a:srgbClr val="0070C0"/>
                </a:solidFill>
              </a:rPr>
              <a:t> </a:t>
            </a:r>
            <a:r>
              <a:rPr lang="en-US" altLang="zh-CN" dirty="0">
                <a:solidFill>
                  <a:srgbClr val="0070C0"/>
                </a:solidFill>
              </a:rPr>
              <a:t>the</a:t>
            </a:r>
            <a:r>
              <a:rPr lang="zh-CN" altLang="en-US" dirty="0">
                <a:solidFill>
                  <a:srgbClr val="0070C0"/>
                </a:solidFill>
              </a:rPr>
              <a:t> </a:t>
            </a:r>
            <a:r>
              <a:rPr lang="en-US" altLang="zh-CN" dirty="0">
                <a:solidFill>
                  <a:srgbClr val="0070C0"/>
                </a:solidFill>
              </a:rPr>
              <a:t>end</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2025,</a:t>
            </a:r>
            <a:r>
              <a:rPr lang="zh-CN" altLang="en-US" dirty="0">
                <a:solidFill>
                  <a:srgbClr val="0070C0"/>
                </a:solidFill>
              </a:rPr>
              <a:t> </a:t>
            </a:r>
            <a:r>
              <a:rPr lang="en-US" altLang="zh-CN" dirty="0">
                <a:solidFill>
                  <a:srgbClr val="0070C0"/>
                </a:solidFill>
              </a:rPr>
              <a:t>will</a:t>
            </a:r>
            <a:r>
              <a:rPr lang="zh-CN" altLang="en-US" dirty="0">
                <a:solidFill>
                  <a:srgbClr val="0070C0"/>
                </a:solidFill>
              </a:rPr>
              <a:t> </a:t>
            </a:r>
            <a:r>
              <a:rPr lang="en-US" altLang="zh-CN" dirty="0">
                <a:solidFill>
                  <a:srgbClr val="0070C0"/>
                </a:solidFill>
              </a:rPr>
              <a:t>move</a:t>
            </a:r>
            <a:r>
              <a:rPr lang="zh-CN" altLang="en-US" dirty="0">
                <a:solidFill>
                  <a:srgbClr val="0070C0"/>
                </a:solidFill>
              </a:rPr>
              <a:t> </a:t>
            </a:r>
            <a:r>
              <a:rPr lang="en-US" altLang="zh-CN" dirty="0">
                <a:solidFill>
                  <a:srgbClr val="0070C0"/>
                </a:solidFill>
              </a:rPr>
              <a:t>to</a:t>
            </a:r>
            <a:r>
              <a:rPr lang="zh-CN" altLang="en-US" dirty="0">
                <a:solidFill>
                  <a:srgbClr val="0070C0"/>
                </a:solidFill>
              </a:rPr>
              <a:t> </a:t>
            </a:r>
            <a:r>
              <a:rPr lang="en-US" altLang="zh-CN" dirty="0">
                <a:solidFill>
                  <a:srgbClr val="0070C0"/>
                </a:solidFill>
              </a:rPr>
              <a:t>China</a:t>
            </a:r>
            <a:r>
              <a:rPr lang="zh-CN" altLang="en-US" dirty="0">
                <a:solidFill>
                  <a:srgbClr val="0070C0"/>
                </a:solidFill>
              </a:rPr>
              <a:t> </a:t>
            </a:r>
            <a:r>
              <a:rPr lang="en-US" altLang="zh-CN" dirty="0">
                <a:solidFill>
                  <a:srgbClr val="0070C0"/>
                </a:solidFill>
              </a:rPr>
              <a:t>for</a:t>
            </a:r>
            <a:r>
              <a:rPr lang="zh-CN" altLang="en-US" dirty="0">
                <a:solidFill>
                  <a:srgbClr val="0070C0"/>
                </a:solidFill>
              </a:rPr>
              <a:t> </a:t>
            </a:r>
            <a:r>
              <a:rPr lang="en-US" altLang="zh-CN" dirty="0">
                <a:solidFill>
                  <a:srgbClr val="0070C0"/>
                </a:solidFill>
              </a:rPr>
              <a:t>testing</a:t>
            </a:r>
            <a:r>
              <a:rPr lang="zh-CN" altLang="en-US" dirty="0">
                <a:solidFill>
                  <a:srgbClr val="0070C0"/>
                </a:solidFill>
              </a:rPr>
              <a:t> </a:t>
            </a:r>
            <a:endParaRPr lang="en-US" altLang="zh-CN" dirty="0">
              <a:solidFill>
                <a:srgbClr val="0070C0"/>
              </a:solidFill>
            </a:endParaRPr>
          </a:p>
          <a:p>
            <a:r>
              <a:rPr lang="en-US" altLang="zh-CN" dirty="0"/>
              <a:t>Issue:</a:t>
            </a:r>
            <a:r>
              <a:rPr lang="zh-CN" altLang="en-US" dirty="0"/>
              <a:t> </a:t>
            </a:r>
            <a:endParaRPr lang="en-US" altLang="zh-CN" dirty="0"/>
          </a:p>
          <a:p>
            <a:pPr lvl="1"/>
            <a:r>
              <a:rPr lang="en-US" altLang="zh-CN" dirty="0">
                <a:solidFill>
                  <a:srgbClr val="FF0000"/>
                </a:solidFill>
              </a:rPr>
              <a:t>ASIC</a:t>
            </a:r>
            <a:r>
              <a:rPr lang="zh-CN" altLang="en-US" dirty="0">
                <a:solidFill>
                  <a:srgbClr val="FF0000"/>
                </a:solidFill>
              </a:rPr>
              <a:t> </a:t>
            </a:r>
            <a:r>
              <a:rPr lang="en-US" altLang="zh-CN" dirty="0">
                <a:solidFill>
                  <a:srgbClr val="FF0000"/>
                </a:solidFill>
              </a:rPr>
              <a:t>wafer</a:t>
            </a:r>
            <a:r>
              <a:rPr lang="zh-CN" altLang="en-US" dirty="0">
                <a:solidFill>
                  <a:srgbClr val="FF0000"/>
                </a:solidFill>
              </a:rPr>
              <a:t> </a:t>
            </a:r>
            <a:r>
              <a:rPr lang="en-US" altLang="zh-CN" dirty="0">
                <a:solidFill>
                  <a:srgbClr val="FF0000"/>
                </a:solidFill>
              </a:rPr>
              <a:t>testing</a:t>
            </a:r>
            <a:r>
              <a:rPr lang="zh-CN" altLang="en-US" dirty="0">
                <a:solidFill>
                  <a:srgbClr val="FF0000"/>
                </a:solidFill>
              </a:rPr>
              <a:t> </a:t>
            </a:r>
            <a:r>
              <a:rPr lang="en-US" altLang="zh-CN" dirty="0">
                <a:solidFill>
                  <a:srgbClr val="FF0000"/>
                </a:solidFill>
              </a:rPr>
              <a:t>has</a:t>
            </a:r>
            <a:r>
              <a:rPr lang="zh-CN" altLang="en-US" dirty="0">
                <a:solidFill>
                  <a:srgbClr val="FF0000"/>
                </a:solidFill>
              </a:rPr>
              <a:t> </a:t>
            </a:r>
            <a:r>
              <a:rPr lang="en-US" altLang="zh-CN" dirty="0">
                <a:solidFill>
                  <a:srgbClr val="FF0000"/>
                </a:solidFill>
              </a:rPr>
              <a:t>been</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bottle</a:t>
            </a:r>
            <a:r>
              <a:rPr lang="zh-CN" altLang="en-US" dirty="0">
                <a:solidFill>
                  <a:srgbClr val="FF0000"/>
                </a:solidFill>
              </a:rPr>
              <a:t> </a:t>
            </a:r>
            <a:r>
              <a:rPr lang="en-US" altLang="zh-CN" dirty="0">
                <a:solidFill>
                  <a:srgbClr val="FF0000"/>
                </a:solidFill>
              </a:rPr>
              <a:t>neck</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project</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sometime</a:t>
            </a:r>
            <a:r>
              <a:rPr lang="zh-CN" altLang="en-US" dirty="0">
                <a:solidFill>
                  <a:srgbClr val="FF0000"/>
                </a:solidFill>
              </a:rPr>
              <a:t> </a:t>
            </a:r>
            <a:r>
              <a:rPr lang="en-US" altLang="zh-CN" dirty="0">
                <a:solidFill>
                  <a:srgbClr val="FF0000"/>
                </a:solidFill>
              </a:rPr>
              <a:t>(in</a:t>
            </a:r>
            <a:r>
              <a:rPr lang="zh-CN" altLang="en-US" dirty="0">
                <a:solidFill>
                  <a:srgbClr val="FF0000"/>
                </a:solidFill>
              </a:rPr>
              <a:t> </a:t>
            </a:r>
            <a:r>
              <a:rPr lang="en-US" altLang="zh-CN" dirty="0">
                <a:solidFill>
                  <a:srgbClr val="FF0000"/>
                </a:solidFill>
              </a:rPr>
              <a:t>critical</a:t>
            </a:r>
            <a:r>
              <a:rPr lang="zh-CN" altLang="en-US" dirty="0">
                <a:solidFill>
                  <a:srgbClr val="FF0000"/>
                </a:solidFill>
              </a:rPr>
              <a:t> </a:t>
            </a:r>
            <a:r>
              <a:rPr lang="en-US" altLang="zh-CN" dirty="0">
                <a:solidFill>
                  <a:srgbClr val="FF0000"/>
                </a:solidFill>
              </a:rPr>
              <a:t>path)</a:t>
            </a:r>
          </a:p>
          <a:p>
            <a:pPr lvl="2"/>
            <a:r>
              <a:rPr lang="en-US" altLang="zh-CN" dirty="0">
                <a:solidFill>
                  <a:srgbClr val="0070C0"/>
                </a:solidFill>
              </a:rPr>
              <a:t>PRR</a:t>
            </a:r>
            <a:r>
              <a:rPr lang="zh-CN" altLang="en-US" dirty="0">
                <a:solidFill>
                  <a:srgbClr val="0070C0"/>
                </a:solidFill>
              </a:rPr>
              <a:t> </a:t>
            </a:r>
            <a:r>
              <a:rPr lang="en-US" altLang="zh-CN" dirty="0">
                <a:solidFill>
                  <a:srgbClr val="0070C0"/>
                </a:solidFill>
              </a:rPr>
              <a:t>was</a:t>
            </a:r>
            <a:r>
              <a:rPr lang="zh-CN" altLang="en-US" dirty="0">
                <a:solidFill>
                  <a:srgbClr val="0070C0"/>
                </a:solidFill>
              </a:rPr>
              <a:t> </a:t>
            </a:r>
            <a:r>
              <a:rPr lang="en-US" altLang="zh-CN" dirty="0">
                <a:solidFill>
                  <a:srgbClr val="0070C0"/>
                </a:solidFill>
              </a:rPr>
              <a:t>scheduled</a:t>
            </a:r>
            <a:r>
              <a:rPr lang="zh-CN" altLang="en-US" dirty="0">
                <a:solidFill>
                  <a:srgbClr val="0070C0"/>
                </a:solidFill>
              </a:rPr>
              <a:t> </a:t>
            </a:r>
            <a:r>
              <a:rPr lang="en-US" altLang="zh-CN" dirty="0">
                <a:solidFill>
                  <a:srgbClr val="0070C0"/>
                </a:solidFill>
              </a:rPr>
              <a:t>at</a:t>
            </a:r>
            <a:r>
              <a:rPr lang="zh-CN" altLang="en-US" dirty="0">
                <a:solidFill>
                  <a:srgbClr val="0070C0"/>
                </a:solidFill>
              </a:rPr>
              <a:t> </a:t>
            </a:r>
            <a:r>
              <a:rPr lang="en-US" altLang="zh-CN" dirty="0">
                <a:solidFill>
                  <a:srgbClr val="0070C0"/>
                </a:solidFill>
              </a:rPr>
              <a:t>Oct</a:t>
            </a:r>
            <a:r>
              <a:rPr lang="zh-CN" altLang="en-US" dirty="0">
                <a:solidFill>
                  <a:srgbClr val="0070C0"/>
                </a:solidFill>
              </a:rPr>
              <a:t> </a:t>
            </a:r>
            <a:r>
              <a:rPr lang="en-US" altLang="zh-CN" dirty="0">
                <a:solidFill>
                  <a:srgbClr val="0070C0"/>
                </a:solidFill>
              </a:rPr>
              <a:t>2024,</a:t>
            </a:r>
            <a:r>
              <a:rPr lang="zh-CN" altLang="en-US" dirty="0">
                <a:solidFill>
                  <a:srgbClr val="0070C0"/>
                </a:solidFill>
              </a:rPr>
              <a:t> </a:t>
            </a:r>
            <a:r>
              <a:rPr lang="en-US" altLang="zh-CN" dirty="0">
                <a:solidFill>
                  <a:srgbClr val="0070C0"/>
                </a:solidFill>
              </a:rPr>
              <a:t>now</a:t>
            </a:r>
            <a:r>
              <a:rPr lang="zh-CN" altLang="en-US" dirty="0">
                <a:solidFill>
                  <a:srgbClr val="0070C0"/>
                </a:solidFill>
              </a:rPr>
              <a:t> </a:t>
            </a:r>
            <a:r>
              <a:rPr lang="en-US" altLang="zh-CN" dirty="0">
                <a:solidFill>
                  <a:srgbClr val="0070C0"/>
                </a:solidFill>
              </a:rPr>
              <a:t>passed</a:t>
            </a:r>
            <a:r>
              <a:rPr lang="zh-CN" altLang="en-US" dirty="0">
                <a:solidFill>
                  <a:srgbClr val="0070C0"/>
                </a:solidFill>
              </a:rPr>
              <a:t> </a:t>
            </a:r>
            <a:r>
              <a:rPr lang="en-US" altLang="zh-CN" dirty="0">
                <a:solidFill>
                  <a:srgbClr val="0070C0"/>
                </a:solidFill>
              </a:rPr>
              <a:t>PRR</a:t>
            </a:r>
            <a:r>
              <a:rPr lang="zh-CN" altLang="en-US" dirty="0">
                <a:solidFill>
                  <a:srgbClr val="0070C0"/>
                </a:solidFill>
              </a:rPr>
              <a:t> </a:t>
            </a:r>
            <a:r>
              <a:rPr lang="en-US" altLang="zh-CN" dirty="0">
                <a:solidFill>
                  <a:srgbClr val="0070C0"/>
                </a:solidFill>
              </a:rPr>
              <a:t>July</a:t>
            </a:r>
            <a:r>
              <a:rPr lang="zh-CN" altLang="en-US" dirty="0">
                <a:solidFill>
                  <a:srgbClr val="0070C0"/>
                </a:solidFill>
              </a:rPr>
              <a:t> </a:t>
            </a:r>
            <a:r>
              <a:rPr lang="en-US" altLang="zh-CN" dirty="0">
                <a:solidFill>
                  <a:srgbClr val="0070C0"/>
                </a:solidFill>
              </a:rPr>
              <a:t>2025</a:t>
            </a:r>
            <a:r>
              <a:rPr lang="zh-CN" altLang="en-US" dirty="0">
                <a:solidFill>
                  <a:srgbClr val="0070C0"/>
                </a:solidFill>
              </a:rPr>
              <a:t> </a:t>
            </a:r>
            <a:r>
              <a:rPr lang="en-US" altLang="zh-CN" dirty="0">
                <a:solidFill>
                  <a:srgbClr val="FF0000"/>
                </a:solidFill>
              </a:rPr>
              <a:t>(</a:t>
            </a:r>
            <a:r>
              <a:rPr lang="zh-CN" altLang="en-US" dirty="0">
                <a:solidFill>
                  <a:srgbClr val="FF0000"/>
                </a:solidFill>
              </a:rPr>
              <a:t> </a:t>
            </a:r>
            <a:r>
              <a:rPr lang="en-US" altLang="zh-CN" dirty="0">
                <a:solidFill>
                  <a:srgbClr val="FF0000"/>
                </a:solidFill>
              </a:rPr>
              <a:t>delayed</a:t>
            </a:r>
            <a:r>
              <a:rPr lang="zh-CN" altLang="en-US" dirty="0">
                <a:solidFill>
                  <a:srgbClr val="FF0000"/>
                </a:solidFill>
              </a:rPr>
              <a:t> </a:t>
            </a:r>
            <a:r>
              <a:rPr lang="en-US" altLang="zh-CN" dirty="0">
                <a:solidFill>
                  <a:srgbClr val="FF0000"/>
                </a:solidFill>
              </a:rPr>
              <a:t>by</a:t>
            </a:r>
            <a:r>
              <a:rPr lang="zh-CN" altLang="en-US" dirty="0">
                <a:solidFill>
                  <a:srgbClr val="FF0000"/>
                </a:solidFill>
              </a:rPr>
              <a:t> </a:t>
            </a:r>
            <a:r>
              <a:rPr lang="en-US" altLang="zh-CN" dirty="0">
                <a:solidFill>
                  <a:srgbClr val="FF0000"/>
                </a:solidFill>
              </a:rPr>
              <a:t>~10</a:t>
            </a:r>
            <a:r>
              <a:rPr lang="zh-CN" altLang="en-US" dirty="0">
                <a:solidFill>
                  <a:srgbClr val="FF0000"/>
                </a:solidFill>
              </a:rPr>
              <a:t> </a:t>
            </a:r>
            <a:r>
              <a:rPr lang="en-US" altLang="zh-CN" dirty="0">
                <a:solidFill>
                  <a:srgbClr val="FF0000"/>
                </a:solidFill>
              </a:rPr>
              <a:t>months)</a:t>
            </a:r>
          </a:p>
          <a:p>
            <a:pPr lvl="2"/>
            <a:r>
              <a:rPr lang="en-US" altLang="zh-CN" dirty="0">
                <a:solidFill>
                  <a:srgbClr val="0070C0"/>
                </a:solidFill>
              </a:rPr>
              <a:t>TSMC</a:t>
            </a:r>
            <a:r>
              <a:rPr lang="zh-CN" altLang="en-US" dirty="0">
                <a:solidFill>
                  <a:srgbClr val="0070C0"/>
                </a:solidFill>
              </a:rPr>
              <a:t> </a:t>
            </a:r>
            <a:r>
              <a:rPr lang="en-US" altLang="zh-CN" dirty="0">
                <a:solidFill>
                  <a:srgbClr val="0070C0"/>
                </a:solidFill>
              </a:rPr>
              <a:t>finished</a:t>
            </a:r>
            <a:r>
              <a:rPr lang="zh-CN" altLang="en-US" dirty="0">
                <a:solidFill>
                  <a:srgbClr val="0070C0"/>
                </a:solidFill>
              </a:rPr>
              <a:t> </a:t>
            </a:r>
            <a:r>
              <a:rPr lang="en-US" altLang="zh-CN" dirty="0">
                <a:solidFill>
                  <a:srgbClr val="0070C0"/>
                </a:solidFill>
              </a:rPr>
              <a:t>production</a:t>
            </a:r>
          </a:p>
          <a:p>
            <a:pPr lvl="2"/>
            <a:r>
              <a:rPr lang="en-US" altLang="zh-CN" dirty="0">
                <a:solidFill>
                  <a:srgbClr val="0070C0"/>
                </a:solidFill>
              </a:rPr>
              <a:t>~10%</a:t>
            </a:r>
            <a:r>
              <a:rPr lang="zh-CN" altLang="en-US" dirty="0">
                <a:solidFill>
                  <a:srgbClr val="0070C0"/>
                </a:solidFill>
              </a:rPr>
              <a:t> </a:t>
            </a:r>
            <a:r>
              <a:rPr lang="en-US" altLang="zh-CN" dirty="0">
                <a:solidFill>
                  <a:srgbClr val="0070C0"/>
                </a:solidFill>
              </a:rPr>
              <a:t>ASIC</a:t>
            </a:r>
            <a:r>
              <a:rPr lang="zh-CN" altLang="en-US" dirty="0">
                <a:solidFill>
                  <a:srgbClr val="0070C0"/>
                </a:solidFill>
              </a:rPr>
              <a:t> </a:t>
            </a:r>
            <a:r>
              <a:rPr lang="en-US" altLang="zh-CN" dirty="0">
                <a:solidFill>
                  <a:srgbClr val="0070C0"/>
                </a:solidFill>
              </a:rPr>
              <a:t>short</a:t>
            </a:r>
            <a:r>
              <a:rPr lang="zh-CN" altLang="en-US" dirty="0">
                <a:solidFill>
                  <a:srgbClr val="0070C0"/>
                </a:solidFill>
              </a:rPr>
              <a:t> </a:t>
            </a:r>
            <a:r>
              <a:rPr lang="en-US" altLang="zh-CN" dirty="0">
                <a:solidFill>
                  <a:srgbClr val="0070C0"/>
                </a:solidFill>
              </a:rPr>
              <a:t>issue</a:t>
            </a:r>
            <a:r>
              <a:rPr lang="zh-CN" altLang="en-US" dirty="0">
                <a:solidFill>
                  <a:srgbClr val="0070C0"/>
                </a:solidFill>
              </a:rPr>
              <a:t> </a:t>
            </a:r>
            <a:r>
              <a:rPr lang="en-US" altLang="zh-CN" dirty="0">
                <a:solidFill>
                  <a:srgbClr val="0070C0"/>
                </a:solidFill>
                <a:sym typeface="Wingdings" pitchFamily="2" charset="2"/>
              </a:rPr>
              <a:t></a:t>
            </a:r>
            <a:r>
              <a:rPr lang="zh-CN" altLang="en-US" dirty="0">
                <a:solidFill>
                  <a:srgbClr val="0070C0"/>
                </a:solidFill>
                <a:sym typeface="Wingdings" pitchFamily="2" charset="2"/>
              </a:rPr>
              <a:t> </a:t>
            </a:r>
            <a:r>
              <a:rPr lang="en-US" altLang="zh-CN" dirty="0">
                <a:solidFill>
                  <a:srgbClr val="0070C0"/>
                </a:solidFill>
                <a:sym typeface="Wingdings" pitchFamily="2" charset="2"/>
              </a:rPr>
              <a:t>use</a:t>
            </a:r>
            <a:r>
              <a:rPr lang="zh-CN" altLang="en-US" dirty="0">
                <a:solidFill>
                  <a:srgbClr val="0070C0"/>
                </a:solidFill>
                <a:sym typeface="Wingdings" pitchFamily="2" charset="2"/>
              </a:rPr>
              <a:t> </a:t>
            </a:r>
            <a:r>
              <a:rPr lang="en-US" altLang="zh-CN" dirty="0">
                <a:solidFill>
                  <a:srgbClr val="0070C0"/>
                </a:solidFill>
                <a:sym typeface="Wingdings" pitchFamily="2" charset="2"/>
              </a:rPr>
              <a:t>new</a:t>
            </a:r>
            <a:r>
              <a:rPr lang="zh-CN" altLang="en-US" dirty="0">
                <a:solidFill>
                  <a:srgbClr val="0070C0"/>
                </a:solidFill>
                <a:sym typeface="Wingdings" pitchFamily="2" charset="2"/>
              </a:rPr>
              <a:t> </a:t>
            </a:r>
            <a:r>
              <a:rPr lang="en-US" altLang="zh-CN" dirty="0">
                <a:solidFill>
                  <a:srgbClr val="0070C0"/>
                </a:solidFill>
                <a:sym typeface="Wingdings" pitchFamily="2" charset="2"/>
              </a:rPr>
              <a:t>dicing</a:t>
            </a:r>
            <a:r>
              <a:rPr lang="zh-CN" altLang="en-US" dirty="0">
                <a:solidFill>
                  <a:srgbClr val="0070C0"/>
                </a:solidFill>
                <a:sym typeface="Wingdings" pitchFamily="2" charset="2"/>
              </a:rPr>
              <a:t> </a:t>
            </a:r>
            <a:r>
              <a:rPr lang="en-US" altLang="zh-CN" dirty="0">
                <a:solidFill>
                  <a:srgbClr val="0070C0"/>
                </a:solidFill>
                <a:sym typeface="Wingdings" pitchFamily="2" charset="2"/>
              </a:rPr>
              <a:t>scheme.</a:t>
            </a:r>
            <a:r>
              <a:rPr lang="zh-CN" altLang="en-US" dirty="0">
                <a:solidFill>
                  <a:srgbClr val="0070C0"/>
                </a:solidFill>
                <a:sym typeface="Wingdings" pitchFamily="2" charset="2"/>
              </a:rPr>
              <a:t> </a:t>
            </a:r>
            <a:r>
              <a:rPr lang="en-US" altLang="zh-CN" dirty="0">
                <a:solidFill>
                  <a:srgbClr val="FF0000"/>
                </a:solidFill>
                <a:sym typeface="Wingdings" pitchFamily="2" charset="2"/>
              </a:rPr>
              <a:t>expect</a:t>
            </a:r>
            <a:r>
              <a:rPr lang="zh-CN" altLang="en-US" dirty="0">
                <a:solidFill>
                  <a:srgbClr val="FF0000"/>
                </a:solidFill>
                <a:sym typeface="Wingdings" pitchFamily="2" charset="2"/>
              </a:rPr>
              <a:t> </a:t>
            </a:r>
            <a:r>
              <a:rPr lang="en-US" altLang="zh-CN" dirty="0">
                <a:solidFill>
                  <a:srgbClr val="FF0000"/>
                </a:solidFill>
                <a:sym typeface="Wingdings" pitchFamily="2" charset="2"/>
              </a:rPr>
              <a:t>to</a:t>
            </a:r>
            <a:r>
              <a:rPr lang="zh-CN" altLang="en-US" dirty="0">
                <a:solidFill>
                  <a:srgbClr val="FF0000"/>
                </a:solidFill>
                <a:sym typeface="Wingdings" pitchFamily="2" charset="2"/>
              </a:rPr>
              <a:t> </a:t>
            </a:r>
            <a:r>
              <a:rPr lang="en-US" altLang="zh-CN" dirty="0">
                <a:solidFill>
                  <a:srgbClr val="FF0000"/>
                </a:solidFill>
                <a:sym typeface="Wingdings" pitchFamily="2" charset="2"/>
              </a:rPr>
              <a:t>be</a:t>
            </a:r>
            <a:r>
              <a:rPr lang="zh-CN" altLang="en-US" dirty="0">
                <a:solidFill>
                  <a:srgbClr val="FF0000"/>
                </a:solidFill>
                <a:sym typeface="Wingdings" pitchFamily="2" charset="2"/>
              </a:rPr>
              <a:t> </a:t>
            </a:r>
            <a:r>
              <a:rPr lang="en-US" altLang="zh-CN" dirty="0">
                <a:solidFill>
                  <a:srgbClr val="FF0000"/>
                </a:solidFill>
                <a:sym typeface="Wingdings" pitchFamily="2" charset="2"/>
              </a:rPr>
              <a:t>resolved</a:t>
            </a:r>
            <a:r>
              <a:rPr lang="zh-CN" altLang="en-US" dirty="0">
                <a:solidFill>
                  <a:srgbClr val="FF0000"/>
                </a:solidFill>
                <a:sym typeface="Wingdings" pitchFamily="2" charset="2"/>
              </a:rPr>
              <a:t> </a:t>
            </a:r>
            <a:endParaRPr lang="en-US" altLang="zh-CN" dirty="0">
              <a:solidFill>
                <a:srgbClr val="FF0000"/>
              </a:solidFill>
            </a:endParaRPr>
          </a:p>
          <a:p>
            <a:pPr lvl="1"/>
            <a:r>
              <a:rPr lang="en-US" altLang="zh-CN" dirty="0">
                <a:solidFill>
                  <a:srgbClr val="0070C0"/>
                </a:solidFill>
              </a:rPr>
              <a:t>Tax</a:t>
            </a:r>
            <a:r>
              <a:rPr lang="zh-CN" altLang="en-US" dirty="0">
                <a:solidFill>
                  <a:srgbClr val="0070C0"/>
                </a:solidFill>
              </a:rPr>
              <a:t> </a:t>
            </a:r>
            <a:r>
              <a:rPr lang="en-US" altLang="zh-CN" dirty="0">
                <a:solidFill>
                  <a:srgbClr val="0070C0"/>
                </a:solidFill>
              </a:rPr>
              <a:t>free</a:t>
            </a:r>
            <a:r>
              <a:rPr lang="zh-CN" altLang="en-US" dirty="0">
                <a:solidFill>
                  <a:srgbClr val="0070C0"/>
                </a:solidFill>
              </a:rPr>
              <a:t> </a:t>
            </a:r>
            <a:r>
              <a:rPr lang="en-US" altLang="zh-CN" dirty="0">
                <a:solidFill>
                  <a:srgbClr val="0070C0"/>
                </a:solidFill>
              </a:rPr>
              <a:t>import</a:t>
            </a:r>
            <a:r>
              <a:rPr lang="zh-CN" altLang="en-US" dirty="0">
                <a:solidFill>
                  <a:srgbClr val="0070C0"/>
                </a:solidFill>
              </a:rPr>
              <a:t> </a:t>
            </a:r>
            <a:r>
              <a:rPr lang="en-US" altLang="zh-CN" dirty="0">
                <a:solidFill>
                  <a:srgbClr val="0070C0"/>
                </a:solidFill>
              </a:rPr>
              <a:t>ASIC</a:t>
            </a:r>
            <a:r>
              <a:rPr lang="zh-CN" altLang="en-US" dirty="0">
                <a:solidFill>
                  <a:srgbClr val="0070C0"/>
                </a:solidFill>
              </a:rPr>
              <a:t> </a:t>
            </a:r>
            <a:r>
              <a:rPr lang="en-US" altLang="zh-CN" dirty="0">
                <a:solidFill>
                  <a:srgbClr val="0070C0"/>
                </a:solidFill>
              </a:rPr>
              <a:t>wafers</a:t>
            </a:r>
            <a:r>
              <a:rPr lang="zh-CN" altLang="en-US" dirty="0">
                <a:solidFill>
                  <a:srgbClr val="0070C0"/>
                </a:solidFill>
              </a:rPr>
              <a:t> </a:t>
            </a:r>
            <a:r>
              <a:rPr lang="en-US" altLang="zh-CN" dirty="0">
                <a:solidFill>
                  <a:srgbClr val="0070C0"/>
                </a:solidFill>
              </a:rPr>
              <a:t>to</a:t>
            </a:r>
            <a:r>
              <a:rPr lang="zh-CN" altLang="en-US" dirty="0">
                <a:solidFill>
                  <a:srgbClr val="0070C0"/>
                </a:solidFill>
              </a:rPr>
              <a:t> </a:t>
            </a:r>
            <a:r>
              <a:rPr lang="en-US" altLang="zh-CN" dirty="0">
                <a:solidFill>
                  <a:srgbClr val="0070C0"/>
                </a:solidFill>
              </a:rPr>
              <a:t>China</a:t>
            </a:r>
            <a:r>
              <a:rPr lang="zh-CN" altLang="en-US" dirty="0">
                <a:solidFill>
                  <a:srgbClr val="0070C0"/>
                </a:solidFill>
              </a:rPr>
              <a:t> </a:t>
            </a:r>
            <a:r>
              <a:rPr lang="en-US" altLang="zh-CN" dirty="0">
                <a:solidFill>
                  <a:srgbClr val="FF0000"/>
                </a:solidFill>
                <a:sym typeface="Wingdings" pitchFamily="2" charset="2"/>
              </a:rPr>
              <a:t></a:t>
            </a:r>
            <a:r>
              <a:rPr lang="zh-CN" altLang="en-US" dirty="0">
                <a:solidFill>
                  <a:srgbClr val="FF0000"/>
                </a:solidFill>
                <a:sym typeface="Wingdings" pitchFamily="2" charset="2"/>
              </a:rPr>
              <a:t> </a:t>
            </a:r>
            <a:r>
              <a:rPr lang="en-US" altLang="zh-CN" dirty="0">
                <a:solidFill>
                  <a:srgbClr val="FF0000"/>
                </a:solidFill>
                <a:sym typeface="Wingdings" pitchFamily="2" charset="2"/>
              </a:rPr>
              <a:t>resolved</a:t>
            </a:r>
            <a:r>
              <a:rPr lang="zh-CN" altLang="en-US" dirty="0">
                <a:solidFill>
                  <a:srgbClr val="FF0000"/>
                </a:solidFill>
                <a:sym typeface="Wingdings" pitchFamily="2" charset="2"/>
              </a:rPr>
              <a:t> </a:t>
            </a:r>
            <a:r>
              <a:rPr lang="en-US" altLang="zh-CN" dirty="0">
                <a:solidFill>
                  <a:srgbClr val="FF0000"/>
                </a:solidFill>
                <a:sym typeface="Wingdings" pitchFamily="2" charset="2"/>
              </a:rPr>
              <a:t>in</a:t>
            </a:r>
            <a:r>
              <a:rPr lang="zh-CN" altLang="en-US" dirty="0">
                <a:solidFill>
                  <a:srgbClr val="FF0000"/>
                </a:solidFill>
                <a:sym typeface="Wingdings" pitchFamily="2" charset="2"/>
              </a:rPr>
              <a:t> </a:t>
            </a:r>
            <a:r>
              <a:rPr lang="en-US" altLang="zh-CN" dirty="0">
                <a:solidFill>
                  <a:srgbClr val="FF0000"/>
                </a:solidFill>
                <a:sym typeface="Wingdings" pitchFamily="2" charset="2"/>
              </a:rPr>
              <a:t>2026</a:t>
            </a:r>
            <a:endParaRPr lang="en-US" altLang="zh-CN" dirty="0">
              <a:solidFill>
                <a:srgbClr val="FF0000"/>
              </a:solidFill>
            </a:endParaRPr>
          </a:p>
          <a:p>
            <a:endParaRPr lang="en-US" altLang="zh-CN" dirty="0"/>
          </a:p>
          <a:p>
            <a:pPr marL="457200" lvl="1" indent="0">
              <a:buNone/>
            </a:pPr>
            <a:endParaRPr lang="en-US" altLang="zh-CN" dirty="0">
              <a:solidFill>
                <a:srgbClr val="0070C0"/>
              </a:solidFill>
            </a:endParaRPr>
          </a:p>
          <a:p>
            <a:endParaRPr lang="en-US" altLang="zh-CN" sz="2400" dirty="0"/>
          </a:p>
        </p:txBody>
      </p:sp>
      <p:pic>
        <p:nvPicPr>
          <p:cNvPr id="10" name="Picture 9">
            <a:extLst>
              <a:ext uri="{FF2B5EF4-FFF2-40B4-BE49-F238E27FC236}">
                <a16:creationId xmlns:a16="http://schemas.microsoft.com/office/drawing/2014/main" id="{92296661-C5EA-E3DB-FEA7-9509072EF335}"/>
              </a:ext>
            </a:extLst>
          </p:cNvPr>
          <p:cNvPicPr>
            <a:picLocks noChangeAspect="1"/>
          </p:cNvPicPr>
          <p:nvPr/>
        </p:nvPicPr>
        <p:blipFill>
          <a:blip r:embed="rId2"/>
          <a:stretch>
            <a:fillRect/>
          </a:stretch>
        </p:blipFill>
        <p:spPr>
          <a:xfrm>
            <a:off x="3291034" y="4163647"/>
            <a:ext cx="3021693" cy="2539897"/>
          </a:xfrm>
          <a:prstGeom prst="rect">
            <a:avLst/>
          </a:prstGeom>
        </p:spPr>
      </p:pic>
      <p:pic>
        <p:nvPicPr>
          <p:cNvPr id="11" name="Picture 10">
            <a:extLst>
              <a:ext uri="{FF2B5EF4-FFF2-40B4-BE49-F238E27FC236}">
                <a16:creationId xmlns:a16="http://schemas.microsoft.com/office/drawing/2014/main" id="{367987DB-8648-717D-9EE2-A745DC94A5A0}"/>
              </a:ext>
            </a:extLst>
          </p:cNvPr>
          <p:cNvPicPr>
            <a:picLocks noChangeAspect="1"/>
          </p:cNvPicPr>
          <p:nvPr/>
        </p:nvPicPr>
        <p:blipFill>
          <a:blip r:embed="rId3"/>
          <a:stretch>
            <a:fillRect/>
          </a:stretch>
        </p:blipFill>
        <p:spPr>
          <a:xfrm>
            <a:off x="84269" y="4231060"/>
            <a:ext cx="3206765" cy="2405073"/>
          </a:xfrm>
          <a:prstGeom prst="rect">
            <a:avLst/>
          </a:prstGeom>
        </p:spPr>
      </p:pic>
      <p:sp>
        <p:nvSpPr>
          <p:cNvPr id="15" name="TextBox 14">
            <a:extLst>
              <a:ext uri="{FF2B5EF4-FFF2-40B4-BE49-F238E27FC236}">
                <a16:creationId xmlns:a16="http://schemas.microsoft.com/office/drawing/2014/main" id="{54E796E1-D20A-9E1B-D089-88E53D00BCA4}"/>
              </a:ext>
            </a:extLst>
          </p:cNvPr>
          <p:cNvSpPr txBox="1"/>
          <p:nvPr/>
        </p:nvSpPr>
        <p:spPr>
          <a:xfrm>
            <a:off x="983965" y="3941302"/>
            <a:ext cx="5260768" cy="369332"/>
          </a:xfrm>
          <a:prstGeom prst="rect">
            <a:avLst/>
          </a:prstGeom>
          <a:noFill/>
        </p:spPr>
        <p:txBody>
          <a:bodyPr wrap="square">
            <a:spAutoFit/>
          </a:bodyPr>
          <a:lstStyle/>
          <a:p>
            <a:r>
              <a:rPr lang="en-US" altLang="zh-CN" dirty="0">
                <a:solidFill>
                  <a:srgbClr val="FF0000"/>
                </a:solidFill>
              </a:rPr>
              <a:t>ASIC Yield</a:t>
            </a:r>
            <a:r>
              <a:rPr lang="zh-CN" altLang="en-US" dirty="0">
                <a:solidFill>
                  <a:srgbClr val="FF0000"/>
                </a:solidFill>
              </a:rPr>
              <a:t> </a:t>
            </a:r>
            <a:r>
              <a:rPr lang="en-US" altLang="zh-CN" dirty="0">
                <a:solidFill>
                  <a:srgbClr val="FF0000"/>
                </a:solidFill>
              </a:rPr>
              <a:t>is</a:t>
            </a:r>
            <a:r>
              <a:rPr lang="zh-CN" altLang="en-US" dirty="0">
                <a:solidFill>
                  <a:srgbClr val="FF0000"/>
                </a:solidFill>
              </a:rPr>
              <a:t> </a:t>
            </a:r>
            <a:r>
              <a:rPr lang="en-US" altLang="zh-CN" dirty="0">
                <a:solidFill>
                  <a:srgbClr val="FF0000"/>
                </a:solidFill>
              </a:rPr>
              <a:t>70</a:t>
            </a:r>
            <a:r>
              <a:rPr lang="zh-CN" altLang="en-US" dirty="0">
                <a:solidFill>
                  <a:srgbClr val="FF0000"/>
                </a:solidFill>
              </a:rPr>
              <a:t> </a:t>
            </a:r>
            <a:r>
              <a:rPr lang="en-US" altLang="zh-CN" dirty="0">
                <a:solidFill>
                  <a:srgbClr val="FF0000"/>
                </a:solidFill>
              </a:rPr>
              <a:t>~</a:t>
            </a:r>
            <a:r>
              <a:rPr lang="zh-CN" altLang="en-US" dirty="0">
                <a:solidFill>
                  <a:srgbClr val="FF0000"/>
                </a:solidFill>
              </a:rPr>
              <a:t> </a:t>
            </a:r>
            <a:r>
              <a:rPr lang="en-US" altLang="zh-CN" dirty="0">
                <a:solidFill>
                  <a:srgbClr val="FF0000"/>
                </a:solidFill>
              </a:rPr>
              <a:t>80%</a:t>
            </a:r>
          </a:p>
        </p:txBody>
      </p:sp>
      <p:sp>
        <p:nvSpPr>
          <p:cNvPr id="12" name="标题 6">
            <a:extLst>
              <a:ext uri="{FF2B5EF4-FFF2-40B4-BE49-F238E27FC236}">
                <a16:creationId xmlns:a16="http://schemas.microsoft.com/office/drawing/2014/main" id="{83B72471-B3D2-C849-8276-9F8F52C2B3BA}"/>
              </a:ext>
            </a:extLst>
          </p:cNvPr>
          <p:cNvSpPr txBox="1">
            <a:spLocks/>
          </p:cNvSpPr>
          <p:nvPr/>
        </p:nvSpPr>
        <p:spPr>
          <a:xfrm>
            <a:off x="130629" y="127706"/>
            <a:ext cx="11769823" cy="8709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ASIC</a:t>
            </a:r>
            <a:r>
              <a:rPr lang="zh-CN" altLang="en-US" dirty="0"/>
              <a:t> </a:t>
            </a:r>
            <a:r>
              <a:rPr lang="en-US" altLang="zh-CN" dirty="0"/>
              <a:t>production</a:t>
            </a:r>
            <a:r>
              <a:rPr lang="zh-CN" altLang="en-US" dirty="0"/>
              <a:t> </a:t>
            </a:r>
            <a:r>
              <a:rPr lang="en-US" altLang="zh-CN" dirty="0"/>
              <a:t>and</a:t>
            </a:r>
            <a:r>
              <a:rPr lang="zh-CN" altLang="en-US" dirty="0"/>
              <a:t> </a:t>
            </a:r>
            <a:r>
              <a:rPr lang="en-US" altLang="zh-CN" dirty="0"/>
              <a:t>testing</a:t>
            </a:r>
            <a:endParaRPr lang="zh-CN" altLang="en-US" dirty="0"/>
          </a:p>
        </p:txBody>
      </p:sp>
      <p:pic>
        <p:nvPicPr>
          <p:cNvPr id="14" name="Picture 13">
            <a:extLst>
              <a:ext uri="{FF2B5EF4-FFF2-40B4-BE49-F238E27FC236}">
                <a16:creationId xmlns:a16="http://schemas.microsoft.com/office/drawing/2014/main" id="{C3401138-970E-2F48-A389-799BC7B9D16D}"/>
              </a:ext>
            </a:extLst>
          </p:cNvPr>
          <p:cNvPicPr>
            <a:picLocks noChangeAspect="1"/>
          </p:cNvPicPr>
          <p:nvPr/>
        </p:nvPicPr>
        <p:blipFill>
          <a:blip r:embed="rId4"/>
          <a:stretch>
            <a:fillRect/>
          </a:stretch>
        </p:blipFill>
        <p:spPr>
          <a:xfrm>
            <a:off x="9579448" y="2070119"/>
            <a:ext cx="2133581" cy="1825329"/>
          </a:xfrm>
          <a:prstGeom prst="rect">
            <a:avLst/>
          </a:prstGeom>
        </p:spPr>
      </p:pic>
      <p:pic>
        <p:nvPicPr>
          <p:cNvPr id="6" name="Picture 5">
            <a:extLst>
              <a:ext uri="{FF2B5EF4-FFF2-40B4-BE49-F238E27FC236}">
                <a16:creationId xmlns:a16="http://schemas.microsoft.com/office/drawing/2014/main" id="{A4F84CA6-429E-6C48-8590-36184ECAC4B1}"/>
              </a:ext>
            </a:extLst>
          </p:cNvPr>
          <p:cNvPicPr>
            <a:picLocks noChangeAspect="1"/>
          </p:cNvPicPr>
          <p:nvPr/>
        </p:nvPicPr>
        <p:blipFill>
          <a:blip r:embed="rId5"/>
          <a:stretch>
            <a:fillRect/>
          </a:stretch>
        </p:blipFill>
        <p:spPr>
          <a:xfrm>
            <a:off x="6497799" y="4231060"/>
            <a:ext cx="4875997" cy="2214931"/>
          </a:xfrm>
          <a:prstGeom prst="rect">
            <a:avLst/>
          </a:prstGeom>
        </p:spPr>
      </p:pic>
      <p:sp>
        <p:nvSpPr>
          <p:cNvPr id="16" name="TextBox 15">
            <a:extLst>
              <a:ext uri="{FF2B5EF4-FFF2-40B4-BE49-F238E27FC236}">
                <a16:creationId xmlns:a16="http://schemas.microsoft.com/office/drawing/2014/main" id="{45FC413F-1025-AB4A-9E7B-F96A25E85ABB}"/>
              </a:ext>
            </a:extLst>
          </p:cNvPr>
          <p:cNvSpPr txBox="1"/>
          <p:nvPr/>
        </p:nvSpPr>
        <p:spPr>
          <a:xfrm>
            <a:off x="6686550" y="3941302"/>
            <a:ext cx="6244936" cy="369332"/>
          </a:xfrm>
          <a:prstGeom prst="rect">
            <a:avLst/>
          </a:prstGeom>
          <a:noFill/>
        </p:spPr>
        <p:txBody>
          <a:bodyPr wrap="square">
            <a:spAutoFit/>
          </a:bodyPr>
          <a:lstStyle/>
          <a:p>
            <a:r>
              <a:rPr lang="en-US" altLang="zh-CN" dirty="0">
                <a:solidFill>
                  <a:srgbClr val="FF0000"/>
                </a:solidFill>
                <a:sym typeface="Wingdings" pitchFamily="2" charset="2"/>
              </a:rPr>
              <a:t>new</a:t>
            </a:r>
            <a:r>
              <a:rPr lang="zh-CN" altLang="en-US" dirty="0">
                <a:solidFill>
                  <a:srgbClr val="FF0000"/>
                </a:solidFill>
                <a:sym typeface="Wingdings" pitchFamily="2" charset="2"/>
              </a:rPr>
              <a:t> </a:t>
            </a:r>
            <a:r>
              <a:rPr lang="en-US" altLang="zh-CN" dirty="0">
                <a:solidFill>
                  <a:srgbClr val="FF0000"/>
                </a:solidFill>
                <a:sym typeface="Wingdings" pitchFamily="2" charset="2"/>
              </a:rPr>
              <a:t>dicing</a:t>
            </a:r>
            <a:r>
              <a:rPr lang="zh-CN" altLang="en-US" dirty="0">
                <a:solidFill>
                  <a:srgbClr val="FF0000"/>
                </a:solidFill>
                <a:sym typeface="Wingdings" pitchFamily="2" charset="2"/>
              </a:rPr>
              <a:t> </a:t>
            </a:r>
            <a:r>
              <a:rPr lang="en-US" altLang="zh-CN" dirty="0">
                <a:solidFill>
                  <a:srgbClr val="FF0000"/>
                </a:solidFill>
                <a:sym typeface="Wingdings" pitchFamily="2" charset="2"/>
              </a:rPr>
              <a:t>scheme</a:t>
            </a:r>
            <a:endParaRPr lang="en-CN" dirty="0">
              <a:solidFill>
                <a:srgbClr val="FF0000"/>
              </a:solidFill>
            </a:endParaRPr>
          </a:p>
        </p:txBody>
      </p:sp>
      <p:sp>
        <p:nvSpPr>
          <p:cNvPr id="17" name="TextBox 16">
            <a:extLst>
              <a:ext uri="{FF2B5EF4-FFF2-40B4-BE49-F238E27FC236}">
                <a16:creationId xmlns:a16="http://schemas.microsoft.com/office/drawing/2014/main" id="{02F58DD7-38F3-B042-9B37-710A4F87E5B5}"/>
              </a:ext>
            </a:extLst>
          </p:cNvPr>
          <p:cNvSpPr txBox="1"/>
          <p:nvPr/>
        </p:nvSpPr>
        <p:spPr>
          <a:xfrm>
            <a:off x="9338024" y="3962861"/>
            <a:ext cx="6244936" cy="369332"/>
          </a:xfrm>
          <a:prstGeom prst="rect">
            <a:avLst/>
          </a:prstGeom>
          <a:noFill/>
        </p:spPr>
        <p:txBody>
          <a:bodyPr wrap="square">
            <a:spAutoFit/>
          </a:bodyPr>
          <a:lstStyle/>
          <a:p>
            <a:r>
              <a:rPr lang="en-US" altLang="zh-CN" dirty="0">
                <a:solidFill>
                  <a:srgbClr val="FF0000"/>
                </a:solidFill>
                <a:sym typeface="Wingdings" pitchFamily="2" charset="2"/>
              </a:rPr>
              <a:t>old</a:t>
            </a:r>
            <a:r>
              <a:rPr lang="zh-CN" altLang="en-US" dirty="0">
                <a:solidFill>
                  <a:srgbClr val="FF0000"/>
                </a:solidFill>
                <a:sym typeface="Wingdings" pitchFamily="2" charset="2"/>
              </a:rPr>
              <a:t> </a:t>
            </a:r>
            <a:r>
              <a:rPr lang="en-US" altLang="zh-CN" dirty="0">
                <a:solidFill>
                  <a:srgbClr val="FF0000"/>
                </a:solidFill>
                <a:sym typeface="Wingdings" pitchFamily="2" charset="2"/>
              </a:rPr>
              <a:t>dicing</a:t>
            </a:r>
            <a:r>
              <a:rPr lang="zh-CN" altLang="en-US" dirty="0">
                <a:solidFill>
                  <a:srgbClr val="FF0000"/>
                </a:solidFill>
                <a:sym typeface="Wingdings" pitchFamily="2" charset="2"/>
              </a:rPr>
              <a:t> </a:t>
            </a:r>
            <a:r>
              <a:rPr lang="en-US" altLang="zh-CN" dirty="0">
                <a:solidFill>
                  <a:srgbClr val="FF0000"/>
                </a:solidFill>
                <a:sym typeface="Wingdings" pitchFamily="2" charset="2"/>
              </a:rPr>
              <a:t>scheme</a:t>
            </a:r>
            <a:endParaRPr lang="en-CN" dirty="0">
              <a:solidFill>
                <a:srgbClr val="FF0000"/>
              </a:solidFill>
            </a:endParaRPr>
          </a:p>
        </p:txBody>
      </p:sp>
    </p:spTree>
    <p:extLst>
      <p:ext uri="{BB962C8B-B14F-4D97-AF65-F5344CB8AC3E}">
        <p14:creationId xmlns:p14="http://schemas.microsoft.com/office/powerpoint/2010/main" val="2358724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B2F99-A95E-EC40-A0E6-11185A0648B4}"/>
              </a:ext>
            </a:extLst>
          </p:cNvPr>
          <p:cNvSpPr>
            <a:spLocks noGrp="1"/>
          </p:cNvSpPr>
          <p:nvPr>
            <p:ph type="sldNum" sz="quarter" idx="4"/>
          </p:nvPr>
        </p:nvSpPr>
        <p:spPr/>
        <p:txBody>
          <a:bodyPr/>
          <a:lstStyle/>
          <a:p>
            <a:fld id="{48F63A3B-78C7-47BE-AE5E-E10140E04643}" type="slidenum">
              <a:rPr lang="en-US" smtClean="0"/>
              <a:pPr/>
              <a:t>35</a:t>
            </a:fld>
            <a:endParaRPr lang="en-US" dirty="0"/>
          </a:p>
        </p:txBody>
      </p:sp>
      <p:sp>
        <p:nvSpPr>
          <p:cNvPr id="3" name="文本框 7">
            <a:extLst>
              <a:ext uri="{FF2B5EF4-FFF2-40B4-BE49-F238E27FC236}">
                <a16:creationId xmlns:a16="http://schemas.microsoft.com/office/drawing/2014/main" id="{5F9B63FA-C5AE-A746-94B7-F9F2E2547F8C}"/>
              </a:ext>
            </a:extLst>
          </p:cNvPr>
          <p:cNvSpPr txBox="1"/>
          <p:nvPr/>
        </p:nvSpPr>
        <p:spPr>
          <a:xfrm>
            <a:off x="0" y="1026668"/>
            <a:ext cx="13425730" cy="4358116"/>
          </a:xfrm>
          <a:prstGeom prst="rect">
            <a:avLst/>
          </a:prstGeom>
          <a:noFill/>
        </p:spPr>
        <p:txBody>
          <a:bodyPr wrap="square">
            <a:spAutoFit/>
          </a:bodyPr>
          <a:lstStyle/>
          <a:p>
            <a:pPr lvl="1"/>
            <a:r>
              <a:rPr lang="en-US" altLang="zh-CN" sz="2400" kern="0" dirty="0">
                <a:solidFill>
                  <a:srgbClr val="000000"/>
                </a:solidFill>
                <a:latin typeface="微软雅黑" panose="020B0503020204020204" pitchFamily="34" charset="-122"/>
                <a:ea typeface="微软雅黑" panose="020B0503020204020204" pitchFamily="34" charset="-122"/>
                <a:cs typeface="Calibri"/>
              </a:rPr>
              <a:t>2025 </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年</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11 </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月</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—2026 </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年</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5</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月</a:t>
            </a:r>
            <a:endParaRPr lang="en-US" altLang="zh-CN" sz="2400" kern="0" dirty="0">
              <a:solidFill>
                <a:srgbClr val="000000"/>
              </a:solidFill>
              <a:latin typeface="微软雅黑" panose="020B0503020204020204" pitchFamily="34" charset="-122"/>
              <a:ea typeface="微软雅黑" panose="020B0503020204020204" pitchFamily="34" charset="-122"/>
              <a:cs typeface="Calibri"/>
            </a:endParaRPr>
          </a:p>
          <a:p>
            <a:pPr marL="879241" lvl="1" indent="-422041">
              <a:buFont typeface="Wingdings" pitchFamily="2" charset="2"/>
              <a:buChar char="Ø"/>
            </a:pPr>
            <a:r>
              <a:rPr lang="en-US" altLang="zh-CN" sz="2800" i="1" dirty="0">
                <a:effectLst/>
                <a:latin typeface="Helvetica" pitchFamily="2" charset="0"/>
              </a:rPr>
              <a:t>	</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探测器模块、柔性电路板尾板的正式生产研制；（</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module,</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flex</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tails</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production)</a:t>
            </a:r>
          </a:p>
          <a:p>
            <a:pPr marL="879241" lvl="1" indent="-422041">
              <a:buFont typeface="Wingdings" pitchFamily="2" charset="2"/>
              <a:buChar char="Ø"/>
            </a:pPr>
            <a:r>
              <a:rPr lang="zh-CN" altLang="en-US" sz="2400" kern="0" dirty="0">
                <a:solidFill>
                  <a:srgbClr val="000000"/>
                </a:solidFill>
                <a:latin typeface="微软雅黑" panose="020B0503020204020204" pitchFamily="34" charset="-122"/>
                <a:ea typeface="微软雅黑" panose="020B0503020204020204" pitchFamily="34" charset="-122"/>
                <a:cs typeface="Calibri"/>
              </a:rPr>
              <a:t>电子学外围电路板的测试；</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(PEB</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production</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and</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testing</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a:t>
            </a:r>
            <a:endParaRPr lang="zh-CN" altLang="en-US" sz="2400" kern="0" dirty="0">
              <a:solidFill>
                <a:srgbClr val="000000"/>
              </a:solidFill>
              <a:latin typeface="微软雅黑" panose="020B0503020204020204" pitchFamily="34" charset="-122"/>
              <a:ea typeface="微软雅黑" panose="020B0503020204020204" pitchFamily="34" charset="-122"/>
              <a:cs typeface="Calibri"/>
            </a:endParaRPr>
          </a:p>
          <a:p>
            <a:pPr marL="879241" lvl="1" indent="-422041">
              <a:buFont typeface="Wingdings" pitchFamily="2" charset="2"/>
              <a:buChar char="Ø"/>
            </a:pPr>
            <a:r>
              <a:rPr lang="zh-CN" altLang="en-US" sz="2400" kern="0" dirty="0">
                <a:solidFill>
                  <a:srgbClr val="000000"/>
                </a:solidFill>
                <a:latin typeface="微软雅黑" panose="020B0503020204020204" pitchFamily="34" charset="-122"/>
                <a:ea typeface="微软雅黑" panose="020B0503020204020204" pitchFamily="34" charset="-122"/>
                <a:cs typeface="Calibri"/>
              </a:rPr>
              <a:t>高压电源的正式生产研制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(HV</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power</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supply</a:t>
            </a:r>
            <a:r>
              <a:rPr lang="zh-CN" altLang="en-US" sz="2400" kern="0" dirty="0">
                <a:solidFill>
                  <a:srgbClr val="000000"/>
                </a:solidFill>
                <a:latin typeface="微软雅黑" panose="020B0503020204020204" pitchFamily="34" charset="-122"/>
                <a:ea typeface="微软雅黑" panose="020B0503020204020204" pitchFamily="34" charset="-122"/>
                <a:cs typeface="Calibri"/>
              </a:rPr>
              <a:t> </a:t>
            </a:r>
            <a:r>
              <a:rPr lang="en-US" altLang="zh-CN" sz="2400" kern="0" dirty="0">
                <a:solidFill>
                  <a:srgbClr val="000000"/>
                </a:solidFill>
                <a:latin typeface="微软雅黑" panose="020B0503020204020204" pitchFamily="34" charset="-122"/>
                <a:ea typeface="微软雅黑" panose="020B0503020204020204" pitchFamily="34" charset="-122"/>
                <a:cs typeface="Calibri"/>
              </a:rPr>
              <a:t>production)</a:t>
            </a:r>
            <a:endParaRPr lang="en-US" altLang="zh-CN" sz="2400" i="1" dirty="0">
              <a:effectLst/>
              <a:latin typeface="Helvetica" pitchFamily="2" charset="0"/>
            </a:endParaRPr>
          </a:p>
          <a:p>
            <a:pPr marL="422041" indent="-422041">
              <a:buFont typeface="Wingdings" pitchFamily="2" charset="2"/>
              <a:buChar char="Ø"/>
            </a:pP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a:p>
            <a:pPr marL="422041" indent="-422041">
              <a:buFont typeface="Wingdings" pitchFamily="2" charset="2"/>
              <a:buChar char="Ø"/>
            </a:pPr>
            <a:r>
              <a:rPr lang="en-US" altLang="zh-CN" sz="2215" kern="0" dirty="0">
                <a:solidFill>
                  <a:srgbClr val="000000"/>
                </a:solidFill>
                <a:latin typeface="微软雅黑" panose="020B0503020204020204" pitchFamily="34" charset="-122"/>
                <a:ea typeface="微软雅黑" panose="020B0503020204020204" pitchFamily="34" charset="-122"/>
                <a:cs typeface="Calibri"/>
              </a:rPr>
              <a:t>2026 </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年</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6 </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月</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—2026 </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年</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11 </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月</a:t>
            </a: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a:p>
            <a:pPr marL="879241" lvl="1" indent="-422041">
              <a:buFont typeface="Wingdings" pitchFamily="2" charset="2"/>
              <a:buChar char="Ø"/>
            </a:pPr>
            <a:r>
              <a:rPr lang="zh-CN" altLang="en-US" sz="2215" kern="0" dirty="0">
                <a:solidFill>
                  <a:srgbClr val="000000"/>
                </a:solidFill>
                <a:latin typeface="微软雅黑" panose="020B0503020204020204" pitchFamily="34" charset="-122"/>
                <a:ea typeface="微软雅黑" panose="020B0503020204020204" pitchFamily="34" charset="-122"/>
                <a:cs typeface="Calibri"/>
              </a:rPr>
              <a:t>探测器模块正式生产研制；</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(module</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production)</a:t>
            </a:r>
          </a:p>
          <a:p>
            <a:pPr marL="879241" lvl="1" indent="-422041">
              <a:buFont typeface="Wingdings" pitchFamily="2" charset="2"/>
              <a:buChar char="Ø"/>
            </a:pPr>
            <a:r>
              <a:rPr lang="zh-CN" altLang="en-US" sz="2215" kern="0" dirty="0">
                <a:solidFill>
                  <a:srgbClr val="000000"/>
                </a:solidFill>
                <a:latin typeface="微软雅黑" panose="020B0503020204020204" pitchFamily="34" charset="-122"/>
                <a:ea typeface="微软雅黑" panose="020B0503020204020204" pitchFamily="34" charset="-122"/>
                <a:cs typeface="Calibri"/>
              </a:rPr>
              <a:t>电子学外围电路板在欧洲核子中心开始总体组装；</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PEB</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assembly</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at</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CERN</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a:t>
            </a:r>
          </a:p>
          <a:p>
            <a:pPr marL="879241" lvl="1" indent="-422041">
              <a:buFont typeface="Wingdings" pitchFamily="2" charset="2"/>
              <a:buChar char="Ø"/>
            </a:pPr>
            <a:r>
              <a:rPr lang="zh-CN" altLang="en-US" sz="2215" kern="0" dirty="0">
                <a:solidFill>
                  <a:srgbClr val="000000"/>
                </a:solidFill>
                <a:latin typeface="微软雅黑" panose="020B0503020204020204" pitchFamily="34" charset="-122"/>
                <a:ea typeface="微软雅黑" panose="020B0503020204020204" pitchFamily="34" charset="-122"/>
                <a:cs typeface="Calibri"/>
              </a:rPr>
              <a:t>高压电源的正式生产研制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(HV</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power</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supply</a:t>
            </a:r>
            <a:r>
              <a:rPr lang="zh-CN" altLang="en-US" sz="2215" kern="0" dirty="0">
                <a:solidFill>
                  <a:srgbClr val="000000"/>
                </a:solidFill>
                <a:latin typeface="微软雅黑" panose="020B0503020204020204" pitchFamily="34" charset="-122"/>
                <a:ea typeface="微软雅黑" panose="020B0503020204020204" pitchFamily="34" charset="-122"/>
                <a:cs typeface="Calibri"/>
              </a:rPr>
              <a:t> </a:t>
            </a:r>
            <a:r>
              <a:rPr lang="en-US" altLang="zh-CN" sz="2215" kern="0" dirty="0">
                <a:solidFill>
                  <a:srgbClr val="000000"/>
                </a:solidFill>
                <a:latin typeface="微软雅黑" panose="020B0503020204020204" pitchFamily="34" charset="-122"/>
                <a:ea typeface="微软雅黑" panose="020B0503020204020204" pitchFamily="34" charset="-122"/>
                <a:cs typeface="Calibri"/>
              </a:rPr>
              <a:t>production)</a:t>
            </a:r>
          </a:p>
          <a:p>
            <a:pPr marL="879241" lvl="1" indent="-422041">
              <a:buFont typeface="Wingdings" pitchFamily="2" charset="2"/>
              <a:buChar char="Ø"/>
            </a:pPr>
            <a:endParaRPr lang="en-US" altLang="zh-CN" sz="2215" kern="0" dirty="0">
              <a:solidFill>
                <a:srgbClr val="000000"/>
              </a:solidFill>
              <a:latin typeface="微软雅黑" panose="020B0503020204020204" pitchFamily="34" charset="-122"/>
              <a:ea typeface="微软雅黑" panose="020B0503020204020204" pitchFamily="34" charset="-122"/>
              <a:cs typeface="Calibri"/>
            </a:endParaRPr>
          </a:p>
          <a:p>
            <a:pPr marL="879241" lvl="1" indent="-422041">
              <a:buFont typeface="Wingdings" pitchFamily="2" charset="2"/>
              <a:buChar char="Ø"/>
            </a:pPr>
            <a:endParaRPr lang="zh-CN" altLang="en-US" sz="2215" kern="0" dirty="0">
              <a:solidFill>
                <a:srgbClr val="000000"/>
              </a:solidFill>
              <a:latin typeface="微软雅黑" panose="020B0503020204020204" pitchFamily="34" charset="-122"/>
              <a:ea typeface="微软雅黑" panose="020B0503020204020204" pitchFamily="34" charset="-122"/>
              <a:cs typeface="Calibri"/>
            </a:endParaRPr>
          </a:p>
          <a:p>
            <a:pPr marL="422041" indent="-422041">
              <a:buFont typeface="Wingdings" pitchFamily="2" charset="2"/>
              <a:buChar char="Ø"/>
            </a:pPr>
            <a:endParaRPr lang="zh-CN" altLang="en-US" sz="2215" kern="0" dirty="0">
              <a:solidFill>
                <a:srgbClr val="000000"/>
              </a:solidFill>
              <a:latin typeface="微软雅黑" panose="020B0503020204020204" pitchFamily="34" charset="-122"/>
              <a:ea typeface="微软雅黑" panose="020B0503020204020204" pitchFamily="34" charset="-122"/>
              <a:cs typeface="Calibri"/>
            </a:endParaRPr>
          </a:p>
        </p:txBody>
      </p:sp>
      <p:sp>
        <p:nvSpPr>
          <p:cNvPr id="4" name="Rectangle 3">
            <a:extLst>
              <a:ext uri="{FF2B5EF4-FFF2-40B4-BE49-F238E27FC236}">
                <a16:creationId xmlns:a16="http://schemas.microsoft.com/office/drawing/2014/main" id="{ACA71A0A-A4B9-DC46-9B8C-92F121E11268}"/>
              </a:ext>
            </a:extLst>
          </p:cNvPr>
          <p:cNvSpPr/>
          <p:nvPr/>
        </p:nvSpPr>
        <p:spPr>
          <a:xfrm>
            <a:off x="184486" y="183423"/>
            <a:ext cx="12146985" cy="701731"/>
          </a:xfrm>
          <a:prstGeom prst="rect">
            <a:avLst/>
          </a:prstGeom>
        </p:spPr>
        <p:txBody>
          <a:bodyPr wrap="square">
            <a:spAutoFit/>
          </a:bodyPr>
          <a:lstStyle/>
          <a:p>
            <a:pPr defTabSz="914400">
              <a:lnSpc>
                <a:spcPct val="90000"/>
              </a:lnSpc>
              <a:spcBef>
                <a:spcPct val="0"/>
              </a:spcBef>
            </a:pPr>
            <a:r>
              <a:rPr kumimoji="1" lang="en-US" altLang="zh-CN" sz="4400" dirty="0">
                <a:latin typeface="+mj-lt"/>
                <a:ea typeface="+mj-ea"/>
                <a:cs typeface="+mj-cs"/>
              </a:rPr>
              <a:t>Schedule</a:t>
            </a:r>
            <a:r>
              <a:rPr kumimoji="1" lang="zh-CN" altLang="en-US" sz="4400" dirty="0">
                <a:latin typeface="+mj-lt"/>
                <a:ea typeface="+mj-ea"/>
                <a:cs typeface="+mj-cs"/>
              </a:rPr>
              <a:t> </a:t>
            </a:r>
            <a:endParaRPr kumimoji="1" lang="en-GB" sz="4400" dirty="0">
              <a:latin typeface="+mj-lt"/>
              <a:ea typeface="+mj-ea"/>
              <a:cs typeface="+mj-cs"/>
            </a:endParaRPr>
          </a:p>
        </p:txBody>
      </p:sp>
    </p:spTree>
    <p:extLst>
      <p:ext uri="{BB962C8B-B14F-4D97-AF65-F5344CB8AC3E}">
        <p14:creationId xmlns:p14="http://schemas.microsoft.com/office/powerpoint/2010/main" val="330565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B3F5A0-7684-BD47-9C1A-D4AD3FD826BA}"/>
              </a:ext>
            </a:extLst>
          </p:cNvPr>
          <p:cNvSpPr/>
          <p:nvPr/>
        </p:nvSpPr>
        <p:spPr>
          <a:xfrm>
            <a:off x="1798710" y="245833"/>
            <a:ext cx="9869425" cy="646331"/>
          </a:xfrm>
          <a:prstGeom prst="rect">
            <a:avLst/>
          </a:prstGeom>
        </p:spPr>
        <p:txBody>
          <a:bodyPr wrap="square">
            <a:spAutoFit/>
          </a:bodyPr>
          <a:lstStyle/>
          <a:p>
            <a:r>
              <a:rPr lang="en-US" altLang="zh-CN" sz="3600" dirty="0">
                <a:ea typeface="黑体" panose="02010609060101010101" pitchFamily="49" charset="-122"/>
              </a:rPr>
              <a:t>Assessment index</a:t>
            </a:r>
            <a:r>
              <a:rPr lang="zh-CN" altLang="en-US" sz="3600" dirty="0">
                <a:ea typeface="黑体" panose="02010609060101010101" pitchFamily="49" charset="-122"/>
              </a:rPr>
              <a:t> </a:t>
            </a:r>
            <a:r>
              <a:rPr lang="en-US" altLang="zh-CN" sz="3600" dirty="0">
                <a:ea typeface="黑体" panose="02010609060101010101" pitchFamily="49" charset="-122"/>
              </a:rPr>
              <a:t>status </a:t>
            </a:r>
            <a:r>
              <a:rPr lang="zh-CN" altLang="en-US" sz="3600" dirty="0">
                <a:ea typeface="黑体" panose="02010609060101010101" pitchFamily="49" charset="-122"/>
              </a:rPr>
              <a:t>（考核指标）</a:t>
            </a:r>
            <a:r>
              <a:rPr lang="en-US" altLang="zh-CN" sz="3600" dirty="0">
                <a:ea typeface="黑体" panose="02010609060101010101" pitchFamily="49" charset="-122"/>
              </a:rPr>
              <a:t>: </a:t>
            </a:r>
          </a:p>
        </p:txBody>
      </p:sp>
      <p:sp>
        <p:nvSpPr>
          <p:cNvPr id="6" name="TextBox 5">
            <a:extLst>
              <a:ext uri="{FF2B5EF4-FFF2-40B4-BE49-F238E27FC236}">
                <a16:creationId xmlns:a16="http://schemas.microsoft.com/office/drawing/2014/main" id="{1D8B90D3-3121-EC43-8AA5-E4E8BF61DEDE}"/>
              </a:ext>
            </a:extLst>
          </p:cNvPr>
          <p:cNvSpPr txBox="1"/>
          <p:nvPr/>
        </p:nvSpPr>
        <p:spPr>
          <a:xfrm>
            <a:off x="1143001" y="952740"/>
            <a:ext cx="10243645" cy="2308324"/>
          </a:xfrm>
          <a:prstGeom prst="rect">
            <a:avLst/>
          </a:prstGeom>
          <a:noFill/>
        </p:spPr>
        <p:txBody>
          <a:bodyPr wrap="square">
            <a:spAutoFit/>
          </a:bodyPr>
          <a:lstStyle/>
          <a:p>
            <a:pPr marL="342900" indent="-342900">
              <a:buFont typeface="Wingdings" pitchFamily="2" charset="2"/>
              <a:buChar char="Ø"/>
            </a:pPr>
            <a:r>
              <a:rPr lang="en-US" altLang="zh-CN" sz="2400" dirty="0">
                <a:ea typeface="黑体" panose="02010609060101010101" pitchFamily="49" charset="-122"/>
              </a:rPr>
              <a:t>Midterm</a:t>
            </a:r>
            <a:r>
              <a:rPr lang="zh-CN" altLang="en-US" sz="2400" dirty="0">
                <a:ea typeface="黑体" panose="02010609060101010101" pitchFamily="49" charset="-122"/>
              </a:rPr>
              <a:t> </a:t>
            </a:r>
            <a:r>
              <a:rPr lang="en-US" altLang="zh-CN" sz="2400" dirty="0">
                <a:ea typeface="黑体" panose="02010609060101010101" pitchFamily="49" charset="-122"/>
              </a:rPr>
              <a:t>goal</a:t>
            </a:r>
            <a:r>
              <a:rPr lang="zh-CN" altLang="en-US" sz="2400" dirty="0">
                <a:ea typeface="黑体" panose="02010609060101010101" pitchFamily="49" charset="-122"/>
              </a:rPr>
              <a:t> （中期指标）</a:t>
            </a:r>
            <a:r>
              <a:rPr lang="en-US" altLang="zh-CN" sz="2400" dirty="0">
                <a:ea typeface="黑体" panose="02010609060101010101" pitchFamily="49" charset="-122"/>
              </a:rPr>
              <a:t>:</a:t>
            </a:r>
            <a:r>
              <a:rPr lang="zh-CN" altLang="en-US" sz="2400" dirty="0">
                <a:ea typeface="黑体" panose="02010609060101010101" pitchFamily="49" charset="-122"/>
              </a:rPr>
              <a:t> </a:t>
            </a:r>
            <a:endParaRPr lang="en-US" altLang="zh-CN" sz="2400" dirty="0">
              <a:ea typeface="黑体" panose="02010609060101010101" pitchFamily="49" charset="-122"/>
            </a:endParaRPr>
          </a:p>
          <a:p>
            <a:pPr marL="800100" lvl="1" indent="-342900">
              <a:buFont typeface="Wingdings" pitchFamily="2" charset="2"/>
              <a:buChar char="Ø"/>
            </a:pPr>
            <a:r>
              <a:rPr lang="en-US" altLang="zh-CN" sz="2400" dirty="0">
                <a:solidFill>
                  <a:srgbClr val="0070C0"/>
                </a:solidFill>
                <a:ea typeface="黑体" panose="02010609060101010101" pitchFamily="49" charset="-122"/>
              </a:rPr>
              <a:t>(pre-)production</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sensor</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timing</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resolution</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reach</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30</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a:t>
            </a:r>
            <a:r>
              <a:rPr lang="zh-CN" altLang="en-US" sz="2400" dirty="0">
                <a:solidFill>
                  <a:srgbClr val="0070C0"/>
                </a:solidFill>
                <a:ea typeface="黑体" panose="02010609060101010101" pitchFamily="49" charset="-122"/>
              </a:rPr>
              <a:t> </a:t>
            </a:r>
            <a:r>
              <a:rPr lang="en-US" altLang="zh-CN" sz="2400" dirty="0">
                <a:solidFill>
                  <a:srgbClr val="0070C0"/>
                </a:solidFill>
                <a:ea typeface="黑体" panose="02010609060101010101" pitchFamily="49" charset="-122"/>
              </a:rPr>
              <a:t>50ps</a:t>
            </a:r>
          </a:p>
          <a:p>
            <a:pPr marL="800100" lvl="1" indent="-342900">
              <a:buFont typeface="Wingdings" pitchFamily="2" charset="2"/>
              <a:buChar char="Ø"/>
            </a:pPr>
            <a:r>
              <a:rPr lang="en-US" altLang="zh-CN" sz="2400" dirty="0">
                <a:solidFill>
                  <a:srgbClr val="0070C0"/>
                </a:solidFill>
                <a:ea typeface="黑体" panose="02010609060101010101" pitchFamily="49" charset="-122"/>
              </a:rPr>
              <a:t>ATLAS</a:t>
            </a:r>
            <a:r>
              <a:rPr lang="zh-CN" altLang="en-US" sz="2400" dirty="0">
                <a:solidFill>
                  <a:srgbClr val="0070C0"/>
                </a:solidFill>
                <a:ea typeface="黑体" panose="02010609060101010101" pitchFamily="49" charset="-122"/>
              </a:rPr>
              <a:t>升级研制出正式的硅传感器，时间分辨率达到</a:t>
            </a:r>
            <a:r>
              <a:rPr lang="en-US" altLang="zh-CN" sz="2400" dirty="0">
                <a:solidFill>
                  <a:srgbClr val="0070C0"/>
                </a:solidFill>
                <a:ea typeface="黑体" panose="02010609060101010101" pitchFamily="49" charset="-122"/>
              </a:rPr>
              <a:t>30-50</a:t>
            </a:r>
            <a:r>
              <a:rPr lang="zh-CN" altLang="en-US" sz="2400" dirty="0">
                <a:solidFill>
                  <a:srgbClr val="0070C0"/>
                </a:solidFill>
                <a:ea typeface="黑体" panose="02010609060101010101" pitchFamily="49" charset="-122"/>
              </a:rPr>
              <a:t>皮秒</a:t>
            </a:r>
            <a:endParaRPr lang="en-US" altLang="zh-CN" sz="2400" dirty="0">
              <a:ea typeface="黑体" panose="02010609060101010101" pitchFamily="49" charset="-122"/>
            </a:endParaRPr>
          </a:p>
          <a:p>
            <a:pPr marL="342900" indent="-342900">
              <a:buFont typeface="Wingdings" pitchFamily="2" charset="2"/>
              <a:buChar char="Ø"/>
            </a:pPr>
            <a:r>
              <a:rPr lang="en-US" altLang="zh-CN" sz="2400" dirty="0">
                <a:ea typeface="黑体" panose="02010609060101010101" pitchFamily="49" charset="-122"/>
              </a:rPr>
              <a:t>Final</a:t>
            </a:r>
            <a:r>
              <a:rPr lang="zh-CN" altLang="en-US" sz="2400" dirty="0">
                <a:ea typeface="黑体" panose="02010609060101010101" pitchFamily="49" charset="-122"/>
              </a:rPr>
              <a:t> </a:t>
            </a:r>
            <a:r>
              <a:rPr lang="en-US" altLang="zh-CN" sz="2400" dirty="0">
                <a:ea typeface="黑体" panose="02010609060101010101" pitchFamily="49" charset="-122"/>
              </a:rPr>
              <a:t>goal:</a:t>
            </a:r>
            <a:r>
              <a:rPr lang="zh-CN" altLang="en-US" sz="2400" dirty="0">
                <a:ea typeface="黑体" panose="02010609060101010101" pitchFamily="49" charset="-122"/>
              </a:rPr>
              <a:t> </a:t>
            </a:r>
            <a:endParaRPr lang="en-US" altLang="zh-CN" sz="2400" dirty="0">
              <a:ea typeface="黑体" panose="02010609060101010101" pitchFamily="49" charset="-122"/>
            </a:endParaRPr>
          </a:p>
          <a:p>
            <a:pPr marL="800100" lvl="1" indent="-342900">
              <a:buFont typeface="Wingdings" pitchFamily="2" charset="2"/>
              <a:buChar char="Ø"/>
            </a:pPr>
            <a:r>
              <a:rPr lang="en-US" altLang="zh-CN" sz="2400" dirty="0">
                <a:ea typeface="黑体" panose="02010609060101010101" pitchFamily="49" charset="-122"/>
              </a:rPr>
              <a:t>Final</a:t>
            </a:r>
            <a:r>
              <a:rPr lang="zh-CN" altLang="en-US" sz="2400" dirty="0">
                <a:ea typeface="黑体" panose="02010609060101010101" pitchFamily="49" charset="-122"/>
              </a:rPr>
              <a:t> </a:t>
            </a:r>
            <a:r>
              <a:rPr lang="en-US" altLang="zh-CN" sz="2400" dirty="0">
                <a:ea typeface="黑体" panose="02010609060101010101" pitchFamily="49" charset="-122"/>
              </a:rPr>
              <a:t>production</a:t>
            </a:r>
            <a:r>
              <a:rPr lang="zh-CN" altLang="en-US" sz="2400" dirty="0">
                <a:ea typeface="黑体" panose="02010609060101010101" pitchFamily="49" charset="-122"/>
              </a:rPr>
              <a:t> </a:t>
            </a:r>
            <a:r>
              <a:rPr lang="en-US" altLang="zh-CN" sz="2400" dirty="0">
                <a:ea typeface="黑体" panose="02010609060101010101" pitchFamily="49" charset="-122"/>
              </a:rPr>
              <a:t>sensor and detector module time resolution </a:t>
            </a:r>
            <a:r>
              <a:rPr lang="en-US" altLang="zh-CN" sz="2400" dirty="0">
                <a:solidFill>
                  <a:srgbClr val="FF0000"/>
                </a:solidFill>
                <a:ea typeface="黑体" panose="02010609060101010101" pitchFamily="49" charset="-122"/>
              </a:rPr>
              <a:t>30-50 </a:t>
            </a:r>
            <a:r>
              <a:rPr lang="en-US" altLang="zh-CN" sz="2400" dirty="0" err="1">
                <a:solidFill>
                  <a:srgbClr val="FF0000"/>
                </a:solidFill>
                <a:ea typeface="黑体" panose="02010609060101010101" pitchFamily="49" charset="-122"/>
              </a:rPr>
              <a:t>ps</a:t>
            </a:r>
            <a:endParaRPr lang="en-US" altLang="zh-CN" sz="2400" dirty="0">
              <a:solidFill>
                <a:srgbClr val="FF0000"/>
              </a:solidFill>
              <a:ea typeface="黑体" panose="02010609060101010101" pitchFamily="49" charset="-122"/>
            </a:endParaRPr>
          </a:p>
          <a:p>
            <a:pPr lvl="2"/>
            <a:endParaRPr lang="en-US" altLang="zh-CN" sz="2400" dirty="0">
              <a:solidFill>
                <a:srgbClr val="FF0000"/>
              </a:solidFill>
              <a:ea typeface="黑体" panose="02010609060101010101" pitchFamily="49" charset="-122"/>
            </a:endParaRPr>
          </a:p>
        </p:txBody>
      </p:sp>
      <p:pic>
        <p:nvPicPr>
          <p:cNvPr id="3" name="Picture 2">
            <a:extLst>
              <a:ext uri="{FF2B5EF4-FFF2-40B4-BE49-F238E27FC236}">
                <a16:creationId xmlns:a16="http://schemas.microsoft.com/office/drawing/2014/main" id="{5A35DF4D-880C-8941-B8A7-BF94A80173A3}"/>
              </a:ext>
            </a:extLst>
          </p:cNvPr>
          <p:cNvPicPr>
            <a:picLocks noChangeAspect="1"/>
          </p:cNvPicPr>
          <p:nvPr/>
        </p:nvPicPr>
        <p:blipFill>
          <a:blip r:embed="rId2"/>
          <a:stretch>
            <a:fillRect/>
          </a:stretch>
        </p:blipFill>
        <p:spPr>
          <a:xfrm>
            <a:off x="1143001" y="2954494"/>
            <a:ext cx="10243646" cy="3555711"/>
          </a:xfrm>
          <a:prstGeom prst="rect">
            <a:avLst/>
          </a:prstGeom>
        </p:spPr>
      </p:pic>
    </p:spTree>
    <p:extLst>
      <p:ext uri="{BB962C8B-B14F-4D97-AF65-F5344CB8AC3E}">
        <p14:creationId xmlns:p14="http://schemas.microsoft.com/office/powerpoint/2010/main" val="1731503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A68D8D9-176A-1544-B6E1-144E84EE345B}"/>
              </a:ext>
            </a:extLst>
          </p:cNvPr>
          <p:cNvPicPr>
            <a:picLocks noChangeAspect="1"/>
          </p:cNvPicPr>
          <p:nvPr/>
        </p:nvPicPr>
        <p:blipFill rotWithShape="1">
          <a:blip r:embed="rId2"/>
          <a:srcRect t="1" b="66227"/>
          <a:stretch/>
        </p:blipFill>
        <p:spPr>
          <a:xfrm>
            <a:off x="193753" y="4953673"/>
            <a:ext cx="11254154" cy="1725783"/>
          </a:xfrm>
          <a:prstGeom prst="rect">
            <a:avLst/>
          </a:prstGeom>
        </p:spPr>
      </p:pic>
      <p:sp>
        <p:nvSpPr>
          <p:cNvPr id="2" name="标题 1">
            <a:extLst>
              <a:ext uri="{FF2B5EF4-FFF2-40B4-BE49-F238E27FC236}">
                <a16:creationId xmlns:a16="http://schemas.microsoft.com/office/drawing/2014/main" id="{C62F79F5-E929-3A4F-81B8-C5FF8EAAF757}"/>
              </a:ext>
            </a:extLst>
          </p:cNvPr>
          <p:cNvSpPr>
            <a:spLocks noGrp="1"/>
          </p:cNvSpPr>
          <p:nvPr>
            <p:ph type="title"/>
          </p:nvPr>
        </p:nvSpPr>
        <p:spPr>
          <a:xfrm>
            <a:off x="-17775" y="84409"/>
            <a:ext cx="12817839" cy="826084"/>
          </a:xfrm>
        </p:spPr>
        <p:txBody>
          <a:bodyPr>
            <a:normAutofit/>
          </a:bodyPr>
          <a:lstStyle/>
          <a:p>
            <a:r>
              <a:rPr lang="en-CN" altLang="zh-CN" dirty="0"/>
              <a:t>In</a:t>
            </a:r>
            <a:r>
              <a:rPr lang="en-US" altLang="zh-CN" dirty="0"/>
              <a:t>novation</a:t>
            </a:r>
            <a:r>
              <a:rPr lang="en" altLang="zh-CN" dirty="0"/>
              <a:t>: Low Gain Avalanche </a:t>
            </a:r>
            <a:r>
              <a:rPr lang="en-US" altLang="zh-CN" dirty="0"/>
              <a:t>Diodes</a:t>
            </a:r>
            <a:r>
              <a:rPr lang="en" altLang="zh-CN" dirty="0"/>
              <a:t> (LGAD) </a:t>
            </a:r>
            <a:endParaRPr lang="en" altLang="zh-CN" dirty="0">
              <a:effectLst/>
            </a:endParaRPr>
          </a:p>
        </p:txBody>
      </p:sp>
      <p:sp>
        <p:nvSpPr>
          <p:cNvPr id="7" name="文本框 6">
            <a:extLst>
              <a:ext uri="{FF2B5EF4-FFF2-40B4-BE49-F238E27FC236}">
                <a16:creationId xmlns:a16="http://schemas.microsoft.com/office/drawing/2014/main" id="{D8B49357-0BB3-3949-9A76-CDEF3EB5377B}"/>
              </a:ext>
            </a:extLst>
          </p:cNvPr>
          <p:cNvSpPr txBox="1"/>
          <p:nvPr/>
        </p:nvSpPr>
        <p:spPr>
          <a:xfrm>
            <a:off x="391902" y="4547344"/>
            <a:ext cx="5982016" cy="546945"/>
          </a:xfrm>
          <a:prstGeom prst="rect">
            <a:avLst/>
          </a:prstGeom>
          <a:noFill/>
        </p:spPr>
        <p:txBody>
          <a:bodyPr wrap="square">
            <a:spAutoFit/>
          </a:bodyPr>
          <a:lstStyle/>
          <a:p>
            <a:r>
              <a:rPr lang="en-US" altLang="zh-CN" sz="2954" dirty="0">
                <a:solidFill>
                  <a:srgbClr val="FF0000"/>
                </a:solidFill>
              </a:rPr>
              <a:t>Conventional </a:t>
            </a:r>
            <a:r>
              <a:rPr lang="en-US" altLang="zh-CN" sz="2954" dirty="0" err="1">
                <a:solidFill>
                  <a:srgbClr val="FF0000"/>
                </a:solidFill>
              </a:rPr>
              <a:t>PiN</a:t>
            </a:r>
            <a:r>
              <a:rPr lang="zh-CN" altLang="en-US" sz="2954" dirty="0">
                <a:solidFill>
                  <a:srgbClr val="FF0000"/>
                </a:solidFill>
              </a:rPr>
              <a:t> </a:t>
            </a:r>
            <a:r>
              <a:rPr lang="en-US" altLang="zh-CN" sz="2954" dirty="0">
                <a:solidFill>
                  <a:srgbClr val="FF0000"/>
                </a:solidFill>
              </a:rPr>
              <a:t>diode </a:t>
            </a:r>
            <a:endParaRPr lang="en" altLang="zh-CN" sz="2954" dirty="0">
              <a:solidFill>
                <a:srgbClr val="FF0000"/>
              </a:solidFill>
            </a:endParaRPr>
          </a:p>
        </p:txBody>
      </p:sp>
      <p:sp>
        <p:nvSpPr>
          <p:cNvPr id="8" name="文本框 7">
            <a:extLst>
              <a:ext uri="{FF2B5EF4-FFF2-40B4-BE49-F238E27FC236}">
                <a16:creationId xmlns:a16="http://schemas.microsoft.com/office/drawing/2014/main" id="{7E5A6020-837C-6544-9ED0-C5CA26B3C090}"/>
              </a:ext>
            </a:extLst>
          </p:cNvPr>
          <p:cNvSpPr txBox="1"/>
          <p:nvPr/>
        </p:nvSpPr>
        <p:spPr>
          <a:xfrm>
            <a:off x="5315887" y="3662896"/>
            <a:ext cx="6771625" cy="1456168"/>
          </a:xfrm>
          <a:prstGeom prst="rect">
            <a:avLst/>
          </a:prstGeom>
          <a:noFill/>
        </p:spPr>
        <p:txBody>
          <a:bodyPr wrap="square">
            <a:spAutoFit/>
          </a:bodyPr>
          <a:lstStyle/>
          <a:p>
            <a:pPr algn="ctr"/>
            <a:endParaRPr lang="en-US" altLang="zh-CN" sz="2954" dirty="0">
              <a:solidFill>
                <a:srgbClr val="FF0000"/>
              </a:solidFill>
            </a:endParaRPr>
          </a:p>
          <a:p>
            <a:pPr algn="ctr"/>
            <a:r>
              <a:rPr lang="en-US" altLang="zh-CN" sz="2954" dirty="0">
                <a:solidFill>
                  <a:srgbClr val="FF0000"/>
                </a:solidFill>
              </a:rPr>
              <a:t> </a:t>
            </a:r>
          </a:p>
          <a:p>
            <a:pPr algn="ctr"/>
            <a:r>
              <a:rPr lang="en-US" altLang="zh-CN" sz="2954" dirty="0">
                <a:solidFill>
                  <a:srgbClr val="FF0000"/>
                </a:solidFill>
              </a:rPr>
              <a:t> LGAD: P+ gain layer on top of PIN diode</a:t>
            </a:r>
          </a:p>
        </p:txBody>
      </p:sp>
      <p:pic>
        <p:nvPicPr>
          <p:cNvPr id="9" name="图片 8">
            <a:extLst>
              <a:ext uri="{FF2B5EF4-FFF2-40B4-BE49-F238E27FC236}">
                <a16:creationId xmlns:a16="http://schemas.microsoft.com/office/drawing/2014/main" id="{44962E7C-BFEA-8548-BBA9-63B155DE063F}"/>
              </a:ext>
            </a:extLst>
          </p:cNvPr>
          <p:cNvPicPr>
            <a:picLocks noChangeAspect="1"/>
          </p:cNvPicPr>
          <p:nvPr/>
        </p:nvPicPr>
        <p:blipFill>
          <a:blip r:embed="rId3"/>
          <a:stretch>
            <a:fillRect/>
          </a:stretch>
        </p:blipFill>
        <p:spPr>
          <a:xfrm>
            <a:off x="462327" y="2455009"/>
            <a:ext cx="2390647" cy="888224"/>
          </a:xfrm>
          <a:prstGeom prst="rect">
            <a:avLst/>
          </a:prstGeom>
        </p:spPr>
      </p:pic>
      <p:sp>
        <p:nvSpPr>
          <p:cNvPr id="10" name="文本框 9">
            <a:extLst>
              <a:ext uri="{FF2B5EF4-FFF2-40B4-BE49-F238E27FC236}">
                <a16:creationId xmlns:a16="http://schemas.microsoft.com/office/drawing/2014/main" id="{D174BC98-4467-DD4B-8A91-E00AD6B2B46B}"/>
              </a:ext>
            </a:extLst>
          </p:cNvPr>
          <p:cNvSpPr txBox="1"/>
          <p:nvPr/>
        </p:nvSpPr>
        <p:spPr>
          <a:xfrm>
            <a:off x="104488" y="3313337"/>
            <a:ext cx="6207439" cy="921278"/>
          </a:xfrm>
          <a:prstGeom prst="rect">
            <a:avLst/>
          </a:prstGeom>
          <a:noFill/>
        </p:spPr>
        <p:txBody>
          <a:bodyPr wrap="square">
            <a:spAutoFit/>
          </a:bodyPr>
          <a:lstStyle/>
          <a:p>
            <a:pPr marL="703402" lvl="1" indent="-703402">
              <a:lnSpc>
                <a:spcPct val="90000"/>
              </a:lnSpc>
              <a:spcBef>
                <a:spcPts val="615"/>
              </a:spcBef>
              <a:buClr>
                <a:srgbClr val="0F75BD"/>
              </a:buClr>
              <a:buFont typeface="Wingdings" pitchFamily="2" charset="2"/>
              <a:buChar char="Ø"/>
              <a:defRPr b="1">
                <a:solidFill>
                  <a:srgbClr val="7030A0"/>
                </a:solidFill>
                <a:latin typeface="微软雅黑"/>
                <a:ea typeface="微软雅黑"/>
                <a:cs typeface="微软雅黑"/>
                <a:sym typeface="微软雅黑"/>
              </a:defRPr>
            </a:pPr>
            <a:r>
              <a:rPr lang="en-US" altLang="zh-CN" sz="2215" dirty="0">
                <a:solidFill>
                  <a:srgbClr val="0070C0"/>
                </a:solidFill>
                <a:latin typeface="微软雅黑"/>
                <a:ea typeface="微软雅黑"/>
                <a:sym typeface="微软雅黑"/>
              </a:rPr>
              <a:t>Modest</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gain</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to</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increase</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S/N</a:t>
            </a:r>
          </a:p>
          <a:p>
            <a:pPr marL="703402" lvl="1" indent="-703402">
              <a:lnSpc>
                <a:spcPct val="90000"/>
              </a:lnSpc>
              <a:spcBef>
                <a:spcPts val="615"/>
              </a:spcBef>
              <a:buClr>
                <a:srgbClr val="0F75BD"/>
              </a:buClr>
              <a:buFont typeface="Wingdings" pitchFamily="2" charset="2"/>
              <a:buChar char="Ø"/>
              <a:defRPr b="1">
                <a:solidFill>
                  <a:srgbClr val="7030A0"/>
                </a:solidFill>
                <a:latin typeface="微软雅黑"/>
                <a:ea typeface="微软雅黑"/>
                <a:cs typeface="微软雅黑"/>
                <a:sym typeface="微软雅黑"/>
              </a:defRPr>
            </a:pPr>
            <a:r>
              <a:rPr lang="en-US" altLang="zh-CN" sz="2215" dirty="0">
                <a:solidFill>
                  <a:srgbClr val="0070C0"/>
                </a:solidFill>
                <a:latin typeface="微软雅黑"/>
                <a:ea typeface="微软雅黑"/>
                <a:sym typeface="微软雅黑"/>
              </a:rPr>
              <a:t>Thin</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detector</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to</a:t>
            </a:r>
            <a:r>
              <a:rPr lang="zh-CN" altLang="en-US" sz="2215" dirty="0">
                <a:solidFill>
                  <a:srgbClr val="0070C0"/>
                </a:solidFill>
                <a:latin typeface="微软雅黑"/>
                <a:ea typeface="微软雅黑"/>
                <a:sym typeface="微软雅黑"/>
              </a:rPr>
              <a:t> </a:t>
            </a:r>
            <a:r>
              <a:rPr lang="en-US" altLang="zh-CN" sz="2215" dirty="0">
                <a:solidFill>
                  <a:srgbClr val="0070C0"/>
                </a:solidFill>
                <a:latin typeface="微软雅黑"/>
                <a:ea typeface="微软雅黑"/>
                <a:sym typeface="微软雅黑"/>
              </a:rPr>
              <a:t>reduce</a:t>
            </a:r>
            <a:r>
              <a:rPr lang="zh-CN" altLang="en-US" sz="2215" dirty="0">
                <a:solidFill>
                  <a:srgbClr val="0070C0"/>
                </a:solidFill>
                <a:latin typeface="微软雅黑"/>
                <a:ea typeface="微软雅黑"/>
                <a:sym typeface="微软雅黑"/>
              </a:rPr>
              <a:t> </a:t>
            </a:r>
            <a:r>
              <a:rPr lang="en-US" altLang="zh-CN" sz="2215" dirty="0" err="1">
                <a:solidFill>
                  <a:srgbClr val="0070C0"/>
                </a:solidFill>
                <a:latin typeface="微软雅黑"/>
                <a:ea typeface="微软雅黑"/>
                <a:sym typeface="微软雅黑"/>
              </a:rPr>
              <a:t>t</a:t>
            </a:r>
            <a:r>
              <a:rPr lang="en-US" altLang="zh-CN" sz="2215" baseline="-25000" dirty="0" err="1">
                <a:solidFill>
                  <a:srgbClr val="0070C0"/>
                </a:solidFill>
                <a:latin typeface="微软雅黑"/>
                <a:ea typeface="微软雅黑"/>
                <a:sym typeface="微软雅黑"/>
              </a:rPr>
              <a:t>rise</a:t>
            </a:r>
            <a:r>
              <a:rPr lang="zh-CN" altLang="en-US" sz="2215" dirty="0">
                <a:solidFill>
                  <a:srgbClr val="0070C0"/>
                </a:solidFill>
                <a:latin typeface="微软雅黑"/>
                <a:ea typeface="微软雅黑"/>
                <a:sym typeface="微软雅黑"/>
              </a:rPr>
              <a:t> </a:t>
            </a:r>
            <a:endParaRPr lang="en-US" altLang="zh-CN" sz="2215" dirty="0">
              <a:solidFill>
                <a:srgbClr val="0070C0"/>
              </a:solidFill>
              <a:latin typeface="微软雅黑"/>
              <a:ea typeface="微软雅黑"/>
            </a:endParaRPr>
          </a:p>
          <a:p>
            <a:pPr>
              <a:defRPr b="1">
                <a:solidFill>
                  <a:srgbClr val="0070C0"/>
                </a:solidFill>
                <a:latin typeface="微软雅黑"/>
                <a:ea typeface="微软雅黑"/>
                <a:cs typeface="微软雅黑"/>
                <a:sym typeface="微软雅黑"/>
              </a:defRPr>
            </a:pPr>
            <a:endParaRPr lang="en-US" altLang="zh-CN" sz="900" dirty="0">
              <a:solidFill>
                <a:srgbClr val="FFFF00"/>
              </a:solidFill>
            </a:endParaRPr>
          </a:p>
        </p:txBody>
      </p:sp>
      <p:pic>
        <p:nvPicPr>
          <p:cNvPr id="6" name="图片 5">
            <a:extLst>
              <a:ext uri="{FF2B5EF4-FFF2-40B4-BE49-F238E27FC236}">
                <a16:creationId xmlns:a16="http://schemas.microsoft.com/office/drawing/2014/main" id="{EB926D95-7BB2-CF27-DCA3-635360C3E951}"/>
              </a:ext>
            </a:extLst>
          </p:cNvPr>
          <p:cNvPicPr>
            <a:picLocks noChangeAspect="1"/>
          </p:cNvPicPr>
          <p:nvPr/>
        </p:nvPicPr>
        <p:blipFill rotWithShape="1">
          <a:blip r:embed="rId4"/>
          <a:srcRect t="989" b="18199"/>
          <a:stretch/>
        </p:blipFill>
        <p:spPr>
          <a:xfrm>
            <a:off x="6311927" y="2535745"/>
            <a:ext cx="5550162" cy="2132412"/>
          </a:xfrm>
          <a:prstGeom prst="rect">
            <a:avLst/>
          </a:prstGeom>
        </p:spPr>
      </p:pic>
      <p:sp>
        <p:nvSpPr>
          <p:cNvPr id="11" name="内容占位符 8">
            <a:extLst>
              <a:ext uri="{FF2B5EF4-FFF2-40B4-BE49-F238E27FC236}">
                <a16:creationId xmlns:a16="http://schemas.microsoft.com/office/drawing/2014/main" id="{CFBAC152-570B-E54C-8AB4-73687C106B4B}"/>
              </a:ext>
            </a:extLst>
          </p:cNvPr>
          <p:cNvSpPr txBox="1">
            <a:spLocks/>
          </p:cNvSpPr>
          <p:nvPr/>
        </p:nvSpPr>
        <p:spPr>
          <a:xfrm>
            <a:off x="-179882" y="786935"/>
            <a:ext cx="13142055" cy="1922823"/>
          </a:xfrm>
          <a:prstGeom prst="rect">
            <a:avLst/>
          </a:prstGeom>
        </p:spPr>
        <p:txBody>
          <a:bodyPr vert="horz" lIns="112542" tIns="56271" rIns="112542" bIns="56271"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30000"/>
              </a:lnSpc>
            </a:pPr>
            <a:r>
              <a:rPr lang="en-US" altLang="zh-CN" sz="2800" b="1" dirty="0">
                <a:ea typeface="黑体" panose="02010609060101010101" pitchFamily="49" charset="-122"/>
                <a:sym typeface="微软雅黑"/>
              </a:rPr>
              <a:t>Key technology developed in HGTD: LGAD sensor </a:t>
            </a:r>
            <a:endParaRPr lang="en-US" altLang="zh-CN" sz="2800" b="1" dirty="0">
              <a:ea typeface="黑体" panose="02010609060101010101" pitchFamily="49" charset="-122"/>
            </a:endParaRPr>
          </a:p>
          <a:p>
            <a:pPr lvl="1">
              <a:lnSpc>
                <a:spcPct val="130000"/>
              </a:lnSpc>
            </a:pPr>
            <a:r>
              <a:rPr lang="en-US" altLang="zh-CN" sz="2800" b="1" dirty="0">
                <a:solidFill>
                  <a:srgbClr val="FF0000"/>
                </a:solidFill>
                <a:ea typeface="黑体" panose="02010609060101010101" pitchFamily="49" charset="-122"/>
              </a:rPr>
              <a:t>Innovation: high-granularity</a:t>
            </a:r>
            <a:r>
              <a:rPr lang="zh-CN" altLang="en-US" sz="2800" b="1" dirty="0">
                <a:solidFill>
                  <a:srgbClr val="FF0000"/>
                </a:solidFill>
                <a:ea typeface="黑体" panose="02010609060101010101" pitchFamily="49" charset="-122"/>
              </a:rPr>
              <a:t> </a:t>
            </a:r>
            <a:r>
              <a:rPr lang="en-US" altLang="zh-CN" sz="2800" b="1" dirty="0">
                <a:solidFill>
                  <a:srgbClr val="FF0000"/>
                </a:solidFill>
                <a:ea typeface="黑体" panose="02010609060101010101" pitchFamily="49" charset="-122"/>
                <a:sym typeface="微软雅黑"/>
              </a:rPr>
              <a:t>Radiation-hard LGAD developed for Collider</a:t>
            </a:r>
          </a:p>
          <a:p>
            <a:pPr lvl="1">
              <a:lnSpc>
                <a:spcPct val="130000"/>
              </a:lnSpc>
            </a:pPr>
            <a:r>
              <a:rPr lang="en-US" altLang="zh-CN" sz="2800" b="1" dirty="0">
                <a:ea typeface="黑体" panose="02010609060101010101" pitchFamily="49" charset="-122"/>
              </a:rPr>
              <a:t>LGAD</a:t>
            </a:r>
            <a:r>
              <a:rPr lang="zh-CN" altLang="en-US" sz="2800" b="1" dirty="0">
                <a:ea typeface="黑体" panose="02010609060101010101" pitchFamily="49" charset="-122"/>
              </a:rPr>
              <a:t> </a:t>
            </a:r>
            <a:r>
              <a:rPr lang="en-US" altLang="zh-CN" sz="2800" b="1" dirty="0">
                <a:ea typeface="黑体" panose="02010609060101010101" pitchFamily="49" charset="-122"/>
              </a:rPr>
              <a:t>has</a:t>
            </a:r>
            <a:r>
              <a:rPr lang="zh-CN" altLang="en-US" sz="2800" b="1" dirty="0">
                <a:ea typeface="黑体" panose="02010609060101010101" pitchFamily="49" charset="-122"/>
              </a:rPr>
              <a:t> </a:t>
            </a:r>
            <a:r>
              <a:rPr lang="en-US" altLang="zh-CN" sz="2800" b="1" dirty="0">
                <a:ea typeface="黑体" panose="02010609060101010101" pitchFamily="49" charset="-122"/>
              </a:rPr>
              <a:t>modest</a:t>
            </a:r>
            <a:r>
              <a:rPr lang="zh-CN" altLang="en-US" sz="2800" b="1" dirty="0">
                <a:ea typeface="黑体" panose="02010609060101010101" pitchFamily="49" charset="-122"/>
              </a:rPr>
              <a:t> </a:t>
            </a:r>
            <a:r>
              <a:rPr lang="en-US" altLang="zh-CN" sz="2800" b="1" dirty="0">
                <a:ea typeface="黑体" panose="02010609060101010101" pitchFamily="49" charset="-122"/>
              </a:rPr>
              <a:t>gain</a:t>
            </a:r>
            <a:r>
              <a:rPr lang="zh-CN" altLang="en-US" sz="2800" b="1" dirty="0">
                <a:ea typeface="黑体" panose="02010609060101010101" pitchFamily="49" charset="-122"/>
              </a:rPr>
              <a:t> </a:t>
            </a:r>
            <a:r>
              <a:rPr lang="en-US" altLang="zh-CN" sz="2800" b="1" dirty="0">
                <a:ea typeface="黑体" panose="02010609060101010101" pitchFamily="49" charset="-122"/>
              </a:rPr>
              <a:t>(~50), optimized to get the best S/N and fast timing</a:t>
            </a:r>
          </a:p>
          <a:p>
            <a:pPr marL="457200" lvl="1" indent="0">
              <a:lnSpc>
                <a:spcPct val="130000"/>
              </a:lnSpc>
              <a:buNone/>
            </a:pPr>
            <a:endParaRPr lang="en" altLang="zh-CN" sz="2708" b="1" dirty="0">
              <a:solidFill>
                <a:srgbClr val="FF0000"/>
              </a:solidFill>
              <a:ea typeface="黑体" panose="02010609060101010101" pitchFamily="49" charset="-122"/>
              <a:sym typeface="微软雅黑"/>
            </a:endParaRPr>
          </a:p>
          <a:p>
            <a:pPr marL="0" indent="0">
              <a:buNone/>
            </a:pPr>
            <a:endParaRPr lang="en-US" altLang="zh-CN" sz="2831" b="1" dirty="0">
              <a:solidFill>
                <a:srgbClr val="FF0000"/>
              </a:solidFill>
              <a:ea typeface="黑体" panose="02010609060101010101" pitchFamily="49" charset="-122"/>
            </a:endParaRPr>
          </a:p>
          <a:p>
            <a:pPr marL="457200" lvl="1" indent="0">
              <a:buNone/>
            </a:pPr>
            <a:endParaRPr lang="en-US" sz="2500" b="1" dirty="0">
              <a:solidFill>
                <a:srgbClr val="FF0000"/>
              </a:solidFill>
              <a:ea typeface="黑体" panose="02010609060101010101" pitchFamily="49" charset="-122"/>
            </a:endParaRPr>
          </a:p>
          <a:p>
            <a:pPr marL="0" indent="0">
              <a:buNone/>
            </a:pPr>
            <a:endParaRPr lang="zh-CN" altLang="en-US" sz="2831" b="1" dirty="0">
              <a:ea typeface="黑体" panose="02010609060101010101" pitchFamily="49" charset="-122"/>
            </a:endParaRPr>
          </a:p>
        </p:txBody>
      </p:sp>
      <p:sp>
        <p:nvSpPr>
          <p:cNvPr id="13" name="Slide Number Placeholder 12">
            <a:extLst>
              <a:ext uri="{FF2B5EF4-FFF2-40B4-BE49-F238E27FC236}">
                <a16:creationId xmlns:a16="http://schemas.microsoft.com/office/drawing/2014/main" id="{05B9BA9E-20C4-994A-A0D7-F248D1F7DFEA}"/>
              </a:ext>
            </a:extLst>
          </p:cNvPr>
          <p:cNvSpPr>
            <a:spLocks noGrp="1"/>
          </p:cNvSpPr>
          <p:nvPr>
            <p:ph type="sldNum" sz="quarter" idx="12"/>
          </p:nvPr>
        </p:nvSpPr>
        <p:spPr/>
        <p:txBody>
          <a:bodyPr/>
          <a:lstStyle/>
          <a:p>
            <a:fld id="{48F63A3B-78C7-47BE-AE5E-E10140E04643}" type="slidenum">
              <a:rPr lang="en-US" smtClean="0"/>
              <a:t>5</a:t>
            </a:fld>
            <a:endParaRPr lang="en-US" dirty="0"/>
          </a:p>
        </p:txBody>
      </p:sp>
      <p:sp>
        <p:nvSpPr>
          <p:cNvPr id="15" name="TextBox 14">
            <a:extLst>
              <a:ext uri="{FF2B5EF4-FFF2-40B4-BE49-F238E27FC236}">
                <a16:creationId xmlns:a16="http://schemas.microsoft.com/office/drawing/2014/main" id="{B3377CCA-D316-3D45-B031-92879CC03E1C}"/>
              </a:ext>
            </a:extLst>
          </p:cNvPr>
          <p:cNvSpPr txBox="1"/>
          <p:nvPr/>
        </p:nvSpPr>
        <p:spPr>
          <a:xfrm>
            <a:off x="5429734" y="4987698"/>
            <a:ext cx="391096" cy="400110"/>
          </a:xfrm>
          <a:prstGeom prst="rect">
            <a:avLst/>
          </a:prstGeom>
          <a:solidFill>
            <a:schemeClr val="bg1"/>
          </a:solidFill>
        </p:spPr>
        <p:txBody>
          <a:bodyPr wrap="square">
            <a:spAutoFit/>
          </a:bodyPr>
          <a:lstStyle/>
          <a:p>
            <a:r>
              <a:rPr lang="en-US" altLang="zh-CN" sz="2000" dirty="0"/>
              <a:t>E</a:t>
            </a:r>
            <a:endParaRPr lang="en-CN" sz="2000" dirty="0"/>
          </a:p>
        </p:txBody>
      </p:sp>
      <p:sp>
        <p:nvSpPr>
          <p:cNvPr id="16" name="TextBox 15">
            <a:extLst>
              <a:ext uri="{FF2B5EF4-FFF2-40B4-BE49-F238E27FC236}">
                <a16:creationId xmlns:a16="http://schemas.microsoft.com/office/drawing/2014/main" id="{3758EFCF-7896-7748-A8DC-A577CF12086C}"/>
              </a:ext>
            </a:extLst>
          </p:cNvPr>
          <p:cNvSpPr txBox="1"/>
          <p:nvPr/>
        </p:nvSpPr>
        <p:spPr>
          <a:xfrm>
            <a:off x="10891711" y="4979083"/>
            <a:ext cx="391096" cy="400110"/>
          </a:xfrm>
          <a:prstGeom prst="rect">
            <a:avLst/>
          </a:prstGeom>
          <a:solidFill>
            <a:schemeClr val="bg1"/>
          </a:solidFill>
        </p:spPr>
        <p:txBody>
          <a:bodyPr wrap="square">
            <a:spAutoFit/>
          </a:bodyPr>
          <a:lstStyle/>
          <a:p>
            <a:r>
              <a:rPr lang="en-US" altLang="zh-CN" sz="2000" dirty="0"/>
              <a:t>E</a:t>
            </a:r>
            <a:endParaRPr lang="en-CN" sz="2000" dirty="0"/>
          </a:p>
        </p:txBody>
      </p:sp>
    </p:spTree>
    <p:extLst>
      <p:ext uri="{BB962C8B-B14F-4D97-AF65-F5344CB8AC3E}">
        <p14:creationId xmlns:p14="http://schemas.microsoft.com/office/powerpoint/2010/main" val="241045673"/>
      </p:ext>
    </p:extLst>
  </p:cSld>
  <p:clrMapOvr>
    <a:masterClrMapping/>
  </p:clrMapOvr>
  <mc:AlternateContent xmlns:mc="http://schemas.openxmlformats.org/markup-compatibility/2006" xmlns:p14="http://schemas.microsoft.com/office/powerpoint/2010/main">
    <mc:Choice Requires="p14">
      <p:transition spd="slow" p14:dur="2000" advTm="83299"/>
    </mc:Choice>
    <mc:Fallback xmlns="">
      <p:transition spd="slow" advTm="8329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F3528A1-00BC-26FE-66CF-D9653DB8C7AE}"/>
              </a:ext>
            </a:extLst>
          </p:cNvPr>
          <p:cNvPicPr>
            <a:picLocks noChangeAspect="1"/>
          </p:cNvPicPr>
          <p:nvPr/>
        </p:nvPicPr>
        <p:blipFill>
          <a:blip r:embed="rId2"/>
          <a:stretch>
            <a:fillRect/>
          </a:stretch>
        </p:blipFill>
        <p:spPr>
          <a:xfrm>
            <a:off x="5541227" y="2511231"/>
            <a:ext cx="6075088" cy="3835323"/>
          </a:xfrm>
          <a:prstGeom prst="rect">
            <a:avLst/>
          </a:prstGeom>
        </p:spPr>
      </p:pic>
      <p:sp>
        <p:nvSpPr>
          <p:cNvPr id="2" name="标题 1">
            <a:extLst>
              <a:ext uri="{FF2B5EF4-FFF2-40B4-BE49-F238E27FC236}">
                <a16:creationId xmlns:a16="http://schemas.microsoft.com/office/drawing/2014/main" id="{F891207A-5737-7342-9E91-060A193E414F}"/>
              </a:ext>
            </a:extLst>
          </p:cNvPr>
          <p:cNvSpPr>
            <a:spLocks noGrp="1"/>
          </p:cNvSpPr>
          <p:nvPr>
            <p:ph type="title"/>
          </p:nvPr>
        </p:nvSpPr>
        <p:spPr>
          <a:xfrm>
            <a:off x="593231" y="123041"/>
            <a:ext cx="11191578" cy="826084"/>
          </a:xfrm>
        </p:spPr>
        <p:txBody>
          <a:bodyPr>
            <a:normAutofit/>
          </a:bodyPr>
          <a:lstStyle/>
          <a:p>
            <a:r>
              <a:rPr kumimoji="1" lang="en-US" altLang="zh-CN" dirty="0"/>
              <a:t>Innovation: LGAD sensor after Irradiation</a:t>
            </a:r>
            <a:endParaRPr kumimoji="1" lang="zh-CN" altLang="en-US" dirty="0"/>
          </a:p>
        </p:txBody>
      </p:sp>
      <p:sp>
        <p:nvSpPr>
          <p:cNvPr id="3" name="内容占位符 2">
            <a:extLst>
              <a:ext uri="{FF2B5EF4-FFF2-40B4-BE49-F238E27FC236}">
                <a16:creationId xmlns:a16="http://schemas.microsoft.com/office/drawing/2014/main" id="{2FA725D5-9EFD-834F-9CBA-A01300FAF3B5}"/>
              </a:ext>
            </a:extLst>
          </p:cNvPr>
          <p:cNvSpPr>
            <a:spLocks noGrp="1"/>
          </p:cNvSpPr>
          <p:nvPr>
            <p:ph idx="1"/>
          </p:nvPr>
        </p:nvSpPr>
        <p:spPr>
          <a:xfrm>
            <a:off x="0" y="982818"/>
            <a:ext cx="13068300" cy="2555811"/>
          </a:xfrm>
        </p:spPr>
        <p:txBody>
          <a:bodyPr>
            <a:normAutofit fontScale="70000" lnSpcReduction="20000"/>
          </a:bodyPr>
          <a:lstStyle/>
          <a:p>
            <a:r>
              <a:rPr kumimoji="1" lang="en-US" altLang="zh-CN" sz="3400" dirty="0"/>
              <a:t>IHEP</a:t>
            </a:r>
            <a:r>
              <a:rPr kumimoji="1" lang="zh-CN" altLang="en-US" sz="3400" dirty="0"/>
              <a:t> </a:t>
            </a:r>
            <a:r>
              <a:rPr kumimoji="1" lang="en-US" altLang="zh-CN" sz="3400" dirty="0"/>
              <a:t>and</a:t>
            </a:r>
            <a:r>
              <a:rPr kumimoji="1" lang="zh-CN" altLang="en-US" sz="3400" dirty="0"/>
              <a:t> </a:t>
            </a:r>
            <a:r>
              <a:rPr kumimoji="1" lang="en-US" altLang="zh-CN" sz="3400" dirty="0"/>
              <a:t>USTC</a:t>
            </a:r>
            <a:r>
              <a:rPr kumimoji="1" lang="zh-CN" altLang="en-US" sz="3400" dirty="0"/>
              <a:t> </a:t>
            </a:r>
            <a:r>
              <a:rPr kumimoji="1" lang="en-US" altLang="zh-CN" sz="3400" dirty="0"/>
              <a:t>developed IHEP-IME and USTC-IME LGAD with carbon doping</a:t>
            </a:r>
            <a:r>
              <a:rPr kumimoji="1" lang="zh-CN" altLang="en-US" sz="3400" dirty="0"/>
              <a:t> </a:t>
            </a:r>
            <a:r>
              <a:rPr kumimoji="1" lang="en-US" altLang="zh-CN" sz="3400" dirty="0"/>
              <a:t>independently</a:t>
            </a:r>
            <a:r>
              <a:rPr kumimoji="1" lang="zh-CN" altLang="en-US" sz="3400" dirty="0"/>
              <a:t>  </a:t>
            </a:r>
            <a:endParaRPr kumimoji="1" lang="en-US" altLang="zh-CN" sz="3400" dirty="0"/>
          </a:p>
          <a:p>
            <a:pPr lvl="1"/>
            <a:r>
              <a:rPr kumimoji="1" lang="en-US" altLang="zh-CN" sz="3400" dirty="0">
                <a:solidFill>
                  <a:srgbClr val="0070C0"/>
                </a:solidFill>
              </a:rPr>
              <a:t>Increased radiation hardness, met HGTD requirement, </a:t>
            </a:r>
            <a:r>
              <a:rPr lang="en-US" altLang="zh-CN" sz="3400" dirty="0">
                <a:solidFill>
                  <a:srgbClr val="0070C0"/>
                </a:solidFill>
              </a:rPr>
              <a:t>survive at fluence  2.5×10</a:t>
            </a:r>
            <a:r>
              <a:rPr lang="en-US" altLang="zh-CN" sz="3400" baseline="30000" dirty="0">
                <a:solidFill>
                  <a:srgbClr val="0070C0"/>
                </a:solidFill>
              </a:rPr>
              <a:t>15  </a:t>
            </a:r>
            <a:r>
              <a:rPr lang="en-US" altLang="zh-CN" sz="3400" dirty="0" err="1">
                <a:solidFill>
                  <a:srgbClr val="0070C0"/>
                </a:solidFill>
              </a:rPr>
              <a:t>n</a:t>
            </a:r>
            <a:r>
              <a:rPr lang="en-US" altLang="zh-CN" sz="3400" baseline="-25000" dirty="0" err="1">
                <a:solidFill>
                  <a:srgbClr val="0070C0"/>
                </a:solidFill>
              </a:rPr>
              <a:t>eq</a:t>
            </a:r>
            <a:r>
              <a:rPr lang="en-US" altLang="zh-CN" sz="3400" dirty="0">
                <a:solidFill>
                  <a:srgbClr val="0070C0"/>
                </a:solidFill>
              </a:rPr>
              <a:t>/cm</a:t>
            </a:r>
            <a:r>
              <a:rPr lang="en-US" altLang="zh-CN" sz="3400" baseline="30000" dirty="0">
                <a:solidFill>
                  <a:srgbClr val="0070C0"/>
                </a:solidFill>
              </a:rPr>
              <a:t>2 </a:t>
            </a:r>
            <a:r>
              <a:rPr lang="en-US" altLang="zh-CN" sz="3400" dirty="0">
                <a:solidFill>
                  <a:srgbClr val="0070C0"/>
                </a:solidFill>
              </a:rPr>
              <a:t> </a:t>
            </a:r>
            <a:endParaRPr kumimoji="1" lang="en-US" altLang="zh-CN" sz="3400" dirty="0"/>
          </a:p>
          <a:p>
            <a:r>
              <a:rPr lang="en-US" altLang="zh-CN" sz="3400" dirty="0"/>
              <a:t>After  2.5×10</a:t>
            </a:r>
            <a:r>
              <a:rPr lang="en-US" altLang="zh-CN" sz="3400" baseline="30000" dirty="0"/>
              <a:t>15  </a:t>
            </a:r>
            <a:r>
              <a:rPr lang="en-US" altLang="zh-CN" sz="3400" dirty="0" err="1"/>
              <a:t>n</a:t>
            </a:r>
            <a:r>
              <a:rPr lang="en-US" altLang="zh-CN" sz="3400" baseline="-25000" dirty="0" err="1"/>
              <a:t>eq</a:t>
            </a:r>
            <a:r>
              <a:rPr lang="en-US" altLang="zh-CN" sz="3400" dirty="0"/>
              <a:t>/cm</a:t>
            </a:r>
            <a:r>
              <a:rPr lang="en-US" altLang="zh-CN" sz="3400" baseline="30000" dirty="0"/>
              <a:t>2 </a:t>
            </a:r>
            <a:r>
              <a:rPr lang="en-US" altLang="zh-CN" sz="3400" dirty="0"/>
              <a:t>, IHEP</a:t>
            </a:r>
            <a:r>
              <a:rPr lang="zh-CN" altLang="en-US" sz="3400" dirty="0"/>
              <a:t> </a:t>
            </a:r>
            <a:r>
              <a:rPr lang="en-US" altLang="zh-CN" sz="3400" dirty="0"/>
              <a:t>LGADs can operated much</a:t>
            </a:r>
            <a:r>
              <a:rPr lang="zh-CN" altLang="en-US" sz="3400" dirty="0"/>
              <a:t> </a:t>
            </a:r>
            <a:r>
              <a:rPr lang="en-US" altLang="zh-CN" sz="3400" dirty="0"/>
              <a:t>below 550 V </a:t>
            </a:r>
          </a:p>
          <a:p>
            <a:pPr lvl="1"/>
            <a:r>
              <a:rPr kumimoji="1" lang="en-US" altLang="zh-CN" sz="3100" dirty="0">
                <a:solidFill>
                  <a:srgbClr val="0070C0"/>
                </a:solidFill>
                <a:sym typeface="Wingdings" pitchFamily="2" charset="2"/>
              </a:rPr>
              <a:t>Avoid single event burnout</a:t>
            </a:r>
            <a:endParaRPr lang="en-US" altLang="zh-CN" sz="3100" dirty="0"/>
          </a:p>
          <a:p>
            <a:endParaRPr kumimoji="1" lang="en-US" altLang="zh-CN" sz="2800" dirty="0"/>
          </a:p>
          <a:p>
            <a:pPr lvl="1"/>
            <a:endParaRPr lang="en-US" altLang="zh-CN" dirty="0">
              <a:solidFill>
                <a:srgbClr val="FF0000"/>
              </a:solidFill>
            </a:endParaRPr>
          </a:p>
          <a:p>
            <a:pPr lvl="1"/>
            <a:endParaRPr lang="en-US" altLang="zh-CN" dirty="0">
              <a:solidFill>
                <a:srgbClr val="FF0000"/>
              </a:solidFill>
            </a:endParaRPr>
          </a:p>
          <a:p>
            <a:pPr marL="0" indent="0">
              <a:buNone/>
            </a:pPr>
            <a:r>
              <a:rPr kumimoji="1" lang="en-US" altLang="zh-CN" dirty="0"/>
              <a:t> </a:t>
            </a:r>
          </a:p>
        </p:txBody>
      </p:sp>
      <p:sp>
        <p:nvSpPr>
          <p:cNvPr id="12" name="文本框 11">
            <a:extLst>
              <a:ext uri="{FF2B5EF4-FFF2-40B4-BE49-F238E27FC236}">
                <a16:creationId xmlns:a16="http://schemas.microsoft.com/office/drawing/2014/main" id="{25883DD8-3FEB-4EBF-55E4-E036CB9B8223}"/>
              </a:ext>
            </a:extLst>
          </p:cNvPr>
          <p:cNvSpPr txBox="1"/>
          <p:nvPr/>
        </p:nvSpPr>
        <p:spPr>
          <a:xfrm>
            <a:off x="7009467" y="2707632"/>
            <a:ext cx="4369734" cy="830997"/>
          </a:xfrm>
          <a:prstGeom prst="rect">
            <a:avLst/>
          </a:prstGeom>
          <a:solidFill>
            <a:schemeClr val="bg1"/>
          </a:solidFill>
        </p:spPr>
        <p:txBody>
          <a:bodyPr wrap="square">
            <a:spAutoFit/>
          </a:bodyPr>
          <a:lstStyle/>
          <a:p>
            <a:pPr algn="ctr"/>
            <a:r>
              <a:rPr kumimoji="1" lang="en-US" altLang="zh-CN" sz="2400" dirty="0">
                <a:solidFill>
                  <a:srgbClr val="FF0000"/>
                </a:solidFill>
              </a:rPr>
              <a:t>Acceptor Removal Ratio</a:t>
            </a:r>
          </a:p>
          <a:p>
            <a:pPr algn="ctr"/>
            <a:r>
              <a:rPr kumimoji="1" lang="en-US" altLang="zh-CN" sz="2400" dirty="0">
                <a:solidFill>
                  <a:srgbClr val="FF0000"/>
                </a:solidFill>
              </a:rPr>
              <a:t>Lower ratio, more radiation hard</a:t>
            </a:r>
            <a:endParaRPr lang="zh-CN" altLang="en-US" sz="2400" dirty="0">
              <a:solidFill>
                <a:srgbClr val="FF0000"/>
              </a:solidFill>
            </a:endParaRPr>
          </a:p>
        </p:txBody>
      </p:sp>
      <p:sp>
        <p:nvSpPr>
          <p:cNvPr id="13" name="椭圆 12">
            <a:extLst>
              <a:ext uri="{FF2B5EF4-FFF2-40B4-BE49-F238E27FC236}">
                <a16:creationId xmlns:a16="http://schemas.microsoft.com/office/drawing/2014/main" id="{685C0A92-1DF9-063A-5E8F-E1026D277B5F}"/>
              </a:ext>
            </a:extLst>
          </p:cNvPr>
          <p:cNvSpPr/>
          <p:nvPr/>
        </p:nvSpPr>
        <p:spPr>
          <a:xfrm>
            <a:off x="9648527" y="4032872"/>
            <a:ext cx="1693741" cy="2002469"/>
          </a:xfrm>
          <a:prstGeom prst="ellipse">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215"/>
          </a:p>
        </p:txBody>
      </p:sp>
      <p:sp>
        <p:nvSpPr>
          <p:cNvPr id="6" name="Slide Number Placeholder 5">
            <a:extLst>
              <a:ext uri="{FF2B5EF4-FFF2-40B4-BE49-F238E27FC236}">
                <a16:creationId xmlns:a16="http://schemas.microsoft.com/office/drawing/2014/main" id="{B46B6E2D-47F3-FC4F-B2EE-62DF68857165}"/>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14" name="图片 4">
            <a:extLst>
              <a:ext uri="{FF2B5EF4-FFF2-40B4-BE49-F238E27FC236}">
                <a16:creationId xmlns:a16="http://schemas.microsoft.com/office/drawing/2014/main" id="{AE784D70-6C2B-A84E-AEA7-66538E1FDD2D}"/>
              </a:ext>
            </a:extLst>
          </p:cNvPr>
          <p:cNvPicPr>
            <a:picLocks noChangeAspect="1"/>
          </p:cNvPicPr>
          <p:nvPr/>
        </p:nvPicPr>
        <p:blipFill rotWithShape="1">
          <a:blip r:embed="rId3"/>
          <a:srcRect r="1215" b="45420"/>
          <a:stretch/>
        </p:blipFill>
        <p:spPr>
          <a:xfrm>
            <a:off x="720277" y="3495273"/>
            <a:ext cx="3630078" cy="3038877"/>
          </a:xfrm>
          <a:prstGeom prst="rect">
            <a:avLst/>
          </a:prstGeom>
        </p:spPr>
      </p:pic>
      <p:sp>
        <p:nvSpPr>
          <p:cNvPr id="15" name="TextBox 14">
            <a:extLst>
              <a:ext uri="{FF2B5EF4-FFF2-40B4-BE49-F238E27FC236}">
                <a16:creationId xmlns:a16="http://schemas.microsoft.com/office/drawing/2014/main" id="{CDF8192A-EBB9-2B46-BA2D-5A9C43203AA6}"/>
              </a:ext>
            </a:extLst>
          </p:cNvPr>
          <p:cNvSpPr txBox="1"/>
          <p:nvPr/>
        </p:nvSpPr>
        <p:spPr>
          <a:xfrm>
            <a:off x="593231" y="2882081"/>
            <a:ext cx="4939555" cy="803975"/>
          </a:xfrm>
          <a:prstGeom prst="rect">
            <a:avLst/>
          </a:prstGeom>
          <a:noFill/>
        </p:spPr>
        <p:txBody>
          <a:bodyPr wrap="square">
            <a:spAutoFit/>
          </a:bodyPr>
          <a:lstStyle/>
          <a:p>
            <a:r>
              <a:rPr lang="en" altLang="zh-CN" sz="2215" dirty="0">
                <a:solidFill>
                  <a:srgbClr val="FF0000"/>
                </a:solidFill>
              </a:rPr>
              <a:t>Single Event Burnout (SEB)</a:t>
            </a:r>
            <a:r>
              <a:rPr lang="zh-CN" altLang="en-US" sz="2215" dirty="0">
                <a:solidFill>
                  <a:srgbClr val="FF0000"/>
                </a:solidFill>
              </a:rPr>
              <a:t> </a:t>
            </a:r>
            <a:r>
              <a:rPr lang="en-US" altLang="zh-CN" sz="2215" dirty="0">
                <a:solidFill>
                  <a:srgbClr val="FF0000"/>
                </a:solidFill>
              </a:rPr>
              <a:t>effect</a:t>
            </a:r>
          </a:p>
          <a:p>
            <a:r>
              <a:rPr lang="zh-CN" altLang="en-US" sz="2215" dirty="0">
                <a:solidFill>
                  <a:srgbClr val="FF0000"/>
                </a:solidFill>
              </a:rPr>
              <a:t>             </a:t>
            </a:r>
            <a:r>
              <a:rPr lang="en-US" altLang="zh-CN" sz="2215" dirty="0">
                <a:solidFill>
                  <a:srgbClr val="FF0000"/>
                </a:solidFill>
              </a:rPr>
              <a:t>CNM</a:t>
            </a:r>
            <a:r>
              <a:rPr lang="zh-CN" altLang="en-US" sz="2215" dirty="0">
                <a:solidFill>
                  <a:srgbClr val="FF0000"/>
                </a:solidFill>
              </a:rPr>
              <a:t> </a:t>
            </a:r>
            <a:r>
              <a:rPr lang="en-US" altLang="zh-CN" sz="2215" dirty="0">
                <a:solidFill>
                  <a:srgbClr val="FF0000"/>
                </a:solidFill>
              </a:rPr>
              <a:t>LGAD</a:t>
            </a:r>
            <a:r>
              <a:rPr lang="en" altLang="zh-CN" sz="2215" dirty="0">
                <a:solidFill>
                  <a:srgbClr val="FF0000"/>
                </a:solidFill>
              </a:rPr>
              <a:t> </a:t>
            </a:r>
            <a:endParaRPr lang="en-CN" sz="2215" dirty="0">
              <a:solidFill>
                <a:srgbClr val="FF0000"/>
              </a:solidFill>
            </a:endParaRPr>
          </a:p>
        </p:txBody>
      </p:sp>
    </p:spTree>
    <p:extLst>
      <p:ext uri="{BB962C8B-B14F-4D97-AF65-F5344CB8AC3E}">
        <p14:creationId xmlns:p14="http://schemas.microsoft.com/office/powerpoint/2010/main" val="1046933380"/>
      </p:ext>
    </p:extLst>
  </p:cSld>
  <p:clrMapOvr>
    <a:masterClrMapping/>
  </p:clrMapOvr>
  <mc:AlternateContent xmlns:mc="http://schemas.openxmlformats.org/markup-compatibility/2006" xmlns:p14="http://schemas.microsoft.com/office/powerpoint/2010/main">
    <mc:Choice Requires="p14">
      <p:transition spd="slow" p14:dur="2000" advTm="112524"/>
    </mc:Choice>
    <mc:Fallback xmlns="">
      <p:transition spd="slow" advTm="1125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D5EA2D3-AFFE-84E5-B326-9246467030E7}"/>
              </a:ext>
            </a:extLst>
          </p:cNvPr>
          <p:cNvPicPr>
            <a:picLocks noChangeAspect="1"/>
          </p:cNvPicPr>
          <p:nvPr/>
        </p:nvPicPr>
        <p:blipFill rotWithShape="1">
          <a:blip r:embed="rId3"/>
          <a:srcRect b="4732"/>
          <a:stretch/>
        </p:blipFill>
        <p:spPr>
          <a:xfrm>
            <a:off x="6560018" y="4926856"/>
            <a:ext cx="4795378" cy="1766045"/>
          </a:xfrm>
          <a:prstGeom prst="rect">
            <a:avLst/>
          </a:prstGeom>
        </p:spPr>
      </p:pic>
      <p:sp>
        <p:nvSpPr>
          <p:cNvPr id="12" name="文本框 11">
            <a:extLst>
              <a:ext uri="{FF2B5EF4-FFF2-40B4-BE49-F238E27FC236}">
                <a16:creationId xmlns:a16="http://schemas.microsoft.com/office/drawing/2014/main" id="{E1CF8CAD-D47E-AA22-5AEB-A20C48E4C1A8}"/>
              </a:ext>
            </a:extLst>
          </p:cNvPr>
          <p:cNvSpPr txBox="1"/>
          <p:nvPr/>
        </p:nvSpPr>
        <p:spPr>
          <a:xfrm>
            <a:off x="7762902" y="5449704"/>
            <a:ext cx="2022449" cy="1114921"/>
          </a:xfrm>
          <a:prstGeom prst="rect">
            <a:avLst/>
          </a:prstGeom>
          <a:noFill/>
        </p:spPr>
        <p:txBody>
          <a:bodyPr wrap="square" rtlCol="0">
            <a:spAutoFit/>
          </a:bodyPr>
          <a:lstStyle/>
          <a:p>
            <a:r>
              <a:rPr lang="en-US" altLang="zh-CN" sz="2215" dirty="0">
                <a:solidFill>
                  <a:srgbClr val="FF0000"/>
                </a:solidFill>
              </a:rPr>
              <a:t>USTC-IME</a:t>
            </a:r>
            <a:r>
              <a:rPr lang="zh-CN" altLang="en-US" sz="2215" dirty="0">
                <a:solidFill>
                  <a:srgbClr val="FF0000"/>
                </a:solidFill>
              </a:rPr>
              <a:t> </a:t>
            </a:r>
            <a:r>
              <a:rPr lang="en-US" altLang="zh-CN" sz="2215" dirty="0">
                <a:solidFill>
                  <a:srgbClr val="FF0000"/>
                </a:solidFill>
              </a:rPr>
              <a:t>LGAD</a:t>
            </a:r>
          </a:p>
          <a:p>
            <a:endParaRPr lang="en-US" altLang="zh-CN" sz="2215" dirty="0">
              <a:solidFill>
                <a:srgbClr val="FF0000"/>
              </a:solidFill>
            </a:endParaRPr>
          </a:p>
          <a:p>
            <a:endParaRPr lang="zh-CN" altLang="en-US" sz="2215" dirty="0">
              <a:solidFill>
                <a:srgbClr val="FF0000"/>
              </a:solidFill>
            </a:endParaRPr>
          </a:p>
        </p:txBody>
      </p:sp>
      <p:pic>
        <p:nvPicPr>
          <p:cNvPr id="21" name="Picture 20">
            <a:extLst>
              <a:ext uri="{FF2B5EF4-FFF2-40B4-BE49-F238E27FC236}">
                <a16:creationId xmlns:a16="http://schemas.microsoft.com/office/drawing/2014/main" id="{7CC0E389-EA0D-5979-C841-B01DC28D103A}"/>
              </a:ext>
            </a:extLst>
          </p:cNvPr>
          <p:cNvPicPr>
            <a:picLocks noChangeAspect="1"/>
          </p:cNvPicPr>
          <p:nvPr/>
        </p:nvPicPr>
        <p:blipFill>
          <a:blip r:embed="rId4"/>
          <a:stretch>
            <a:fillRect/>
          </a:stretch>
        </p:blipFill>
        <p:spPr>
          <a:xfrm>
            <a:off x="6560018" y="2921000"/>
            <a:ext cx="4845774" cy="2061461"/>
          </a:xfrm>
          <a:prstGeom prst="rect">
            <a:avLst/>
          </a:prstGeom>
        </p:spPr>
      </p:pic>
      <p:sp>
        <p:nvSpPr>
          <p:cNvPr id="7" name="标题 6">
            <a:extLst>
              <a:ext uri="{FF2B5EF4-FFF2-40B4-BE49-F238E27FC236}">
                <a16:creationId xmlns:a16="http://schemas.microsoft.com/office/drawing/2014/main" id="{561E11F6-85A6-C24A-93EF-C8E4F268D892}"/>
              </a:ext>
            </a:extLst>
          </p:cNvPr>
          <p:cNvSpPr>
            <a:spLocks noGrp="1"/>
          </p:cNvSpPr>
          <p:nvPr>
            <p:ph type="title"/>
          </p:nvPr>
        </p:nvSpPr>
        <p:spPr>
          <a:xfrm>
            <a:off x="130629" y="127706"/>
            <a:ext cx="11223171" cy="826084"/>
          </a:xfrm>
        </p:spPr>
        <p:txBody>
          <a:bodyPr>
            <a:normAutofit/>
          </a:bodyPr>
          <a:lstStyle/>
          <a:p>
            <a:r>
              <a:rPr lang="en" altLang="zh-CN" dirty="0"/>
              <a:t>LGAD</a:t>
            </a:r>
            <a:r>
              <a:rPr lang="zh-CN" altLang="en-US" dirty="0"/>
              <a:t> </a:t>
            </a:r>
            <a:r>
              <a:rPr lang="en-US" altLang="zh-CN" dirty="0"/>
              <a:t>sensors</a:t>
            </a:r>
            <a:r>
              <a:rPr lang="zh-CN" altLang="en-US" dirty="0"/>
              <a:t> </a:t>
            </a:r>
            <a:r>
              <a:rPr lang="en-US" altLang="zh-CN" dirty="0"/>
              <a:t>pre-production</a:t>
            </a:r>
            <a:r>
              <a:rPr lang="zh-CN" altLang="en-US" dirty="0"/>
              <a:t> </a:t>
            </a:r>
            <a:r>
              <a:rPr lang="en-US" altLang="zh-CN" dirty="0"/>
              <a:t>and</a:t>
            </a:r>
            <a:r>
              <a:rPr lang="zh-CN" altLang="en-US" dirty="0"/>
              <a:t> </a:t>
            </a:r>
            <a:r>
              <a:rPr lang="en-US" altLang="zh-CN" dirty="0"/>
              <a:t>production</a:t>
            </a:r>
            <a:r>
              <a:rPr lang="zh-CN" altLang="en-US" dirty="0"/>
              <a:t>  </a:t>
            </a:r>
          </a:p>
        </p:txBody>
      </p:sp>
      <p:sp>
        <p:nvSpPr>
          <p:cNvPr id="9" name="内容占位符 8">
            <a:extLst>
              <a:ext uri="{FF2B5EF4-FFF2-40B4-BE49-F238E27FC236}">
                <a16:creationId xmlns:a16="http://schemas.microsoft.com/office/drawing/2014/main" id="{56F2E7AD-BE24-784F-85AC-293B9B6730A0}"/>
              </a:ext>
            </a:extLst>
          </p:cNvPr>
          <p:cNvSpPr>
            <a:spLocks noGrp="1"/>
          </p:cNvSpPr>
          <p:nvPr>
            <p:ph idx="1"/>
          </p:nvPr>
        </p:nvSpPr>
        <p:spPr>
          <a:xfrm>
            <a:off x="0" y="918741"/>
            <a:ext cx="12694024" cy="5774160"/>
          </a:xfrm>
        </p:spPr>
        <p:txBody>
          <a:bodyPr>
            <a:normAutofit/>
          </a:bodyPr>
          <a:lstStyle/>
          <a:p>
            <a:r>
              <a:rPr lang="en-US" altLang="zh-CN" sz="2400" dirty="0">
                <a:solidFill>
                  <a:srgbClr val="FF0000"/>
                </a:solidFill>
              </a:rPr>
              <a:t>Passed</a:t>
            </a:r>
            <a:r>
              <a:rPr lang="zh-CN" altLang="en-US" sz="2400" dirty="0">
                <a:solidFill>
                  <a:srgbClr val="FF0000"/>
                </a:solidFill>
              </a:rPr>
              <a:t> </a:t>
            </a:r>
            <a:r>
              <a:rPr lang="en-US" altLang="zh-CN" sz="2400" dirty="0">
                <a:solidFill>
                  <a:srgbClr val="FF0000"/>
                </a:solidFill>
              </a:rPr>
              <a:t>CERN</a:t>
            </a:r>
            <a:r>
              <a:rPr lang="zh-CN" altLang="en-US" sz="2400" dirty="0">
                <a:solidFill>
                  <a:srgbClr val="FF0000"/>
                </a:solidFill>
              </a:rPr>
              <a:t> </a:t>
            </a:r>
            <a:r>
              <a:rPr lang="en-US" altLang="zh-CN" sz="2400" dirty="0">
                <a:solidFill>
                  <a:srgbClr val="FF0000"/>
                </a:solidFill>
              </a:rPr>
              <a:t>review</a:t>
            </a:r>
            <a:r>
              <a:rPr lang="zh-CN" altLang="en-US" sz="2400" dirty="0">
                <a:solidFill>
                  <a:srgbClr val="FF0000"/>
                </a:solidFill>
              </a:rPr>
              <a:t> </a:t>
            </a:r>
            <a:r>
              <a:rPr lang="en-US" altLang="zh-CN" sz="2400" dirty="0">
                <a:solidFill>
                  <a:srgbClr val="FF0000"/>
                </a:solidFill>
              </a:rPr>
              <a:t>at</a:t>
            </a:r>
            <a:r>
              <a:rPr lang="zh-CN" altLang="en-US" sz="2400" dirty="0">
                <a:solidFill>
                  <a:srgbClr val="FF0000"/>
                </a:solidFill>
              </a:rPr>
              <a:t> </a:t>
            </a:r>
            <a:r>
              <a:rPr lang="en-US" altLang="zh-CN" sz="2400" dirty="0">
                <a:solidFill>
                  <a:srgbClr val="FF0000"/>
                </a:solidFill>
              </a:rPr>
              <a:t>2024</a:t>
            </a:r>
            <a:r>
              <a:rPr lang="en-US" altLang="zh-CN" sz="2400" dirty="0"/>
              <a:t>.</a:t>
            </a:r>
            <a:r>
              <a:rPr lang="zh-CN" altLang="en-US" sz="2400" dirty="0"/>
              <a:t> </a:t>
            </a:r>
            <a:r>
              <a:rPr lang="en-US" altLang="zh-CN" sz="2400" dirty="0"/>
              <a:t>The</a:t>
            </a:r>
            <a:r>
              <a:rPr lang="zh-CN" altLang="en-US" sz="2400" dirty="0"/>
              <a:t> </a:t>
            </a:r>
            <a:r>
              <a:rPr lang="en-US" altLang="zh-CN" sz="2400" dirty="0"/>
              <a:t>sensor</a:t>
            </a:r>
            <a:r>
              <a:rPr lang="zh-CN" altLang="en-US" sz="2400" dirty="0"/>
              <a:t> </a:t>
            </a:r>
            <a:r>
              <a:rPr lang="en-US" altLang="zh-CN" sz="2400" dirty="0"/>
              <a:t>production will</a:t>
            </a:r>
            <a:r>
              <a:rPr lang="zh-CN" altLang="en-US" sz="2400" dirty="0"/>
              <a:t> </a:t>
            </a:r>
            <a:r>
              <a:rPr lang="en-US" altLang="zh-CN" sz="2400" dirty="0"/>
              <a:t>be</a:t>
            </a:r>
            <a:r>
              <a:rPr lang="zh-CN" altLang="en-US" sz="2400" dirty="0"/>
              <a:t> </a:t>
            </a:r>
            <a:r>
              <a:rPr lang="en-US" altLang="zh-CN" sz="2400" dirty="0">
                <a:solidFill>
                  <a:srgbClr val="FF0000"/>
                </a:solidFill>
              </a:rPr>
              <a:t>100%</a:t>
            </a:r>
            <a:r>
              <a:rPr lang="zh-CN" altLang="en-US" sz="2400" dirty="0">
                <a:solidFill>
                  <a:srgbClr val="FF0000"/>
                </a:solidFill>
              </a:rPr>
              <a:t> </a:t>
            </a:r>
            <a:r>
              <a:rPr lang="en-US" altLang="zh-CN" sz="2400" dirty="0">
                <a:solidFill>
                  <a:srgbClr val="FF0000"/>
                </a:solidFill>
              </a:rPr>
              <a:t>done</a:t>
            </a:r>
            <a:r>
              <a:rPr lang="zh-CN" altLang="en-US" sz="2400" dirty="0">
                <a:solidFill>
                  <a:srgbClr val="FF0000"/>
                </a:solidFill>
              </a:rPr>
              <a:t> </a:t>
            </a:r>
            <a:r>
              <a:rPr lang="en-US" altLang="zh-CN" sz="2400" dirty="0">
                <a:solidFill>
                  <a:srgbClr val="FF0000"/>
                </a:solidFill>
              </a:rPr>
              <a:t>by</a:t>
            </a:r>
            <a:r>
              <a:rPr lang="zh-CN" altLang="en-US" sz="2400" dirty="0">
                <a:solidFill>
                  <a:srgbClr val="FF0000"/>
                </a:solidFill>
              </a:rPr>
              <a:t> </a:t>
            </a:r>
            <a:r>
              <a:rPr lang="en-US" altLang="zh-CN" sz="2400" dirty="0">
                <a:solidFill>
                  <a:srgbClr val="FF0000"/>
                </a:solidFill>
              </a:rPr>
              <a:t>China </a:t>
            </a:r>
          </a:p>
          <a:p>
            <a:pPr lvl="1"/>
            <a:r>
              <a:rPr lang="en" altLang="zh-CN" dirty="0">
                <a:solidFill>
                  <a:srgbClr val="FF0000"/>
                </a:solidFill>
              </a:rPr>
              <a:t>First time domestic silicon sensor was</a:t>
            </a:r>
            <a:r>
              <a:rPr lang="zh-CN" altLang="en-US" dirty="0">
                <a:solidFill>
                  <a:srgbClr val="FF0000"/>
                </a:solidFill>
              </a:rPr>
              <a:t> </a:t>
            </a:r>
            <a:r>
              <a:rPr lang="en-US" altLang="zh-CN" dirty="0">
                <a:solidFill>
                  <a:srgbClr val="FF0000"/>
                </a:solidFill>
              </a:rPr>
              <a:t>used</a:t>
            </a:r>
            <a:r>
              <a:rPr lang="zh-CN" altLang="en-US" dirty="0">
                <a:solidFill>
                  <a:srgbClr val="FF0000"/>
                </a:solidFill>
              </a:rPr>
              <a:t> </a:t>
            </a:r>
            <a:r>
              <a:rPr lang="en-US" altLang="zh-CN" dirty="0">
                <a:solidFill>
                  <a:srgbClr val="FF0000"/>
                </a:solidFill>
              </a:rPr>
              <a:t>by CERN</a:t>
            </a:r>
          </a:p>
          <a:p>
            <a:pPr lvl="1"/>
            <a:r>
              <a:rPr lang="en-GB" altLang="zh-CN" dirty="0"/>
              <a:t>IHEP-IME: </a:t>
            </a:r>
            <a:r>
              <a:rPr lang="en-US" altLang="zh-CN" dirty="0">
                <a:solidFill>
                  <a:srgbClr val="FF0000"/>
                </a:solidFill>
              </a:rPr>
              <a:t>90</a:t>
            </a:r>
            <a:r>
              <a:rPr lang="en-GB" altLang="zh-CN" dirty="0">
                <a:solidFill>
                  <a:srgbClr val="FF0000"/>
                </a:solidFill>
              </a:rPr>
              <a:t>% </a:t>
            </a:r>
            <a:r>
              <a:rPr lang="en-GB" altLang="zh-CN" sz="2400" dirty="0"/>
              <a:t>(</a:t>
            </a:r>
            <a:r>
              <a:rPr lang="en-US" altLang="zh-CN" sz="2400" dirty="0">
                <a:solidFill>
                  <a:srgbClr val="FF0000"/>
                </a:solidFill>
              </a:rPr>
              <a:t>66</a:t>
            </a:r>
            <a:r>
              <a:rPr lang="en-GB" altLang="zh-CN" sz="2400" dirty="0">
                <a:solidFill>
                  <a:srgbClr val="FF0000"/>
                </a:solidFill>
              </a:rPr>
              <a:t>% from CERN tendering</a:t>
            </a:r>
            <a:r>
              <a:rPr lang="en-GB" altLang="zh-CN" sz="2400" dirty="0">
                <a:solidFill>
                  <a:srgbClr val="0070C0"/>
                </a:solidFill>
              </a:rPr>
              <a:t>+24% in</a:t>
            </a:r>
            <a:r>
              <a:rPr lang="en-US" altLang="zh-CN" sz="2400" dirty="0">
                <a:solidFill>
                  <a:srgbClr val="0070C0"/>
                </a:solidFill>
              </a:rPr>
              <a:t>-kind</a:t>
            </a:r>
            <a:r>
              <a:rPr lang="zh-CN" altLang="en-US" sz="2400" dirty="0">
                <a:solidFill>
                  <a:srgbClr val="0070C0"/>
                </a:solidFill>
              </a:rPr>
              <a:t> </a:t>
            </a:r>
            <a:r>
              <a:rPr lang="en-GB" altLang="zh-CN" sz="2400" dirty="0">
                <a:solidFill>
                  <a:srgbClr val="0070C0"/>
                </a:solidFill>
              </a:rPr>
              <a:t>contribution</a:t>
            </a:r>
            <a:r>
              <a:rPr lang="en-GB" altLang="zh-CN" sz="2400" dirty="0"/>
              <a:t>) </a:t>
            </a:r>
            <a:r>
              <a:rPr lang="en-US" altLang="zh-CN" dirty="0"/>
              <a:t>: ~8</a:t>
            </a:r>
            <a:r>
              <a:rPr lang="zh-CN" altLang="en-US" dirty="0"/>
              <a:t> </a:t>
            </a:r>
            <a:r>
              <a:rPr lang="en-US" altLang="zh-CN" dirty="0"/>
              <a:t>m</a:t>
            </a:r>
            <a:r>
              <a:rPr lang="en-US" altLang="zh-CN" baseline="30000" dirty="0"/>
              <a:t>2</a:t>
            </a:r>
            <a:r>
              <a:rPr lang="zh-CN" altLang="en-US" baseline="30000" dirty="0"/>
              <a:t> </a:t>
            </a:r>
            <a:endParaRPr lang="en-US" altLang="zh-CN" baseline="30000" dirty="0"/>
          </a:p>
          <a:p>
            <a:pPr lvl="2"/>
            <a:r>
              <a:rPr lang="en" altLang="zh-CN" sz="2400" dirty="0">
                <a:solidFill>
                  <a:srgbClr val="FF0000"/>
                </a:solidFill>
              </a:rPr>
              <a:t>CERN chosen IHEP-IME sensor </a:t>
            </a:r>
            <a:r>
              <a:rPr lang="en-US" altLang="zh-CN" sz="2400" dirty="0">
                <a:solidFill>
                  <a:srgbClr val="FF0000"/>
                </a:solidFill>
              </a:rPr>
              <a:t>in</a:t>
            </a:r>
            <a:r>
              <a:rPr lang="zh-CN" altLang="en-US" sz="2400" dirty="0">
                <a:solidFill>
                  <a:srgbClr val="FF0000"/>
                </a:solidFill>
              </a:rPr>
              <a:t> </a:t>
            </a:r>
            <a:r>
              <a:rPr lang="en" altLang="zh-CN" sz="2400" dirty="0">
                <a:solidFill>
                  <a:srgbClr val="FF0000"/>
                </a:solidFill>
              </a:rPr>
              <a:t>tendering</a:t>
            </a:r>
            <a:r>
              <a:rPr lang="en-US" altLang="zh-CN" sz="2400" dirty="0">
                <a:solidFill>
                  <a:srgbClr val="FF0000"/>
                </a:solidFill>
              </a:rPr>
              <a:t>,</a:t>
            </a:r>
            <a:r>
              <a:rPr lang="zh-CN" altLang="en-US" sz="2400" dirty="0">
                <a:solidFill>
                  <a:srgbClr val="FF0000"/>
                </a:solidFill>
              </a:rPr>
              <a:t> </a:t>
            </a:r>
            <a:r>
              <a:rPr lang="en-US" altLang="zh-CN" sz="2400" dirty="0">
                <a:solidFill>
                  <a:srgbClr val="FF0000"/>
                </a:solidFill>
              </a:rPr>
              <a:t>contract</a:t>
            </a:r>
            <a:r>
              <a:rPr lang="zh-CN" altLang="en-US" sz="2400" dirty="0">
                <a:solidFill>
                  <a:srgbClr val="FF0000"/>
                </a:solidFill>
              </a:rPr>
              <a:t> </a:t>
            </a:r>
            <a:r>
              <a:rPr lang="en-US" altLang="zh-CN" sz="2400" dirty="0">
                <a:solidFill>
                  <a:srgbClr val="FF0000"/>
                </a:solidFill>
              </a:rPr>
              <a:t>signed</a:t>
            </a:r>
            <a:r>
              <a:rPr lang="zh-CN" altLang="en-US" sz="2400" dirty="0">
                <a:solidFill>
                  <a:srgbClr val="FF0000"/>
                </a:solidFill>
              </a:rPr>
              <a:t> </a:t>
            </a:r>
            <a:r>
              <a:rPr lang="en-US" altLang="zh-CN" sz="2400" dirty="0">
                <a:solidFill>
                  <a:srgbClr val="FF0000"/>
                </a:solidFill>
              </a:rPr>
              <a:t>in</a:t>
            </a:r>
            <a:r>
              <a:rPr lang="zh-CN" altLang="en-US" sz="2400" dirty="0">
                <a:solidFill>
                  <a:srgbClr val="FF0000"/>
                </a:solidFill>
              </a:rPr>
              <a:t> </a:t>
            </a:r>
            <a:r>
              <a:rPr lang="en-US" altLang="zh-CN" sz="2400" dirty="0">
                <a:solidFill>
                  <a:srgbClr val="FF0000"/>
                </a:solidFill>
              </a:rPr>
              <a:t>Feb</a:t>
            </a:r>
            <a:r>
              <a:rPr lang="zh-CN" altLang="en-US" sz="2400" dirty="0">
                <a:solidFill>
                  <a:srgbClr val="FF0000"/>
                </a:solidFill>
              </a:rPr>
              <a:t> </a:t>
            </a:r>
            <a:r>
              <a:rPr lang="en-US" altLang="zh-CN" sz="2400" dirty="0">
                <a:solidFill>
                  <a:srgbClr val="FF0000"/>
                </a:solidFill>
              </a:rPr>
              <a:t>2025</a:t>
            </a:r>
            <a:endParaRPr lang="en-GB" altLang="zh-CN" sz="2400" dirty="0">
              <a:solidFill>
                <a:srgbClr val="FF0000"/>
              </a:solidFill>
            </a:endParaRPr>
          </a:p>
          <a:p>
            <a:pPr lvl="1"/>
            <a:r>
              <a:rPr lang="en-GB" altLang="zh-CN" dirty="0"/>
              <a:t>USTC-IME: </a:t>
            </a:r>
            <a:r>
              <a:rPr lang="en-GB" altLang="zh-CN" dirty="0">
                <a:solidFill>
                  <a:srgbClr val="FF0000"/>
                </a:solidFill>
              </a:rPr>
              <a:t>10% </a:t>
            </a:r>
            <a:r>
              <a:rPr lang="en-GB" altLang="zh-CN" dirty="0">
                <a:solidFill>
                  <a:srgbClr val="0070C0"/>
                </a:solidFill>
              </a:rPr>
              <a:t>in</a:t>
            </a:r>
            <a:r>
              <a:rPr lang="en-US" altLang="zh-CN" dirty="0">
                <a:solidFill>
                  <a:srgbClr val="0070C0"/>
                </a:solidFill>
              </a:rPr>
              <a:t>-kind</a:t>
            </a:r>
            <a:r>
              <a:rPr lang="zh-CN" altLang="en-US" dirty="0">
                <a:solidFill>
                  <a:srgbClr val="0070C0"/>
                </a:solidFill>
              </a:rPr>
              <a:t> </a:t>
            </a:r>
            <a:r>
              <a:rPr lang="en-GB" altLang="zh-CN" dirty="0">
                <a:solidFill>
                  <a:srgbClr val="0070C0"/>
                </a:solidFill>
              </a:rPr>
              <a:t>contribution</a:t>
            </a:r>
            <a:r>
              <a:rPr lang="zh-CN" altLang="en-US" dirty="0">
                <a:solidFill>
                  <a:srgbClr val="0070C0"/>
                </a:solidFill>
              </a:rPr>
              <a:t> </a:t>
            </a:r>
            <a:r>
              <a:rPr lang="en-US" altLang="zh-CN" dirty="0">
                <a:solidFill>
                  <a:srgbClr val="0070C0"/>
                </a:solidFill>
              </a:rPr>
              <a:t>(</a:t>
            </a:r>
            <a:r>
              <a:rPr lang="en-US" altLang="zh-CN" dirty="0"/>
              <a:t>~0.8</a:t>
            </a:r>
            <a:r>
              <a:rPr lang="zh-CN" altLang="en-US" dirty="0"/>
              <a:t> </a:t>
            </a:r>
            <a:r>
              <a:rPr lang="en-US" altLang="zh-CN" dirty="0"/>
              <a:t>m</a:t>
            </a:r>
            <a:r>
              <a:rPr lang="en-US" altLang="zh-CN" baseline="30000" dirty="0"/>
              <a:t>2</a:t>
            </a:r>
            <a:r>
              <a:rPr lang="zh-CN" altLang="en-US" dirty="0"/>
              <a:t> </a:t>
            </a:r>
            <a:r>
              <a:rPr lang="en-US" altLang="zh-CN" dirty="0"/>
              <a:t>)</a:t>
            </a:r>
            <a:endParaRPr lang="en-US" altLang="zh-CN" dirty="0">
              <a:solidFill>
                <a:srgbClr val="2E1FF3"/>
              </a:solidFill>
            </a:endParaRPr>
          </a:p>
          <a:p>
            <a:r>
              <a:rPr lang="en-US" altLang="zh-CN" dirty="0">
                <a:solidFill>
                  <a:srgbClr val="2E1FF3"/>
                </a:solidFill>
              </a:rPr>
              <a:t>Production</a:t>
            </a:r>
            <a:r>
              <a:rPr lang="zh-CN" altLang="en-US" dirty="0">
                <a:solidFill>
                  <a:srgbClr val="2E1FF3"/>
                </a:solidFill>
              </a:rPr>
              <a:t> </a:t>
            </a:r>
            <a:r>
              <a:rPr lang="en-US" altLang="zh-CN" dirty="0">
                <a:solidFill>
                  <a:srgbClr val="2E1FF3"/>
                </a:solidFill>
              </a:rPr>
              <a:t>status</a:t>
            </a:r>
            <a:r>
              <a:rPr lang="zh-CN" altLang="en-US" dirty="0">
                <a:solidFill>
                  <a:srgbClr val="2E1FF3"/>
                </a:solidFill>
              </a:rPr>
              <a:t>  </a:t>
            </a:r>
            <a:endParaRPr lang="en-US" altLang="zh-CN" dirty="0">
              <a:solidFill>
                <a:srgbClr val="2E1FF3"/>
              </a:solidFill>
            </a:endParaRPr>
          </a:p>
          <a:p>
            <a:pPr lvl="1"/>
            <a:r>
              <a:rPr lang="en-US" altLang="zh-CN" dirty="0"/>
              <a:t>IHEP</a:t>
            </a:r>
            <a:r>
              <a:rPr lang="zh-CN" altLang="en-US" dirty="0">
                <a:solidFill>
                  <a:srgbClr val="FF0000"/>
                </a:solidFill>
              </a:rPr>
              <a:t> </a:t>
            </a:r>
            <a:endParaRPr lang="en-US" altLang="zh-CN" dirty="0">
              <a:solidFill>
                <a:srgbClr val="FF0000"/>
              </a:solidFill>
            </a:endParaRPr>
          </a:p>
          <a:p>
            <a:pPr lvl="2"/>
            <a:r>
              <a:rPr lang="en-US" altLang="zh-CN" dirty="0"/>
              <a:t>Pre-production: ~</a:t>
            </a:r>
            <a:r>
              <a:rPr lang="en-US" altLang="zh-CN" dirty="0">
                <a:solidFill>
                  <a:srgbClr val="FF0000"/>
                </a:solidFill>
              </a:rPr>
              <a:t>1700</a:t>
            </a:r>
            <a:r>
              <a:rPr lang="zh-CN" altLang="en-US" dirty="0">
                <a:solidFill>
                  <a:srgbClr val="FF0000"/>
                </a:solidFill>
              </a:rPr>
              <a:t> </a:t>
            </a:r>
            <a:r>
              <a:rPr lang="en-US" altLang="zh-CN" dirty="0"/>
              <a:t>sensor</a:t>
            </a:r>
            <a:r>
              <a:rPr lang="zh-CN" altLang="en-US" dirty="0"/>
              <a:t> </a:t>
            </a:r>
            <a:r>
              <a:rPr lang="en-US" altLang="zh-CN" dirty="0"/>
              <a:t>fabricated</a:t>
            </a:r>
          </a:p>
          <a:p>
            <a:pPr lvl="2"/>
            <a:r>
              <a:rPr lang="en-US" altLang="zh-CN" dirty="0"/>
              <a:t>Production:</a:t>
            </a:r>
            <a:r>
              <a:rPr lang="zh-CN" altLang="en-US" dirty="0"/>
              <a:t> </a:t>
            </a:r>
            <a:r>
              <a:rPr lang="en-US" altLang="zh-CN" dirty="0"/>
              <a:t>~</a:t>
            </a:r>
            <a:r>
              <a:rPr lang="en-US" altLang="zh-CN" dirty="0">
                <a:solidFill>
                  <a:srgbClr val="FF0000"/>
                </a:solidFill>
              </a:rPr>
              <a:t>6000</a:t>
            </a:r>
            <a:r>
              <a:rPr lang="zh-CN" altLang="en-US" dirty="0">
                <a:solidFill>
                  <a:srgbClr val="FF0000"/>
                </a:solidFill>
              </a:rPr>
              <a:t> </a:t>
            </a:r>
            <a:r>
              <a:rPr lang="en-US" altLang="zh-CN" dirty="0"/>
              <a:t>sensor</a:t>
            </a:r>
            <a:r>
              <a:rPr lang="zh-CN" altLang="en-US" dirty="0"/>
              <a:t> </a:t>
            </a:r>
            <a:r>
              <a:rPr lang="en-US" altLang="zh-CN" dirty="0"/>
              <a:t>fabricated</a:t>
            </a:r>
            <a:r>
              <a:rPr lang="zh-CN" altLang="en-US" dirty="0"/>
              <a:t> </a:t>
            </a:r>
            <a:r>
              <a:rPr lang="en-US" altLang="zh-CN" dirty="0"/>
              <a:t>(~30%</a:t>
            </a:r>
            <a:r>
              <a:rPr lang="zh-CN" altLang="en-US" dirty="0"/>
              <a:t> </a:t>
            </a:r>
            <a:r>
              <a:rPr lang="en-US" altLang="zh-CN" dirty="0"/>
              <a:t>of</a:t>
            </a:r>
            <a:r>
              <a:rPr lang="zh-CN" altLang="en-US" dirty="0"/>
              <a:t> </a:t>
            </a:r>
            <a:r>
              <a:rPr lang="en-US" altLang="zh-CN" dirty="0"/>
              <a:t>total)</a:t>
            </a:r>
            <a:r>
              <a:rPr lang="zh-CN" altLang="en-US" dirty="0"/>
              <a:t> </a:t>
            </a:r>
            <a:endParaRPr lang="en-US" altLang="zh-CN" dirty="0"/>
          </a:p>
          <a:p>
            <a:pPr lvl="2"/>
            <a:r>
              <a:rPr lang="en-US" altLang="zh-CN" dirty="0">
                <a:solidFill>
                  <a:srgbClr val="0070C0"/>
                </a:solidFill>
              </a:rPr>
              <a:t>To</a:t>
            </a:r>
            <a:r>
              <a:rPr lang="zh-CN" altLang="en-US" dirty="0">
                <a:solidFill>
                  <a:srgbClr val="0070C0"/>
                </a:solidFill>
              </a:rPr>
              <a:t> </a:t>
            </a:r>
            <a:r>
              <a:rPr lang="en-US" altLang="zh-CN" dirty="0">
                <a:solidFill>
                  <a:srgbClr val="0070C0"/>
                </a:solidFill>
              </a:rPr>
              <a:t>do:</a:t>
            </a:r>
            <a:r>
              <a:rPr lang="zh-CN" altLang="en-US" dirty="0">
                <a:solidFill>
                  <a:srgbClr val="0070C0"/>
                </a:solidFill>
              </a:rPr>
              <a:t> </a:t>
            </a:r>
            <a:r>
              <a:rPr lang="en-US" altLang="zh-CN" dirty="0">
                <a:solidFill>
                  <a:srgbClr val="0070C0"/>
                </a:solidFill>
              </a:rPr>
              <a:t>complete</a:t>
            </a:r>
            <a:r>
              <a:rPr lang="zh-CN" altLang="en-US" dirty="0">
                <a:solidFill>
                  <a:srgbClr val="0070C0"/>
                </a:solidFill>
              </a:rPr>
              <a:t> </a:t>
            </a:r>
            <a:r>
              <a:rPr lang="en-US" altLang="zh-CN" dirty="0">
                <a:solidFill>
                  <a:srgbClr val="0070C0"/>
                </a:solidFill>
              </a:rPr>
              <a:t>remaining</a:t>
            </a:r>
            <a:r>
              <a:rPr lang="zh-CN" altLang="en-US" dirty="0">
                <a:solidFill>
                  <a:srgbClr val="0070C0"/>
                </a:solidFill>
              </a:rPr>
              <a:t> </a:t>
            </a:r>
            <a:r>
              <a:rPr lang="en-US" altLang="zh-CN" dirty="0">
                <a:solidFill>
                  <a:srgbClr val="0070C0"/>
                </a:solidFill>
              </a:rPr>
              <a:t>60%</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LGAD</a:t>
            </a:r>
            <a:r>
              <a:rPr lang="zh-CN" altLang="en-US" dirty="0">
                <a:solidFill>
                  <a:srgbClr val="0070C0"/>
                </a:solidFill>
              </a:rPr>
              <a:t> </a:t>
            </a:r>
            <a:r>
              <a:rPr lang="en-US" altLang="zh-CN" dirty="0">
                <a:solidFill>
                  <a:srgbClr val="0070C0"/>
                </a:solidFill>
              </a:rPr>
              <a:t>in</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year.</a:t>
            </a:r>
            <a:r>
              <a:rPr lang="zh-CN" altLang="en-US" dirty="0">
                <a:solidFill>
                  <a:srgbClr val="0070C0"/>
                </a:solidFill>
              </a:rPr>
              <a:t>  </a:t>
            </a:r>
            <a:endParaRPr lang="en-US" altLang="zh-CN" dirty="0">
              <a:solidFill>
                <a:srgbClr val="0070C0"/>
              </a:solidFill>
            </a:endParaRPr>
          </a:p>
          <a:p>
            <a:pPr lvl="1"/>
            <a:r>
              <a:rPr lang="en-US" altLang="zh-CN" dirty="0"/>
              <a:t>USTC</a:t>
            </a:r>
          </a:p>
          <a:p>
            <a:pPr lvl="2"/>
            <a:r>
              <a:rPr lang="en-US" altLang="zh-CN" dirty="0"/>
              <a:t>pre-production:</a:t>
            </a:r>
            <a:r>
              <a:rPr lang="zh-CN" altLang="en-US" dirty="0"/>
              <a:t> </a:t>
            </a:r>
            <a:r>
              <a:rPr lang="en-US" altLang="zh-CN" dirty="0"/>
              <a:t>~</a:t>
            </a:r>
            <a:r>
              <a:rPr lang="en-US" altLang="zh-CN" dirty="0">
                <a:solidFill>
                  <a:srgbClr val="FF0000"/>
                </a:solidFill>
              </a:rPr>
              <a:t>270</a:t>
            </a:r>
            <a:r>
              <a:rPr lang="zh-CN" altLang="en-US" dirty="0"/>
              <a:t> </a:t>
            </a:r>
            <a:r>
              <a:rPr lang="en-US" altLang="zh-CN" dirty="0"/>
              <a:t>sensor</a:t>
            </a:r>
            <a:r>
              <a:rPr lang="zh-CN" altLang="en-US" dirty="0"/>
              <a:t> </a:t>
            </a:r>
            <a:r>
              <a:rPr lang="en-US" altLang="zh-CN" dirty="0"/>
              <a:t>fabricated</a:t>
            </a:r>
            <a:r>
              <a:rPr lang="zh-CN" altLang="en-US" dirty="0"/>
              <a:t> </a:t>
            </a:r>
            <a:endParaRPr lang="en-US" altLang="zh-CN" dirty="0"/>
          </a:p>
          <a:p>
            <a:pPr lvl="2"/>
            <a:r>
              <a:rPr lang="en-US" altLang="zh-CN" dirty="0"/>
              <a:t>Production</a:t>
            </a:r>
            <a:r>
              <a:rPr lang="zh-CN" altLang="en-US" dirty="0"/>
              <a:t> </a:t>
            </a:r>
            <a:r>
              <a:rPr lang="en-US" altLang="zh-CN" dirty="0"/>
              <a:t>~</a:t>
            </a:r>
            <a:r>
              <a:rPr lang="en-US" altLang="zh-CN" dirty="0">
                <a:solidFill>
                  <a:srgbClr val="FF0000"/>
                </a:solidFill>
              </a:rPr>
              <a:t>2300</a:t>
            </a:r>
            <a:r>
              <a:rPr lang="zh-CN" altLang="en-US" dirty="0">
                <a:solidFill>
                  <a:srgbClr val="FF0000"/>
                </a:solidFill>
              </a:rPr>
              <a:t> </a:t>
            </a:r>
            <a:r>
              <a:rPr lang="en-US" altLang="zh-CN" dirty="0"/>
              <a:t>sensor</a:t>
            </a:r>
            <a:r>
              <a:rPr lang="zh-CN" altLang="en-US" dirty="0"/>
              <a:t> </a:t>
            </a:r>
            <a:r>
              <a:rPr lang="en-US" altLang="zh-CN" dirty="0"/>
              <a:t>fabricated</a:t>
            </a:r>
            <a:r>
              <a:rPr lang="zh-CN" altLang="en-US" dirty="0"/>
              <a:t> </a:t>
            </a:r>
            <a:r>
              <a:rPr lang="en-US" altLang="zh-CN" dirty="0"/>
              <a:t>(~10%</a:t>
            </a:r>
            <a:r>
              <a:rPr lang="zh-CN" altLang="en-US" dirty="0"/>
              <a:t> </a:t>
            </a:r>
            <a:r>
              <a:rPr lang="en-US" altLang="zh-CN" dirty="0"/>
              <a:t>of</a:t>
            </a:r>
            <a:r>
              <a:rPr lang="zh-CN" altLang="en-US" dirty="0"/>
              <a:t> </a:t>
            </a:r>
            <a:r>
              <a:rPr lang="en-US" altLang="zh-CN" dirty="0"/>
              <a:t>total)</a:t>
            </a:r>
          </a:p>
          <a:p>
            <a:pPr lvl="2"/>
            <a:r>
              <a:rPr lang="en-US" altLang="zh-CN" dirty="0"/>
              <a:t>USTC</a:t>
            </a:r>
            <a:r>
              <a:rPr lang="zh-CN" altLang="en-US" dirty="0"/>
              <a:t> </a:t>
            </a:r>
            <a:r>
              <a:rPr lang="en-US" altLang="zh-CN" dirty="0"/>
              <a:t>finished</a:t>
            </a:r>
            <a:r>
              <a:rPr lang="zh-CN" altLang="en-US" dirty="0"/>
              <a:t> </a:t>
            </a:r>
            <a:r>
              <a:rPr lang="en-US" altLang="zh-CN" dirty="0"/>
              <a:t>its</a:t>
            </a:r>
            <a:r>
              <a:rPr lang="zh-CN" altLang="en-US" dirty="0"/>
              <a:t> </a:t>
            </a:r>
            <a:r>
              <a:rPr lang="en-US" altLang="zh-CN" dirty="0"/>
              <a:t>share</a:t>
            </a:r>
            <a:r>
              <a:rPr lang="zh-CN" altLang="en-US" dirty="0"/>
              <a:t> </a:t>
            </a:r>
            <a:r>
              <a:rPr lang="en-US" altLang="zh-CN" dirty="0"/>
              <a:t>in</a:t>
            </a:r>
            <a:r>
              <a:rPr lang="zh-CN" altLang="en-US" dirty="0"/>
              <a:t> </a:t>
            </a:r>
            <a:r>
              <a:rPr lang="en-US" altLang="zh-CN" dirty="0"/>
              <a:t>production</a:t>
            </a:r>
          </a:p>
          <a:p>
            <a:pPr lvl="2"/>
            <a:r>
              <a:rPr lang="en-US" altLang="zh-CN" dirty="0">
                <a:solidFill>
                  <a:srgbClr val="0070C0"/>
                </a:solidFill>
              </a:rPr>
              <a:t>Next</a:t>
            </a:r>
            <a:r>
              <a:rPr lang="zh-CN" altLang="en-US" dirty="0">
                <a:solidFill>
                  <a:srgbClr val="0070C0"/>
                </a:solidFill>
              </a:rPr>
              <a:t> </a:t>
            </a:r>
            <a:r>
              <a:rPr lang="en-US" altLang="zh-CN" dirty="0">
                <a:solidFill>
                  <a:srgbClr val="0070C0"/>
                </a:solidFill>
              </a:rPr>
              <a:t>step</a:t>
            </a:r>
            <a:r>
              <a:rPr lang="zh-CN" altLang="en-US" dirty="0">
                <a:solidFill>
                  <a:srgbClr val="0070C0"/>
                </a:solidFill>
              </a:rPr>
              <a:t> </a:t>
            </a:r>
            <a:r>
              <a:rPr lang="en-US" altLang="zh-CN" dirty="0">
                <a:solidFill>
                  <a:srgbClr val="0070C0"/>
                </a:solidFill>
              </a:rPr>
              <a:t>is</a:t>
            </a:r>
            <a:r>
              <a:rPr lang="zh-CN" altLang="en-US" dirty="0">
                <a:solidFill>
                  <a:srgbClr val="0070C0"/>
                </a:solidFill>
              </a:rPr>
              <a:t> </a:t>
            </a:r>
            <a:r>
              <a:rPr lang="en-US" altLang="zh-CN" dirty="0">
                <a:solidFill>
                  <a:srgbClr val="0070C0"/>
                </a:solidFill>
              </a:rPr>
              <a:t>to</a:t>
            </a:r>
            <a:r>
              <a:rPr lang="zh-CN" altLang="en-US" dirty="0">
                <a:solidFill>
                  <a:srgbClr val="0070C0"/>
                </a:solidFill>
              </a:rPr>
              <a:t> </a:t>
            </a:r>
            <a:r>
              <a:rPr lang="en-US" altLang="zh-CN" dirty="0">
                <a:solidFill>
                  <a:srgbClr val="0070C0"/>
                </a:solidFill>
              </a:rPr>
              <a:t>finish</a:t>
            </a:r>
            <a:r>
              <a:rPr lang="zh-CN" altLang="en-US" dirty="0">
                <a:solidFill>
                  <a:srgbClr val="0070C0"/>
                </a:solidFill>
              </a:rPr>
              <a:t> </a:t>
            </a:r>
            <a:r>
              <a:rPr lang="en-US" altLang="zh-CN" dirty="0">
                <a:solidFill>
                  <a:srgbClr val="0070C0"/>
                </a:solidFill>
              </a:rPr>
              <a:t>the</a:t>
            </a:r>
            <a:r>
              <a:rPr lang="zh-CN" altLang="en-US" dirty="0">
                <a:solidFill>
                  <a:srgbClr val="0070C0"/>
                </a:solidFill>
              </a:rPr>
              <a:t> </a:t>
            </a:r>
            <a:r>
              <a:rPr lang="en-US" altLang="zh-CN" dirty="0">
                <a:solidFill>
                  <a:srgbClr val="0070C0"/>
                </a:solidFill>
              </a:rPr>
              <a:t>testing </a:t>
            </a:r>
          </a:p>
          <a:p>
            <a:pPr marL="1371600" lvl="3" indent="0">
              <a:buNone/>
            </a:pPr>
            <a:endParaRPr lang="en-US" altLang="zh-CN" dirty="0">
              <a:solidFill>
                <a:srgbClr val="0070C0"/>
              </a:solidFill>
            </a:endParaRPr>
          </a:p>
          <a:p>
            <a:pPr lvl="2"/>
            <a:endParaRPr lang="en-US" altLang="zh-CN" dirty="0"/>
          </a:p>
          <a:p>
            <a:endParaRPr lang="en-US" altLang="zh-CN" dirty="0"/>
          </a:p>
          <a:p>
            <a:pPr lvl="1"/>
            <a:endParaRPr lang="en-US" altLang="zh-CN" dirty="0"/>
          </a:p>
        </p:txBody>
      </p:sp>
      <p:sp>
        <p:nvSpPr>
          <p:cNvPr id="11" name="文本框 10">
            <a:extLst>
              <a:ext uri="{FF2B5EF4-FFF2-40B4-BE49-F238E27FC236}">
                <a16:creationId xmlns:a16="http://schemas.microsoft.com/office/drawing/2014/main" id="{FD01C698-97FA-7A25-FD00-B8C9834C3BFC}"/>
              </a:ext>
            </a:extLst>
          </p:cNvPr>
          <p:cNvSpPr txBox="1"/>
          <p:nvPr/>
        </p:nvSpPr>
        <p:spPr>
          <a:xfrm>
            <a:off x="7821980" y="3588640"/>
            <a:ext cx="1948995" cy="433196"/>
          </a:xfrm>
          <a:prstGeom prst="rect">
            <a:avLst/>
          </a:prstGeom>
          <a:noFill/>
        </p:spPr>
        <p:txBody>
          <a:bodyPr wrap="none" rtlCol="0">
            <a:spAutoFit/>
          </a:bodyPr>
          <a:lstStyle/>
          <a:p>
            <a:r>
              <a:rPr lang="en-US" altLang="zh-CN" sz="2215" dirty="0">
                <a:solidFill>
                  <a:srgbClr val="FF0000"/>
                </a:solidFill>
              </a:rPr>
              <a:t>IHEP-IME</a:t>
            </a:r>
            <a:r>
              <a:rPr lang="zh-CN" altLang="en-US" sz="2215" dirty="0">
                <a:solidFill>
                  <a:srgbClr val="FF0000"/>
                </a:solidFill>
              </a:rPr>
              <a:t> </a:t>
            </a:r>
            <a:r>
              <a:rPr lang="en-US" altLang="zh-CN" sz="2215" dirty="0">
                <a:solidFill>
                  <a:srgbClr val="FF0000"/>
                </a:solidFill>
              </a:rPr>
              <a:t>LGAD</a:t>
            </a:r>
          </a:p>
        </p:txBody>
      </p:sp>
      <p:sp>
        <p:nvSpPr>
          <p:cNvPr id="2" name="Slide Number Placeholder 1">
            <a:extLst>
              <a:ext uri="{FF2B5EF4-FFF2-40B4-BE49-F238E27FC236}">
                <a16:creationId xmlns:a16="http://schemas.microsoft.com/office/drawing/2014/main" id="{4E72F1C3-3B9E-3E4F-AD86-D3F59DF8FBD3}"/>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1921562805"/>
      </p:ext>
    </p:extLst>
  </p:cSld>
  <p:clrMapOvr>
    <a:masterClrMapping/>
  </p:clrMapOvr>
  <mc:AlternateContent xmlns:mc="http://schemas.openxmlformats.org/markup-compatibility/2006" xmlns:p14="http://schemas.microsoft.com/office/powerpoint/2010/main">
    <mc:Choice Requires="p14">
      <p:transition spd="slow" p14:dur="2000" advTm="35904"/>
    </mc:Choice>
    <mc:Fallback xmlns="">
      <p:transition spd="slow" advTm="3590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728DC-D7E8-7D41-9A84-75141BC45C78}"/>
              </a:ext>
            </a:extLst>
          </p:cNvPr>
          <p:cNvSpPr>
            <a:spLocks noGrp="1"/>
          </p:cNvSpPr>
          <p:nvPr>
            <p:ph idx="1"/>
          </p:nvPr>
        </p:nvSpPr>
        <p:spPr>
          <a:xfrm>
            <a:off x="484414" y="1027310"/>
            <a:ext cx="10515600" cy="4351338"/>
          </a:xfrm>
        </p:spPr>
        <p:txBody>
          <a:bodyPr/>
          <a:lstStyle/>
          <a:p>
            <a:r>
              <a:rPr lang="en-US" altLang="zh-CN" dirty="0"/>
              <a:t>Good</a:t>
            </a:r>
            <a:r>
              <a:rPr lang="zh-CN" altLang="en-US" dirty="0"/>
              <a:t> </a:t>
            </a:r>
            <a:r>
              <a:rPr lang="en-US" altLang="zh-CN" dirty="0"/>
              <a:t>uniformity</a:t>
            </a:r>
            <a:r>
              <a:rPr lang="zh-CN" altLang="en-US" dirty="0"/>
              <a:t> </a:t>
            </a:r>
            <a:r>
              <a:rPr lang="en-US" altLang="zh-CN" dirty="0"/>
              <a:t>of</a:t>
            </a:r>
            <a:r>
              <a:rPr lang="zh-CN" altLang="en-US" dirty="0"/>
              <a:t> </a:t>
            </a:r>
            <a:r>
              <a:rPr lang="en-US" altLang="zh-CN" dirty="0"/>
              <a:t>leakage</a:t>
            </a:r>
            <a:r>
              <a:rPr lang="zh-CN" altLang="en-US" dirty="0"/>
              <a:t> </a:t>
            </a:r>
            <a:r>
              <a:rPr lang="en-US" altLang="zh-CN" dirty="0"/>
              <a:t>current</a:t>
            </a:r>
            <a:r>
              <a:rPr lang="zh-CN" altLang="en-US" dirty="0"/>
              <a:t> </a:t>
            </a:r>
            <a:r>
              <a:rPr lang="en-US" altLang="zh-CN" dirty="0"/>
              <a:t>and</a:t>
            </a:r>
            <a:r>
              <a:rPr lang="zh-CN" altLang="en-US" dirty="0"/>
              <a:t> </a:t>
            </a:r>
            <a:r>
              <a:rPr lang="en-US" altLang="zh-CN" dirty="0"/>
              <a:t>breakdown</a:t>
            </a:r>
            <a:r>
              <a:rPr lang="zh-CN" altLang="en-US" dirty="0"/>
              <a:t> </a:t>
            </a:r>
            <a:r>
              <a:rPr lang="en-US" altLang="zh-CN" dirty="0"/>
              <a:t>voltage</a:t>
            </a:r>
            <a:r>
              <a:rPr lang="zh-CN" altLang="en-US" dirty="0"/>
              <a:t>  </a:t>
            </a:r>
            <a:endParaRPr lang="en-CN" dirty="0"/>
          </a:p>
        </p:txBody>
      </p:sp>
      <p:sp>
        <p:nvSpPr>
          <p:cNvPr id="4" name="Slide Number Placeholder 3">
            <a:extLst>
              <a:ext uri="{FF2B5EF4-FFF2-40B4-BE49-F238E27FC236}">
                <a16:creationId xmlns:a16="http://schemas.microsoft.com/office/drawing/2014/main" id="{956C45F9-468B-364D-BAD3-E949B490723D}"/>
              </a:ext>
            </a:extLst>
          </p:cNvPr>
          <p:cNvSpPr>
            <a:spLocks noGrp="1"/>
          </p:cNvSpPr>
          <p:nvPr>
            <p:ph type="sldNum" sz="quarter" idx="12"/>
          </p:nvPr>
        </p:nvSpPr>
        <p:spPr/>
        <p:txBody>
          <a:bodyPr/>
          <a:lstStyle/>
          <a:p>
            <a:fld id="{48F63A3B-78C7-47BE-AE5E-E10140E04643}" type="slidenum">
              <a:rPr lang="en-US" smtClean="0"/>
              <a:pPr/>
              <a:t>8</a:t>
            </a:fld>
            <a:endParaRPr lang="en-US" dirty="0"/>
          </a:p>
        </p:txBody>
      </p:sp>
      <p:pic>
        <p:nvPicPr>
          <p:cNvPr id="5" name="Picture 4">
            <a:extLst>
              <a:ext uri="{FF2B5EF4-FFF2-40B4-BE49-F238E27FC236}">
                <a16:creationId xmlns:a16="http://schemas.microsoft.com/office/drawing/2014/main" id="{921504F5-C49F-B342-950A-C2DFFECED526}"/>
              </a:ext>
            </a:extLst>
          </p:cNvPr>
          <p:cNvPicPr>
            <a:picLocks noChangeAspect="1"/>
          </p:cNvPicPr>
          <p:nvPr/>
        </p:nvPicPr>
        <p:blipFill>
          <a:blip r:embed="rId2"/>
          <a:stretch>
            <a:fillRect/>
          </a:stretch>
        </p:blipFill>
        <p:spPr>
          <a:xfrm>
            <a:off x="484414" y="2365375"/>
            <a:ext cx="4960863" cy="4351337"/>
          </a:xfrm>
          <a:prstGeom prst="rect">
            <a:avLst/>
          </a:prstGeom>
        </p:spPr>
      </p:pic>
      <p:pic>
        <p:nvPicPr>
          <p:cNvPr id="6" name="Picture 5">
            <a:extLst>
              <a:ext uri="{FF2B5EF4-FFF2-40B4-BE49-F238E27FC236}">
                <a16:creationId xmlns:a16="http://schemas.microsoft.com/office/drawing/2014/main" id="{522750F0-B906-9944-A7AA-08DD41FCABC2}"/>
              </a:ext>
            </a:extLst>
          </p:cNvPr>
          <p:cNvPicPr>
            <a:picLocks noChangeAspect="1"/>
          </p:cNvPicPr>
          <p:nvPr/>
        </p:nvPicPr>
        <p:blipFill>
          <a:blip r:embed="rId3"/>
          <a:stretch>
            <a:fillRect/>
          </a:stretch>
        </p:blipFill>
        <p:spPr>
          <a:xfrm>
            <a:off x="6166874" y="2180188"/>
            <a:ext cx="4517691" cy="4677812"/>
          </a:xfrm>
          <a:prstGeom prst="rect">
            <a:avLst/>
          </a:prstGeom>
        </p:spPr>
      </p:pic>
      <p:sp>
        <p:nvSpPr>
          <p:cNvPr id="7" name="标题 6">
            <a:extLst>
              <a:ext uri="{FF2B5EF4-FFF2-40B4-BE49-F238E27FC236}">
                <a16:creationId xmlns:a16="http://schemas.microsoft.com/office/drawing/2014/main" id="{11DBE4E1-28DC-0046-A72A-ECF37D714B95}"/>
              </a:ext>
            </a:extLst>
          </p:cNvPr>
          <p:cNvSpPr txBox="1">
            <a:spLocks/>
          </p:cNvSpPr>
          <p:nvPr/>
        </p:nvSpPr>
        <p:spPr>
          <a:xfrm>
            <a:off x="130629" y="127706"/>
            <a:ext cx="11223171" cy="826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altLang="zh-CN" dirty="0"/>
              <a:t>LGAD</a:t>
            </a:r>
            <a:r>
              <a:rPr lang="zh-CN" altLang="en-US" dirty="0"/>
              <a:t> </a:t>
            </a:r>
            <a:r>
              <a:rPr lang="en-US" altLang="zh-CN" dirty="0"/>
              <a:t>sensors</a:t>
            </a:r>
            <a:r>
              <a:rPr lang="zh-CN" altLang="en-US" dirty="0"/>
              <a:t> </a:t>
            </a:r>
            <a:r>
              <a:rPr lang="en-US" altLang="zh-CN" dirty="0"/>
              <a:t>pre-production</a:t>
            </a:r>
            <a:r>
              <a:rPr lang="zh-CN" altLang="en-US" dirty="0"/>
              <a:t> </a:t>
            </a:r>
            <a:r>
              <a:rPr lang="en-US" altLang="zh-CN" dirty="0"/>
              <a:t>and</a:t>
            </a:r>
            <a:r>
              <a:rPr lang="zh-CN" altLang="en-US" dirty="0"/>
              <a:t> </a:t>
            </a:r>
            <a:r>
              <a:rPr lang="en-US" altLang="zh-CN" dirty="0"/>
              <a:t>production</a:t>
            </a:r>
            <a:r>
              <a:rPr lang="zh-CN" altLang="en-US" dirty="0"/>
              <a:t>  </a:t>
            </a:r>
          </a:p>
        </p:txBody>
      </p:sp>
    </p:spTree>
    <p:extLst>
      <p:ext uri="{BB962C8B-B14F-4D97-AF65-F5344CB8AC3E}">
        <p14:creationId xmlns:p14="http://schemas.microsoft.com/office/powerpoint/2010/main" val="259189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561E11F6-85A6-C24A-93EF-C8E4F268D892}"/>
              </a:ext>
            </a:extLst>
          </p:cNvPr>
          <p:cNvSpPr>
            <a:spLocks noGrp="1"/>
          </p:cNvSpPr>
          <p:nvPr>
            <p:ph type="title"/>
          </p:nvPr>
        </p:nvSpPr>
        <p:spPr>
          <a:xfrm>
            <a:off x="130629" y="127706"/>
            <a:ext cx="11223171" cy="826084"/>
          </a:xfrm>
        </p:spPr>
        <p:txBody>
          <a:bodyPr>
            <a:normAutofit/>
          </a:bodyPr>
          <a:lstStyle/>
          <a:p>
            <a:r>
              <a:rPr lang="en" altLang="zh-CN" dirty="0"/>
              <a:t>LGAD</a:t>
            </a:r>
            <a:r>
              <a:rPr lang="zh-CN" altLang="en-US" dirty="0"/>
              <a:t> </a:t>
            </a:r>
            <a:r>
              <a:rPr lang="en-US" altLang="zh-CN" dirty="0"/>
              <a:t>sensors</a:t>
            </a:r>
            <a:r>
              <a:rPr lang="zh-CN" altLang="en-US" dirty="0"/>
              <a:t> </a:t>
            </a:r>
            <a:r>
              <a:rPr lang="en-US" altLang="zh-CN" dirty="0"/>
              <a:t>performance</a:t>
            </a:r>
            <a:r>
              <a:rPr lang="zh-CN" altLang="en-US" dirty="0"/>
              <a:t> </a:t>
            </a:r>
            <a:r>
              <a:rPr lang="en-US" altLang="zh-CN" dirty="0"/>
              <a:t>at</a:t>
            </a:r>
            <a:r>
              <a:rPr lang="zh-CN" altLang="en-US" dirty="0"/>
              <a:t> </a:t>
            </a:r>
            <a:r>
              <a:rPr lang="en-US" altLang="zh-CN" dirty="0" err="1"/>
              <a:t>testbeam</a:t>
            </a:r>
            <a:endParaRPr lang="zh-CN" altLang="en-US" dirty="0"/>
          </a:p>
        </p:txBody>
      </p:sp>
      <p:sp>
        <p:nvSpPr>
          <p:cNvPr id="9" name="内容占位符 8">
            <a:extLst>
              <a:ext uri="{FF2B5EF4-FFF2-40B4-BE49-F238E27FC236}">
                <a16:creationId xmlns:a16="http://schemas.microsoft.com/office/drawing/2014/main" id="{56F2E7AD-BE24-784F-85AC-293B9B6730A0}"/>
              </a:ext>
            </a:extLst>
          </p:cNvPr>
          <p:cNvSpPr>
            <a:spLocks noGrp="1"/>
          </p:cNvSpPr>
          <p:nvPr>
            <p:ph idx="1"/>
          </p:nvPr>
        </p:nvSpPr>
        <p:spPr>
          <a:xfrm>
            <a:off x="130629" y="619716"/>
            <a:ext cx="12509606" cy="2274091"/>
          </a:xfrm>
        </p:spPr>
        <p:txBody>
          <a:bodyPr>
            <a:normAutofit fontScale="92500" lnSpcReduction="20000"/>
          </a:bodyPr>
          <a:lstStyle/>
          <a:p>
            <a:pPr marL="0" indent="0">
              <a:buNone/>
            </a:pPr>
            <a:endParaRPr lang="en-US" altLang="zh-CN" sz="2400" dirty="0"/>
          </a:p>
          <a:p>
            <a:r>
              <a:rPr lang="en-US" altLang="zh-CN" sz="2400" dirty="0"/>
              <a:t>Pre-production</a:t>
            </a:r>
            <a:r>
              <a:rPr lang="zh-CN" altLang="en-US" sz="2400" dirty="0"/>
              <a:t> </a:t>
            </a:r>
            <a:r>
              <a:rPr lang="en-US" altLang="zh-CN" sz="2400" dirty="0"/>
              <a:t>sensor</a:t>
            </a:r>
            <a:r>
              <a:rPr lang="zh-CN" altLang="en-US" sz="2400" dirty="0"/>
              <a:t> </a:t>
            </a:r>
            <a:r>
              <a:rPr lang="en-US" altLang="zh-CN" sz="2400" dirty="0"/>
              <a:t>performance</a:t>
            </a:r>
            <a:r>
              <a:rPr lang="zh-CN" altLang="en-US" sz="2400" dirty="0"/>
              <a:t> </a:t>
            </a:r>
            <a:endParaRPr lang="en-US" altLang="zh-CN" sz="2000" dirty="0"/>
          </a:p>
          <a:p>
            <a:pPr lvl="1"/>
            <a:r>
              <a:rPr lang="en-US" altLang="zh-CN" dirty="0"/>
              <a:t>Timing</a:t>
            </a:r>
            <a:r>
              <a:rPr lang="zh-CN" altLang="en-US" dirty="0"/>
              <a:t> </a:t>
            </a:r>
            <a:r>
              <a:rPr lang="en-US" altLang="zh-CN" dirty="0"/>
              <a:t>resolution</a:t>
            </a:r>
            <a:r>
              <a:rPr lang="zh-CN" altLang="en-US" dirty="0"/>
              <a:t> </a:t>
            </a:r>
            <a:r>
              <a:rPr lang="en-US" altLang="zh-CN" dirty="0"/>
              <a:t>measured</a:t>
            </a:r>
            <a:r>
              <a:rPr lang="zh-CN" altLang="en-US" dirty="0"/>
              <a:t>  </a:t>
            </a:r>
            <a:r>
              <a:rPr lang="en-US" altLang="zh-CN" dirty="0"/>
              <a:t>at</a:t>
            </a:r>
            <a:r>
              <a:rPr lang="zh-CN" altLang="en-US" dirty="0"/>
              <a:t> </a:t>
            </a:r>
            <a:r>
              <a:rPr lang="en-US" altLang="zh-CN" dirty="0"/>
              <a:t>test</a:t>
            </a:r>
            <a:r>
              <a:rPr lang="zh-CN" altLang="en-US" dirty="0"/>
              <a:t> </a:t>
            </a:r>
            <a:r>
              <a:rPr lang="en-US" altLang="zh-CN" dirty="0"/>
              <a:t>beam</a:t>
            </a:r>
            <a:r>
              <a:rPr lang="zh-CN" altLang="en-US" dirty="0"/>
              <a:t> </a:t>
            </a:r>
            <a:r>
              <a:rPr lang="en-US" altLang="zh-CN" dirty="0"/>
              <a:t>at</a:t>
            </a:r>
            <a:r>
              <a:rPr lang="zh-CN" altLang="en-US" dirty="0"/>
              <a:t> </a:t>
            </a:r>
            <a:r>
              <a:rPr lang="en-US" altLang="zh-CN" dirty="0"/>
              <a:t>CERN</a:t>
            </a:r>
            <a:r>
              <a:rPr lang="zh-CN" altLang="en-US" dirty="0"/>
              <a:t> </a:t>
            </a:r>
            <a:r>
              <a:rPr lang="en-US" altLang="zh-CN" dirty="0"/>
              <a:t>and</a:t>
            </a:r>
            <a:r>
              <a:rPr lang="zh-CN" altLang="en-US" dirty="0"/>
              <a:t> </a:t>
            </a:r>
            <a:r>
              <a:rPr lang="en-US" altLang="zh-CN" dirty="0"/>
              <a:t>DESY</a:t>
            </a:r>
          </a:p>
          <a:p>
            <a:pPr lvl="1"/>
            <a:r>
              <a:rPr lang="en-US" altLang="zh-CN" dirty="0"/>
              <a:t>Better</a:t>
            </a:r>
            <a:r>
              <a:rPr lang="zh-CN" altLang="en-US" dirty="0"/>
              <a:t> </a:t>
            </a:r>
            <a:r>
              <a:rPr lang="en-US" altLang="zh-CN" dirty="0"/>
              <a:t>than</a:t>
            </a:r>
            <a:r>
              <a:rPr lang="zh-CN" altLang="en-US" dirty="0"/>
              <a:t> </a:t>
            </a:r>
            <a:r>
              <a:rPr lang="en-US" altLang="zh-CN" dirty="0"/>
              <a:t>40ps</a:t>
            </a:r>
            <a:r>
              <a:rPr lang="zh-CN" altLang="en-US" dirty="0"/>
              <a:t> </a:t>
            </a:r>
            <a:r>
              <a:rPr lang="en-US" altLang="zh-CN" dirty="0"/>
              <a:t>after</a:t>
            </a:r>
            <a:r>
              <a:rPr lang="zh-CN" altLang="en-US" dirty="0"/>
              <a:t> </a:t>
            </a:r>
            <a:r>
              <a:rPr lang="en-US" altLang="zh-CN" dirty="0"/>
              <a:t>irradiation</a:t>
            </a:r>
            <a:r>
              <a:rPr lang="zh-CN" altLang="en-US" dirty="0"/>
              <a:t> </a:t>
            </a:r>
            <a:r>
              <a:rPr lang="en-US" altLang="zh-CN" dirty="0"/>
              <a:t>for</a:t>
            </a:r>
            <a:r>
              <a:rPr lang="zh-CN" altLang="en-US" dirty="0"/>
              <a:t> </a:t>
            </a:r>
            <a:r>
              <a:rPr lang="en-US" altLang="zh-CN" dirty="0"/>
              <a:t>both</a:t>
            </a:r>
            <a:r>
              <a:rPr lang="zh-CN" altLang="en-US" dirty="0"/>
              <a:t> </a:t>
            </a:r>
            <a:r>
              <a:rPr lang="en-US" altLang="zh-CN" dirty="0"/>
              <a:t>IHEP-IME</a:t>
            </a:r>
            <a:r>
              <a:rPr lang="zh-CN" altLang="en-US" dirty="0"/>
              <a:t> </a:t>
            </a:r>
            <a:r>
              <a:rPr lang="en-US" altLang="zh-CN" dirty="0"/>
              <a:t>and</a:t>
            </a:r>
            <a:r>
              <a:rPr lang="zh-CN" altLang="en-US" dirty="0"/>
              <a:t> </a:t>
            </a:r>
            <a:r>
              <a:rPr lang="en-US" altLang="zh-CN" dirty="0"/>
              <a:t>USTC-IME</a:t>
            </a:r>
            <a:r>
              <a:rPr lang="zh-CN" altLang="en-US" dirty="0"/>
              <a:t> </a:t>
            </a:r>
            <a:r>
              <a:rPr lang="en-US" altLang="zh-CN" dirty="0"/>
              <a:t>sensor</a:t>
            </a:r>
          </a:p>
          <a:p>
            <a:pPr lvl="1"/>
            <a:r>
              <a:rPr lang="en-US" altLang="zh-CN" sz="2600" dirty="0">
                <a:solidFill>
                  <a:srgbClr val="0070C0"/>
                </a:solidFill>
                <a:ea typeface="黑体" panose="02010609060101010101" pitchFamily="49" charset="-122"/>
              </a:rPr>
              <a:t>Reach</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the</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goal</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of</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midterm:</a:t>
            </a:r>
            <a:r>
              <a:rPr lang="zh-CN" altLang="en-US" sz="2600" dirty="0">
                <a:solidFill>
                  <a:srgbClr val="0070C0"/>
                </a:solidFill>
                <a:ea typeface="黑体" panose="02010609060101010101" pitchFamily="49" charset="-122"/>
              </a:rPr>
              <a:t> </a:t>
            </a:r>
            <a:endParaRPr lang="en-US" altLang="zh-CN" sz="2600" dirty="0">
              <a:solidFill>
                <a:srgbClr val="0070C0"/>
              </a:solidFill>
              <a:ea typeface="黑体" panose="02010609060101010101" pitchFamily="49" charset="-122"/>
            </a:endParaRPr>
          </a:p>
          <a:p>
            <a:pPr lvl="2"/>
            <a:r>
              <a:rPr lang="en-US" altLang="zh-CN" sz="2600" dirty="0">
                <a:solidFill>
                  <a:srgbClr val="0070C0"/>
                </a:solidFill>
                <a:ea typeface="黑体" panose="02010609060101010101" pitchFamily="49" charset="-122"/>
              </a:rPr>
              <a:t>(pre-)production</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sensor</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timing</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resolution</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reach</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30</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50ps</a:t>
            </a:r>
            <a:r>
              <a:rPr lang="zh-CN" altLang="en-US" sz="2600" dirty="0">
                <a:solidFill>
                  <a:srgbClr val="0070C0"/>
                </a:solidFill>
                <a:ea typeface="黑体" panose="02010609060101010101" pitchFamily="49" charset="-122"/>
              </a:rPr>
              <a:t> </a:t>
            </a:r>
            <a:r>
              <a:rPr lang="en-US" altLang="zh-CN" sz="2600" dirty="0">
                <a:solidFill>
                  <a:srgbClr val="0070C0"/>
                </a:solidFill>
                <a:ea typeface="黑体" panose="02010609060101010101" pitchFamily="49" charset="-122"/>
              </a:rPr>
              <a:t>at </a:t>
            </a:r>
            <a:r>
              <a:rPr lang="en-US" sz="2600" dirty="0">
                <a:solidFill>
                  <a:srgbClr val="0070C0"/>
                </a:solidFill>
                <a:ea typeface="黑体" panose="02010609060101010101" pitchFamily="49" charset="-122"/>
              </a:rPr>
              <a:t>operational</a:t>
            </a:r>
            <a:r>
              <a:rPr lang="en-US" altLang="zh-CN" sz="2600" dirty="0">
                <a:solidFill>
                  <a:srgbClr val="0070C0"/>
                </a:solidFill>
                <a:ea typeface="黑体" panose="02010609060101010101" pitchFamily="49" charset="-122"/>
              </a:rPr>
              <a:t> voltage</a:t>
            </a:r>
          </a:p>
          <a:p>
            <a:pPr lvl="1"/>
            <a:r>
              <a:rPr lang="zh-CN" altLang="en-US" dirty="0">
                <a:solidFill>
                  <a:srgbClr val="0070C0"/>
                </a:solidFill>
                <a:ea typeface="黑体" panose="02010609060101010101" pitchFamily="49" charset="-122"/>
              </a:rPr>
              <a:t>达到中期指标： </a:t>
            </a:r>
            <a:r>
              <a:rPr lang="en-US" altLang="zh-CN" sz="2400" dirty="0">
                <a:solidFill>
                  <a:srgbClr val="0070C0"/>
                </a:solidFill>
                <a:ea typeface="黑体" panose="02010609060101010101" pitchFamily="49" charset="-122"/>
              </a:rPr>
              <a:t>ATLAS</a:t>
            </a:r>
            <a:r>
              <a:rPr lang="zh-CN" altLang="en-US" sz="2400" dirty="0">
                <a:solidFill>
                  <a:srgbClr val="0070C0"/>
                </a:solidFill>
                <a:ea typeface="黑体" panose="02010609060101010101" pitchFamily="49" charset="-122"/>
              </a:rPr>
              <a:t>升级研制出正式的硅传感器，在工作电压下时间分辨率达到</a:t>
            </a:r>
            <a:r>
              <a:rPr lang="en-US" altLang="zh-CN" sz="2400" dirty="0">
                <a:solidFill>
                  <a:srgbClr val="0070C0"/>
                </a:solidFill>
                <a:ea typeface="黑体" panose="02010609060101010101" pitchFamily="49" charset="-122"/>
              </a:rPr>
              <a:t>30-50</a:t>
            </a:r>
            <a:r>
              <a:rPr lang="zh-CN" altLang="en-US" sz="2400" dirty="0">
                <a:solidFill>
                  <a:srgbClr val="0070C0"/>
                </a:solidFill>
                <a:ea typeface="黑体" panose="02010609060101010101" pitchFamily="49" charset="-122"/>
              </a:rPr>
              <a:t>皮秒</a:t>
            </a:r>
            <a:endParaRPr lang="en-US" altLang="zh-CN" dirty="0"/>
          </a:p>
          <a:p>
            <a:pPr lvl="1"/>
            <a:endParaRPr lang="en-US" altLang="zh-CN" dirty="0"/>
          </a:p>
          <a:p>
            <a:pPr marL="457200" lvl="1" indent="0">
              <a:buNone/>
            </a:pPr>
            <a:endParaRPr lang="en-US" altLang="zh-CN" dirty="0"/>
          </a:p>
        </p:txBody>
      </p:sp>
      <p:sp>
        <p:nvSpPr>
          <p:cNvPr id="2" name="Slide Number Placeholder 1">
            <a:extLst>
              <a:ext uri="{FF2B5EF4-FFF2-40B4-BE49-F238E27FC236}">
                <a16:creationId xmlns:a16="http://schemas.microsoft.com/office/drawing/2014/main" id="{4E72F1C3-3B9E-3E4F-AD86-D3F59DF8FBD3}"/>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10" name="Picture 9">
            <a:extLst>
              <a:ext uri="{FF2B5EF4-FFF2-40B4-BE49-F238E27FC236}">
                <a16:creationId xmlns:a16="http://schemas.microsoft.com/office/drawing/2014/main" id="{30D6A6E6-1BC0-5240-95E2-FA5249A78A3A}"/>
              </a:ext>
            </a:extLst>
          </p:cNvPr>
          <p:cNvPicPr>
            <a:picLocks noChangeAspect="1"/>
          </p:cNvPicPr>
          <p:nvPr/>
        </p:nvPicPr>
        <p:blipFill>
          <a:blip r:embed="rId3"/>
          <a:stretch>
            <a:fillRect/>
          </a:stretch>
        </p:blipFill>
        <p:spPr>
          <a:xfrm>
            <a:off x="321127" y="2868407"/>
            <a:ext cx="4113558" cy="3968203"/>
          </a:xfrm>
          <a:prstGeom prst="rect">
            <a:avLst/>
          </a:prstGeom>
        </p:spPr>
      </p:pic>
      <p:pic>
        <p:nvPicPr>
          <p:cNvPr id="14" name="Picture 13">
            <a:extLst>
              <a:ext uri="{FF2B5EF4-FFF2-40B4-BE49-F238E27FC236}">
                <a16:creationId xmlns:a16="http://schemas.microsoft.com/office/drawing/2014/main" id="{3CE8D751-05BC-0D4A-B31A-0BED48E17208}"/>
              </a:ext>
            </a:extLst>
          </p:cNvPr>
          <p:cNvPicPr>
            <a:picLocks noChangeAspect="1"/>
          </p:cNvPicPr>
          <p:nvPr/>
        </p:nvPicPr>
        <p:blipFill>
          <a:blip r:embed="rId4"/>
          <a:stretch>
            <a:fillRect/>
          </a:stretch>
        </p:blipFill>
        <p:spPr>
          <a:xfrm>
            <a:off x="4207015" y="2963340"/>
            <a:ext cx="3969398" cy="3829137"/>
          </a:xfrm>
          <a:prstGeom prst="rect">
            <a:avLst/>
          </a:prstGeom>
        </p:spPr>
      </p:pic>
      <p:sp>
        <p:nvSpPr>
          <p:cNvPr id="12" name="TextBox 11">
            <a:extLst>
              <a:ext uri="{FF2B5EF4-FFF2-40B4-BE49-F238E27FC236}">
                <a16:creationId xmlns:a16="http://schemas.microsoft.com/office/drawing/2014/main" id="{D2B70D7B-FAC9-8C4E-9068-27A650CA7593}"/>
              </a:ext>
            </a:extLst>
          </p:cNvPr>
          <p:cNvSpPr txBox="1"/>
          <p:nvPr/>
        </p:nvSpPr>
        <p:spPr>
          <a:xfrm>
            <a:off x="8590234" y="4054721"/>
            <a:ext cx="6410738" cy="369332"/>
          </a:xfrm>
          <a:prstGeom prst="rect">
            <a:avLst/>
          </a:prstGeom>
          <a:noFill/>
        </p:spPr>
        <p:txBody>
          <a:bodyPr wrap="square">
            <a:spAutoFit/>
          </a:bodyPr>
          <a:lstStyle/>
          <a:p>
            <a:r>
              <a:rPr lang="en-CN" dirty="0"/>
              <a:t>JINST 21 (2026) P03021.</a:t>
            </a:r>
          </a:p>
        </p:txBody>
      </p:sp>
    </p:spTree>
    <p:extLst>
      <p:ext uri="{BB962C8B-B14F-4D97-AF65-F5344CB8AC3E}">
        <p14:creationId xmlns:p14="http://schemas.microsoft.com/office/powerpoint/2010/main" val="2365167160"/>
      </p:ext>
    </p:extLst>
  </p:cSld>
  <p:clrMapOvr>
    <a:masterClrMapping/>
  </p:clrMapOvr>
  <mc:AlternateContent xmlns:mc="http://schemas.openxmlformats.org/markup-compatibility/2006" xmlns:p14="http://schemas.microsoft.com/office/powerpoint/2010/main">
    <mc:Choice Requires="p14">
      <p:transition spd="slow" p14:dur="2000" advTm="35904"/>
    </mc:Choice>
    <mc:Fallback xmlns="">
      <p:transition spd="slow" advTm="35904"/>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25153</TotalTime>
  <Words>3379</Words>
  <Application>Microsoft Macintosh PowerPoint</Application>
  <PresentationFormat>Widescreen</PresentationFormat>
  <Paragraphs>492</Paragraphs>
  <Slides>35</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ArialMT</vt:lpstr>
      <vt:lpstr>等线</vt:lpstr>
      <vt:lpstr>Inter</vt:lpstr>
      <vt:lpstr>微软雅黑</vt:lpstr>
      <vt:lpstr>SimSun</vt:lpstr>
      <vt:lpstr>Arial</vt:lpstr>
      <vt:lpstr>Calibri</vt:lpstr>
      <vt:lpstr>Calibri Light</vt:lpstr>
      <vt:lpstr>Helvetica</vt:lpstr>
      <vt:lpstr>Helvetica Neue Light</vt:lpstr>
      <vt:lpstr>Times New Roman</vt:lpstr>
      <vt:lpstr>Wingdings</vt:lpstr>
      <vt:lpstr>Office Theme</vt:lpstr>
      <vt:lpstr>ATLAS High Granularity Timing Detector</vt:lpstr>
      <vt:lpstr>PowerPoint Presentation</vt:lpstr>
      <vt:lpstr>PowerPoint Presentation</vt:lpstr>
      <vt:lpstr>PowerPoint Presentation</vt:lpstr>
      <vt:lpstr>Innovation: Low Gain Avalanche Diodes (LGAD) </vt:lpstr>
      <vt:lpstr>Innovation: LGAD sensor after Irradiation</vt:lpstr>
      <vt:lpstr>LGAD sensors pre-production and production  </vt:lpstr>
      <vt:lpstr>PowerPoint Presentation</vt:lpstr>
      <vt:lpstr>LGAD sensors performance at testbeam</vt:lpstr>
      <vt:lpstr>ATLAS Outstanding Achievement Award </vt:lpstr>
      <vt:lpstr>ALTIROC : Fast Timing ASIC </vt:lpstr>
      <vt:lpstr>PowerPoint Presentation</vt:lpstr>
      <vt:lpstr>Sensor + ASIC Hybrid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Publication list   </vt:lpstr>
      <vt:lpstr>Funding Status</vt:lpstr>
      <vt:lpstr>PowerPoint Presentation</vt:lpstr>
      <vt:lpstr>Backup </vt:lpstr>
      <vt:lpstr>Research team</vt:lpstr>
      <vt:lpstr>International conference</vt:lpstr>
      <vt:lpstr>ALTIROC : Fast Timing ASIC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HGTD</dc:title>
  <dc:creator>zenmojo</dc:creator>
  <cp:lastModifiedBy>Microsoft Office User</cp:lastModifiedBy>
  <cp:revision>1450</cp:revision>
  <cp:lastPrinted>2019-10-18T06:24:01Z</cp:lastPrinted>
  <dcterms:created xsi:type="dcterms:W3CDTF">2015-10-29T10:59:50Z</dcterms:created>
  <dcterms:modified xsi:type="dcterms:W3CDTF">2026-05-28T00:40:47Z</dcterms:modified>
</cp:coreProperties>
</file>