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1115" r:id="rId2"/>
    <p:sldId id="4357" r:id="rId3"/>
    <p:sldId id="1116" r:id="rId4"/>
    <p:sldId id="4364" r:id="rId5"/>
    <p:sldId id="4365" r:id="rId6"/>
    <p:sldId id="861" r:id="rId7"/>
    <p:sldId id="4352" r:id="rId8"/>
    <p:sldId id="424" r:id="rId9"/>
    <p:sldId id="329" r:id="rId10"/>
    <p:sldId id="4359" r:id="rId11"/>
    <p:sldId id="4358" r:id="rId12"/>
    <p:sldId id="4366" r:id="rId13"/>
    <p:sldId id="4333" r:id="rId14"/>
    <p:sldId id="4345" r:id="rId15"/>
    <p:sldId id="358" r:id="rId16"/>
    <p:sldId id="4334" r:id="rId17"/>
    <p:sldId id="4368" r:id="rId18"/>
    <p:sldId id="4337" r:id="rId19"/>
    <p:sldId id="4369" r:id="rId20"/>
    <p:sldId id="4370" r:id="rId21"/>
    <p:sldId id="4371" r:id="rId22"/>
    <p:sldId id="4379" r:id="rId23"/>
    <p:sldId id="4380" r:id="rId24"/>
    <p:sldId id="4381" r:id="rId25"/>
    <p:sldId id="4360" r:id="rId26"/>
    <p:sldId id="4382" r:id="rId27"/>
    <p:sldId id="4377" r:id="rId28"/>
    <p:sldId id="4375" r:id="rId29"/>
    <p:sldId id="273" r:id="rId30"/>
    <p:sldId id="275" r:id="rId31"/>
    <p:sldId id="4378" r:id="rId32"/>
    <p:sldId id="437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n Shi" initials="XS" lastIdx="1" clrIdx="0">
    <p:extLst>
      <p:ext uri="{19B8F6BF-5375-455C-9EA6-DF929625EA0E}">
        <p15:presenceInfo xmlns:p15="http://schemas.microsoft.com/office/powerpoint/2012/main" userId="34a5f723a1f759a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AF2"/>
    <a:srgbClr val="0432FF"/>
    <a:srgbClr val="EF1216"/>
    <a:srgbClr val="013894"/>
    <a:srgbClr val="00FF03"/>
    <a:srgbClr val="003A96"/>
    <a:srgbClr val="D1A104"/>
    <a:srgbClr val="7A81FF"/>
    <a:srgbClr val="FF2F92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/>
    <p:restoredTop sz="92128"/>
  </p:normalViewPr>
  <p:slideViewPr>
    <p:cSldViewPr snapToGrid="0" snapToObjects="1">
      <p:cViewPr varScale="1">
        <p:scale>
          <a:sx n="112" d="100"/>
          <a:sy n="112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6" d="100"/>
          <a:sy n="116" d="100"/>
        </p:scale>
        <p:origin x="302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F4195D-E6C5-B24A-AD78-42C908E7F6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B28059-E514-EA4E-B89E-848302894A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4D16AA-C424-3B44-8EED-19E73C9ADB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4AD38-4D56-B044-8F2A-AD55E2995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24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221EF-1B59-9143-BE76-A11C0750EA87}" type="datetimeFigureOut">
              <a:rPr lang="en-US" smtClean="0"/>
              <a:t>5/28/26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2ECE9-4F85-9949-A4A8-C499881953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32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2ECE9-4F85-9949-A4A8-C499881953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6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2ECE9-4F85-9949-A4A8-C499881953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58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2ECE9-4F85-9949-A4A8-C499881953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68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2ECE9-4F85-9949-A4A8-C499881953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40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67CCF-4894-2441-83A6-AAA7E299D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2900" y="1714499"/>
            <a:ext cx="9144000" cy="1401763"/>
          </a:xfrm>
        </p:spPr>
        <p:txBody>
          <a:bodyPr anchor="b">
            <a:noAutofit/>
          </a:bodyPr>
          <a:lstStyle>
            <a:lvl1pPr algn="ctr">
              <a:defRPr lang="en-US" sz="5400" b="0" i="0" kern="1200" dirty="0">
                <a:solidFill>
                  <a:srgbClr val="013994"/>
                </a:solidFill>
                <a:latin typeface="Optima" panose="0200050306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AF988EC-F50C-464E-8A0D-854225E9B0ED}"/>
              </a:ext>
            </a:extLst>
          </p:cNvPr>
          <p:cNvSpPr/>
          <p:nvPr userDrawn="1"/>
        </p:nvSpPr>
        <p:spPr>
          <a:xfrm>
            <a:off x="0" y="5851606"/>
            <a:ext cx="12180849" cy="1006394"/>
          </a:xfrm>
          <a:prstGeom prst="rect">
            <a:avLst/>
          </a:prstGeom>
          <a:solidFill>
            <a:srgbClr val="003A96"/>
          </a:solidFill>
          <a:ln>
            <a:solidFill>
              <a:srgbClr val="003A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74144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5B8EA-ECDD-D748-A118-B1CFACE02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34" y="307974"/>
            <a:ext cx="11560039" cy="912530"/>
          </a:xfrm>
        </p:spPr>
        <p:txBody>
          <a:bodyPr/>
          <a:lstStyle>
            <a:lvl1pPr>
              <a:defRPr b="0" i="0">
                <a:solidFill>
                  <a:srgbClr val="013994"/>
                </a:solidFill>
                <a:latin typeface="Optima" panose="020005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0820E-BC40-4045-8FCA-E0E8828AC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317" y="1412209"/>
            <a:ext cx="11190083" cy="471992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tima" panose="02000503060000020004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Optima" panose="02000503060000020004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Optima" panose="02000503060000020004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Optima" panose="02000503060000020004" pitchFamily="2" charset="0"/>
              </a:defRPr>
            </a:lvl4pPr>
            <a:lvl5pPr>
              <a:defRPr b="0" i="0">
                <a:solidFill>
                  <a:schemeClr val="tx1"/>
                </a:solidFill>
                <a:latin typeface="Optima" panose="0200050306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1A8CB482-A045-6B42-AEC3-E7FC767D67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58300" y="640835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rgbClr val="013894"/>
                </a:solidFill>
                <a:latin typeface="Optima" panose="02000503060000020004" pitchFamily="2" charset="0"/>
              </a:defRPr>
            </a:lvl1pPr>
          </a:lstStyle>
          <a:p>
            <a:fld id="{5CA38145-3465-1D47-BB0C-DAF5FA06D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8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2A10D3-7DDF-ED43-A39F-02D178D84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BB649-BD0C-D74D-AB21-C67405B60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303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Optima" panose="0200050306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://atlasitk.ihep.ac.cn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2.jpg"/><Relationship Id="rId4" Type="http://schemas.openxmlformats.org/officeDocument/2006/relationships/image" Target="../media/image1.jp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2ED18-FDF0-4149-A107-2DF30F5847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766" y="1054809"/>
            <a:ext cx="11008468" cy="1773435"/>
          </a:xfrm>
        </p:spPr>
        <p:txBody>
          <a:bodyPr/>
          <a:lstStyle/>
          <a:p>
            <a:r>
              <a:rPr lang="en-US" altLang="zh-CN" dirty="0"/>
              <a:t>The status of </a:t>
            </a:r>
            <a:r>
              <a:rPr lang="en-US" altLang="zh-CN" dirty="0" err="1"/>
              <a:t>ITk</a:t>
            </a:r>
            <a:r>
              <a:rPr lang="en-US" altLang="zh-CN" dirty="0"/>
              <a:t> for </a:t>
            </a:r>
            <a:br>
              <a:rPr lang="en-US" altLang="zh-CN" dirty="0"/>
            </a:br>
            <a:r>
              <a:rPr lang="en-US" altLang="zh-CN" dirty="0"/>
              <a:t>ATLAS Phase-II upgrade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23F29-58FE-5044-829E-71D71818662B}"/>
              </a:ext>
            </a:extLst>
          </p:cNvPr>
          <p:cNvSpPr txBox="1"/>
          <p:nvPr/>
        </p:nvSpPr>
        <p:spPr>
          <a:xfrm>
            <a:off x="4995768" y="3171044"/>
            <a:ext cx="2200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altLang="zh-CN" sz="2400" dirty="0">
                <a:latin typeface="Optima" panose="02000503060000020004" pitchFamily="2" charset="0"/>
              </a:rPr>
              <a:t>Xin</a:t>
            </a:r>
            <a:r>
              <a:rPr lang="zh-CN" altLang="en-US" sz="2400" dirty="0">
                <a:latin typeface="Optima" panose="02000503060000020004" pitchFamily="2" charset="0"/>
              </a:rPr>
              <a:t> </a:t>
            </a:r>
            <a:r>
              <a:rPr lang="en-US" altLang="zh-CN" sz="2400" dirty="0">
                <a:latin typeface="Optima" panose="02000503060000020004" pitchFamily="2" charset="0"/>
              </a:rPr>
              <a:t>Shi (IHEP)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4EFC61-C170-E9AA-52E7-82BC1CFB9692}"/>
              </a:ext>
            </a:extLst>
          </p:cNvPr>
          <p:cNvSpPr txBox="1"/>
          <p:nvPr/>
        </p:nvSpPr>
        <p:spPr>
          <a:xfrm>
            <a:off x="3234816" y="4064910"/>
            <a:ext cx="572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altLang="zh-CN" sz="2400" dirty="0">
                <a:latin typeface="Optima" panose="02000503060000020004" pitchFamily="2" charset="0"/>
              </a:rPr>
              <a:t>On</a:t>
            </a:r>
            <a:r>
              <a:rPr lang="zh-CN" altLang="en-US" sz="2400" dirty="0">
                <a:latin typeface="Optima" panose="02000503060000020004" pitchFamily="2" charset="0"/>
              </a:rPr>
              <a:t> </a:t>
            </a:r>
            <a:r>
              <a:rPr lang="en-US" altLang="zh-CN" sz="2400" dirty="0">
                <a:latin typeface="Optima" panose="02000503060000020004" pitchFamily="2" charset="0"/>
              </a:rPr>
              <a:t>behalf</a:t>
            </a:r>
            <a:r>
              <a:rPr lang="zh-CN" altLang="en-US" sz="2400" dirty="0">
                <a:latin typeface="Optima" panose="02000503060000020004" pitchFamily="2" charset="0"/>
              </a:rPr>
              <a:t> </a:t>
            </a:r>
            <a:r>
              <a:rPr lang="en-US" altLang="zh-CN" sz="2400" dirty="0">
                <a:latin typeface="Optima" panose="02000503060000020004" pitchFamily="2" charset="0"/>
              </a:rPr>
              <a:t>of</a:t>
            </a:r>
            <a:r>
              <a:rPr lang="zh-CN" altLang="en-US" sz="2400" dirty="0">
                <a:latin typeface="Optima" panose="02000503060000020004" pitchFamily="2" charset="0"/>
              </a:rPr>
              <a:t> </a:t>
            </a:r>
            <a:r>
              <a:rPr lang="en-US" altLang="zh-CN" sz="2400" dirty="0">
                <a:latin typeface="Optima" panose="02000503060000020004" pitchFamily="2" charset="0"/>
              </a:rPr>
              <a:t>subtask</a:t>
            </a:r>
            <a:r>
              <a:rPr lang="zh-CN" altLang="en-US" sz="2400" dirty="0">
                <a:latin typeface="Optima" panose="02000503060000020004" pitchFamily="2" charset="0"/>
              </a:rPr>
              <a:t> </a:t>
            </a:r>
            <a:r>
              <a:rPr lang="en-US" altLang="zh-CN" sz="2400" dirty="0">
                <a:latin typeface="Optima" panose="02000503060000020004" pitchFamily="2" charset="0"/>
              </a:rPr>
              <a:t>2 Team</a:t>
            </a:r>
            <a:endParaRPr lang="en-US" sz="2400" dirty="0">
              <a:latin typeface="Optima" panose="0200050306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EEE5E3-A06A-8181-C550-362FC6397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720" y="4583682"/>
            <a:ext cx="1635682" cy="1068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DA0DBC-3D57-8043-20C6-1296BF9C4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08" y="4583682"/>
            <a:ext cx="1219509" cy="121950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1E168D2-A910-EA8D-C12F-31740AF95BCD}"/>
              </a:ext>
            </a:extLst>
          </p:cNvPr>
          <p:cNvSpPr txBox="1"/>
          <p:nvPr/>
        </p:nvSpPr>
        <p:spPr>
          <a:xfrm>
            <a:off x="4715246" y="5931197"/>
            <a:ext cx="2761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Optima" panose="02000503060000020004" pitchFamily="2" charset="0"/>
              </a:rPr>
              <a:t>28 May 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13F0A7-9673-36DA-B858-4A6E9EA71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0158" y="122583"/>
            <a:ext cx="2580810" cy="864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29A3D6-11DE-102B-48C3-F3A17BCA8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73" y="54960"/>
            <a:ext cx="2403021" cy="999950"/>
          </a:xfrm>
          <a:prstGeom prst="rect">
            <a:avLst/>
          </a:prstGeom>
        </p:spPr>
      </p:pic>
      <p:pic>
        <p:nvPicPr>
          <p:cNvPr id="8" name="Picture 2" descr="http://e.hiphotos.baidu.com/baike/w%3D268/sign=428fdf1ab7003af34dbadb660d2ac619/3801213fb80e7bec20bb3cf22e2eb9389b506bbb.jpg">
            <a:extLst>
              <a:ext uri="{FF2B5EF4-FFF2-40B4-BE49-F238E27FC236}">
                <a16:creationId xmlns:a16="http://schemas.microsoft.com/office/drawing/2014/main" id="{E655BF04-F268-FA80-3C05-1C97EA117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985" y="4511944"/>
            <a:ext cx="1311920" cy="13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12BDD2-6EE1-FF28-4E65-6B10C7C0FFA1}"/>
              </a:ext>
            </a:extLst>
          </p:cNvPr>
          <p:cNvSpPr txBox="1"/>
          <p:nvPr/>
        </p:nvSpPr>
        <p:spPr>
          <a:xfrm>
            <a:off x="3660742" y="3603245"/>
            <a:ext cx="5003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zh-CN" altLang="en-US" sz="2400" dirty="0">
                <a:latin typeface="Optima" panose="02000503060000020004" pitchFamily="2" charset="0"/>
              </a:rPr>
              <a:t>史欣 </a:t>
            </a:r>
            <a:r>
              <a:rPr lang="en-US" altLang="zh-CN" sz="2400" dirty="0">
                <a:latin typeface="Optima" panose="02000503060000020004" pitchFamily="2" charset="0"/>
              </a:rPr>
              <a:t>(</a:t>
            </a:r>
            <a:r>
              <a:rPr lang="zh-CN" altLang="en-US" sz="2400" dirty="0">
                <a:latin typeface="Optima" panose="02000503060000020004" pitchFamily="2" charset="0"/>
              </a:rPr>
              <a:t>中国科学院高能物理研究所</a:t>
            </a:r>
            <a:r>
              <a:rPr lang="en-US" altLang="zh-CN" sz="2400" dirty="0">
                <a:latin typeface="Optima" panose="02000503060000020004" pitchFamily="2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191AD0-D32B-A8DF-BA05-41CCCE237B3F}"/>
              </a:ext>
            </a:extLst>
          </p:cNvPr>
          <p:cNvSpPr txBox="1"/>
          <p:nvPr/>
        </p:nvSpPr>
        <p:spPr>
          <a:xfrm>
            <a:off x="2565712" y="6348900"/>
            <a:ext cx="7193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750"/>
              </a:spcBef>
              <a:spcAft>
                <a:spcPts val="750"/>
              </a:spcAft>
              <a:buNone/>
            </a:pPr>
            <a:r>
              <a:rPr lang="en-US" sz="1800" b="0" i="0" u="none" strike="noStrike" dirty="0">
                <a:solidFill>
                  <a:srgbClr val="F9F9F9"/>
                </a:solidFill>
                <a:effectLst/>
                <a:latin typeface="Optima" panose="02000503060000020004" pitchFamily="2" charset="0"/>
              </a:rPr>
              <a:t>MOST ATLAS Detector Upgrade Project Midterm Review Meeting</a:t>
            </a:r>
          </a:p>
        </p:txBody>
      </p:sp>
    </p:spTree>
    <p:extLst>
      <p:ext uri="{BB962C8B-B14F-4D97-AF65-F5344CB8AC3E}">
        <p14:creationId xmlns:p14="http://schemas.microsoft.com/office/powerpoint/2010/main" val="3693890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68CEFA2-4516-D665-2A6E-70467B185B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92619" y="2490995"/>
            <a:ext cx="4683964" cy="3116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9B0EF4-E990-72FA-A28B-6B6DCB0260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0200" y="3290397"/>
            <a:ext cx="1913380" cy="2460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1B7955-5A01-E93A-9B91-12E88B6CF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Standard</a:t>
            </a:r>
            <a:r>
              <a:rPr lang="zh-CN" altLang="en-US" dirty="0"/>
              <a:t> </a:t>
            </a:r>
            <a:r>
              <a:rPr lang="en-US" altLang="zh-CN" dirty="0"/>
              <a:t>Operating</a:t>
            </a:r>
            <a:r>
              <a:rPr lang="zh-CN" altLang="en-US" dirty="0"/>
              <a:t> </a:t>
            </a:r>
            <a:r>
              <a:rPr lang="en-US" altLang="zh-CN" dirty="0"/>
              <a:t>Procedure</a:t>
            </a:r>
            <a:r>
              <a:rPr lang="zh-CN" altLang="en-US" dirty="0"/>
              <a:t> </a:t>
            </a:r>
            <a:r>
              <a:rPr lang="en-US" altLang="zh-CN" dirty="0"/>
              <a:t>(SOP)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5D380-5D3F-B24E-CFB8-EAB46F5AF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234" y="1250620"/>
            <a:ext cx="11190083" cy="4719920"/>
          </a:xfrm>
        </p:spPr>
        <p:txBody>
          <a:bodyPr/>
          <a:lstStyle/>
          <a:p>
            <a:r>
              <a:rPr lang="en-US" altLang="zh-CN" dirty="0"/>
              <a:t>Developed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IHEP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dirty="0"/>
              <a:t>local production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All SQ 29 steps have been implemented</a:t>
            </a:r>
            <a:r>
              <a:rPr lang="zh-CN" altLang="en-US" dirty="0"/>
              <a:t> </a:t>
            </a:r>
            <a:r>
              <a:rPr lang="en-US" altLang="zh-CN" dirty="0"/>
              <a:t>in SOP </a:t>
            </a:r>
          </a:p>
          <a:p>
            <a:pPr lvl="1"/>
            <a:r>
              <a:rPr lang="en-US" altLang="zh-CN" dirty="0"/>
              <a:t>Interact with ITk central Production Database </a:t>
            </a:r>
          </a:p>
          <a:p>
            <a:pPr lvl="1"/>
            <a:endParaRPr lang="en-US" altLang="zh-CN" dirty="0"/>
          </a:p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BD225-71EE-678F-7371-D1A804DDA9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080D1A-DACF-71F6-5A54-66E96BE504A1}"/>
              </a:ext>
            </a:extLst>
          </p:cNvPr>
          <p:cNvSpPr txBox="1"/>
          <p:nvPr/>
        </p:nvSpPr>
        <p:spPr>
          <a:xfrm>
            <a:off x="444042" y="2732210"/>
            <a:ext cx="30486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>
                <a:latin typeface="Optima" panose="02000503060000020004" pitchFamily="2" charset="0"/>
                <a:hlinkClick r:id="rId4"/>
              </a:rPr>
              <a:t>http://atlasitk.ihep.ac.cn</a:t>
            </a:r>
            <a:endParaRPr lang="en-CN" dirty="0">
              <a:latin typeface="Optima" panose="02000503060000020004" pitchFamily="2" charset="0"/>
            </a:endParaRPr>
          </a:p>
          <a:p>
            <a:endParaRPr lang="en-CN" dirty="0">
              <a:latin typeface="Optima" panose="0200050306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2E1A58-7D7D-1E7B-631D-784A04EEA0BF}"/>
              </a:ext>
            </a:extLst>
          </p:cNvPr>
          <p:cNvSpPr txBox="1"/>
          <p:nvPr/>
        </p:nvSpPr>
        <p:spPr>
          <a:xfrm>
            <a:off x="546411" y="5794300"/>
            <a:ext cx="251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Optima" panose="02000503060000020004" pitchFamily="2" charset="0"/>
              </a:rPr>
              <a:t>Connect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to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ITk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Production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r>
              <a:rPr lang="en-US" altLang="zh-CN" dirty="0">
                <a:latin typeface="Optima" panose="02000503060000020004" pitchFamily="2" charset="0"/>
              </a:rPr>
              <a:t>Database</a:t>
            </a:r>
            <a:r>
              <a:rPr lang="zh-CN" altLang="en-US" dirty="0">
                <a:latin typeface="Optima" panose="02000503060000020004" pitchFamily="2" charset="0"/>
              </a:rPr>
              <a:t> </a:t>
            </a:r>
            <a:endParaRPr lang="en-CN" dirty="0">
              <a:latin typeface="Optima" panose="02000503060000020004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1EB4DC3-67EE-06B6-0730-E11E40C7F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267" y="4941396"/>
            <a:ext cx="3129433" cy="176986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C9A7B9A-2E82-619C-548D-A7A2B66A8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0700" y="3764831"/>
            <a:ext cx="3060640" cy="28899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3D4A12D-62C5-3AF0-5F3F-70084D6939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1828" y="946509"/>
            <a:ext cx="3028579" cy="2828293"/>
          </a:xfrm>
          <a:prstGeom prst="rect">
            <a:avLst/>
          </a:prstGeom>
        </p:spPr>
      </p:pic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84F49773-228F-F682-8FFA-EC135DA0BEE9}"/>
              </a:ext>
            </a:extLst>
          </p:cNvPr>
          <p:cNvCxnSpPr>
            <a:cxnSpLocks/>
          </p:cNvCxnSpPr>
          <p:nvPr/>
        </p:nvCxnSpPr>
        <p:spPr>
          <a:xfrm rot="16200000" flipH="1">
            <a:off x="1580598" y="5069581"/>
            <a:ext cx="965861" cy="857386"/>
          </a:xfrm>
          <a:prstGeom prst="curvedConnector3">
            <a:avLst>
              <a:gd name="adj1" fmla="val 50000"/>
            </a:avLst>
          </a:prstGeom>
          <a:ln w="47625">
            <a:solidFill>
              <a:srgbClr val="EF12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6FB4E803-5503-509D-F998-41B325EAD9BF}"/>
              </a:ext>
            </a:extLst>
          </p:cNvPr>
          <p:cNvCxnSpPr>
            <a:cxnSpLocks/>
          </p:cNvCxnSpPr>
          <p:nvPr/>
        </p:nvCxnSpPr>
        <p:spPr>
          <a:xfrm flipV="1">
            <a:off x="7287491" y="3764831"/>
            <a:ext cx="1281961" cy="972786"/>
          </a:xfrm>
          <a:prstGeom prst="curvedConnector3">
            <a:avLst>
              <a:gd name="adj1" fmla="val 50000"/>
            </a:avLst>
          </a:prstGeom>
          <a:ln w="47625">
            <a:solidFill>
              <a:srgbClr val="EF12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279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8B328A-FC1C-38D5-07C8-4044492D1B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72" r="26851"/>
          <a:stretch>
            <a:fillRect/>
          </a:stretch>
        </p:blipFill>
        <p:spPr>
          <a:xfrm rot="5400000">
            <a:off x="9810940" y="3691794"/>
            <a:ext cx="2006878" cy="1995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97405-03FF-4946-9ADE-C786836BC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IHEP</a:t>
            </a:r>
            <a:r>
              <a:rPr lang="zh-CN" altLang="en-US" dirty="0"/>
              <a:t> </a:t>
            </a:r>
            <a:r>
              <a:rPr lang="en-US" altLang="zh-CN" dirty="0"/>
              <a:t>Site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r>
              <a:rPr lang="zh-CN" altLang="en-US" dirty="0"/>
              <a:t> </a:t>
            </a:r>
            <a:r>
              <a:rPr lang="en-US" altLang="zh-CN" dirty="0"/>
              <a:t>Production</a:t>
            </a:r>
            <a:r>
              <a:rPr lang="zh-CN" altLang="en-US" dirty="0"/>
              <a:t> </a:t>
            </a:r>
            <a:r>
              <a:rPr lang="en-US" altLang="zh-CN" dirty="0"/>
              <a:t>Status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425BD-DA29-6548-A4D1-64C5EF23F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747" y="1369197"/>
            <a:ext cx="7033339" cy="2039398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/>
              <a:t>Passed</a:t>
            </a:r>
            <a:r>
              <a:rPr lang="zh-CN" altLang="en-US" dirty="0"/>
              <a:t> </a:t>
            </a:r>
            <a:r>
              <a:rPr lang="en-US" altLang="zh-CN" dirty="0"/>
              <a:t>PRESERIES</a:t>
            </a:r>
            <a:r>
              <a:rPr lang="zh-CN" altLang="en-US" dirty="0"/>
              <a:t> </a:t>
            </a:r>
            <a:r>
              <a:rPr lang="en-US" altLang="zh-CN" dirty="0"/>
              <a:t>stage for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r>
              <a:rPr lang="zh-CN" altLang="en-US" dirty="0"/>
              <a:t> </a:t>
            </a:r>
            <a:r>
              <a:rPr lang="en-US" altLang="zh-CN" dirty="0"/>
              <a:t>production</a:t>
            </a:r>
          </a:p>
          <a:p>
            <a:pPr lvl="1"/>
            <a:r>
              <a:rPr lang="en-US" altLang="zh-CN" dirty="0"/>
              <a:t>Produced</a:t>
            </a:r>
            <a:r>
              <a:rPr lang="zh-CN" altLang="en-US" dirty="0"/>
              <a:t> </a:t>
            </a:r>
            <a:r>
              <a:rPr lang="en-US" altLang="zh-CN" dirty="0"/>
              <a:t>75 PRESERIES modules </a:t>
            </a:r>
            <a:br>
              <a:rPr lang="en-US" altLang="zh-CN" dirty="0"/>
            </a:br>
            <a:r>
              <a:rPr lang="en-US" altLang="zh-CN" dirty="0"/>
              <a:t>(15@IHEP / ~ 50@ RAL)</a:t>
            </a:r>
          </a:p>
          <a:p>
            <a:pPr lvl="1"/>
            <a:r>
              <a:rPr lang="en-US" altLang="zh-CN" dirty="0"/>
              <a:t>Produced ~134 PRODUCTION modules </a:t>
            </a:r>
            <a:br>
              <a:rPr lang="en-US" altLang="zh-CN" dirty="0"/>
            </a:br>
            <a:r>
              <a:rPr lang="en-US" altLang="zh-CN" dirty="0"/>
              <a:t>(34 @IHEP / ~100@RAL)    </a:t>
            </a:r>
          </a:p>
          <a:p>
            <a:r>
              <a:rPr lang="en-US" dirty="0"/>
              <a:t>Manufactured 11 production tooling set and one automatic machine in China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857A8-C014-264F-B5FD-EF0FF49EA7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58300" y="6408354"/>
            <a:ext cx="2070100" cy="365125"/>
          </a:xfrm>
        </p:spPr>
        <p:txBody>
          <a:bodyPr/>
          <a:lstStyle/>
          <a:p>
            <a:fld id="{5CA38145-3465-1D47-BB0C-DAF5FA06DADB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00FAED-C5AC-08D7-C0B1-340F3274D716}"/>
              </a:ext>
            </a:extLst>
          </p:cNvPr>
          <p:cNvGrpSpPr/>
          <p:nvPr/>
        </p:nvGrpSpPr>
        <p:grpSpPr>
          <a:xfrm>
            <a:off x="311002" y="3336647"/>
            <a:ext cx="9384900" cy="3028250"/>
            <a:chOff x="916447" y="3995069"/>
            <a:chExt cx="8376206" cy="220619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D05343B-DDA6-8758-1C5C-D801A17E4BCE}"/>
                </a:ext>
              </a:extLst>
            </p:cNvPr>
            <p:cNvGrpSpPr/>
            <p:nvPr/>
          </p:nvGrpSpPr>
          <p:grpSpPr>
            <a:xfrm>
              <a:off x="916447" y="4231765"/>
              <a:ext cx="8376206" cy="1969498"/>
              <a:chOff x="377664" y="2902442"/>
              <a:chExt cx="8383051" cy="2553905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3F66787-0A2D-2FE2-C415-49D0ACA798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615" t="1460" r="6686" b="-1460"/>
              <a:stretch/>
            </p:blipFill>
            <p:spPr>
              <a:xfrm>
                <a:off x="377664" y="2902442"/>
                <a:ext cx="8383051" cy="2553905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3592812-811B-5ABD-869E-D4F3D75F26E1}"/>
                  </a:ext>
                </a:extLst>
              </p:cNvPr>
              <p:cNvSpPr/>
              <p:nvPr/>
            </p:nvSpPr>
            <p:spPr>
              <a:xfrm>
                <a:off x="3177727" y="3844576"/>
                <a:ext cx="1090820" cy="243722"/>
              </a:xfrm>
              <a:prstGeom prst="rect">
                <a:avLst/>
              </a:prstGeom>
              <a:solidFill>
                <a:srgbClr val="FFFF00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Glue</a:t>
                </a:r>
                <a:r>
                  <a:rPr lang="zh-CN" altLang="en-US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 </a:t>
                </a:r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Robot</a:t>
                </a:r>
                <a:endParaRPr lang="en-CN" sz="1350" dirty="0">
                  <a:solidFill>
                    <a:schemeClr val="tx1"/>
                  </a:solidFill>
                  <a:latin typeface="Optima" panose="02000503060000020004" pitchFamily="2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0638FF-A9FA-0A4D-7B20-CAE3E9D73391}"/>
                  </a:ext>
                </a:extLst>
              </p:cNvPr>
              <p:cNvSpPr/>
              <p:nvPr/>
            </p:nvSpPr>
            <p:spPr>
              <a:xfrm>
                <a:off x="457201" y="2970036"/>
                <a:ext cx="1004267" cy="331204"/>
              </a:xfrm>
              <a:prstGeom prst="rect">
                <a:avLst/>
              </a:prstGeom>
              <a:solidFill>
                <a:srgbClr val="FFFF00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Cabinet</a:t>
                </a:r>
                <a:endParaRPr lang="en-CN" sz="1350" dirty="0">
                  <a:solidFill>
                    <a:schemeClr val="tx1"/>
                  </a:solidFill>
                  <a:latin typeface="Optima" panose="02000503060000020004" pitchFamily="2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2EF162F-ED9F-1DD9-B6C3-4B66073632DD}"/>
                  </a:ext>
                </a:extLst>
              </p:cNvPr>
              <p:cNvSpPr/>
              <p:nvPr/>
            </p:nvSpPr>
            <p:spPr>
              <a:xfrm>
                <a:off x="1696960" y="3590751"/>
                <a:ext cx="1090820" cy="243722"/>
              </a:xfrm>
              <a:prstGeom prst="rect">
                <a:avLst/>
              </a:prstGeom>
              <a:solidFill>
                <a:srgbClr val="FFFF00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Metrology</a:t>
                </a:r>
                <a:endParaRPr lang="en-CN" sz="1350" dirty="0">
                  <a:solidFill>
                    <a:schemeClr val="tx1"/>
                  </a:solidFill>
                  <a:latin typeface="Optima" panose="02000503060000020004" pitchFamily="2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741E70-3A0F-8243-1194-C0E63DB92459}"/>
                  </a:ext>
                </a:extLst>
              </p:cNvPr>
              <p:cNvSpPr/>
              <p:nvPr/>
            </p:nvSpPr>
            <p:spPr>
              <a:xfrm>
                <a:off x="2569117" y="3267250"/>
                <a:ext cx="899492" cy="243722"/>
              </a:xfrm>
              <a:prstGeom prst="rect">
                <a:avLst/>
              </a:prstGeom>
              <a:solidFill>
                <a:srgbClr val="FFFF00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Weight</a:t>
                </a:r>
                <a:endParaRPr lang="en-CN" sz="1350" dirty="0">
                  <a:solidFill>
                    <a:schemeClr val="tx1"/>
                  </a:solidFill>
                  <a:latin typeface="Optima" panose="02000503060000020004" pitchFamily="2" charset="0"/>
                </a:endParaRP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11EE8AFB-1565-5B7F-BB25-F57502EE61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6171" y="3510625"/>
                <a:ext cx="0" cy="403859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1113517-0F0C-1821-0BB7-CF6512AA502C}"/>
                  </a:ext>
                </a:extLst>
              </p:cNvPr>
              <p:cNvSpPr/>
              <p:nvPr/>
            </p:nvSpPr>
            <p:spPr>
              <a:xfrm>
                <a:off x="4316022" y="2907850"/>
                <a:ext cx="1244917" cy="277888"/>
              </a:xfrm>
              <a:prstGeom prst="rect">
                <a:avLst/>
              </a:prstGeom>
              <a:solidFill>
                <a:srgbClr val="FFFF00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Wire</a:t>
                </a:r>
                <a:r>
                  <a:rPr lang="zh-CN" altLang="en-US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 </a:t>
                </a:r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Bonder</a:t>
                </a:r>
                <a:endParaRPr lang="en-CN" sz="1350" dirty="0">
                  <a:solidFill>
                    <a:schemeClr val="tx1"/>
                  </a:solidFill>
                  <a:latin typeface="Optima" panose="02000503060000020004" pitchFamily="2" charset="0"/>
                </a:endParaRP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1EF9DA2D-852A-1874-06BC-CDC64AEDC1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0933" y="3185738"/>
                <a:ext cx="0" cy="403859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4FF6D96-A5C6-6E7D-DC7A-2767F41CD797}"/>
                  </a:ext>
                </a:extLst>
              </p:cNvPr>
              <p:cNvSpPr/>
              <p:nvPr/>
            </p:nvSpPr>
            <p:spPr>
              <a:xfrm>
                <a:off x="3026170" y="2915264"/>
                <a:ext cx="1270919" cy="277887"/>
              </a:xfrm>
              <a:prstGeom prst="rect">
                <a:avLst/>
              </a:prstGeom>
              <a:solidFill>
                <a:srgbClr val="FFFF00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Pull</a:t>
                </a:r>
                <a:r>
                  <a:rPr lang="zh-CN" altLang="en-US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 </a:t>
                </a:r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Test</a:t>
                </a:r>
                <a:endParaRPr lang="en-CN" sz="1350" dirty="0">
                  <a:solidFill>
                    <a:schemeClr val="tx1"/>
                  </a:solidFill>
                  <a:latin typeface="Optima" panose="02000503060000020004" pitchFamily="2" charset="0"/>
                </a:endParaRPr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8F4A9E95-5909-3376-E5AB-623D6259B9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56088" y="3193151"/>
                <a:ext cx="0" cy="403859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778A8FAD-6F87-1695-69B5-92EF455CA2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8546" y="4082443"/>
                <a:ext cx="328037" cy="95048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1412D14-55B9-3AC0-234B-DC1705E1FEDE}"/>
                  </a:ext>
                </a:extLst>
              </p:cNvPr>
              <p:cNvSpPr/>
              <p:nvPr/>
            </p:nvSpPr>
            <p:spPr>
              <a:xfrm>
                <a:off x="2938108" y="4988416"/>
                <a:ext cx="1206502" cy="243722"/>
              </a:xfrm>
              <a:prstGeom prst="rect">
                <a:avLst/>
              </a:prstGeom>
              <a:solidFill>
                <a:srgbClr val="FFFF00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Scope</a:t>
                </a:r>
                <a:endParaRPr lang="en-CN" sz="1350" dirty="0">
                  <a:solidFill>
                    <a:schemeClr val="tx1"/>
                  </a:solidFill>
                  <a:latin typeface="Optima" panose="02000503060000020004" pitchFamily="2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3152261-73AE-E021-CC0A-74DFD7DCBCEE}"/>
                  </a:ext>
                </a:extLst>
              </p:cNvPr>
              <p:cNvSpPr/>
              <p:nvPr/>
            </p:nvSpPr>
            <p:spPr>
              <a:xfrm>
                <a:off x="4742564" y="4508821"/>
                <a:ext cx="678221" cy="329000"/>
              </a:xfrm>
              <a:prstGeom prst="rect">
                <a:avLst/>
              </a:prstGeom>
              <a:solidFill>
                <a:srgbClr val="FFFF00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Scope</a:t>
                </a:r>
                <a:endParaRPr lang="en-CN" sz="1350" dirty="0">
                  <a:solidFill>
                    <a:schemeClr val="tx1"/>
                  </a:solidFill>
                  <a:latin typeface="Optima" panose="02000503060000020004" pitchFamily="2" charset="0"/>
                </a:endParaRP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D4647B35-C3BA-59E1-C555-DDC82966F7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11198" y="4219297"/>
                <a:ext cx="0" cy="329000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C44105A-AA50-0709-B35D-601FAF2513AD}"/>
                  </a:ext>
                </a:extLst>
              </p:cNvPr>
              <p:cNvSpPr/>
              <p:nvPr/>
            </p:nvSpPr>
            <p:spPr>
              <a:xfrm>
                <a:off x="5111826" y="3151295"/>
                <a:ext cx="821018" cy="484060"/>
              </a:xfrm>
              <a:prstGeom prst="rect">
                <a:avLst/>
              </a:prstGeom>
              <a:solidFill>
                <a:srgbClr val="FFFF00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Probe</a:t>
                </a:r>
                <a:r>
                  <a:rPr lang="zh-CN" altLang="en-US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 </a:t>
                </a:r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Station</a:t>
                </a:r>
                <a:endParaRPr lang="en-CN" sz="1350" dirty="0">
                  <a:solidFill>
                    <a:schemeClr val="tx1"/>
                  </a:solidFill>
                  <a:latin typeface="Optima" panose="02000503060000020004" pitchFamily="2" charset="0"/>
                </a:endParaRP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7BB8EB4C-6F81-F537-0882-74A30DC144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32038" y="3645350"/>
                <a:ext cx="126" cy="201929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F02A411-FE3F-C151-4A82-DF52AD18459D}"/>
                  </a:ext>
                </a:extLst>
              </p:cNvPr>
              <p:cNvSpPr/>
              <p:nvPr/>
            </p:nvSpPr>
            <p:spPr>
              <a:xfrm>
                <a:off x="5965240" y="3208432"/>
                <a:ext cx="1121360" cy="277888"/>
              </a:xfrm>
              <a:prstGeom prst="rect">
                <a:avLst/>
              </a:prstGeom>
              <a:solidFill>
                <a:srgbClr val="FFFF00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Dry</a:t>
                </a:r>
                <a:r>
                  <a:rPr lang="zh-CN" altLang="en-US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 </a:t>
                </a:r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Box</a:t>
                </a:r>
                <a:r>
                  <a:rPr lang="zh-CN" altLang="en-US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 </a:t>
                </a:r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(x4)</a:t>
                </a:r>
                <a:endParaRPr lang="en-CN" sz="1350" dirty="0">
                  <a:solidFill>
                    <a:schemeClr val="tx1"/>
                  </a:solidFill>
                  <a:latin typeface="Optima" panose="02000503060000020004" pitchFamily="2" charset="0"/>
                </a:endParaRP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907103F5-0446-43E0-898A-904B8D05B3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81555" y="3510625"/>
                <a:ext cx="378830" cy="201929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336FD3B-A058-B261-D0AD-76A1AD4DA55B}"/>
                  </a:ext>
                </a:extLst>
              </p:cNvPr>
              <p:cNvSpPr/>
              <p:nvPr/>
            </p:nvSpPr>
            <p:spPr>
              <a:xfrm>
                <a:off x="6157356" y="3655277"/>
                <a:ext cx="1217979" cy="522212"/>
              </a:xfrm>
              <a:prstGeom prst="rect">
                <a:avLst/>
              </a:prstGeom>
              <a:solidFill>
                <a:srgbClr val="FFFF00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Thermal</a:t>
                </a:r>
                <a:r>
                  <a:rPr lang="zh-CN" altLang="en-US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 </a:t>
                </a:r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Cycling</a:t>
                </a:r>
                <a:endParaRPr lang="en-CN" sz="1350" dirty="0">
                  <a:solidFill>
                    <a:schemeClr val="tx1"/>
                  </a:solidFill>
                  <a:latin typeface="Optima" panose="02000503060000020004" pitchFamily="2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0A4DD4A-2406-3676-3122-A7673170765E}"/>
                  </a:ext>
                </a:extLst>
              </p:cNvPr>
              <p:cNvSpPr/>
              <p:nvPr/>
            </p:nvSpPr>
            <p:spPr>
              <a:xfrm>
                <a:off x="7459134" y="3301240"/>
                <a:ext cx="1188767" cy="277888"/>
              </a:xfrm>
              <a:prstGeom prst="rect">
                <a:avLst/>
              </a:prstGeom>
              <a:solidFill>
                <a:srgbClr val="FFFF00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Electrical</a:t>
                </a:r>
                <a:r>
                  <a:rPr lang="zh-CN" altLang="en-US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 </a:t>
                </a:r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Test</a:t>
                </a:r>
                <a:endParaRPr lang="en-CN" sz="1350" dirty="0">
                  <a:solidFill>
                    <a:schemeClr val="tx1"/>
                  </a:solidFill>
                  <a:latin typeface="Optima" panose="02000503060000020004" pitchFamily="2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3BEA6F5-A990-D1E5-2A16-15EB940E0AB1}"/>
                  </a:ext>
                </a:extLst>
              </p:cNvPr>
              <p:cNvSpPr/>
              <p:nvPr/>
            </p:nvSpPr>
            <p:spPr>
              <a:xfrm>
                <a:off x="7376092" y="4988415"/>
                <a:ext cx="821018" cy="243722"/>
              </a:xfrm>
              <a:prstGeom prst="rect">
                <a:avLst/>
              </a:prstGeom>
              <a:solidFill>
                <a:srgbClr val="FFFF00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Chiller</a:t>
                </a:r>
                <a:endParaRPr lang="en-CN" sz="1350" dirty="0">
                  <a:solidFill>
                    <a:schemeClr val="tx1"/>
                  </a:solidFill>
                  <a:latin typeface="Optima" panose="02000503060000020004" pitchFamily="2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B0FB22E-D0AC-B68C-8C0B-70995EC95B13}"/>
                  </a:ext>
                </a:extLst>
              </p:cNvPr>
              <p:cNvSpPr/>
              <p:nvPr/>
            </p:nvSpPr>
            <p:spPr>
              <a:xfrm>
                <a:off x="5460461" y="4759464"/>
                <a:ext cx="821019" cy="429488"/>
              </a:xfrm>
              <a:prstGeom prst="rect">
                <a:avLst/>
              </a:prstGeom>
              <a:solidFill>
                <a:srgbClr val="FFFF00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Hybrid</a:t>
                </a:r>
                <a:r>
                  <a:rPr lang="zh-CN" altLang="en-US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 </a:t>
                </a:r>
                <a:r>
                  <a:rPr lang="en-US" altLang="zh-CN" sz="1350" dirty="0">
                    <a:solidFill>
                      <a:schemeClr val="tx1"/>
                    </a:solidFill>
                    <a:latin typeface="Optima" panose="02000503060000020004" pitchFamily="2" charset="0"/>
                  </a:rPr>
                  <a:t>Burn-in</a:t>
                </a:r>
                <a:endParaRPr lang="en-CN" sz="1350" dirty="0">
                  <a:solidFill>
                    <a:schemeClr val="tx1"/>
                  </a:solidFill>
                  <a:latin typeface="Optima" panose="02000503060000020004" pitchFamily="2" charset="0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0719880-3830-B17E-A95B-7FE8C651CD89}"/>
                </a:ext>
              </a:extLst>
            </p:cNvPr>
            <p:cNvSpPr/>
            <p:nvPr/>
          </p:nvSpPr>
          <p:spPr>
            <a:xfrm>
              <a:off x="916447" y="3995069"/>
              <a:ext cx="2936880" cy="272433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Optima" panose="02000503060000020004" pitchFamily="2" charset="0"/>
                </a:rPr>
                <a:t>IHEP</a:t>
              </a:r>
              <a:r>
                <a:rPr lang="zh-CN" altLang="en-US" dirty="0">
                  <a:latin typeface="Optima" panose="02000503060000020004" pitchFamily="2" charset="0"/>
                </a:rPr>
                <a:t> </a:t>
              </a:r>
              <a:r>
                <a:rPr lang="en-US" altLang="zh-CN" dirty="0">
                  <a:latin typeface="Optima" panose="02000503060000020004" pitchFamily="2" charset="0"/>
                </a:rPr>
                <a:t>Site</a:t>
              </a:r>
              <a:r>
                <a:rPr lang="zh-CN" altLang="en-US" dirty="0">
                  <a:latin typeface="Optima" panose="02000503060000020004" pitchFamily="2" charset="0"/>
                </a:rPr>
                <a:t> </a:t>
              </a:r>
              <a:r>
                <a:rPr lang="en-US" altLang="zh-CN" dirty="0">
                  <a:latin typeface="Optima" panose="02000503060000020004" pitchFamily="2" charset="0"/>
                </a:rPr>
                <a:t>for</a:t>
              </a:r>
              <a:r>
                <a:rPr lang="zh-CN" altLang="en-US" dirty="0">
                  <a:latin typeface="Optima" panose="02000503060000020004" pitchFamily="2" charset="0"/>
                </a:rPr>
                <a:t> </a:t>
              </a:r>
              <a:r>
                <a:rPr lang="en-US" altLang="zh-CN" dirty="0">
                  <a:latin typeface="Optima" panose="02000503060000020004" pitchFamily="2" charset="0"/>
                </a:rPr>
                <a:t>ITk</a:t>
              </a:r>
              <a:r>
                <a:rPr lang="zh-CN" altLang="en-US" dirty="0">
                  <a:latin typeface="Optima" panose="02000503060000020004" pitchFamily="2" charset="0"/>
                </a:rPr>
                <a:t> </a:t>
              </a:r>
              <a:r>
                <a:rPr lang="en-US" altLang="zh-CN" dirty="0">
                  <a:latin typeface="Optima" panose="02000503060000020004" pitchFamily="2" charset="0"/>
                </a:rPr>
                <a:t>Strip</a:t>
              </a:r>
              <a:r>
                <a:rPr lang="zh-CN" altLang="en-US" dirty="0">
                  <a:latin typeface="Optima" panose="02000503060000020004" pitchFamily="2" charset="0"/>
                </a:rPr>
                <a:t> </a:t>
              </a:r>
              <a:r>
                <a:rPr lang="en-US" altLang="zh-CN" dirty="0">
                  <a:latin typeface="Optima" panose="02000503060000020004" pitchFamily="2" charset="0"/>
                </a:rPr>
                <a:t>Module</a:t>
              </a:r>
              <a:r>
                <a:rPr lang="zh-CN" altLang="en-US" dirty="0">
                  <a:latin typeface="Optima" panose="02000503060000020004" pitchFamily="2" charset="0"/>
                </a:rPr>
                <a:t> </a:t>
              </a:r>
              <a:endParaRPr lang="en-CN" dirty="0">
                <a:latin typeface="Optima" panose="02000503060000020004" pitchFamily="2" charset="0"/>
              </a:endParaRPr>
            </a:p>
          </p:txBody>
        </p:sp>
      </p:grp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E1AA57D1-9CB1-A30E-50A7-292D58F9AA1A}"/>
              </a:ext>
            </a:extLst>
          </p:cNvPr>
          <p:cNvSpPr/>
          <p:nvPr/>
        </p:nvSpPr>
        <p:spPr>
          <a:xfrm>
            <a:off x="9017877" y="3102698"/>
            <a:ext cx="2794239" cy="374444"/>
          </a:xfrm>
          <a:prstGeom prst="roundRect">
            <a:avLst/>
          </a:prstGeom>
          <a:solidFill>
            <a:schemeClr val="tx1">
              <a:alpha val="464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" panose="02000503060000020004" pitchFamily="2" charset="0"/>
              </a:rPr>
              <a:t>New</a:t>
            </a:r>
            <a:r>
              <a:rPr lang="zh-CN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" panose="02000503060000020004" pitchFamily="2" charset="0"/>
              </a:rPr>
              <a:t> </a:t>
            </a:r>
            <a:r>
              <a:rPr lang="en-CN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tima" panose="02000503060000020004" pitchFamily="2" charset="0"/>
              </a:rPr>
              <a:t>tools made in China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9C577E-1418-4185-7248-DCD400198979}"/>
              </a:ext>
            </a:extLst>
          </p:cNvPr>
          <p:cNvSpPr/>
          <p:nvPr/>
        </p:nvSpPr>
        <p:spPr>
          <a:xfrm>
            <a:off x="9740320" y="5414598"/>
            <a:ext cx="2131953" cy="912530"/>
          </a:xfrm>
          <a:prstGeom prst="rect">
            <a:avLst/>
          </a:prstGeom>
          <a:solidFill>
            <a:schemeClr val="tx1">
              <a:alpha val="634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Optima" panose="02000503060000020004" pitchFamily="2" charset="0"/>
                <a:ea typeface="华文楷体" panose="02010600040101010101" pitchFamily="2" charset="-122"/>
              </a:rPr>
              <a:t>PRODUCTION</a:t>
            </a:r>
            <a:br>
              <a:rPr lang="en-US" altLang="zh-CN" sz="2000" dirty="0">
                <a:solidFill>
                  <a:schemeClr val="bg1"/>
                </a:solidFill>
                <a:latin typeface="Optima" panose="02000503060000020004" pitchFamily="2" charset="0"/>
                <a:ea typeface="华文楷体" panose="02010600040101010101" pitchFamily="2" charset="-122"/>
              </a:rPr>
            </a:br>
            <a:r>
              <a:rPr lang="en-US" altLang="zh-CN" sz="2000" dirty="0">
                <a:solidFill>
                  <a:schemeClr val="bg1"/>
                </a:solidFill>
                <a:latin typeface="Optima" panose="02000503060000020004" pitchFamily="2" charset="0"/>
                <a:ea typeface="华文楷体" panose="02010600040101010101" pitchFamily="2" charset="-122"/>
              </a:rPr>
              <a:t>Module (x25)</a:t>
            </a:r>
            <a:endParaRPr lang="en-CN" sz="2000" dirty="0">
              <a:solidFill>
                <a:schemeClr val="bg1"/>
              </a:solidFill>
              <a:latin typeface="Optima" panose="02000503060000020004" pitchFamily="2" charset="0"/>
              <a:ea typeface="华文楷体" panose="02010600040101010101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7D53B5-D4AE-C4AD-6F07-2CC11078AD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806" t="-927"/>
          <a:stretch>
            <a:fillRect/>
          </a:stretch>
        </p:blipFill>
        <p:spPr>
          <a:xfrm>
            <a:off x="9370091" y="484049"/>
            <a:ext cx="2197620" cy="26078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859577-6F7E-C8D5-BC14-5883BDF1F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5770" y="1357808"/>
            <a:ext cx="2046001" cy="14972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1D84B08-A939-3987-298B-9F473CD122EE}"/>
              </a:ext>
            </a:extLst>
          </p:cNvPr>
          <p:cNvSpPr/>
          <p:nvPr/>
        </p:nvSpPr>
        <p:spPr>
          <a:xfrm>
            <a:off x="7255086" y="2680096"/>
            <a:ext cx="1779739" cy="666360"/>
          </a:xfrm>
          <a:prstGeom prst="rect">
            <a:avLst/>
          </a:prstGeom>
          <a:solidFill>
            <a:schemeClr val="tx1">
              <a:alpha val="634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Optima" panose="02000503060000020004" pitchFamily="2" charset="0"/>
                <a:ea typeface="华文楷体" panose="02010600040101010101" pitchFamily="2" charset="-122"/>
              </a:rPr>
              <a:t>Automatic Tool at IHEP</a:t>
            </a:r>
            <a:endParaRPr lang="en-CN" sz="2000" dirty="0">
              <a:solidFill>
                <a:schemeClr val="bg1"/>
              </a:solidFill>
              <a:latin typeface="Optima" panose="02000503060000020004" pitchFamily="2" charset="0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4023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7F3B0-EAD3-25BA-F507-8B5F1231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dirty="0"/>
              <a:t>Automatic Module Asseble Machine at IHEP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161B7-9A56-C17E-FF4C-55B20FA3F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11" y="1323309"/>
            <a:ext cx="11190083" cy="4719920"/>
          </a:xfrm>
        </p:spPr>
        <p:txBody>
          <a:bodyPr/>
          <a:lstStyle/>
          <a:p>
            <a:r>
              <a:rPr lang="en-CN" dirty="0"/>
              <a:t>Steamline the lifting procedure after apply the glue </a:t>
            </a:r>
          </a:p>
          <a:p>
            <a:r>
              <a:rPr lang="en-CN" dirty="0"/>
              <a:t>Improve the uniformity between different operators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D4713-13BA-BC07-4191-52C43C95FC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e05dfefc8cc8edbc82b7f54fedef9ebe">
            <a:hlinkClick r:id="" action="ppaction://media"/>
            <a:extLst>
              <a:ext uri="{FF2B5EF4-FFF2-40B4-BE49-F238E27FC236}">
                <a16:creationId xmlns:a16="http://schemas.microsoft.com/office/drawing/2014/main" id="{53FE007B-763B-F0CC-D238-2213C2CF9D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1105" y="2486320"/>
            <a:ext cx="6972506" cy="392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3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5C193-0CDA-358B-2E52-1C823A2F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Modules</a:t>
            </a:r>
            <a:r>
              <a:rPr lang="zh-CN" altLang="en-US" dirty="0"/>
              <a:t> </a:t>
            </a:r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IHEP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264D9-D01C-1657-3B76-F9627832B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234" y="1248949"/>
            <a:ext cx="6651864" cy="4719920"/>
          </a:xfrm>
        </p:spPr>
        <p:txBody>
          <a:bodyPr/>
          <a:lstStyle/>
          <a:p>
            <a:r>
              <a:rPr lang="en-US" altLang="zh-CN" dirty="0"/>
              <a:t>16 Pre-Production Modules</a:t>
            </a:r>
          </a:p>
          <a:p>
            <a:r>
              <a:rPr lang="en-US" altLang="zh-CN" dirty="0"/>
              <a:t>15 PRESERIES modules </a:t>
            </a:r>
          </a:p>
          <a:p>
            <a:r>
              <a:rPr lang="en-US" altLang="zh-CN" dirty="0"/>
              <a:t>34 PRODUCTION modules @ IHEP </a:t>
            </a:r>
          </a:p>
          <a:p>
            <a:pPr lvl="1"/>
            <a:r>
              <a:rPr lang="en-US" altLang="zh-CN" dirty="0"/>
              <a:t>Yield &gt; 95 %</a:t>
            </a:r>
          </a:p>
          <a:p>
            <a:pPr lvl="1"/>
            <a:r>
              <a:rPr lang="en-US" altLang="zh-CN" dirty="0"/>
              <a:t>Reached peak rate 6 modules/week  (current expect for IHEP: 3)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0932B-E50B-676F-7FF5-A4766D7807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B9AF9A-C5FB-64EB-BB4D-EE5B49C22C39}"/>
              </a:ext>
            </a:extLst>
          </p:cNvPr>
          <p:cNvSpPr txBox="1"/>
          <p:nvPr/>
        </p:nvSpPr>
        <p:spPr>
          <a:xfrm>
            <a:off x="7286125" y="4960014"/>
            <a:ext cx="3944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latin typeface="Optima" panose="02000503060000020004" pitchFamily="2" charset="0"/>
              </a:rPr>
              <a:t>Flat due to lack of sensors from UK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B75868-4DB6-1DC4-DCD8-431A8ACB1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249" y="3922094"/>
            <a:ext cx="2460455" cy="2445172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09E43E9-FDD8-7232-DFEB-84A99EC345BA}"/>
              </a:ext>
            </a:extLst>
          </p:cNvPr>
          <p:cNvSpPr/>
          <p:nvPr/>
        </p:nvSpPr>
        <p:spPr>
          <a:xfrm>
            <a:off x="4464540" y="4018454"/>
            <a:ext cx="1129000" cy="3855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IHEP-LS-1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35863D-64AE-4CD3-C6C6-CF79460D0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65" y="3922094"/>
            <a:ext cx="1930125" cy="24451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24DB37-E445-435D-BA90-0A71B8CA5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051" y="1005894"/>
            <a:ext cx="5519222" cy="3613776"/>
          </a:xfrm>
          <a:prstGeom prst="rect">
            <a:avLst/>
          </a:prstGeom>
        </p:spPr>
      </p:pic>
      <p:sp>
        <p:nvSpPr>
          <p:cNvPr id="21" name="Oval Callout 20">
            <a:extLst>
              <a:ext uri="{FF2B5EF4-FFF2-40B4-BE49-F238E27FC236}">
                <a16:creationId xmlns:a16="http://schemas.microsoft.com/office/drawing/2014/main" id="{7DEDD029-445B-A700-31C1-C59FE3BE95A3}"/>
              </a:ext>
            </a:extLst>
          </p:cNvPr>
          <p:cNvSpPr/>
          <p:nvPr/>
        </p:nvSpPr>
        <p:spPr>
          <a:xfrm>
            <a:off x="10325364" y="2695911"/>
            <a:ext cx="1455606" cy="626554"/>
          </a:xfrm>
          <a:prstGeom prst="wedgeEllipseCallout">
            <a:avLst>
              <a:gd name="adj1" fmla="val 27305"/>
              <a:gd name="adj2" fmla="val 8527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</a:t>
            </a:r>
            <a:r>
              <a:rPr lang="en-CN" sz="1600" dirty="0"/>
              <a:t>eached peak rate! </a:t>
            </a:r>
          </a:p>
        </p:txBody>
      </p:sp>
    </p:spTree>
    <p:extLst>
      <p:ext uri="{BB962C8B-B14F-4D97-AF65-F5344CB8AC3E}">
        <p14:creationId xmlns:p14="http://schemas.microsoft.com/office/powerpoint/2010/main" val="4236714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BAC2A-77D8-104C-81F3-3D150CAFB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China I</a:t>
            </a:r>
            <a:r>
              <a:rPr lang="en-US" dirty="0"/>
              <a:t>Tk </a:t>
            </a:r>
            <a:r>
              <a:rPr lang="en-CN" dirty="0"/>
              <a:t>@ 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ED331-04FB-D8FD-5CF9-37BAC047D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317" y="1412209"/>
            <a:ext cx="7136393" cy="4815237"/>
          </a:xfrm>
        </p:spPr>
        <p:txBody>
          <a:bodyPr>
            <a:normAutofit/>
          </a:bodyPr>
          <a:lstStyle/>
          <a:p>
            <a:r>
              <a:rPr lang="en-US" dirty="0"/>
              <a:t>Two FTEs from China based at RAL</a:t>
            </a:r>
          </a:p>
          <a:p>
            <a:r>
              <a:rPr lang="en-US" dirty="0"/>
              <a:t>Assembled ~100 modules for China share</a:t>
            </a:r>
          </a:p>
          <a:p>
            <a:r>
              <a:rPr lang="en-US" dirty="0"/>
              <a:t>Participated in stave loading activities</a:t>
            </a:r>
          </a:p>
          <a:p>
            <a:r>
              <a:rPr lang="en-US" dirty="0"/>
              <a:t>Assist in logistics for IHEP and UV light setup for module recovery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1FFB2-2C95-24BE-292D-7E409262A0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8028DF-697D-4AE7-FD83-B069EEFA65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" t="49575" r="45889"/>
          <a:stretch>
            <a:fillRect/>
          </a:stretch>
        </p:blipFill>
        <p:spPr>
          <a:xfrm>
            <a:off x="7270707" y="662906"/>
            <a:ext cx="4528976" cy="31879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C9E1764-E9C2-7890-4546-DBF24F3B0BD8}"/>
              </a:ext>
            </a:extLst>
          </p:cNvPr>
          <p:cNvGrpSpPr/>
          <p:nvPr/>
        </p:nvGrpSpPr>
        <p:grpSpPr>
          <a:xfrm>
            <a:off x="8649986" y="4149595"/>
            <a:ext cx="2749989" cy="2001642"/>
            <a:chOff x="8301030" y="941447"/>
            <a:chExt cx="2749989" cy="200164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4D0A12-D127-CE4B-4477-ABD10C428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46600" y="941447"/>
              <a:ext cx="1504419" cy="200164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4C795A8-AFA7-2147-2081-0323C0ED6472}"/>
                </a:ext>
              </a:extLst>
            </p:cNvPr>
            <p:cNvSpPr txBox="1"/>
            <p:nvPr/>
          </p:nvSpPr>
          <p:spPr>
            <a:xfrm>
              <a:off x="8301030" y="1856062"/>
              <a:ext cx="19656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7723" indent="0">
                <a:buNone/>
              </a:pPr>
              <a:r>
                <a:rPr sz="1400" dirty="0">
                  <a:solidFill>
                    <a:srgbClr val="7030A0">
                      <a:alpha val="100000"/>
                    </a:srgbClr>
                  </a:solidFill>
                  <a:latin typeface="Open Sans"/>
                  <a:ea typeface="Open Sans"/>
                </a:rPr>
                <a:t>2 UV lights</a:t>
              </a:r>
              <a:endParaRPr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A8C5213-2E18-1EA1-D1C6-F27445661E44}"/>
                </a:ext>
              </a:extLst>
            </p:cNvPr>
            <p:cNvCxnSpPr/>
            <p:nvPr/>
          </p:nvCxnSpPr>
          <p:spPr>
            <a:xfrm flipV="1">
              <a:off x="8815505" y="1460370"/>
              <a:ext cx="1907600" cy="327686"/>
            </a:xfrm>
            <a:prstGeom prst="straightConnector1">
              <a:avLst/>
            </a:prstGeom>
            <a:ln w="25400">
              <a:solidFill>
                <a:srgbClr val="7030A0">
                  <a:alpha val="100000"/>
                </a:srgbClr>
              </a:solidFill>
              <a:prstDash val="solid"/>
              <a:tailEnd type="triangle" w="med" len="med"/>
            </a:ln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D966CF8-2F9E-B996-6669-FC2F27C3B0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5536" y="1321128"/>
              <a:ext cx="1149377" cy="466928"/>
            </a:xfrm>
            <a:prstGeom prst="straightConnector1">
              <a:avLst/>
            </a:prstGeom>
            <a:ln w="25400">
              <a:solidFill>
                <a:srgbClr val="7030A0">
                  <a:alpha val="100000"/>
                </a:srgbClr>
              </a:solidFill>
              <a:prstDash val="solid"/>
              <a:tailEnd type="triangle" w="med" len="med"/>
            </a:ln>
          </p:spPr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EA527BA-46D5-03DB-CE4C-79BB24EB0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587426" y="1166622"/>
            <a:ext cx="1805548" cy="810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00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Strip Sensor</a:t>
            </a:r>
            <a:r>
              <a:rPr lang="zh-CN" altLang="en-US" dirty="0"/>
              <a:t> </a:t>
            </a:r>
            <a:r>
              <a:rPr lang="en-US" altLang="zh-CN" dirty="0"/>
              <a:t>Irradiation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68" y="1266333"/>
            <a:ext cx="8291206" cy="5324583"/>
          </a:xfrm>
        </p:spPr>
        <p:txBody>
          <a:bodyPr>
            <a:normAutofit/>
          </a:bodyPr>
          <a:lstStyle/>
          <a:p>
            <a:r>
              <a:rPr lang="en-US" altLang="zh-CN" dirty="0"/>
              <a:t>Proton</a:t>
            </a:r>
            <a:r>
              <a:rPr lang="zh-CN" altLang="en-US" dirty="0"/>
              <a:t> </a:t>
            </a:r>
            <a:r>
              <a:rPr lang="en-US" altLang="zh-CN" dirty="0"/>
              <a:t>irradiation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strip</a:t>
            </a:r>
            <a:r>
              <a:rPr lang="zh-CN" altLang="en-US" dirty="0"/>
              <a:t> </a:t>
            </a:r>
            <a:r>
              <a:rPr lang="en-US" altLang="zh-CN" dirty="0"/>
              <a:t>mini-sensor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CSNS </a:t>
            </a:r>
          </a:p>
          <a:p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characterization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IHEP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sz="2600" dirty="0"/>
              <a:t>Qualified as Sensor Qualification Assurance (QA) site (CSNS</a:t>
            </a:r>
            <a:r>
              <a:rPr lang="zh-CN" altLang="en-US" sz="2600" dirty="0"/>
              <a:t> </a:t>
            </a:r>
            <a:r>
              <a:rPr lang="en-US" altLang="zh-CN" sz="2600" dirty="0"/>
              <a:t>as irradiation site / IHEP as sensor testing site)</a:t>
            </a:r>
          </a:p>
          <a:p>
            <a:endParaRPr lang="en-US" altLang="zh-CN" sz="2600" dirty="0"/>
          </a:p>
          <a:p>
            <a:endParaRPr lang="en-US" altLang="zh-CN" sz="2600" dirty="0"/>
          </a:p>
          <a:p>
            <a:endParaRPr lang="en-US" altLang="zh-CN" sz="2600" dirty="0"/>
          </a:p>
          <a:p>
            <a:endParaRPr lang="en-US" altLang="zh-CN" sz="2600" dirty="0"/>
          </a:p>
          <a:p>
            <a:endParaRPr lang="en-US" altLang="zh-CN" sz="2600" dirty="0"/>
          </a:p>
          <a:p>
            <a:pPr marL="0" indent="0">
              <a:buNone/>
            </a:pPr>
            <a:endParaRPr lang="en-US" altLang="zh-CN" sz="2600" dirty="0"/>
          </a:p>
          <a:p>
            <a:r>
              <a:rPr lang="en-US" altLang="zh-CN" sz="2600" dirty="0"/>
              <a:t>Received 10 batches of sensor samples for irradiation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258300" y="6408354"/>
            <a:ext cx="2743200" cy="365125"/>
          </a:xfrm>
        </p:spPr>
        <p:txBody>
          <a:bodyPr/>
          <a:lstStyle/>
          <a:p>
            <a:fld id="{5CA38145-3465-1D47-BB0C-DAF5FA06DAD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9EF9996-8622-3B1E-22AD-AC82CC7A7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119" y="68961"/>
            <a:ext cx="3133262" cy="22193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95836A-2A8B-745A-3ADB-836E80EDF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367" y="2297707"/>
            <a:ext cx="2935014" cy="202747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136DCEA-0FC0-EC51-46F3-A2D64F36F60A}"/>
              </a:ext>
            </a:extLst>
          </p:cNvPr>
          <p:cNvGrpSpPr/>
          <p:nvPr/>
        </p:nvGrpSpPr>
        <p:grpSpPr>
          <a:xfrm>
            <a:off x="8528142" y="4371524"/>
            <a:ext cx="2885210" cy="2219392"/>
            <a:chOff x="8528691" y="4221249"/>
            <a:chExt cx="2885210" cy="22193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CE407C-6B1D-68A7-3A02-B723661CC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8691" y="4221249"/>
              <a:ext cx="2885210" cy="221939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16FE71A-CC25-6D1B-9545-1CC3978810BB}"/>
                </a:ext>
              </a:extLst>
            </p:cNvPr>
            <p:cNvSpPr/>
            <p:nvPr/>
          </p:nvSpPr>
          <p:spPr>
            <a:xfrm>
              <a:off x="9114436" y="6107287"/>
              <a:ext cx="2296700" cy="295797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5C4D97E-4CD3-EDA9-7A64-0E2B7EAF6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78" y="3778129"/>
            <a:ext cx="2918548" cy="21197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53696C-ECA8-AA8F-0E7A-8CCEA2355E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9850" y="3806881"/>
            <a:ext cx="4798799" cy="209097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5F4B70F-75F9-C03D-2B7D-DE26B482E559}"/>
              </a:ext>
            </a:extLst>
          </p:cNvPr>
          <p:cNvSpPr/>
          <p:nvPr/>
        </p:nvSpPr>
        <p:spPr>
          <a:xfrm>
            <a:off x="1295401" y="3406085"/>
            <a:ext cx="1367539" cy="3491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CSNS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3D12B4F-11B7-ACE6-E7FC-07E797E7F41A}"/>
              </a:ext>
            </a:extLst>
          </p:cNvPr>
          <p:cNvSpPr/>
          <p:nvPr/>
        </p:nvSpPr>
        <p:spPr>
          <a:xfrm>
            <a:off x="5458269" y="3429000"/>
            <a:ext cx="1367539" cy="34912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IHEP </a:t>
            </a:r>
          </a:p>
        </p:txBody>
      </p:sp>
    </p:spTree>
    <p:extLst>
      <p:ext uri="{BB962C8B-B14F-4D97-AF65-F5344CB8AC3E}">
        <p14:creationId xmlns:p14="http://schemas.microsoft.com/office/powerpoint/2010/main" val="1971365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35B5D-7B1D-53D6-9115-42185E8CC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2.2 </a:t>
            </a:r>
            <a:r>
              <a:rPr lang="zh-CN" altLang="en-US" dirty="0"/>
              <a:t>Timing Pixel Sensors</a:t>
            </a:r>
            <a:r>
              <a:rPr lang="en-US" altLang="zh-CN" dirty="0"/>
              <a:t> – Si AC-LGAD R&amp;D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4746F-56A1-A3B8-021E-F48626E641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D86FE5-F554-0F78-24FC-23C695ECA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284" y="1523334"/>
            <a:ext cx="11190083" cy="4719920"/>
          </a:xfrm>
        </p:spPr>
        <p:txBody>
          <a:bodyPr/>
          <a:lstStyle/>
          <a:p>
            <a:r>
              <a:rPr lang="en-CN" dirty="0"/>
              <a:t>Pixelated AC-LGAD R&amp;D </a:t>
            </a:r>
          </a:p>
          <a:p>
            <a:r>
              <a:rPr lang="en-CN" dirty="0"/>
              <a:t>New design with different pad-pitch size </a:t>
            </a:r>
          </a:p>
          <a:p>
            <a:pPr lvl="1"/>
            <a:r>
              <a:rPr lang="en-CN" dirty="0"/>
              <a:t>55um, 100um, 150um, 200um</a:t>
            </a:r>
          </a:p>
          <a:p>
            <a:pPr lvl="1"/>
            <a:r>
              <a:rPr lang="en-CN" dirty="0"/>
              <a:t>Received the first batch at the begin</a:t>
            </a:r>
            <a:r>
              <a:rPr lang="en-US" dirty="0"/>
              <a:t>n</a:t>
            </a:r>
            <a:r>
              <a:rPr lang="en-CN" dirty="0"/>
              <a:t>ing of 2025</a:t>
            </a:r>
          </a:p>
          <a:p>
            <a:pPr lvl="1"/>
            <a:r>
              <a:rPr lang="en-CN" dirty="0"/>
              <a:t>4-pixel from 200um tested with 136 ps </a:t>
            </a:r>
          </a:p>
          <a:p>
            <a:pPr marL="457200" lvl="1" indent="0">
              <a:buNone/>
            </a:pPr>
            <a:endParaRPr lang="en-CN" dirty="0"/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77D3FB70-2445-C496-A778-4E8456864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27" y="1523335"/>
            <a:ext cx="1936444" cy="2065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 descr="D3D1582C-3B94-46C7-ABC7-4A440ED747AC_1_105_c">
            <a:extLst>
              <a:ext uri="{FF2B5EF4-FFF2-40B4-BE49-F238E27FC236}">
                <a16:creationId xmlns:a16="http://schemas.microsoft.com/office/drawing/2014/main" id="{796144C6-D8E1-4457-D917-CAC713AE78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371" t="8620" r="21770" b="5972"/>
          <a:stretch>
            <a:fillRect/>
          </a:stretch>
        </p:blipFill>
        <p:spPr>
          <a:xfrm>
            <a:off x="9650775" y="1523333"/>
            <a:ext cx="2221497" cy="21849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AC45CF-8CE0-8F05-9090-A328F8B2A6AD}"/>
              </a:ext>
            </a:extLst>
          </p:cNvPr>
          <p:cNvSpPr/>
          <p:nvPr/>
        </p:nvSpPr>
        <p:spPr>
          <a:xfrm>
            <a:off x="7510427" y="1523334"/>
            <a:ext cx="884426" cy="912527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719460-CA62-79C2-5E73-C15A3660022C}"/>
              </a:ext>
            </a:extLst>
          </p:cNvPr>
          <p:cNvCxnSpPr>
            <a:cxnSpLocks/>
          </p:cNvCxnSpPr>
          <p:nvPr/>
        </p:nvCxnSpPr>
        <p:spPr>
          <a:xfrm>
            <a:off x="8394853" y="1523333"/>
            <a:ext cx="1255922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45D6DB-25E9-D552-5D31-9512940A2504}"/>
              </a:ext>
            </a:extLst>
          </p:cNvPr>
          <p:cNvCxnSpPr>
            <a:cxnSpLocks/>
          </p:cNvCxnSpPr>
          <p:nvPr/>
        </p:nvCxnSpPr>
        <p:spPr>
          <a:xfrm>
            <a:off x="8394853" y="2435861"/>
            <a:ext cx="1255922" cy="1272417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62F1C36-AD87-AC70-3D9D-F188031C7AE4}"/>
              </a:ext>
            </a:extLst>
          </p:cNvPr>
          <p:cNvSpPr/>
          <p:nvPr/>
        </p:nvSpPr>
        <p:spPr>
          <a:xfrm>
            <a:off x="10179128" y="1237672"/>
            <a:ext cx="1242832" cy="3028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200 µm</a:t>
            </a:r>
          </a:p>
        </p:txBody>
      </p:sp>
      <p:pic>
        <p:nvPicPr>
          <p:cNvPr id="21" name="图片 8" descr="0D09A62C-A040-49B2-A56A-46929794A8D7_1_102_o">
            <a:extLst>
              <a:ext uri="{FF2B5EF4-FFF2-40B4-BE49-F238E27FC236}">
                <a16:creationId xmlns:a16="http://schemas.microsoft.com/office/drawing/2014/main" id="{CBBDC1D8-496C-A0D2-A34B-1E1A7C0CCF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248" b="14285"/>
          <a:stretch>
            <a:fillRect/>
          </a:stretch>
        </p:blipFill>
        <p:spPr>
          <a:xfrm>
            <a:off x="3298480" y="4015097"/>
            <a:ext cx="2510818" cy="1904729"/>
          </a:xfrm>
          <a:prstGeom prst="rect">
            <a:avLst/>
          </a:prstGeom>
        </p:spPr>
      </p:pic>
      <p:pic>
        <p:nvPicPr>
          <p:cNvPr id="22" name="图片 5" descr="1F04163E-F716-48D2-B170-CE7205C9944B_1_102_o">
            <a:extLst>
              <a:ext uri="{FF2B5EF4-FFF2-40B4-BE49-F238E27FC236}">
                <a16:creationId xmlns:a16="http://schemas.microsoft.com/office/drawing/2014/main" id="{75E3C988-7DEB-A4B2-1176-BB7404B0F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182" y="3774028"/>
            <a:ext cx="3182125" cy="2386869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4D0B7ABB-6C6A-07C2-4B4D-8C46785DDCCD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5516380" y="4015971"/>
            <a:ext cx="3560778" cy="253954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34578D9-02FE-416E-85B8-0AB9BAD80BA5}"/>
              </a:ext>
            </a:extLst>
          </p:cNvPr>
          <p:cNvSpPr/>
          <p:nvPr/>
        </p:nvSpPr>
        <p:spPr>
          <a:xfrm>
            <a:off x="10702793" y="2617848"/>
            <a:ext cx="336268" cy="30281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2F43AC-98AF-E554-9434-07F105B07ADC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8780494" y="2920661"/>
            <a:ext cx="2090433" cy="20368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46B78653-2FD6-BEAF-6425-4556B299C9F3}"/>
              </a:ext>
            </a:extLst>
          </p:cNvPr>
          <p:cNvSpPr/>
          <p:nvPr/>
        </p:nvSpPr>
        <p:spPr>
          <a:xfrm>
            <a:off x="1652802" y="4944213"/>
            <a:ext cx="568760" cy="53406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EA9823-7A48-990A-E45D-618E18809A48}"/>
              </a:ext>
            </a:extLst>
          </p:cNvPr>
          <p:cNvCxnSpPr>
            <a:cxnSpLocks/>
          </p:cNvCxnSpPr>
          <p:nvPr/>
        </p:nvCxnSpPr>
        <p:spPr>
          <a:xfrm flipV="1">
            <a:off x="2203911" y="4006540"/>
            <a:ext cx="1239396" cy="92311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1879211-DC1B-D1EE-5772-1037602D122B}"/>
              </a:ext>
            </a:extLst>
          </p:cNvPr>
          <p:cNvCxnSpPr>
            <a:cxnSpLocks/>
          </p:cNvCxnSpPr>
          <p:nvPr/>
        </p:nvCxnSpPr>
        <p:spPr>
          <a:xfrm>
            <a:off x="2248520" y="5478273"/>
            <a:ext cx="1194787" cy="352187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内容占位符 5">
            <a:extLst>
              <a:ext uri="{FF2B5EF4-FFF2-40B4-BE49-F238E27FC236}">
                <a16:creationId xmlns:a16="http://schemas.microsoft.com/office/drawing/2014/main" id="{5C7227E1-16E9-61ED-A155-0E3A7215AC3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223521" y="4565880"/>
            <a:ext cx="2648751" cy="182478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6598F87-3362-33CC-6A14-36E1EB4C33DD}"/>
              </a:ext>
            </a:extLst>
          </p:cNvPr>
          <p:cNvSpPr txBox="1"/>
          <p:nvPr/>
        </p:nvSpPr>
        <p:spPr>
          <a:xfrm>
            <a:off x="10197686" y="4067989"/>
            <a:ext cx="101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Optima" panose="02000503060000020004" pitchFamily="2" charset="0"/>
              </a:rPr>
              <a:t>~136ps</a:t>
            </a:r>
          </a:p>
        </p:txBody>
      </p:sp>
    </p:spTree>
    <p:extLst>
      <p:ext uri="{BB962C8B-B14F-4D97-AF65-F5344CB8AC3E}">
        <p14:creationId xmlns:p14="http://schemas.microsoft.com/office/powerpoint/2010/main" val="3342994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FC1D2-5677-9818-7634-48D00FEB0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651A5-886F-FEBD-D2FC-BABA8FC3D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SiC AC-LGAD R&amp;D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3E93B-8534-F784-6997-1D66F1B93E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431089-B6FA-1DD1-3FEC-2706CA020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234" y="1220504"/>
            <a:ext cx="11190083" cy="4719920"/>
          </a:xfrm>
        </p:spPr>
        <p:txBody>
          <a:bodyPr/>
          <a:lstStyle/>
          <a:p>
            <a:pPr lvl="1"/>
            <a:endParaRPr lang="en-CN" dirty="0"/>
          </a:p>
          <a:p>
            <a:r>
              <a:rPr lang="en-CN" dirty="0"/>
              <a:t>SiC-LGAD R&amp;D </a:t>
            </a:r>
          </a:p>
          <a:p>
            <a:pPr lvl="1"/>
            <a:r>
              <a:rPr lang="en-CN" dirty="0"/>
              <a:t>Designed SiC AC-LGAD SICAR3 </a:t>
            </a:r>
          </a:p>
          <a:p>
            <a:pPr lvl="1"/>
            <a:r>
              <a:rPr lang="en-CN" dirty="0"/>
              <a:t>Received first batch in May 2026 </a:t>
            </a:r>
          </a:p>
          <a:p>
            <a:pPr lvl="1"/>
            <a:r>
              <a:rPr lang="en-CN" dirty="0"/>
              <a:t>LGAD/PIN with 1.4mm diameter pad tested</a:t>
            </a:r>
          </a:p>
          <a:p>
            <a:pPr lvl="1"/>
            <a:r>
              <a:rPr lang="en-CN" dirty="0"/>
              <a:t>Reached time resolusion ~60ps @400V </a:t>
            </a:r>
          </a:p>
          <a:p>
            <a:pPr lvl="1"/>
            <a:endParaRPr lang="en-CN" dirty="0"/>
          </a:p>
          <a:p>
            <a:pPr lvl="1"/>
            <a:endParaRPr lang="en-C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A6ECB6-AF7E-5268-C192-B4A9AB03E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758" y="1282558"/>
            <a:ext cx="2119873" cy="21328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34D36D-4121-1079-013D-D4C7AA09B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120" y="1312467"/>
            <a:ext cx="2275686" cy="20708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D22F0E-7C89-78F2-73F7-8D6597BEE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6" y="3912886"/>
            <a:ext cx="3921346" cy="24845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69AC4B-2412-4166-B0B8-FC7485DDB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043" y="3925006"/>
            <a:ext cx="3577216" cy="23796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38D46E1-77F9-5307-153B-89417233F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2447" y="3808002"/>
            <a:ext cx="4144848" cy="258946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391EB96-A189-0119-0576-7A5EDB95393A}"/>
              </a:ext>
            </a:extLst>
          </p:cNvPr>
          <p:cNvSpPr txBox="1"/>
          <p:nvPr/>
        </p:nvSpPr>
        <p:spPr>
          <a:xfrm>
            <a:off x="9259098" y="3524896"/>
            <a:ext cx="1008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latin typeface="Optima" panose="02000503060000020004" pitchFamily="2" charset="0"/>
              </a:rPr>
              <a:t>~ 60 ps</a:t>
            </a:r>
          </a:p>
        </p:txBody>
      </p:sp>
    </p:spTree>
    <p:extLst>
      <p:ext uri="{BB962C8B-B14F-4D97-AF65-F5344CB8AC3E}">
        <p14:creationId xmlns:p14="http://schemas.microsoft.com/office/powerpoint/2010/main" val="2786544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155D7-6EDF-7272-7AD4-389AACE3E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2.2 Timing </a:t>
            </a:r>
            <a:r>
              <a:rPr lang="en-US" dirty="0"/>
              <a:t>Pixel Readout Electronic</a:t>
            </a:r>
            <a:r>
              <a:rPr lang="en-US" altLang="zh-CN" dirty="0"/>
              <a:t>s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D2D4A-478D-AC2A-5097-50952CE89C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2CFE43C-D3D4-4343-B659-BF4AE5370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1700" y="21443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1">
                <a:extLst>
                  <a:ext uri="{FF2B5EF4-FFF2-40B4-BE49-F238E27FC236}">
                    <a16:creationId xmlns:a16="http://schemas.microsoft.com/office/drawing/2014/main" id="{08F1AC1D-6E89-B810-BFFD-75A329A46E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7451" y="1349211"/>
                <a:ext cx="10624862" cy="22784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Optima" panose="02000503060000020004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Optima" panose="02000503060000020004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Optima" panose="02000503060000020004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Optima" panose="02000503060000020004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Optima" panose="02000503060000020004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200" dirty="0"/>
                  <a:t>Timing Pixel Modules for the Readout ASIC (&lt;100 </a:t>
                </a:r>
                <a:r>
                  <a:rPr lang="en-US" altLang="zh-CN" sz="2200" dirty="0" err="1"/>
                  <a:t>ps</a:t>
                </a:r>
                <a:r>
                  <a:rPr lang="en-US" altLang="zh-CN" sz="2200" dirty="0"/>
                  <a:t>):</a:t>
                </a:r>
              </a:p>
              <a:p>
                <a:r>
                  <a:rPr lang="en-US" altLang="zh-CN" sz="2400" dirty="0"/>
                  <a:t>Total precision: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400" i="1" smtClean="0">
                            <a:latin typeface="Cambria Math" panose="02040503050406030204" pitchFamily="18" charset="0"/>
                          </a:rPr>
                          <m:t>𝑗𝑖𝑡𝑡𝑒</m:t>
                        </m:r>
                        <m:sSubSup>
                          <m:sSub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  <m:t>𝐴𝑚𝑝</m:t>
                            </m:r>
                          </m:sub>
                          <m:sup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240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400" i="1" smtClean="0">
                            <a:latin typeface="Cambria Math" panose="02040503050406030204" pitchFamily="18" charset="0"/>
                          </a:rPr>
                          <m:t>𝑗𝑖𝑡𝑡𝑒</m:t>
                        </m:r>
                        <m:sSubSup>
                          <m:sSub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  <m:t>𝐷𝑖𝑠𝑐</m:t>
                            </m:r>
                          </m:sub>
                          <m:sup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sz="240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400" i="1" smtClean="0">
                            <a:latin typeface="Cambria Math" panose="02040503050406030204" pitchFamily="18" charset="0"/>
                          </a:rPr>
                          <m:t>𝑗𝑖𝑡𝑡𝑒</m:t>
                        </m:r>
                        <m:sSubSup>
                          <m:sSub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  <m:t>𝑇𝐷𝐶</m:t>
                            </m:r>
                          </m:sub>
                          <m:sup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en-US" altLang="zh-CN" sz="240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400" i="1" smtClean="0">
                            <a:latin typeface="Cambria Math" panose="02040503050406030204" pitchFamily="18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i="1" smtClean="0">
                            <a:latin typeface="Cambria Math" panose="02040503050406030204" pitchFamily="18" charset="0"/>
                          </a:rPr>
                          <m:t>+5</m:t>
                        </m:r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zh-CN" sz="2400" i="1" smtClean="0">
                        <a:latin typeface="Cambria Math" panose="02040503050406030204" pitchFamily="18" charset="0"/>
                      </a:rPr>
                      <m:t>94 </m:t>
                    </m:r>
                    <m:r>
                      <a:rPr lang="en-US" altLang="zh-CN" sz="2400" i="1" smtClean="0">
                        <a:latin typeface="Cambria Math" panose="02040503050406030204" pitchFamily="18" charset="0"/>
                      </a:rPr>
                      <m:t>𝑝𝑠</m:t>
                    </m:r>
                    <m:r>
                      <a:rPr lang="en-US" altLang="zh-CN" sz="2400" i="1" smtClean="0">
                        <a:latin typeface="Cambria Math" panose="02040503050406030204" pitchFamily="18" charset="0"/>
                      </a:rPr>
                      <m:t>&lt;100 </m:t>
                    </m:r>
                    <m:r>
                      <a:rPr lang="en-US" altLang="zh-CN" sz="2400" i="1" smtClean="0">
                        <a:latin typeface="Cambria Math" panose="02040503050406030204" pitchFamily="18" charset="0"/>
                      </a:rPr>
                      <m:t>𝑝𝑠</m:t>
                    </m:r>
                  </m:oMath>
                </a14:m>
                <a:endParaRPr lang="en-US" altLang="zh-CN" sz="2200" dirty="0"/>
              </a:p>
              <a:p>
                <a:pPr lvl="1"/>
                <a:r>
                  <a:rPr lang="en-US" altLang="zh-CN" dirty="0"/>
                  <a:t>Analog Front-end: Amplifier, Discriminator    (&lt; 80 </a:t>
                </a:r>
                <a:r>
                  <a:rPr lang="en-US" altLang="zh-CN" dirty="0" err="1"/>
                  <a:t>ps</a:t>
                </a:r>
                <a:r>
                  <a:rPr lang="en-US" altLang="zh-CN" dirty="0"/>
                  <a:t>)</a:t>
                </a:r>
              </a:p>
              <a:p>
                <a:pPr lvl="1"/>
                <a:r>
                  <a:rPr lang="en-US" altLang="zh-CN" dirty="0"/>
                  <a:t>Time-to-digital Converter  (&lt; 50 </a:t>
                </a:r>
                <a:r>
                  <a:rPr lang="en-US" altLang="zh-CN" dirty="0" err="1"/>
                  <a:t>ps</a:t>
                </a:r>
                <a:r>
                  <a:rPr lang="en-US" altLang="zh-CN" dirty="0"/>
                  <a:t>)</a:t>
                </a:r>
              </a:p>
              <a:p>
                <a:pPr lvl="1"/>
                <a:r>
                  <a:rPr lang="en-US" altLang="zh-CN" dirty="0"/>
                  <a:t>Digital readout circuit</a:t>
                </a:r>
                <a:r>
                  <a:rPr lang="zh-CN" altLang="en-US" dirty="0"/>
                  <a:t>：</a:t>
                </a:r>
                <a:r>
                  <a:rPr lang="en-US" altLang="zh-CN" dirty="0"/>
                  <a:t>Core Array (8</a:t>
                </a:r>
                <a:r>
                  <a:rPr lang="en-US" altLang="zh-CN" dirty="0">
                    <a:sym typeface="Symbol" panose="05050102010706020507" pitchFamily="18" charset="2"/>
                  </a:rPr>
                  <a:t>8 pixels), End of Column, Chip Bottom.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6" name="内容占位符 1">
                <a:extLst>
                  <a:ext uri="{FF2B5EF4-FFF2-40B4-BE49-F238E27FC236}">
                    <a16:creationId xmlns:a16="http://schemas.microsoft.com/office/drawing/2014/main" id="{08F1AC1D-6E89-B810-BFFD-75A329A46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451" y="1349211"/>
                <a:ext cx="10624862" cy="2278467"/>
              </a:xfrm>
              <a:prstGeom prst="rect">
                <a:avLst/>
              </a:prstGeom>
              <a:blipFill>
                <a:blip r:embed="rId2"/>
                <a:stretch>
                  <a:fillRect l="-597" t="-3333" b="-222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985F50B1-A2D8-0161-335A-0ECF0EA9CA52}"/>
              </a:ext>
            </a:extLst>
          </p:cNvPr>
          <p:cNvGrpSpPr/>
          <p:nvPr/>
        </p:nvGrpSpPr>
        <p:grpSpPr>
          <a:xfrm>
            <a:off x="664489" y="3595934"/>
            <a:ext cx="11100060" cy="3177545"/>
            <a:chOff x="780185" y="2774317"/>
            <a:chExt cx="11100060" cy="3177545"/>
          </a:xfrm>
        </p:grpSpPr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8AF70332-4F3D-B463-29EA-4247F3932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61454" y="2844946"/>
              <a:ext cx="2047745" cy="3057813"/>
            </a:xfrm>
            <a:prstGeom prst="rect">
              <a:avLst/>
            </a:prstGeom>
          </p:spPr>
        </p:pic>
        <p:sp>
          <p:nvSpPr>
            <p:cNvPr id="10" name="矩形 32">
              <a:extLst>
                <a:ext uri="{FF2B5EF4-FFF2-40B4-BE49-F238E27FC236}">
                  <a16:creationId xmlns:a16="http://schemas.microsoft.com/office/drawing/2014/main" id="{BD9712EC-65FC-8096-B9C3-3021512052D9}"/>
                </a:ext>
              </a:extLst>
            </p:cNvPr>
            <p:cNvSpPr/>
            <p:nvPr/>
          </p:nvSpPr>
          <p:spPr>
            <a:xfrm>
              <a:off x="8222748" y="2774317"/>
              <a:ext cx="2047746" cy="1620231"/>
            </a:xfrm>
            <a:prstGeom prst="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33">
              <a:extLst>
                <a:ext uri="{FF2B5EF4-FFF2-40B4-BE49-F238E27FC236}">
                  <a16:creationId xmlns:a16="http://schemas.microsoft.com/office/drawing/2014/main" id="{1165B90D-FB60-36B1-01D2-B1DCB20B111E}"/>
                </a:ext>
              </a:extLst>
            </p:cNvPr>
            <p:cNvSpPr/>
            <p:nvPr/>
          </p:nvSpPr>
          <p:spPr>
            <a:xfrm>
              <a:off x="8222748" y="4471442"/>
              <a:ext cx="2481989" cy="1480420"/>
            </a:xfrm>
            <a:prstGeom prst="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箭头连接符 34">
              <a:extLst>
                <a:ext uri="{FF2B5EF4-FFF2-40B4-BE49-F238E27FC236}">
                  <a16:creationId xmlns:a16="http://schemas.microsoft.com/office/drawing/2014/main" id="{D0AADCA4-1A03-1C45-42A9-F38395523FC4}"/>
                </a:ext>
              </a:extLst>
            </p:cNvPr>
            <p:cNvCxnSpPr>
              <a:cxnSpLocks/>
            </p:cNvCxnSpPr>
            <p:nvPr/>
          </p:nvCxnSpPr>
          <p:spPr>
            <a:xfrm>
              <a:off x="10319422" y="3493782"/>
              <a:ext cx="452131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35">
              <a:extLst>
                <a:ext uri="{FF2B5EF4-FFF2-40B4-BE49-F238E27FC236}">
                  <a16:creationId xmlns:a16="http://schemas.microsoft.com/office/drawing/2014/main" id="{10BD9F9F-DDBB-6A3D-4C15-ACCEBEAAC30D}"/>
                </a:ext>
              </a:extLst>
            </p:cNvPr>
            <p:cNvCxnSpPr>
              <a:cxnSpLocks/>
            </p:cNvCxnSpPr>
            <p:nvPr/>
          </p:nvCxnSpPr>
          <p:spPr>
            <a:xfrm>
              <a:off x="10313139" y="5266829"/>
              <a:ext cx="452131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36">
              <a:extLst>
                <a:ext uri="{FF2B5EF4-FFF2-40B4-BE49-F238E27FC236}">
                  <a16:creationId xmlns:a16="http://schemas.microsoft.com/office/drawing/2014/main" id="{B2DEE54F-199E-CA91-F213-DD1376CFB211}"/>
                </a:ext>
              </a:extLst>
            </p:cNvPr>
            <p:cNvSpPr txBox="1"/>
            <p:nvPr/>
          </p:nvSpPr>
          <p:spPr>
            <a:xfrm>
              <a:off x="10765270" y="3309116"/>
              <a:ext cx="1114975" cy="380489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altLang="zh-CN" sz="1600" dirty="0"/>
                <a:t>Core Array</a:t>
              </a:r>
            </a:p>
          </p:txBody>
        </p:sp>
        <p:sp>
          <p:nvSpPr>
            <p:cNvPr id="17" name="文本框 37">
              <a:extLst>
                <a:ext uri="{FF2B5EF4-FFF2-40B4-BE49-F238E27FC236}">
                  <a16:creationId xmlns:a16="http://schemas.microsoft.com/office/drawing/2014/main" id="{DACE587A-DF02-45E4-8549-C039AB8C5C45}"/>
                </a:ext>
              </a:extLst>
            </p:cNvPr>
            <p:cNvSpPr txBox="1"/>
            <p:nvPr/>
          </p:nvSpPr>
          <p:spPr>
            <a:xfrm>
              <a:off x="10765270" y="5058557"/>
              <a:ext cx="1114975" cy="380489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dk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altLang="zh-CN" sz="1600" dirty="0"/>
                <a:t>Periphery </a:t>
              </a:r>
            </a:p>
          </p:txBody>
        </p:sp>
        <p:cxnSp>
          <p:nvCxnSpPr>
            <p:cNvPr id="18" name="直接连接符 6">
              <a:extLst>
                <a:ext uri="{FF2B5EF4-FFF2-40B4-BE49-F238E27FC236}">
                  <a16:creationId xmlns:a16="http://schemas.microsoft.com/office/drawing/2014/main" id="{8B33EB15-5B4B-EC4C-A3DD-0B1BD6F307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8990" y="3152425"/>
              <a:ext cx="1610500" cy="4041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7">
              <a:extLst>
                <a:ext uri="{FF2B5EF4-FFF2-40B4-BE49-F238E27FC236}">
                  <a16:creationId xmlns:a16="http://schemas.microsoft.com/office/drawing/2014/main" id="{0067AEF4-4D07-5D46-328A-61E4050761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6479" y="3205699"/>
              <a:ext cx="1581360" cy="26217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图片 26">
              <a:extLst>
                <a:ext uri="{FF2B5EF4-FFF2-40B4-BE49-F238E27FC236}">
                  <a16:creationId xmlns:a16="http://schemas.microsoft.com/office/drawing/2014/main" id="{01407027-2DD5-9AB9-1FEA-296A10D90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185" y="3563970"/>
              <a:ext cx="6806998" cy="228289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D4B9B83-0DD5-0250-44DA-0FA3003C0A39}"/>
              </a:ext>
            </a:extLst>
          </p:cNvPr>
          <p:cNvSpPr/>
          <p:nvPr/>
        </p:nvSpPr>
        <p:spPr>
          <a:xfrm>
            <a:off x="3352370" y="4027316"/>
            <a:ext cx="1431235" cy="3413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Pixel Circuit</a:t>
            </a:r>
          </a:p>
        </p:txBody>
      </p:sp>
    </p:spTree>
    <p:extLst>
      <p:ext uri="{BB962C8B-B14F-4D97-AF65-F5344CB8AC3E}">
        <p14:creationId xmlns:p14="http://schemas.microsoft.com/office/powerpoint/2010/main" val="2132992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6576B-B702-E1DE-D6D6-A2D3DD4DF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Layouts for the readout ASIC 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9351C-C1E9-E093-E999-68CDDEE56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Pixel Array + Digital readout circuit</a:t>
            </a:r>
          </a:p>
          <a:p>
            <a:pPr marL="0" indent="0">
              <a:buNone/>
            </a:pP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F0A04-AC96-D0AF-D3DE-3BF08D7793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8DC96DCB-D186-821A-E03E-09ED102B5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780" y="2394231"/>
            <a:ext cx="3695158" cy="3429000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1F4289C4-6EDE-95E3-000C-9EFC6F623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332" y="2356695"/>
            <a:ext cx="3219247" cy="3466536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BF342B12-5A5E-059C-A99F-23AB39DF6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78" y="2470330"/>
            <a:ext cx="3322347" cy="3262553"/>
          </a:xfrm>
          <a:prstGeom prst="rect">
            <a:avLst/>
          </a:prstGeom>
        </p:spPr>
      </p:pic>
      <p:sp>
        <p:nvSpPr>
          <p:cNvPr id="8" name="文本框 15">
            <a:extLst>
              <a:ext uri="{FF2B5EF4-FFF2-40B4-BE49-F238E27FC236}">
                <a16:creationId xmlns:a16="http://schemas.microsoft.com/office/drawing/2014/main" id="{DE4D7C6A-0FB2-64AB-63E0-1E7EA9123FBC}"/>
              </a:ext>
            </a:extLst>
          </p:cNvPr>
          <p:cNvSpPr txBox="1"/>
          <p:nvPr/>
        </p:nvSpPr>
        <p:spPr>
          <a:xfrm>
            <a:off x="5026635" y="5876538"/>
            <a:ext cx="2285866" cy="34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+mn-lt"/>
              </a:rPr>
              <a:t>Layout of  pixel array</a:t>
            </a:r>
            <a:endParaRPr lang="zh-CN" altLang="en-US" dirty="0">
              <a:latin typeface="+mn-lt"/>
            </a:endParaRPr>
          </a:p>
        </p:txBody>
      </p:sp>
      <p:sp>
        <p:nvSpPr>
          <p:cNvPr id="9" name="文本框 16">
            <a:extLst>
              <a:ext uri="{FF2B5EF4-FFF2-40B4-BE49-F238E27FC236}">
                <a16:creationId xmlns:a16="http://schemas.microsoft.com/office/drawing/2014/main" id="{D3E70592-61F3-026C-24F0-21D75C07FB38}"/>
              </a:ext>
            </a:extLst>
          </p:cNvPr>
          <p:cNvSpPr txBox="1"/>
          <p:nvPr/>
        </p:nvSpPr>
        <p:spPr>
          <a:xfrm>
            <a:off x="8958362" y="5876538"/>
            <a:ext cx="2624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+mn-lt"/>
              </a:rPr>
              <a:t>Layout of  digital circuit</a:t>
            </a:r>
            <a:endParaRPr lang="zh-CN" altLang="en-US" dirty="0">
              <a:latin typeface="+mn-lt"/>
            </a:endParaRPr>
          </a:p>
        </p:txBody>
      </p:sp>
      <p:cxnSp>
        <p:nvCxnSpPr>
          <p:cNvPr id="10" name="直接连接符 17">
            <a:extLst>
              <a:ext uri="{FF2B5EF4-FFF2-40B4-BE49-F238E27FC236}">
                <a16:creationId xmlns:a16="http://schemas.microsoft.com/office/drawing/2014/main" id="{43CDEE2F-3BA7-CF7F-B4D0-318D4CBE1EAA}"/>
              </a:ext>
            </a:extLst>
          </p:cNvPr>
          <p:cNvCxnSpPr>
            <a:cxnSpLocks/>
          </p:cNvCxnSpPr>
          <p:nvPr/>
        </p:nvCxnSpPr>
        <p:spPr>
          <a:xfrm>
            <a:off x="3669125" y="2470332"/>
            <a:ext cx="854323" cy="36595"/>
          </a:xfrm>
          <a:prstGeom prst="line">
            <a:avLst/>
          </a:prstGeom>
          <a:ln w="254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直接连接符 20">
            <a:extLst>
              <a:ext uri="{FF2B5EF4-FFF2-40B4-BE49-F238E27FC236}">
                <a16:creationId xmlns:a16="http://schemas.microsoft.com/office/drawing/2014/main" id="{285044A0-FC10-294D-4AE3-2AE4541FB2BA}"/>
              </a:ext>
            </a:extLst>
          </p:cNvPr>
          <p:cNvCxnSpPr>
            <a:cxnSpLocks/>
          </p:cNvCxnSpPr>
          <p:nvPr/>
        </p:nvCxnSpPr>
        <p:spPr>
          <a:xfrm flipV="1">
            <a:off x="3658155" y="2620564"/>
            <a:ext cx="865293" cy="3112321"/>
          </a:xfrm>
          <a:prstGeom prst="line">
            <a:avLst/>
          </a:prstGeom>
          <a:ln w="254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文本框 14">
            <a:extLst>
              <a:ext uri="{FF2B5EF4-FFF2-40B4-BE49-F238E27FC236}">
                <a16:creationId xmlns:a16="http://schemas.microsoft.com/office/drawing/2014/main" id="{082B8BBE-A0FE-6FE6-B5C9-7782BAFB57C9}"/>
              </a:ext>
            </a:extLst>
          </p:cNvPr>
          <p:cNvSpPr txBox="1"/>
          <p:nvPr/>
        </p:nvSpPr>
        <p:spPr>
          <a:xfrm>
            <a:off x="635127" y="5900910"/>
            <a:ext cx="2745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+mn-lt"/>
              </a:rPr>
              <a:t>Layout of  analog island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8875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7E519-994B-840D-16E8-3003CCA36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ATLAS New Inner Tracker (ITk)</a:t>
            </a:r>
            <a:endParaRPr lang="en-C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AE9635-4F07-1C02-CD0B-F4D03262A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534" y="1111800"/>
            <a:ext cx="9873366" cy="54382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DD90E-66C5-AFE5-9A41-CDA916D918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162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CECBA-AB92-B395-B129-6BC9A8B2F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Verification based on discrete devices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6E0EB-1638-8FA3-C6C2-15DE3593B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318" y="1412209"/>
            <a:ext cx="4776030" cy="1490017"/>
          </a:xfrm>
        </p:spPr>
        <p:txBody>
          <a:bodyPr>
            <a:normAutofit/>
          </a:bodyPr>
          <a:lstStyle/>
          <a:p>
            <a:r>
              <a:rPr lang="en-US" altLang="zh-CN" sz="1800" dirty="0"/>
              <a:t>Electronics module:</a:t>
            </a:r>
          </a:p>
          <a:p>
            <a:pPr lvl="1"/>
            <a:r>
              <a:rPr lang="en-US" altLang="zh-CN" sz="1800" dirty="0"/>
              <a:t>Three-stage Amplifier</a:t>
            </a:r>
          </a:p>
          <a:p>
            <a:pPr lvl="1"/>
            <a:r>
              <a:rPr lang="en-US" altLang="zh-CN" sz="1800" dirty="0"/>
              <a:t>Discriminator</a:t>
            </a:r>
          </a:p>
          <a:p>
            <a:pPr lvl="1"/>
            <a:r>
              <a:rPr lang="en-US" altLang="zh-CN" sz="1800" dirty="0"/>
              <a:t>FPGA TDC: delay line</a:t>
            </a:r>
            <a:endParaRPr lang="zh-CN" alt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E156F-881C-955C-18A3-DAB16C4590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B3D0B267-2A88-2D51-6680-E66B06654B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97" y="3093931"/>
            <a:ext cx="2157766" cy="2878146"/>
          </a:xfrm>
          <a:prstGeom prst="rect">
            <a:avLst/>
          </a:prstGeom>
        </p:spPr>
      </p:pic>
      <p:sp>
        <p:nvSpPr>
          <p:cNvPr id="6" name="文本框 17">
            <a:extLst>
              <a:ext uri="{FF2B5EF4-FFF2-40B4-BE49-F238E27FC236}">
                <a16:creationId xmlns:a16="http://schemas.microsoft.com/office/drawing/2014/main" id="{B74DD16F-ABA5-7009-7CD9-F5D082777754}"/>
              </a:ext>
            </a:extLst>
          </p:cNvPr>
          <p:cNvSpPr txBox="1"/>
          <p:nvPr/>
        </p:nvSpPr>
        <p:spPr>
          <a:xfrm>
            <a:off x="835180" y="5763976"/>
            <a:ext cx="1827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+mn-lt"/>
              </a:rPr>
              <a:t>Discrete devices</a:t>
            </a:r>
            <a:endParaRPr lang="zh-CN" altLang="en-US" dirty="0">
              <a:latin typeface="+mn-lt"/>
            </a:endParaRPr>
          </a:p>
        </p:txBody>
      </p:sp>
      <p:pic>
        <p:nvPicPr>
          <p:cNvPr id="7" name="图片 18">
            <a:extLst>
              <a:ext uri="{FF2B5EF4-FFF2-40B4-BE49-F238E27FC236}">
                <a16:creationId xmlns:a16="http://schemas.microsoft.com/office/drawing/2014/main" id="{35CEAC42-A457-B095-F32F-36F20B952F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11233" r="1608" b="13018"/>
          <a:stretch>
            <a:fillRect/>
          </a:stretch>
        </p:blipFill>
        <p:spPr>
          <a:xfrm>
            <a:off x="395186" y="3093931"/>
            <a:ext cx="2897134" cy="2220190"/>
          </a:xfrm>
          <a:prstGeom prst="rect">
            <a:avLst/>
          </a:prstGeom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id="{DE381F30-EE39-A0AE-7A49-0E092D98BC69}"/>
              </a:ext>
            </a:extLst>
          </p:cNvPr>
          <p:cNvSpPr txBox="1"/>
          <p:nvPr/>
        </p:nvSpPr>
        <p:spPr>
          <a:xfrm>
            <a:off x="3578080" y="6133308"/>
            <a:ext cx="1504026" cy="34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+mn-lt"/>
              </a:rPr>
              <a:t>Test system</a:t>
            </a:r>
            <a:endParaRPr lang="zh-CN" altLang="en-US" dirty="0">
              <a:latin typeface="+mn-lt"/>
            </a:endParaRPr>
          </a:p>
        </p:txBody>
      </p:sp>
      <p:sp>
        <p:nvSpPr>
          <p:cNvPr id="9" name="内容占位符 9">
            <a:extLst>
              <a:ext uri="{FF2B5EF4-FFF2-40B4-BE49-F238E27FC236}">
                <a16:creationId xmlns:a16="http://schemas.microsoft.com/office/drawing/2014/main" id="{4006F615-B315-27F0-9210-7BF7A842A04B}"/>
              </a:ext>
            </a:extLst>
          </p:cNvPr>
          <p:cNvSpPr txBox="1">
            <a:spLocks/>
          </p:cNvSpPr>
          <p:nvPr/>
        </p:nvSpPr>
        <p:spPr>
          <a:xfrm>
            <a:off x="3996753" y="1172126"/>
            <a:ext cx="4895456" cy="172535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6858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 sz="2400" b="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57213" indent="-214313" algn="l" defTabSz="685800" rtl="0" eaLnBrk="1" latinLnBrk="0" hangingPunct="1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p"/>
              <a:defRPr sz="2100" b="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500" b="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1500" b="0" kern="12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900" dirty="0"/>
              <a:t>FPGA TDC test: bin size (90.6 </a:t>
            </a:r>
            <a:r>
              <a:rPr lang="en-US" altLang="zh-CN" sz="1900" dirty="0" err="1"/>
              <a:t>ps</a:t>
            </a:r>
            <a:r>
              <a:rPr lang="en-US" altLang="zh-CN" sz="1900" dirty="0"/>
              <a:t>)</a:t>
            </a:r>
          </a:p>
          <a:p>
            <a:r>
              <a:rPr lang="en-US" altLang="zh-CN" sz="1900" dirty="0"/>
              <a:t>Precision of FPGA TDC two </a:t>
            </a:r>
            <a:r>
              <a:rPr lang="en-US" altLang="zh-CN" sz="1900" dirty="0" err="1"/>
              <a:t>ch</a:t>
            </a:r>
            <a:r>
              <a:rPr lang="en-US" altLang="zh-CN" sz="1600" dirty="0"/>
              <a:t>~ 46.3 </a:t>
            </a:r>
            <a:r>
              <a:rPr lang="en-US" altLang="zh-CN" sz="1600" dirty="0" err="1"/>
              <a:t>ps</a:t>
            </a:r>
            <a:r>
              <a:rPr lang="en-US" altLang="zh-CN" sz="1600" dirty="0"/>
              <a:t> </a:t>
            </a:r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id="{1566A528-5FCB-6263-D736-02614045F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014" y="2916467"/>
            <a:ext cx="2795262" cy="3233074"/>
          </a:xfrm>
          <a:prstGeom prst="rect">
            <a:avLst/>
          </a:prstGeom>
        </p:spPr>
      </p:pic>
      <p:sp>
        <p:nvSpPr>
          <p:cNvPr id="11" name="文本框 17">
            <a:extLst>
              <a:ext uri="{FF2B5EF4-FFF2-40B4-BE49-F238E27FC236}">
                <a16:creationId xmlns:a16="http://schemas.microsoft.com/office/drawing/2014/main" id="{94BF1DF0-E15C-DFF1-A33C-7BC95BE7FB99}"/>
              </a:ext>
            </a:extLst>
          </p:cNvPr>
          <p:cNvSpPr txBox="1"/>
          <p:nvPr/>
        </p:nvSpPr>
        <p:spPr>
          <a:xfrm>
            <a:off x="5812955" y="6236095"/>
            <a:ext cx="2545381" cy="34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+mn-lt"/>
              </a:rPr>
              <a:t>FPGA TDC Bins’ Size</a:t>
            </a:r>
            <a:endParaRPr lang="zh-CN" altLang="en-US" dirty="0">
              <a:latin typeface="+mn-lt"/>
            </a:endParaRPr>
          </a:p>
        </p:txBody>
      </p:sp>
      <p:cxnSp>
        <p:nvCxnSpPr>
          <p:cNvPr id="12" name="直接连接符 20">
            <a:extLst>
              <a:ext uri="{FF2B5EF4-FFF2-40B4-BE49-F238E27FC236}">
                <a16:creationId xmlns:a16="http://schemas.microsoft.com/office/drawing/2014/main" id="{B241AC82-986B-5E00-592F-9B469CD2749A}"/>
              </a:ext>
            </a:extLst>
          </p:cNvPr>
          <p:cNvCxnSpPr>
            <a:cxnSpLocks/>
          </p:cNvCxnSpPr>
          <p:nvPr/>
        </p:nvCxnSpPr>
        <p:spPr>
          <a:xfrm flipH="1">
            <a:off x="2372139" y="4651513"/>
            <a:ext cx="1391478" cy="384313"/>
          </a:xfrm>
          <a:prstGeom prst="line">
            <a:avLst/>
          </a:prstGeom>
          <a:ln w="254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图片 25">
            <a:extLst>
              <a:ext uri="{FF2B5EF4-FFF2-40B4-BE49-F238E27FC236}">
                <a16:creationId xmlns:a16="http://schemas.microsoft.com/office/drawing/2014/main" id="{E24CA536-6E83-1E0F-CB68-25CD4C4AED4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276" y="2509050"/>
            <a:ext cx="3814047" cy="347934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本框 26">
            <a:extLst>
              <a:ext uri="{FF2B5EF4-FFF2-40B4-BE49-F238E27FC236}">
                <a16:creationId xmlns:a16="http://schemas.microsoft.com/office/drawing/2014/main" id="{4E199BA8-85D0-0E98-0DD7-79C89E7D2473}"/>
              </a:ext>
            </a:extLst>
          </p:cNvPr>
          <p:cNvSpPr txBox="1"/>
          <p:nvPr/>
        </p:nvSpPr>
        <p:spPr>
          <a:xfrm>
            <a:off x="8483276" y="6126518"/>
            <a:ext cx="3814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+mn-lt"/>
              </a:rPr>
              <a:t>Distribution for Two Channel’s Delay</a:t>
            </a:r>
            <a:endParaRPr lang="zh-CN" alt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9BA46F-6742-2DD8-FE32-BF5FC995345C}"/>
                  </a:ext>
                </a:extLst>
              </p:cNvPr>
              <p:cNvSpPr txBox="1"/>
              <p:nvPr/>
            </p:nvSpPr>
            <p:spPr>
              <a:xfrm>
                <a:off x="4041913" y="2215288"/>
                <a:ext cx="4441363" cy="5009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/>
                  <a:t>Precision of discrete devices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68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≈48.1 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𝑝𝑠</m:t>
                    </m:r>
                  </m:oMath>
                </a14:m>
                <a:endParaRPr lang="en-US" altLang="zh-CN" sz="1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9BA46F-6742-2DD8-FE32-BF5FC9953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913" y="2215288"/>
                <a:ext cx="4441363" cy="500971"/>
              </a:xfrm>
              <a:prstGeom prst="rect">
                <a:avLst/>
              </a:prstGeom>
              <a:blipFill>
                <a:blip r:embed="rId6"/>
                <a:stretch>
                  <a:fillRect l="-1140" b="-243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3502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8C375-6CF9-8142-366B-DE91EAA50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Overall timing pixel ASIC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E1595-B60E-2E3C-9DCE-D9C36A4225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内容占位符 1">
            <a:extLst>
              <a:ext uri="{FF2B5EF4-FFF2-40B4-BE49-F238E27FC236}">
                <a16:creationId xmlns:a16="http://schemas.microsoft.com/office/drawing/2014/main" id="{6EE7DB2D-97D4-DF4C-13E3-F2016573B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Electronics Design:</a:t>
            </a:r>
          </a:p>
          <a:p>
            <a:pPr lvl="1"/>
            <a:r>
              <a:rPr lang="en-US" altLang="zh-CN" sz="2800" dirty="0"/>
              <a:t>Analog Front-end (Two stage Amp. +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Discriminator</a:t>
            </a:r>
            <a:r>
              <a:rPr lang="en-US" altLang="zh-CN" sz="2800" dirty="0"/>
              <a:t>) (&lt; 80ps)</a:t>
            </a:r>
          </a:p>
          <a:p>
            <a:pPr lvl="1"/>
            <a:r>
              <a:rPr lang="en-US" altLang="zh-CN" sz="2800" dirty="0"/>
              <a:t>TDC (Delay line + Loop counter) (Bin size 80~110 </a:t>
            </a:r>
            <a:r>
              <a:rPr lang="en-US" altLang="zh-CN" sz="2800" dirty="0" err="1"/>
              <a:t>ps</a:t>
            </a:r>
            <a:r>
              <a:rPr lang="en-US" altLang="zh-CN" sz="2800" dirty="0"/>
              <a:t>)</a:t>
            </a:r>
          </a:p>
          <a:p>
            <a:pPr lvl="1"/>
            <a:r>
              <a:rPr lang="en-US" altLang="zh-CN" sz="2800" dirty="0"/>
              <a:t>Digital readout circuits (Shared memory)</a:t>
            </a:r>
          </a:p>
          <a:p>
            <a:pPr lvl="1"/>
            <a:r>
              <a:rPr lang="en-US" altLang="zh-CN" sz="2800" dirty="0"/>
              <a:t>Total precision &lt; 100 </a:t>
            </a:r>
            <a:r>
              <a:rPr lang="en-US" altLang="zh-CN" sz="2800" dirty="0" err="1"/>
              <a:t>ps</a:t>
            </a:r>
            <a:endParaRPr lang="en-US" altLang="zh-CN" sz="2800" dirty="0"/>
          </a:p>
          <a:p>
            <a:r>
              <a:rPr lang="en-US" altLang="zh-CN" sz="3600" dirty="0"/>
              <a:t>Verification based on discrete devices </a:t>
            </a:r>
          </a:p>
          <a:p>
            <a:pPr lvl="1"/>
            <a:r>
              <a:rPr lang="en-US" altLang="zh-CN" sz="2800" dirty="0"/>
              <a:t>time precision &lt;</a:t>
            </a:r>
            <a:r>
              <a:rPr lang="zh-CN" altLang="en-US" sz="2800" dirty="0"/>
              <a:t> </a:t>
            </a:r>
            <a:r>
              <a:rPr lang="en-US" altLang="zh-CN" sz="2800" dirty="0"/>
              <a:t>55ps</a:t>
            </a:r>
          </a:p>
          <a:p>
            <a:pPr lvl="1"/>
            <a:r>
              <a:rPr lang="en-US" altLang="zh-CN" sz="2800" dirty="0"/>
              <a:t>Only FPGA TDC ~33 </a:t>
            </a:r>
            <a:r>
              <a:rPr lang="en-US" altLang="zh-CN" sz="2800" dirty="0" err="1"/>
              <a:t>ps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524341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916E5-420D-B5DF-A15E-62F0125A6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Completion of R&amp;D Tasks – All DONE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EDE07-796F-3D19-EC62-6B943F61E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N" dirty="0"/>
              <a:t>2023.12-2024.5: Testing silicon sensor, master module assembly. Investigate timing pixel design </a:t>
            </a:r>
          </a:p>
          <a:p>
            <a:r>
              <a:rPr lang="en-CN" dirty="0"/>
              <a:t>2024.6 - 2024.11: test ASICs, start asemble long strip module, test stave at RAL, build the stave reception at CERN. </a:t>
            </a:r>
            <a:r>
              <a:rPr lang="en-US" dirty="0"/>
              <a:t>C</a:t>
            </a:r>
            <a:r>
              <a:rPr lang="en-CN" dirty="0"/>
              <a:t>omplete timing pixel sensor and ASICs design </a:t>
            </a:r>
          </a:p>
          <a:p>
            <a:r>
              <a:rPr lang="en-CN" dirty="0"/>
              <a:t>2024.12 – 2025.5: test irradiated sensor and ASICs, assemble long strip module. </a:t>
            </a:r>
            <a:r>
              <a:rPr lang="en-US" dirty="0"/>
              <a:t>C</a:t>
            </a:r>
            <a:r>
              <a:rPr lang="en-CN" dirty="0"/>
              <a:t>omplete timing pixel sensor gain layer desing and readout electronics functional level design. </a:t>
            </a:r>
          </a:p>
          <a:p>
            <a:r>
              <a:rPr lang="en-CN" dirty="0"/>
              <a:t>2025.6– 2025.11: mass production stable test for long strip modules, sending modules to CERN.  Mask desgin for timing pixel sensor, readout electronics register design. </a:t>
            </a:r>
          </a:p>
          <a:p>
            <a:r>
              <a:rPr lang="en-CN" dirty="0"/>
              <a:t>2025.12-2026.5: production for long strip module, mount the IHEP modules at RAL stave; first batch of pixel sensor returned, desing the main verification electronics program.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0E7C6-75A5-A64E-FE04-43A59FD02A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619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D5125-9FE9-24D3-958C-F829E8077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N" dirty="0"/>
              <a:t>Completion of Assesment Indicators – all DONE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6666A-C8AF-8657-B86E-E064772C44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内容占位符 1">
            <a:extLst>
              <a:ext uri="{FF2B5EF4-FFF2-40B4-BE49-F238E27FC236}">
                <a16:creationId xmlns:a16="http://schemas.microsoft.com/office/drawing/2014/main" id="{250B5A87-715A-E5EC-4BC7-017391E66CA9}"/>
              </a:ext>
            </a:extLst>
          </p:cNvPr>
          <p:cNvSpPr txBox="1">
            <a:spLocks/>
          </p:cNvSpPr>
          <p:nvPr/>
        </p:nvSpPr>
        <p:spPr>
          <a:xfrm>
            <a:off x="392317" y="1412208"/>
            <a:ext cx="10978048" cy="2454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/>
              <a:t>Mid-Term goal have been achieved </a:t>
            </a:r>
          </a:p>
          <a:p>
            <a:pPr lvl="1"/>
            <a:r>
              <a:rPr lang="en-US" altLang="zh-CN" sz="2800" dirty="0"/>
              <a:t>Strip Module Pre and PRODUCTION have started at IHEP with 25 µm spacial resolution </a:t>
            </a:r>
          </a:p>
          <a:p>
            <a:pPr lvl="1"/>
            <a:r>
              <a:rPr lang="en-US" altLang="zh-CN" sz="2800" dirty="0"/>
              <a:t>Timing pixel sensor reached better than 1ns for Si/SiC LGAD </a:t>
            </a:r>
          </a:p>
          <a:p>
            <a:pPr lvl="1"/>
            <a:r>
              <a:rPr lang="en-US" altLang="zh-CN" sz="2800" dirty="0"/>
              <a:t>Timing pixel ASICs finished design and verified better than 1ns</a:t>
            </a:r>
          </a:p>
          <a:p>
            <a:pPr marL="457200" lvl="1" indent="0">
              <a:buNone/>
            </a:pPr>
            <a:endParaRPr lang="en-US" altLang="zh-CN" sz="2800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C81F2DC3-C1E2-254E-8000-56AF219E8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9337" y="3963025"/>
            <a:ext cx="4464008" cy="234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64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BD1CF-E710-F374-F1A3-F34590E8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Orgnization and Management Performance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4BFCE-2AD4-70EE-4CC0-8B3FFB0DC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IHEP hold weekly meeting, including all tasks with RAL and CERN </a:t>
            </a:r>
          </a:p>
          <a:p>
            <a:pPr lvl="1"/>
            <a:r>
              <a:rPr lang="en-CN" dirty="0"/>
              <a:t>Mainly discuss strip modules </a:t>
            </a:r>
          </a:p>
          <a:p>
            <a:pPr lvl="1"/>
            <a:r>
              <a:rPr lang="en-CN" dirty="0"/>
              <a:t>Occationally invite timing pixel report progress </a:t>
            </a:r>
          </a:p>
          <a:p>
            <a:pPr lvl="1"/>
            <a:endParaRPr lang="en-CN" dirty="0"/>
          </a:p>
          <a:p>
            <a:r>
              <a:rPr lang="en-CN" dirty="0"/>
              <a:t>USTC hold bi-weekly meeting for timing pixel readout electronics </a:t>
            </a:r>
          </a:p>
          <a:p>
            <a:pPr lvl="1"/>
            <a:r>
              <a:rPr lang="en-CN" dirty="0"/>
              <a:t>Discussion with US colleagues </a:t>
            </a:r>
          </a:p>
          <a:p>
            <a:endParaRPr lang="en-CN" dirty="0"/>
          </a:p>
          <a:p>
            <a:r>
              <a:rPr lang="en-CN" dirty="0"/>
              <a:t>IHEP hold weekly sensor discussion with Si and SiC LGAD activities </a:t>
            </a:r>
          </a:p>
          <a:p>
            <a:pPr lvl="1"/>
            <a:r>
              <a:rPr lang="en-CN" dirty="0"/>
              <a:t>Joint effort from Task 1 &amp; Task 2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DC168-A4A6-938E-040B-2426CE7CF0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568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45CC8-7F7D-E69F-357C-F5E882177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Potential Issues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ECEA9-A695-55D9-78B2-A0630BE0F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317" y="1412209"/>
            <a:ext cx="11609183" cy="4719920"/>
          </a:xfrm>
        </p:spPr>
        <p:txBody>
          <a:bodyPr>
            <a:normAutofit/>
          </a:bodyPr>
          <a:lstStyle/>
          <a:p>
            <a:r>
              <a:rPr lang="en-CN" dirty="0"/>
              <a:t>Strip Module Assembly &amp; Test </a:t>
            </a:r>
          </a:p>
          <a:p>
            <a:pPr lvl="1"/>
            <a:r>
              <a:rPr lang="en-CN" dirty="0"/>
              <a:t>ASICs export license from US may get delayed </a:t>
            </a:r>
          </a:p>
          <a:p>
            <a:pPr lvl="1"/>
            <a:r>
              <a:rPr lang="en-CN" dirty="0"/>
              <a:t>bPOLV12 issue to reduce the production rate</a:t>
            </a:r>
          </a:p>
          <a:p>
            <a:pPr lvl="1"/>
            <a:endParaRPr lang="en-CN" dirty="0"/>
          </a:p>
          <a:p>
            <a:pPr marL="457200" lvl="1" indent="0">
              <a:buNone/>
            </a:pP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2659E-B297-BF9A-D450-37802F2AAE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981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8A92E-EE28-3B88-0697-A617356D0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Benifical to society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212EC-4CAF-39E2-A590-8144C7B74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SiC sensors to be used for fusion reactor and proton beam monitor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5D345-B2B3-DA97-4952-822623FDC6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A5C0B-8EA7-F332-1E31-52BECE228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40" y="2536208"/>
            <a:ext cx="4668520" cy="3379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CE3519-8607-7C71-9090-4FA8DD8FF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358" y="3070859"/>
            <a:ext cx="5156200" cy="28448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2A42D6B-C3CB-1141-1E04-1DABEA07A148}"/>
              </a:ext>
            </a:extLst>
          </p:cNvPr>
          <p:cNvSpPr/>
          <p:nvPr/>
        </p:nvSpPr>
        <p:spPr>
          <a:xfrm>
            <a:off x="7418070" y="2440355"/>
            <a:ext cx="2468880" cy="5346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CSNS</a:t>
            </a:r>
            <a:r>
              <a:rPr lang="zh-CN" altLang="en-US" dirty="0"/>
              <a:t> </a:t>
            </a:r>
            <a:r>
              <a:rPr lang="en-US" altLang="zh-CN" dirty="0"/>
              <a:t>Phase 2 Upgrade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317150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41201-42FF-A531-742A-BEEBCB378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Research Team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46F3-127E-4EFE-444D-B0F7AF6F2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11" y="1454469"/>
            <a:ext cx="11190083" cy="4719920"/>
          </a:xfrm>
        </p:spPr>
        <p:txBody>
          <a:bodyPr>
            <a:normAutofit fontScale="92500" lnSpcReduction="10000"/>
          </a:bodyPr>
          <a:lstStyle/>
          <a:p>
            <a:r>
              <a:rPr lang="en-CN" dirty="0"/>
              <a:t>Members listed in task book </a:t>
            </a:r>
          </a:p>
          <a:p>
            <a:pPr lvl="1"/>
            <a:r>
              <a:rPr lang="en-CN" dirty="0"/>
              <a:t>IHEP: Xin Shi, Peilian Liu, Xiyuan Zhang, Weiguo Lu</a:t>
            </a:r>
          </a:p>
          <a:p>
            <a:pPr lvl="1"/>
            <a:r>
              <a:rPr lang="en-CN" dirty="0"/>
              <a:t>THU: Yibao Chen </a:t>
            </a:r>
          </a:p>
          <a:p>
            <a:pPr lvl="1"/>
            <a:r>
              <a:rPr lang="en-CN" dirty="0"/>
              <a:t>USTC: Zhe Cao </a:t>
            </a:r>
          </a:p>
          <a:p>
            <a:pPr lvl="1"/>
            <a:endParaRPr lang="en-CN" dirty="0"/>
          </a:p>
          <a:p>
            <a:r>
              <a:rPr lang="en-CN" dirty="0"/>
              <a:t>Other contributors </a:t>
            </a:r>
          </a:p>
          <a:p>
            <a:pPr lvl="1"/>
            <a:r>
              <a:rPr lang="en-CN" dirty="0"/>
              <a:t>IHEP:  Xinchou Lou, Yiming Li, Yanping Huang, Zijun Xu, Xuai Zhuang</a:t>
            </a:r>
            <a:br>
              <a:rPr lang="en-CN" dirty="0"/>
            </a:br>
            <a:r>
              <a:rPr lang="en-CN" dirty="0"/>
              <a:t>           Mei Zhao, Yinhong Zhang  </a:t>
            </a:r>
          </a:p>
          <a:p>
            <a:pPr lvl="1"/>
            <a:r>
              <a:rPr lang="en-CN" dirty="0"/>
              <a:t>THU:   Xin Chen </a:t>
            </a:r>
          </a:p>
          <a:p>
            <a:pPr lvl="1"/>
            <a:r>
              <a:rPr lang="en-CN" dirty="0"/>
              <a:t>USTC:  Hongtao Yang, Jiajun Qin, Lei Zhao, Kairen Chen</a:t>
            </a:r>
          </a:p>
          <a:p>
            <a:pPr lvl="1"/>
            <a:r>
              <a:rPr lang="en-CN" dirty="0"/>
              <a:t>SDU:   Kun Hu, Peilian Liu</a:t>
            </a:r>
          </a:p>
          <a:p>
            <a:pPr lvl="1"/>
            <a:r>
              <a:rPr lang="en-CN" dirty="0"/>
              <a:t>SJTU:   Kun Liu </a:t>
            </a:r>
          </a:p>
          <a:p>
            <a:pPr lvl="1"/>
            <a:r>
              <a:rPr lang="en-CN" dirty="0"/>
              <a:t>SYSU:  Yang Liu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4DFA4-075C-5143-8144-FF77FE9A28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950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9E48E-B8AA-4CFD-3DA8-E8147BA93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Papers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FB751-DFFD-DD1F-C996-CABEDFBC3E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1158A40-A6FC-2914-32B2-B729A4D2C9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altLang="zh-CN" sz="18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1. Simulation of radiation damage effect on silicon detectors using RASER, JINST 20 (2025) P12009 </a:t>
            </a:r>
            <a:endParaRPr lang="zh-CN" altLang="zh-CN" sz="18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2. Irradiation study using QA test pieces of ATLAS18 </a:t>
            </a:r>
            <a:r>
              <a:rPr lang="en-US" altLang="zh-CN" sz="1800" kern="100" spc="-20" dirty="0" err="1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ITk</a:t>
            </a:r>
            <a:r>
              <a:rPr lang="en-US" altLang="zh-CN" sz="18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 strip sensors with 80 MeV protons, NIMA, 1080 (2025) 170707. </a:t>
            </a:r>
            <a:endParaRPr lang="zh-CN" altLang="zh-CN" sz="18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3. Radiation Tolerance of Epitaxial 4H-SiC LGAD Under 80-MeV Proton Irradiation</a:t>
            </a:r>
            <a:r>
              <a:rPr lang="zh-CN" altLang="zh-CN" sz="18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8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IEEE TNS 73 (2026) 157 </a:t>
            </a:r>
            <a:endParaRPr lang="zh-CN" altLang="zh-CN" sz="18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4. Mechanisms of proton irradiation-induced defects on the electrical performance of 4H-SiC PIN detectors, JINST 21 (2026) P03010 </a:t>
            </a:r>
            <a:endParaRPr lang="zh-CN" altLang="zh-CN" sz="18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5. Temperature-dependent performance characterization of 4H-SiC PIN detectors for alpha-particle detection (25–90 </a:t>
            </a:r>
            <a:r>
              <a:rPr lang="zh-CN" altLang="zh-CN" sz="1800" kern="100" spc="-20" dirty="0">
                <a:effectLst/>
                <a:latin typeface="仿宋_GB2312"/>
                <a:ea typeface="微软雅黑" panose="020B0503020204020204" pitchFamily="34" charset="-122"/>
                <a:cs typeface="微软雅黑" panose="020B0503020204020204" pitchFamily="34" charset="-122"/>
              </a:rPr>
              <a:t>◦</a:t>
            </a:r>
            <a:r>
              <a:rPr lang="en-US" altLang="zh-CN" sz="18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C), NIMA 1084 (2026) 171178 </a:t>
            </a:r>
            <a:endParaRPr lang="zh-CN" altLang="zh-CN" sz="18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6. A simulation-based design of the CEPC fast luminosity monitor detector using 4H-SiC, JINST 21 (2026) T02009</a:t>
            </a:r>
            <a:endParaRPr lang="zh-CN" altLang="zh-CN" sz="1800" kern="100" spc="-20" dirty="0">
              <a:effectLst/>
              <a:latin typeface="仿宋_GB231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283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E8EAD-66FA-4B2E-BF2C-B5A3F3997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Task2: Domestic conference talks</a:t>
            </a:r>
            <a:endParaRPr lang="zh-CN" alt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AA33AA3-2E7E-4D38-B0BF-714D1F93EC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90090" y="1933216"/>
            <a:ext cx="11104322" cy="382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altLang="zh-CN" sz="14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陆卫国，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ATLAS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硅微条探测器升级进展，第四届半导体探测器研讨会，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2024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23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日–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26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日。</a:t>
            </a:r>
            <a:endParaRPr lang="zh-CN" altLang="zh-CN" sz="14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4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张希媛，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4H-SiC 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粒子探测器的研究潜力及其器件研发，第四届半导体探测器研讨会，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2024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23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日–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26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日。</a:t>
            </a:r>
            <a:endParaRPr lang="zh-CN" altLang="zh-CN" sz="14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4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3. 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王成伟，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Development of ATLAS </a:t>
            </a:r>
            <a:r>
              <a:rPr lang="en-US" altLang="zh-CN" sz="1400" kern="100" spc="-20" dirty="0" err="1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ITk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strip module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，第十届中国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LHC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物理会议，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2024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13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日–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17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日。</a:t>
            </a:r>
            <a:endParaRPr lang="zh-CN" altLang="zh-CN" sz="14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4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4. 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周研、陆卫国，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Radiation effects of ASICs for ATLAS </a:t>
            </a:r>
            <a:r>
              <a:rPr lang="en-US" altLang="zh-CN" sz="1400" kern="100" spc="-20" dirty="0" err="1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ITk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strip upgrade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，第十届中国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LHC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物理会议，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2024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13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日–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17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日。</a:t>
            </a:r>
            <a:endParaRPr lang="zh-CN" altLang="zh-CN" sz="14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4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5. 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黄英峻，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ATLAS </a:t>
            </a:r>
            <a:r>
              <a:rPr lang="en-US" altLang="zh-CN" sz="1400" kern="100" spc="-20" dirty="0" err="1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ITk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Strip Sensor Irradiation at CSNS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，第十届中国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LHC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物理会议，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2024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13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日–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17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日。</a:t>
            </a:r>
            <a:endParaRPr lang="zh-CN" altLang="zh-CN" sz="14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4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6. 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蔡孟珂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, The ATLAS </a:t>
            </a:r>
            <a:r>
              <a:rPr lang="en-US" altLang="zh-CN" sz="1400" kern="100" spc="-20" dirty="0" err="1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ITk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Strip Detector for the HL-LHC Upgrade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，第五届半导体辐射探测器研讨会，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2025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17-20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lang="zh-CN" altLang="zh-CN" sz="14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4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7. 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史欣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, ATLAS </a:t>
            </a:r>
            <a:r>
              <a:rPr lang="en-US" altLang="zh-CN" sz="1400" kern="100" spc="-20" dirty="0" err="1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ITk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Strip Module Status in China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，第十一届中国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LHC 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物理会议，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2025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29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-11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lang="zh-CN" altLang="zh-CN" sz="14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4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8. 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李瞻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, ATLAS </a:t>
            </a:r>
            <a:r>
              <a:rPr lang="en-US" altLang="zh-CN" sz="1400" kern="100" spc="-20" dirty="0" err="1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ITk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Strip Sensor Quality Assurance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，第十一届中国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LHC 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物理会议，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2025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29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-11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lang="zh-CN" altLang="zh-CN" sz="14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4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9. 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杨林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, ATLAS </a:t>
            </a:r>
            <a:r>
              <a:rPr lang="en-US" altLang="zh-CN" sz="1400" kern="100" spc="-20" dirty="0" err="1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ITk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Strip Module </a:t>
            </a:r>
            <a:r>
              <a:rPr lang="en-US" altLang="zh-CN" sz="1400" kern="100" spc="-20" dirty="0" err="1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Testbeam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，第十一届中国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LHC 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物理会议，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2025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29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-11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lang="zh-CN" altLang="zh-CN" sz="14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4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10.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王延祺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Progress on ACTS-based 4D tracking and a design of timing pixel digital chip	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第十一届中国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LHC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物理会议（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CLHCP2025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2025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31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</a:t>
            </a:r>
            <a:endParaRPr lang="zh-CN" altLang="zh-CN" sz="14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4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11. 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陆卫国，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ATLAS 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内径迹硅微条探测器升级进展与挑战，第六届半导体辐射探测器研讨会，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2026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16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日–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19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日。</a:t>
            </a:r>
            <a:endParaRPr lang="zh-CN" altLang="zh-CN" sz="14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4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12. 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张希媛，强辐照环境的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4H-SiC 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传感器研发进展，第六届半导体辐射探测器研讨会，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2026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16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日–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19</a:t>
            </a:r>
            <a:r>
              <a:rPr lang="zh-CN" altLang="zh-CN" sz="14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日。</a:t>
            </a:r>
            <a:endParaRPr lang="zh-CN" altLang="zh-CN" sz="1400" kern="100" spc="-20" dirty="0">
              <a:effectLst/>
              <a:latin typeface="仿宋_GB231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405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roup 2050">
            <a:extLst>
              <a:ext uri="{FF2B5EF4-FFF2-40B4-BE49-F238E27FC236}">
                <a16:creationId xmlns:a16="http://schemas.microsoft.com/office/drawing/2014/main" id="{19243C41-5FE3-04E8-1F12-F9112604E896}"/>
              </a:ext>
            </a:extLst>
          </p:cNvPr>
          <p:cNvGrpSpPr/>
          <p:nvPr/>
        </p:nvGrpSpPr>
        <p:grpSpPr>
          <a:xfrm>
            <a:off x="299898" y="3702477"/>
            <a:ext cx="4127031" cy="2705877"/>
            <a:chOff x="299898" y="3702477"/>
            <a:chExt cx="4127031" cy="2705877"/>
          </a:xfrm>
        </p:grpSpPr>
        <p:pic>
          <p:nvPicPr>
            <p:cNvPr id="2049" name="Picture 1" descr="page6image52155472">
              <a:extLst>
                <a:ext uri="{FF2B5EF4-FFF2-40B4-BE49-F238E27FC236}">
                  <a16:creationId xmlns:a16="http://schemas.microsoft.com/office/drawing/2014/main" id="{EBD42CD1-8237-FE42-AA27-45C604DA9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98" y="3702477"/>
              <a:ext cx="4127031" cy="2705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" name="Rectangle 2047">
              <a:extLst>
                <a:ext uri="{FF2B5EF4-FFF2-40B4-BE49-F238E27FC236}">
                  <a16:creationId xmlns:a16="http://schemas.microsoft.com/office/drawing/2014/main" id="{B3B67A47-B099-A8CD-6787-D89FA6F3C9B6}"/>
                </a:ext>
              </a:extLst>
            </p:cNvPr>
            <p:cNvSpPr/>
            <p:nvPr/>
          </p:nvSpPr>
          <p:spPr>
            <a:xfrm>
              <a:off x="748911" y="4333755"/>
              <a:ext cx="1517657" cy="1163934"/>
            </a:xfrm>
            <a:prstGeom prst="rect">
              <a:avLst/>
            </a:prstGeom>
            <a:solidFill>
              <a:srgbClr val="0432FF">
                <a:alpha val="6416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050" name="Rectangle 2049">
              <a:extLst>
                <a:ext uri="{FF2B5EF4-FFF2-40B4-BE49-F238E27FC236}">
                  <a16:creationId xmlns:a16="http://schemas.microsoft.com/office/drawing/2014/main" id="{3F6C9035-A452-DDB8-CE90-6400A2A67043}"/>
                </a:ext>
              </a:extLst>
            </p:cNvPr>
            <p:cNvSpPr/>
            <p:nvPr/>
          </p:nvSpPr>
          <p:spPr>
            <a:xfrm>
              <a:off x="748911" y="5549789"/>
              <a:ext cx="729933" cy="467185"/>
            </a:xfrm>
            <a:prstGeom prst="rect">
              <a:avLst/>
            </a:prstGeom>
            <a:solidFill>
              <a:srgbClr val="EF1216">
                <a:alpha val="6416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6737248-7F6B-7F4A-99BC-DEC685908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Subtask</a:t>
            </a:r>
            <a:r>
              <a:rPr lang="zh-CN" altLang="en-US" dirty="0"/>
              <a:t> </a:t>
            </a:r>
            <a:r>
              <a:rPr lang="en-US" altLang="zh-CN" dirty="0"/>
              <a:t>2:</a:t>
            </a:r>
            <a:r>
              <a:rPr lang="zh-CN" altLang="en-US" dirty="0"/>
              <a:t> </a:t>
            </a:r>
            <a:r>
              <a:rPr lang="en-US" altLang="zh-CN" dirty="0"/>
              <a:t>Inner Tracker</a:t>
            </a:r>
            <a:r>
              <a:rPr lang="zh-CN" altLang="en-US" dirty="0"/>
              <a:t> </a:t>
            </a:r>
            <a:r>
              <a:rPr lang="en-US" altLang="zh-CN" dirty="0"/>
              <a:t>(ITk) Upgrade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9211E30-111B-5F4E-8C5C-AF43EF03BF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745752-2479-AABD-5566-83581317252E}"/>
              </a:ext>
            </a:extLst>
          </p:cNvPr>
          <p:cNvGrpSpPr/>
          <p:nvPr/>
        </p:nvGrpSpPr>
        <p:grpSpPr>
          <a:xfrm>
            <a:off x="5471079" y="1525241"/>
            <a:ext cx="5899928" cy="1842994"/>
            <a:chOff x="5064693" y="1419744"/>
            <a:chExt cx="5899928" cy="1842994"/>
          </a:xfrm>
        </p:grpSpPr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26F36539-5D25-7B84-F94E-EE64B43164F4}"/>
                </a:ext>
              </a:extLst>
            </p:cNvPr>
            <p:cNvSpPr txBox="1"/>
            <p:nvPr/>
          </p:nvSpPr>
          <p:spPr>
            <a:xfrm>
              <a:off x="5064695" y="1979447"/>
              <a:ext cx="5899926" cy="1283291"/>
            </a:xfrm>
            <a:prstGeom prst="rect">
              <a:avLst/>
            </a:prstGeom>
            <a:ln w="28575">
              <a:solidFill>
                <a:srgbClr val="1F00FF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72000" tIns="36000" rIns="36000" bIns="36000" rtlCol="0">
              <a:spAutoFit/>
            </a:bodyPr>
            <a:lstStyle/>
            <a:p>
              <a:pPr marL="180379" indent="-171450">
                <a:spcBef>
                  <a:spcPts val="446"/>
                </a:spcBef>
                <a:buFont typeface="Arial" panose="020B0604020202020204" pitchFamily="34" charset="0"/>
                <a:buChar char="•"/>
              </a:pPr>
              <a:r>
                <a:rPr lang="en-US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Radiation hard sensor and ASIC study</a:t>
              </a:r>
            </a:p>
            <a:p>
              <a:pPr marL="180379" indent="-171450">
                <a:spcBef>
                  <a:spcPts val="446"/>
                </a:spcBef>
                <a:buFont typeface="Arial" panose="020B0604020202020204" pitchFamily="34" charset="0"/>
                <a:buChar char="•"/>
              </a:pPr>
              <a:r>
                <a:rPr lang="en-US" altLang="zh-CN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S</a:t>
              </a:r>
              <a:r>
                <a:rPr lang="en-US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trip detector module production</a:t>
              </a:r>
              <a:r>
                <a:rPr lang="zh-CN" altLang="en-US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 </a:t>
              </a:r>
              <a:r>
                <a:rPr lang="en-US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   </a:t>
              </a:r>
            </a:p>
            <a:p>
              <a:pPr marL="180379" indent="-171450">
                <a:spcBef>
                  <a:spcPts val="446"/>
                </a:spcBef>
                <a:buFont typeface="Arial" panose="020B0604020202020204" pitchFamily="34" charset="0"/>
                <a:buChar char="•"/>
              </a:pPr>
              <a:r>
                <a:rPr lang="en-US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Complex silicon </a:t>
              </a:r>
              <a:r>
                <a:rPr lang="en-US" altLang="zh-CN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tracker</a:t>
              </a:r>
              <a:r>
                <a:rPr lang="zh-CN" altLang="en-US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 </a:t>
              </a:r>
              <a:r>
                <a:rPr lang="en-US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system integration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6C4658-E618-02DF-B378-55622F085091}"/>
                </a:ext>
              </a:extLst>
            </p:cNvPr>
            <p:cNvSpPr/>
            <p:nvPr/>
          </p:nvSpPr>
          <p:spPr>
            <a:xfrm>
              <a:off x="5064693" y="1419744"/>
              <a:ext cx="4758823" cy="559703"/>
            </a:xfrm>
            <a:prstGeom prst="rect">
              <a:avLst/>
            </a:prstGeom>
            <a:solidFill>
              <a:srgbClr val="0432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800" dirty="0">
                  <a:latin typeface="Optima" panose="02000503060000020004" pitchFamily="2" charset="0"/>
                </a:rPr>
                <a:t>2.1</a:t>
              </a:r>
              <a:r>
                <a:rPr lang="zh-CN" altLang="en-US" sz="2800" dirty="0">
                  <a:latin typeface="Optima" panose="02000503060000020004" pitchFamily="2" charset="0"/>
                </a:rPr>
                <a:t> </a:t>
              </a:r>
              <a:r>
                <a:rPr lang="en-US" sz="2800" dirty="0">
                  <a:latin typeface="Optima" panose="02000503060000020004" pitchFamily="2" charset="0"/>
                </a:rPr>
                <a:t>ITk Strip Barrel </a:t>
              </a:r>
              <a:r>
                <a:rPr lang="en-US" altLang="zh-CN" sz="2800" dirty="0">
                  <a:latin typeface="Optima" panose="02000503060000020004" pitchFamily="2" charset="0"/>
                </a:rPr>
                <a:t>D</a:t>
              </a:r>
              <a:r>
                <a:rPr lang="en-US" sz="2800" dirty="0">
                  <a:latin typeface="Optima" panose="02000503060000020004" pitchFamily="2" charset="0"/>
                </a:rPr>
                <a:t>etector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0A3F026-071A-4D9E-1AAD-DCD94880E39E}"/>
              </a:ext>
            </a:extLst>
          </p:cNvPr>
          <p:cNvGrpSpPr/>
          <p:nvPr/>
        </p:nvGrpSpPr>
        <p:grpSpPr>
          <a:xfrm>
            <a:off x="5471078" y="4773057"/>
            <a:ext cx="5324741" cy="1422366"/>
            <a:chOff x="5064694" y="1419744"/>
            <a:chExt cx="5324741" cy="1422366"/>
          </a:xfrm>
        </p:grpSpPr>
        <p:sp>
          <p:nvSpPr>
            <p:cNvPr id="41" name="object 5">
              <a:extLst>
                <a:ext uri="{FF2B5EF4-FFF2-40B4-BE49-F238E27FC236}">
                  <a16:creationId xmlns:a16="http://schemas.microsoft.com/office/drawing/2014/main" id="{4534F034-19D2-DD79-6061-F47D7BC882CF}"/>
                </a:ext>
              </a:extLst>
            </p:cNvPr>
            <p:cNvSpPr txBox="1"/>
            <p:nvPr/>
          </p:nvSpPr>
          <p:spPr>
            <a:xfrm>
              <a:off x="5064695" y="1979447"/>
              <a:ext cx="5324740" cy="862663"/>
            </a:xfrm>
            <a:prstGeom prst="rect">
              <a:avLst/>
            </a:prstGeom>
            <a:ln w="28575">
              <a:solidFill>
                <a:srgbClr val="EF121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72000" tIns="36000" rIns="36000" bIns="36000" rtlCol="0">
              <a:spAutoFit/>
            </a:bodyPr>
            <a:lstStyle/>
            <a:p>
              <a:pPr marL="180379" indent="-171450">
                <a:spcBef>
                  <a:spcPts val="446"/>
                </a:spcBef>
                <a:buFont typeface="Arial" panose="020B0604020202020204" pitchFamily="34" charset="0"/>
                <a:buChar char="•"/>
              </a:pPr>
              <a:r>
                <a:rPr lang="en-US" altLang="zh-CN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Pixelated</a:t>
              </a:r>
              <a:r>
                <a:rPr lang="en-US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 </a:t>
              </a:r>
              <a:r>
                <a:rPr lang="en-US" altLang="zh-CN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LGAD</a:t>
              </a:r>
              <a:r>
                <a:rPr lang="zh-CN" altLang="en-US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 </a:t>
              </a:r>
              <a:r>
                <a:rPr lang="en-US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sensor </a:t>
              </a:r>
              <a:r>
                <a:rPr lang="en-US" altLang="zh-CN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R&amp;D</a:t>
              </a:r>
              <a:endParaRPr lang="en-US" sz="2400" spc="-4" dirty="0">
                <a:solidFill>
                  <a:schemeClr val="tx1"/>
                </a:solidFill>
                <a:latin typeface="Optima" panose="02000503060000020004" pitchFamily="2" charset="0"/>
                <a:cs typeface="Arial"/>
              </a:endParaRPr>
            </a:p>
            <a:p>
              <a:pPr marL="180379" indent="-171450">
                <a:spcBef>
                  <a:spcPts val="446"/>
                </a:spcBef>
                <a:buFont typeface="Arial" panose="020B0604020202020204" pitchFamily="34" charset="0"/>
                <a:buChar char="•"/>
              </a:pPr>
              <a:r>
                <a:rPr lang="en-US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Fas</a:t>
              </a:r>
              <a:r>
                <a:rPr lang="en-US" altLang="zh-CN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t</a:t>
              </a:r>
              <a:r>
                <a:rPr lang="zh-CN" altLang="en-US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 </a:t>
              </a:r>
              <a:r>
                <a:rPr lang="en-US" altLang="zh-CN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front-end</a:t>
              </a:r>
              <a:r>
                <a:rPr lang="zh-CN" altLang="en-US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 </a:t>
              </a:r>
              <a:r>
                <a:rPr lang="en-US" altLang="zh-CN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electronics</a:t>
              </a:r>
              <a:r>
                <a:rPr lang="zh-CN" altLang="en-US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 </a:t>
              </a:r>
              <a:r>
                <a:rPr lang="en-US" altLang="zh-CN" sz="2400" spc="-4" dirty="0">
                  <a:solidFill>
                    <a:schemeClr val="tx1"/>
                  </a:solidFill>
                  <a:latin typeface="Optima" panose="02000503060000020004" pitchFamily="2" charset="0"/>
                  <a:cs typeface="Arial"/>
                </a:rPr>
                <a:t>R&amp;D</a:t>
              </a:r>
              <a:endParaRPr lang="en-US" sz="2400" spc="-4" dirty="0">
                <a:solidFill>
                  <a:schemeClr val="tx1"/>
                </a:solidFill>
                <a:latin typeface="Optima" panose="02000503060000020004" pitchFamily="2" charset="0"/>
                <a:cs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D71D5B8-96BE-52D2-3606-449635F8CAD2}"/>
                </a:ext>
              </a:extLst>
            </p:cNvPr>
            <p:cNvSpPr/>
            <p:nvPr/>
          </p:nvSpPr>
          <p:spPr>
            <a:xfrm>
              <a:off x="5064694" y="1419744"/>
              <a:ext cx="4758823" cy="559703"/>
            </a:xfrm>
            <a:prstGeom prst="rect">
              <a:avLst/>
            </a:prstGeom>
            <a:solidFill>
              <a:srgbClr val="EF121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800" dirty="0">
                  <a:latin typeface="Optima" panose="02000503060000020004" pitchFamily="2" charset="0"/>
                </a:rPr>
                <a:t>2.2</a:t>
              </a:r>
              <a:r>
                <a:rPr lang="zh-CN" altLang="en-US" sz="2800" dirty="0">
                  <a:latin typeface="Optima" panose="02000503060000020004" pitchFamily="2" charset="0"/>
                </a:rPr>
                <a:t> </a:t>
              </a:r>
              <a:r>
                <a:rPr lang="en-US" altLang="zh-CN" sz="2800" dirty="0">
                  <a:latin typeface="Optima" panose="02000503060000020004" pitchFamily="2" charset="0"/>
                </a:rPr>
                <a:t>Timing</a:t>
              </a:r>
              <a:r>
                <a:rPr lang="zh-CN" altLang="en-US" sz="2800" dirty="0">
                  <a:latin typeface="Optima" panose="02000503060000020004" pitchFamily="2" charset="0"/>
                </a:rPr>
                <a:t> </a:t>
              </a:r>
              <a:r>
                <a:rPr lang="en-US" altLang="zh-CN" sz="2800" dirty="0">
                  <a:latin typeface="Optima" panose="02000503060000020004" pitchFamily="2" charset="0"/>
                </a:rPr>
                <a:t>Pixel</a:t>
              </a:r>
              <a:r>
                <a:rPr lang="zh-CN" altLang="en-US" sz="2800" dirty="0">
                  <a:latin typeface="Optima" panose="02000503060000020004" pitchFamily="2" charset="0"/>
                </a:rPr>
                <a:t> </a:t>
              </a:r>
              <a:r>
                <a:rPr lang="en-US" altLang="zh-CN" sz="2800" dirty="0">
                  <a:latin typeface="Optima" panose="02000503060000020004" pitchFamily="2" charset="0"/>
                </a:rPr>
                <a:t>Detector</a:t>
              </a:r>
              <a:endParaRPr lang="en-US" sz="28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EAA986F2-8BA0-9693-F9CC-9CD6FA3EE0EA}"/>
              </a:ext>
            </a:extLst>
          </p:cNvPr>
          <p:cNvGrpSpPr/>
          <p:nvPr/>
        </p:nvGrpSpPr>
        <p:grpSpPr>
          <a:xfrm>
            <a:off x="274822" y="1605218"/>
            <a:ext cx="4630339" cy="1474748"/>
            <a:chOff x="274822" y="1605218"/>
            <a:chExt cx="4630339" cy="14747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72A0C25-DA6B-C59D-BBF4-C32B25AF7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r="2251" b="28634"/>
            <a:stretch/>
          </p:blipFill>
          <p:spPr>
            <a:xfrm>
              <a:off x="274822" y="1626780"/>
              <a:ext cx="4630339" cy="143370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16F6DB-148B-EAA1-CEA4-30C8193F6114}"/>
                </a:ext>
              </a:extLst>
            </p:cNvPr>
            <p:cNvSpPr/>
            <p:nvPr/>
          </p:nvSpPr>
          <p:spPr>
            <a:xfrm>
              <a:off x="1681786" y="1605218"/>
              <a:ext cx="1841080" cy="479726"/>
            </a:xfrm>
            <a:prstGeom prst="rect">
              <a:avLst/>
            </a:prstGeom>
            <a:solidFill>
              <a:srgbClr val="0432FF">
                <a:alpha val="6416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464784-0E0E-F205-B3AC-1239A3154A09}"/>
                </a:ext>
              </a:extLst>
            </p:cNvPr>
            <p:cNvSpPr/>
            <p:nvPr/>
          </p:nvSpPr>
          <p:spPr>
            <a:xfrm>
              <a:off x="1705180" y="2623488"/>
              <a:ext cx="1841080" cy="456478"/>
            </a:xfrm>
            <a:prstGeom prst="rect">
              <a:avLst/>
            </a:prstGeom>
            <a:solidFill>
              <a:srgbClr val="0432FF">
                <a:alpha val="6416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E6DD76A-8455-DE5C-B46C-D2719AE62BCD}"/>
                </a:ext>
              </a:extLst>
            </p:cNvPr>
            <p:cNvSpPr/>
            <p:nvPr/>
          </p:nvSpPr>
          <p:spPr>
            <a:xfrm>
              <a:off x="2359378" y="2128459"/>
              <a:ext cx="496712" cy="456478"/>
            </a:xfrm>
            <a:prstGeom prst="rect">
              <a:avLst/>
            </a:prstGeom>
            <a:solidFill>
              <a:srgbClr val="EF1216">
                <a:alpha val="6416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FC5EF05A-25A2-FF2B-3DAC-52947D04E7F2}"/>
              </a:ext>
            </a:extLst>
          </p:cNvPr>
          <p:cNvCxnSpPr>
            <a:cxnSpLocks/>
            <a:stCxn id="45" idx="2"/>
            <a:endCxn id="42" idx="1"/>
          </p:cNvCxnSpPr>
          <p:nvPr/>
        </p:nvCxnSpPr>
        <p:spPr>
          <a:xfrm rot="16200000" flipH="1">
            <a:off x="2805420" y="2387251"/>
            <a:ext cx="2467972" cy="2863344"/>
          </a:xfrm>
          <a:prstGeom prst="curvedConnector2">
            <a:avLst/>
          </a:prstGeom>
          <a:ln w="47625">
            <a:solidFill>
              <a:srgbClr val="EF121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9B36F9A5-C754-5838-07AA-C2B534601678}"/>
              </a:ext>
            </a:extLst>
          </p:cNvPr>
          <p:cNvCxnSpPr>
            <a:cxnSpLocks/>
            <a:stCxn id="11" idx="0"/>
            <a:endCxn id="20" idx="1"/>
          </p:cNvCxnSpPr>
          <p:nvPr/>
        </p:nvCxnSpPr>
        <p:spPr>
          <a:xfrm rot="16200000" flipH="1">
            <a:off x="3936764" y="270779"/>
            <a:ext cx="199875" cy="2868753"/>
          </a:xfrm>
          <a:prstGeom prst="curvedConnector4">
            <a:avLst>
              <a:gd name="adj1" fmla="val -114371"/>
              <a:gd name="adj2" fmla="val 66044"/>
            </a:avLst>
          </a:prstGeom>
          <a:ln w="4762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226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9242-70A8-4BC8-8CB7-FC581304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Task2: International conference talks</a:t>
            </a:r>
            <a:endParaRPr lang="zh-CN" altLang="en-US" dirty="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7800D707-44FF-4F12-A1E0-8C4617D53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51" y="1690688"/>
            <a:ext cx="10439400" cy="44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altLang="zh-CN" sz="16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彭少刚，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Irradiation test of </a:t>
            </a:r>
            <a:r>
              <a:rPr lang="en-US" altLang="zh-CN" sz="1600" kern="100" spc="-20" dirty="0" err="1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HCCStar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ASICs in CSNS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Topical Workshop on Electronics for Particle Physics 2024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2024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30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日–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日。</a:t>
            </a:r>
            <a:endParaRPr lang="zh-CN" altLang="zh-CN" sz="16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6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陆卫国，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Irradiation test for BETSEE at CSNS for ATLAS </a:t>
            </a:r>
            <a:r>
              <a:rPr lang="en-US" altLang="zh-CN" sz="1600" kern="100" spc="-20" dirty="0" err="1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ITk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strip upgrade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Topical Workshop on Electronics for Particle Physics 2024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2024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30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日–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日。</a:t>
            </a:r>
            <a:endParaRPr lang="zh-CN" altLang="zh-CN" sz="16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6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3.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史欣，</a:t>
            </a:r>
            <a:r>
              <a:rPr lang="en-US" altLang="zh-CN" sz="1600" kern="100" spc="-20" dirty="0" err="1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SiC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AC-LGAD Timing Pixel Detector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1st DRD3 Week on Solid State Detectors R&amp;D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2024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17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日–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21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日。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zh-CN" sz="16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6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4.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史欣，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Prototype of </a:t>
            </a:r>
            <a:r>
              <a:rPr lang="en-US" altLang="zh-CN" sz="1600" kern="100" spc="-20" dirty="0" err="1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SiC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-LGAD Detector, 2nd DRD3 Week on Solid State Detectors R&amp;D, 2024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12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2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-6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日。</a:t>
            </a:r>
            <a:endParaRPr lang="zh-CN" altLang="zh-CN" sz="16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6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5.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张希媛，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Fabrication Progress and Performance Characterization of </a:t>
            </a:r>
            <a:r>
              <a:rPr lang="en-US" altLang="zh-CN" sz="1600" kern="100" spc="-20" dirty="0" err="1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SiC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detectors, 3rd DRD3 Week on Solid State Detectors R&amp;D, 2025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6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2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- 6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日。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zh-CN" sz="16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6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6.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符晨曦，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RASER - A python package for solid-state radiation detector simulation, 3rd DRD3 Week on Solid State Detectors R&amp;D, 2025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6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2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- 6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日。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zh-CN" sz="16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6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7.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史欣，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Status and Plans for the DRD3 collaboration, The 2025 International Workshop on the High Energy Circular Electron Position Collider, 2025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11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5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-10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日。</a:t>
            </a:r>
            <a:endParaRPr lang="zh-CN" altLang="zh-CN" sz="16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6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8.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周嘉奇，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Radiation hardness of 4H-SiC detectors for the CEPC Fast Luminosity Monitor Detector, The 2025 International Workshop on the High Energy Circular Electron Position Collider, 2025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11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5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-10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日。</a:t>
            </a:r>
            <a:endParaRPr lang="zh-CN" altLang="zh-CN" sz="16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6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9.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符晨曦，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RASER simulation of 4D tracking detectors, 4th DRD3 Week on Solid State Detectors R&amp;D, 2025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11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10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- 14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日。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zh-CN" sz="16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600" kern="100" spc="-2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10.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张希媛，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Update on SICAR, 4th DRD3 Week on Solid State Detectors R&amp;D, 2025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11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 10 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</a:t>
            </a:r>
            <a:r>
              <a:rPr lang="en-US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- 14</a:t>
            </a:r>
            <a:r>
              <a:rPr lang="zh-CN" altLang="zh-CN" sz="1600" kern="100" spc="-20" dirty="0">
                <a:effectLst/>
                <a:latin typeface="仿宋_GB2312"/>
                <a:ea typeface="宋体" panose="02010600030101010101" pitchFamily="2" charset="-122"/>
                <a:cs typeface="Times New Roman" panose="02020603050405020304" pitchFamily="18" charset="0"/>
              </a:rPr>
              <a:t>日。</a:t>
            </a:r>
            <a:endParaRPr lang="zh-CN" altLang="zh-CN" sz="1600" kern="100" spc="-20" dirty="0">
              <a:effectLst/>
              <a:latin typeface="仿宋_GB231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734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39F09-8E44-FBF0-439F-2C2DCF2BE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Funding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D10E1-EDFF-2B3C-E03F-623B898C48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31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D417B71-CEC3-C023-6D3C-E9F523BC7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072701"/>
              </p:ext>
            </p:extLst>
          </p:nvPr>
        </p:nvGraphicFramePr>
        <p:xfrm>
          <a:off x="568182" y="1393426"/>
          <a:ext cx="5493036" cy="4401808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2054635">
                  <a:extLst>
                    <a:ext uri="{9D8B030D-6E8A-4147-A177-3AD203B41FA5}">
                      <a16:colId xmlns:a16="http://schemas.microsoft.com/office/drawing/2014/main" val="1849301195"/>
                    </a:ext>
                  </a:extLst>
                </a:gridCol>
                <a:gridCol w="759213">
                  <a:extLst>
                    <a:ext uri="{9D8B030D-6E8A-4147-A177-3AD203B41FA5}">
                      <a16:colId xmlns:a16="http://schemas.microsoft.com/office/drawing/2014/main" val="90062049"/>
                    </a:ext>
                  </a:extLst>
                </a:gridCol>
                <a:gridCol w="759213">
                  <a:extLst>
                    <a:ext uri="{9D8B030D-6E8A-4147-A177-3AD203B41FA5}">
                      <a16:colId xmlns:a16="http://schemas.microsoft.com/office/drawing/2014/main" val="3142264572"/>
                    </a:ext>
                  </a:extLst>
                </a:gridCol>
                <a:gridCol w="694068">
                  <a:extLst>
                    <a:ext uri="{9D8B030D-6E8A-4147-A177-3AD203B41FA5}">
                      <a16:colId xmlns:a16="http://schemas.microsoft.com/office/drawing/2014/main" val="1055260706"/>
                    </a:ext>
                  </a:extLst>
                </a:gridCol>
                <a:gridCol w="1225907">
                  <a:extLst>
                    <a:ext uri="{9D8B030D-6E8A-4147-A177-3AD203B41FA5}">
                      <a16:colId xmlns:a16="http://schemas.microsoft.com/office/drawing/2014/main" val="2200775713"/>
                    </a:ext>
                  </a:extLst>
                </a:gridCol>
              </a:tblGrid>
              <a:tr h="34830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Task 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Task 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Task 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Task 2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848352180"/>
                  </a:ext>
                </a:extLst>
              </a:tr>
              <a:tr h="34830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Sum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IHEP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USTC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THU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441867045"/>
                  </a:ext>
                </a:extLst>
              </a:tr>
              <a:tr h="34830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Total Budget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600.00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350.00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100.00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150.00 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797034757"/>
                  </a:ext>
                </a:extLst>
              </a:tr>
              <a:tr h="34830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Received funds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480.00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274.07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82.37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123.56 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328920588"/>
                  </a:ext>
                </a:extLst>
              </a:tr>
              <a:tr h="34830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Pending to allocated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120.00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75.93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17.63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26.44 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24629144"/>
                  </a:ext>
                </a:extLst>
              </a:tr>
              <a:tr h="57040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Implementation rate %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48.70%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50.54%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30.97%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56.23%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43969837"/>
                  </a:ext>
                </a:extLst>
              </a:tr>
              <a:tr h="34830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Total Expense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292.18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176.87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30.97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84.34 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671430552"/>
                  </a:ext>
                </a:extLst>
              </a:tr>
              <a:tr h="34830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 Direct fee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212.11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156.41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7.13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48.57 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909572993"/>
                  </a:ext>
                </a:extLst>
              </a:tr>
              <a:tr h="34830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1) Device fee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 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861158483"/>
                  </a:ext>
                </a:extLst>
              </a:tr>
              <a:tr h="34830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2) Business fee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90.06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86.76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3.30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0.00 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944336992"/>
                  </a:ext>
                </a:extLst>
              </a:tr>
              <a:tr h="34830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3) Labor fee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94.62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69.65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3.83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21.14 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001659306"/>
                  </a:ext>
                </a:extLst>
              </a:tr>
              <a:tr h="34830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 Indirect fee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80.08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20.46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23.84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35.77 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82402119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A3C102B-094E-77F6-46BB-D28DB70505EC}"/>
              </a:ext>
            </a:extLst>
          </p:cNvPr>
          <p:cNvSpPr txBox="1"/>
          <p:nvPr/>
        </p:nvSpPr>
        <p:spPr>
          <a:xfrm>
            <a:off x="6317166" y="889843"/>
            <a:ext cx="55626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Task 2 expenditures are mainly concentrated in labor costs, meeting/travel/international cooperation expenses, and indirect costs, while material costs and testing/processing fees account for a relatively small share. Overall, the expenditures mainly support silicon strip detector module R&amp;D and testing, sensor irradiation tests, readout chip and timing pixel detector R&amp;D, international collaboration activities, and personnel input, which is generally consistent with the current R&amp;D and testing stage of the task.</a:t>
            </a:r>
          </a:p>
          <a:p>
            <a:endParaRPr lang="en-US" altLang="zh-CN" dirty="0"/>
          </a:p>
          <a:p>
            <a:r>
              <a:rPr lang="en-US" altLang="zh-CN" dirty="0"/>
              <a:t>Low rate for USTC: </a:t>
            </a:r>
          </a:p>
          <a:p>
            <a:r>
              <a:rPr lang="en-US" altLang="zh-CN" dirty="0"/>
              <a:t>The delay in the production schedule of the application-specific integrated circuit (ASIC). Once the production schedule for the first multi-project wafer (MPW) run is confirmed, the related funds will be spent in a concentrated manner and are expected to be implemented by mid-2026.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9702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48345-7BC0-6A65-3CD0-825F3B0C5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Summary and Plan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DBD046-8FDE-4055-1CCB-53CE58B5A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0684" y="4058877"/>
            <a:ext cx="4464008" cy="23494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C49D6-485D-3A56-581A-547D86C5DF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内容占位符 1">
            <a:extLst>
              <a:ext uri="{FF2B5EF4-FFF2-40B4-BE49-F238E27FC236}">
                <a16:creationId xmlns:a16="http://schemas.microsoft.com/office/drawing/2014/main" id="{B790606C-24D1-E114-C4D1-EA66E8D0022C}"/>
              </a:ext>
            </a:extLst>
          </p:cNvPr>
          <p:cNvSpPr txBox="1">
            <a:spLocks/>
          </p:cNvSpPr>
          <p:nvPr/>
        </p:nvSpPr>
        <p:spPr>
          <a:xfrm>
            <a:off x="392317" y="1412208"/>
            <a:ext cx="10978048" cy="2454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/>
              <a:t>Mid-Term goal have been achieved </a:t>
            </a:r>
          </a:p>
          <a:p>
            <a:pPr lvl="1"/>
            <a:r>
              <a:rPr lang="en-US" altLang="zh-CN" sz="2800" dirty="0"/>
              <a:t>Strip Module Pre and PRODUCTION have started at IHEP with 25 µm spacial resolution </a:t>
            </a:r>
          </a:p>
          <a:p>
            <a:pPr lvl="1"/>
            <a:r>
              <a:rPr lang="en-US" altLang="zh-CN" sz="2800" dirty="0"/>
              <a:t>Timing pixel sensor reached better than 1ns for Si/SiC LGAD </a:t>
            </a:r>
          </a:p>
          <a:p>
            <a:pPr lvl="1"/>
            <a:r>
              <a:rPr lang="en-US" altLang="zh-CN" sz="2800" dirty="0"/>
              <a:t>Timing pixel ASICs finished design and verified better than 1ns</a:t>
            </a:r>
          </a:p>
          <a:p>
            <a:pPr marL="457200" lvl="1" indent="0">
              <a:buNone/>
            </a:pPr>
            <a:endParaRPr lang="en-US" altLang="zh-CN" sz="2800" dirty="0"/>
          </a:p>
        </p:txBody>
      </p:sp>
      <p:sp>
        <p:nvSpPr>
          <p:cNvPr id="8" name="内容占位符 1">
            <a:extLst>
              <a:ext uri="{FF2B5EF4-FFF2-40B4-BE49-F238E27FC236}">
                <a16:creationId xmlns:a16="http://schemas.microsoft.com/office/drawing/2014/main" id="{58CB7342-7EFA-60BD-EAE0-F7533EEBE807}"/>
              </a:ext>
            </a:extLst>
          </p:cNvPr>
          <p:cNvSpPr txBox="1">
            <a:spLocks/>
          </p:cNvSpPr>
          <p:nvPr/>
        </p:nvSpPr>
        <p:spPr>
          <a:xfrm>
            <a:off x="312234" y="4058877"/>
            <a:ext cx="6718907" cy="25411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/>
              <a:t>Plan </a:t>
            </a:r>
          </a:p>
          <a:p>
            <a:pPr lvl="1"/>
            <a:r>
              <a:rPr lang="en-US" altLang="zh-CN" sz="2800" dirty="0"/>
              <a:t>Complete the modules assembly and participate in the CERN integration </a:t>
            </a:r>
          </a:p>
          <a:p>
            <a:pPr lvl="1"/>
            <a:r>
              <a:rPr lang="en-US" altLang="zh-CN" sz="2800" dirty="0"/>
              <a:t>Complete the assessment of timing pixel detector combined test once the ASICs are ready </a:t>
            </a:r>
          </a:p>
        </p:txBody>
      </p:sp>
    </p:spTree>
    <p:extLst>
      <p:ext uri="{BB962C8B-B14F-4D97-AF65-F5344CB8AC3E}">
        <p14:creationId xmlns:p14="http://schemas.microsoft.com/office/powerpoint/2010/main" val="1550655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CADD2-6E22-4FF6-2C68-6A7F84F79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Task 2 – Overall Indicator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67DB6-61A3-290D-308C-07F0BB6128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3DF0F8-77C4-A4D3-0E58-139DC8D153B3}"/>
              </a:ext>
            </a:extLst>
          </p:cNvPr>
          <p:cNvGrpSpPr/>
          <p:nvPr/>
        </p:nvGrpSpPr>
        <p:grpSpPr>
          <a:xfrm>
            <a:off x="312234" y="1553939"/>
            <a:ext cx="11190287" cy="4520979"/>
            <a:chOff x="497109" y="1553939"/>
            <a:chExt cx="11190287" cy="4520979"/>
          </a:xfrm>
        </p:grpSpPr>
        <p:pic>
          <p:nvPicPr>
            <p:cNvPr id="3" name="Content Placeholder 5">
              <a:extLst>
                <a:ext uri="{FF2B5EF4-FFF2-40B4-BE49-F238E27FC236}">
                  <a16:creationId xmlns:a16="http://schemas.microsoft.com/office/drawing/2014/main" id="{547954A3-77F0-97D2-1706-72C7FD2E6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109" y="1553939"/>
              <a:ext cx="11190287" cy="452097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B821543-816B-79DE-4A7A-1CA13B3C5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410" y="2465688"/>
              <a:ext cx="1579880" cy="130621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746F8A-36B9-AE91-7015-67D37D9BD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410" y="5509259"/>
              <a:ext cx="1579880" cy="44790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2E93894-F2B3-618A-DABC-306DEE2BB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01082" y="2465688"/>
              <a:ext cx="8750507" cy="1157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0047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B96427E-8288-12D9-1E66-A8D5BF52A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728" y="863403"/>
            <a:ext cx="9697007" cy="48865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BAD92C-2CDB-F4C5-5D35-699E4496F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ATLAS ITk Strip schedule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E2EE9-7B67-7049-0148-F37379733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5EBAD6-45CB-D405-F923-6A6AA56795B3}"/>
              </a:ext>
            </a:extLst>
          </p:cNvPr>
          <p:cNvSpPr txBox="1"/>
          <p:nvPr/>
        </p:nvSpPr>
        <p:spPr>
          <a:xfrm>
            <a:off x="763729" y="5719029"/>
            <a:ext cx="7257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tima" panose="02000503060000020004" pitchFamily="2" charset="0"/>
              </a:rPr>
              <a:t>ITk</a:t>
            </a:r>
            <a:r>
              <a:rPr lang="zh-CN" altLang="en-US" sz="2400" dirty="0">
                <a:latin typeface="Optima" panose="02000503060000020004" pitchFamily="2" charset="0"/>
              </a:rPr>
              <a:t> </a:t>
            </a:r>
            <a:r>
              <a:rPr lang="en-US" altLang="zh-CN" sz="2400" dirty="0">
                <a:latin typeface="Optima" panose="02000503060000020004" pitchFamily="2" charset="0"/>
              </a:rPr>
              <a:t>Strips Barrel </a:t>
            </a:r>
            <a:r>
              <a:rPr lang="en-US" altLang="zh-CN" sz="2400" dirty="0">
                <a:solidFill>
                  <a:srgbClr val="0432FF"/>
                </a:solidFill>
                <a:latin typeface="Optima" panose="02000503060000020004" pitchFamily="2" charset="0"/>
              </a:rPr>
              <a:t>ready for installation</a:t>
            </a:r>
            <a:r>
              <a:rPr lang="en-US" altLang="zh-CN" sz="2400" dirty="0">
                <a:latin typeface="Optima" panose="02000503060000020004" pitchFamily="2" charset="0"/>
              </a:rPr>
              <a:t>: 12 Sep 2029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tima" panose="02000503060000020004" pitchFamily="2" charset="0"/>
              </a:rPr>
              <a:t>ITk Strips Barrel </a:t>
            </a:r>
            <a:r>
              <a:rPr lang="en-US" sz="2400" dirty="0">
                <a:solidFill>
                  <a:srgbClr val="FF0000"/>
                </a:solidFill>
                <a:latin typeface="Optima" panose="02000503060000020004" pitchFamily="2" charset="0"/>
              </a:rPr>
              <a:t>need-by date</a:t>
            </a:r>
            <a:r>
              <a:rPr lang="en-US" sz="2400" dirty="0">
                <a:latin typeface="Optima" panose="02000503060000020004" pitchFamily="2" charset="0"/>
              </a:rPr>
              <a:t>: </a:t>
            </a:r>
            <a:r>
              <a:rPr lang="en-US" altLang="zh-CN" sz="2400" dirty="0">
                <a:latin typeface="Optima" panose="02000503060000020004" pitchFamily="2" charset="0"/>
              </a:rPr>
              <a:t>13</a:t>
            </a:r>
            <a:r>
              <a:rPr lang="zh-CN" altLang="en-US" sz="2400" dirty="0">
                <a:latin typeface="Optima" panose="02000503060000020004" pitchFamily="2" charset="0"/>
              </a:rPr>
              <a:t> </a:t>
            </a:r>
            <a:r>
              <a:rPr lang="en-US" altLang="zh-CN" sz="2400" dirty="0">
                <a:latin typeface="Optima" panose="02000503060000020004" pitchFamily="2" charset="0"/>
              </a:rPr>
              <a:t>July 2029</a:t>
            </a:r>
            <a:endParaRPr lang="en-CN" sz="2400" strike="sngStrike" dirty="0">
              <a:latin typeface="Optima" panose="0200050306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D3DD6-E298-5A5E-0187-E541DF15B2E0}"/>
              </a:ext>
            </a:extLst>
          </p:cNvPr>
          <p:cNvSpPr txBox="1"/>
          <p:nvPr/>
        </p:nvSpPr>
        <p:spPr>
          <a:xfrm>
            <a:off x="9024052" y="2172407"/>
            <a:ext cx="311495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latin typeface="Optima" panose="02000503060000020004" pitchFamily="2" charset="0"/>
              </a:rPr>
              <a:t>ITk ready :  12 Dec 2029 </a:t>
            </a:r>
            <a:br>
              <a:rPr lang="en-CN" dirty="0">
                <a:latin typeface="Optima" panose="02000503060000020004" pitchFamily="2" charset="0"/>
              </a:rPr>
            </a:br>
            <a:r>
              <a:rPr lang="en-CN" dirty="0">
                <a:latin typeface="Optima" panose="02000503060000020004" pitchFamily="2" charset="0"/>
              </a:rPr>
              <a:t>(</a:t>
            </a:r>
            <a:r>
              <a:rPr lang="en-CN" dirty="0">
                <a:solidFill>
                  <a:srgbClr val="FF0000"/>
                </a:solidFill>
                <a:latin typeface="Optima" panose="02000503060000020004" pitchFamily="2" charset="0"/>
              </a:rPr>
              <a:t>-112 wd float</a:t>
            </a:r>
            <a:r>
              <a:rPr lang="en-CN" dirty="0">
                <a:latin typeface="Optima" panose="02000503060000020004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latin typeface="Optima" panose="02000503060000020004" pitchFamily="2" charset="0"/>
              </a:rPr>
              <a:t>Mainly driven by </a:t>
            </a:r>
          </a:p>
          <a:p>
            <a:r>
              <a:rPr lang="en-CN" dirty="0">
                <a:latin typeface="Optima" panose="02000503060000020004" pitchFamily="2" charset="0"/>
              </a:rPr>
              <a:t>      strip barrel</a:t>
            </a:r>
          </a:p>
          <a:p>
            <a:endParaRPr lang="en-CN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latin typeface="Optima" panose="02000503060000020004" pitchFamily="2" charset="0"/>
              </a:rPr>
              <a:t>Does not include potential</a:t>
            </a:r>
          </a:p>
          <a:p>
            <a:r>
              <a:rPr lang="en-CN" dirty="0">
                <a:latin typeface="Optima" panose="02000503060000020004" pitchFamily="2" charset="0"/>
              </a:rPr>
              <a:t>     delays due to bPOL12V </a:t>
            </a:r>
            <a:br>
              <a:rPr lang="en-CN" dirty="0">
                <a:latin typeface="Optima" panose="02000503060000020004" pitchFamily="2" charset="0"/>
              </a:rPr>
            </a:br>
            <a:r>
              <a:rPr lang="en-CN" dirty="0">
                <a:latin typeface="Optima" panose="02000503060000020004" pitchFamily="2" charset="0"/>
              </a:rPr>
              <a:t>     issues</a:t>
            </a:r>
          </a:p>
        </p:txBody>
      </p:sp>
    </p:spTree>
    <p:extLst>
      <p:ext uri="{BB962C8B-B14F-4D97-AF65-F5344CB8AC3E}">
        <p14:creationId xmlns:p14="http://schemas.microsoft.com/office/powerpoint/2010/main" val="2231462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28B0C9-7D14-3E00-6BA5-C6ED4E5A1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dirty="0"/>
              <a:t> ATLAS</a:t>
            </a:r>
            <a:r>
              <a:rPr lang="zh-CN" altLang="en-US" dirty="0"/>
              <a:t> </a:t>
            </a:r>
            <a:r>
              <a:rPr lang="en-US" altLang="zh-CN" dirty="0" err="1"/>
              <a:t>ITk</a:t>
            </a:r>
            <a:r>
              <a:rPr lang="en-US" altLang="zh-CN" dirty="0"/>
              <a:t> Strip Project World Wide</a:t>
            </a:r>
            <a:endParaRPr lang="en-CN" dirty="0"/>
          </a:p>
        </p:txBody>
      </p:sp>
      <p:pic>
        <p:nvPicPr>
          <p:cNvPr id="4" name="Picture 1" descr="page12image63259456">
            <a:extLst>
              <a:ext uri="{FF2B5EF4-FFF2-40B4-BE49-F238E27FC236}">
                <a16:creationId xmlns:a16="http://schemas.microsoft.com/office/drawing/2014/main" id="{EADCFB11-ECEB-A0E0-9D19-07C08A8C9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50" y="1277542"/>
            <a:ext cx="8630721" cy="461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629F8A-D7B5-E50C-88ED-943F0767684B}"/>
              </a:ext>
            </a:extLst>
          </p:cNvPr>
          <p:cNvSpPr/>
          <p:nvPr/>
        </p:nvSpPr>
        <p:spPr>
          <a:xfrm>
            <a:off x="666712" y="1277542"/>
            <a:ext cx="5185953" cy="504905"/>
          </a:xfrm>
          <a:prstGeom prst="rect">
            <a:avLst/>
          </a:prstGeom>
          <a:solidFill>
            <a:schemeClr val="tx1">
              <a:alpha val="7288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16 Funding Agencies and 50 Institutes</a:t>
            </a:r>
            <a:endParaRPr lang="en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D3029D-3D51-EC56-6903-8E5F7AB45211}"/>
              </a:ext>
            </a:extLst>
          </p:cNvPr>
          <p:cNvSpPr/>
          <p:nvPr/>
        </p:nvSpPr>
        <p:spPr>
          <a:xfrm>
            <a:off x="346238" y="5025700"/>
            <a:ext cx="5346485" cy="796402"/>
          </a:xfrm>
          <a:prstGeom prst="rect">
            <a:avLst/>
          </a:prstGeom>
          <a:solidFill>
            <a:schemeClr val="tx1">
              <a:alpha val="7288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China: IHEP, THU, SYSU, TDLI, SDU</a:t>
            </a:r>
            <a:b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1000 Modules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10m</a:t>
            </a:r>
            <a:r>
              <a:rPr lang="en-US" altLang="zh-CN" sz="2000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Silicon Surface Area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815216-6566-EC6C-071F-D39BD5213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342" y="1855123"/>
            <a:ext cx="2933420" cy="43784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B2BEF65-CE3A-10E7-419A-0E309006D6E1}"/>
              </a:ext>
            </a:extLst>
          </p:cNvPr>
          <p:cNvGrpSpPr/>
          <p:nvPr/>
        </p:nvGrpSpPr>
        <p:grpSpPr>
          <a:xfrm>
            <a:off x="4180272" y="2560018"/>
            <a:ext cx="4732070" cy="395344"/>
            <a:chOff x="4808668" y="3033656"/>
            <a:chExt cx="4732070" cy="395344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611D3465-13B2-E128-F2DC-FA5623C827E1}"/>
                </a:ext>
              </a:extLst>
            </p:cNvPr>
            <p:cNvSpPr/>
            <p:nvPr/>
          </p:nvSpPr>
          <p:spPr>
            <a:xfrm>
              <a:off x="4808668" y="3033656"/>
              <a:ext cx="268941" cy="395344"/>
            </a:xfrm>
            <a:prstGeom prst="round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6F1F86A-7D20-A9A7-38BD-47EEACC7A8DA}"/>
                </a:ext>
              </a:extLst>
            </p:cNvPr>
            <p:cNvCxnSpPr>
              <a:cxnSpLocks/>
            </p:cNvCxnSpPr>
            <p:nvPr/>
          </p:nvCxnSpPr>
          <p:spPr>
            <a:xfrm>
              <a:off x="5077609" y="3302598"/>
              <a:ext cx="4463129" cy="0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42CB4BA-9BBA-5B70-A32A-D4B67B67E960}"/>
              </a:ext>
            </a:extLst>
          </p:cNvPr>
          <p:cNvCxnSpPr>
            <a:cxnSpLocks/>
          </p:cNvCxnSpPr>
          <p:nvPr/>
        </p:nvCxnSpPr>
        <p:spPr>
          <a:xfrm flipH="1">
            <a:off x="3019480" y="3317799"/>
            <a:ext cx="3924997" cy="164419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849E9B9-0691-FA1B-0974-3383164C0FE3}"/>
              </a:ext>
            </a:extLst>
          </p:cNvPr>
          <p:cNvSpPr/>
          <p:nvPr/>
        </p:nvSpPr>
        <p:spPr>
          <a:xfrm>
            <a:off x="8912342" y="1178590"/>
            <a:ext cx="2933420" cy="708484"/>
          </a:xfrm>
          <a:prstGeom prst="rect">
            <a:avLst/>
          </a:prstGeom>
          <a:solidFill>
            <a:schemeClr val="tx1">
              <a:alpha val="7288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UK/China Cluster</a:t>
            </a:r>
          </a:p>
          <a:p>
            <a:pPr algn="ctr"/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50% Barrel Strip Detector</a:t>
            </a:r>
            <a:endParaRPr lang="en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F500FC-69F0-260D-A79C-FD10B495B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23" y="5894445"/>
            <a:ext cx="1219509" cy="7964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41F449-327C-1C5B-B883-A6D711439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451" y="5913945"/>
            <a:ext cx="796415" cy="7964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2AE6D2-954B-03C2-502F-7914B123C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540" y="5923456"/>
            <a:ext cx="796415" cy="7964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D79A94-4560-CB3C-F4E0-F9FB748C31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725" t="3522" r="5609" b="7044"/>
          <a:stretch/>
        </p:blipFill>
        <p:spPr>
          <a:xfrm>
            <a:off x="4384421" y="5885023"/>
            <a:ext cx="807375" cy="7964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2AB9FC-41D5-2044-6D95-2A680FF15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5000" contrast="4000"/>
                    </a14:imgEffect>
                  </a14:imgLayer>
                </a14:imgProps>
              </a:ext>
            </a:extLst>
          </a:blip>
          <a:srcRect l="25177" t="11852" r="25177" b="38859"/>
          <a:stretch/>
        </p:blipFill>
        <p:spPr>
          <a:xfrm>
            <a:off x="3510629" y="5909229"/>
            <a:ext cx="796416" cy="790676"/>
          </a:xfrm>
          <a:prstGeom prst="rect">
            <a:avLst/>
          </a:prstGeom>
        </p:spPr>
      </p:pic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52E89803-2995-3F5E-0BB5-3C9958DFAE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58300" y="6408354"/>
            <a:ext cx="2743200" cy="365125"/>
          </a:xfrm>
        </p:spPr>
        <p:txBody>
          <a:bodyPr/>
          <a:lstStyle/>
          <a:p>
            <a:fld id="{5CA38145-3465-1D47-BB0C-DAF5FA06DAD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F69B6D-1522-C5E3-549A-C694F5FA33F1}"/>
              </a:ext>
            </a:extLst>
          </p:cNvPr>
          <p:cNvSpPr/>
          <p:nvPr/>
        </p:nvSpPr>
        <p:spPr>
          <a:xfrm>
            <a:off x="312234" y="5885023"/>
            <a:ext cx="2218930" cy="888456"/>
          </a:xfrm>
          <a:prstGeom prst="rect">
            <a:avLst/>
          </a:prstGeom>
          <a:noFill/>
          <a:ln w="444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EF2046-8DE3-B70F-969A-4ACDB7B1ED06}"/>
              </a:ext>
            </a:extLst>
          </p:cNvPr>
          <p:cNvSpPr txBox="1"/>
          <p:nvPr/>
        </p:nvSpPr>
        <p:spPr>
          <a:xfrm>
            <a:off x="5747009" y="6256724"/>
            <a:ext cx="5461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dirty="0">
                <a:latin typeface="Optima" panose="02000503060000020004" pitchFamily="2" charset="0"/>
              </a:rPr>
              <a:t>Xin Shi as UK/China Cluster Manager since 2022 </a:t>
            </a:r>
          </a:p>
        </p:txBody>
      </p:sp>
    </p:spTree>
    <p:extLst>
      <p:ext uri="{BB962C8B-B14F-4D97-AF65-F5344CB8AC3E}">
        <p14:creationId xmlns:p14="http://schemas.microsoft.com/office/powerpoint/2010/main" val="1621280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roup 2050">
            <a:extLst>
              <a:ext uri="{FF2B5EF4-FFF2-40B4-BE49-F238E27FC236}">
                <a16:creationId xmlns:a16="http://schemas.microsoft.com/office/drawing/2014/main" id="{19243C41-5FE3-04E8-1F12-F9112604E896}"/>
              </a:ext>
            </a:extLst>
          </p:cNvPr>
          <p:cNvGrpSpPr/>
          <p:nvPr/>
        </p:nvGrpSpPr>
        <p:grpSpPr>
          <a:xfrm>
            <a:off x="325155" y="3627535"/>
            <a:ext cx="3799824" cy="2860598"/>
            <a:chOff x="299898" y="3702477"/>
            <a:chExt cx="4127031" cy="2705877"/>
          </a:xfrm>
        </p:grpSpPr>
        <p:pic>
          <p:nvPicPr>
            <p:cNvPr id="2049" name="Picture 1" descr="page6image52155472">
              <a:extLst>
                <a:ext uri="{FF2B5EF4-FFF2-40B4-BE49-F238E27FC236}">
                  <a16:creationId xmlns:a16="http://schemas.microsoft.com/office/drawing/2014/main" id="{EBD42CD1-8237-FE42-AA27-45C604DA9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98" y="3702477"/>
              <a:ext cx="4127031" cy="2705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" name="Rectangle 2047">
              <a:extLst>
                <a:ext uri="{FF2B5EF4-FFF2-40B4-BE49-F238E27FC236}">
                  <a16:creationId xmlns:a16="http://schemas.microsoft.com/office/drawing/2014/main" id="{B3B67A47-B099-A8CD-6787-D89FA6F3C9B6}"/>
                </a:ext>
              </a:extLst>
            </p:cNvPr>
            <p:cNvSpPr/>
            <p:nvPr/>
          </p:nvSpPr>
          <p:spPr>
            <a:xfrm>
              <a:off x="748911" y="4333755"/>
              <a:ext cx="1517657" cy="1163934"/>
            </a:xfrm>
            <a:prstGeom prst="rect">
              <a:avLst/>
            </a:prstGeom>
            <a:solidFill>
              <a:srgbClr val="0432FF">
                <a:alpha val="6416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6737248-7F6B-7F4A-99BC-DEC685908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2.1</a:t>
            </a:r>
            <a:r>
              <a:rPr lang="zh-CN" altLang="en-US" dirty="0"/>
              <a:t> </a:t>
            </a:r>
            <a:r>
              <a:rPr lang="en-US" altLang="zh-CN" dirty="0"/>
              <a:t>ITk</a:t>
            </a:r>
            <a:r>
              <a:rPr lang="zh-CN" altLang="en-US" dirty="0"/>
              <a:t> </a:t>
            </a:r>
            <a:r>
              <a:rPr lang="en-US" altLang="zh-CN" dirty="0"/>
              <a:t>Strip</a:t>
            </a:r>
            <a:r>
              <a:rPr lang="zh-CN" altLang="en-US" dirty="0"/>
              <a:t> </a:t>
            </a:r>
            <a:r>
              <a:rPr lang="en-US" altLang="zh-CN" dirty="0"/>
              <a:t>Barrel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9211E30-111B-5F4E-8C5C-AF43EF03BF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EAA986F2-8BA0-9693-F9CC-9CD6FA3EE0EA}"/>
              </a:ext>
            </a:extLst>
          </p:cNvPr>
          <p:cNvGrpSpPr/>
          <p:nvPr/>
        </p:nvGrpSpPr>
        <p:grpSpPr>
          <a:xfrm>
            <a:off x="591509" y="1599454"/>
            <a:ext cx="3455763" cy="1023308"/>
            <a:chOff x="274822" y="1605218"/>
            <a:chExt cx="4630339" cy="14747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72A0C25-DA6B-C59D-BBF4-C32B25AF7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r="2251" b="28634"/>
            <a:stretch/>
          </p:blipFill>
          <p:spPr>
            <a:xfrm>
              <a:off x="274822" y="1626780"/>
              <a:ext cx="4630339" cy="143370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16F6DB-148B-EAA1-CEA4-30C8193F6114}"/>
                </a:ext>
              </a:extLst>
            </p:cNvPr>
            <p:cNvSpPr/>
            <p:nvPr/>
          </p:nvSpPr>
          <p:spPr>
            <a:xfrm>
              <a:off x="1681786" y="1605218"/>
              <a:ext cx="1841080" cy="479726"/>
            </a:xfrm>
            <a:prstGeom prst="rect">
              <a:avLst/>
            </a:prstGeom>
            <a:solidFill>
              <a:srgbClr val="0432FF">
                <a:alpha val="6416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464784-0E0E-F205-B3AC-1239A3154A09}"/>
                </a:ext>
              </a:extLst>
            </p:cNvPr>
            <p:cNvSpPr/>
            <p:nvPr/>
          </p:nvSpPr>
          <p:spPr>
            <a:xfrm>
              <a:off x="1705180" y="2623488"/>
              <a:ext cx="1841080" cy="456478"/>
            </a:xfrm>
            <a:prstGeom prst="rect">
              <a:avLst/>
            </a:prstGeom>
            <a:solidFill>
              <a:srgbClr val="0432FF">
                <a:alpha val="6416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95CE00C-B2B6-9EDB-CB35-8CEE41BF8F65}"/>
              </a:ext>
            </a:extLst>
          </p:cNvPr>
          <p:cNvSpPr/>
          <p:nvPr/>
        </p:nvSpPr>
        <p:spPr>
          <a:xfrm>
            <a:off x="4635500" y="1278631"/>
            <a:ext cx="1505631" cy="388588"/>
          </a:xfrm>
          <a:prstGeom prst="rect">
            <a:avLst/>
          </a:prstGeom>
          <a:solidFill>
            <a:schemeClr val="tx1">
              <a:alpha val="832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Optima" panose="02000503060000020004" pitchFamily="2" charset="0"/>
              </a:rPr>
              <a:t>Deliverables</a:t>
            </a:r>
            <a:r>
              <a:rPr lang="en-CN" b="1" dirty="0">
                <a:latin typeface="Optima" panose="02000503060000020004" pitchFamily="2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B4E613-1968-CE5F-461D-546519316F1F}"/>
              </a:ext>
            </a:extLst>
          </p:cNvPr>
          <p:cNvSpPr txBox="1"/>
          <p:nvPr/>
        </p:nvSpPr>
        <p:spPr>
          <a:xfrm>
            <a:off x="4635500" y="1667219"/>
            <a:ext cx="7073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Optima" panose="02000503060000020004" pitchFamily="2" charset="0"/>
              </a:rPr>
              <a:t>Complete</a:t>
            </a:r>
            <a:r>
              <a:rPr lang="zh-CN" altLang="en-US" sz="2000" dirty="0">
                <a:latin typeface="Optima" panose="02000503060000020004" pitchFamily="2" charset="0"/>
              </a:rPr>
              <a:t> </a:t>
            </a:r>
            <a:r>
              <a:rPr lang="en-US" altLang="zh-CN" sz="2000" dirty="0">
                <a:latin typeface="Optima" panose="02000503060000020004" pitchFamily="2" charset="0"/>
              </a:rPr>
              <a:t>strip</a:t>
            </a:r>
            <a:r>
              <a:rPr lang="zh-CN" altLang="en-US" sz="2000" dirty="0">
                <a:latin typeface="Optima" panose="02000503060000020004" pitchFamily="2" charset="0"/>
              </a:rPr>
              <a:t> </a:t>
            </a:r>
            <a:r>
              <a:rPr lang="en-US" altLang="zh-CN" sz="2000" dirty="0">
                <a:latin typeface="Optima" panose="02000503060000020004" pitchFamily="2" charset="0"/>
              </a:rPr>
              <a:t>barrel</a:t>
            </a:r>
            <a:r>
              <a:rPr lang="zh-CN" altLang="en-US" sz="2000" dirty="0">
                <a:latin typeface="Optima" panose="02000503060000020004" pitchFamily="2" charset="0"/>
              </a:rPr>
              <a:t> </a:t>
            </a:r>
            <a:r>
              <a:rPr lang="en-US" altLang="zh-CN" sz="2000" dirty="0">
                <a:latin typeface="Optima" panose="02000503060000020004" pitchFamily="2" charset="0"/>
              </a:rPr>
              <a:t>detector</a:t>
            </a:r>
            <a:r>
              <a:rPr lang="zh-CN" altLang="en-US" sz="2000" dirty="0">
                <a:latin typeface="Optima" panose="02000503060000020004" pitchFamily="2" charset="0"/>
              </a:rPr>
              <a:t> </a:t>
            </a:r>
            <a:r>
              <a:rPr lang="en-US" altLang="zh-CN" sz="2000" dirty="0">
                <a:latin typeface="Optima" panose="02000503060000020004" pitchFamily="2" charset="0"/>
              </a:rPr>
              <a:t>with</a:t>
            </a:r>
            <a:r>
              <a:rPr lang="zh-CN" altLang="en-US" sz="2000" dirty="0">
                <a:latin typeface="Optima" panose="02000503060000020004" pitchFamily="2" charset="0"/>
              </a:rPr>
              <a:t> </a:t>
            </a:r>
            <a:r>
              <a:rPr lang="en-US" altLang="zh-CN" sz="2000" dirty="0">
                <a:latin typeface="Optima" panose="02000503060000020004" pitchFamily="2" charset="0"/>
              </a:rPr>
              <a:t>25µm</a:t>
            </a:r>
            <a:r>
              <a:rPr lang="zh-CN" altLang="en-US" sz="2000" dirty="0">
                <a:latin typeface="Optima" panose="02000503060000020004" pitchFamily="2" charset="0"/>
              </a:rPr>
              <a:t> </a:t>
            </a:r>
            <a:r>
              <a:rPr lang="en-US" altLang="zh-CN" sz="2000" dirty="0">
                <a:latin typeface="Optima" panose="02000503060000020004" pitchFamily="2" charset="0"/>
              </a:rPr>
              <a:t>spacial</a:t>
            </a:r>
            <a:r>
              <a:rPr lang="zh-CN" altLang="en-US" sz="2000" dirty="0">
                <a:latin typeface="Optima" panose="02000503060000020004" pitchFamily="2" charset="0"/>
              </a:rPr>
              <a:t> </a:t>
            </a:r>
            <a:r>
              <a:rPr lang="en-US" altLang="zh-CN" sz="2000" dirty="0">
                <a:latin typeface="Optima" panose="02000503060000020004" pitchFamily="2" charset="0"/>
              </a:rPr>
              <a:t>resolution</a:t>
            </a:r>
            <a:r>
              <a:rPr lang="zh-CN" altLang="en-US" sz="2000" dirty="0">
                <a:latin typeface="Optima" panose="02000503060000020004" pitchFamily="2" charset="0"/>
              </a:rPr>
              <a:t> </a:t>
            </a:r>
            <a:endParaRPr lang="en-US" altLang="zh-CN" sz="2000" dirty="0">
              <a:latin typeface="Optima" panose="0200050306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Optima" panose="02000503060000020004" pitchFamily="2" charset="0"/>
              </a:rPr>
              <a:t>Provide</a:t>
            </a:r>
            <a:r>
              <a:rPr lang="zh-CN" altLang="en-US" sz="2000" dirty="0">
                <a:latin typeface="Optima" panose="02000503060000020004" pitchFamily="2" charset="0"/>
              </a:rPr>
              <a:t> </a:t>
            </a:r>
            <a:r>
              <a:rPr lang="en-US" altLang="zh-CN" sz="2000" dirty="0">
                <a:latin typeface="Optima" panose="02000503060000020004" pitchFamily="2" charset="0"/>
              </a:rPr>
              <a:t>strip</a:t>
            </a:r>
            <a:r>
              <a:rPr lang="zh-CN" altLang="en-US" sz="2000" dirty="0">
                <a:latin typeface="Optima" panose="02000503060000020004" pitchFamily="2" charset="0"/>
              </a:rPr>
              <a:t> </a:t>
            </a:r>
            <a:r>
              <a:rPr lang="en-US" altLang="zh-CN" sz="2000" dirty="0">
                <a:latin typeface="Optima" panose="02000503060000020004" pitchFamily="2" charset="0"/>
              </a:rPr>
              <a:t>module</a:t>
            </a:r>
            <a:r>
              <a:rPr lang="zh-CN" altLang="en-US" sz="2000" dirty="0">
                <a:latin typeface="Optima" panose="02000503060000020004" pitchFamily="2" charset="0"/>
              </a:rPr>
              <a:t> </a:t>
            </a:r>
            <a:r>
              <a:rPr lang="en-US" altLang="zh-CN" sz="2000" dirty="0">
                <a:latin typeface="Optima" panose="02000503060000020004" pitchFamily="2" charset="0"/>
              </a:rPr>
              <a:t>spacial</a:t>
            </a:r>
            <a:r>
              <a:rPr lang="zh-CN" altLang="en-US" sz="2000" dirty="0">
                <a:latin typeface="Optima" panose="02000503060000020004" pitchFamily="2" charset="0"/>
              </a:rPr>
              <a:t> </a:t>
            </a:r>
            <a:r>
              <a:rPr lang="en-US" altLang="zh-CN" sz="2000" dirty="0">
                <a:latin typeface="Optima" panose="02000503060000020004" pitchFamily="2" charset="0"/>
              </a:rPr>
              <a:t>resolution</a:t>
            </a:r>
            <a:r>
              <a:rPr lang="zh-CN" altLang="en-US" sz="2000" dirty="0">
                <a:latin typeface="Optima" panose="02000503060000020004" pitchFamily="2" charset="0"/>
              </a:rPr>
              <a:t> </a:t>
            </a:r>
            <a:r>
              <a:rPr lang="en-US" altLang="zh-CN" sz="2000" dirty="0">
                <a:latin typeface="Optima" panose="02000503060000020004" pitchFamily="2" charset="0"/>
              </a:rPr>
              <a:t>evaluation</a:t>
            </a:r>
            <a:r>
              <a:rPr lang="zh-CN" altLang="en-US" sz="2000" dirty="0">
                <a:latin typeface="Optima" panose="02000503060000020004" pitchFamily="2" charset="0"/>
              </a:rPr>
              <a:t> </a:t>
            </a:r>
            <a:r>
              <a:rPr lang="en-US" altLang="zh-CN" sz="2000" dirty="0">
                <a:latin typeface="Optima" panose="02000503060000020004" pitchFamily="2" charset="0"/>
              </a:rPr>
              <a:t>report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B9FB57-FB9F-3A78-56C1-451C017D1A6A}"/>
              </a:ext>
            </a:extLst>
          </p:cNvPr>
          <p:cNvSpPr txBox="1"/>
          <p:nvPr/>
        </p:nvSpPr>
        <p:spPr>
          <a:xfrm>
            <a:off x="4549563" y="3001713"/>
            <a:ext cx="6573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2000" dirty="0">
                <a:latin typeface="Optima" panose="02000503060000020004" pitchFamily="2" charset="0"/>
              </a:rPr>
              <a:t>Radiation hard sensor and readout ASIC study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2000" dirty="0">
                <a:latin typeface="Optima" panose="02000503060000020004" pitchFamily="2" charset="0"/>
              </a:rPr>
              <a:t>High performance strip detector module production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2000" dirty="0">
                <a:latin typeface="Optima" panose="02000503060000020004" pitchFamily="2" charset="0"/>
              </a:rPr>
              <a:t>Complex silicon detector system integration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881144-8370-CEFC-9F1D-4F8546C80E4F}"/>
              </a:ext>
            </a:extLst>
          </p:cNvPr>
          <p:cNvSpPr/>
          <p:nvPr/>
        </p:nvSpPr>
        <p:spPr>
          <a:xfrm>
            <a:off x="4649550" y="2506309"/>
            <a:ext cx="1505631" cy="388588"/>
          </a:xfrm>
          <a:prstGeom prst="rect">
            <a:avLst/>
          </a:prstGeom>
          <a:solidFill>
            <a:schemeClr val="tx1">
              <a:alpha val="832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Optima" panose="02000503060000020004" pitchFamily="2" charset="0"/>
              </a:rPr>
              <a:t>Contents</a:t>
            </a:r>
            <a:endParaRPr lang="en-CN" b="1" dirty="0">
              <a:latin typeface="Optima" panose="02000503060000020004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82CB21-D829-993E-735B-2FD4431BF72E}"/>
              </a:ext>
            </a:extLst>
          </p:cNvPr>
          <p:cNvGrpSpPr/>
          <p:nvPr/>
        </p:nvGrpSpPr>
        <p:grpSpPr>
          <a:xfrm>
            <a:off x="5044574" y="4310379"/>
            <a:ext cx="1017432" cy="952449"/>
            <a:chOff x="5044574" y="4310379"/>
            <a:chExt cx="1017432" cy="952449"/>
          </a:xfrm>
        </p:grpSpPr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6F1ACCC7-F384-67E1-2A6B-6F76040293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5151" t="15518" r="3305" b="20147"/>
            <a:stretch/>
          </p:blipFill>
          <p:spPr>
            <a:xfrm>
              <a:off x="5044574" y="4310379"/>
              <a:ext cx="1017432" cy="952449"/>
            </a:xfrm>
            <a:prstGeom prst="rect">
              <a:avLst/>
            </a:prstGeom>
          </p:spPr>
        </p:pic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378DCFDF-8724-A626-D20F-FE35AC7F78BC}"/>
                </a:ext>
              </a:extLst>
            </p:cNvPr>
            <p:cNvSpPr/>
            <p:nvPr/>
          </p:nvSpPr>
          <p:spPr>
            <a:xfrm>
              <a:off x="5045414" y="4545873"/>
              <a:ext cx="1016592" cy="511961"/>
            </a:xfrm>
            <a:prstGeom prst="roundRect">
              <a:avLst/>
            </a:prstGeom>
            <a:solidFill>
              <a:schemeClr val="tx1">
                <a:alpha val="3494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 dirty="0">
                  <a:latin typeface="Optima" panose="02000503060000020004" pitchFamily="2" charset="0"/>
                </a:rPr>
                <a:t>Mini Sensor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D2A1BA-203A-BAD2-2FB9-C1431BCBBA8B}"/>
              </a:ext>
            </a:extLst>
          </p:cNvPr>
          <p:cNvGrpSpPr/>
          <p:nvPr/>
        </p:nvGrpSpPr>
        <p:grpSpPr>
          <a:xfrm>
            <a:off x="5075399" y="5355506"/>
            <a:ext cx="1025301" cy="939876"/>
            <a:chOff x="5075399" y="5355506"/>
            <a:chExt cx="1025301" cy="9398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C02B36E-78D8-CFD5-9556-73E305127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5098986" y="5331919"/>
              <a:ext cx="939876" cy="987049"/>
            </a:xfrm>
            <a:prstGeom prst="roundRect">
              <a:avLst>
                <a:gd name="adj" fmla="val 4685"/>
              </a:avLst>
            </a:prstGeom>
            <a:ln w="19050">
              <a:solidFill>
                <a:srgbClr val="013894"/>
              </a:solidFill>
              <a:round/>
              <a:headEnd/>
              <a:tailEnd/>
            </a:ln>
            <a:effectLst>
              <a:outerShdw blurRad="127000" dist="38100" dir="2700000" algn="tl" rotWithShape="0">
                <a:prstClr val="black">
                  <a:alpha val="35000"/>
                </a:prstClr>
              </a:outerShdw>
            </a:effectLst>
          </p:spPr>
        </p:pic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488CD84-E444-3686-392E-9498A76DFADA}"/>
                </a:ext>
              </a:extLst>
            </p:cNvPr>
            <p:cNvSpPr/>
            <p:nvPr/>
          </p:nvSpPr>
          <p:spPr>
            <a:xfrm>
              <a:off x="5084108" y="5569462"/>
              <a:ext cx="1016592" cy="511961"/>
            </a:xfrm>
            <a:prstGeom prst="roundRect">
              <a:avLst/>
            </a:prstGeom>
            <a:solidFill>
              <a:schemeClr val="tx1">
                <a:alpha val="3494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 dirty="0">
                  <a:latin typeface="Optima" panose="02000503060000020004" pitchFamily="2" charset="0"/>
                </a:rPr>
                <a:t>ASIC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DE6F6AE-26E1-DF41-0233-CD41632AB768}"/>
              </a:ext>
            </a:extLst>
          </p:cNvPr>
          <p:cNvGrpSpPr/>
          <p:nvPr/>
        </p:nvGrpSpPr>
        <p:grpSpPr>
          <a:xfrm>
            <a:off x="6748663" y="4408358"/>
            <a:ext cx="1879043" cy="1887023"/>
            <a:chOff x="6896972" y="4408358"/>
            <a:chExt cx="1879043" cy="18870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F17CE8F-72D5-230E-A16F-B0B8CE79C0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308" t="11161" r="13513" b="11042"/>
            <a:stretch/>
          </p:blipFill>
          <p:spPr>
            <a:xfrm rot="5400000">
              <a:off x="6892982" y="4412348"/>
              <a:ext cx="1887023" cy="1879043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2F567D3-5680-3DF3-3AAA-89B7083F169D}"/>
                </a:ext>
              </a:extLst>
            </p:cNvPr>
            <p:cNvSpPr/>
            <p:nvPr/>
          </p:nvSpPr>
          <p:spPr>
            <a:xfrm>
              <a:off x="6936824" y="4444923"/>
              <a:ext cx="1799338" cy="511961"/>
            </a:xfrm>
            <a:prstGeom prst="roundRect">
              <a:avLst/>
            </a:prstGeom>
            <a:solidFill>
              <a:schemeClr val="tx1">
                <a:alpha val="3494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 dirty="0">
                  <a:latin typeface="Optima" panose="02000503060000020004" pitchFamily="2" charset="0"/>
                </a:rPr>
                <a:t>Strip Module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727EF73-7AA7-BF9B-1982-28F5AAB57278}"/>
              </a:ext>
            </a:extLst>
          </p:cNvPr>
          <p:cNvGrpSpPr/>
          <p:nvPr/>
        </p:nvGrpSpPr>
        <p:grpSpPr>
          <a:xfrm>
            <a:off x="9258300" y="4185903"/>
            <a:ext cx="1799339" cy="2053923"/>
            <a:chOff x="9258300" y="4185903"/>
            <a:chExt cx="1799339" cy="2053923"/>
          </a:xfrm>
        </p:grpSpPr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91143975-5F88-4001-66FF-DE10618B3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58300" y="4185903"/>
              <a:ext cx="1799339" cy="2053923"/>
            </a:xfrm>
            <a:prstGeom prst="rect">
              <a:avLst/>
            </a:prstGeom>
          </p:spPr>
        </p:pic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4E55C8C4-32C7-C648-E414-2FD094FECB41}"/>
                </a:ext>
              </a:extLst>
            </p:cNvPr>
            <p:cNvSpPr/>
            <p:nvPr/>
          </p:nvSpPr>
          <p:spPr>
            <a:xfrm>
              <a:off x="9258300" y="4475661"/>
              <a:ext cx="1799338" cy="511961"/>
            </a:xfrm>
            <a:prstGeom prst="roundRect">
              <a:avLst/>
            </a:prstGeom>
            <a:solidFill>
              <a:schemeClr val="tx1">
                <a:alpha val="3494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N" dirty="0">
                  <a:latin typeface="Optima" panose="02000503060000020004" pitchFamily="2" charset="0"/>
                </a:rPr>
                <a:t>Strip Barrel Detector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1AA0D6A-CAB2-B01F-9884-D1CEEFB8D72F}"/>
              </a:ext>
            </a:extLst>
          </p:cNvPr>
          <p:cNvCxnSpPr>
            <a:stCxn id="16" idx="3"/>
          </p:cNvCxnSpPr>
          <p:nvPr/>
        </p:nvCxnSpPr>
        <p:spPr>
          <a:xfrm>
            <a:off x="6062006" y="4801854"/>
            <a:ext cx="931336" cy="343125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609AAA9-6FD9-1964-21C4-4668B21F24CE}"/>
              </a:ext>
            </a:extLst>
          </p:cNvPr>
          <p:cNvCxnSpPr>
            <a:cxnSpLocks/>
          </p:cNvCxnSpPr>
          <p:nvPr/>
        </p:nvCxnSpPr>
        <p:spPr>
          <a:xfrm>
            <a:off x="6057834" y="5816475"/>
            <a:ext cx="1357763" cy="896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6210E39-1398-4155-315E-E060DF28A73A}"/>
              </a:ext>
            </a:extLst>
          </p:cNvPr>
          <p:cNvCxnSpPr>
            <a:cxnSpLocks/>
          </p:cNvCxnSpPr>
          <p:nvPr/>
        </p:nvCxnSpPr>
        <p:spPr>
          <a:xfrm>
            <a:off x="8587853" y="5424797"/>
            <a:ext cx="1823244" cy="26870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92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01B38-8CAF-0B44-9885-2F0D30BD3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N" dirty="0">
                <a:latin typeface="+mj-ea"/>
              </a:rPr>
              <a:t>Strip Module Component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DEFB6-AA9F-134A-9657-5EAA41AA81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C87724-4A83-5940-A20A-F86059D6A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55" y="1591967"/>
            <a:ext cx="6470927" cy="42732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3098A2-5030-214F-9C87-09CD4F816E2C}"/>
              </a:ext>
            </a:extLst>
          </p:cNvPr>
          <p:cNvGrpSpPr/>
          <p:nvPr/>
        </p:nvGrpSpPr>
        <p:grpSpPr>
          <a:xfrm rot="16200000">
            <a:off x="6543298" y="1691683"/>
            <a:ext cx="4355535" cy="4045275"/>
            <a:chOff x="127450" y="2421577"/>
            <a:chExt cx="4055238" cy="38124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E9114A-6C12-324C-9B60-4C4171875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450" y="2421577"/>
              <a:ext cx="3772809" cy="3812463"/>
            </a:xfrm>
            <a:prstGeom prst="rect">
              <a:avLst/>
            </a:prstGeom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AD4AF44-2C4C-614A-9D90-75703016083E}"/>
                </a:ext>
              </a:extLst>
            </p:cNvPr>
            <p:cNvSpPr/>
            <p:nvPr/>
          </p:nvSpPr>
          <p:spPr>
            <a:xfrm rot="5400000">
              <a:off x="2875105" y="3526542"/>
              <a:ext cx="2320784" cy="294383"/>
            </a:xfrm>
            <a:prstGeom prst="roundRect">
              <a:avLst/>
            </a:prstGeom>
            <a:solidFill>
              <a:schemeClr val="tx1">
                <a:alpha val="8658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rgbClr val="FFFF00"/>
                  </a:solidFill>
                  <a:latin typeface="Optima" panose="02000503060000020004" pitchFamily="2" charset="0"/>
                </a:rPr>
                <a:t>Short Strip Module</a:t>
              </a:r>
              <a:endParaRPr lang="en-CN" sz="1600" dirty="0">
                <a:solidFill>
                  <a:srgbClr val="FFFF00"/>
                </a:solidFill>
                <a:latin typeface="Optima" panose="02000503060000020004" pitchFamily="2" charset="0"/>
              </a:endParaRPr>
            </a:p>
          </p:txBody>
        </p:sp>
      </p:grpSp>
      <p:pic>
        <p:nvPicPr>
          <p:cNvPr id="3" name="IHEP-BJ820-201803.MP4">
            <a:hlinkClick r:id="" action="ppaction://media"/>
            <a:extLst>
              <a:ext uri="{FF2B5EF4-FFF2-40B4-BE49-F238E27FC236}">
                <a16:creationId xmlns:a16="http://schemas.microsoft.com/office/drawing/2014/main" id="{C2FDB66B-82FE-579F-A047-F40A2E01C0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4379" y="4978664"/>
            <a:ext cx="2276549" cy="15176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4D5EFD-B073-06C0-4678-9B2E0E0DA94B}"/>
              </a:ext>
            </a:extLst>
          </p:cNvPr>
          <p:cNvSpPr/>
          <p:nvPr/>
        </p:nvSpPr>
        <p:spPr>
          <a:xfrm>
            <a:off x="6590928" y="4479901"/>
            <a:ext cx="4298745" cy="498763"/>
          </a:xfrm>
          <a:prstGeom prst="rect">
            <a:avLst/>
          </a:prstGeom>
          <a:noFill/>
          <a:ln w="1174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4CB03D-9AE7-358E-AC6A-6867721C927D}"/>
              </a:ext>
            </a:extLst>
          </p:cNvPr>
          <p:cNvSpPr/>
          <p:nvPr/>
        </p:nvSpPr>
        <p:spPr>
          <a:xfrm>
            <a:off x="6571693" y="2739292"/>
            <a:ext cx="4298745" cy="498763"/>
          </a:xfrm>
          <a:prstGeom prst="rect">
            <a:avLst/>
          </a:prstGeom>
          <a:noFill/>
          <a:ln w="1174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2449E8-20B0-ADC7-2118-09CD1F2BA57C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109210" y="2988674"/>
            <a:ext cx="1462483" cy="1989990"/>
          </a:xfrm>
          <a:prstGeom prst="straightConnector1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303802-E630-E999-2278-8ED4CF7ED675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5601073" y="4729283"/>
            <a:ext cx="989855" cy="249381"/>
          </a:xfrm>
          <a:prstGeom prst="straightConnector1">
            <a:avLst/>
          </a:prstGeom>
          <a:ln w="793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16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7248-7F6B-7F4A-99BC-DEC685908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ITk</a:t>
            </a:r>
            <a:r>
              <a:rPr lang="zh-CN" altLang="en-US" dirty="0"/>
              <a:t> </a:t>
            </a:r>
            <a:r>
              <a:rPr lang="en-US" altLang="zh-CN" dirty="0"/>
              <a:t>Strip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r>
              <a:rPr lang="zh-CN" altLang="en-US" dirty="0"/>
              <a:t> </a:t>
            </a:r>
            <a:r>
              <a:rPr lang="en-US" altLang="zh-CN" dirty="0"/>
              <a:t>Production</a:t>
            </a:r>
            <a:r>
              <a:rPr lang="zh-CN" altLang="en-US" dirty="0"/>
              <a:t> </a:t>
            </a:r>
            <a:r>
              <a:rPr lang="en-US" altLang="zh-CN" dirty="0"/>
              <a:t>Procedure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E4529E-B61D-8847-87F7-816755124B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A38145-3465-1D47-BB0C-DAF5FA06DAD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5DD7C4-C4A4-B347-BF9B-BD3B29CD7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32" y="1828030"/>
            <a:ext cx="3932022" cy="1616816"/>
          </a:xfrm>
          <a:prstGeom prst="roundRect">
            <a:avLst>
              <a:gd name="adj" fmla="val 4685"/>
            </a:avLst>
          </a:prstGeom>
          <a:ln w="19050">
            <a:solidFill>
              <a:srgbClr val="013894"/>
            </a:solidFill>
            <a:round/>
            <a:headEnd/>
            <a:tailEnd/>
          </a:ln>
          <a:effectLst>
            <a:outerShdw blurRad="127000" dist="38100" dir="2700000" algn="tl" rotWithShape="0">
              <a:prstClr val="black">
                <a:alpha val="35000"/>
              </a:prstClr>
            </a:outerShdw>
          </a:effectLst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275EF836-5BA4-0447-9A61-8E157746F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90" y="1232398"/>
            <a:ext cx="11751325" cy="504486"/>
          </a:xfrm>
        </p:spPr>
        <p:txBody>
          <a:bodyPr>
            <a:normAutofit/>
          </a:bodyPr>
          <a:lstStyle/>
          <a:p>
            <a:r>
              <a:rPr lang="en-US" altLang="zh-CN" dirty="0"/>
              <a:t>Well</a:t>
            </a:r>
            <a:r>
              <a:rPr lang="zh-CN" altLang="en-US" dirty="0"/>
              <a:t> </a:t>
            </a:r>
            <a:r>
              <a:rPr lang="en-US" altLang="zh-CN" dirty="0"/>
              <a:t>defined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r>
              <a:rPr lang="zh-CN" altLang="en-US" dirty="0"/>
              <a:t> </a:t>
            </a:r>
            <a:r>
              <a:rPr lang="en-US" altLang="zh-CN" dirty="0"/>
              <a:t>production</a:t>
            </a:r>
            <a:r>
              <a:rPr lang="zh-CN" altLang="en-US" dirty="0"/>
              <a:t> </a:t>
            </a:r>
            <a:r>
              <a:rPr lang="en-US" altLang="zh-CN" dirty="0"/>
              <a:t>steps</a:t>
            </a:r>
            <a:r>
              <a:rPr lang="zh-CN" altLang="en-US" dirty="0"/>
              <a:t> 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ensure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Quality</a:t>
            </a:r>
            <a:r>
              <a:rPr lang="zh-CN" altLang="en-US" dirty="0"/>
              <a:t> </a:t>
            </a:r>
            <a:r>
              <a:rPr lang="en-US" altLang="zh-CN" dirty="0"/>
              <a:t>Modules</a:t>
            </a:r>
            <a:r>
              <a:rPr lang="zh-CN" altLang="en-US" dirty="0"/>
              <a:t> 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A9AF6F-E52F-0924-E134-AB2051289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32" y="3494047"/>
            <a:ext cx="2115931" cy="31497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A4123B-F476-5BC4-FE83-99F894F15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696" y="1620501"/>
            <a:ext cx="3441788" cy="20733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1C7F04-8B64-C675-A319-3026F0F4F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9779" y="3950148"/>
            <a:ext cx="2964076" cy="26834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DD0E1C-F2D0-2090-7649-F355EF6F8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7728" y="4252114"/>
            <a:ext cx="2214380" cy="223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7BB5FD-9640-FD5F-CF07-B4A4223D07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249" y="2396968"/>
            <a:ext cx="2115789" cy="180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2DF627-4D57-76A0-E547-EB14EDBEEF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7207" y="1828030"/>
            <a:ext cx="1908521" cy="23305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54FE43-717D-9780-0103-D41B1AB38D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6956" y="3610929"/>
            <a:ext cx="2214199" cy="29220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ABA6960-FB32-7BCA-9283-959836A53DE6}"/>
              </a:ext>
            </a:extLst>
          </p:cNvPr>
          <p:cNvSpPr/>
          <p:nvPr/>
        </p:nvSpPr>
        <p:spPr>
          <a:xfrm>
            <a:off x="702597" y="4521287"/>
            <a:ext cx="1395999" cy="1095261"/>
          </a:xfrm>
          <a:prstGeom prst="rect">
            <a:avLst/>
          </a:prstGeom>
          <a:solidFill>
            <a:schemeClr val="tx1">
              <a:alpha val="634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Optima" panose="02000503060000020004" pitchFamily="2" charset="0"/>
                <a:ea typeface="华文楷体" panose="02010600040101010101" pitchFamily="2" charset="-122"/>
              </a:rPr>
              <a:t>29</a:t>
            </a:r>
            <a:r>
              <a:rPr lang="zh-CN" altLang="en-US" sz="4000" dirty="0">
                <a:solidFill>
                  <a:schemeClr val="bg1"/>
                </a:solidFill>
                <a:latin typeface="Optima" panose="02000503060000020004" pitchFamily="2" charset="0"/>
                <a:ea typeface="华文楷体" panose="02010600040101010101" pitchFamily="2" charset="-122"/>
              </a:rPr>
              <a:t> </a:t>
            </a:r>
            <a:r>
              <a:rPr lang="en-US" altLang="zh-CN" sz="4000" dirty="0">
                <a:solidFill>
                  <a:schemeClr val="bg1"/>
                </a:solidFill>
                <a:latin typeface="Optima" panose="02000503060000020004" pitchFamily="2" charset="0"/>
                <a:ea typeface="华文楷体" panose="02010600040101010101" pitchFamily="2" charset="-122"/>
              </a:rPr>
              <a:t>Steps</a:t>
            </a:r>
            <a:endParaRPr lang="en-CN" sz="4000" dirty="0">
              <a:solidFill>
                <a:schemeClr val="bg1"/>
              </a:solidFill>
              <a:latin typeface="Optima" panose="02000503060000020004" pitchFamily="2" charset="0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24420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HEP-RD50-20190612" id="{B14D1739-1286-A741-89B3-A7E22156DBC2}" vid="{EAA22C90-360E-B842-A324-BD9E1D45B9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18179</TotalTime>
  <Words>2452</Words>
  <Application>Microsoft Macintosh PowerPoint</Application>
  <PresentationFormat>Widescreen</PresentationFormat>
  <Paragraphs>338</Paragraphs>
  <Slides>32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等线</vt:lpstr>
      <vt:lpstr>仿宋_GB2312</vt:lpstr>
      <vt:lpstr>Microsoft YaHei</vt:lpstr>
      <vt:lpstr>宋体</vt:lpstr>
      <vt:lpstr>Arial</vt:lpstr>
      <vt:lpstr>Calibri</vt:lpstr>
      <vt:lpstr>Cambria Math</vt:lpstr>
      <vt:lpstr>Open Sans</vt:lpstr>
      <vt:lpstr>Optima</vt:lpstr>
      <vt:lpstr>Symbol</vt:lpstr>
      <vt:lpstr>Times New Roman</vt:lpstr>
      <vt:lpstr>Office Theme</vt:lpstr>
      <vt:lpstr>The status of ITk for  ATLAS Phase-II upgrade</vt:lpstr>
      <vt:lpstr>ATLAS New Inner Tracker (ITk)</vt:lpstr>
      <vt:lpstr>Subtask 2: Inner Tracker (ITk) Upgrade</vt:lpstr>
      <vt:lpstr>Task 2 – Overall Indicator </vt:lpstr>
      <vt:lpstr>ATLAS ITk Strip schedule </vt:lpstr>
      <vt:lpstr> ATLAS ITk Strip Project World Wide</vt:lpstr>
      <vt:lpstr>2.1 ITk Strip Barrel Detector </vt:lpstr>
      <vt:lpstr>Strip Module Component </vt:lpstr>
      <vt:lpstr>ITk Strip Module Production Procedure</vt:lpstr>
      <vt:lpstr>Standard Operating Procedure (SOP)</vt:lpstr>
      <vt:lpstr>IHEP Site Module Production Status</vt:lpstr>
      <vt:lpstr>Automatic Module Asseble Machine at IHEP</vt:lpstr>
      <vt:lpstr>Modules @ IHEP</vt:lpstr>
      <vt:lpstr>China ITk @ RAL</vt:lpstr>
      <vt:lpstr>Strip Sensor Irradiation Study</vt:lpstr>
      <vt:lpstr>2.2 Timing Pixel Sensors – Si AC-LGAD R&amp;D</vt:lpstr>
      <vt:lpstr>SiC AC-LGAD R&amp;D</vt:lpstr>
      <vt:lpstr>2.2 Timing Pixel Readout Electronics</vt:lpstr>
      <vt:lpstr>Layouts for the readout ASIC </vt:lpstr>
      <vt:lpstr>Verification based on discrete devices</vt:lpstr>
      <vt:lpstr>Overall timing pixel ASIC </vt:lpstr>
      <vt:lpstr>Completion of R&amp;D Tasks – All DONE</vt:lpstr>
      <vt:lpstr>Completion of Assesment Indicators – all DONE</vt:lpstr>
      <vt:lpstr>Orgnization and Management Performance </vt:lpstr>
      <vt:lpstr>Potential Issues </vt:lpstr>
      <vt:lpstr>Benifical to society </vt:lpstr>
      <vt:lpstr>Research Team </vt:lpstr>
      <vt:lpstr>Papers</vt:lpstr>
      <vt:lpstr>Task2: Domestic conference talks</vt:lpstr>
      <vt:lpstr>Task2: International conference talks</vt:lpstr>
      <vt:lpstr>Funding Status</vt:lpstr>
      <vt:lpstr>Summary and Plan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Xin Shi;Yanwen.Liu@cern.ch;yongjie.sun@cern.ch;Zhijun.Liang@cern.ch;Lei.Zhang@cern.ch</dc:creator>
  <cp:lastModifiedBy>Xin Shi</cp:lastModifiedBy>
  <cp:revision>1685</cp:revision>
  <cp:lastPrinted>2019-11-06T05:59:15Z</cp:lastPrinted>
  <dcterms:created xsi:type="dcterms:W3CDTF">2019-06-29T02:48:01Z</dcterms:created>
  <dcterms:modified xsi:type="dcterms:W3CDTF">2026-05-28T01:42:34Z</dcterms:modified>
</cp:coreProperties>
</file>