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11" r:id="rId2"/>
    <p:sldId id="351" r:id="rId3"/>
    <p:sldId id="353" r:id="rId4"/>
    <p:sldId id="352" r:id="rId5"/>
    <p:sldId id="354" r:id="rId6"/>
    <p:sldId id="355" r:id="rId7"/>
    <p:sldId id="391" r:id="rId8"/>
    <p:sldId id="357" r:id="rId9"/>
    <p:sldId id="377" r:id="rId10"/>
    <p:sldId id="385" r:id="rId11"/>
    <p:sldId id="358" r:id="rId12"/>
    <p:sldId id="356" r:id="rId13"/>
    <p:sldId id="394" r:id="rId14"/>
    <p:sldId id="395" r:id="rId15"/>
    <p:sldId id="388" r:id="rId16"/>
    <p:sldId id="389" r:id="rId17"/>
    <p:sldId id="396" r:id="rId18"/>
    <p:sldId id="400" r:id="rId19"/>
    <p:sldId id="397" r:id="rId20"/>
    <p:sldId id="398" r:id="rId21"/>
    <p:sldId id="399" r:id="rId22"/>
    <p:sldId id="379" r:id="rId23"/>
    <p:sldId id="3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18CB4C8-1B9F-4023-BE55-CC0E27DE6176}">
          <p14:sldIdLst>
            <p14:sldId id="311"/>
            <p14:sldId id="351"/>
            <p14:sldId id="353"/>
            <p14:sldId id="352"/>
            <p14:sldId id="354"/>
            <p14:sldId id="355"/>
            <p14:sldId id="391"/>
            <p14:sldId id="357"/>
            <p14:sldId id="377"/>
            <p14:sldId id="385"/>
            <p14:sldId id="358"/>
            <p14:sldId id="356"/>
            <p14:sldId id="394"/>
            <p14:sldId id="395"/>
            <p14:sldId id="388"/>
            <p14:sldId id="389"/>
            <p14:sldId id="396"/>
            <p14:sldId id="400"/>
            <p14:sldId id="397"/>
            <p14:sldId id="398"/>
            <p14:sldId id="399"/>
            <p14:sldId id="379"/>
            <p14:sldId id="393"/>
          </p14:sldIdLst>
        </p14:section>
        <p14:section name="无标题节" id="{07ACFA4A-5963-4509-B3D8-C75F45D407D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A7"/>
    <a:srgbClr val="0000FF"/>
    <a:srgbClr val="FF6600"/>
    <a:srgbClr val="6F8183"/>
    <a:srgbClr val="0033CC"/>
    <a:srgbClr val="92D050"/>
    <a:srgbClr val="C55A11"/>
    <a:srgbClr val="8FAADC"/>
    <a:srgbClr val="122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85" autoAdjust="0"/>
    <p:restoredTop sz="94505" autoAdjust="0"/>
  </p:normalViewPr>
  <p:slideViewPr>
    <p:cSldViewPr snapToGrid="0">
      <p:cViewPr varScale="1">
        <p:scale>
          <a:sx n="84" d="100"/>
          <a:sy n="84" d="100"/>
        </p:scale>
        <p:origin x="6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Phase_2\BB5\USTC+GTE@GI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50x50_CO2_doping%20test\USTC_GIF++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gap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Sheet1!$B$4:$B$14</c:f>
              <c:numCache>
                <c:formatCode>General</c:formatCode>
                <c:ptCount val="11"/>
                <c:pt idx="0">
                  <c:v>0.4</c:v>
                </c:pt>
                <c:pt idx="1">
                  <c:v>0.86</c:v>
                </c:pt>
                <c:pt idx="2">
                  <c:v>1.6</c:v>
                </c:pt>
                <c:pt idx="3">
                  <c:v>1.85</c:v>
                </c:pt>
                <c:pt idx="4">
                  <c:v>2.2999999999999998</c:v>
                </c:pt>
                <c:pt idx="5">
                  <c:v>2.8</c:v>
                </c:pt>
                <c:pt idx="6">
                  <c:v>3.2</c:v>
                </c:pt>
                <c:pt idx="7">
                  <c:v>3.7</c:v>
                </c:pt>
                <c:pt idx="8">
                  <c:v>4.4000000000000004</c:v>
                </c:pt>
                <c:pt idx="9">
                  <c:v>5.3</c:v>
                </c:pt>
                <c:pt idx="10">
                  <c:v>6.8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DFB-4A91-969A-B253819F2E16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gap 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Sheet1!$C$4:$C$14</c:f>
              <c:numCache>
                <c:formatCode>General</c:formatCode>
                <c:ptCount val="11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DFB-4A91-969A-B253819F2E16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gap 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Sheet1!$D$4:$D$14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1.2</c:v>
                </c:pt>
                <c:pt idx="2">
                  <c:v>1.9</c:v>
                </c:pt>
                <c:pt idx="3">
                  <c:v>2.5</c:v>
                </c:pt>
                <c:pt idx="4">
                  <c:v>3</c:v>
                </c:pt>
                <c:pt idx="5">
                  <c:v>3.8</c:v>
                </c:pt>
                <c:pt idx="6">
                  <c:v>4.3</c:v>
                </c:pt>
                <c:pt idx="7">
                  <c:v>5.2</c:v>
                </c:pt>
                <c:pt idx="8">
                  <c:v>6.3</c:v>
                </c:pt>
                <c:pt idx="9">
                  <c:v>7.8</c:v>
                </c:pt>
                <c:pt idx="10">
                  <c:v>10.3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DFB-4A91-969A-B253819F2E16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gap 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Sheet1!$E$4:$E$14</c:f>
              <c:numCache>
                <c:formatCode>General</c:formatCode>
                <c:ptCount val="11"/>
                <c:pt idx="0">
                  <c:v>0.53</c:v>
                </c:pt>
                <c:pt idx="1">
                  <c:v>1.1000000000000001</c:v>
                </c:pt>
                <c:pt idx="2">
                  <c:v>1.8</c:v>
                </c:pt>
                <c:pt idx="3">
                  <c:v>2.8</c:v>
                </c:pt>
                <c:pt idx="4">
                  <c:v>3.5</c:v>
                </c:pt>
                <c:pt idx="5">
                  <c:v>4.7</c:v>
                </c:pt>
                <c:pt idx="6">
                  <c:v>5.5</c:v>
                </c:pt>
                <c:pt idx="7">
                  <c:v>6.7</c:v>
                </c:pt>
                <c:pt idx="8">
                  <c:v>8.1</c:v>
                </c:pt>
                <c:pt idx="9">
                  <c:v>10</c:v>
                </c:pt>
                <c:pt idx="10">
                  <c:v>13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0DFB-4A91-969A-B253819F2E16}"/>
            </c:ext>
          </c:extLst>
        </c:ser>
        <c:ser>
          <c:idx val="4"/>
          <c:order val="4"/>
          <c:tx>
            <c:strRef>
              <c:f>Sheet1!$F$3</c:f>
              <c:strCache>
                <c:ptCount val="1"/>
                <c:pt idx="0">
                  <c:v>gap 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Sheet1!$F$4:$F$14</c:f>
              <c:numCache>
                <c:formatCode>General</c:formatCode>
                <c:ptCount val="11"/>
                <c:pt idx="0">
                  <c:v>0.32</c:v>
                </c:pt>
                <c:pt idx="1">
                  <c:v>1.6</c:v>
                </c:pt>
                <c:pt idx="2">
                  <c:v>1.5</c:v>
                </c:pt>
                <c:pt idx="3">
                  <c:v>2.4</c:v>
                </c:pt>
                <c:pt idx="4">
                  <c:v>2</c:v>
                </c:pt>
                <c:pt idx="5">
                  <c:v>3.5</c:v>
                </c:pt>
                <c:pt idx="6">
                  <c:v>2.7</c:v>
                </c:pt>
                <c:pt idx="7">
                  <c:v>3.3</c:v>
                </c:pt>
                <c:pt idx="8">
                  <c:v>3.5</c:v>
                </c:pt>
                <c:pt idx="9">
                  <c:v>4</c:v>
                </c:pt>
                <c:pt idx="10">
                  <c:v>4.3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0DFB-4A91-969A-B253819F2E16}"/>
            </c:ext>
          </c:extLst>
        </c:ser>
        <c:ser>
          <c:idx val="5"/>
          <c:order val="5"/>
          <c:tx>
            <c:strRef>
              <c:f>Sheet1!$G$3</c:f>
              <c:strCache>
                <c:ptCount val="1"/>
                <c:pt idx="0">
                  <c:v>gap 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Sheet1!$G$4:$G$14</c:f>
              <c:numCache>
                <c:formatCode>General</c:formatCode>
                <c:ptCount val="11"/>
                <c:pt idx="0">
                  <c:v>0.1</c:v>
                </c:pt>
                <c:pt idx="1">
                  <c:v>0.45</c:v>
                </c:pt>
                <c:pt idx="2">
                  <c:v>0.4</c:v>
                </c:pt>
                <c:pt idx="3">
                  <c:v>0.73</c:v>
                </c:pt>
                <c:pt idx="4">
                  <c:v>0.65</c:v>
                </c:pt>
                <c:pt idx="5">
                  <c:v>0.93</c:v>
                </c:pt>
                <c:pt idx="6">
                  <c:v>0.95</c:v>
                </c:pt>
                <c:pt idx="7">
                  <c:v>1.1000000000000001</c:v>
                </c:pt>
                <c:pt idx="8">
                  <c:v>1.2</c:v>
                </c:pt>
                <c:pt idx="9">
                  <c:v>1.65</c:v>
                </c:pt>
                <c:pt idx="10">
                  <c:v>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0DFB-4A91-969A-B253819F2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70416"/>
        <c:axId val="42957904"/>
      </c:scatterChart>
      <c:valAx>
        <c:axId val="42970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HV (V)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957904"/>
        <c:crosses val="autoZero"/>
        <c:crossBetween val="midCat"/>
      </c:valAx>
      <c:valAx>
        <c:axId val="4295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highlight>
                      <a:srgbClr val="FFFF00"/>
                    </a:highlight>
                  </a:rPr>
                  <a:t>Current (</a:t>
                </a:r>
                <a:r>
                  <a:rPr lang="en-US" dirty="0" err="1">
                    <a:highlight>
                      <a:srgbClr val="FFFF00"/>
                    </a:highlight>
                  </a:rPr>
                  <a:t>nA</a:t>
                </a:r>
                <a:r>
                  <a:rPr lang="en-US" dirty="0">
                    <a:highlight>
                      <a:srgbClr val="FFFF00"/>
                    </a:highlight>
                  </a:rPr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970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Init_scan270325!$A$4</c:f>
              <c:strCache>
                <c:ptCount val="1"/>
                <c:pt idx="0">
                  <c:v>GTE1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Init_scan270325!$B$4:$K$4</c:f>
              <c:numCache>
                <c:formatCode>General</c:formatCode>
                <c:ptCount val="10"/>
                <c:pt idx="0">
                  <c:v>1.236</c:v>
                </c:pt>
                <c:pt idx="1">
                  <c:v>2.54</c:v>
                </c:pt>
                <c:pt idx="2">
                  <c:v>5.194</c:v>
                </c:pt>
                <c:pt idx="3">
                  <c:v>9.8699999999999992</c:v>
                </c:pt>
                <c:pt idx="4">
                  <c:v>16.873999999999999</c:v>
                </c:pt>
                <c:pt idx="5">
                  <c:v>26.527999999999999</c:v>
                </c:pt>
                <c:pt idx="6">
                  <c:v>37.985999999999997</c:v>
                </c:pt>
                <c:pt idx="7">
                  <c:v>50.892000000000003</c:v>
                </c:pt>
                <c:pt idx="8">
                  <c:v>64.992000000000004</c:v>
                </c:pt>
                <c:pt idx="9">
                  <c:v>80.024000000000001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2CE-4F28-BC1F-147202861B7D}"/>
            </c:ext>
          </c:extLst>
        </c:ser>
        <c:ser>
          <c:idx val="1"/>
          <c:order val="1"/>
          <c:tx>
            <c:strRef>
              <c:f>Init_scan270325!$A$5</c:f>
              <c:strCache>
                <c:ptCount val="1"/>
                <c:pt idx="0">
                  <c:v>GTE2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Init_scan270325!$B$5:$K$5</c:f>
              <c:numCache>
                <c:formatCode>General</c:formatCode>
                <c:ptCount val="10"/>
                <c:pt idx="0">
                  <c:v>1.3</c:v>
                </c:pt>
                <c:pt idx="1">
                  <c:v>2.7839999999999998</c:v>
                </c:pt>
                <c:pt idx="2">
                  <c:v>5.4420000000000002</c:v>
                </c:pt>
                <c:pt idx="3">
                  <c:v>10.112</c:v>
                </c:pt>
                <c:pt idx="4">
                  <c:v>17.12</c:v>
                </c:pt>
                <c:pt idx="5">
                  <c:v>26.606000000000002</c:v>
                </c:pt>
                <c:pt idx="6">
                  <c:v>37.933999999999997</c:v>
                </c:pt>
                <c:pt idx="7">
                  <c:v>50.9</c:v>
                </c:pt>
                <c:pt idx="8">
                  <c:v>64.823999999999998</c:v>
                </c:pt>
                <c:pt idx="9">
                  <c:v>79.653999999999996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2CE-4F28-BC1F-147202861B7D}"/>
            </c:ext>
          </c:extLst>
        </c:ser>
        <c:ser>
          <c:idx val="2"/>
          <c:order val="2"/>
          <c:tx>
            <c:strRef>
              <c:f>Init_scan270325!$A$6</c:f>
              <c:strCache>
                <c:ptCount val="1"/>
                <c:pt idx="0">
                  <c:v>USTC1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Init_scan270325!$B$6:$K$6</c:f>
              <c:numCache>
                <c:formatCode>General</c:formatCode>
                <c:ptCount val="10"/>
                <c:pt idx="0">
                  <c:v>0.30399999999999999</c:v>
                </c:pt>
                <c:pt idx="1">
                  <c:v>0.71599999999999997</c:v>
                </c:pt>
                <c:pt idx="2">
                  <c:v>1.474</c:v>
                </c:pt>
                <c:pt idx="3">
                  <c:v>2.706</c:v>
                </c:pt>
                <c:pt idx="4">
                  <c:v>4.6820000000000004</c:v>
                </c:pt>
                <c:pt idx="5">
                  <c:v>7.22</c:v>
                </c:pt>
                <c:pt idx="6">
                  <c:v>10.513999999999999</c:v>
                </c:pt>
                <c:pt idx="7">
                  <c:v>14.254</c:v>
                </c:pt>
                <c:pt idx="8">
                  <c:v>18.452000000000002</c:v>
                </c:pt>
                <c:pt idx="9">
                  <c:v>22.956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2CE-4F28-BC1F-147202861B7D}"/>
            </c:ext>
          </c:extLst>
        </c:ser>
        <c:ser>
          <c:idx val="3"/>
          <c:order val="3"/>
          <c:tx>
            <c:strRef>
              <c:f>Init_scan270325!$A$7</c:f>
              <c:strCache>
                <c:ptCount val="1"/>
                <c:pt idx="0">
                  <c:v>USTC2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Init_scan270325!$B$7:$K$7</c:f>
              <c:numCache>
                <c:formatCode>General</c:formatCode>
                <c:ptCount val="10"/>
                <c:pt idx="0">
                  <c:v>0.61399999999999999</c:v>
                </c:pt>
                <c:pt idx="1">
                  <c:v>1.234</c:v>
                </c:pt>
                <c:pt idx="2">
                  <c:v>2.3559999999999999</c:v>
                </c:pt>
                <c:pt idx="3">
                  <c:v>4.0460000000000003</c:v>
                </c:pt>
                <c:pt idx="4">
                  <c:v>6.3860000000000001</c:v>
                </c:pt>
                <c:pt idx="5">
                  <c:v>9.3719999999999999</c:v>
                </c:pt>
                <c:pt idx="6">
                  <c:v>13.032</c:v>
                </c:pt>
                <c:pt idx="7">
                  <c:v>17.276</c:v>
                </c:pt>
                <c:pt idx="8">
                  <c:v>21.948</c:v>
                </c:pt>
                <c:pt idx="9">
                  <c:v>26.908000000000001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52CE-4F28-BC1F-147202861B7D}"/>
            </c:ext>
          </c:extLst>
        </c:ser>
        <c:ser>
          <c:idx val="4"/>
          <c:order val="4"/>
          <c:tx>
            <c:strRef>
              <c:f>Init_scan270325!$A$8</c:f>
              <c:strCache>
                <c:ptCount val="1"/>
                <c:pt idx="0">
                  <c:v>USTC3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Init_scan270325!$B$8:$K$8</c:f>
              <c:numCache>
                <c:formatCode>General</c:formatCode>
                <c:ptCount val="10"/>
                <c:pt idx="0">
                  <c:v>0.876</c:v>
                </c:pt>
                <c:pt idx="1">
                  <c:v>1.46</c:v>
                </c:pt>
                <c:pt idx="2">
                  <c:v>2.33</c:v>
                </c:pt>
                <c:pt idx="3">
                  <c:v>3.492</c:v>
                </c:pt>
                <c:pt idx="4">
                  <c:v>4.8600000000000003</c:v>
                </c:pt>
                <c:pt idx="5">
                  <c:v>6.68</c:v>
                </c:pt>
                <c:pt idx="6">
                  <c:v>8.5779999999999994</c:v>
                </c:pt>
                <c:pt idx="7">
                  <c:v>10.894</c:v>
                </c:pt>
                <c:pt idx="8">
                  <c:v>13.337999999999999</c:v>
                </c:pt>
                <c:pt idx="9">
                  <c:v>16.094000000000001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52CE-4F28-BC1F-147202861B7D}"/>
            </c:ext>
          </c:extLst>
        </c:ser>
        <c:ser>
          <c:idx val="5"/>
          <c:order val="5"/>
          <c:tx>
            <c:strRef>
              <c:f>Init_scan270325!$A$9</c:f>
              <c:strCache>
                <c:ptCount val="1"/>
                <c:pt idx="0">
                  <c:v>USTC4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Init_scan270325!$B$9:$K$9</c:f>
              <c:numCache>
                <c:formatCode>General</c:formatCode>
                <c:ptCount val="10"/>
                <c:pt idx="0">
                  <c:v>0.61</c:v>
                </c:pt>
                <c:pt idx="1">
                  <c:v>1.2</c:v>
                </c:pt>
                <c:pt idx="2">
                  <c:v>2.016</c:v>
                </c:pt>
                <c:pt idx="3">
                  <c:v>3.1739999999999999</c:v>
                </c:pt>
                <c:pt idx="4">
                  <c:v>4.5579999999999998</c:v>
                </c:pt>
                <c:pt idx="5">
                  <c:v>6.4240000000000004</c:v>
                </c:pt>
                <c:pt idx="6">
                  <c:v>8.3819999999999997</c:v>
                </c:pt>
                <c:pt idx="7">
                  <c:v>10.558</c:v>
                </c:pt>
                <c:pt idx="8">
                  <c:v>12.944000000000001</c:v>
                </c:pt>
                <c:pt idx="9">
                  <c:v>15.506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52CE-4F28-BC1F-147202861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58448"/>
        <c:axId val="1882491760"/>
      </c:scatterChart>
      <c:valAx>
        <c:axId val="4295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82491760"/>
        <c:crosses val="autoZero"/>
        <c:crossBetween val="midCat"/>
      </c:valAx>
      <c:valAx>
        <c:axId val="188249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9584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4E1FC-21E0-4E77-8A5C-65C661B79AB2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C3D80-A55D-488A-918C-4A9425CDF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831BF7-5E7E-4180-B143-AAEF26D4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0207"/>
            <a:ext cx="10515600" cy="2021132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AFB011-6935-47AB-B1E6-A9D0E3BE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CF4728-96E3-4A20-9857-08B69A40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84752"/>
            <a:ext cx="11388437" cy="549723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0033CC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781" y="713222"/>
            <a:ext cx="11388437" cy="5740277"/>
          </a:xfrm>
        </p:spPr>
        <p:txBody>
          <a:bodyPr/>
          <a:lstStyle>
            <a:lvl1pPr marL="0" indent="-182880" algn="l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>
              <a:buClr>
                <a:srgbClr val="0074A7"/>
              </a:buClr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>
              <a:defRPr sz="1800">
                <a:latin typeface="+mn-lt"/>
                <a:ea typeface="Microsoft YaHei UI" panose="020B0503020204020204" pitchFamily="34" charset="-122"/>
              </a:defRPr>
            </a:lvl3pPr>
            <a:lvl4pPr algn="l">
              <a:defRPr sz="1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l">
              <a:defRPr sz="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marL="685800" lvl="1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</a:pPr>
            <a:r>
              <a:rPr lang="en-US" altLang="zh-CN" dirty="0"/>
              <a:t>L2</a:t>
            </a:r>
          </a:p>
          <a:p>
            <a:pPr marL="1371600" lvl="2" indent="-4572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dirty="0"/>
              <a:t>L3</a:t>
            </a:r>
            <a:endParaRPr lang="zh-CN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6AB7D9A2-DD0F-4B69-82D8-D20C8221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087" y="6487501"/>
            <a:ext cx="2743200" cy="365125"/>
          </a:xfrm>
        </p:spPr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6F16548E-43E6-43AF-9AD9-D7A60369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73D268E3-E3C6-4924-8E2F-42224377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944" y="6499501"/>
            <a:ext cx="2743200" cy="359751"/>
          </a:xfrm>
        </p:spPr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146A39D-5930-487D-BBD1-DCE2B32D2ACE}"/>
              </a:ext>
            </a:extLst>
          </p:cNvPr>
          <p:cNvCxnSpPr>
            <a:cxnSpLocks/>
          </p:cNvCxnSpPr>
          <p:nvPr/>
        </p:nvCxnSpPr>
        <p:spPr>
          <a:xfrm>
            <a:off x="401781" y="677066"/>
            <a:ext cx="10210534" cy="0"/>
          </a:xfrm>
          <a:prstGeom prst="line">
            <a:avLst/>
          </a:prstGeom>
          <a:ln w="57150" cmpd="thickThin">
            <a:gradFill flip="none" rotWithShape="1">
              <a:gsLst>
                <a:gs pos="78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0">
                  <a:srgbClr val="122FC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">
            <a:extLst>
              <a:ext uri="{FF2B5EF4-FFF2-40B4-BE49-F238E27FC236}">
                <a16:creationId xmlns="" xmlns:a16="http://schemas.microsoft.com/office/drawing/2014/main" id="{3146A39D-5930-487D-BBD1-DCE2B32D2ACE}"/>
              </a:ext>
            </a:extLst>
          </p:cNvPr>
          <p:cNvCxnSpPr>
            <a:cxnSpLocks/>
          </p:cNvCxnSpPr>
          <p:nvPr userDrawn="1"/>
        </p:nvCxnSpPr>
        <p:spPr>
          <a:xfrm>
            <a:off x="5495192" y="6453499"/>
            <a:ext cx="6696808" cy="0"/>
          </a:xfrm>
          <a:prstGeom prst="line">
            <a:avLst/>
          </a:prstGeom>
          <a:ln w="57150" cmpd="thinThick">
            <a:gradFill flip="none" rotWithShape="1">
              <a:gsLst>
                <a:gs pos="0">
                  <a:schemeClr val="accent5">
                    <a:lumMod val="32000"/>
                    <a:lumOff val="68000"/>
                  </a:schemeClr>
                </a:gs>
                <a:gs pos="38000">
                  <a:schemeClr val="accent5">
                    <a:lumMod val="40000"/>
                    <a:lumOff val="60000"/>
                  </a:schemeClr>
                </a:gs>
                <a:gs pos="97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16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02275"/>
            <a:ext cx="10515600" cy="202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74476"/>
            <a:ext cx="10515600" cy="139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87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May 28, 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6948" y="6499501"/>
            <a:ext cx="2743200" cy="35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F4A7F4-91A0-4368-8C5C-BC84F6212F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6" descr="âä¸­ç§å¤§ æ ¡å¾½âçå¾çæç´¢ç»æ">
            <a:extLst>
              <a:ext uri="{FF2B5EF4-FFF2-40B4-BE49-F238E27FC236}">
                <a16:creationId xmlns="" xmlns:a16="http://schemas.microsoft.com/office/drawing/2014/main" id="{84BA519B-887B-4B3D-B294-CDEA49D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915" y="330727"/>
            <a:ext cx="1156252" cy="1148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tlasexperiment.org/photos/atlas_photos/selected-photos/logos/2015/ATLAS-Logo-Square-Blue-RGB.png">
            <a:extLst>
              <a:ext uri="{FF2B5EF4-FFF2-40B4-BE49-F238E27FC236}">
                <a16:creationId xmlns="" xmlns:a16="http://schemas.microsoft.com/office/drawing/2014/main" id="{C96B7720-0372-4E8E-9B05-0E26F39C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43" y="137431"/>
            <a:ext cx="1396536" cy="13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D9B48C-8524-4974-ACA3-92E2760C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2051955" y="322811"/>
            <a:ext cx="1156252" cy="11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74A7"/>
          </a:solidFill>
          <a:latin typeface="+mn-lt"/>
          <a:ea typeface="Microsoft YaHei U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688" y="1930350"/>
            <a:ext cx="10515600" cy="1727250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Development of RPC detector for ATLAS Muon Phase-II upgrade</a:t>
            </a:r>
            <a:br>
              <a:rPr lang="en-US" altLang="zh-CN" sz="4800" dirty="0"/>
            </a:br>
            <a:r>
              <a:rPr lang="en-US" altLang="zh-CN" sz="4800" dirty="0"/>
              <a:t>-- Mid-term progress report</a:t>
            </a:r>
            <a:endParaRPr lang="zh-CN" altLang="en-US" sz="4800" dirty="0"/>
          </a:p>
        </p:txBody>
      </p:sp>
      <p:sp>
        <p:nvSpPr>
          <p:cNvPr id="3" name="文本框 2"/>
          <p:cNvSpPr txBox="1"/>
          <p:nvPr/>
        </p:nvSpPr>
        <p:spPr>
          <a:xfrm>
            <a:off x="2649109" y="4093321"/>
            <a:ext cx="706075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 (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孙勇杰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ATLAS China Muon team</a:t>
            </a:r>
          </a:p>
          <a:p>
            <a:pPr algn="ctr"/>
            <a:endParaRPr lang="en-US" altLang="zh-CN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of China</a:t>
            </a:r>
          </a:p>
          <a:p>
            <a:pPr algn="ctr"/>
            <a:endParaRPr lang="en-US" altLang="zh-CN" sz="900" dirty="0"/>
          </a:p>
        </p:txBody>
      </p:sp>
    </p:spTree>
    <p:extLst>
      <p:ext uri="{BB962C8B-B14F-4D97-AF65-F5344CB8AC3E}">
        <p14:creationId xmlns:p14="http://schemas.microsoft.com/office/powerpoint/2010/main" val="26133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3008457-3C58-472F-B74B-3B792FD0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Aging test of gas gaps at GIF++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F23F5DD-4420-43CF-B07E-C4E50A39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399A884-CCF7-4410-816E-0E0E2004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B8C99B1-F55C-4A7F-933A-63799F00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="" xmlns:a16="http://schemas.microsoft.com/office/drawing/2014/main" id="{7E336D12-4E2A-4D64-B279-4E77FF0291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238827"/>
              </p:ext>
            </p:extLst>
          </p:nvPr>
        </p:nvGraphicFramePr>
        <p:xfrm>
          <a:off x="408637" y="769863"/>
          <a:ext cx="4513446" cy="353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8C4D5E4C-9661-4178-B90E-86D78CD41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312083"/>
              </p:ext>
            </p:extLst>
          </p:nvPr>
        </p:nvGraphicFramePr>
        <p:xfrm>
          <a:off x="5211642" y="769863"/>
          <a:ext cx="4268805" cy="330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FFB60C2-A78A-4DB5-B32C-3C741935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67" y="4166630"/>
            <a:ext cx="5621154" cy="223705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BE395157-FE18-45CA-9808-509B64647451}"/>
              </a:ext>
            </a:extLst>
          </p:cNvPr>
          <p:cNvSpPr txBox="1"/>
          <p:nvPr/>
        </p:nvSpPr>
        <p:spPr>
          <a:xfrm>
            <a:off x="423319" y="4166630"/>
            <a:ext cx="5779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Prototypes are under aging test at GIF++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Very low current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Qualified as a new gas gap production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FF"/>
                </a:solidFill>
              </a:rPr>
              <a:t>Help solving the gas leak and drifting current problems in Italy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FF"/>
                </a:solidFill>
              </a:rPr>
              <a:t>72 </a:t>
            </a:r>
            <a:r>
              <a:rPr lang="en-US" altLang="zh-CN" sz="2400" dirty="0">
                <a:solidFill>
                  <a:srgbClr val="0000FF"/>
                </a:solidFill>
              </a:rPr>
              <a:t>gas gap to be finished in 2026.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8A4F5693-0DD1-45D4-B7A5-901FAFB94BBE}"/>
              </a:ext>
            </a:extLst>
          </p:cNvPr>
          <p:cNvSpPr txBox="1"/>
          <p:nvPr/>
        </p:nvSpPr>
        <p:spPr>
          <a:xfrm>
            <a:off x="1162756" y="1011128"/>
            <a:ext cx="18556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First scan at CERN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0C99B2EF-F5EA-4C1B-82BB-D7D606E4F13B}"/>
              </a:ext>
            </a:extLst>
          </p:cNvPr>
          <p:cNvSpPr txBox="1"/>
          <p:nvPr/>
        </p:nvSpPr>
        <p:spPr>
          <a:xfrm>
            <a:off x="5653657" y="696719"/>
            <a:ext cx="3384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First scan at GIF++ with full source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5127DA2C-64E4-4C5F-977A-A4A4C1D4FAD5}"/>
              </a:ext>
            </a:extLst>
          </p:cNvPr>
          <p:cNvSpPr txBox="1"/>
          <p:nvPr/>
        </p:nvSpPr>
        <p:spPr>
          <a:xfrm>
            <a:off x="8988778" y="3959288"/>
            <a:ext cx="2538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Scan with different filters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783D63E8-93D3-450E-B999-FF749BAEF704}"/>
              </a:ext>
            </a:extLst>
          </p:cNvPr>
          <p:cNvSpPr txBox="1"/>
          <p:nvPr/>
        </p:nvSpPr>
        <p:spPr>
          <a:xfrm>
            <a:off x="6934946" y="4388186"/>
            <a:ext cx="6383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S=OFF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2FD564E2-BB02-459D-A103-CAF34CBF2330}"/>
              </a:ext>
            </a:extLst>
          </p:cNvPr>
          <p:cNvSpPr txBox="1"/>
          <p:nvPr/>
        </p:nvSpPr>
        <p:spPr>
          <a:xfrm>
            <a:off x="9762813" y="4382073"/>
            <a:ext cx="538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S=10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8668A8F0-7DF7-4F6E-8CD7-A6C522E5F08A}"/>
              </a:ext>
            </a:extLst>
          </p:cNvPr>
          <p:cNvSpPr txBox="1"/>
          <p:nvPr/>
        </p:nvSpPr>
        <p:spPr>
          <a:xfrm>
            <a:off x="7499390" y="5395933"/>
            <a:ext cx="538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S=33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8FEABB13-9F8F-4BF9-986E-5C654FC6388B}"/>
              </a:ext>
            </a:extLst>
          </p:cNvPr>
          <p:cNvSpPr txBox="1"/>
          <p:nvPr/>
        </p:nvSpPr>
        <p:spPr>
          <a:xfrm>
            <a:off x="9830546" y="5392877"/>
            <a:ext cx="6303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S=100</a:t>
            </a:r>
            <a:endParaRPr lang="zh-CN" altLang="en-US" sz="1400" dirty="0"/>
          </a:p>
        </p:txBody>
      </p:sp>
      <p:sp>
        <p:nvSpPr>
          <p:cNvPr id="19" name="椭圆 18">
            <a:extLst>
              <a:ext uri="{FF2B5EF4-FFF2-40B4-BE49-F238E27FC236}">
                <a16:creationId xmlns="" xmlns:a16="http://schemas.microsoft.com/office/drawing/2014/main" id="{B2C0D2F0-D27C-4CA1-BC87-22202E9D84DD}"/>
              </a:ext>
            </a:extLst>
          </p:cNvPr>
          <p:cNvSpPr/>
          <p:nvPr/>
        </p:nvSpPr>
        <p:spPr>
          <a:xfrm>
            <a:off x="8534400" y="2119658"/>
            <a:ext cx="1166324" cy="10103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5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readout panel production </a:t>
            </a:r>
            <a:r>
              <a:rPr lang="zh-CN" altLang="en-US" dirty="0"/>
              <a:t>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1021855"/>
            <a:ext cx="7800880" cy="2915010"/>
          </a:xfrm>
        </p:spPr>
        <p:txBody>
          <a:bodyPr>
            <a:normAutofit/>
          </a:bodyPr>
          <a:lstStyle/>
          <a:p>
            <a:pPr marL="360363" indent="-360363"/>
            <a:r>
              <a:rPr lang="en-US" altLang="zh-CN" sz="2400" dirty="0"/>
              <a:t>Large size PCB </a:t>
            </a:r>
            <a:r>
              <a:rPr lang="en-US" altLang="zh-CN" sz="2400" dirty="0">
                <a:sym typeface="Wingdings" panose="05000000000000000000" pitchFamily="2" charset="2"/>
              </a:rPr>
              <a:t> BIS = 1705 x 1072 mm</a:t>
            </a:r>
            <a:endParaRPr lang="en-US" altLang="zh-CN" sz="2400" dirty="0"/>
          </a:p>
          <a:p>
            <a:pPr marL="360363" indent="-360363"/>
            <a:r>
              <a:rPr lang="en-US" altLang="zh-CN" sz="2400" dirty="0"/>
              <a:t>Flatness control </a:t>
            </a:r>
            <a:r>
              <a:rPr lang="en-US" altLang="zh-CN" sz="2400" dirty="0">
                <a:sym typeface="Wingdings" panose="05000000000000000000" pitchFamily="2" charset="2"/>
              </a:rPr>
              <a:t> </a:t>
            </a:r>
            <a:r>
              <a:rPr lang="en-US" altLang="zh-CN" sz="2400" dirty="0"/>
              <a:t>± 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en-US" altLang="zh-CN" sz="2400" dirty="0" err="1">
                <a:solidFill>
                  <a:srgbClr val="FF0000"/>
                </a:solidFill>
              </a:rPr>
              <a:t>μm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in 7×7 cm</a:t>
            </a:r>
          </a:p>
          <a:p>
            <a:pPr marL="360363" indent="-360363"/>
            <a:r>
              <a:rPr lang="en-US" altLang="zh-CN" sz="2400" dirty="0"/>
              <a:t>Developed vacuum bag production method</a:t>
            </a:r>
          </a:p>
          <a:p>
            <a:pPr marL="360363" indent="-360363"/>
            <a:r>
              <a:rPr lang="en-US" altLang="zh-CN" sz="2400" dirty="0"/>
              <a:t>Qualification method </a:t>
            </a:r>
            <a:r>
              <a:rPr lang="en-US" altLang="zh-CN" sz="2400" dirty="0">
                <a:sym typeface="Wingdings" panose="05000000000000000000" pitchFamily="2" charset="2"/>
              </a:rPr>
              <a:t> 400 measurement points/panel</a:t>
            </a:r>
            <a:endParaRPr lang="en-US" altLang="zh-CN" sz="2400" dirty="0"/>
          </a:p>
          <a:p>
            <a:pPr marL="360363" indent="-360363"/>
            <a:r>
              <a:rPr lang="en-US" altLang="zh-CN" sz="2400" dirty="0">
                <a:solidFill>
                  <a:srgbClr val="FF0000"/>
                </a:solidFill>
              </a:rPr>
              <a:t>All BIS panel production finished (~580 panels).</a:t>
            </a:r>
          </a:p>
          <a:p>
            <a:pPr marL="360363" indent="-360363"/>
            <a:endParaRPr lang="en-US" altLang="zh-CN" dirty="0"/>
          </a:p>
          <a:p>
            <a:pPr marL="360363" indent="-360363"/>
            <a:endParaRPr lang="en-US" altLang="zh-CN" dirty="0"/>
          </a:p>
          <a:p>
            <a:pPr marL="360363" indent="-360363"/>
            <a:endParaRPr lang="zh-CN" altLang="en-US" dirty="0"/>
          </a:p>
          <a:p>
            <a:pPr marL="360363" indent="-360363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11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4"/>
          <a:stretch>
            <a:fillRect/>
          </a:stretch>
        </p:blipFill>
        <p:spPr>
          <a:xfrm>
            <a:off x="4504439" y="3675688"/>
            <a:ext cx="3488158" cy="24019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966" y="3684590"/>
            <a:ext cx="3175015" cy="240198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33057" y="3672129"/>
            <a:ext cx="3553013" cy="2409103"/>
            <a:chOff x="4516882" y="4044396"/>
            <a:chExt cx="3553013" cy="2409103"/>
          </a:xfrm>
        </p:grpSpPr>
        <p:pic>
          <p:nvPicPr>
            <p:cNvPr id="15" name="图片 14" descr="桌子上有烤箱&#10;&#10;中度可信度描述已自动生成">
              <a:extLst>
                <a:ext uri="{FF2B5EF4-FFF2-40B4-BE49-F238E27FC236}">
                  <a16:creationId xmlns="" xmlns:a16="http://schemas.microsoft.com/office/drawing/2014/main" id="{0EF60E82-BF06-45D4-926B-B3E5F325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882" y="4044396"/>
              <a:ext cx="3553013" cy="2409103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="" xmlns:a16="http://schemas.microsoft.com/office/drawing/2014/main" id="{9DCF9EB6-FAEE-4F8F-AE55-D7C6712F11C5}"/>
                </a:ext>
              </a:extLst>
            </p:cNvPr>
            <p:cNvCxnSpPr/>
            <p:nvPr/>
          </p:nvCxnSpPr>
          <p:spPr>
            <a:xfrm>
              <a:off x="5108715" y="5508718"/>
              <a:ext cx="236747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="" xmlns:a16="http://schemas.microsoft.com/office/drawing/2014/main" id="{E31DD193-9C7E-4DE6-8985-8B074CE1A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8960" y="4559121"/>
              <a:ext cx="485474" cy="116399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BE677AE9-2D0A-4C00-B022-5015EEA9B436}"/>
                </a:ext>
              </a:extLst>
            </p:cNvPr>
            <p:cNvSpPr txBox="1"/>
            <p:nvPr/>
          </p:nvSpPr>
          <p:spPr>
            <a:xfrm>
              <a:off x="6698350" y="5257849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1.1m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FE781164-1CF2-4EA0-A073-01FB7972F516}"/>
                </a:ext>
              </a:extLst>
            </p:cNvPr>
            <p:cNvSpPr txBox="1"/>
            <p:nvPr/>
          </p:nvSpPr>
          <p:spPr>
            <a:xfrm rot="17456691">
              <a:off x="5414424" y="4928343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1.7m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16965" y="606757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Large size PCB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56858" y="5998441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Vacuum bag pressing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02661" y="606757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Automatic thickness scan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1D35813-0317-4D26-B2CE-38FC3156A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484" y="648582"/>
            <a:ext cx="3899978" cy="29686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78" y="823378"/>
            <a:ext cx="2023242" cy="8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9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singlet assembly and qualification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8050" y="709997"/>
            <a:ext cx="6337686" cy="2970053"/>
          </a:xfrm>
        </p:spPr>
        <p:txBody>
          <a:bodyPr>
            <a:normAutofit lnSpcReduction="10000"/>
          </a:bodyPr>
          <a:lstStyle/>
          <a:p>
            <a:pPr marL="360363" indent="-360363"/>
            <a:r>
              <a:rPr lang="en-US" altLang="zh-CN" sz="2400" dirty="0"/>
              <a:t>Technical challenge of building large &amp; thin Barrel Inner RPC singlet</a:t>
            </a:r>
          </a:p>
          <a:p>
            <a:pPr marL="360363" indent="-360363"/>
            <a:r>
              <a:rPr lang="en-US" altLang="zh-CN" sz="2400" dirty="0"/>
              <a:t>The basic functional unit of RPC, Quality Assurance needed</a:t>
            </a:r>
          </a:p>
          <a:p>
            <a:pPr marL="909003" lvl="1" indent="-360363"/>
            <a:r>
              <a:rPr lang="en-US" altLang="zh-CN" sz="2200" dirty="0"/>
              <a:t>gas tightness </a:t>
            </a:r>
          </a:p>
          <a:p>
            <a:pPr marL="909003" lvl="1" indent="-360363"/>
            <a:r>
              <a:rPr lang="en-US" altLang="zh-CN" sz="2200" dirty="0"/>
              <a:t>electrical connectivity</a:t>
            </a:r>
          </a:p>
          <a:p>
            <a:pPr marL="909003" lvl="1" indent="-360363"/>
            <a:r>
              <a:rPr lang="en-US" altLang="zh-CN" sz="2200" dirty="0"/>
              <a:t>leakage current</a:t>
            </a:r>
          </a:p>
          <a:p>
            <a:pPr marL="909003" lvl="1" indent="-360363"/>
            <a:r>
              <a:rPr lang="en-US" altLang="zh-CN" sz="2200" dirty="0"/>
              <a:t>efficiency</a:t>
            </a:r>
          </a:p>
          <a:p>
            <a:pPr marL="909003" lvl="1" indent="-360363"/>
            <a:endParaRPr lang="en-US" altLang="zh-CN" sz="1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12</a:t>
            </a:fld>
            <a:endParaRPr lang="en-US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6368623" y="799783"/>
            <a:ext cx="5676642" cy="2723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altLang="zh-CN" sz="2400" dirty="0"/>
              <a:t>Large area, large quantity, systematic test</a:t>
            </a:r>
          </a:p>
          <a:p>
            <a:pPr marL="342900" indent="-342900"/>
            <a:r>
              <a:rPr lang="en-US" altLang="zh-CN" sz="2400" dirty="0"/>
              <a:t>large-scale multi-layer test station and data acquisition system</a:t>
            </a:r>
          </a:p>
          <a:p>
            <a:pPr marL="342900" indent="-342900"/>
            <a:r>
              <a:rPr lang="en-US" altLang="zh-CN" sz="2400" dirty="0">
                <a:solidFill>
                  <a:srgbClr val="FF0000"/>
                </a:solidFill>
              </a:rPr>
              <a:t>A full production line established @ MPI</a:t>
            </a:r>
          </a:p>
          <a:p>
            <a:pPr marL="342900" indent="-342900"/>
            <a:r>
              <a:rPr lang="en-US" altLang="zh-CN" sz="2400" dirty="0">
                <a:solidFill>
                  <a:srgbClr val="FF0000"/>
                </a:solidFill>
              </a:rPr>
              <a:t>“Standard Operating Procedure” to guide the assembly and QA&amp;QC</a:t>
            </a:r>
          </a:p>
          <a:p>
            <a:pPr marL="342900" indent="-342900"/>
            <a:endParaRPr lang="en-US" altLang="zh-CN" sz="2400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9F3A4F2E-C1FE-42C3-9DBF-8E30035B79E5}"/>
              </a:ext>
            </a:extLst>
          </p:cNvPr>
          <p:cNvSpPr txBox="1"/>
          <p:nvPr/>
        </p:nvSpPr>
        <p:spPr>
          <a:xfrm>
            <a:off x="9800227" y="6055786"/>
            <a:ext cx="245950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RPC singlet</a:t>
            </a:r>
            <a:r>
              <a:rPr lang="zh-CN" altLang="en-US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test station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6" descr="Weixin Image_20260310143358_11_65">
            <a:extLst>
              <a:ext uri="{FF2B5EF4-FFF2-40B4-BE49-F238E27FC236}">
                <a16:creationId xmlns="" xmlns:a16="http://schemas.microsoft.com/office/drawing/2014/main" id="{2EBAE8CF-D105-4DB6-8296-E37E5B49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29225" r="7083" b="8835"/>
          <a:stretch>
            <a:fillRect/>
          </a:stretch>
        </p:blipFill>
        <p:spPr bwMode="auto">
          <a:xfrm>
            <a:off x="261494" y="3676101"/>
            <a:ext cx="80168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D9ADA449-AF1C-4ACB-A81C-821EA816644B}"/>
              </a:ext>
            </a:extLst>
          </p:cNvPr>
          <p:cNvSpPr txBox="1"/>
          <p:nvPr/>
        </p:nvSpPr>
        <p:spPr>
          <a:xfrm>
            <a:off x="5818863" y="6070028"/>
            <a:ext cx="245950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Production line at MPI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BD4A20D-F874-4289-9FB8-86674B46B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632" y="3582353"/>
            <a:ext cx="3502827" cy="285849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9428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2679CA-C31C-434F-AFF2-1F4D17C3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Singlet production status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22363F0-213A-44C0-B757-22169DD0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8B895F-74C3-4978-A1AD-6FFA299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83E8A8-04E0-4DD3-854C-6833E10B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13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301834E-8648-4426-94E9-AC567B8F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328" y="47182"/>
            <a:ext cx="3162431" cy="4246061"/>
          </a:xfrm>
          <a:prstGeom prst="rect">
            <a:avLst/>
          </a:prstGeom>
        </p:spPr>
      </p:pic>
      <p:pic>
        <p:nvPicPr>
          <p:cNvPr id="9" name="Picture 3" descr="Weixin Image_20260413081339_15_65">
            <a:extLst>
              <a:ext uri="{FF2B5EF4-FFF2-40B4-BE49-F238E27FC236}">
                <a16:creationId xmlns="" xmlns:a16="http://schemas.microsoft.com/office/drawing/2014/main" id="{BB01B713-42E5-4D1B-930C-434B5C86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1438" y="3687129"/>
            <a:ext cx="958173" cy="12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Weixin Image_20260422145002_40_65">
            <a:extLst>
              <a:ext uri="{FF2B5EF4-FFF2-40B4-BE49-F238E27FC236}">
                <a16:creationId xmlns="" xmlns:a16="http://schemas.microsoft.com/office/drawing/2014/main" id="{DDB805F2-1672-4E15-B609-75EFFDB9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43" y="5313870"/>
            <a:ext cx="1641600" cy="73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creenshot_20260422_160833">
            <a:extLst>
              <a:ext uri="{FF2B5EF4-FFF2-40B4-BE49-F238E27FC236}">
                <a16:creationId xmlns="" xmlns:a16="http://schemas.microsoft.com/office/drawing/2014/main" id="{90DFCAD3-F1CA-454B-8B3E-4A85F261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860" y="2319256"/>
            <a:ext cx="2598985" cy="11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1431326-98AB-43DB-A4B4-9E657644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253" y="4234941"/>
            <a:ext cx="3162431" cy="2343537"/>
          </a:xfrm>
        </p:spPr>
        <p:txBody>
          <a:bodyPr>
            <a:normAutofit fontScale="70000" lnSpcReduction="20000"/>
          </a:bodyPr>
          <a:lstStyle/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Assembly procedures: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1) Cutting of the 2 read-out panels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2) Taping of the 2 read-out panels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3) 2 read-out + gas-gap assembly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4) Soldering of the wires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5) Dimensions/thickness measurements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6) Front-end soldering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7) Faraday cage assembly</a:t>
            </a:r>
          </a:p>
          <a:p>
            <a:pPr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CN" sz="1900" dirty="0"/>
              <a:t>8) Cosmic-ray test </a:t>
            </a:r>
            <a:endParaRPr lang="zh-CN" altLang="en-US" dirty="0"/>
          </a:p>
        </p:txBody>
      </p:sp>
      <p:sp>
        <p:nvSpPr>
          <p:cNvPr id="14" name="内容占位符 2">
            <a:extLst>
              <a:ext uri="{FF2B5EF4-FFF2-40B4-BE49-F238E27FC236}">
                <a16:creationId xmlns="" xmlns:a16="http://schemas.microsoft.com/office/drawing/2014/main" id="{2E63D582-AE16-4C82-B6F3-4B8696D26D09}"/>
              </a:ext>
            </a:extLst>
          </p:cNvPr>
          <p:cNvSpPr txBox="1">
            <a:spLocks/>
          </p:cNvSpPr>
          <p:nvPr/>
        </p:nvSpPr>
        <p:spPr>
          <a:xfrm>
            <a:off x="401781" y="900920"/>
            <a:ext cx="6379632" cy="2219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/>
            <a:r>
              <a:rPr lang="en-US" altLang="zh-CN" sz="2400" dirty="0">
                <a:solidFill>
                  <a:srgbClr val="FF0000"/>
                </a:solidFill>
              </a:rPr>
              <a:t>Production Readiness Review </a:t>
            </a:r>
            <a:r>
              <a:rPr lang="en-US" altLang="zh-CN" sz="2400" dirty="0"/>
              <a:t>held on 28 April 2026.</a:t>
            </a:r>
          </a:p>
          <a:p>
            <a:pPr marL="360363" indent="-360363"/>
            <a:r>
              <a:rPr lang="en-US" altLang="zh-CN" sz="2400" dirty="0"/>
              <a:t>Feed back report with “</a:t>
            </a:r>
            <a:r>
              <a:rPr lang="en-US" altLang="zh-CN" sz="2400" dirty="0">
                <a:solidFill>
                  <a:srgbClr val="FF0000"/>
                </a:solidFill>
              </a:rPr>
              <a:t>passed</a:t>
            </a:r>
            <a:r>
              <a:rPr lang="en-US" altLang="zh-CN" sz="2400" dirty="0"/>
              <a:t> with Recommendations”.</a:t>
            </a:r>
          </a:p>
          <a:p>
            <a:pPr marL="360363" indent="-360363"/>
            <a:r>
              <a:rPr lang="en-US" altLang="zh-CN" sz="2400" dirty="0"/>
              <a:t>Mass production will start with all the answers to the report.</a:t>
            </a:r>
            <a:endParaRPr lang="en-US" altLang="zh-CN" sz="2200" dirty="0"/>
          </a:p>
          <a:p>
            <a:pPr marL="909003" lvl="1" indent="-360363"/>
            <a:endParaRPr lang="en-US" altLang="zh-CN" sz="1800" dirty="0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328DC8E-AAE5-4F1A-801A-E99187D83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71" y="3207270"/>
            <a:ext cx="2982337" cy="30535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3C96CAC-7BBA-4E83-AFCF-1AACF0035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664" y="3254979"/>
            <a:ext cx="2385007" cy="318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6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AC7C0F-639C-4415-B2F7-02544442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Adjusted timeline of the production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5146DC-8CEB-4C85-B570-FBC3B6754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224DE9-EE8C-4C5B-8C0E-7F9BCFD1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AA14082-6223-4972-9F04-A6AF17F92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0FEBF7-9AB7-4879-8C6D-532BCCC4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7"/>
          <a:stretch>
            <a:fillRect/>
          </a:stretch>
        </p:blipFill>
        <p:spPr>
          <a:xfrm>
            <a:off x="6708872" y="1467816"/>
            <a:ext cx="5483128" cy="4269050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0F166DE6-596F-4036-9C92-B8D008183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712788"/>
            <a:ext cx="6329141" cy="5740400"/>
          </a:xfrm>
        </p:spPr>
        <p:txBody>
          <a:bodyPr>
            <a:normAutofit/>
          </a:bodyPr>
          <a:lstStyle/>
          <a:p>
            <a:pPr marL="180975" indent="-180975"/>
            <a:r>
              <a:rPr lang="en-US" altLang="zh-CN" sz="2000" dirty="0"/>
              <a:t>RPC gas gap prototype construction and test 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/>
              <a:t>BIS readout panel production and qualification 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/>
              <a:t>Qualification method of the FEE 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/>
              <a:t>FEE production and qualification – </a:t>
            </a:r>
            <a:r>
              <a:rPr lang="en-US" altLang="zh-CN" sz="2000" dirty="0">
                <a:solidFill>
                  <a:srgbClr val="FF6600"/>
                </a:solidFill>
              </a:rPr>
              <a:t>1000 pre-production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Mass production will start after the Review in June. 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To be finished by the end of 2026</a:t>
            </a:r>
          </a:p>
          <a:p>
            <a:pPr marL="180975" indent="-180975"/>
            <a:r>
              <a:rPr lang="en-US" altLang="zh-CN" sz="2000" dirty="0"/>
              <a:t>BIS singlet assembly – </a:t>
            </a:r>
            <a:r>
              <a:rPr lang="en-US" altLang="zh-CN" sz="2000" dirty="0">
                <a:solidFill>
                  <a:srgbClr val="FF6600"/>
                </a:solidFill>
              </a:rPr>
              <a:t>21 pre-production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Mass production planned from September</a:t>
            </a:r>
          </a:p>
          <a:p>
            <a:pPr marL="729615" lvl="1" indent="-180975"/>
            <a:r>
              <a:rPr lang="en-US" altLang="zh-CN" sz="1400" dirty="0">
                <a:solidFill>
                  <a:srgbClr val="FF6600"/>
                </a:solidFill>
              </a:rPr>
              <a:t>To be finished by the middle of 2027</a:t>
            </a:r>
          </a:p>
          <a:p>
            <a:pPr marL="180975" indent="-180975"/>
            <a:r>
              <a:rPr lang="en-US" altLang="zh-CN" sz="2000" dirty="0"/>
              <a:t>Cosmic ray test station – </a:t>
            </a:r>
            <a:r>
              <a:rPr lang="en-US" altLang="zh-CN" sz="2000" dirty="0">
                <a:solidFill>
                  <a:srgbClr val="0000FF"/>
                </a:solidFill>
              </a:rPr>
              <a:t>under construction</a:t>
            </a:r>
            <a:r>
              <a:rPr lang="en-US" altLang="zh-CN" sz="2000" dirty="0"/>
              <a:t> </a:t>
            </a:r>
          </a:p>
          <a:p>
            <a:pPr marL="729615" marR="0" lvl="1" indent="-1809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4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Microsoft YaHei UI" panose="020B0503020204020204" pitchFamily="34" charset="-122"/>
                <a:cs typeface="Arial" panose="020B0604020202020204" pitchFamily="34" charset="0"/>
              </a:rPr>
              <a:t>Ready to be used from July 2026.</a:t>
            </a:r>
          </a:p>
          <a:p>
            <a:pPr marL="180975" indent="-180975"/>
            <a:r>
              <a:rPr lang="en-US" altLang="zh-CN" sz="2000" dirty="0"/>
              <a:t>BOM/BOR panel production – </a:t>
            </a:r>
            <a:r>
              <a:rPr lang="en-US" altLang="zh-CN" sz="2000" dirty="0">
                <a:solidFill>
                  <a:srgbClr val="0000FF"/>
                </a:solidFill>
              </a:rPr>
              <a:t>in progress</a:t>
            </a:r>
          </a:p>
          <a:p>
            <a:pPr marL="180975" indent="-180975"/>
            <a:endParaRPr lang="en-US" altLang="zh-CN" sz="2000" dirty="0"/>
          </a:p>
          <a:p>
            <a:pPr marL="180975" indent="-180975"/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84472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8CF5C2-B7B3-440C-85D3-66171878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DAQ system for FEE test and for singlet qualification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4C2D54E-BCAD-4C7D-B4BA-96C7251B2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11388437" cy="4275467"/>
          </a:xfrm>
        </p:spPr>
        <p:txBody>
          <a:bodyPr>
            <a:normAutofit/>
          </a:bodyPr>
          <a:lstStyle/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Initially designed for the New front-end electronics (FEE) with a specialized Manchester encoding for data transmission (“the </a:t>
            </a:r>
            <a:r>
              <a:rPr lang="en-US" altLang="zh-CN" sz="2500" u="sng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baseline</a:t>
            </a: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 solution”)</a:t>
            </a:r>
          </a:p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Quickly modified to the TDC mode for the test of “the </a:t>
            </a:r>
            <a:r>
              <a:rPr lang="en-US" altLang="zh-CN" sz="2500" u="sng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backup</a:t>
            </a: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 solution”</a:t>
            </a:r>
            <a:endParaRPr lang="en-US" altLang="zh-CN" sz="11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DAQ functions</a:t>
            </a:r>
            <a:r>
              <a:rPr lang="zh-CN" altLang="en-US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宋体" panose="02010600030101010101" pitchFamily="2" charset="-122"/>
                <a:cs typeface="Symbol" panose="05050102010706020507" pitchFamily="18" charset="2"/>
                <a:sym typeface="+mn-ea"/>
              </a:rPr>
              <a:t>：</a:t>
            </a:r>
            <a:endParaRPr lang="en-US" altLang="zh-CN" sz="25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marL="1028700" marR="0" lvl="1" indent="-34290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Provide 40MHz clock for FEE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marR="0" lvl="1" indent="-34290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144 channels decode or TDC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lvl="1" indent="-342900" algn="just" defTabSz="4572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Trigger mode: </a:t>
            </a:r>
            <a:r>
              <a:rPr lang="en-US" altLang="zh-CN" sz="2400" dirty="0">
                <a:sym typeface="+mn-ea"/>
              </a:rPr>
              <a:t>External/self/master-slave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marR="0" lvl="1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Data package &amp; upload</a:t>
            </a:r>
          </a:p>
          <a:p>
            <a:pPr marL="1028700" marR="0" lvl="1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Time resolution of 89 </a:t>
            </a:r>
            <a:r>
              <a:rPr lang="en-US" altLang="zh-CN" sz="22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ps</a:t>
            </a:r>
            <a:r>
              <a:rPr lang="en-US" altLang="zh-CN" sz="2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 with 2 ns dead time </a:t>
            </a:r>
            <a:endParaRPr lang="en-US" altLang="zh-CN" sz="25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  <a:sym typeface="+mn-ea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37A0D68-7773-4712-89D2-C4354E04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6C7E23-D3A1-48C2-B777-A04416E7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A2076F-F1F9-4A7A-9057-804D8626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15</a:t>
            </a:fld>
            <a:endParaRPr lang="en-US"/>
          </a:p>
        </p:txBody>
      </p:sp>
      <p:pic>
        <p:nvPicPr>
          <p:cNvPr id="8" name="图片 7" descr="f407600f2545cedda3fc7977e3cbd5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002" y="2220526"/>
            <a:ext cx="2772216" cy="196498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1781" y="506743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lvl="0" indent="-358775" defTabSz="914400">
              <a:spcBef>
                <a:spcPts val="1200"/>
              </a:spcBef>
              <a:buClr>
                <a:srgbClr val="0074A7"/>
              </a:buClr>
              <a:buFont typeface="Wingdings" panose="05000000000000000000" pitchFamily="2" charset="2"/>
              <a:buChar char="Ø"/>
            </a:pPr>
            <a:r>
              <a:rPr lang="en-US" altLang="zh-CN" sz="25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 Made significant contribution to the test of the FEE boards.</a:t>
            </a:r>
            <a:endParaRPr lang="en-US" altLang="zh-CN" sz="25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7F7D018-9468-47AB-A511-4FC57C60CF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90" y="4185513"/>
            <a:ext cx="527431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9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A81865-6EE5-48C8-A0D4-F34B06F2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Issues </a:t>
            </a:r>
            <a:r>
              <a:rPr lang="en-US" altLang="zh-CN" dirty="0"/>
              <a:t>addressed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1568E34-FE3E-41FB-9E8D-DBFF4A0C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2CC9EC-BCDD-4A30-BFA9-D493CEF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14F33B4-6D94-4357-ABAB-C530730F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1ABDCD31-E93E-4C0C-A7F5-2195068477AB}"/>
              </a:ext>
            </a:extLst>
          </p:cNvPr>
          <p:cNvSpPr txBox="1">
            <a:spLocks/>
          </p:cNvSpPr>
          <p:nvPr/>
        </p:nvSpPr>
        <p:spPr>
          <a:xfrm>
            <a:off x="401782" y="713222"/>
            <a:ext cx="11548362" cy="57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Quality of gas gaps produced in Italy company (GTE)</a:t>
            </a:r>
          </a:p>
          <a:p>
            <a:pPr lvl="1"/>
            <a:r>
              <a:rPr lang="en-US" altLang="zh-CN" dirty="0"/>
              <a:t>Issue: gas leak </a:t>
            </a:r>
            <a:r>
              <a:rPr lang="en-US" altLang="zh-CN" dirty="0">
                <a:sym typeface="Wingdings" panose="05000000000000000000" pitchFamily="2" charset="2"/>
              </a:rPr>
              <a:t> refurbishment produced gaps &amp; modification of the gap design  </a:t>
            </a:r>
            <a:r>
              <a:rPr lang="en-US" altLang="zh-CN" dirty="0">
                <a:solidFill>
                  <a:srgbClr val="0074A7"/>
                </a:solidFill>
                <a:sym typeface="Wingdings" panose="05000000000000000000" pitchFamily="2" charset="2"/>
              </a:rPr>
              <a:t>solved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Issue: current drifting  pre-washing and re-oiling, </a:t>
            </a:r>
            <a:r>
              <a:rPr lang="en-US" altLang="zh-CN" dirty="0" err="1">
                <a:sym typeface="Wingdings" panose="05000000000000000000" pitchFamily="2" charset="2"/>
              </a:rPr>
              <a:t>Ar</a:t>
            </a:r>
            <a:r>
              <a:rPr lang="en-US" altLang="zh-CN" dirty="0">
                <a:sym typeface="Wingdings" panose="05000000000000000000" pitchFamily="2" charset="2"/>
              </a:rPr>
              <a:t>-treatment, </a:t>
            </a:r>
            <a:r>
              <a:rPr lang="en-US" altLang="zh-CN" dirty="0">
                <a:solidFill>
                  <a:srgbClr val="0074A7"/>
                </a:solidFill>
                <a:sym typeface="Wingdings" panose="05000000000000000000" pitchFamily="2" charset="2"/>
              </a:rPr>
              <a:t>monitoring in progress.</a:t>
            </a:r>
            <a:endParaRPr lang="en-US" altLang="zh-CN" dirty="0">
              <a:solidFill>
                <a:srgbClr val="0074A7"/>
              </a:solidFill>
            </a:endParaRPr>
          </a:p>
          <a:p>
            <a:r>
              <a:rPr lang="en-US" altLang="zh-CN" dirty="0"/>
              <a:t>The FEB</a:t>
            </a:r>
          </a:p>
          <a:p>
            <a:pPr lvl="1"/>
            <a:r>
              <a:rPr lang="en-US" altLang="zh-CN" dirty="0"/>
              <a:t>Delay of the board design and test </a:t>
            </a:r>
            <a:r>
              <a:rPr lang="en-US" altLang="zh-CN" dirty="0">
                <a:sym typeface="Wingdings" panose="05000000000000000000" pitchFamily="2" charset="2"/>
              </a:rPr>
              <a:t> USTC offered an FPGA readout system for FEE test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Fine-tune the working parameters and extra Faraday cage shielding for noise control. 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Restrictions of chips to USTC </a:t>
            </a:r>
            <a:r>
              <a:rPr lang="en-US" altLang="zh-CN" dirty="0">
                <a:sym typeface="Wingdings" panose="05000000000000000000" pitchFamily="2" charset="2"/>
              </a:rPr>
              <a:t> FE board procured by USTC &amp; chip bonding by HK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Pre-production of 1000 FE boards.</a:t>
            </a:r>
            <a:endParaRPr lang="en-US" altLang="zh-CN" dirty="0"/>
          </a:p>
          <a:p>
            <a:r>
              <a:rPr lang="en-US" altLang="zh-CN" dirty="0"/>
              <a:t>The singlet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Restrictions of FE boards with chips</a:t>
            </a:r>
            <a:r>
              <a:rPr lang="en-US" altLang="zh-CN" dirty="0"/>
              <a:t>, singlets with electronics can not be assembled and tested in USTC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altLang="zh-CN" dirty="0" smtClean="0"/>
              <a:t>Move </a:t>
            </a:r>
            <a:r>
              <a:rPr lang="en-US" altLang="zh-CN" dirty="0"/>
              <a:t>the BIS singlet assembly line to MPI, ready for production</a:t>
            </a:r>
            <a:r>
              <a:rPr lang="en-US" altLang="zh-CN" dirty="0" smtClean="0"/>
              <a:t>.</a:t>
            </a:r>
          </a:p>
          <a:p>
            <a:pPr marL="365760" lvl="1" indent="0">
              <a:buNone/>
            </a:pPr>
            <a:endParaRPr lang="en-US" altLang="zh-CN" dirty="0"/>
          </a:p>
          <a:p>
            <a:pPr marL="457200" lvl="0" indent="-457200" defTabSz="457200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prstClr val="black"/>
                </a:solidFill>
                <a:ea typeface="等线" panose="02010600030101010101" pitchFamily="2" charset="-122"/>
                <a:cs typeface="+mn-cs"/>
              </a:rPr>
              <a:t>These issues delays the important PRR for starting the production. With the pass of PRR, the mass production will start soon.</a:t>
            </a:r>
            <a:endParaRPr lang="en-US" altLang="zh-CN" sz="2800" dirty="0">
              <a:solidFill>
                <a:prstClr val="black"/>
              </a:solidFill>
              <a:ea typeface="等线" panose="02010600030101010101" pitchFamily="2" charset="-122"/>
              <a:cs typeface="+mn-cs"/>
            </a:endParaRPr>
          </a:p>
          <a:p>
            <a:pPr marL="36576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0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18FEF4-B1F2-4812-AFED-EC6FDA26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Indicators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E90826-981D-4A8A-A423-CC9219884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06" y="839712"/>
            <a:ext cx="6012268" cy="2777247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Beam test arranged in May 2026 at CERN GIF</a:t>
            </a:r>
            <a:r>
              <a:rPr lang="en-US" altLang="zh-CN" dirty="0" smtClean="0"/>
              <a:t>++.</a:t>
            </a:r>
            <a:endParaRPr lang="en-US" altLang="zh-CN" dirty="0"/>
          </a:p>
          <a:p>
            <a:r>
              <a:rPr lang="en-US" altLang="zh-CN" dirty="0"/>
              <a:t>RPC singlets were tested with muon beam at gamma irradiation background.</a:t>
            </a:r>
          </a:p>
          <a:p>
            <a:r>
              <a:rPr lang="en-US" altLang="zh-CN" dirty="0"/>
              <a:t>Data analysis in progress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Preliminary result indicates 95% efficiency and 422 </a:t>
            </a:r>
            <a:r>
              <a:rPr lang="en-US" altLang="zh-CN" dirty="0" err="1" smtClean="0"/>
              <a:t>ps</a:t>
            </a:r>
            <a:r>
              <a:rPr lang="en-US" altLang="zh-CN" dirty="0" smtClean="0"/>
              <a:t> time resolution achieved.</a:t>
            </a:r>
          </a:p>
          <a:p>
            <a:r>
              <a:rPr lang="en-US" altLang="zh-CN" dirty="0" smtClean="0"/>
              <a:t>Under 500 Hz/cm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gamma irradiation and 3-5 kHz/cm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 muon beam spot, no performance decreasing observed.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F8DD718-823B-467C-8F40-596F32F5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F760176-1975-4EEE-A13B-3B97FC30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2764E5B-F516-4CD3-9D7D-B1A5BD9C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17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09661CF-5E64-44D8-9C9B-4BC29800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048" y="900326"/>
            <a:ext cx="5585791" cy="16701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46D5C57-B2E0-40FC-ACEF-C4CD226A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3" y="3711483"/>
            <a:ext cx="3244994" cy="24496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4EC8874-E1D1-41E4-BB08-AC8972E03AB0}"/>
              </a:ext>
            </a:extLst>
          </p:cNvPr>
          <p:cNvSpPr/>
          <p:nvPr/>
        </p:nvSpPr>
        <p:spPr>
          <a:xfrm>
            <a:off x="10272663" y="1110886"/>
            <a:ext cx="566278" cy="14596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CE469382-D66A-4AAF-994B-1BD469181166}"/>
              </a:ext>
            </a:extLst>
          </p:cNvPr>
          <p:cNvSpPr/>
          <p:nvPr/>
        </p:nvSpPr>
        <p:spPr>
          <a:xfrm>
            <a:off x="10816630" y="1110886"/>
            <a:ext cx="566278" cy="1459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19" y="3564310"/>
            <a:ext cx="4186298" cy="30216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51" y="3423895"/>
            <a:ext cx="4351049" cy="29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95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E843F2-85A0-4553-B91B-3C52BD03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Final state indicators…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41CDCA5-29FE-4079-8125-CAC1B93C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11614112" cy="5740277"/>
          </a:xfrm>
        </p:spPr>
        <p:txBody>
          <a:bodyPr/>
          <a:lstStyle/>
          <a:p>
            <a:r>
              <a:rPr lang="en-US" altLang="zh-CN" dirty="0" smtClean="0"/>
              <a:t>In the project application document, the final state indicators are expressed as “RPC detectors </a:t>
            </a:r>
            <a:r>
              <a:rPr lang="en-US" altLang="zh-CN" dirty="0" smtClean="0">
                <a:solidFill>
                  <a:srgbClr val="FF0000"/>
                </a:solidFill>
              </a:rPr>
              <a:t>installed to ATLAS </a:t>
            </a:r>
            <a:r>
              <a:rPr lang="en-US" altLang="zh-CN" dirty="0" smtClean="0"/>
              <a:t>experiment…”</a:t>
            </a:r>
          </a:p>
          <a:p>
            <a:r>
              <a:rPr lang="en-US" altLang="zh-CN" dirty="0" smtClean="0"/>
              <a:t>As we know, the HL-LHC will start to deliver beam after 2028.</a:t>
            </a:r>
          </a:p>
          <a:p>
            <a:r>
              <a:rPr lang="en-US" altLang="zh-CN" dirty="0" smtClean="0"/>
              <a:t>The efficiency and time resolution can be tested with cosmic rays.</a:t>
            </a:r>
          </a:p>
          <a:p>
            <a:r>
              <a:rPr lang="en-US" altLang="zh-CN" dirty="0" smtClean="0"/>
              <a:t>It’s difficult to achieve the rate capability without beam.</a:t>
            </a:r>
          </a:p>
          <a:p>
            <a:r>
              <a:rPr lang="en-US" altLang="zh-CN" dirty="0" smtClean="0"/>
              <a:t>Proposal: modify the indicator as: </a:t>
            </a:r>
            <a:r>
              <a:rPr lang="zh-CN" altLang="en-US" dirty="0" smtClean="0">
                <a:solidFill>
                  <a:srgbClr val="FF0000"/>
                </a:solidFill>
              </a:rPr>
              <a:t>“量产</a:t>
            </a:r>
            <a:r>
              <a:rPr lang="en-US" altLang="zh-CN" dirty="0" smtClean="0">
                <a:solidFill>
                  <a:srgbClr val="FF0000"/>
                </a:solidFill>
              </a:rPr>
              <a:t>RPC</a:t>
            </a:r>
            <a:r>
              <a:rPr lang="zh-CN" altLang="en-US" dirty="0" smtClean="0">
                <a:solidFill>
                  <a:srgbClr val="FF0000"/>
                </a:solidFill>
              </a:rPr>
              <a:t>模块达到</a:t>
            </a:r>
            <a:r>
              <a:rPr lang="en-US" altLang="zh-CN" dirty="0" smtClean="0">
                <a:solidFill>
                  <a:srgbClr val="FF0000"/>
                </a:solidFill>
              </a:rPr>
              <a:t>1 kHz/cm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2</a:t>
            </a:r>
            <a:r>
              <a:rPr lang="zh-CN" altLang="en-US" dirty="0" smtClean="0">
                <a:solidFill>
                  <a:srgbClr val="FF0000"/>
                </a:solidFill>
              </a:rPr>
              <a:t>”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by beam test method.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CC8695-ACA5-4A54-B0D3-4BCC2CD3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F3A6E5-D08A-41A9-9151-DD6C9BAE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EBB3F58-FE4E-4AFB-A165-F95CB5EC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650927" y="3977969"/>
            <a:ext cx="7639931" cy="2330405"/>
            <a:chOff x="4150287" y="713222"/>
            <a:chExt cx="7639931" cy="2330405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709661CF-5E64-44D8-9C9B-4BC298007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0287" y="713222"/>
              <a:ext cx="7639931" cy="2284403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CE469382-D66A-4AAF-994B-1BD469181166}"/>
                </a:ext>
              </a:extLst>
            </p:cNvPr>
            <p:cNvSpPr/>
            <p:nvPr/>
          </p:nvSpPr>
          <p:spPr>
            <a:xfrm>
              <a:off x="10177790" y="950876"/>
              <a:ext cx="869517" cy="20927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840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B7D2E3-C4A7-40BA-96FF-3890C1BB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Budget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85649B-D483-4EC3-8C95-576D9344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Implementation rate: 52%</a:t>
            </a:r>
          </a:p>
          <a:p>
            <a:r>
              <a:rPr lang="en-US" altLang="zh-CN" dirty="0"/>
              <a:t>Mainly on</a:t>
            </a:r>
          </a:p>
          <a:p>
            <a:pPr lvl="1"/>
            <a:r>
              <a:rPr lang="en-US" altLang="zh-CN" dirty="0"/>
              <a:t>Bakelite procurement</a:t>
            </a:r>
          </a:p>
          <a:p>
            <a:pPr lvl="1"/>
            <a:r>
              <a:rPr lang="en-US" altLang="zh-CN" dirty="0"/>
              <a:t>Gas gap prototyping</a:t>
            </a:r>
          </a:p>
          <a:p>
            <a:pPr lvl="1"/>
            <a:r>
              <a:rPr lang="en-US" altLang="zh-CN" dirty="0"/>
              <a:t>FEB pre-production</a:t>
            </a:r>
          </a:p>
          <a:p>
            <a:pPr lvl="1"/>
            <a:r>
              <a:rPr lang="en-US" altLang="zh-CN" dirty="0"/>
              <a:t>Readout panel production</a:t>
            </a:r>
          </a:p>
          <a:p>
            <a:pPr lvl="1"/>
            <a:r>
              <a:rPr lang="en-US" altLang="zh-CN" dirty="0"/>
              <a:t>International shipment</a:t>
            </a:r>
          </a:p>
          <a:p>
            <a:pPr marL="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4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 UI" panose="020B0503020204020204" pitchFamily="34" charset="-122"/>
                <a:cs typeface="Arial" panose="020B0604020202020204" pitchFamily="34" charset="0"/>
              </a:rPr>
              <a:t>Remained budget</a:t>
            </a:r>
          </a:p>
          <a:p>
            <a:pPr lvl="1"/>
            <a:r>
              <a:rPr lang="en-US" altLang="zh-CN" dirty="0"/>
              <a:t>Gas gap production</a:t>
            </a:r>
          </a:p>
          <a:p>
            <a:pPr lvl="1"/>
            <a:r>
              <a:rPr lang="en-US" altLang="zh-CN" dirty="0"/>
              <a:t>FEB production and qualification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900A56-38C1-4882-B803-73106DF26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192443-D1C6-4390-9243-526DB951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7303F1-042A-4CC3-81E3-EBDF0B2F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19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0D96807-E285-45CE-9789-C7AF236B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39" y="713222"/>
            <a:ext cx="6938330" cy="52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5CD3FC-CF7C-4BB7-9283-41508ADE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– towards HL-LHC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CCE1CF3-EA69-4F3B-A77F-9667C820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59" y="4212504"/>
            <a:ext cx="10841704" cy="219321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LHC will upgrade to HL-LHC with 5 - 7.5 times higher luminosity. </a:t>
            </a:r>
          </a:p>
          <a:p>
            <a:r>
              <a:rPr lang="en-US" altLang="zh-CN" dirty="0"/>
              <a:t>ATLAS will collect 90% of its physics data during the HL-LHC period </a:t>
            </a:r>
          </a:p>
          <a:p>
            <a:pPr marL="269875" indent="-269875">
              <a:buNone/>
            </a:pPr>
            <a:r>
              <a:rPr lang="en-US" altLang="zh-CN" sz="2200" dirty="0">
                <a:sym typeface="Wingdings" panose="05000000000000000000" pitchFamily="2" charset="2"/>
              </a:rPr>
              <a:t> Unprecedented opportunities to search for new physics at energy frontier and measurement of the SM, e.g. Higgs boson properties</a:t>
            </a:r>
            <a:endParaRPr lang="en-US" altLang="zh-CN" sz="2200" dirty="0">
              <a:solidFill>
                <a:srgbClr val="FF0000"/>
              </a:solidFill>
            </a:endParaRPr>
          </a:p>
          <a:p>
            <a:r>
              <a:rPr lang="en-US" altLang="zh-CN" dirty="0"/>
              <a:t>ATLAS detector is undergoing </a:t>
            </a:r>
            <a:r>
              <a:rPr lang="en-US" altLang="zh-CN" dirty="0">
                <a:solidFill>
                  <a:srgbClr val="122FC0"/>
                </a:solidFill>
              </a:rPr>
              <a:t>Phase-II</a:t>
            </a:r>
            <a:r>
              <a:rPr lang="en-US" altLang="zh-CN" dirty="0"/>
              <a:t> upgrades accordingly.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F921556-A784-42B9-844F-44659E3A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8BA92E5-DC17-4479-8CD3-25530211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061442F-D2F9-4679-A02A-13CF31CA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</a:t>
            </a:fld>
            <a:endParaRPr lang="en-US"/>
          </a:p>
        </p:txBody>
      </p:sp>
      <p:grpSp>
        <p:nvGrpSpPr>
          <p:cNvPr id="10" name="Group 21">
            <a:extLst>
              <a:ext uri="{FF2B5EF4-FFF2-40B4-BE49-F238E27FC236}">
                <a16:creationId xmlns="" xmlns:a16="http://schemas.microsoft.com/office/drawing/2014/main" id="{3D0C49A4-CFD7-3A04-7168-CC86B6D756DA}"/>
              </a:ext>
            </a:extLst>
          </p:cNvPr>
          <p:cNvGrpSpPr/>
          <p:nvPr/>
        </p:nvGrpSpPr>
        <p:grpSpPr>
          <a:xfrm>
            <a:off x="823705" y="1048559"/>
            <a:ext cx="10713458" cy="2516185"/>
            <a:chOff x="970243" y="1113036"/>
            <a:chExt cx="10713458" cy="2516185"/>
          </a:xfrm>
        </p:grpSpPr>
        <p:grpSp>
          <p:nvGrpSpPr>
            <p:cNvPr id="11" name="Group 1">
              <a:extLst>
                <a:ext uri="{FF2B5EF4-FFF2-40B4-BE49-F238E27FC236}">
                  <a16:creationId xmlns="" xmlns:a16="http://schemas.microsoft.com/office/drawing/2014/main" id="{258E262A-6F72-8C95-E7AF-BB6AABA86602}"/>
                </a:ext>
              </a:extLst>
            </p:cNvPr>
            <p:cNvGrpSpPr/>
            <p:nvPr/>
          </p:nvGrpSpPr>
          <p:grpSpPr>
            <a:xfrm>
              <a:off x="970243" y="1113036"/>
              <a:ext cx="10009580" cy="1630819"/>
              <a:chOff x="802583" y="692841"/>
              <a:chExt cx="10009580" cy="1630819"/>
            </a:xfrm>
          </p:grpSpPr>
          <p:grpSp>
            <p:nvGrpSpPr>
              <p:cNvPr id="20" name="组合 1">
                <a:extLst>
                  <a:ext uri="{FF2B5EF4-FFF2-40B4-BE49-F238E27FC236}">
                    <a16:creationId xmlns="" xmlns:a16="http://schemas.microsoft.com/office/drawing/2014/main" id="{58B622B7-EF52-76E3-5E55-7F0199090590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6"/>
                </p:custDataLst>
              </p:nvPr>
            </p:nvGrpSpPr>
            <p:grpSpPr>
              <a:xfrm>
                <a:off x="802583" y="1104611"/>
                <a:ext cx="10009580" cy="605243"/>
                <a:chOff x="890448" y="3214129"/>
                <a:chExt cx="6934867" cy="485932"/>
              </a:xfrm>
            </p:grpSpPr>
            <p:sp>
              <p:nvSpPr>
                <p:cNvPr id="24" name="Title-2">
                  <a:extLst>
                    <a:ext uri="{FF2B5EF4-FFF2-40B4-BE49-F238E27FC236}">
                      <a16:creationId xmlns="" xmlns:a16="http://schemas.microsoft.com/office/drawing/2014/main" id="{EA0702E0-8142-E2E9-B047-51135C389468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623303" y="3214129"/>
                  <a:ext cx="1758833" cy="485932"/>
                </a:xfrm>
                <a:prstGeom prst="chevron">
                  <a:avLst/>
                </a:prstGeom>
                <a:solidFill>
                  <a:srgbClr val="6F8183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F8183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Run-1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2009-2012</a:t>
                  </a:r>
                </a:p>
              </p:txBody>
            </p:sp>
            <p:sp>
              <p:nvSpPr>
                <p:cNvPr id="25" name="Title-3">
                  <a:extLst>
                    <a:ext uri="{FF2B5EF4-FFF2-40B4-BE49-F238E27FC236}">
                      <a16:creationId xmlns="" xmlns:a16="http://schemas.microsoft.com/office/drawing/2014/main" id="{2602DDBF-A4F5-D079-752B-190CAE68165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4344893" y="3214129"/>
                  <a:ext cx="1758833" cy="485932"/>
                </a:xfrm>
                <a:prstGeom prst="chevron">
                  <a:avLst/>
                </a:prstGeom>
                <a:solidFill>
                  <a:srgbClr val="5D739A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5D739A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LS-1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2013-2014</a:t>
                  </a:r>
                </a:p>
              </p:txBody>
            </p:sp>
            <p:sp>
              <p:nvSpPr>
                <p:cNvPr id="26" name="Title-4">
                  <a:extLst>
                    <a:ext uri="{FF2B5EF4-FFF2-40B4-BE49-F238E27FC236}">
                      <a16:creationId xmlns="" xmlns:a16="http://schemas.microsoft.com/office/drawing/2014/main" id="{2312215A-6DA7-7E69-731F-42F561339A2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6066482" y="3214129"/>
                  <a:ext cx="1758833" cy="485932"/>
                </a:xfrm>
                <a:prstGeom prst="chevron">
                  <a:avLst/>
                </a:prstGeom>
                <a:solidFill>
                  <a:srgbClr val="6997AF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997AF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Run-2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2015-2018</a:t>
                  </a:r>
                </a:p>
              </p:txBody>
            </p:sp>
            <p:sp>
              <p:nvSpPr>
                <p:cNvPr id="27" name="Title-5">
                  <a:extLst>
                    <a:ext uri="{FF2B5EF4-FFF2-40B4-BE49-F238E27FC236}">
                      <a16:creationId xmlns="" xmlns:a16="http://schemas.microsoft.com/office/drawing/2014/main" id="{A4FF3F7A-BB28-4654-8CA6-529FE845ED9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890448" y="3214129"/>
                  <a:ext cx="1758833" cy="485932"/>
                </a:xfrm>
                <a:prstGeom prst="chevron">
                  <a:avLst/>
                </a:prstGeom>
                <a:solidFill>
                  <a:srgbClr val="84ACB6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84ACB6">
                      <a:alpha val="40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LHC construction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1998-2008</a:t>
                  </a:r>
                </a:p>
              </p:txBody>
            </p:sp>
          </p:grpSp>
          <p:sp>
            <p:nvSpPr>
              <p:cNvPr id="21" name="TextBox 4">
                <a:extLst>
                  <a:ext uri="{FF2B5EF4-FFF2-40B4-BE49-F238E27FC236}">
                    <a16:creationId xmlns="" xmlns:a16="http://schemas.microsoft.com/office/drawing/2014/main" id="{6F381069-3A09-C1D9-B493-AD6ED4B6250E}"/>
                  </a:ext>
                </a:extLst>
              </p:cNvPr>
              <p:cNvSpPr txBox="1"/>
              <p:nvPr/>
            </p:nvSpPr>
            <p:spPr>
              <a:xfrm>
                <a:off x="3663942" y="692841"/>
                <a:ext cx="2031325" cy="369332"/>
              </a:xfrm>
              <a:prstGeom prst="rect">
                <a:avLst/>
              </a:prstGeom>
              <a:solidFill>
                <a:srgbClr val="AD84C6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Higgs. discovery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" name="TextBox 5">
                <a:extLst>
                  <a:ext uri="{FF2B5EF4-FFF2-40B4-BE49-F238E27FC236}">
                    <a16:creationId xmlns="" xmlns:a16="http://schemas.microsoft.com/office/drawing/2014/main" id="{30110E85-3E24-D5CA-B484-47423793E61A}"/>
                  </a:ext>
                </a:extLst>
              </p:cNvPr>
              <p:cNvSpPr txBox="1"/>
              <p:nvPr/>
            </p:nvSpPr>
            <p:spPr>
              <a:xfrm>
                <a:off x="3259023" y="1738885"/>
                <a:ext cx="809837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7,8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30 </a:t>
                </a: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TextBox 6">
                <a:extLst>
                  <a:ext uri="{FF2B5EF4-FFF2-40B4-BE49-F238E27FC236}">
                    <a16:creationId xmlns="" xmlns:a16="http://schemas.microsoft.com/office/drawing/2014/main" id="{354BCA61-E2D3-02F1-E67F-61D6499A445C}"/>
                  </a:ext>
                </a:extLst>
              </p:cNvPr>
              <p:cNvSpPr txBox="1"/>
              <p:nvPr/>
            </p:nvSpPr>
            <p:spPr>
              <a:xfrm>
                <a:off x="8651220" y="1726620"/>
                <a:ext cx="824264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190 </a:t>
                </a: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="" xmlns:a16="http://schemas.microsoft.com/office/drawing/2014/main" id="{2112D278-CB44-3C96-0251-D3335EA0116C}"/>
                </a:ext>
              </a:extLst>
            </p:cNvPr>
            <p:cNvGrpSpPr/>
            <p:nvPr/>
          </p:nvGrpSpPr>
          <p:grpSpPr>
            <a:xfrm>
              <a:off x="988990" y="2396113"/>
              <a:ext cx="10694711" cy="1233108"/>
              <a:chOff x="783837" y="2195892"/>
              <a:chExt cx="10694711" cy="1233108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="" xmlns:a16="http://schemas.microsoft.com/office/drawing/2014/main" id="{A1D7F601-E611-1F67-D53B-7AE94FAF2E85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"/>
                </p:custDataLst>
              </p:nvPr>
            </p:nvGrpSpPr>
            <p:grpSpPr>
              <a:xfrm>
                <a:off x="783837" y="2823757"/>
                <a:ext cx="10009578" cy="605243"/>
                <a:chOff x="890449" y="3214129"/>
                <a:chExt cx="6934866" cy="485932"/>
              </a:xfrm>
            </p:grpSpPr>
            <p:sp>
              <p:nvSpPr>
                <p:cNvPr id="16" name="Title-2">
                  <a:extLst>
                    <a:ext uri="{FF2B5EF4-FFF2-40B4-BE49-F238E27FC236}">
                      <a16:creationId xmlns="" xmlns:a16="http://schemas.microsoft.com/office/drawing/2014/main" id="{A95A118A-B986-FF85-1686-6CDD33AEFF49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2623303" y="3214129"/>
                  <a:ext cx="1758833" cy="485932"/>
                </a:xfrm>
                <a:prstGeom prst="chevron">
                  <a:avLst/>
                </a:prstGeom>
                <a:solidFill>
                  <a:srgbClr val="6F8183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F8183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Run-3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2022-2026</a:t>
                  </a:r>
                </a:p>
              </p:txBody>
            </p:sp>
            <p:sp>
              <p:nvSpPr>
                <p:cNvPr id="17" name="Title-3">
                  <a:extLst>
                    <a:ext uri="{FF2B5EF4-FFF2-40B4-BE49-F238E27FC236}">
                      <a16:creationId xmlns="" xmlns:a16="http://schemas.microsoft.com/office/drawing/2014/main" id="{DAB83168-2D81-5E82-BACD-A700EF61DC0D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4344894" y="3214129"/>
                  <a:ext cx="1758833" cy="485932"/>
                </a:xfrm>
                <a:prstGeom prst="chevron">
                  <a:avLst/>
                </a:prstGeom>
                <a:solidFill>
                  <a:srgbClr val="5D739A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5D739A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LS-3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2026-2029</a:t>
                  </a:r>
                </a:p>
              </p:txBody>
            </p:sp>
            <p:sp>
              <p:nvSpPr>
                <p:cNvPr id="18" name="Title-4">
                  <a:extLst>
                    <a:ext uri="{FF2B5EF4-FFF2-40B4-BE49-F238E27FC236}">
                      <a16:creationId xmlns="" xmlns:a16="http://schemas.microsoft.com/office/drawing/2014/main" id="{CB78E6D2-B356-DC02-346A-054C6B24E20F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6066482" y="3214129"/>
                  <a:ext cx="1758833" cy="485932"/>
                </a:xfrm>
                <a:prstGeom prst="chevron">
                  <a:avLst/>
                </a:prstGeom>
                <a:solidFill>
                  <a:srgbClr val="6997AF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997AF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Run-4</a:t>
                  </a: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，</a:t>
                  </a: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5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2030-2040</a:t>
                  </a:r>
                </a:p>
              </p:txBody>
            </p:sp>
            <p:sp>
              <p:nvSpPr>
                <p:cNvPr id="19" name="Title-5">
                  <a:extLst>
                    <a:ext uri="{FF2B5EF4-FFF2-40B4-BE49-F238E27FC236}">
                      <a16:creationId xmlns="" xmlns:a16="http://schemas.microsoft.com/office/drawing/2014/main" id="{CB7925CD-BCF2-08D9-56CD-95FD4123A173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890449" y="3214129"/>
                  <a:ext cx="1758833" cy="485932"/>
                </a:xfrm>
                <a:prstGeom prst="chevron">
                  <a:avLst/>
                </a:prstGeom>
                <a:solidFill>
                  <a:srgbClr val="84ACB6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84ACB6">
                      <a:alpha val="40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LS-2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2019-2021</a:t>
                  </a:r>
                </a:p>
              </p:txBody>
            </p:sp>
          </p:grpSp>
          <p:sp>
            <p:nvSpPr>
              <p:cNvPr id="14" name="TextBox 15">
                <a:extLst>
                  <a:ext uri="{FF2B5EF4-FFF2-40B4-BE49-F238E27FC236}">
                    <a16:creationId xmlns="" xmlns:a16="http://schemas.microsoft.com/office/drawing/2014/main" id="{7EEAC249-F1FE-384E-1E9B-03DA7BC38E99}"/>
                  </a:ext>
                </a:extLst>
              </p:cNvPr>
              <p:cNvSpPr txBox="1"/>
              <p:nvPr/>
            </p:nvSpPr>
            <p:spPr>
              <a:xfrm>
                <a:off x="4828059" y="2195892"/>
                <a:ext cx="914032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13.6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450 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="" xmlns:a16="http://schemas.microsoft.com/office/drawing/2014/main" id="{A4858AF2-F6F9-FE33-D869-7E97A67A6750}"/>
                  </a:ext>
                </a:extLst>
              </p:cNvPr>
              <p:cNvSpPr txBox="1"/>
              <p:nvPr/>
            </p:nvSpPr>
            <p:spPr>
              <a:xfrm>
                <a:off x="10070790" y="2200952"/>
                <a:ext cx="1407758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13.6-14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3000-4000 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F8EE229E-4B4A-433B-9F90-4B23B0065830}"/>
              </a:ext>
            </a:extLst>
          </p:cNvPr>
          <p:cNvSpPr txBox="1"/>
          <p:nvPr/>
        </p:nvSpPr>
        <p:spPr>
          <a:xfrm>
            <a:off x="7865806" y="3672466"/>
            <a:ext cx="40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*Latest schedule released in Oct.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662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D188BA6-51B1-465A-A093-FCE54B4F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Organization and management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F27D744-33CF-45CB-B31C-423EA4D0E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1149054"/>
            <a:ext cx="5577600" cy="1606164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Weekly meeting for in-depth discussion about the progress and work arrangement.</a:t>
            </a:r>
          </a:p>
          <a:p>
            <a:r>
              <a:rPr lang="en-US" altLang="zh-CN" dirty="0"/>
              <a:t>Annual discussion during the CLHCP meeting.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4ACFE96-AA2D-444B-A369-6CF800C7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D4D7A5-FDF6-47AE-8186-713D9A84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5379DBD-5894-426B-85F5-BBAF8261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20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ECD41A4-0CFD-4050-9129-DCFD60BE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500" y="690224"/>
            <a:ext cx="5444500" cy="57402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5904F26-BAA3-4D3A-9FCA-14481572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3" y="4122752"/>
            <a:ext cx="6410739" cy="21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1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7B6CCAF-8758-40DF-98A9-60FE1ECF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Achievement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6644C31-92CF-4739-8B00-C23B437A1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sz="3400" dirty="0" smtClean="0"/>
              <a:t>Publications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altLang="zh-CN" dirty="0" err="1"/>
              <a:t>Jiaxuan</a:t>
            </a:r>
            <a:r>
              <a:rPr lang="en-US" altLang="zh-CN" dirty="0"/>
              <a:t> Li, </a:t>
            </a:r>
            <a:r>
              <a:rPr lang="en-US" altLang="zh-CN" dirty="0" smtClean="0"/>
              <a:t>et al., A low-dead-time</a:t>
            </a:r>
            <a:r>
              <a:rPr lang="en-US" altLang="zh-CN" dirty="0"/>
              <a:t>, sub-100 </a:t>
            </a:r>
            <a:r>
              <a:rPr lang="en-US" altLang="zh-CN" dirty="0" err="1"/>
              <a:t>ps</a:t>
            </a:r>
            <a:r>
              <a:rPr lang="en-US" altLang="zh-CN" dirty="0"/>
              <a:t> 144-channel TDC based </a:t>
            </a:r>
            <a:r>
              <a:rPr lang="en-US" altLang="zh-CN" dirty="0" smtClean="0"/>
              <a:t>on </a:t>
            </a:r>
            <a:r>
              <a:rPr lang="en-US" altLang="zh-CN" dirty="0" err="1" smtClean="0"/>
              <a:t>Kintex</a:t>
            </a:r>
            <a:r>
              <a:rPr lang="en-US" altLang="zh-CN" dirty="0" smtClean="0"/>
              <a:t> </a:t>
            </a:r>
            <a:r>
              <a:rPr lang="en-US" altLang="zh-CN" dirty="0" err="1"/>
              <a:t>Ultrascale</a:t>
            </a:r>
            <a:r>
              <a:rPr lang="en-US" altLang="zh-CN" dirty="0"/>
              <a:t> FPGA, </a:t>
            </a:r>
            <a:r>
              <a:rPr lang="en-US" altLang="zh-CN" dirty="0" smtClean="0"/>
              <a:t>JINST 20 (2025) P12027</a:t>
            </a:r>
          </a:p>
          <a:p>
            <a:pPr indent="0">
              <a:buNone/>
            </a:pPr>
            <a:endParaRPr lang="en-US" altLang="zh-CN" dirty="0"/>
          </a:p>
          <a:p>
            <a:r>
              <a:rPr lang="en-US" altLang="zh-CN" sz="3400" dirty="0" smtClean="0"/>
              <a:t>Talks 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 smtClean="0"/>
              <a:t>杜东硕</a:t>
            </a:r>
            <a:r>
              <a:rPr lang="en-US" altLang="zh-CN" dirty="0" smtClean="0"/>
              <a:t>, </a:t>
            </a:r>
            <a:r>
              <a:rPr lang="en-US" altLang="zh-CN" dirty="0"/>
              <a:t>The thin RPC gas gap development for the ATLAS Phase-II upgrade</a:t>
            </a:r>
            <a:r>
              <a:rPr lang="zh-CN" altLang="en-US" dirty="0"/>
              <a:t>，第十届中国</a:t>
            </a:r>
            <a:r>
              <a:rPr lang="en-US" altLang="zh-CN" dirty="0"/>
              <a:t>LHC</a:t>
            </a:r>
            <a:r>
              <a:rPr lang="zh-CN" altLang="en-US" dirty="0"/>
              <a:t>物理会议，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13-16</a:t>
            </a:r>
            <a:r>
              <a:rPr lang="zh-CN" altLang="en-US" dirty="0"/>
              <a:t>日，青岛 </a:t>
            </a:r>
            <a:endParaRPr lang="en-US" altLang="zh-CN" dirty="0" smtClean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altLang="zh-CN" dirty="0" smtClean="0"/>
              <a:t>Francois </a:t>
            </a:r>
            <a:r>
              <a:rPr lang="en-US" altLang="zh-CN" dirty="0" err="1" smtClean="0"/>
              <a:t>Lagarde</a:t>
            </a:r>
            <a:r>
              <a:rPr lang="en-US" altLang="zh-CN" dirty="0" smtClean="0"/>
              <a:t>, </a:t>
            </a:r>
            <a:r>
              <a:rPr lang="en-US" altLang="zh-CN" dirty="0"/>
              <a:t>The RPC assembly for the ATLAS Phase-II upgrade</a:t>
            </a:r>
            <a:r>
              <a:rPr lang="zh-CN" altLang="en-US" dirty="0"/>
              <a:t>，第十届中国</a:t>
            </a:r>
            <a:r>
              <a:rPr lang="en-US" altLang="zh-CN" dirty="0"/>
              <a:t>LHC</a:t>
            </a:r>
            <a:r>
              <a:rPr lang="zh-CN" altLang="en-US" dirty="0"/>
              <a:t>物理会议，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13-17</a:t>
            </a:r>
            <a:r>
              <a:rPr lang="zh-CN" altLang="en-US" dirty="0"/>
              <a:t>日，青岛 </a:t>
            </a:r>
            <a:endParaRPr lang="en-US" altLang="zh-CN" dirty="0" smtClean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 smtClean="0"/>
              <a:t>杜东硕</a:t>
            </a:r>
            <a:r>
              <a:rPr lang="en-US" altLang="zh-CN" dirty="0" smtClean="0"/>
              <a:t>, </a:t>
            </a:r>
            <a:r>
              <a:rPr lang="en-US" altLang="zh-CN" dirty="0"/>
              <a:t>Mass production of RPC readout panels for ATLAS Phase-II upgrade and R&amp;D on thin gas gap production at USTC</a:t>
            </a:r>
            <a:r>
              <a:rPr lang="zh-CN" altLang="en-US" dirty="0"/>
              <a:t>，</a:t>
            </a:r>
            <a:r>
              <a:rPr lang="en-US" altLang="zh-CN" dirty="0"/>
              <a:t>RPC2024</a:t>
            </a:r>
            <a:r>
              <a:rPr lang="zh-CN" altLang="en-US" dirty="0"/>
              <a:t>，</a:t>
            </a:r>
            <a:r>
              <a:rPr lang="en-US" altLang="zh-CN" dirty="0"/>
              <a:t>9</a:t>
            </a:r>
            <a:r>
              <a:rPr lang="zh-CN" altLang="en-US" dirty="0"/>
              <a:t>月</a:t>
            </a:r>
            <a:r>
              <a:rPr lang="en-US" altLang="zh-CN" dirty="0"/>
              <a:t>9-13</a:t>
            </a:r>
            <a:r>
              <a:rPr lang="zh-CN" altLang="en-US" dirty="0"/>
              <a:t>日 </a:t>
            </a:r>
            <a:endParaRPr lang="en-US" altLang="zh-CN" dirty="0" smtClean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 smtClean="0"/>
              <a:t>杜东硕</a:t>
            </a:r>
            <a:r>
              <a:rPr lang="en-US" altLang="zh-CN" dirty="0" smtClean="0"/>
              <a:t>, </a:t>
            </a:r>
            <a:r>
              <a:rPr lang="en-US" altLang="zh-CN" dirty="0"/>
              <a:t>Mass production of RPC readout panels for ATLAS Phase-II upgrade and R&amp;D on thin gas gap production at USTC</a:t>
            </a:r>
            <a:r>
              <a:rPr lang="zh-CN" altLang="en-US" dirty="0"/>
              <a:t>，第十四届全国粒子物理学术会议，</a:t>
            </a:r>
            <a:r>
              <a:rPr lang="en-US" altLang="zh-CN" dirty="0"/>
              <a:t>8</a:t>
            </a:r>
            <a:r>
              <a:rPr lang="zh-CN" altLang="en-US" dirty="0"/>
              <a:t>月</a:t>
            </a:r>
            <a:r>
              <a:rPr lang="en-US" altLang="zh-CN" dirty="0"/>
              <a:t>12-18</a:t>
            </a:r>
            <a:r>
              <a:rPr lang="zh-CN" altLang="en-US" dirty="0"/>
              <a:t>日，青岛 </a:t>
            </a:r>
            <a:endParaRPr lang="en-US" altLang="zh-CN" dirty="0" smtClean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 smtClean="0"/>
              <a:t>郭军</a:t>
            </a:r>
            <a:r>
              <a:rPr lang="en-US" altLang="zh-CN" dirty="0" smtClean="0"/>
              <a:t>, </a:t>
            </a:r>
            <a:r>
              <a:rPr lang="en-US" altLang="zh-CN" dirty="0"/>
              <a:t>ATLAS Upgrade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29</a:t>
            </a:r>
            <a:r>
              <a:rPr lang="zh-CN" altLang="en-US" dirty="0"/>
              <a:t>日</a:t>
            </a:r>
            <a:r>
              <a:rPr lang="en-US" altLang="zh-CN" dirty="0"/>
              <a:t>-11</a:t>
            </a:r>
            <a:r>
              <a:rPr lang="zh-CN" altLang="en-US" dirty="0"/>
              <a:t>月</a:t>
            </a:r>
            <a:r>
              <a:rPr lang="en-US" altLang="zh-CN" dirty="0"/>
              <a:t>2</a:t>
            </a:r>
            <a:r>
              <a:rPr lang="zh-CN" altLang="en-US" dirty="0"/>
              <a:t>日 </a:t>
            </a:r>
            <a:endParaRPr lang="en-US" altLang="zh-CN" dirty="0" smtClean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 smtClean="0"/>
              <a:t>孙勇杰</a:t>
            </a:r>
            <a:r>
              <a:rPr lang="en-US" altLang="zh-CN" dirty="0" smtClean="0"/>
              <a:t>, </a:t>
            </a:r>
            <a:r>
              <a:rPr lang="en-US" altLang="zh-CN" dirty="0"/>
              <a:t>Status of RPC Muon trigger detector for ATLAS Phase-II upgrade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 </a:t>
            </a:r>
            <a:endParaRPr lang="en-US" altLang="zh-CN" dirty="0" smtClean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zh-CN" altLang="en-US" dirty="0" smtClean="0"/>
              <a:t>李家璇</a:t>
            </a:r>
            <a:r>
              <a:rPr lang="en-US" altLang="zh-CN" dirty="0" smtClean="0"/>
              <a:t>, </a:t>
            </a:r>
            <a:r>
              <a:rPr lang="en-US" altLang="zh-CN" dirty="0"/>
              <a:t>A FPGA-based DAQ system for RPC cosmic ray test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 </a:t>
            </a:r>
            <a:r>
              <a:rPr lang="en-US" altLang="zh-CN" dirty="0" smtClean="0"/>
              <a:t>, </a:t>
            </a:r>
            <a:r>
              <a:rPr lang="en-US" altLang="zh-CN" dirty="0"/>
              <a:t>Status of RPC Muon trigger detector for ATLAS Phase-II upgrade</a:t>
            </a:r>
            <a:r>
              <a:rPr lang="zh-CN" altLang="en-US" dirty="0"/>
              <a:t>，</a:t>
            </a:r>
            <a:r>
              <a:rPr lang="en-US" altLang="zh-CN" dirty="0"/>
              <a:t>CLHCP2025</a:t>
            </a:r>
            <a:r>
              <a:rPr lang="zh-CN" altLang="en-US" dirty="0"/>
              <a:t>，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</a:t>
            </a:r>
            <a:r>
              <a:rPr lang="zh-CN" altLang="en-US" dirty="0"/>
              <a:t>日 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D23DAA-A2A6-4E84-94BC-4ED5DE5B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D70C23-EEA6-4C35-A5D3-D8B240546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0F75FFA-95D2-433E-826C-D1E6CA70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62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pPr marL="273050" indent="-455613"/>
            <a:r>
              <a:rPr lang="en-US" altLang="zh-CN" dirty="0"/>
              <a:t>RPC gas gap prototypes (130 x 68 cm</a:t>
            </a:r>
            <a:r>
              <a:rPr lang="en-US" altLang="zh-CN" baseline="30000" dirty="0"/>
              <a:t>2</a:t>
            </a:r>
            <a:r>
              <a:rPr lang="en-US" altLang="zh-CN" dirty="0"/>
              <a:t>) built successfully and </a:t>
            </a:r>
            <a:r>
              <a:rPr lang="en-US" altLang="zh-CN" dirty="0">
                <a:solidFill>
                  <a:srgbClr val="FF0000"/>
                </a:solidFill>
              </a:rPr>
              <a:t>USTC has been qualified as a production site</a:t>
            </a:r>
            <a:r>
              <a:rPr lang="en-US" altLang="zh-CN" dirty="0"/>
              <a:t>.</a:t>
            </a:r>
          </a:p>
          <a:p>
            <a:pPr marL="273050" indent="-455613"/>
            <a:r>
              <a:rPr lang="en-US" altLang="zh-CN" dirty="0"/>
              <a:t>Mass production and qualification of </a:t>
            </a:r>
            <a:r>
              <a:rPr lang="en-US" altLang="zh-CN" dirty="0">
                <a:solidFill>
                  <a:srgbClr val="FF0000"/>
                </a:solidFill>
              </a:rPr>
              <a:t>BIS readout panels (580 pieces) finished.</a:t>
            </a:r>
          </a:p>
          <a:p>
            <a:pPr marL="273050" indent="-455613"/>
            <a:r>
              <a:rPr lang="en-US" altLang="zh-CN" dirty="0"/>
              <a:t>Singlets pre-production at MPI and </a:t>
            </a:r>
            <a:r>
              <a:rPr lang="en-US" altLang="zh-CN" dirty="0">
                <a:solidFill>
                  <a:srgbClr val="FF0000"/>
                </a:solidFill>
              </a:rPr>
              <a:t>PRR passed with recommendations</a:t>
            </a:r>
            <a:r>
              <a:rPr lang="en-US" altLang="zh-CN" dirty="0"/>
              <a:t>.</a:t>
            </a:r>
          </a:p>
          <a:p>
            <a:pPr marL="273050" indent="-455613"/>
            <a:r>
              <a:rPr lang="en-US" altLang="zh-CN" dirty="0"/>
              <a:t>An FPGA-based readout system </a:t>
            </a:r>
            <a:r>
              <a:rPr lang="en-US" altLang="zh-CN" dirty="0">
                <a:solidFill>
                  <a:srgbClr val="FF0000"/>
                </a:solidFill>
              </a:rPr>
              <a:t>developed for FEE test and singlet qualification.</a:t>
            </a:r>
          </a:p>
          <a:p>
            <a:pPr marL="273050" indent="-455613"/>
            <a:r>
              <a:rPr lang="en-US" altLang="zh-CN" dirty="0">
                <a:solidFill>
                  <a:srgbClr val="0000FF"/>
                </a:solidFill>
              </a:rPr>
              <a:t>Getting ready for mass production and commissioning with controllable delays.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22</a:t>
            </a:fld>
            <a:endParaRPr lang="en-US"/>
          </a:p>
        </p:txBody>
      </p:sp>
      <p:sp>
        <p:nvSpPr>
          <p:cNvPr id="16" name="矩形 15"/>
          <p:cNvSpPr/>
          <p:nvPr/>
        </p:nvSpPr>
        <p:spPr>
          <a:xfrm>
            <a:off x="401781" y="4759783"/>
            <a:ext cx="10729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>
              <a:buFont typeface="Wingdings" panose="05000000000000000000" pitchFamily="2" charset="2"/>
              <a:buChar char="Ø"/>
            </a:pPr>
            <a:r>
              <a:rPr lang="en-US" altLang="zh-CN" sz="2800" dirty="0"/>
              <a:t>Chinese team covers most parts of the RPC production and makes significant contributions to ATLAS Muon upgrade.</a:t>
            </a:r>
          </a:p>
          <a:p>
            <a:pPr marL="539750" indent="-539750">
              <a:buFont typeface="Wingdings" panose="05000000000000000000" pitchFamily="2" charset="2"/>
              <a:buChar char="Ø"/>
            </a:pPr>
            <a:r>
              <a:rPr lang="en-US" altLang="zh-CN" sz="2800" dirty="0"/>
              <a:t>Chinese team makes necessary adjustments to fulfill the project. </a:t>
            </a:r>
          </a:p>
        </p:txBody>
      </p:sp>
    </p:spTree>
    <p:extLst>
      <p:ext uri="{BB962C8B-B14F-4D97-AF65-F5344CB8AC3E}">
        <p14:creationId xmlns:p14="http://schemas.microsoft.com/office/powerpoint/2010/main" val="1376078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23</a:t>
            </a:fld>
            <a:endParaRPr 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5495693" y="686991"/>
            <a:ext cx="6454451" cy="5892140"/>
            <a:chOff x="187592" y="319944"/>
            <a:chExt cx="6454451" cy="589214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592" y="319944"/>
              <a:ext cx="5960831" cy="5892140"/>
            </a:xfrm>
            <a:prstGeom prst="rect">
              <a:avLst/>
            </a:prstGeom>
          </p:spPr>
        </p:pic>
        <p:cxnSp>
          <p:nvCxnSpPr>
            <p:cNvPr id="23" name="Straight Connector 31"/>
            <p:cNvCxnSpPr/>
            <p:nvPr/>
          </p:nvCxnSpPr>
          <p:spPr>
            <a:xfrm flipV="1">
              <a:off x="4744058" y="5057039"/>
              <a:ext cx="488285" cy="503811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" name="Text Box 33"/>
            <p:cNvSpPr txBox="1"/>
            <p:nvPr/>
          </p:nvSpPr>
          <p:spPr>
            <a:xfrm>
              <a:off x="2376824" y="2751273"/>
              <a:ext cx="5638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BIS</a:t>
              </a:r>
            </a:p>
          </p:txBody>
        </p:sp>
        <p:sp>
          <p:nvSpPr>
            <p:cNvPr id="26" name="Text Box 34"/>
            <p:cNvSpPr txBox="1"/>
            <p:nvPr/>
          </p:nvSpPr>
          <p:spPr>
            <a:xfrm>
              <a:off x="5232343" y="5134036"/>
              <a:ext cx="14097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BOM/BOR</a:t>
              </a:r>
            </a:p>
          </p:txBody>
        </p:sp>
        <p:sp>
          <p:nvSpPr>
            <p:cNvPr id="27" name="Text Box 35"/>
            <p:cNvSpPr txBox="1"/>
            <p:nvPr/>
          </p:nvSpPr>
          <p:spPr>
            <a:xfrm>
              <a:off x="3865848" y="3034979"/>
              <a:ext cx="5638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BIL</a:t>
              </a:r>
            </a:p>
          </p:txBody>
        </p:sp>
        <p:sp>
          <p:nvSpPr>
            <p:cNvPr id="28" name="椭圆 27"/>
            <p:cNvSpPr/>
            <p:nvPr/>
          </p:nvSpPr>
          <p:spPr>
            <a:xfrm rot="3018828">
              <a:off x="4036999" y="3488426"/>
              <a:ext cx="718391" cy="1402644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FF"/>
                </a:solidFill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4511250" y="4285846"/>
              <a:ext cx="721093" cy="708997"/>
            </a:xfrm>
            <a:prstGeom prst="straightConnector1">
              <a:avLst/>
            </a:prstGeom>
            <a:ln w="38100">
              <a:solidFill>
                <a:srgbClr val="0074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1"/>
            <p:cNvCxnSpPr/>
            <p:nvPr/>
          </p:nvCxnSpPr>
          <p:spPr>
            <a:xfrm flipV="1">
              <a:off x="5287485" y="4618808"/>
              <a:ext cx="433143" cy="536822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" name="Straight Connector 31"/>
            <p:cNvCxnSpPr/>
            <p:nvPr/>
          </p:nvCxnSpPr>
          <p:spPr>
            <a:xfrm>
              <a:off x="907961" y="4618808"/>
              <a:ext cx="447870" cy="584257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" name="Straight Connector 31"/>
            <p:cNvCxnSpPr/>
            <p:nvPr/>
          </p:nvCxnSpPr>
          <p:spPr>
            <a:xfrm>
              <a:off x="1355831" y="5053657"/>
              <a:ext cx="474382" cy="503811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69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1931A57-5BBE-4078-8E1F-21F4E618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Upgrade of the ATLAS detector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F663281-341E-482A-BBE5-0EEB4E86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E8A9763-03AE-48F7-86FE-FEA61C85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44E09B1-E1F2-4F02-921D-202B00C0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3</a:t>
            </a:fld>
            <a:endParaRPr lang="en-US"/>
          </a:p>
        </p:txBody>
      </p:sp>
      <p:grpSp>
        <p:nvGrpSpPr>
          <p:cNvPr id="48" name="组合 47">
            <a:extLst>
              <a:ext uri="{FF2B5EF4-FFF2-40B4-BE49-F238E27FC236}">
                <a16:creationId xmlns="" xmlns:a16="http://schemas.microsoft.com/office/drawing/2014/main" id="{445A8AF5-12BC-4CE9-B03E-71A1AA535B40}"/>
              </a:ext>
            </a:extLst>
          </p:cNvPr>
          <p:cNvGrpSpPr/>
          <p:nvPr/>
        </p:nvGrpSpPr>
        <p:grpSpPr>
          <a:xfrm>
            <a:off x="3097153" y="747320"/>
            <a:ext cx="9469124" cy="5533470"/>
            <a:chOff x="1499700" y="1218219"/>
            <a:chExt cx="9469124" cy="5533470"/>
          </a:xfrm>
        </p:grpSpPr>
        <p:sp>
          <p:nvSpPr>
            <p:cNvPr id="8" name="TextBox 16">
              <a:extLst>
                <a:ext uri="{FF2B5EF4-FFF2-40B4-BE49-F238E27FC236}">
                  <a16:creationId xmlns="" xmlns:a16="http://schemas.microsoft.com/office/drawing/2014/main" id="{FE018345-B175-46C1-BC46-169983F3BB57}"/>
                </a:ext>
              </a:extLst>
            </p:cNvPr>
            <p:cNvSpPr txBox="1"/>
            <p:nvPr/>
          </p:nvSpPr>
          <p:spPr>
            <a:xfrm>
              <a:off x="1499700" y="1466903"/>
              <a:ext cx="3499338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Silicon Inner Tracking system</a:t>
              </a:r>
              <a:endParaRPr lang="zh-CN" altLang="en-US" dirty="0"/>
            </a:p>
          </p:txBody>
        </p:sp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E039E1E4-8DBE-4544-A2FB-B94357F50F11}"/>
                </a:ext>
              </a:extLst>
            </p:cNvPr>
            <p:cNvSpPr txBox="1"/>
            <p:nvPr/>
          </p:nvSpPr>
          <p:spPr>
            <a:xfrm>
              <a:off x="1703350" y="5199203"/>
              <a:ext cx="4355123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 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High Granularity Timing Detector HGTD</a:t>
              </a:r>
              <a:endParaRPr lang="zh-CN" altLang="en-US" dirty="0"/>
            </a:p>
          </p:txBody>
        </p:sp>
        <p:grpSp>
          <p:nvGrpSpPr>
            <p:cNvPr id="10" name="Group 27">
              <a:extLst>
                <a:ext uri="{FF2B5EF4-FFF2-40B4-BE49-F238E27FC236}">
                  <a16:creationId xmlns="" xmlns:a16="http://schemas.microsoft.com/office/drawing/2014/main" id="{24EC0D2A-CAC0-408C-A70E-CD2A17710192}"/>
                </a:ext>
              </a:extLst>
            </p:cNvPr>
            <p:cNvGrpSpPr/>
            <p:nvPr/>
          </p:nvGrpSpPr>
          <p:grpSpPr>
            <a:xfrm>
              <a:off x="2754845" y="1867698"/>
              <a:ext cx="6174211" cy="3404610"/>
              <a:chOff x="2863018" y="2126115"/>
              <a:chExt cx="6174211" cy="3404610"/>
            </a:xfrm>
          </p:grpSpPr>
          <p:grpSp>
            <p:nvGrpSpPr>
              <p:cNvPr id="11" name="Group 2">
                <a:extLst>
                  <a:ext uri="{FF2B5EF4-FFF2-40B4-BE49-F238E27FC236}">
                    <a16:creationId xmlns="" xmlns:a16="http://schemas.microsoft.com/office/drawing/2014/main" id="{A22870C5-B78A-49B8-9F1C-45600056166C}"/>
                  </a:ext>
                </a:extLst>
              </p:cNvPr>
              <p:cNvGrpSpPr/>
              <p:nvPr/>
            </p:nvGrpSpPr>
            <p:grpSpPr>
              <a:xfrm>
                <a:off x="2863018" y="2126115"/>
                <a:ext cx="6174211" cy="3404610"/>
                <a:chOff x="2593388" y="1340669"/>
                <a:chExt cx="6174211" cy="3404610"/>
              </a:xfrm>
            </p:grpSpPr>
            <p:pic>
              <p:nvPicPr>
                <p:cNvPr id="14" name="Google Shape;105;g4dc3415e50479d50_48" descr="Google Shape;105;g4dc3415e50479d50_48">
                  <a:extLst>
                    <a:ext uri="{FF2B5EF4-FFF2-40B4-BE49-F238E27FC236}">
                      <a16:creationId xmlns="" xmlns:a16="http://schemas.microsoft.com/office/drawing/2014/main" id="{B441B59E-28D4-4723-9E42-E0895F588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026" b="92655" l="1389" r="96875">
                              <a14:foregroundMark x1="15694" y1="37371" x2="15694" y2="37371"/>
                              <a14:foregroundMark x1="15139" y1="29124" x2="15139" y2="29124"/>
                              <a14:foregroundMark x1="15417" y1="29124" x2="15417" y2="29124"/>
                              <a14:foregroundMark x1="4931" y1="53995" x2="4931" y2="53995"/>
                              <a14:foregroundMark x1="6806" y1="56572" x2="6806" y2="56572"/>
                              <a14:foregroundMark x1="17222" y1="92655" x2="17222" y2="92655"/>
                              <a14:foregroundMark x1="1389" y1="54639" x2="1389" y2="54639"/>
                              <a14:foregroundMark x1="91944" y1="13531" x2="91944" y2="13531"/>
                              <a14:foregroundMark x1="92361" y1="16237" x2="92361" y2="16237"/>
                              <a14:foregroundMark x1="96944" y1="41108" x2="96944" y2="41108"/>
                              <a14:foregroundMark x1="84792" y1="8505" x2="84792" y2="8505"/>
                              <a14:foregroundMark x1="73264" y1="5026" x2="73264" y2="5026"/>
                              <a14:foregroundMark x1="38056" y1="91753" x2="38056" y2="9175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3388" y="1340669"/>
                  <a:ext cx="6174211" cy="3404610"/>
                </a:xfrm>
                <a:prstGeom prst="rect">
                  <a:avLst/>
                </a:pr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sp>
              <p:nvSpPr>
                <p:cNvPr id="15" name="Oval 13">
                  <a:extLst>
                    <a:ext uri="{FF2B5EF4-FFF2-40B4-BE49-F238E27FC236}">
                      <a16:creationId xmlns="" xmlns:a16="http://schemas.microsoft.com/office/drawing/2014/main" id="{2812C943-E1ED-4119-AD5F-761A063884FE}"/>
                    </a:ext>
                  </a:extLst>
                </p:cNvPr>
                <p:cNvSpPr/>
                <p:nvPr/>
              </p:nvSpPr>
              <p:spPr>
                <a:xfrm rot="20890283">
                  <a:off x="6245113" y="2620280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6" name="Freeform: Shape 26">
                  <a:extLst>
                    <a:ext uri="{FF2B5EF4-FFF2-40B4-BE49-F238E27FC236}">
                      <a16:creationId xmlns="" xmlns:a16="http://schemas.microsoft.com/office/drawing/2014/main" id="{A4ED6B95-9331-457E-A8B3-8B6467283868}"/>
                    </a:ext>
                  </a:extLst>
                </p:cNvPr>
                <p:cNvSpPr/>
                <p:nvPr/>
              </p:nvSpPr>
              <p:spPr>
                <a:xfrm rot="21365050">
                  <a:off x="5740032" y="2780774"/>
                  <a:ext cx="572539" cy="2429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41" y="0"/>
                      </a:moveTo>
                      <a:lnTo>
                        <a:pt x="0" y="3032"/>
                      </a:lnTo>
                      <a:lnTo>
                        <a:pt x="3812" y="21600"/>
                      </a:lnTo>
                      <a:lnTo>
                        <a:pt x="21600" y="17811"/>
                      </a:lnTo>
                      <a:lnTo>
                        <a:pt x="18741" y="0"/>
                      </a:lnTo>
                      <a:close/>
                    </a:path>
                  </a:pathLst>
                </a:custGeom>
                <a:solidFill>
                  <a:srgbClr val="3C6CC1">
                    <a:alpha val="60000"/>
                  </a:srgbClr>
                </a:solidFill>
                <a:ln w="508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7" name="Oval 13">
                  <a:extLst>
                    <a:ext uri="{FF2B5EF4-FFF2-40B4-BE49-F238E27FC236}">
                      <a16:creationId xmlns="" xmlns:a16="http://schemas.microsoft.com/office/drawing/2014/main" id="{40779462-AC81-455B-99CF-55780278819C}"/>
                    </a:ext>
                  </a:extLst>
                </p:cNvPr>
                <p:cNvSpPr/>
                <p:nvPr/>
              </p:nvSpPr>
              <p:spPr>
                <a:xfrm rot="20890283">
                  <a:off x="5706246" y="2696405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</p:grpSp>
          <p:sp>
            <p:nvSpPr>
              <p:cNvPr id="12" name="Freeform: Shape 33">
                <a:extLst>
                  <a:ext uri="{FF2B5EF4-FFF2-40B4-BE49-F238E27FC236}">
                    <a16:creationId xmlns="" xmlns:a16="http://schemas.microsoft.com/office/drawing/2014/main" id="{3D04090B-A029-47C5-8193-FE4286E83285}"/>
                  </a:ext>
                </a:extLst>
              </p:cNvPr>
              <p:cNvSpPr/>
              <p:nvPr/>
            </p:nvSpPr>
            <p:spPr>
              <a:xfrm rot="21427425">
                <a:off x="5801901" y="3984285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latin typeface="Calibri" panose="020F0502020204030204" pitchFamily="34" charset="0"/>
                  <a:ea typeface="华文楷体" panose="02010600040101010101" pitchFamily="2" charset="-122"/>
                </a:endParaRPr>
              </a:p>
            </p:txBody>
          </p:sp>
          <p:sp>
            <p:nvSpPr>
              <p:cNvPr id="13" name="Freeform: Shape 33">
                <a:extLst>
                  <a:ext uri="{FF2B5EF4-FFF2-40B4-BE49-F238E27FC236}">
                    <a16:creationId xmlns="" xmlns:a16="http://schemas.microsoft.com/office/drawing/2014/main" id="{0900D372-84BD-4489-BB99-2D215601AC82}"/>
                  </a:ext>
                </a:extLst>
              </p:cNvPr>
              <p:cNvSpPr/>
              <p:nvPr/>
            </p:nvSpPr>
            <p:spPr>
              <a:xfrm>
                <a:off x="5723815" y="3209860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solidFill>
                    <a:srgbClr val="0070C0"/>
                  </a:solidFill>
                  <a:latin typeface="+mn-ea"/>
                </a:endParaRPr>
              </a:p>
            </p:txBody>
          </p:sp>
        </p:grpSp>
        <p:sp>
          <p:nvSpPr>
            <p:cNvPr id="18" name="Freeform: Shape 19">
              <a:extLst>
                <a:ext uri="{FF2B5EF4-FFF2-40B4-BE49-F238E27FC236}">
                  <a16:creationId xmlns="" xmlns:a16="http://schemas.microsoft.com/office/drawing/2014/main" id="{4565A3A2-F2E1-45BE-8BAD-CA7D4258D4CF}"/>
                </a:ext>
              </a:extLst>
            </p:cNvPr>
            <p:cNvSpPr/>
            <p:nvPr/>
          </p:nvSpPr>
          <p:spPr>
            <a:xfrm>
              <a:off x="4144457" y="1867698"/>
              <a:ext cx="2105828" cy="142026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25">
              <a:extLst>
                <a:ext uri="{FF2B5EF4-FFF2-40B4-BE49-F238E27FC236}">
                  <a16:creationId xmlns="" xmlns:a16="http://schemas.microsoft.com/office/drawing/2014/main" id="{CCBAE982-49E1-4D16-BAFC-7DD3A4A490F4}"/>
                </a:ext>
              </a:extLst>
            </p:cNvPr>
            <p:cNvSpPr txBox="1"/>
            <p:nvPr/>
          </p:nvSpPr>
          <p:spPr>
            <a:xfrm>
              <a:off x="7967633" y="1218219"/>
              <a:ext cx="3001191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b="1"/>
              </a:lvl1pPr>
            </a:lstStyle>
            <a:p>
              <a:r>
                <a:rPr lang="en-US" altLang="zh-CN" dirty="0"/>
                <a:t>Phase-I upgrade</a:t>
              </a:r>
              <a:endParaRPr lang="zh-CN" altLang="en-US" dirty="0"/>
            </a:p>
            <a:p>
              <a:r>
                <a:rPr lang="en-US" b="0" dirty="0"/>
                <a:t>New Small Wheel (NSW)</a:t>
              </a:r>
            </a:p>
          </p:txBody>
        </p:sp>
        <p:sp>
          <p:nvSpPr>
            <p:cNvPr id="20" name="Freeform: Shape 26">
              <a:extLst>
                <a:ext uri="{FF2B5EF4-FFF2-40B4-BE49-F238E27FC236}">
                  <a16:creationId xmlns="" xmlns:a16="http://schemas.microsoft.com/office/drawing/2014/main" id="{68F70F29-4E80-4064-B662-AE4D9EEA08FE}"/>
                </a:ext>
              </a:extLst>
            </p:cNvPr>
            <p:cNvSpPr/>
            <p:nvPr/>
          </p:nvSpPr>
          <p:spPr>
            <a:xfrm rot="10800000" flipV="1">
              <a:off x="7158901" y="1592006"/>
              <a:ext cx="773312" cy="1265730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="" xmlns:a16="http://schemas.microsoft.com/office/drawing/2014/main" id="{F1CFCEC6-2D62-4873-9F61-E0324CAA5C5C}"/>
                </a:ext>
              </a:extLst>
            </p:cNvPr>
            <p:cNvSpPr/>
            <p:nvPr/>
          </p:nvSpPr>
          <p:spPr>
            <a:xfrm flipV="1">
              <a:off x="4675367" y="3646129"/>
              <a:ext cx="1312460" cy="186014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bject 6">
              <a:extLst>
                <a:ext uri="{FF2B5EF4-FFF2-40B4-BE49-F238E27FC236}">
                  <a16:creationId xmlns="" xmlns:a16="http://schemas.microsoft.com/office/drawing/2014/main" id="{551FB060-3C70-454C-B60E-080F6D33A2D2}"/>
                </a:ext>
              </a:extLst>
            </p:cNvPr>
            <p:cNvSpPr txBox="1"/>
            <p:nvPr/>
          </p:nvSpPr>
          <p:spPr>
            <a:xfrm>
              <a:off x="6167452" y="5095851"/>
              <a:ext cx="4355123" cy="1655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b="1"/>
              </a:lvl1pPr>
            </a:lstStyle>
            <a:p>
              <a:r>
                <a:rPr lang="en-US" altLang="zh-CN" dirty="0">
                  <a:solidFill>
                    <a:srgbClr val="FF0000"/>
                  </a:solidFill>
                </a:rPr>
                <a:t>Phase-II upgrade</a:t>
              </a:r>
            </a:p>
            <a:p>
              <a:r>
                <a:rPr lang="en-US" altLang="zh-CN" sz="2400" b="0" dirty="0">
                  <a:solidFill>
                    <a:srgbClr val="FF0000"/>
                  </a:solidFill>
                </a:rPr>
                <a:t>Thin-gap RPC (barrel muon trigger, very crucial for physics) ,</a:t>
              </a:r>
              <a:r>
                <a:rPr lang="en-US" altLang="zh-CN" b="0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altLang="zh-CN" b="0" dirty="0" err="1"/>
                <a:t>sMDT</a:t>
              </a:r>
              <a:r>
                <a:rPr lang="en-US" altLang="zh-CN" b="0" dirty="0"/>
                <a:t>, electronics</a:t>
              </a:r>
              <a:endParaRPr lang="en-US" altLang="zh-CN" b="0" dirty="0">
                <a:solidFill>
                  <a:srgbClr val="FF0000"/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="" xmlns:a16="http://schemas.microsoft.com/office/drawing/2014/main" id="{D29743B1-F048-4B77-9253-A59E599F4114}"/>
                </a:ext>
              </a:extLst>
            </p:cNvPr>
            <p:cNvSpPr txBox="1"/>
            <p:nvPr/>
          </p:nvSpPr>
          <p:spPr>
            <a:xfrm>
              <a:off x="8652301" y="3838143"/>
              <a:ext cx="214711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Phase-II upgrade </a:t>
              </a:r>
              <a:endParaRPr lang="en-US" altLang="zh-CN" dirty="0"/>
            </a:p>
            <a:p>
              <a:r>
                <a:rPr lang="en-US" altLang="zh-CN" dirty="0"/>
                <a:t>Trigger and Data Acquisition - TDAQ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="" xmlns:a16="http://schemas.microsoft.com/office/drawing/2014/main" id="{724930D3-8B22-449A-97AE-64A56ED54AFA}"/>
              </a:ext>
            </a:extLst>
          </p:cNvPr>
          <p:cNvSpPr txBox="1"/>
          <p:nvPr/>
        </p:nvSpPr>
        <p:spPr>
          <a:xfrm>
            <a:off x="76416" y="1831805"/>
            <a:ext cx="43103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Main goals: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radiation hardness/rate capability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spatial/time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Faster response 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data acquisition rate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8079108" y="3339910"/>
            <a:ext cx="478470" cy="1333690"/>
          </a:xfrm>
          <a:prstGeom prst="line">
            <a:avLst/>
          </a:prstGeom>
          <a:ln w="12700">
            <a:solidFill>
              <a:srgbClr val="6F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3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503B402-2182-43EE-9B5D-9EEDFF04C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80"/>
          <a:stretch/>
        </p:blipFill>
        <p:spPr>
          <a:xfrm>
            <a:off x="5606727" y="3555721"/>
            <a:ext cx="4164579" cy="28845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167D6C-5433-4A06-BAC8-B2C757E9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Phase-II Upgrade of Muon RPC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F738B6B-E184-4062-B435-B6DB3F0C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BE58A09-36B2-462F-83F3-464D13AA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2CAC6E6-E689-498B-A126-5162BCFE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4</a:t>
            </a:fld>
            <a:endParaRPr lang="en-US"/>
          </a:p>
        </p:txBody>
      </p: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BAE77229-A845-4FFF-A075-807D2F159256}"/>
              </a:ext>
            </a:extLst>
          </p:cNvPr>
          <p:cNvGrpSpPr/>
          <p:nvPr/>
        </p:nvGrpSpPr>
        <p:grpSpPr>
          <a:xfrm>
            <a:off x="7545048" y="231467"/>
            <a:ext cx="4164579" cy="3443550"/>
            <a:chOff x="7993292" y="1667660"/>
            <a:chExt cx="3583749" cy="2639686"/>
          </a:xfrm>
        </p:grpSpPr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0ACC7390-029B-474D-9A64-F0C2A3F6ED62}"/>
                </a:ext>
              </a:extLst>
            </p:cNvPr>
            <p:cNvSpPr txBox="1"/>
            <p:nvPr/>
          </p:nvSpPr>
          <p:spPr>
            <a:xfrm>
              <a:off x="8467177" y="1667660"/>
              <a:ext cx="2635978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L=7.5×10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34</a:t>
              </a:r>
              <a:r>
                <a:rPr lang="en-US" altLang="zh-CN" dirty="0">
                  <a:solidFill>
                    <a:srgbClr val="FF0000"/>
                  </a:solidFill>
                </a:rPr>
                <a:t>cm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-2</a:t>
              </a:r>
              <a:r>
                <a:rPr lang="en-US" altLang="zh-CN" dirty="0">
                  <a:solidFill>
                    <a:srgbClr val="FF0000"/>
                  </a:solidFill>
                </a:rPr>
                <a:t>s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-1</a:t>
              </a:r>
              <a:r>
                <a:rPr lang="en-US" altLang="zh-CN" dirty="0">
                  <a:solidFill>
                    <a:srgbClr val="FF0000"/>
                  </a:solidFill>
                </a:rPr>
                <a:t>@13TeV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C24E6D5C-A702-4AF5-9C58-8AC83EE1A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292" y="2059993"/>
              <a:ext cx="3583749" cy="2247353"/>
            </a:xfrm>
            <a:prstGeom prst="rect">
              <a:avLst/>
            </a:prstGeom>
            <a:ln w="12700">
              <a:solidFill>
                <a:srgbClr val="0033CC"/>
              </a:solidFill>
            </a:ln>
          </p:spPr>
        </p:pic>
      </p:grp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BE050A49-BA21-4DD0-9AF8-E232111B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6" y="3840512"/>
            <a:ext cx="4791962" cy="2599763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="" xmlns:a16="http://schemas.microsoft.com/office/drawing/2014/main" id="{632EE955-4E4B-4736-254B-195C27828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3"/>
            <a:ext cx="11388437" cy="3184202"/>
          </a:xfrm>
        </p:spPr>
        <p:txBody>
          <a:bodyPr>
            <a:normAutofit/>
          </a:bodyPr>
          <a:lstStyle/>
          <a:p>
            <a:r>
              <a:rPr lang="en-US" altLang="zh-CN" dirty="0"/>
              <a:t>Current RPC system and its limitation</a:t>
            </a:r>
          </a:p>
          <a:p>
            <a:pPr lvl="1"/>
            <a:r>
              <a:rPr lang="en-US" altLang="zh-CN" dirty="0"/>
              <a:t>The limited rate capability: </a:t>
            </a:r>
            <a:r>
              <a:rPr lang="en-US" altLang="zh-CN" dirty="0">
                <a:solidFill>
                  <a:srgbClr val="FF0000"/>
                </a:solidFill>
              </a:rPr>
              <a:t>~ 100 Hz/cm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1 kHz/cm</a:t>
            </a:r>
            <a:r>
              <a:rPr lang="en-US" altLang="zh-CN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</a:p>
          <a:p>
            <a:pPr lvl="1"/>
            <a:r>
              <a:rPr lang="en-US" altLang="zh-CN" dirty="0"/>
              <a:t>Reaching the lifetime of </a:t>
            </a:r>
            <a:r>
              <a:rPr lang="en-US" altLang="zh-CN" dirty="0">
                <a:solidFill>
                  <a:srgbClr val="FF0000"/>
                </a:solidFill>
              </a:rPr>
              <a:t>10 years @ LHC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lower efficiency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acceptance holes </a:t>
            </a:r>
            <a:r>
              <a:rPr lang="en-US" altLang="zh-CN" dirty="0"/>
              <a:t>due to support structures</a:t>
            </a:r>
          </a:p>
          <a:p>
            <a:r>
              <a:rPr lang="en-US" altLang="zh-CN" dirty="0"/>
              <a:t>The desire for additional BI layers for HL-LHC</a:t>
            </a:r>
          </a:p>
          <a:p>
            <a:pPr lvl="1"/>
            <a:r>
              <a:rPr lang="en-US" altLang="zh-CN" dirty="0"/>
              <a:t>Three layers of new </a:t>
            </a:r>
            <a:r>
              <a:rPr lang="en-US" altLang="zh-CN" dirty="0">
                <a:solidFill>
                  <a:srgbClr val="FF0000"/>
                </a:solidFill>
              </a:rPr>
              <a:t>RPC in the BI </a:t>
            </a:r>
            <a:r>
              <a:rPr lang="en-US" altLang="zh-CN" dirty="0"/>
              <a:t>region</a:t>
            </a:r>
          </a:p>
          <a:p>
            <a:pPr lvl="1"/>
            <a:r>
              <a:rPr lang="en-US" altLang="zh-CN" dirty="0"/>
              <a:t>Thin-gap design with </a:t>
            </a:r>
            <a:r>
              <a:rPr lang="en-US" altLang="zh-CN" dirty="0">
                <a:solidFill>
                  <a:srgbClr val="FF0000"/>
                </a:solidFill>
              </a:rPr>
              <a:t>higher rate capability and longevity</a:t>
            </a:r>
          </a:p>
          <a:p>
            <a:pPr lvl="1"/>
            <a:r>
              <a:rPr lang="en-US" altLang="zh-CN" dirty="0"/>
              <a:t>Fix most of the </a:t>
            </a:r>
            <a:r>
              <a:rPr lang="en-US" altLang="zh-CN" dirty="0">
                <a:solidFill>
                  <a:srgbClr val="FF0000"/>
                </a:solidFill>
              </a:rPr>
              <a:t>acceptance holes 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6671257" y="3264794"/>
            <a:ext cx="2620850" cy="1268569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7B64DB6-9DFF-419D-BE6B-BBA7EB7B7A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42601" y="4294625"/>
            <a:ext cx="1934760" cy="1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F55D3F-EBFB-444A-BD70-328AB258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Advantages of the BI RPC Upgrade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0A6FF3A-F9F9-4A2F-975E-90EEDA953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02" y="1020614"/>
            <a:ext cx="5309540" cy="5075374"/>
          </a:xfrm>
        </p:spPr>
        <p:txBody>
          <a:bodyPr>
            <a:normAutofit fontScale="62500" lnSpcReduction="20000"/>
          </a:bodyPr>
          <a:lstStyle/>
          <a:p>
            <a:pPr marL="357188" indent="-357188"/>
            <a:r>
              <a:rPr lang="en-US" altLang="zh-CN" sz="4400" dirty="0"/>
              <a:t>The new BI RPC fixed most of the acceptance holes.</a:t>
            </a:r>
          </a:p>
          <a:p>
            <a:pPr marL="357188" indent="-357188"/>
            <a:r>
              <a:rPr lang="en-US" altLang="zh-CN" sz="4400" dirty="0"/>
              <a:t>Flexible trigger logic increases the trigger efficiency: </a:t>
            </a:r>
            <a:r>
              <a:rPr lang="en-US" altLang="zh-CN" sz="4400" dirty="0">
                <a:solidFill>
                  <a:srgbClr val="FF0000"/>
                </a:solidFill>
              </a:rPr>
              <a:t>70% </a:t>
            </a:r>
            <a:r>
              <a:rPr lang="en-US" altLang="zh-CN" sz="4400" dirty="0">
                <a:solidFill>
                  <a:srgbClr val="FF0000"/>
                </a:solidFill>
                <a:sym typeface="Wingdings" panose="05000000000000000000" pitchFamily="2" charset="2"/>
              </a:rPr>
              <a:t> 90%</a:t>
            </a:r>
            <a:endParaRPr lang="en-US" altLang="zh-CN" sz="4400" dirty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pPr marL="358775" indent="-358775"/>
            <a:r>
              <a:rPr lang="en-US" altLang="zh-CN" sz="4400" dirty="0"/>
              <a:t>Improved muon coverage important for offline analysis for physics with muon signature </a:t>
            </a:r>
          </a:p>
          <a:p>
            <a:pPr marL="358775" indent="-358775"/>
            <a:r>
              <a:rPr lang="en-US" altLang="zh-CN" sz="4400" dirty="0"/>
              <a:t>High time resolution (order of 1 ns) with thin gas gap can be exploited for new physics searches</a:t>
            </a:r>
            <a:endParaRPr lang="en-US" altLang="zh-CN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E243E6B-BF2B-4FBB-9505-2ECA9C54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840756B-54F5-4478-8F3C-2E5CF430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9BCFA6-F14B-4293-8DB5-49D5F923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5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217E553A-191E-4151-B547-CE2BF70D4378}"/>
              </a:ext>
            </a:extLst>
          </p:cNvPr>
          <p:cNvGrpSpPr/>
          <p:nvPr/>
        </p:nvGrpSpPr>
        <p:grpSpPr>
          <a:xfrm>
            <a:off x="5909072" y="3494458"/>
            <a:ext cx="3933617" cy="2986774"/>
            <a:chOff x="6632014" y="3611500"/>
            <a:chExt cx="3933617" cy="2986774"/>
          </a:xfrm>
        </p:grpSpPr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423B8830-EDBE-40D8-A1FE-B26AD2EF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2014" y="4104233"/>
              <a:ext cx="3933617" cy="249404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E08401D5-A93D-0337-57BB-BC60D9E21C88}"/>
                </a:ext>
              </a:extLst>
            </p:cNvPr>
            <p:cNvSpPr txBox="1"/>
            <p:nvPr/>
          </p:nvSpPr>
          <p:spPr>
            <a:xfrm>
              <a:off x="7222619" y="3611500"/>
              <a:ext cx="319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Expected trigger eff. with BI upgrade </a:t>
              </a:r>
              <a:r>
                <a:rPr lang="en-US" altLang="zh-CN" b="1" dirty="0">
                  <a:solidFill>
                    <a:srgbClr val="FF0000"/>
                  </a:solidFill>
                </a:rPr>
                <a:t>~ 90%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9B4EFA89-13EC-406D-95BB-D797E888B9E4}"/>
              </a:ext>
            </a:extLst>
          </p:cNvPr>
          <p:cNvGrpSpPr/>
          <p:nvPr/>
        </p:nvGrpSpPr>
        <p:grpSpPr>
          <a:xfrm>
            <a:off x="5909073" y="691972"/>
            <a:ext cx="4044579" cy="2796839"/>
            <a:chOff x="4683154" y="897701"/>
            <a:chExt cx="4044579" cy="2796839"/>
          </a:xfrm>
        </p:grpSpPr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936C66A3-C292-335E-02C2-5FE58B7F2F82}"/>
                </a:ext>
              </a:extLst>
            </p:cNvPr>
            <p:cNvSpPr txBox="1"/>
            <p:nvPr/>
          </p:nvSpPr>
          <p:spPr>
            <a:xfrm>
              <a:off x="5465834" y="897701"/>
              <a:ext cx="2695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Current trigger eff. </a:t>
              </a:r>
              <a:r>
                <a:rPr lang="en-US" altLang="zh-CN" b="1" dirty="0">
                  <a:solidFill>
                    <a:srgbClr val="FF0000"/>
                  </a:solidFill>
                </a:rPr>
                <a:t>~ 70%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B68A354-7568-4677-A135-CDB71F6E0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3154" y="1209536"/>
              <a:ext cx="4044579" cy="2485004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6F906EE1-222A-47FE-AE7B-2E795601FC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73189" y="4314503"/>
            <a:ext cx="1934760" cy="1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713223"/>
            <a:ext cx="11388437" cy="3143258"/>
          </a:xfrm>
        </p:spPr>
        <p:txBody>
          <a:bodyPr>
            <a:normAutofit fontScale="92500" lnSpcReduction="20000"/>
          </a:bodyPr>
          <a:lstStyle/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Thinner bakelite:</a:t>
            </a:r>
          </a:p>
          <a:p>
            <a:pPr lvl="1"/>
            <a:r>
              <a:rPr lang="en-US" altLang="zh-CN" dirty="0"/>
              <a:t>Less voltage drop in bakelite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improve the rate capability, larger induced signals</a:t>
            </a:r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Thinner gas gap: </a:t>
            </a:r>
          </a:p>
          <a:p>
            <a:pPr lvl="1"/>
            <a:r>
              <a:rPr lang="en-US" altLang="zh-CN" dirty="0"/>
              <a:t>Less charge produced per event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improve rate capability and longevity</a:t>
            </a:r>
          </a:p>
          <a:p>
            <a:pPr lvl="1"/>
            <a:r>
              <a:rPr lang="en-US" altLang="zh-CN" dirty="0"/>
              <a:t>Higher field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better time resolution</a:t>
            </a:r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Improved readout panel</a:t>
            </a:r>
          </a:p>
          <a:p>
            <a:pPr lvl="1"/>
            <a:r>
              <a:rPr lang="en-US" altLang="zh-CN" dirty="0"/>
              <a:t>Better mechanics flatness and hardness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better signal transmission and spatial resolution.</a:t>
            </a:r>
            <a:endParaRPr lang="zh-CN" altLang="en-US" dirty="0"/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New generation FE electronic:</a:t>
            </a:r>
          </a:p>
          <a:p>
            <a:pPr lvl="1"/>
            <a:r>
              <a:rPr lang="en-US" altLang="zh-CN" dirty="0"/>
              <a:t>Higher amplification factor and high S/N ratio to compensate the lost gas amplification.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184828" y="4356689"/>
            <a:ext cx="7009551" cy="1460661"/>
            <a:chOff x="1596984" y="2826893"/>
            <a:chExt cx="7009551" cy="1460661"/>
          </a:xfrm>
        </p:grpSpPr>
        <p:sp>
          <p:nvSpPr>
            <p:cNvPr id="16" name="矩形 15"/>
            <p:cNvSpPr/>
            <p:nvPr/>
          </p:nvSpPr>
          <p:spPr>
            <a:xfrm>
              <a:off x="1596984" y="2826893"/>
              <a:ext cx="7009551" cy="3219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596985" y="3226137"/>
              <a:ext cx="7009550" cy="2189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96984" y="3445078"/>
              <a:ext cx="7009551" cy="21894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6613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06302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4646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86632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2679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596984" y="3965582"/>
              <a:ext cx="7009551" cy="3219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96985" y="3666669"/>
              <a:ext cx="7009550" cy="2189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6613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306302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4646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86632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2679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Technical design: Thin-gap RPC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6</a:t>
            </a:fld>
            <a:endParaRPr 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7118836" y="4999577"/>
            <a:ext cx="0" cy="7059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580036" y="6119762"/>
            <a:ext cx="1247521" cy="307777"/>
          </a:xfrm>
          <a:prstGeom prst="rect">
            <a:avLst/>
          </a:prstGeom>
          <a:solidFill>
            <a:srgbClr val="8FAADC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Readout panel</a:t>
            </a:r>
            <a:endParaRPr lang="zh-CN" altLang="en-US" sz="1400" dirty="0"/>
          </a:p>
        </p:txBody>
      </p:sp>
      <p:sp>
        <p:nvSpPr>
          <p:cNvPr id="32" name="文本框 31"/>
          <p:cNvSpPr txBox="1"/>
          <p:nvPr/>
        </p:nvSpPr>
        <p:spPr>
          <a:xfrm>
            <a:off x="9731393" y="6119762"/>
            <a:ext cx="1502976" cy="307777"/>
          </a:xfrm>
          <a:prstGeom prst="rect">
            <a:avLst/>
          </a:prstGeom>
          <a:solidFill>
            <a:srgbClr val="C55A1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Bakelite electrode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365650" y="6119762"/>
            <a:ext cx="758414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Gas gap</a:t>
            </a:r>
            <a:endParaRPr lang="zh-CN" altLang="en-US" sz="1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8030923" y="6119762"/>
            <a:ext cx="149393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Copper strip/GND</a:t>
            </a:r>
            <a:endParaRPr lang="zh-CN" altLang="en-US" sz="1400" dirty="0"/>
          </a:p>
        </p:txBody>
      </p:sp>
      <p:sp>
        <p:nvSpPr>
          <p:cNvPr id="35" name="文本框 34"/>
          <p:cNvSpPr txBox="1"/>
          <p:nvPr/>
        </p:nvSpPr>
        <p:spPr>
          <a:xfrm>
            <a:off x="5323980" y="4368039"/>
            <a:ext cx="1096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/>
              <a:t>Low </a:t>
            </a:r>
            <a:r>
              <a:rPr lang="el-GR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zh-CN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filler</a:t>
            </a:r>
            <a:endParaRPr lang="zh-CN" altLang="en-US" sz="1400" b="1" dirty="0"/>
          </a:p>
        </p:txBody>
      </p:sp>
      <p:sp>
        <p:nvSpPr>
          <p:cNvPr id="37" name="矩形 36"/>
          <p:cNvSpPr/>
          <p:nvPr/>
        </p:nvSpPr>
        <p:spPr>
          <a:xfrm>
            <a:off x="5184827" y="4298748"/>
            <a:ext cx="7007173" cy="61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5184827" y="5823463"/>
            <a:ext cx="7007173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CasellaDiTesto 38"/>
          <p:cNvSpPr txBox="1"/>
          <p:nvPr/>
        </p:nvSpPr>
        <p:spPr>
          <a:xfrm>
            <a:off x="7271732" y="4283547"/>
            <a:ext cx="2521524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Bakelite: 2 mm</a:t>
            </a:r>
            <a:r>
              <a:rPr lang="it-IT" dirty="0">
                <a:solidFill>
                  <a:srgbClr val="7030A0"/>
                </a:solidFill>
                <a:sym typeface="Wingdings" panose="05000000000000000000" pitchFamily="2" charset="2"/>
              </a:rPr>
              <a:t>1.5 mm</a:t>
            </a:r>
            <a:endParaRPr lang="it-IT" dirty="0">
              <a:solidFill>
                <a:srgbClr val="7030A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7118836" y="4130540"/>
            <a:ext cx="0" cy="65277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9571070" y="4551405"/>
            <a:ext cx="0" cy="4182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9577167" y="5173221"/>
            <a:ext cx="0" cy="4843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38"/>
          <p:cNvSpPr txBox="1"/>
          <p:nvPr/>
        </p:nvSpPr>
        <p:spPr>
          <a:xfrm>
            <a:off x="9793890" y="4999577"/>
            <a:ext cx="2378793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Gap size: 2 mm</a:t>
            </a:r>
            <a:r>
              <a:rPr lang="it-IT" dirty="0">
                <a:solidFill>
                  <a:srgbClr val="7030A0"/>
                </a:solidFill>
                <a:sym typeface="Wingdings" panose="05000000000000000000" pitchFamily="2" charset="2"/>
              </a:rPr>
              <a:t>1 mm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3973" y="4030531"/>
            <a:ext cx="566309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/>
              <a:t>Specifications: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 rate capability: </a:t>
            </a:r>
            <a:r>
              <a:rPr lang="en-US" altLang="zh-CN" sz="2200" dirty="0">
                <a:sym typeface="Wingdings" panose="05000000000000000000" pitchFamily="2" charset="2"/>
              </a:rPr>
              <a:t></a:t>
            </a:r>
            <a:r>
              <a:rPr lang="en-US" altLang="zh-CN" sz="2200" dirty="0"/>
              <a:t> kHz/cm</a:t>
            </a:r>
            <a:r>
              <a:rPr lang="en-US" altLang="zh-CN" sz="2200" baseline="30000" dirty="0"/>
              <a:t>2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Longer longevity: &gt;10 </a:t>
            </a:r>
            <a:r>
              <a:rPr lang="en-US" altLang="zh-CN" sz="2200" dirty="0" err="1"/>
              <a:t>years@HL-LHC</a:t>
            </a:r>
            <a:endParaRPr lang="en-US" altLang="zh-CN" sz="2200" dirty="0"/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Higher spatial resolution: &lt;1 cm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Higher time resolution: ~ 0.5 ns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endParaRPr lang="en-US" altLang="zh-CN" sz="1000" dirty="0"/>
          </a:p>
          <a:p>
            <a:r>
              <a:rPr lang="en-US" altLang="zh-CN" sz="2200" dirty="0">
                <a:solidFill>
                  <a:srgbClr val="0000FF"/>
                </a:solidFill>
                <a:sym typeface="Wingdings" panose="05000000000000000000" pitchFamily="2" charset="2"/>
              </a:rPr>
              <a:t> First application in large scale experiment </a:t>
            </a:r>
            <a:endParaRPr lang="en-US" altLang="zh-CN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3012716-8B06-45C8-A75F-165C84644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"/>
          <a:stretch/>
        </p:blipFill>
        <p:spPr>
          <a:xfrm>
            <a:off x="0" y="1048841"/>
            <a:ext cx="9460333" cy="49387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03BE49-C3D5-4CA2-8DCC-8286C06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Tasks of the Chinese team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62A280E-4964-4D25-B636-1722FEBD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1F6371-FC68-46CB-BEC0-9DC04D1A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B5E6F59-A57E-4B53-953B-5B37CC36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7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CE804E3F-3A6E-45DC-8DF4-AEA17DD73A4F}"/>
              </a:ext>
            </a:extLst>
          </p:cNvPr>
          <p:cNvSpPr/>
          <p:nvPr/>
        </p:nvSpPr>
        <p:spPr>
          <a:xfrm>
            <a:off x="9504681" y="916127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Gas gap: 72  </a:t>
            </a:r>
            <a:r>
              <a:rPr lang="en-US" altLang="zh-CN" sz="1600" dirty="0">
                <a:solidFill>
                  <a:schemeClr val="bg1"/>
                </a:solidFill>
              </a:rPr>
              <a:t>(~10%)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AC09FF9E-95E8-44DD-8329-DBC857942A2C}"/>
              </a:ext>
            </a:extLst>
          </p:cNvPr>
          <p:cNvSpPr/>
          <p:nvPr/>
        </p:nvSpPr>
        <p:spPr>
          <a:xfrm>
            <a:off x="9504680" y="1487065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Readout panel: 912 (~50%)</a:t>
            </a:r>
            <a:endParaRPr lang="zh-CN" altLang="en-US" sz="1600" dirty="0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5DCF04E9-1DF3-4A7F-BE45-99AC9F812DE2}"/>
              </a:ext>
            </a:extLst>
          </p:cNvPr>
          <p:cNvSpPr/>
          <p:nvPr/>
        </p:nvSpPr>
        <p:spPr>
          <a:xfrm>
            <a:off x="9504679" y="2628941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Singlet: 360 (~50%)</a:t>
            </a:r>
            <a:endParaRPr lang="zh-CN" altLang="en-US" sz="1600" dirty="0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C899FE4A-A88D-405B-92FC-83337F37AD32}"/>
              </a:ext>
            </a:extLst>
          </p:cNvPr>
          <p:cNvSpPr/>
          <p:nvPr/>
        </p:nvSpPr>
        <p:spPr>
          <a:xfrm>
            <a:off x="9504680" y="2058003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FE board: 5000 (&gt;50%)</a:t>
            </a:r>
            <a:endParaRPr lang="zh-CN" altLang="en-US" sz="1600" dirty="0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CAE48EC4-096D-457C-B4F3-05C8B08CA160}"/>
              </a:ext>
            </a:extLst>
          </p:cNvPr>
          <p:cNvSpPr/>
          <p:nvPr/>
        </p:nvSpPr>
        <p:spPr>
          <a:xfrm>
            <a:off x="9504678" y="3199879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Installation &amp; commissioning</a:t>
            </a:r>
            <a:endParaRPr lang="zh-CN" altLang="en-US" sz="1600" dirty="0"/>
          </a:p>
        </p:txBody>
      </p:sp>
      <p:sp>
        <p:nvSpPr>
          <p:cNvPr id="12" name="圆角矩形 18">
            <a:extLst>
              <a:ext uri="{FF2B5EF4-FFF2-40B4-BE49-F238E27FC236}">
                <a16:creationId xmlns="" xmlns:a16="http://schemas.microsoft.com/office/drawing/2014/main" id="{9CA3BBF5-64D2-44CB-9356-83D23A9682A1}"/>
              </a:ext>
            </a:extLst>
          </p:cNvPr>
          <p:cNvSpPr/>
          <p:nvPr/>
        </p:nvSpPr>
        <p:spPr>
          <a:xfrm>
            <a:off x="9763438" y="262954"/>
            <a:ext cx="2138983" cy="5101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China contributions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68D4F06D-B337-4DB5-92DB-F24D40640F20}"/>
              </a:ext>
            </a:extLst>
          </p:cNvPr>
          <p:cNvCxnSpPr/>
          <p:nvPr/>
        </p:nvCxnSpPr>
        <p:spPr>
          <a:xfrm>
            <a:off x="8213255" y="995546"/>
            <a:ext cx="0" cy="540422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5523DD64-B2CC-4FF5-AC69-662008915E62}"/>
              </a:ext>
            </a:extLst>
          </p:cNvPr>
          <p:cNvSpPr txBox="1"/>
          <p:nvPr/>
        </p:nvSpPr>
        <p:spPr>
          <a:xfrm>
            <a:off x="7713506" y="686674"/>
            <a:ext cx="1079013" cy="30777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We are here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5838FE0C-BE54-4224-B292-7C4EA7C85359}"/>
              </a:ext>
            </a:extLst>
          </p:cNvPr>
          <p:cNvCxnSpPr/>
          <p:nvPr/>
        </p:nvCxnSpPr>
        <p:spPr>
          <a:xfrm>
            <a:off x="6997148" y="1916264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="" xmlns:a16="http://schemas.microsoft.com/office/drawing/2014/main" id="{E380856D-4732-4997-AAA8-6482E0E03ECB}"/>
              </a:ext>
            </a:extLst>
          </p:cNvPr>
          <p:cNvCxnSpPr/>
          <p:nvPr/>
        </p:nvCxnSpPr>
        <p:spPr>
          <a:xfrm>
            <a:off x="6378271" y="2176007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710ADC2F-BCC8-4679-84E1-87F964DABDE7}"/>
              </a:ext>
            </a:extLst>
          </p:cNvPr>
          <p:cNvCxnSpPr>
            <a:cxnSpLocks/>
          </p:cNvCxnSpPr>
          <p:nvPr/>
        </p:nvCxnSpPr>
        <p:spPr>
          <a:xfrm>
            <a:off x="7609863" y="2315155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="" xmlns:a16="http://schemas.microsoft.com/office/drawing/2014/main" id="{68B23922-0837-46EA-A1BA-ED4E2241B837}"/>
              </a:ext>
            </a:extLst>
          </p:cNvPr>
          <p:cNvCxnSpPr>
            <a:cxnSpLocks/>
          </p:cNvCxnSpPr>
          <p:nvPr/>
        </p:nvCxnSpPr>
        <p:spPr>
          <a:xfrm>
            <a:off x="7609863" y="2447108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="" xmlns:a16="http://schemas.microsoft.com/office/drawing/2014/main" id="{2007A611-2D20-4C05-B73D-FBE5D88C4CB6}"/>
              </a:ext>
            </a:extLst>
          </p:cNvPr>
          <p:cNvCxnSpPr/>
          <p:nvPr/>
        </p:nvCxnSpPr>
        <p:spPr>
          <a:xfrm>
            <a:off x="6997147" y="2589475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="" xmlns:a16="http://schemas.microsoft.com/office/drawing/2014/main" id="{40239EA2-66B6-46E2-A9A8-55D2A0A338D3}"/>
              </a:ext>
            </a:extLst>
          </p:cNvPr>
          <p:cNvCxnSpPr/>
          <p:nvPr/>
        </p:nvCxnSpPr>
        <p:spPr>
          <a:xfrm>
            <a:off x="6378270" y="2714044"/>
            <a:ext cx="246318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="" xmlns:a16="http://schemas.microsoft.com/office/drawing/2014/main" id="{BF4695B8-3FF3-4FE9-AED4-872C945F235C}"/>
              </a:ext>
            </a:extLst>
          </p:cNvPr>
          <p:cNvCxnSpPr>
            <a:cxnSpLocks/>
          </p:cNvCxnSpPr>
          <p:nvPr/>
        </p:nvCxnSpPr>
        <p:spPr>
          <a:xfrm>
            <a:off x="7618698" y="2870189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="" xmlns:a16="http://schemas.microsoft.com/office/drawing/2014/main" id="{F2F594BE-D875-4E94-A1F8-EA24299E7625}"/>
              </a:ext>
            </a:extLst>
          </p:cNvPr>
          <p:cNvCxnSpPr>
            <a:cxnSpLocks/>
          </p:cNvCxnSpPr>
          <p:nvPr/>
        </p:nvCxnSpPr>
        <p:spPr>
          <a:xfrm>
            <a:off x="7618698" y="3002142"/>
            <a:ext cx="1850470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="" xmlns:a16="http://schemas.microsoft.com/office/drawing/2014/main" id="{6818CBCD-BD74-499F-B8EA-AACA60009EAF}"/>
              </a:ext>
            </a:extLst>
          </p:cNvPr>
          <p:cNvCxnSpPr>
            <a:cxnSpLocks/>
          </p:cNvCxnSpPr>
          <p:nvPr/>
        </p:nvCxnSpPr>
        <p:spPr>
          <a:xfrm>
            <a:off x="6367226" y="3548759"/>
            <a:ext cx="3137452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="" xmlns:a16="http://schemas.microsoft.com/office/drawing/2014/main" id="{972FC0A8-9D61-48D6-AA88-D0839C751560}"/>
              </a:ext>
            </a:extLst>
          </p:cNvPr>
          <p:cNvCxnSpPr>
            <a:cxnSpLocks/>
          </p:cNvCxnSpPr>
          <p:nvPr/>
        </p:nvCxnSpPr>
        <p:spPr>
          <a:xfrm>
            <a:off x="8355543" y="3415085"/>
            <a:ext cx="1113625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="" xmlns:a16="http://schemas.microsoft.com/office/drawing/2014/main" id="{15E51526-D83B-4742-A959-1705D948D526}"/>
              </a:ext>
            </a:extLst>
          </p:cNvPr>
          <p:cNvCxnSpPr>
            <a:cxnSpLocks/>
          </p:cNvCxnSpPr>
          <p:nvPr/>
        </p:nvCxnSpPr>
        <p:spPr>
          <a:xfrm>
            <a:off x="6367226" y="4236719"/>
            <a:ext cx="3101942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41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thin gas gap production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1224116"/>
            <a:ext cx="6016190" cy="2743200"/>
          </a:xfrm>
        </p:spPr>
        <p:txBody>
          <a:bodyPr>
            <a:normAutofit/>
          </a:bodyPr>
          <a:lstStyle/>
          <a:p>
            <a:pPr marL="269875" indent="-269875"/>
            <a:r>
              <a:rPr lang="en-US" altLang="zh-CN" sz="2400" dirty="0"/>
              <a:t>The largest gaseous detector with strict requirements on structure precision</a:t>
            </a:r>
          </a:p>
          <a:p>
            <a:pPr marL="818515" lvl="1" indent="-269875"/>
            <a:r>
              <a:rPr lang="en-US" altLang="zh-CN" sz="2400" dirty="0"/>
              <a:t>Length / thickness = </a:t>
            </a:r>
            <a:r>
              <a:rPr lang="en-US" altLang="zh-CN" sz="2400" dirty="0">
                <a:solidFill>
                  <a:srgbClr val="FF0000"/>
                </a:solidFill>
              </a:rPr>
              <a:t>2500 / 1</a:t>
            </a:r>
          </a:p>
          <a:p>
            <a:pPr marL="818515" lvl="1" indent="-269875"/>
            <a:r>
              <a:rPr lang="en-US" altLang="zh-CN" sz="2400" dirty="0"/>
              <a:t>Spacer: 1 mm ± 10 </a:t>
            </a:r>
            <a:r>
              <a:rPr lang="en-US" altLang="zh-CN" sz="2400" dirty="0" err="1"/>
              <a:t>μm</a:t>
            </a:r>
            <a:endParaRPr lang="en-US" altLang="zh-CN" sz="2400" dirty="0"/>
          </a:p>
          <a:p>
            <a:pPr marL="818515" lvl="1" indent="-269875"/>
            <a:r>
              <a:rPr lang="en-US" altLang="zh-CN" sz="2400" dirty="0"/>
              <a:t>Frames: 1 mm ± 30 </a:t>
            </a:r>
            <a:r>
              <a:rPr lang="en-US" altLang="zh-CN" sz="2400" dirty="0" err="1"/>
              <a:t>μm</a:t>
            </a:r>
            <a:r>
              <a:rPr lang="en-US" altLang="zh-CN" sz="2400" dirty="0"/>
              <a:t> </a:t>
            </a:r>
          </a:p>
          <a:p>
            <a:pPr marL="818515" lvl="1" indent="-269875"/>
            <a:r>
              <a:rPr lang="en-US" altLang="zh-CN" sz="2400" dirty="0"/>
              <a:t>Gap size: 1 mm ± 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en-US" altLang="zh-CN" sz="2400" dirty="0" err="1">
                <a:solidFill>
                  <a:srgbClr val="FF0000"/>
                </a:solidFill>
              </a:rPr>
              <a:t>μm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in 7×7 cm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8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95" y="4867518"/>
            <a:ext cx="6599317" cy="1288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005" y="4155965"/>
            <a:ext cx="1475139" cy="2175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81" y="4210767"/>
            <a:ext cx="2501228" cy="199682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655840" y="853143"/>
            <a:ext cx="5134378" cy="1406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Typical BIL: 2500 x 680 mm</a:t>
            </a:r>
          </a:p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Size: ~1.7m</a:t>
            </a:r>
            <a:r>
              <a:rPr lang="en-US" altLang="zh-CN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baseline="30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55839" y="2479260"/>
            <a:ext cx="3514443" cy="21752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Typical BIS: 1700 x 1100 mm</a:t>
            </a:r>
          </a:p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</a:t>
            </a:r>
            <a:r>
              <a:rPr lang="en-US" altLang="zh-CN" dirty="0">
                <a:solidFill>
                  <a:schemeClr val="tx1"/>
                </a:solidFill>
              </a:rPr>
              <a:t>: ~1.9 m</a:t>
            </a:r>
            <a:r>
              <a:rPr lang="en-US" altLang="zh-CN" baseline="30000" dirty="0">
                <a:solidFill>
                  <a:schemeClr val="tx1"/>
                </a:solidFill>
              </a:rPr>
              <a:t>2</a:t>
            </a:r>
            <a:endParaRPr lang="zh-CN" altLang="en-US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3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China gas gap production site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May 28, 2026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Mid-term review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9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D8E3877-77F9-4204-A8F9-2204B0FD5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5" b="9279"/>
          <a:stretch/>
        </p:blipFill>
        <p:spPr>
          <a:xfrm>
            <a:off x="8104608" y="3821144"/>
            <a:ext cx="3967482" cy="21879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084" y="3797983"/>
            <a:ext cx="2006735" cy="22843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919" y="3795432"/>
            <a:ext cx="1808255" cy="22894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/>
          <a:srcRect b="20027"/>
          <a:stretch/>
        </p:blipFill>
        <p:spPr>
          <a:xfrm>
            <a:off x="323431" y="3731662"/>
            <a:ext cx="3247533" cy="236347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192192" y="6061174"/>
            <a:ext cx="338332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</a:rPr>
              <a:t>Graphite painting machine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3174" y="5560486"/>
            <a:ext cx="247175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Spacers placed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76864" y="534753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Finished gas gap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BAA8AE63-5282-482B-89C3-267BCFC27331}"/>
              </a:ext>
            </a:extLst>
          </p:cNvPr>
          <p:cNvSpPr txBox="1"/>
          <p:nvPr/>
        </p:nvSpPr>
        <p:spPr>
          <a:xfrm>
            <a:off x="352850" y="1197388"/>
            <a:ext cx="4943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Full production line established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14 prototypes produced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Size = </a:t>
            </a:r>
            <a:r>
              <a:rPr lang="en-US" altLang="zh-CN" sz="2400" dirty="0">
                <a:solidFill>
                  <a:srgbClr val="FF0000"/>
                </a:solidFill>
              </a:rPr>
              <a:t>1300 x 680 mm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Procedures are under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Getting ready for mass production</a:t>
            </a:r>
            <a:endParaRPr lang="zh-CN" altLang="en-US" sz="2400" dirty="0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6383591-1A65-4555-9850-7562F7F1B7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4"/>
          <a:stretch/>
        </p:blipFill>
        <p:spPr>
          <a:xfrm>
            <a:off x="5438523" y="848900"/>
            <a:ext cx="5037264" cy="2724503"/>
          </a:xfrm>
          <a:prstGeom prst="rect">
            <a:avLst/>
          </a:prstGeom>
        </p:spPr>
      </p:pic>
      <p:sp>
        <p:nvSpPr>
          <p:cNvPr id="12" name="箭头: 下 7">
            <a:extLst>
              <a:ext uri="{FF2B5EF4-FFF2-40B4-BE49-F238E27FC236}">
                <a16:creationId xmlns="" xmlns:a16="http://schemas.microsoft.com/office/drawing/2014/main" id="{5FD62C9F-D405-4BAF-A31E-303AAD0DF64C}"/>
              </a:ext>
            </a:extLst>
          </p:cNvPr>
          <p:cNvSpPr/>
          <p:nvPr/>
        </p:nvSpPr>
        <p:spPr>
          <a:xfrm rot="4091596">
            <a:off x="9391607" y="394873"/>
            <a:ext cx="219530" cy="1514644"/>
          </a:xfrm>
          <a:prstGeom prst="down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03DCB399-5D44-4A44-AB9E-C5F7ED90B0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90" y="20869"/>
            <a:ext cx="2514600" cy="188595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62490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63"/>
  <p:tag name="OP_SCP_COMPONENT_INFO" val="{&quot;title&quot;:&quot;渐变6项流程PPT组件&quot;,&quot;description&quot;:&quot;渐变6项流程PPT组件&quot;,&quot;keywords&quot;:[&quot;渐变&quot;,&quot;6项&quot;,&quot;流程&quot;,&quot;PPT组件&quot;],&quot;labels&quot;:[]}"/>
  <p:tag name="OP_SCP_GROUP_ID" val="80f3a7ce-64ed-f300-e3f5-2a2457db9be0"/>
  <p:tag name="OP_SCP_ITEM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添加标题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添加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63"/>
  <p:tag name="OP_SCP_COMPONENT_INFO" val="{&quot;title&quot;:&quot;渐变6项流程PPT组件&quot;,&quot;description&quot;:&quot;渐变6项流程PPT组件&quot;,&quot;keywords&quot;:[&quot;渐变&quot;,&quot;6项&quot;,&quot;流程&quot;,&quot;PPT组件&quot;],&quot;labels&quot;:[]}"/>
  <p:tag name="OP_SCP_GROUP_ID" val="80f3a7ce-64ed-f300-e3f5-2a2457db9be0"/>
  <p:tag name="OP_SCP_ITEM_COUNT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heme/theme1.xml><?xml version="1.0" encoding="utf-8"?>
<a:theme xmlns:a="http://schemas.openxmlformats.org/drawingml/2006/main" name="16-9USTC+ATLAS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C_ATLAS_v2.4_16_9.potx" id="{9CB68C73-A6AA-48F8-941C-690835095E09}" vid="{FAC7A8A8-05B2-46F3-A6C5-FB8AB289AB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USTC_ATLAS_v2.4_16_9</Template>
  <TotalTime>7213</TotalTime>
  <Words>2026</Words>
  <Application>Microsoft Office PowerPoint</Application>
  <PresentationFormat>宽屏</PresentationFormat>
  <Paragraphs>330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Microsoft YaHei UI</vt:lpstr>
      <vt:lpstr>Optima</vt:lpstr>
      <vt:lpstr>等线</vt:lpstr>
      <vt:lpstr>华文楷体</vt:lpstr>
      <vt:lpstr>宋体</vt:lpstr>
      <vt:lpstr>微软雅黑</vt:lpstr>
      <vt:lpstr>Arial</vt:lpstr>
      <vt:lpstr>Calibri</vt:lpstr>
      <vt:lpstr>Cambria</vt:lpstr>
      <vt:lpstr>Cambria Math</vt:lpstr>
      <vt:lpstr>Symbol</vt:lpstr>
      <vt:lpstr>Times New Roman</vt:lpstr>
      <vt:lpstr>Wingdings</vt:lpstr>
      <vt:lpstr>16-9USTC+ATLAS</vt:lpstr>
      <vt:lpstr>Development of RPC detector for ATLAS Muon Phase-II upgrade -- Mid-term progress report</vt:lpstr>
      <vt:lpstr>Introduction – towards HL-LHC</vt:lpstr>
      <vt:lpstr>Upgrade of the ATLAS detector</vt:lpstr>
      <vt:lpstr>The Phase-II Upgrade of Muon RPC</vt:lpstr>
      <vt:lpstr>Advantages of the BI RPC Upgrade</vt:lpstr>
      <vt:lpstr>Technical design: Thin-gap RPC</vt:lpstr>
      <vt:lpstr>Tasks of the Chinese team</vt:lpstr>
      <vt:lpstr>The thin gas gap production </vt:lpstr>
      <vt:lpstr>China gas gap production site</vt:lpstr>
      <vt:lpstr>Aging test of gas gaps at GIF++</vt:lpstr>
      <vt:lpstr>The readout panel production  </vt:lpstr>
      <vt:lpstr>The singlet assembly and qualification </vt:lpstr>
      <vt:lpstr>Singlet production status</vt:lpstr>
      <vt:lpstr>Adjusted timeline of the production</vt:lpstr>
      <vt:lpstr>DAQ system for FEE test and for singlet qualification</vt:lpstr>
      <vt:lpstr>Issues addressed</vt:lpstr>
      <vt:lpstr>Indicators </vt:lpstr>
      <vt:lpstr>Final state indicators…</vt:lpstr>
      <vt:lpstr>Budget </vt:lpstr>
      <vt:lpstr>Organization and management</vt:lpstr>
      <vt:lpstr>Achievement</vt:lpstr>
      <vt:lpstr>Summary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panel thickness measurements</dc:title>
  <dc:creator>Xie Xiangyu</dc:creator>
  <cp:lastModifiedBy>孙 勇杰</cp:lastModifiedBy>
  <cp:revision>426</cp:revision>
  <dcterms:created xsi:type="dcterms:W3CDTF">2022-01-18T03:14:52Z</dcterms:created>
  <dcterms:modified xsi:type="dcterms:W3CDTF">2026-05-26T15:10:26Z</dcterms:modified>
</cp:coreProperties>
</file>