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1"/>
  </p:notesMasterIdLst>
  <p:sldIdLst>
    <p:sldId id="276" r:id="rId2"/>
    <p:sldId id="273" r:id="rId3"/>
    <p:sldId id="274" r:id="rId4"/>
    <p:sldId id="279" r:id="rId5"/>
    <p:sldId id="280" r:id="rId6"/>
    <p:sldId id="275" r:id="rId7"/>
    <p:sldId id="278" r:id="rId8"/>
    <p:sldId id="281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8" autoAdjust="0"/>
    <p:restoredTop sz="96092"/>
  </p:normalViewPr>
  <p:slideViewPr>
    <p:cSldViewPr snapToGrid="0" snapToObjects="1">
      <p:cViewPr varScale="1">
        <p:scale>
          <a:sx n="70" d="100"/>
          <a:sy n="70" d="100"/>
        </p:scale>
        <p:origin x="80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8:20:21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605A-6AA5-4488-B5EC-614545666913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635B-73B9-401F-93C2-34F97A6B56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2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635B-73B9-401F-93C2-34F97A6B56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3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E6100-FABE-A953-DFA7-709C7EE43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5809E7-088C-9873-44AB-89FBAF042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EC219D-2ACB-FA34-300F-AF34A2B53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1BF1AB-1641-ED52-96BB-4701107C5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635B-73B9-401F-93C2-34F97A6B56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3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5635B-73B9-401F-93C2-34F97A6B56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6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4902C-233F-E7A1-B349-3221FD821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5F1967-980C-E4CE-D547-0DD055B3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C50753-E811-F853-41E9-CD28551C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EB426B-45F8-DE91-CB36-B827D1D8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42362D-6B7A-6112-83DA-356BC6E6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928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7DB1F-1A43-3D2A-7619-C766999C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922B20-0255-741B-FF7F-1410AD9C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525456-755C-2E1F-0404-71A9B093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21141-7BDA-FD21-44EF-216E8CFD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546A7C-CA11-6144-1DA4-C44A3132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888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401573-878F-22EA-A379-2EC5D5A83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744289-E184-42F5-34C8-667FBDE0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DB5E56-8927-6A3A-B5B6-BC28E14A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EB162-E0CC-869B-F28B-4436AED0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59391-768D-5D8F-3855-BB8FBDE4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3580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651A3-37D8-466A-4110-7FE30EA3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B98782-29A2-585D-8775-5F1021B91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D3A4-8817-88EC-DF5B-B853CC7C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17C36F-D495-07CB-ADC5-26BEEC78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A36DDC-A469-ECC1-C526-F44C7AF3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406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30971-99ED-AE05-CE56-FDC7FBC4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D2B1B8-33E4-4A50-10A2-E0C2E073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446923-170A-8A67-DE74-CCF8F894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FBEFA3-6EC9-0867-A0A7-66C0D8F8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14254-0F66-853A-D7DB-FE944BB3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410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D609F-7AEA-ED38-A10C-ED94C4B6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2BAE82-9118-1693-EE3A-21F7F014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C437C0-91FD-E295-2D37-DAD684E90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B8C59-EC0E-FB07-6C54-FF24B1FE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DFA5FB-258B-2A56-874B-91AA3B1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A52A93-5AB2-6F5A-E4B9-E5805BCC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17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48E96-F56C-36E1-1406-9A94B9B7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4F24F2-BDF2-69BA-1D7C-106E2717D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D9141B-43C7-D836-402C-6CB37D08E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BF58E-FA9F-6561-961A-5CC942BFE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7AC750-22F8-820C-8F41-197C8DF70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272705-4AA9-06F0-8896-B62B1591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C29634-56CF-03C7-D74D-1B71FC68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5E2735-B465-D843-DBAE-5280BDE9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853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83F72-03C4-3B1F-FDDB-E98BFE86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1A541A-8E89-4B89-9586-102DDC52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3FB219-A5CF-897A-6748-BF9C28E2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632B8B-9AAE-936B-AD4D-78147A16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876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DF917C-4A17-D90B-758A-E8473515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B115EA-2813-8C20-A534-D7843B20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01F9AE-FB29-5038-46B7-54BC9733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581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B84DB-5460-E8B0-D90E-C5EFABFA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113775-EB0E-7D62-F22C-FB94A48E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E8577D-5034-F870-4235-D06234981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2FBE69-5AD4-FD6E-0F07-B1FAC9A4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3E825-AD8B-278F-EF87-34913891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79CA4A-BBA2-9C87-021F-D77D5B27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553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433A4-C461-9073-868E-1571766E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245672-B77E-BCAC-3D7D-AE857556F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E33F1-99F9-901A-EA01-8E3A3AFF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4EE050-963A-9742-9CB3-14ED7491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80ADE9-F1A4-124A-8275-D13CE78C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B39C98-1969-622A-7024-9AE8DE49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35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7E2034-A8B1-C35E-1A52-4417DCF5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E6E453-0847-5128-2164-0988C33D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F7948D-E7F8-0A88-33EF-3FEB14654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5ABB-68EC-4157-9044-9E7ED42DB8D0}" type="datetime1">
              <a:rPr lang="en-US" altLang="zh-CN" smtClean="0"/>
              <a:t>5/26/2026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7E0AA-954E-1B15-D9CB-7916180D0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B38AF3-AC8C-CA5C-B6A9-245DCBD85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7A5B-2550-FE4E-B505-1B0AA64F4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4983D-CD5F-6BCF-F2A9-F1CF1FD3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3C91361-DCB6-3E13-1AC4-6736C2315CD8}"/>
              </a:ext>
            </a:extLst>
          </p:cNvPr>
          <p:cNvSpPr/>
          <p:nvPr/>
        </p:nvSpPr>
        <p:spPr>
          <a:xfrm>
            <a:off x="0" y="0"/>
            <a:ext cx="12192000" cy="2654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54368-9B9E-AD23-13F1-FB5A3EE1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758" y="1657898"/>
            <a:ext cx="6293371" cy="529397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Dummy</a:t>
            </a:r>
            <a:r>
              <a:rPr lang="zh-CN" altLang="en-US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COFFEE</a:t>
            </a:r>
            <a:endParaRPr lang="en-US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119">
                <a:extLst>
                  <a:ext uri="{FF2B5EF4-FFF2-40B4-BE49-F238E27FC236}">
                    <a16:creationId xmlns:a16="http://schemas.microsoft.com/office/drawing/2014/main" id="{150FBE88-A8D7-3E5D-F79D-CE34F3E1F861}"/>
                  </a:ext>
                </a:extLst>
              </p14:cNvPr>
              <p14:cNvContentPartPr/>
              <p14:nvPr/>
            </p14:nvContentPartPr>
            <p14:xfrm>
              <a:off x="12605066" y="1589707"/>
              <a:ext cx="360" cy="360"/>
            </p14:xfrm>
          </p:contentPart>
        </mc:Choice>
        <mc:Fallback xmlns="">
          <p:pic>
            <p:nvPicPr>
              <p:cNvPr id="61" name="Ink 119">
                <a:extLst>
                  <a:ext uri="{FF2B5EF4-FFF2-40B4-BE49-F238E27FC236}">
                    <a16:creationId xmlns:a16="http://schemas.microsoft.com/office/drawing/2014/main" id="{150FBE88-A8D7-3E5D-F79D-CE34F3E1F8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6066" y="158070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2" name="矩形 91">
            <a:extLst>
              <a:ext uri="{FF2B5EF4-FFF2-40B4-BE49-F238E27FC236}">
                <a16:creationId xmlns:a16="http://schemas.microsoft.com/office/drawing/2014/main" id="{1921C83D-814D-6E7C-A3BE-9B34C895FB55}"/>
              </a:ext>
            </a:extLst>
          </p:cNvPr>
          <p:cNvSpPr/>
          <p:nvPr/>
        </p:nvSpPr>
        <p:spPr>
          <a:xfrm>
            <a:off x="1133235" y="2923287"/>
            <a:ext cx="9940232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研究背景：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COFFEE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主要用于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或者是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LHCb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样机预研、散热和机械研究。即在全尺寸全功能芯片尚不可得的时候，能在尺寸、材料、发热等方面尽量接近真实芯片。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A7253A-B618-C2DA-527A-512EB00D6AF3}"/>
              </a:ext>
            </a:extLst>
          </p:cNvPr>
          <p:cNvSpPr/>
          <p:nvPr/>
        </p:nvSpPr>
        <p:spPr>
          <a:xfrm>
            <a:off x="5516441" y="4431757"/>
            <a:ext cx="9940232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王聪聪  曾程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215F9-93F5-AF17-C718-94D1ABA0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4F1D9C75-542B-A2BF-8527-EDF3643ACDB0}"/>
              </a:ext>
            </a:extLst>
          </p:cNvPr>
          <p:cNvSpPr txBox="1">
            <a:spLocks/>
          </p:cNvSpPr>
          <p:nvPr/>
        </p:nvSpPr>
        <p:spPr>
          <a:xfrm>
            <a:off x="804905" y="14613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736D687D-F615-7391-434F-8C165A5B86F0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E6BE05-4125-5694-4E96-B84446DFBF47}"/>
              </a:ext>
            </a:extLst>
          </p:cNvPr>
          <p:cNvSpPr/>
          <p:nvPr/>
        </p:nvSpPr>
        <p:spPr>
          <a:xfrm>
            <a:off x="0" y="0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BD13061-186B-4199-A648-77AFB50544CB}"/>
              </a:ext>
            </a:extLst>
          </p:cNvPr>
          <p:cNvSpPr txBox="1">
            <a:spLocks/>
          </p:cNvSpPr>
          <p:nvPr/>
        </p:nvSpPr>
        <p:spPr>
          <a:xfrm>
            <a:off x="703687" y="194937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9B40845-93D6-C9CC-F090-25238E4503BB}"/>
              </a:ext>
            </a:extLst>
          </p:cNvPr>
          <p:cNvGrpSpPr/>
          <p:nvPr/>
        </p:nvGrpSpPr>
        <p:grpSpPr>
          <a:xfrm>
            <a:off x="10272" y="1094723"/>
            <a:ext cx="6076952" cy="5704216"/>
            <a:chOff x="1390325" y="546100"/>
            <a:chExt cx="6076952" cy="5704216"/>
          </a:xfrm>
        </p:grpSpPr>
        <p:pic>
          <p:nvPicPr>
            <p:cNvPr id="110" name="Picture 2">
              <a:extLst>
                <a:ext uri="{FF2B5EF4-FFF2-40B4-BE49-F238E27FC236}">
                  <a16:creationId xmlns:a16="http://schemas.microsoft.com/office/drawing/2014/main" id="{56C2ADE5-D9BD-1B7A-9FBB-553BEFC47E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7"/>
            <a:stretch/>
          </p:blipFill>
          <p:spPr bwMode="auto">
            <a:xfrm>
              <a:off x="1485891" y="546100"/>
              <a:ext cx="5937250" cy="462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">
              <a:extLst>
                <a:ext uri="{FF2B5EF4-FFF2-40B4-BE49-F238E27FC236}">
                  <a16:creationId xmlns:a16="http://schemas.microsoft.com/office/drawing/2014/main" id="{A4BE1B63-62C5-3675-E742-F15521592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14"/>
            <a:stretch/>
          </p:blipFill>
          <p:spPr bwMode="auto">
            <a:xfrm>
              <a:off x="1390325" y="5166360"/>
              <a:ext cx="6076952" cy="10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B0A92480-E6EC-3D61-33AB-F37D1EB063CD}"/>
              </a:ext>
            </a:extLst>
          </p:cNvPr>
          <p:cNvSpPr/>
          <p:nvPr/>
        </p:nvSpPr>
        <p:spPr>
          <a:xfrm>
            <a:off x="502334" y="2329917"/>
            <a:ext cx="110158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 Sensor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11996A4-5C37-F98B-B786-F431BC2BAA2B}"/>
              </a:ext>
            </a:extLst>
          </p:cNvPr>
          <p:cNvSpPr/>
          <p:nvPr/>
        </p:nvSpPr>
        <p:spPr>
          <a:xfrm>
            <a:off x="1784729" y="2329917"/>
            <a:ext cx="110158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 Sensor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BE42C56E-B0E2-6F8D-8FA0-D484282C3D17}"/>
              </a:ext>
            </a:extLst>
          </p:cNvPr>
          <p:cNvSpPr/>
          <p:nvPr/>
        </p:nvSpPr>
        <p:spPr>
          <a:xfrm>
            <a:off x="3087647" y="2329917"/>
            <a:ext cx="110158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 Sensor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CD72D44C-CE86-356D-D115-AF757A0288A3}"/>
              </a:ext>
            </a:extLst>
          </p:cNvPr>
          <p:cNvSpPr/>
          <p:nvPr/>
        </p:nvSpPr>
        <p:spPr>
          <a:xfrm>
            <a:off x="4378207" y="2329917"/>
            <a:ext cx="1101584" cy="86177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 Sensor</a:t>
            </a:r>
          </a:p>
          <a:p>
            <a:pPr algn="ctr" fontAlgn="ctr"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fontAlgn="ctr">
              <a:defRPr/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135-270mW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DD7BE7ED-9D85-C524-96F3-4CA1D15AEF77}"/>
              </a:ext>
            </a:extLst>
          </p:cNvPr>
          <p:cNvSpPr/>
          <p:nvPr/>
        </p:nvSpPr>
        <p:spPr>
          <a:xfrm>
            <a:off x="524776" y="6197067"/>
            <a:ext cx="105670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Digital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DF2C0769-4D40-8AA1-93E3-CCBFB3F40D68}"/>
              </a:ext>
            </a:extLst>
          </p:cNvPr>
          <p:cNvSpPr/>
          <p:nvPr/>
        </p:nvSpPr>
        <p:spPr>
          <a:xfrm>
            <a:off x="1784729" y="6205449"/>
            <a:ext cx="105670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Digital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34A6D7A3-7104-47C5-814B-C1738F6FB991}"/>
              </a:ext>
            </a:extLst>
          </p:cNvPr>
          <p:cNvSpPr/>
          <p:nvPr/>
        </p:nvSpPr>
        <p:spPr>
          <a:xfrm>
            <a:off x="3069220" y="6205449"/>
            <a:ext cx="105670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Digital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44F35C45-ECA0-8DB9-95F9-02D1A747C136}"/>
              </a:ext>
            </a:extLst>
          </p:cNvPr>
          <p:cNvSpPr/>
          <p:nvPr/>
        </p:nvSpPr>
        <p:spPr>
          <a:xfrm>
            <a:off x="4413946" y="6104865"/>
            <a:ext cx="1056700" cy="553998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Digital</a:t>
            </a:r>
          </a:p>
          <a:p>
            <a:pPr algn="ctr" fontAlgn="ctr">
              <a:defRPr/>
            </a:pPr>
            <a:r>
              <a:rPr lang="en-US" altLang="zh-CN" sz="1200" dirty="0">
                <a:solidFill>
                  <a:schemeClr val="dk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15.5mW</a:t>
            </a:r>
          </a:p>
        </p:txBody>
      </p:sp>
      <p:pic>
        <p:nvPicPr>
          <p:cNvPr id="120" name="Picture 2">
            <a:extLst>
              <a:ext uri="{FF2B5EF4-FFF2-40B4-BE49-F238E27FC236}">
                <a16:creationId xmlns:a16="http://schemas.microsoft.com/office/drawing/2014/main" id="{977A4FDF-DBBA-4B6D-087A-D2E48DEC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16" y="1035788"/>
            <a:ext cx="6363102" cy="33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itle 3">
            <a:extLst>
              <a:ext uri="{FF2B5EF4-FFF2-40B4-BE49-F238E27FC236}">
                <a16:creationId xmlns:a16="http://schemas.microsoft.com/office/drawing/2014/main" id="{8816E9D2-42C4-A56A-6459-EAA38CA96437}"/>
              </a:ext>
            </a:extLst>
          </p:cNvPr>
          <p:cNvSpPr txBox="1">
            <a:spLocks/>
          </p:cNvSpPr>
          <p:nvPr/>
        </p:nvSpPr>
        <p:spPr>
          <a:xfrm>
            <a:off x="6220413" y="2495435"/>
            <a:ext cx="1093025" cy="529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放大</a:t>
            </a:r>
            <a:endParaRPr 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8D511D0E-6F55-5F42-13A7-E235D4AFFF09}"/>
              </a:ext>
            </a:extLst>
          </p:cNvPr>
          <p:cNvSpPr/>
          <p:nvPr/>
        </p:nvSpPr>
        <p:spPr>
          <a:xfrm>
            <a:off x="8425293" y="2403102"/>
            <a:ext cx="1056700" cy="553998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Digital</a:t>
            </a:r>
          </a:p>
          <a:p>
            <a:pPr algn="ctr" fontAlgn="ctr">
              <a:defRPr/>
            </a:pPr>
            <a:r>
              <a:rPr lang="en-US" altLang="zh-CN" sz="1200" dirty="0">
                <a:solidFill>
                  <a:schemeClr val="dk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15.5mW</a:t>
            </a:r>
          </a:p>
        </p:txBody>
      </p:sp>
      <p:cxnSp>
        <p:nvCxnSpPr>
          <p:cNvPr id="2" name="Straight Arrow Connector 7">
            <a:extLst>
              <a:ext uri="{FF2B5EF4-FFF2-40B4-BE49-F238E27FC236}">
                <a16:creationId xmlns:a16="http://schemas.microsoft.com/office/drawing/2014/main" id="{CB30E88F-47DD-0B15-174B-CD3C0C8FB5E7}"/>
              </a:ext>
            </a:extLst>
          </p:cNvPr>
          <p:cNvCxnSpPr>
            <a:cxnSpLocks/>
          </p:cNvCxnSpPr>
          <p:nvPr/>
        </p:nvCxnSpPr>
        <p:spPr>
          <a:xfrm>
            <a:off x="243672" y="1094723"/>
            <a:ext cx="550886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6">
            <a:extLst>
              <a:ext uri="{FF2B5EF4-FFF2-40B4-BE49-F238E27FC236}">
                <a16:creationId xmlns:a16="http://schemas.microsoft.com/office/drawing/2014/main" id="{D43CFF6F-C1FB-C0D3-217C-265CB2E98EEE}"/>
              </a:ext>
            </a:extLst>
          </p:cNvPr>
          <p:cNvSpPr txBox="1"/>
          <p:nvPr/>
        </p:nvSpPr>
        <p:spPr>
          <a:xfrm>
            <a:off x="2636290" y="853794"/>
            <a:ext cx="86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20,684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D0B718DE-3852-CCE9-A081-E084EB8C6FE0}"/>
              </a:ext>
            </a:extLst>
          </p:cNvPr>
          <p:cNvCxnSpPr>
            <a:cxnSpLocks/>
          </p:cNvCxnSpPr>
          <p:nvPr/>
        </p:nvCxnSpPr>
        <p:spPr>
          <a:xfrm>
            <a:off x="167254" y="1229046"/>
            <a:ext cx="0" cy="5569893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7">
            <a:extLst>
              <a:ext uri="{FF2B5EF4-FFF2-40B4-BE49-F238E27FC236}">
                <a16:creationId xmlns:a16="http://schemas.microsoft.com/office/drawing/2014/main" id="{762F43EB-22B6-B33A-8E81-344B57E3EEB0}"/>
              </a:ext>
            </a:extLst>
          </p:cNvPr>
          <p:cNvSpPr txBox="1"/>
          <p:nvPr/>
        </p:nvSpPr>
        <p:spPr>
          <a:xfrm rot="5400000">
            <a:off x="-307285" y="3781820"/>
            <a:ext cx="86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21,552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9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6C2E-F626-FAD3-DDDC-CF6E9D616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17284E-FEAA-BBCB-DD58-0064CBEB5B27}"/>
              </a:ext>
            </a:extLst>
          </p:cNvPr>
          <p:cNvSpPr/>
          <p:nvPr/>
        </p:nvSpPr>
        <p:spPr>
          <a:xfrm>
            <a:off x="0" y="0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492156F-6329-352A-2FE6-CCE7663ABDB1}"/>
              </a:ext>
            </a:extLst>
          </p:cNvPr>
          <p:cNvSpPr txBox="1">
            <a:spLocks/>
          </p:cNvSpPr>
          <p:nvPr/>
        </p:nvSpPr>
        <p:spPr>
          <a:xfrm>
            <a:off x="703687" y="194937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A33971BC-B24D-F12F-7BCF-1BFA726EE6AE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2B758B-E489-D902-05C8-F07A2306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18" t="3798" r="12940" b="51028"/>
          <a:stretch>
            <a:fillRect/>
          </a:stretch>
        </p:blipFill>
        <p:spPr>
          <a:xfrm rot="16200000">
            <a:off x="917810" y="870640"/>
            <a:ext cx="2941095" cy="30980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27468A-6F08-203C-E804-76C3E472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54" b="39503"/>
          <a:stretch>
            <a:fillRect/>
          </a:stretch>
        </p:blipFill>
        <p:spPr>
          <a:xfrm rot="16200000">
            <a:off x="4111871" y="1077150"/>
            <a:ext cx="2935584" cy="267951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03D3000-2093-EB49-F68D-9D475E8CD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25" y="949113"/>
            <a:ext cx="4391546" cy="3167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E066E7-035E-938A-3336-2F85E3F86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36" y="4003673"/>
            <a:ext cx="4542076" cy="272917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C4C81ACF-FC18-809D-13B4-D65292AAE567}"/>
              </a:ext>
            </a:extLst>
          </p:cNvPr>
          <p:cNvSpPr txBox="1">
            <a:spLocks/>
          </p:cNvSpPr>
          <p:nvPr/>
        </p:nvSpPr>
        <p:spPr>
          <a:xfrm>
            <a:off x="6332561" y="4788785"/>
            <a:ext cx="4886726" cy="1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FD46C-2277-EC46-0308-3808703C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488CF4F4-9F4C-63F5-B4A8-DB6D098AB07C}"/>
              </a:ext>
            </a:extLst>
          </p:cNvPr>
          <p:cNvSpPr txBox="1">
            <a:spLocks/>
          </p:cNvSpPr>
          <p:nvPr/>
        </p:nvSpPr>
        <p:spPr>
          <a:xfrm>
            <a:off x="703687" y="365124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FBF111F8-49B0-30FE-CFD6-77AF0FCD37EB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B8C6969-C065-1D45-5B9F-9342AEC2060A}"/>
              </a:ext>
            </a:extLst>
          </p:cNvPr>
          <p:cNvSpPr txBox="1">
            <a:spLocks/>
          </p:cNvSpPr>
          <p:nvPr/>
        </p:nvSpPr>
        <p:spPr>
          <a:xfrm>
            <a:off x="7663218" y="1688120"/>
            <a:ext cx="4886726" cy="1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次品：脏污、碎角、断线、裂痕等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8F754A-2AAC-89E0-4ACF-2C51486B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89" y="1254731"/>
            <a:ext cx="3352825" cy="26289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702611-FBF2-69D8-DCDB-D1141B64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703" y="1254730"/>
            <a:ext cx="3562086" cy="26289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9C70F8-F547-B91E-DD1C-5FDA73C6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89" y="3953390"/>
            <a:ext cx="3371546" cy="24747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E4CCE4E-9C42-718A-FEBF-3A7996EEC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703" y="3971500"/>
            <a:ext cx="3276744" cy="245659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04E4130-73A7-48EF-FD03-12277CB3F0FE}"/>
              </a:ext>
            </a:extLst>
          </p:cNvPr>
          <p:cNvSpPr/>
          <p:nvPr/>
        </p:nvSpPr>
        <p:spPr>
          <a:xfrm>
            <a:off x="-11375" y="-11376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800E032-94A6-1F8B-A990-5D55BC180504}"/>
              </a:ext>
            </a:extLst>
          </p:cNvPr>
          <p:cNvSpPr txBox="1">
            <a:spLocks/>
          </p:cNvSpPr>
          <p:nvPr/>
        </p:nvSpPr>
        <p:spPr>
          <a:xfrm>
            <a:off x="703687" y="237742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</p:spTree>
    <p:extLst>
      <p:ext uri="{BB962C8B-B14F-4D97-AF65-F5344CB8AC3E}">
        <p14:creationId xmlns:p14="http://schemas.microsoft.com/office/powerpoint/2010/main" val="229080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2058-7CA4-6DDF-1721-4B989CD2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ECC2E81-0067-88E4-6F6D-CCD67CB46E8E}"/>
              </a:ext>
            </a:extLst>
          </p:cNvPr>
          <p:cNvSpPr txBox="1">
            <a:spLocks/>
          </p:cNvSpPr>
          <p:nvPr/>
        </p:nvSpPr>
        <p:spPr>
          <a:xfrm>
            <a:off x="804905" y="14613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97520EF-BDDD-D839-5DE7-44784C5ECEF4}"/>
              </a:ext>
            </a:extLst>
          </p:cNvPr>
          <p:cNvGraphicFramePr>
            <a:graphicFrameLocks noGrp="1"/>
          </p:cNvGraphicFramePr>
          <p:nvPr/>
        </p:nvGraphicFramePr>
        <p:xfrm>
          <a:off x="592537" y="974292"/>
          <a:ext cx="10761264" cy="210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1724135696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2092325021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2910098415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1215576166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1883576565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344046102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3369609999"/>
                    </a:ext>
                  </a:extLst>
                </a:gridCol>
              </a:tblGrid>
              <a:tr h="422484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Dummy sensor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61830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设计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16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4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功率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540-1080mW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61.69mW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功率密度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150-300mW/cm²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150mW/cm²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231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并联电阻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57.75Ω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22.2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并联电阻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5.55Ω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四组电阻并联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53.75Ω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23.2Ω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四组电阻并联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5.8Ω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A1480D84-1CDA-1E1F-055E-9DC7C14FBD51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DDA4471-5034-9895-AA4A-270FE877F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42938"/>
              </p:ext>
            </p:extLst>
          </p:nvPr>
        </p:nvGraphicFramePr>
        <p:xfrm>
          <a:off x="573206" y="3094380"/>
          <a:ext cx="3672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14407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6829715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073087861"/>
                    </a:ext>
                  </a:extLst>
                </a:gridCol>
              </a:tblGrid>
              <a:tr h="3240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Sensor 1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946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电流</a:t>
                      </a:r>
                      <a:r>
                        <a:rPr lang="en-US" altLang="zh-CN" sz="1600" dirty="0"/>
                        <a:t>(mA)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电压</a:t>
                      </a:r>
                      <a:r>
                        <a:rPr lang="en-US" altLang="zh-CN" sz="1600" dirty="0"/>
                        <a:t>(V)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功率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mW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5159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79044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629.2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10003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759.6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55642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899.6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324320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1068.2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208114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1195.5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41436141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1B79AA1-3B1A-44FD-9057-735F2B5830A3}"/>
              </a:ext>
            </a:extLst>
          </p:cNvPr>
          <p:cNvGraphicFramePr>
            <a:graphicFrameLocks noGrp="1"/>
          </p:cNvGraphicFramePr>
          <p:nvPr/>
        </p:nvGraphicFramePr>
        <p:xfrm>
          <a:off x="573206" y="5759455"/>
          <a:ext cx="48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14407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6829715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07308786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606934558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946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电流</a:t>
                      </a:r>
                      <a:r>
                        <a:rPr lang="en-US" altLang="zh-CN" sz="1600" dirty="0"/>
                        <a:t>(mA)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电压</a:t>
                      </a:r>
                      <a:r>
                        <a:rPr lang="en-US" altLang="zh-CN" sz="1600" dirty="0"/>
                        <a:t>(V)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功率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mW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温度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5159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044375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D42E0CE-ED9B-F04F-0AB0-C6092E968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9887"/>
              </p:ext>
            </p:extLst>
          </p:nvPr>
        </p:nvGraphicFramePr>
        <p:xfrm>
          <a:off x="5670645" y="3111186"/>
          <a:ext cx="3672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14407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6829715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073087861"/>
                    </a:ext>
                  </a:extLst>
                </a:gridCol>
              </a:tblGrid>
              <a:tr h="3240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Sensor 2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946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电流</a:t>
                      </a:r>
                      <a:r>
                        <a:rPr lang="en-US" altLang="zh-CN" sz="1600" dirty="0"/>
                        <a:t>(mA)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电压</a:t>
                      </a:r>
                      <a:r>
                        <a:rPr lang="en-US" altLang="zh-CN" sz="1600" dirty="0"/>
                        <a:t>(V)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功率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mW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5159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79044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10003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556426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324320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20811490"/>
                  </a:ext>
                </a:extLst>
              </a:tr>
              <a:tr h="2285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en-US" altLang="zh-C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41436141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2477EED-0538-4932-364E-16F8AA3B525E}"/>
              </a:ext>
            </a:extLst>
          </p:cNvPr>
          <p:cNvSpPr/>
          <p:nvPr/>
        </p:nvSpPr>
        <p:spPr>
          <a:xfrm>
            <a:off x="0" y="0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161EB5B-0EAD-95DD-321E-FE3AC5AD2E79}"/>
              </a:ext>
            </a:extLst>
          </p:cNvPr>
          <p:cNvSpPr txBox="1">
            <a:spLocks/>
          </p:cNvSpPr>
          <p:nvPr/>
        </p:nvSpPr>
        <p:spPr>
          <a:xfrm>
            <a:off x="703687" y="194937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4B36A5-8BD4-1A12-C0CD-A4AE4BAE0C13}"/>
              </a:ext>
            </a:extLst>
          </p:cNvPr>
          <p:cNvSpPr txBox="1">
            <a:spLocks/>
          </p:cNvSpPr>
          <p:nvPr/>
        </p:nvSpPr>
        <p:spPr>
          <a:xfrm>
            <a:off x="5889009" y="5181947"/>
            <a:ext cx="4886726" cy="18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Sensor 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相同电压下功率有稍微的区别：手工粘贴的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pad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线的长短不一致导致的。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7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C684-D0BC-011B-F76B-68D947E3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08BFD116-D6B5-8D3A-BAB4-BB5AADFA61FF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31E6FB-AFFB-FB41-E6A2-EC2D076F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58" y="3665561"/>
            <a:ext cx="2286000" cy="304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D3D6DC-E4A8-F070-6A07-C2EFB0590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161" y="3665561"/>
            <a:ext cx="2286000" cy="304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EBE3CA-779F-0348-72CE-05704DD68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64" y="3665561"/>
            <a:ext cx="2286000" cy="304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6C58FB-FBC9-6C7D-7079-4F55EDC0A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765" y="459636"/>
            <a:ext cx="2286000" cy="304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DA9573-29BC-6C94-59F1-9D47FC615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968" y="459636"/>
            <a:ext cx="2286000" cy="304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6273F95-2C09-A672-CB86-32E0CD9F7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64" y="459636"/>
            <a:ext cx="2286000" cy="3048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F36B309-1597-7436-B91A-A3C63F6AAAE4}"/>
              </a:ext>
            </a:extLst>
          </p:cNvPr>
          <p:cNvSpPr txBox="1"/>
          <p:nvPr/>
        </p:nvSpPr>
        <p:spPr>
          <a:xfrm>
            <a:off x="7088885" y="459636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110mA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EE0FC5-9EA9-D938-8812-91D9DFF18844}"/>
              </a:ext>
            </a:extLst>
          </p:cNvPr>
          <p:cNvSpPr txBox="1"/>
          <p:nvPr/>
        </p:nvSpPr>
        <p:spPr>
          <a:xfrm>
            <a:off x="1195317" y="3665561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130mA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9B3FCD4-1283-A20A-D424-6FCCE1DC2926}"/>
              </a:ext>
            </a:extLst>
          </p:cNvPr>
          <p:cNvSpPr txBox="1"/>
          <p:nvPr/>
        </p:nvSpPr>
        <p:spPr>
          <a:xfrm>
            <a:off x="10198300" y="499483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zh-CN" sz="2400" dirty="0">
                <a:solidFill>
                  <a:srgbClr val="FFFF00"/>
                </a:solidFill>
              </a:rPr>
              <a:t>2</a:t>
            </a:r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BC2B4E4-668E-D6F4-1E8B-6AEE0E3D6C7B}"/>
              </a:ext>
            </a:extLst>
          </p:cNvPr>
          <p:cNvSpPr txBox="1"/>
          <p:nvPr/>
        </p:nvSpPr>
        <p:spPr>
          <a:xfrm>
            <a:off x="4175078" y="3665561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zh-CN" sz="2400" dirty="0">
                <a:solidFill>
                  <a:srgbClr val="FFFF00"/>
                </a:solidFill>
              </a:rPr>
              <a:t>4</a:t>
            </a:r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D8806F-CE51-14E4-3584-E1D4A3ED2EBE}"/>
              </a:ext>
            </a:extLst>
          </p:cNvPr>
          <p:cNvSpPr txBox="1"/>
          <p:nvPr/>
        </p:nvSpPr>
        <p:spPr>
          <a:xfrm>
            <a:off x="7077502" y="3665561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150mA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542FFCA-5EF2-8AE6-34C4-DC9F8CD5E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3161" y="459636"/>
            <a:ext cx="2286000" cy="30480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BDD63E47-8396-6879-7168-6259BA7EC25C}"/>
              </a:ext>
            </a:extLst>
          </p:cNvPr>
          <p:cNvSpPr txBox="1"/>
          <p:nvPr/>
        </p:nvSpPr>
        <p:spPr>
          <a:xfrm>
            <a:off x="4150058" y="459636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100mA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4EE594-DF47-35BD-3906-1CD29CC6B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2345"/>
          <a:stretch>
            <a:fillRect/>
          </a:stretch>
        </p:blipFill>
        <p:spPr>
          <a:xfrm rot="16200000">
            <a:off x="9748259" y="3110897"/>
            <a:ext cx="1486115" cy="34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63CE6-90C3-61A4-5F63-EBB9E20DD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0F9493AB-B631-859D-ACFF-6283C423B60A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A188117-6B95-A489-BD2A-7162258B258F}"/>
              </a:ext>
            </a:extLst>
          </p:cNvPr>
          <p:cNvSpPr txBox="1"/>
          <p:nvPr/>
        </p:nvSpPr>
        <p:spPr>
          <a:xfrm>
            <a:off x="10198300" y="499483"/>
            <a:ext cx="124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zh-CN" sz="2400" dirty="0">
                <a:solidFill>
                  <a:srgbClr val="FFFF00"/>
                </a:solidFill>
              </a:rPr>
              <a:t>2</a:t>
            </a:r>
            <a:r>
              <a:rPr lang="en-US" altLang="zh-CN" sz="2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0mA</a:t>
            </a:r>
            <a:endParaRPr lang="zh-CN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5B33CBA-DDB5-EA00-094B-64AA31A7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345"/>
          <a:stretch>
            <a:fillRect/>
          </a:stretch>
        </p:blipFill>
        <p:spPr>
          <a:xfrm rot="16200000">
            <a:off x="2744801" y="-534597"/>
            <a:ext cx="2979977" cy="682046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1D47706-8C22-4D22-609F-10AB6096026F}"/>
              </a:ext>
            </a:extLst>
          </p:cNvPr>
          <p:cNvSpPr/>
          <p:nvPr/>
        </p:nvSpPr>
        <p:spPr>
          <a:xfrm>
            <a:off x="0" y="0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84AF4CC-3F5C-D4B2-7F3E-B175AFCDA7D3}"/>
              </a:ext>
            </a:extLst>
          </p:cNvPr>
          <p:cNvSpPr txBox="1">
            <a:spLocks/>
          </p:cNvSpPr>
          <p:nvPr/>
        </p:nvSpPr>
        <p:spPr>
          <a:xfrm>
            <a:off x="703687" y="194937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4B8757-FE6A-F3A6-CCAE-A713DA5FCB17}"/>
              </a:ext>
            </a:extLst>
          </p:cNvPr>
          <p:cNvSpPr txBox="1"/>
          <p:nvPr/>
        </p:nvSpPr>
        <p:spPr>
          <a:xfrm>
            <a:off x="-1284287" y="936423"/>
            <a:ext cx="6937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测试条件：</a:t>
            </a:r>
            <a:endParaRPr lang="zh-CN" altLang="en-US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03EAB5-3ACE-B02D-7732-B82AB8C4AC02}"/>
              </a:ext>
            </a:extLst>
          </p:cNvPr>
          <p:cNvSpPr txBox="1"/>
          <p:nvPr/>
        </p:nvSpPr>
        <p:spPr>
          <a:xfrm>
            <a:off x="301248" y="4403209"/>
            <a:ext cx="77533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 Sensor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通过打线的方式并联，给定电流在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100-160mA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时，输出电压在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5-8V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之间，可实现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500-1100mW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的功率调控。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font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¼  Digital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通过打线的方式并联，给定电流在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100mA-110mA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时，输出电压在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0.58V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，可实现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58-64mW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的功率调控。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fontAlgn="ctr">
              <a:buFont typeface="+mj-lt"/>
              <a:buAutoNum type="arabicPeriod"/>
              <a:defRPr/>
            </a:pP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8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F3E6E-6E96-36FB-650F-12E335751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B12CB59-B495-D51D-1DE8-661B1D5D380E}"/>
              </a:ext>
            </a:extLst>
          </p:cNvPr>
          <p:cNvSpPr txBox="1">
            <a:spLocks/>
          </p:cNvSpPr>
          <p:nvPr/>
        </p:nvSpPr>
        <p:spPr>
          <a:xfrm>
            <a:off x="804905" y="14613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</a:t>
            </a:r>
          </a:p>
        </p:txBody>
      </p:sp>
      <p:sp>
        <p:nvSpPr>
          <p:cNvPr id="14" name="页脚占位符 1">
            <a:extLst>
              <a:ext uri="{FF2B5EF4-FFF2-40B4-BE49-F238E27FC236}">
                <a16:creationId xmlns:a16="http://schemas.microsoft.com/office/drawing/2014/main" id="{114FE111-21C6-F204-CC57-2AF82A5905E7}"/>
              </a:ext>
            </a:extLst>
          </p:cNvPr>
          <p:cNvSpPr txBox="1">
            <a:spLocks/>
          </p:cNvSpPr>
          <p:nvPr/>
        </p:nvSpPr>
        <p:spPr>
          <a:xfrm>
            <a:off x="9754464" y="945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42E36F2-D766-488A-654D-0F68B2EAB59E}"/>
              </a:ext>
            </a:extLst>
          </p:cNvPr>
          <p:cNvSpPr/>
          <p:nvPr/>
        </p:nvSpPr>
        <p:spPr>
          <a:xfrm>
            <a:off x="0" y="0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ADA75B-62DB-41EF-2B5A-B21AF73D68FC}"/>
              </a:ext>
            </a:extLst>
          </p:cNvPr>
          <p:cNvSpPr txBox="1">
            <a:spLocks/>
          </p:cNvSpPr>
          <p:nvPr/>
        </p:nvSpPr>
        <p:spPr>
          <a:xfrm>
            <a:off x="703687" y="194937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发热芯片到货（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2026.5.25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207D09E-2AEF-ED73-FDBC-11744545C7CD}"/>
              </a:ext>
            </a:extLst>
          </p:cNvPr>
          <p:cNvSpPr/>
          <p:nvPr/>
        </p:nvSpPr>
        <p:spPr>
          <a:xfrm>
            <a:off x="9174631" y="1369417"/>
            <a:ext cx="2850959" cy="28509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7C6F953-608C-4A57-6BEF-E080B0786925}"/>
              </a:ext>
            </a:extLst>
          </p:cNvPr>
          <p:cNvSpPr/>
          <p:nvPr/>
        </p:nvSpPr>
        <p:spPr>
          <a:xfrm>
            <a:off x="9264631" y="1459417"/>
            <a:ext cx="2660895" cy="2660895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CCB8C1-56A4-C676-737E-6884D9CC3CE4}"/>
              </a:ext>
            </a:extLst>
          </p:cNvPr>
          <p:cNvGrpSpPr/>
          <p:nvPr/>
        </p:nvGrpSpPr>
        <p:grpSpPr>
          <a:xfrm>
            <a:off x="9801422" y="2003785"/>
            <a:ext cx="396000" cy="1584000"/>
            <a:chOff x="7421818" y="3657600"/>
            <a:chExt cx="378000" cy="1584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C82E57-D687-1465-EB7C-F1D0EFD8D2F1}"/>
                </a:ext>
              </a:extLst>
            </p:cNvPr>
            <p:cNvSpPr/>
            <p:nvPr/>
          </p:nvSpPr>
          <p:spPr>
            <a:xfrm>
              <a:off x="7421818" y="3657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9783F15-775B-4B57-AC2A-0DC950BD9227}"/>
                </a:ext>
              </a:extLst>
            </p:cNvPr>
            <p:cNvSpPr/>
            <p:nvPr/>
          </p:nvSpPr>
          <p:spPr>
            <a:xfrm>
              <a:off x="7421818" y="4053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ED4AD4E-DE8D-FA26-99A8-6369CC953955}"/>
                </a:ext>
              </a:extLst>
            </p:cNvPr>
            <p:cNvSpPr/>
            <p:nvPr/>
          </p:nvSpPr>
          <p:spPr>
            <a:xfrm>
              <a:off x="7421818" y="4449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45E12F7-2DB0-5650-5275-E29661CDA195}"/>
                </a:ext>
              </a:extLst>
            </p:cNvPr>
            <p:cNvSpPr/>
            <p:nvPr/>
          </p:nvSpPr>
          <p:spPr>
            <a:xfrm>
              <a:off x="7421818" y="4845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EF22C6-CC33-DEA7-1922-8E01D038F569}"/>
              </a:ext>
            </a:extLst>
          </p:cNvPr>
          <p:cNvGrpSpPr/>
          <p:nvPr/>
        </p:nvGrpSpPr>
        <p:grpSpPr>
          <a:xfrm>
            <a:off x="10989394" y="2001758"/>
            <a:ext cx="396000" cy="1584000"/>
            <a:chOff x="7421818" y="4053600"/>
            <a:chExt cx="378000" cy="1584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A06A245-18B6-F137-92C8-1A04821A2A1C}"/>
                </a:ext>
              </a:extLst>
            </p:cNvPr>
            <p:cNvSpPr/>
            <p:nvPr/>
          </p:nvSpPr>
          <p:spPr>
            <a:xfrm>
              <a:off x="7421818" y="4053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4D64F5D-9072-18B4-012B-10A7377C2ED2}"/>
                </a:ext>
              </a:extLst>
            </p:cNvPr>
            <p:cNvSpPr/>
            <p:nvPr/>
          </p:nvSpPr>
          <p:spPr>
            <a:xfrm>
              <a:off x="7421818" y="4449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C775ED3-021E-0FBC-2FCE-1CAB25840545}"/>
                </a:ext>
              </a:extLst>
            </p:cNvPr>
            <p:cNvSpPr/>
            <p:nvPr/>
          </p:nvSpPr>
          <p:spPr>
            <a:xfrm>
              <a:off x="7421818" y="4845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90BE157-41B4-4207-C017-1A2B1F2F0DCA}"/>
                </a:ext>
              </a:extLst>
            </p:cNvPr>
            <p:cNvSpPr/>
            <p:nvPr/>
          </p:nvSpPr>
          <p:spPr>
            <a:xfrm>
              <a:off x="7421818" y="5241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578AF7D-E38E-E843-1DF4-1C580FFB89E4}"/>
              </a:ext>
            </a:extLst>
          </p:cNvPr>
          <p:cNvGrpSpPr/>
          <p:nvPr/>
        </p:nvGrpSpPr>
        <p:grpSpPr>
          <a:xfrm>
            <a:off x="9404372" y="2195672"/>
            <a:ext cx="396000" cy="1188000"/>
            <a:chOff x="7421818" y="4060424"/>
            <a:chExt cx="396000" cy="1188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1B4F8E0-2D3F-CB4C-304B-2DFF4633E658}"/>
                </a:ext>
              </a:extLst>
            </p:cNvPr>
            <p:cNvSpPr/>
            <p:nvPr/>
          </p:nvSpPr>
          <p:spPr>
            <a:xfrm>
              <a:off x="7421818" y="4060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98B25A2-E253-1F3F-652C-9C69F37E831B}"/>
                </a:ext>
              </a:extLst>
            </p:cNvPr>
            <p:cNvSpPr/>
            <p:nvPr/>
          </p:nvSpPr>
          <p:spPr>
            <a:xfrm>
              <a:off x="7421818" y="4456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5CD4501-BA04-26B7-3CC6-0CE5EB52E455}"/>
                </a:ext>
              </a:extLst>
            </p:cNvPr>
            <p:cNvSpPr/>
            <p:nvPr/>
          </p:nvSpPr>
          <p:spPr>
            <a:xfrm>
              <a:off x="7421818" y="4852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1C8E9E6-A77E-0BDB-9FFC-1C5FE3E5F250}"/>
              </a:ext>
            </a:extLst>
          </p:cNvPr>
          <p:cNvSpPr/>
          <p:nvPr/>
        </p:nvSpPr>
        <p:spPr>
          <a:xfrm>
            <a:off x="10270488" y="4225975"/>
            <a:ext cx="6463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ctr"/>
            <a:r>
              <a:rPr lang="en-US" altLang="zh-CN" dirty="0">
                <a:solidFill>
                  <a:schemeClr val="dk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片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AD46E13-CAA1-4082-64D7-45E81B5D11D1}"/>
              </a:ext>
            </a:extLst>
          </p:cNvPr>
          <p:cNvSpPr txBox="1"/>
          <p:nvPr/>
        </p:nvSpPr>
        <p:spPr>
          <a:xfrm>
            <a:off x="257256" y="1057147"/>
            <a:ext cx="458851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</a:t>
            </a:r>
            <a:r>
              <a:rPr lang="zh-CN" alt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完成生产：</a:t>
            </a: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2026.5.25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片晶圆全部到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IHEP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片未划片，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48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片划片。</a:t>
            </a:r>
          </a:p>
          <a:p>
            <a:pPr marL="0" marR="0" indent="0" algn="ctr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F555617-E0BF-6D9B-D3E3-FB01435EC5BC}"/>
              </a:ext>
            </a:extLst>
          </p:cNvPr>
          <p:cNvGrpSpPr/>
          <p:nvPr/>
        </p:nvGrpSpPr>
        <p:grpSpPr>
          <a:xfrm>
            <a:off x="10196344" y="1999975"/>
            <a:ext cx="396036" cy="1584000"/>
            <a:chOff x="7421818" y="3657600"/>
            <a:chExt cx="378036" cy="1584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F7C21FD-8198-9ABF-A64F-C827267FCD59}"/>
                </a:ext>
              </a:extLst>
            </p:cNvPr>
            <p:cNvSpPr/>
            <p:nvPr/>
          </p:nvSpPr>
          <p:spPr>
            <a:xfrm>
              <a:off x="7421854" y="3657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96A56FA-F8BB-FA7B-39CB-F869BADA880D}"/>
                </a:ext>
              </a:extLst>
            </p:cNvPr>
            <p:cNvSpPr/>
            <p:nvPr/>
          </p:nvSpPr>
          <p:spPr>
            <a:xfrm>
              <a:off x="7421818" y="4053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6BBEF8E-478C-0D19-78E3-D5F0B46EF6B2}"/>
                </a:ext>
              </a:extLst>
            </p:cNvPr>
            <p:cNvSpPr/>
            <p:nvPr/>
          </p:nvSpPr>
          <p:spPr>
            <a:xfrm>
              <a:off x="7421818" y="4449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7C9329D-2CEE-FE20-5BA8-87C1A9D977A3}"/>
                </a:ext>
              </a:extLst>
            </p:cNvPr>
            <p:cNvSpPr/>
            <p:nvPr/>
          </p:nvSpPr>
          <p:spPr>
            <a:xfrm>
              <a:off x="7421818" y="4845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568FC7D-6A8B-AB3C-E931-21EFA0CA41C6}"/>
              </a:ext>
            </a:extLst>
          </p:cNvPr>
          <p:cNvGrpSpPr/>
          <p:nvPr/>
        </p:nvGrpSpPr>
        <p:grpSpPr>
          <a:xfrm>
            <a:off x="10593394" y="2003785"/>
            <a:ext cx="396000" cy="1584000"/>
            <a:chOff x="7421818" y="3657600"/>
            <a:chExt cx="378000" cy="1584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CA1FD4E-C346-34AB-2657-92196B85C7CB}"/>
                </a:ext>
              </a:extLst>
            </p:cNvPr>
            <p:cNvSpPr/>
            <p:nvPr/>
          </p:nvSpPr>
          <p:spPr>
            <a:xfrm>
              <a:off x="7421818" y="3657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1545759-73AF-EA91-5CBC-9079C062FA3A}"/>
                </a:ext>
              </a:extLst>
            </p:cNvPr>
            <p:cNvSpPr/>
            <p:nvPr/>
          </p:nvSpPr>
          <p:spPr>
            <a:xfrm>
              <a:off x="7421818" y="4053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0BB3392-8D71-7904-4B16-88E226CD56DE}"/>
                </a:ext>
              </a:extLst>
            </p:cNvPr>
            <p:cNvSpPr/>
            <p:nvPr/>
          </p:nvSpPr>
          <p:spPr>
            <a:xfrm>
              <a:off x="7421818" y="4449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BD14495-2F10-5936-130A-FFD391114674}"/>
                </a:ext>
              </a:extLst>
            </p:cNvPr>
            <p:cNvSpPr/>
            <p:nvPr/>
          </p:nvSpPr>
          <p:spPr>
            <a:xfrm>
              <a:off x="7421818" y="4845600"/>
              <a:ext cx="378000" cy="396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2D3A697-76F5-75AD-A988-AC0507B4D38E}"/>
              </a:ext>
            </a:extLst>
          </p:cNvPr>
          <p:cNvGrpSpPr/>
          <p:nvPr/>
        </p:nvGrpSpPr>
        <p:grpSpPr>
          <a:xfrm>
            <a:off x="11385394" y="2195672"/>
            <a:ext cx="396000" cy="1188000"/>
            <a:chOff x="7421818" y="4060424"/>
            <a:chExt cx="396000" cy="118800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4721D4BB-C60C-972A-91EC-5B9713CC2EAB}"/>
                </a:ext>
              </a:extLst>
            </p:cNvPr>
            <p:cNvSpPr/>
            <p:nvPr/>
          </p:nvSpPr>
          <p:spPr>
            <a:xfrm>
              <a:off x="7421818" y="4060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45F66A7-91D9-870B-32D4-1BB19055CF13}"/>
                </a:ext>
              </a:extLst>
            </p:cNvPr>
            <p:cNvSpPr/>
            <p:nvPr/>
          </p:nvSpPr>
          <p:spPr>
            <a:xfrm>
              <a:off x="7421818" y="4456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618C9AE-A102-671A-231A-C2F8F90A4FF7}"/>
                </a:ext>
              </a:extLst>
            </p:cNvPr>
            <p:cNvSpPr/>
            <p:nvPr/>
          </p:nvSpPr>
          <p:spPr>
            <a:xfrm>
              <a:off x="7421818" y="4852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992047F8-5EF9-D5A4-19B9-9E8F8416392B}"/>
              </a:ext>
            </a:extLst>
          </p:cNvPr>
          <p:cNvGrpSpPr/>
          <p:nvPr/>
        </p:nvGrpSpPr>
        <p:grpSpPr>
          <a:xfrm rot="5400000">
            <a:off x="10387774" y="1211785"/>
            <a:ext cx="396000" cy="1188000"/>
            <a:chOff x="7421818" y="4060424"/>
            <a:chExt cx="396000" cy="118800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6B1B459-1AD0-17C0-5205-9068107D9C90}"/>
                </a:ext>
              </a:extLst>
            </p:cNvPr>
            <p:cNvSpPr/>
            <p:nvPr/>
          </p:nvSpPr>
          <p:spPr>
            <a:xfrm>
              <a:off x="7421818" y="4060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8D3D8746-77B9-0B46-D25C-EBFA37AC7EBB}"/>
                </a:ext>
              </a:extLst>
            </p:cNvPr>
            <p:cNvSpPr/>
            <p:nvPr/>
          </p:nvSpPr>
          <p:spPr>
            <a:xfrm>
              <a:off x="7421818" y="4456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5178121-8390-2EA4-9F04-62207079B5FF}"/>
                </a:ext>
              </a:extLst>
            </p:cNvPr>
            <p:cNvSpPr/>
            <p:nvPr/>
          </p:nvSpPr>
          <p:spPr>
            <a:xfrm>
              <a:off x="7421818" y="4852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DD64536-EC21-288C-B3CC-5B0BB4391BA4}"/>
              </a:ext>
            </a:extLst>
          </p:cNvPr>
          <p:cNvGrpSpPr/>
          <p:nvPr/>
        </p:nvGrpSpPr>
        <p:grpSpPr>
          <a:xfrm rot="5400000">
            <a:off x="10395394" y="3187975"/>
            <a:ext cx="396000" cy="1188000"/>
            <a:chOff x="7421818" y="4060424"/>
            <a:chExt cx="396000" cy="1188000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676D4E1D-0ED4-32B7-22AF-01ADE6838034}"/>
                </a:ext>
              </a:extLst>
            </p:cNvPr>
            <p:cNvSpPr/>
            <p:nvPr/>
          </p:nvSpPr>
          <p:spPr>
            <a:xfrm>
              <a:off x="7421818" y="4060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63B1F1AF-5747-7677-7E46-A8A4B14D5551}"/>
                </a:ext>
              </a:extLst>
            </p:cNvPr>
            <p:cNvSpPr/>
            <p:nvPr/>
          </p:nvSpPr>
          <p:spPr>
            <a:xfrm>
              <a:off x="7421818" y="4456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7631E7FB-C8F4-4AAE-CDBA-2EF19BFD7116}"/>
                </a:ext>
              </a:extLst>
            </p:cNvPr>
            <p:cNvSpPr/>
            <p:nvPr/>
          </p:nvSpPr>
          <p:spPr>
            <a:xfrm>
              <a:off x="7421818" y="4852424"/>
              <a:ext cx="396000" cy="39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4" name="图片 73">
            <a:extLst>
              <a:ext uri="{FF2B5EF4-FFF2-40B4-BE49-F238E27FC236}">
                <a16:creationId xmlns:a16="http://schemas.microsoft.com/office/drawing/2014/main" id="{7E0BC4B7-59E8-5D46-E8EA-6C8A86C9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18" t="3798" r="12940" b="51028"/>
          <a:stretch>
            <a:fillRect/>
          </a:stretch>
        </p:blipFill>
        <p:spPr>
          <a:xfrm rot="16200000">
            <a:off x="6723803" y="1544093"/>
            <a:ext cx="2387136" cy="2514522"/>
          </a:xfrm>
          <a:prstGeom prst="rect">
            <a:avLst/>
          </a:prstGeom>
        </p:spPr>
      </p:pic>
      <p:graphicFrame>
        <p:nvGraphicFramePr>
          <p:cNvPr id="75" name="表格 74">
            <a:extLst>
              <a:ext uri="{FF2B5EF4-FFF2-40B4-BE49-F238E27FC236}">
                <a16:creationId xmlns:a16="http://schemas.microsoft.com/office/drawing/2014/main" id="{A95B1D40-A309-5684-158F-6EEF68CB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78191"/>
              </p:ext>
            </p:extLst>
          </p:nvPr>
        </p:nvGraphicFramePr>
        <p:xfrm>
          <a:off x="113137" y="2134082"/>
          <a:ext cx="3282950" cy="232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63">
                  <a:extLst>
                    <a:ext uri="{9D8B030D-6E8A-4147-A177-3AD203B41FA5}">
                      <a16:colId xmlns:a16="http://schemas.microsoft.com/office/drawing/2014/main" val="3059473040"/>
                    </a:ext>
                  </a:extLst>
                </a:gridCol>
                <a:gridCol w="1273387">
                  <a:extLst>
                    <a:ext uri="{9D8B030D-6E8A-4147-A177-3AD203B41FA5}">
                      <a16:colId xmlns:a16="http://schemas.microsoft.com/office/drawing/2014/main" val="3316544949"/>
                    </a:ext>
                  </a:extLst>
                </a:gridCol>
              </a:tblGrid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划片晶圆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909159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未划片晶圆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45706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总晶圆数量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72737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芯片数量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每晶圆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484444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已经划片的芯片总量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19655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良品芯片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1255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20253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不良品芯片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724511"/>
                  </a:ext>
                </a:extLst>
              </a:tr>
              <a:tr h="2906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良品率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93.3%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338078"/>
                  </a:ext>
                </a:extLst>
              </a:tr>
            </a:tbl>
          </a:graphicData>
        </a:graphic>
      </p:graphicFrame>
      <p:graphicFrame>
        <p:nvGraphicFramePr>
          <p:cNvPr id="76" name="表格 75">
            <a:extLst>
              <a:ext uri="{FF2B5EF4-FFF2-40B4-BE49-F238E27FC236}">
                <a16:creationId xmlns:a16="http://schemas.microsoft.com/office/drawing/2014/main" id="{E3B26C80-B0B3-B39D-AFB5-EEB6C924A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70533"/>
              </p:ext>
            </p:extLst>
          </p:nvPr>
        </p:nvGraphicFramePr>
        <p:xfrm>
          <a:off x="3652009" y="2591672"/>
          <a:ext cx="2898916" cy="1289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158">
                  <a:extLst>
                    <a:ext uri="{9D8B030D-6E8A-4147-A177-3AD203B41FA5}">
                      <a16:colId xmlns:a16="http://schemas.microsoft.com/office/drawing/2014/main" val="1257571519"/>
                    </a:ext>
                  </a:extLst>
                </a:gridCol>
                <a:gridCol w="715938">
                  <a:extLst>
                    <a:ext uri="{9D8B030D-6E8A-4147-A177-3AD203B41FA5}">
                      <a16:colId xmlns:a16="http://schemas.microsoft.com/office/drawing/2014/main" val="236860327"/>
                    </a:ext>
                  </a:extLst>
                </a:gridCol>
                <a:gridCol w="695379">
                  <a:extLst>
                    <a:ext uri="{9D8B030D-6E8A-4147-A177-3AD203B41FA5}">
                      <a16:colId xmlns:a16="http://schemas.microsoft.com/office/drawing/2014/main" val="4187876253"/>
                    </a:ext>
                  </a:extLst>
                </a:gridCol>
                <a:gridCol w="713441">
                  <a:extLst>
                    <a:ext uri="{9D8B030D-6E8A-4147-A177-3AD203B41FA5}">
                      <a16:colId xmlns:a16="http://schemas.microsoft.com/office/drawing/2014/main" val="3907049797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已使用芯片总数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测试使用芯片数量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王老师带走芯片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煦昊带走芯片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5570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66511"/>
                  </a:ext>
                </a:extLst>
              </a:tr>
            </a:tbl>
          </a:graphicData>
        </a:graphic>
      </p:graphicFrame>
      <p:grpSp>
        <p:nvGrpSpPr>
          <p:cNvPr id="86" name="组合 85">
            <a:extLst>
              <a:ext uri="{FF2B5EF4-FFF2-40B4-BE49-F238E27FC236}">
                <a16:creationId xmlns:a16="http://schemas.microsoft.com/office/drawing/2014/main" id="{251682C8-4689-AD01-C723-41EB8FB29A1A}"/>
              </a:ext>
            </a:extLst>
          </p:cNvPr>
          <p:cNvGrpSpPr/>
          <p:nvPr/>
        </p:nvGrpSpPr>
        <p:grpSpPr>
          <a:xfrm>
            <a:off x="5985886" y="4673084"/>
            <a:ext cx="5917037" cy="1796751"/>
            <a:chOff x="4662054" y="4555455"/>
            <a:chExt cx="5917037" cy="1796751"/>
          </a:xfrm>
        </p:grpSpPr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F8B52955-C1AD-F7EF-7B89-5F58C2EFC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5081" b="20906"/>
            <a:stretch>
              <a:fillRect/>
            </a:stretch>
          </p:blipFill>
          <p:spPr>
            <a:xfrm>
              <a:off x="4662054" y="4555455"/>
              <a:ext cx="5917037" cy="1796751"/>
            </a:xfrm>
            <a:prstGeom prst="rect">
              <a:avLst/>
            </a:prstGeom>
          </p:spPr>
        </p:pic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96AFA9-45C9-8F1A-0E02-0565A644EF54}"/>
                </a:ext>
              </a:extLst>
            </p:cNvPr>
            <p:cNvSpPr/>
            <p:nvPr/>
          </p:nvSpPr>
          <p:spPr>
            <a:xfrm>
              <a:off x="4959350" y="4610099"/>
              <a:ext cx="4504835" cy="172335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CA55029-71F4-8D82-3B89-679ABEAAE65D}"/>
                </a:ext>
              </a:extLst>
            </p:cNvPr>
            <p:cNvSpPr/>
            <p:nvPr/>
          </p:nvSpPr>
          <p:spPr>
            <a:xfrm>
              <a:off x="9505950" y="5162550"/>
              <a:ext cx="875141" cy="933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3573E9C2-0417-BD18-D6F2-888A62056856}"/>
                </a:ext>
              </a:extLst>
            </p:cNvPr>
            <p:cNvSpPr txBox="1"/>
            <p:nvPr/>
          </p:nvSpPr>
          <p:spPr>
            <a:xfrm>
              <a:off x="4989641" y="4673084"/>
              <a:ext cx="64915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良品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F3B44691-E1FB-BBC3-1422-3A12D6FA43AA}"/>
                </a:ext>
              </a:extLst>
            </p:cNvPr>
            <p:cNvSpPr txBox="1"/>
            <p:nvPr/>
          </p:nvSpPr>
          <p:spPr>
            <a:xfrm>
              <a:off x="9517391" y="4673084"/>
              <a:ext cx="92015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不良品</a:t>
              </a:r>
            </a:p>
          </p:txBody>
        </p:sp>
      </p:grpSp>
      <p:pic>
        <p:nvPicPr>
          <p:cNvPr id="85" name="图片 84">
            <a:extLst>
              <a:ext uri="{FF2B5EF4-FFF2-40B4-BE49-F238E27FC236}">
                <a16:creationId xmlns:a16="http://schemas.microsoft.com/office/drawing/2014/main" id="{75620555-E54B-CB6C-C6A3-7C50E5A7EA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447" t="278" r="34536" b="12430"/>
          <a:stretch>
            <a:fillRect/>
          </a:stretch>
        </p:blipFill>
        <p:spPr>
          <a:xfrm rot="16200000">
            <a:off x="2005071" y="3206668"/>
            <a:ext cx="1519924" cy="5015554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7915FE69-F032-D407-3E56-B7CB34694796}"/>
              </a:ext>
            </a:extLst>
          </p:cNvPr>
          <p:cNvSpPr txBox="1"/>
          <p:nvPr/>
        </p:nvSpPr>
        <p:spPr>
          <a:xfrm>
            <a:off x="257256" y="4606465"/>
            <a:ext cx="2533712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不良品芯片盒上有标签</a:t>
            </a:r>
          </a:p>
        </p:txBody>
      </p:sp>
    </p:spTree>
    <p:extLst>
      <p:ext uri="{BB962C8B-B14F-4D97-AF65-F5344CB8AC3E}">
        <p14:creationId xmlns:p14="http://schemas.microsoft.com/office/powerpoint/2010/main" val="358827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DE2593-99F5-5512-F63F-A6A29E53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2927C2-0F32-5C24-6CC8-3105A4B51327}"/>
              </a:ext>
            </a:extLst>
          </p:cNvPr>
          <p:cNvSpPr/>
          <p:nvPr/>
        </p:nvSpPr>
        <p:spPr>
          <a:xfrm>
            <a:off x="0" y="0"/>
            <a:ext cx="12192000" cy="894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CF1E39A-789C-71D0-E7E9-B61B4A5566E9}"/>
              </a:ext>
            </a:extLst>
          </p:cNvPr>
          <p:cNvSpPr txBox="1">
            <a:spLocks/>
          </p:cNvSpPr>
          <p:nvPr/>
        </p:nvSpPr>
        <p:spPr>
          <a:xfrm>
            <a:off x="703687" y="194937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Dummy sensor 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发热芯片测试（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2026.5.25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C295088-01ED-CF12-6588-BCB1E390A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81987"/>
              </p:ext>
            </p:extLst>
          </p:nvPr>
        </p:nvGraphicFramePr>
        <p:xfrm>
          <a:off x="559241" y="3946263"/>
          <a:ext cx="9140782" cy="239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88357656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57134979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3622273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440461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36960999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13480525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670647323"/>
                    </a:ext>
                  </a:extLst>
                </a:gridCol>
              </a:tblGrid>
              <a:tr h="422484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Dummy sensor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61830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设计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7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231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22.2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32422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Sensor1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224Ω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232Ω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223Ω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27Ω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34.5Ω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26.8Ω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30.2Ω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Sensor2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1545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224Ω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244Ω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232Ω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237Ω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30.2Ω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45.9Ω</a:t>
                      </a:r>
                      <a:endParaRPr lang="el-GR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55Ω</a:t>
                      </a:r>
                      <a:endParaRPr lang="el-GR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28.5Ω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397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Sensor3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250Ω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234Ω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238Ω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236Ω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31.3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32.3</a:t>
                      </a:r>
                      <a:endParaRPr lang="el-GR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29.5Ω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34.5Ω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2717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75BAA9D-6432-DC28-8AEA-147D8C6141A0}"/>
              </a:ext>
            </a:extLst>
          </p:cNvPr>
          <p:cNvSpPr txBox="1"/>
          <p:nvPr/>
        </p:nvSpPr>
        <p:spPr>
          <a:xfrm>
            <a:off x="652887" y="3460862"/>
            <a:ext cx="10500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异常数据，观察表面没有发现异常，也可能是测试扎探针深度导致的不一致。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ED58C9B-25B6-6876-48C1-1673E72E0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29292"/>
              </p:ext>
            </p:extLst>
          </p:nvPr>
        </p:nvGraphicFramePr>
        <p:xfrm>
          <a:off x="559241" y="1165455"/>
          <a:ext cx="10761264" cy="210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1724135696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2092325021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2910098415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1215576166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1883576565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344046102"/>
                    </a:ext>
                  </a:extLst>
                </a:gridCol>
                <a:gridCol w="1195696">
                  <a:extLst>
                    <a:ext uri="{9D8B030D-6E8A-4147-A177-3AD203B41FA5}">
                      <a16:colId xmlns:a16="http://schemas.microsoft.com/office/drawing/2014/main" val="3369609999"/>
                    </a:ext>
                  </a:extLst>
                </a:gridCol>
              </a:tblGrid>
              <a:tr h="422484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Dummy sensor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61830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设计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16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4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4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Sensor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digital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功率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540-1080mW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61.69mW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功率密度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150-300mW/cm²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150mW/cm²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231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并联电阻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57.75Ω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22.2</a:t>
                      </a:r>
                      <a:r>
                        <a:rPr lang="en-US" altLang="zh-CN" sz="1800" u="none" strike="noStrike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800" u="none" strike="noStrike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并联电阻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5.55Ω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四组电阻并联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53.75Ω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23.2Ω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四组电阻并联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5.8Ω</a:t>
                      </a:r>
                      <a:endParaRPr lang="el-GR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615</Words>
  <Application>Microsoft Office PowerPoint</Application>
  <PresentationFormat>宽屏</PresentationFormat>
  <Paragraphs>234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 Unicode MS</vt:lpstr>
      <vt:lpstr>等线</vt:lpstr>
      <vt:lpstr>等线 Light</vt:lpstr>
      <vt:lpstr>Arial</vt:lpstr>
      <vt:lpstr>Calibri</vt:lpstr>
      <vt:lpstr>Times New Roman</vt:lpstr>
      <vt:lpstr>Office 主题​​</vt:lpstr>
      <vt:lpstr>Dummy COFFEE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Dummy COFFEE v2</dc:title>
  <dc:creator>Microsoft Office User</dc:creator>
  <cp:lastModifiedBy>Cong Wang</cp:lastModifiedBy>
  <cp:revision>189</cp:revision>
  <dcterms:created xsi:type="dcterms:W3CDTF">2026-01-09T02:48:05Z</dcterms:created>
  <dcterms:modified xsi:type="dcterms:W3CDTF">2026-05-26T05:58:52Z</dcterms:modified>
</cp:coreProperties>
</file>