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5.jpg" ContentType="image/jpeg"/>
  <Override PartName="/ppt/media/image6.jpg" ContentType="image/jpeg"/>
  <Override PartName="/ppt/media/image7.jpg" ContentType="image/jpeg"/>
  <Override PartName="/ppt/media/image8.jpg" ContentType="image/jpeg"/>
  <Override PartName="/ppt/media/image9.jpg" ContentType="image/jpeg"/>
  <Override PartName="/ppt/media/image10.jpg" ContentType="image/jpeg"/>
  <Override PartName="/ppt/notesSlides/notesSlide2.xml" ContentType="application/vnd.openxmlformats-officedocument.presentationml.notesSlide+xml"/>
  <Override PartName="/ppt/media/image11.jpg" ContentType="image/jpeg"/>
  <Override PartName="/ppt/media/image12.jpg" ContentType="image/jpeg"/>
  <Override PartName="/ppt/media/image13.jpg" ContentType="image/jpeg"/>
  <Override PartName="/ppt/media/image14.jpg" ContentType="image/jpeg"/>
  <Override PartName="/ppt/media/image17.jpg" ContentType="image/jpeg"/>
  <Override PartName="/ppt/notesSlides/notesSlide3.xml" ContentType="application/vnd.openxmlformats-officedocument.presentationml.notesSlide+xml"/>
  <Override PartName="/ppt/media/image18.jpg" ContentType="image/jpeg"/>
  <Override PartName="/ppt/media/image19.jpg" ContentType="image/jpe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1441" r:id="rId2"/>
    <p:sldId id="1433" r:id="rId3"/>
    <p:sldId id="1434" r:id="rId4"/>
    <p:sldId id="1775" r:id="rId5"/>
    <p:sldId id="1148" r:id="rId6"/>
    <p:sldId id="1774" r:id="rId7"/>
    <p:sldId id="1446" r:id="rId8"/>
    <p:sldId id="1147" r:id="rId9"/>
    <p:sldId id="143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E8EF"/>
    <a:srgbClr val="FFFF99"/>
    <a:srgbClr val="FECFCE"/>
    <a:srgbClr val="F3F300"/>
    <a:srgbClr val="C71ECD"/>
    <a:srgbClr val="FFFF67"/>
    <a:srgbClr val="F9F9F9"/>
    <a:srgbClr val="4274B0"/>
    <a:srgbClr val="605936"/>
    <a:srgbClr val="C778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43" autoAdjust="0"/>
    <p:restoredTop sz="86234" autoAdjust="0"/>
  </p:normalViewPr>
  <p:slideViewPr>
    <p:cSldViewPr snapToGrid="0" snapToObjects="1">
      <p:cViewPr>
        <p:scale>
          <a:sx n="106" d="100"/>
          <a:sy n="106" d="100"/>
        </p:scale>
        <p:origin x="808" y="12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2425A-B869-ED44-AABC-864CA411AED4}" type="datetimeFigureOut">
              <a:rPr lang="en-US" smtClean="0"/>
              <a:pPr/>
              <a:t>6/26/26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D4BE7-F420-8A48-AFA4-886DC48672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976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4C7EB-5FA1-2A48-96AC-B3FDC2A4A197}" type="datetimeFigureOut">
              <a:rPr lang="en-US" smtClean="0"/>
              <a:pPr/>
              <a:t>6/26/26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12964-9D25-F140-BCE5-41B8A8543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710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各位专家，大家上午好。我是来自高能物理研究所的张华桥，下面由我代表项目组进行中期检查的报告。</a:t>
            </a: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12964-9D25-F140-BCE5-41B8A8543C5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85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12964-9D25-F140-BCE5-41B8A8543C5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75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12964-9D25-F140-BCE5-41B8A8543C5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461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12964-9D25-F140-BCE5-41B8A8543C5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85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12964-9D25-F140-BCE5-41B8A8543C5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156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12964-9D25-F140-BCE5-41B8A8543C5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5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12964-9D25-F140-BCE5-41B8A8543C5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31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12964-9D25-F140-BCE5-41B8A8543C5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00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5429" y="6533965"/>
            <a:ext cx="2396971" cy="187510"/>
          </a:xfrm>
        </p:spPr>
        <p:txBody>
          <a:bodyPr/>
          <a:lstStyle/>
          <a:p>
            <a:fld id="{C973300C-797F-D148-A78D-320196FBAF0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43F2E27-AF9A-01A0-AEDC-6713DE2BC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838169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14408" y="6525087"/>
            <a:ext cx="2467992" cy="196388"/>
          </a:xfrm>
        </p:spPr>
        <p:txBody>
          <a:bodyPr/>
          <a:lstStyle/>
          <a:p>
            <a:fld id="{C973300C-797F-D148-A78D-320196FBAF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37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60528" y="6551721"/>
            <a:ext cx="2621872" cy="169755"/>
          </a:xfrm>
        </p:spPr>
        <p:txBody>
          <a:bodyPr/>
          <a:lstStyle/>
          <a:p>
            <a:fld id="{C973300C-797F-D148-A78D-320196FBAF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85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67" y="50539"/>
            <a:ext cx="12147733" cy="714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Hadron Physics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767" y="1059769"/>
            <a:ext cx="11538807" cy="5066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12/8/2012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3300C-797F-D148-A78D-320196FBAF0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067" y="889795"/>
            <a:ext cx="12158800" cy="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39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eg"/><Relationship Id="rId10" Type="http://schemas.openxmlformats.org/officeDocument/2006/relationships/image" Target="../media/image8.jpg"/><Relationship Id="rId4" Type="http://schemas.openxmlformats.org/officeDocument/2006/relationships/image" Target="../media/image2.jpeg"/><Relationship Id="rId9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Rot="1" noChangeArrowheads="1"/>
          </p:cNvSpPr>
          <p:nvPr/>
        </p:nvSpPr>
        <p:spPr bwMode="auto">
          <a:xfrm>
            <a:off x="0" y="4947639"/>
            <a:ext cx="12192000" cy="3830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11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中国科学院高能物理研究所， 北京大学， 清华大学， 北京航空航天大学， 华中师范大学， 中国原子能科学研究院</a:t>
            </a:r>
          </a:p>
        </p:txBody>
      </p:sp>
      <p:pic>
        <p:nvPicPr>
          <p:cNvPr id="15" name="图片 14" descr="logo_高能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79302" y="5610429"/>
            <a:ext cx="1033502" cy="932079"/>
          </a:xfrm>
          <a:prstGeom prst="rect">
            <a:avLst/>
          </a:prstGeom>
        </p:spPr>
      </p:pic>
      <p:pic>
        <p:nvPicPr>
          <p:cNvPr id="16" name="图片 15" descr="logo_清华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684" y="5640743"/>
            <a:ext cx="912800" cy="918046"/>
          </a:xfrm>
          <a:prstGeom prst="rect">
            <a:avLst/>
          </a:prstGeom>
        </p:spPr>
      </p:pic>
      <p:pic>
        <p:nvPicPr>
          <p:cNvPr id="17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529" y="5630854"/>
            <a:ext cx="918046" cy="918046"/>
          </a:xfrm>
          <a:prstGeom prst="rect">
            <a:avLst/>
          </a:prstGeom>
        </p:spPr>
      </p:pic>
      <p:pic>
        <p:nvPicPr>
          <p:cNvPr id="18" name="Picture 5" descr="Logo&#10;&#10;Description automatically generated">
            <a:extLst>
              <a:ext uri="{FF2B5EF4-FFF2-40B4-BE49-F238E27FC236}">
                <a16:creationId xmlns:a16="http://schemas.microsoft.com/office/drawing/2014/main" id="{91DB324A-7C36-98D2-A60B-1C353F477F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463" y="5640355"/>
            <a:ext cx="885248" cy="885248"/>
          </a:xfrm>
          <a:prstGeom prst="rect">
            <a:avLst/>
          </a:prstGeom>
        </p:spPr>
      </p:pic>
      <p:sp>
        <p:nvSpPr>
          <p:cNvPr id="19" name="TextBox 13">
            <a:extLst>
              <a:ext uri="{FF2B5EF4-FFF2-40B4-BE49-F238E27FC236}">
                <a16:creationId xmlns:a16="http://schemas.microsoft.com/office/drawing/2014/main" id="{052DF0D6-68B4-2552-554F-2C6DA496CE58}"/>
              </a:ext>
            </a:extLst>
          </p:cNvPr>
          <p:cNvSpPr txBox="1"/>
          <p:nvPr/>
        </p:nvSpPr>
        <p:spPr>
          <a:xfrm>
            <a:off x="3838804" y="4197318"/>
            <a:ext cx="6840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赵京周（课题</a:t>
            </a:r>
            <a:r>
              <a:rPr lang="en-US" altLang="zh-CN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负责人）        班勇（课题</a:t>
            </a:r>
            <a:r>
              <a:rPr lang="en-US" altLang="zh-CN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负责人）               殷</a:t>
            </a:r>
            <a:r>
              <a:rPr lang="zh-CN" altLang="en-CN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中宝</a:t>
            </a:r>
            <a:r>
              <a:rPr lang="zh-CN" altLang="en-US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（课题</a:t>
            </a:r>
            <a:r>
              <a:rPr lang="en-US" altLang="zh-CN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负责人）</a:t>
            </a:r>
            <a:endParaRPr lang="en-US" altLang="zh-CN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343" y="5617447"/>
            <a:ext cx="932567" cy="93145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734" y="5640743"/>
            <a:ext cx="775768" cy="8848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466" y="2506999"/>
            <a:ext cx="1169347" cy="167312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507" y="2484080"/>
            <a:ext cx="1206092" cy="1665047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0" y="570841"/>
            <a:ext cx="12192000" cy="1183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Rectangle 1"/>
          <p:cNvSpPr/>
          <p:nvPr/>
        </p:nvSpPr>
        <p:spPr>
          <a:xfrm>
            <a:off x="-1" y="594103"/>
            <a:ext cx="12192001" cy="898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zh-CN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大型强子对撞机上</a:t>
            </a:r>
            <a:r>
              <a:rPr lang="en-US" altLang="zh-C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CMS</a:t>
            </a:r>
            <a:r>
              <a:rPr lang="zh-CN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ALICE</a:t>
            </a:r>
            <a:r>
              <a:rPr lang="zh-CN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探测器升级 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80D3159D-B5E0-41C5-89D3-108EF3A04CC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498" y="2459635"/>
            <a:ext cx="1319038" cy="1720485"/>
          </a:xfrm>
          <a:prstGeom prst="rect">
            <a:avLst/>
          </a:prstGeom>
        </p:spPr>
      </p:pic>
      <p:pic>
        <p:nvPicPr>
          <p:cNvPr id="3" name="图片 4">
            <a:extLst>
              <a:ext uri="{FF2B5EF4-FFF2-40B4-BE49-F238E27FC236}">
                <a16:creationId xmlns:a16="http://schemas.microsoft.com/office/drawing/2014/main" id="{BA96FD83-2877-E8CD-B673-1EDA70E0683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52" y="2432958"/>
            <a:ext cx="1265323" cy="16870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781C4F-618D-27AA-3C06-D4F71DE79D64}"/>
              </a:ext>
            </a:extLst>
          </p:cNvPr>
          <p:cNvSpPr txBox="1"/>
          <p:nvPr/>
        </p:nvSpPr>
        <p:spPr>
          <a:xfrm>
            <a:off x="1824696" y="4228311"/>
            <a:ext cx="22275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张华桥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（项目负责人） </a:t>
            </a:r>
            <a:endParaRPr lang="en-C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59D1A7-4C51-92E0-C6BF-C1BB41370517}"/>
              </a:ext>
            </a:extLst>
          </p:cNvPr>
          <p:cNvSpPr txBox="1"/>
          <p:nvPr/>
        </p:nvSpPr>
        <p:spPr>
          <a:xfrm>
            <a:off x="0" y="66968"/>
            <a:ext cx="3941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altLang="zh-CN"/>
              <a:t>国家重点研发计划项目</a:t>
            </a:r>
            <a:r>
              <a:rPr lang="zh-CN" altLang="en-US" dirty="0"/>
              <a:t>中期检查会</a:t>
            </a:r>
            <a:endParaRPr lang="en-CN" altLang="zh-C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E66261-C672-F7E2-4225-A39827C9E0AC}"/>
              </a:ext>
            </a:extLst>
          </p:cNvPr>
          <p:cNvSpPr txBox="1"/>
          <p:nvPr/>
        </p:nvSpPr>
        <p:spPr>
          <a:xfrm>
            <a:off x="5396087" y="4630091"/>
            <a:ext cx="1485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2026/06/28</a:t>
            </a:r>
            <a:endParaRPr lang="en-CN" dirty="0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E0CCE302-38CE-A1E1-C509-B7F33EE25043}"/>
              </a:ext>
            </a:extLst>
          </p:cNvPr>
          <p:cNvSpPr txBox="1"/>
          <p:nvPr/>
        </p:nvSpPr>
        <p:spPr>
          <a:xfrm>
            <a:off x="8034277" y="73227"/>
            <a:ext cx="4157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dirty="0">
                <a:solidFill>
                  <a:srgbClr val="1F2C3D"/>
                </a:solidFill>
                <a:latin typeface="Helvetica" pitchFamily="2" charset="0"/>
              </a:rPr>
              <a:t>2022YFA1602100</a:t>
            </a:r>
            <a:r>
              <a:rPr lang="zh-CN" altLang="en-US" dirty="0">
                <a:solidFill>
                  <a:srgbClr val="1F2C3D"/>
                </a:solidFill>
                <a:latin typeface="Helvetica" pitchFamily="2" charset="0"/>
              </a:rPr>
              <a:t>；</a:t>
            </a:r>
            <a:r>
              <a:rPr lang="en-US" altLang="zh-CN" dirty="0">
                <a:solidFill>
                  <a:srgbClr val="1F2C3D"/>
                </a:solidFill>
                <a:latin typeface="Helvetica" pitchFamily="2" charset="0"/>
              </a:rPr>
              <a:t>2022/12-2027/11</a:t>
            </a:r>
            <a:endParaRPr lang="en-CN" altLang="zh-CN" dirty="0"/>
          </a:p>
        </p:txBody>
      </p:sp>
    </p:spTree>
    <p:extLst>
      <p:ext uri="{BB962C8B-B14F-4D97-AF65-F5344CB8AC3E}">
        <p14:creationId xmlns:p14="http://schemas.microsoft.com/office/powerpoint/2010/main" val="111277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61"/>
    </mc:Choice>
    <mc:Fallback xmlns="">
      <p:transition xmlns:p14="http://schemas.microsoft.com/office/powerpoint/2010/main" spd="slow" advTm="1206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344654" y="4804845"/>
            <a:ext cx="4847346" cy="1174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416" y="4837904"/>
            <a:ext cx="1139952" cy="110947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187" y="4859240"/>
            <a:ext cx="1188720" cy="1066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683" y="4888634"/>
            <a:ext cx="1170432" cy="98145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2746"/>
            <a:ext cx="12192000" cy="38892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7BA51A-BDCC-84C2-8191-9CD8B9E3F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项目背景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：</a:t>
            </a:r>
            <a:r>
              <a:rPr lang="en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大型强子对撞机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LHC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C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C0F73-895F-DAD5-2CAD-D9A1878192B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47159" y="998216"/>
            <a:ext cx="2770939" cy="380801"/>
          </a:xfrm>
          <a:solidFill>
            <a:schemeClr val="accent5">
              <a:lumMod val="20000"/>
              <a:lumOff val="80000"/>
              <a:alpha val="50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物质世界的基本</a:t>
            </a:r>
            <a:r>
              <a:rPr lang="en-CN" altLang="zh-CN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问题</a:t>
            </a:r>
            <a:r>
              <a:rPr lang="zh-CN" alt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endParaRPr lang="en-CN" altLang="zh-CN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altLang="zh-CN" sz="1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CN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CN" sz="2800" dirty="0">
              <a:highlight>
                <a:srgbClr val="FFFF67"/>
              </a:highlight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376217" y="1416755"/>
          <a:ext cx="9384147" cy="612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7678">
                  <a:extLst>
                    <a:ext uri="{9D8B030D-6E8A-4147-A177-3AD203B41FA5}">
                      <a16:colId xmlns:a16="http://schemas.microsoft.com/office/drawing/2014/main" val="1319456935"/>
                    </a:ext>
                  </a:extLst>
                </a:gridCol>
                <a:gridCol w="2513263">
                  <a:extLst>
                    <a:ext uri="{9D8B030D-6E8A-4147-A177-3AD203B41FA5}">
                      <a16:colId xmlns:a16="http://schemas.microsoft.com/office/drawing/2014/main" val="2163560004"/>
                    </a:ext>
                  </a:extLst>
                </a:gridCol>
                <a:gridCol w="2177169">
                  <a:extLst>
                    <a:ext uri="{9D8B030D-6E8A-4147-A177-3AD203B41FA5}">
                      <a16:colId xmlns:a16="http://schemas.microsoft.com/office/drawing/2014/main" val="867588666"/>
                    </a:ext>
                  </a:extLst>
                </a:gridCol>
                <a:gridCol w="2346037">
                  <a:extLst>
                    <a:ext uri="{9D8B030D-6E8A-4147-A177-3AD203B41FA5}">
                      <a16:colId xmlns:a16="http://schemas.microsoft.com/office/drawing/2014/main" val="2215088734"/>
                    </a:ext>
                  </a:extLst>
                </a:gridCol>
              </a:tblGrid>
              <a:tr h="254949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zh-CN" altLang="en-US" sz="1200" b="1" i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质量起源（希</a:t>
                      </a:r>
                      <a:r>
                        <a:rPr lang="en-CN" altLang="zh-CN" sz="1200" b="1" i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格斯粒子</a:t>
                      </a:r>
                      <a:r>
                        <a:rPr lang="zh-CN" altLang="en-US" sz="1200" b="1" i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）</a:t>
                      </a:r>
                      <a:endParaRPr lang="en-US" altLang="zh-CN" sz="1200" b="1" i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zh-CN" altLang="en-US" sz="1200" b="1" i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微观粒子运动规律</a:t>
                      </a:r>
                      <a:r>
                        <a:rPr lang="en-US" altLang="zh-CN" sz="1200" b="1" i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zh-CN" altLang="en-US" sz="1200" b="1" i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标准模型</a:t>
                      </a:r>
                      <a:r>
                        <a:rPr lang="en-US" altLang="zh-CN" sz="1200" b="1" i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en-US" altLang="zh-CN" sz="1200" b="1" i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CP</a:t>
                      </a:r>
                      <a:r>
                        <a:rPr lang="zh-CN" altLang="en-US" sz="1200" b="1" i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破坏怎么发生的？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zh-CN" altLang="en-US" sz="1200" b="1" i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超对称粒子是否存在？</a:t>
                      </a:r>
                      <a:endParaRPr lang="en-US" altLang="zh-CN" sz="1200" b="1" i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23172"/>
                  </a:ext>
                </a:extLst>
              </a:tr>
              <a:tr h="337816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zh-CN" altLang="en-US" sz="1200" b="1" i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暗物质的本质？</a:t>
                      </a:r>
                      <a:endParaRPr lang="en-US" altLang="zh-CN" sz="1200" b="1" i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1200" b="1" i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早期宇宙物质特性如何？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zh-CN" altLang="en-US" sz="1200" b="1" i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额外维度是否存在？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l"/>
                      </a:pPr>
                      <a:r>
                        <a:rPr lang="en-US" altLang="zh-CN" sz="1200" b="1" i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……</a:t>
                      </a:r>
                      <a:endParaRPr lang="zh-CN" altLang="en-US" sz="1200" b="1" i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619430"/>
                  </a:ext>
                </a:extLst>
              </a:tr>
            </a:tbl>
          </a:graphicData>
        </a:graphic>
      </p:graphicFrame>
      <p:sp>
        <p:nvSpPr>
          <p:cNvPr id="14" name="矩形 13"/>
          <p:cNvSpPr/>
          <p:nvPr/>
        </p:nvSpPr>
        <p:spPr>
          <a:xfrm>
            <a:off x="7311453" y="4494218"/>
            <a:ext cx="2662505" cy="307777"/>
          </a:xfrm>
          <a:prstGeom prst="rect">
            <a:avLst/>
          </a:prstGeom>
          <a:solidFill>
            <a:srgbClr val="C77855">
              <a:alpha val="5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FFF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LHC</a:t>
            </a:r>
            <a:r>
              <a:rPr lang="zh-CN" altLang="en-US" sz="1400" b="1" dirty="0">
                <a:solidFill>
                  <a:srgbClr val="FFF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上四个大型国际合作实验</a:t>
            </a:r>
            <a:endParaRPr lang="en-US" altLang="zh-CN" sz="1400" b="1" dirty="0">
              <a:solidFill>
                <a:srgbClr val="FFFF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755184" y="4410600"/>
            <a:ext cx="1119263" cy="373002"/>
          </a:xfrm>
          <a:prstGeom prst="ellipse">
            <a:avLst/>
          </a:prstGeom>
          <a:noFill/>
          <a:ln w="1905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4434675" y="3383498"/>
            <a:ext cx="672743" cy="199258"/>
          </a:xfrm>
          <a:prstGeom prst="ellipse">
            <a:avLst/>
          </a:prstGeom>
          <a:noFill/>
          <a:ln w="19050">
            <a:solidFill>
              <a:schemeClr val="accent6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6986345" y="3401018"/>
            <a:ext cx="624832" cy="210896"/>
          </a:xfrm>
          <a:prstGeom prst="ellipse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8988725" y="3629690"/>
            <a:ext cx="793638" cy="340398"/>
          </a:xfrm>
          <a:prstGeom prst="ellipse">
            <a:avLst/>
          </a:prstGeom>
          <a:noFill/>
          <a:ln w="1905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5" name="直接箭头连接符 34"/>
          <p:cNvCxnSpPr/>
          <p:nvPr/>
        </p:nvCxnSpPr>
        <p:spPr>
          <a:xfrm flipH="1" flipV="1">
            <a:off x="4501117" y="4434408"/>
            <a:ext cx="3449556" cy="89322"/>
          </a:xfrm>
          <a:prstGeom prst="straightConnector1">
            <a:avLst/>
          </a:prstGeom>
          <a:ln w="12700">
            <a:solidFill>
              <a:srgbClr val="FFFF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>
            <a:endCxn id="32" idx="5"/>
          </p:cNvCxnSpPr>
          <p:nvPr/>
        </p:nvCxnSpPr>
        <p:spPr>
          <a:xfrm flipH="1" flipV="1">
            <a:off x="5008897" y="3553575"/>
            <a:ext cx="2941776" cy="966866"/>
          </a:xfrm>
          <a:prstGeom prst="straightConnector1">
            <a:avLst/>
          </a:prstGeom>
          <a:ln w="12700">
            <a:solidFill>
              <a:schemeClr val="accent6">
                <a:lumMod val="20000"/>
                <a:lumOff val="80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/>
          <p:nvPr/>
        </p:nvCxnSpPr>
        <p:spPr>
          <a:xfrm flipH="1" flipV="1">
            <a:off x="7311454" y="3565097"/>
            <a:ext cx="639219" cy="937262"/>
          </a:xfrm>
          <a:prstGeom prst="straightConnector1">
            <a:avLst/>
          </a:prstGeom>
          <a:ln w="12700">
            <a:solidFill>
              <a:schemeClr val="accent6">
                <a:lumMod val="20000"/>
                <a:lumOff val="80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 flipV="1">
            <a:off x="7950673" y="3880113"/>
            <a:ext cx="1158821" cy="622248"/>
          </a:xfrm>
          <a:prstGeom prst="straightConnector1">
            <a:avLst/>
          </a:prstGeom>
          <a:ln w="12700">
            <a:solidFill>
              <a:srgbClr val="FFFF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8" name="Content Placeholder 6">
            <a:extLst>
              <a:ext uri="{FF2B5EF4-FFF2-40B4-BE49-F238E27FC236}">
                <a16:creationId xmlns:a16="http://schemas.microsoft.com/office/drawing/2014/main" id="{2024F4E5-0196-E18B-FFD9-9EBAED4E5C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1937" y="5832587"/>
            <a:ext cx="9983292" cy="368300"/>
          </a:xfrm>
          <a:prstGeom prst="rect">
            <a:avLst/>
          </a:prstGeom>
        </p:spPr>
      </p:pic>
      <p:pic>
        <p:nvPicPr>
          <p:cNvPr id="49" name="Picture 4">
            <a:extLst>
              <a:ext uri="{FF2B5EF4-FFF2-40B4-BE49-F238E27FC236}">
                <a16:creationId xmlns:a16="http://schemas.microsoft.com/office/drawing/2014/main" id="{CFA5D7EB-043E-6800-3215-D3B6AA1DEF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0506" y="6323225"/>
            <a:ext cx="10019616" cy="276152"/>
          </a:xfrm>
          <a:prstGeom prst="rect">
            <a:avLst/>
          </a:prstGeom>
        </p:spPr>
      </p:pic>
      <p:sp>
        <p:nvSpPr>
          <p:cNvPr id="50" name="Rectangle 7">
            <a:extLst>
              <a:ext uri="{FF2B5EF4-FFF2-40B4-BE49-F238E27FC236}">
                <a16:creationId xmlns:a16="http://schemas.microsoft.com/office/drawing/2014/main" id="{576000E2-D7B3-8EE4-BA6B-61A2C2F96CBF}"/>
              </a:ext>
            </a:extLst>
          </p:cNvPr>
          <p:cNvSpPr/>
          <p:nvPr/>
        </p:nvSpPr>
        <p:spPr>
          <a:xfrm>
            <a:off x="822920" y="5943635"/>
            <a:ext cx="567586" cy="172461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1200" b="1" dirty="0"/>
              <a:t>建造</a:t>
            </a:r>
          </a:p>
        </p:txBody>
      </p:sp>
      <p:sp>
        <p:nvSpPr>
          <p:cNvPr id="51" name="Rectangle 8">
            <a:extLst>
              <a:ext uri="{FF2B5EF4-FFF2-40B4-BE49-F238E27FC236}">
                <a16:creationId xmlns:a16="http://schemas.microsoft.com/office/drawing/2014/main" id="{72A8DAAD-D36C-573B-C453-556FF0E5EF59}"/>
              </a:ext>
            </a:extLst>
          </p:cNvPr>
          <p:cNvSpPr/>
          <p:nvPr/>
        </p:nvSpPr>
        <p:spPr>
          <a:xfrm>
            <a:off x="860498" y="6376307"/>
            <a:ext cx="567586" cy="172461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/>
              <a:t>1990</a:t>
            </a:r>
            <a:endParaRPr lang="en-CN" sz="1200" b="1" dirty="0"/>
          </a:p>
        </p:txBody>
      </p:sp>
      <p:sp>
        <p:nvSpPr>
          <p:cNvPr id="57" name="TextBox 14">
            <a:extLst>
              <a:ext uri="{FF2B5EF4-FFF2-40B4-BE49-F238E27FC236}">
                <a16:creationId xmlns:a16="http://schemas.microsoft.com/office/drawing/2014/main" id="{D05FAE70-8594-DF18-EC8B-2AE8170968C4}"/>
              </a:ext>
            </a:extLst>
          </p:cNvPr>
          <p:cNvSpPr txBox="1"/>
          <p:nvPr/>
        </p:nvSpPr>
        <p:spPr>
          <a:xfrm>
            <a:off x="4457889" y="5136514"/>
            <a:ext cx="515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en-CN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14">
            <a:extLst>
              <a:ext uri="{FF2B5EF4-FFF2-40B4-BE49-F238E27FC236}">
                <a16:creationId xmlns:a16="http://schemas.microsoft.com/office/drawing/2014/main" id="{D05FAE70-8594-DF18-EC8B-2AE8170968C4}"/>
              </a:ext>
            </a:extLst>
          </p:cNvPr>
          <p:cNvSpPr txBox="1"/>
          <p:nvPr/>
        </p:nvSpPr>
        <p:spPr>
          <a:xfrm>
            <a:off x="3227427" y="4886804"/>
            <a:ext cx="515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endParaRPr lang="en-CN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14">
            <a:extLst>
              <a:ext uri="{FF2B5EF4-FFF2-40B4-BE49-F238E27FC236}">
                <a16:creationId xmlns:a16="http://schemas.microsoft.com/office/drawing/2014/main" id="{D05FAE70-8594-DF18-EC8B-2AE8170968C4}"/>
              </a:ext>
            </a:extLst>
          </p:cNvPr>
          <p:cNvSpPr txBox="1"/>
          <p:nvPr/>
        </p:nvSpPr>
        <p:spPr>
          <a:xfrm>
            <a:off x="1875735" y="5520858"/>
            <a:ext cx="515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2012</a:t>
            </a:r>
            <a:endParaRPr lang="en-CN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8141280" y="4830786"/>
            <a:ext cx="3695306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LHC</a:t>
            </a:r>
            <a:r>
              <a: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建造：</a:t>
            </a: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~1990</a:t>
            </a:r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启动，</a:t>
            </a:r>
            <a:r>
              <a:rPr lang="en-US" altLang="zh-CN" sz="1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2009</a:t>
            </a:r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年对撞出束</a:t>
            </a:r>
            <a:endParaRPr lang="en-US" altLang="zh-CN" sz="14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altLang="zh-CN" sz="1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         </a:t>
            </a:r>
            <a:r>
              <a:rPr lang="en-US" altLang="zh-CN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altLang="zh-CN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2012</a:t>
            </a:r>
            <a:r>
              <a:rPr lang="zh-CN" alt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：发现希格斯粒子！</a:t>
            </a:r>
            <a:endParaRPr lang="en-US" altLang="zh-CN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1004400" indent="-285750">
              <a:spcAft>
                <a:spcPts val="300"/>
              </a:spcAft>
              <a:buFont typeface="Wingdings" panose="05000000000000000000" pitchFamily="2" charset="2"/>
              <a:buChar char="u"/>
            </a:pPr>
            <a:r>
              <a:rPr lang="en-US" altLang="zh-CN" sz="1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2026-2030</a:t>
            </a:r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： 高亮度升级安装</a:t>
            </a:r>
            <a:endParaRPr lang="en-US" altLang="zh-CN" sz="14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7311454" y="2763968"/>
            <a:ext cx="4627487" cy="276999"/>
          </a:xfrm>
          <a:prstGeom prst="rect">
            <a:avLst/>
          </a:prstGeom>
          <a:solidFill>
            <a:schemeClr val="accent3">
              <a:lumMod val="60000"/>
              <a:lumOff val="40000"/>
              <a:alpha val="4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1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p-p</a:t>
            </a:r>
            <a:r>
              <a:rPr lang="zh-CN" alt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对撞质心能量</a:t>
            </a:r>
            <a:r>
              <a:rPr lang="en-US" altLang="zh-CN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14TeV</a:t>
            </a:r>
            <a:r>
              <a:rPr lang="zh-CN" alt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隧道</a:t>
            </a:r>
            <a:r>
              <a:rPr lang="zh-CN" alt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周</a:t>
            </a:r>
            <a:r>
              <a:rPr lang="en-US" altLang="zh-CN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长~27 </a:t>
            </a:r>
            <a:r>
              <a:rPr lang="zh-CN" alt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公里，</a:t>
            </a:r>
            <a:r>
              <a:rPr lang="en-US" altLang="zh-CN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地下深度</a:t>
            </a:r>
            <a:r>
              <a:rPr lang="en-US" altLang="zh-CN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~100 米   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000" y="3383498"/>
            <a:ext cx="1122427" cy="542334"/>
          </a:xfrm>
          <a:prstGeom prst="rect">
            <a:avLst/>
          </a:prstGeom>
          <a:effectLst>
            <a:glow rad="139700">
              <a:schemeClr val="accent6">
                <a:lumMod val="20000"/>
                <a:lumOff val="80000"/>
                <a:alpha val="40000"/>
              </a:schemeClr>
            </a:glow>
          </a:effectLst>
        </p:spPr>
      </p:pic>
      <p:sp>
        <p:nvSpPr>
          <p:cNvPr id="37" name="右箭头 36"/>
          <p:cNvSpPr/>
          <p:nvPr/>
        </p:nvSpPr>
        <p:spPr>
          <a:xfrm rot="8149895">
            <a:off x="4066296" y="2933399"/>
            <a:ext cx="1035910" cy="139720"/>
          </a:xfrm>
          <a:prstGeom prst="rightArrow">
            <a:avLst>
              <a:gd name="adj1" fmla="val 50000"/>
              <a:gd name="adj2" fmla="val 97990"/>
            </a:avLst>
          </a:prstGeom>
          <a:solidFill>
            <a:srgbClr val="FECFCE">
              <a:alpha val="5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47159" y="2433211"/>
            <a:ext cx="5858018" cy="369332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研究手段：</a:t>
            </a:r>
            <a:r>
              <a:rPr lang="en-CN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世界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最</a:t>
            </a:r>
            <a:r>
              <a:rPr lang="en-CN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高能量</a:t>
            </a:r>
            <a:r>
              <a:rPr lang="zh-CN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对撞机</a:t>
            </a:r>
            <a:r>
              <a:rPr lang="en-US" altLang="zh-CN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LHC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548445" y="2052699"/>
            <a:ext cx="1699504" cy="261610"/>
          </a:xfrm>
          <a:prstGeom prst="rect">
            <a:avLst/>
          </a:prstGeom>
          <a:solidFill>
            <a:srgbClr val="CDE8EF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1100" b="1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欧洲核子中心（</a:t>
            </a:r>
            <a:r>
              <a:rPr lang="en-US" altLang="zh-CN" sz="1100" b="1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CERN</a:t>
            </a:r>
            <a:r>
              <a:rPr lang="zh-CN" altLang="en-US" sz="1100" b="1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zh-CN" altLang="en-US" sz="1100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293156" y="6081491"/>
            <a:ext cx="1332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CMS ATLAS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68BD491-14B0-4316-8AAE-D3CD705A3145}"/>
              </a:ext>
            </a:extLst>
          </p:cNvPr>
          <p:cNvSpPr txBox="1"/>
          <p:nvPr/>
        </p:nvSpPr>
        <p:spPr>
          <a:xfrm>
            <a:off x="5329825" y="5206314"/>
            <a:ext cx="1750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&gt;3000</a:t>
            </a:r>
            <a:r>
              <a:rPr lang="zh-CN" altLang="en-US" dirty="0"/>
              <a:t>物理成果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A207A119-DC6F-4421-1188-E0CB3332125E}"/>
              </a:ext>
            </a:extLst>
          </p:cNvPr>
          <p:cNvSpPr/>
          <p:nvPr/>
        </p:nvSpPr>
        <p:spPr>
          <a:xfrm>
            <a:off x="2800187" y="6255246"/>
            <a:ext cx="5447761" cy="66274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395F10C-0FC9-46D4-6336-250A8355649C}"/>
              </a:ext>
            </a:extLst>
          </p:cNvPr>
          <p:cNvSpPr txBox="1"/>
          <p:nvPr/>
        </p:nvSpPr>
        <p:spPr>
          <a:xfrm>
            <a:off x="7320783" y="5556365"/>
            <a:ext cx="333850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二期升级完成时间推迟了</a:t>
            </a:r>
            <a:r>
              <a:rPr kumimoji="1" lang="en-US" altLang="zh-CN" dirty="0"/>
              <a:t>1</a:t>
            </a:r>
            <a:r>
              <a:rPr kumimoji="1" lang="zh-CN" altLang="en-US" dirty="0"/>
              <a:t>年半</a:t>
            </a: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72725116-6EF2-C5ED-EA4E-26F2CA217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4408" y="6525087"/>
            <a:ext cx="2467992" cy="196388"/>
          </a:xfrm>
        </p:spPr>
        <p:txBody>
          <a:bodyPr/>
          <a:lstStyle/>
          <a:p>
            <a:fld id="{C973300C-797F-D148-A78D-320196FBAF0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53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475" y="3666500"/>
            <a:ext cx="1578864" cy="183489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359" y="3290897"/>
            <a:ext cx="1883664" cy="2109216"/>
          </a:xfrm>
          <a:prstGeom prst="rect">
            <a:avLst/>
          </a:prstGeom>
        </p:spPr>
      </p:pic>
      <p:pic>
        <p:nvPicPr>
          <p:cNvPr id="6" name="Picture 1" descr="page31image35253840">
            <a:extLst>
              <a:ext uri="{FF2B5EF4-FFF2-40B4-BE49-F238E27FC236}">
                <a16:creationId xmlns:a16="http://schemas.microsoft.com/office/drawing/2014/main" id="{EA1260CB-497D-9528-0361-1CB530B90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300" y="3096602"/>
            <a:ext cx="3791923" cy="2721056"/>
          </a:xfrm>
          <a:prstGeom prst="rect">
            <a:avLst/>
          </a:prstGeom>
          <a:noFill/>
          <a:ln w="15875">
            <a:solidFill>
              <a:srgbClr val="002060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22A8EA4-CDDE-BEC3-F38B-BD652ECDD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2300" y="50539"/>
            <a:ext cx="9110800" cy="714850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项目主要研究工作 </a:t>
            </a:r>
            <a:endParaRPr lang="en-C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Line 71">
            <a:extLst>
              <a:ext uri="{FF2B5EF4-FFF2-40B4-BE49-F238E27FC236}">
                <a16:creationId xmlns:a16="http://schemas.microsoft.com/office/drawing/2014/main" id="{C90C4AD7-6E20-0640-4A54-48312EC73D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16832" y="4131919"/>
            <a:ext cx="376177" cy="964089"/>
          </a:xfrm>
          <a:prstGeom prst="lin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Line 71">
            <a:extLst>
              <a:ext uri="{FF2B5EF4-FFF2-40B4-BE49-F238E27FC236}">
                <a16:creationId xmlns:a16="http://schemas.microsoft.com/office/drawing/2014/main" id="{8FC95110-0569-B14E-FC57-911D43847EEF}"/>
              </a:ext>
            </a:extLst>
          </p:cNvPr>
          <p:cNvSpPr>
            <a:spLocks noChangeShapeType="1"/>
          </p:cNvSpPr>
          <p:nvPr/>
        </p:nvSpPr>
        <p:spPr bwMode="auto">
          <a:xfrm>
            <a:off x="8416832" y="5150309"/>
            <a:ext cx="517165" cy="323470"/>
          </a:xfrm>
          <a:prstGeom prst="lin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TextBox 27">
            <a:extLst>
              <a:ext uri="{FF2B5EF4-FFF2-40B4-BE49-F238E27FC236}">
                <a16:creationId xmlns:a16="http://schemas.microsoft.com/office/drawing/2014/main" id="{63C4D6DC-7277-76C7-AA24-DFD1459F9B81}"/>
              </a:ext>
            </a:extLst>
          </p:cNvPr>
          <p:cNvSpPr txBox="1"/>
          <p:nvPr/>
        </p:nvSpPr>
        <p:spPr>
          <a:xfrm>
            <a:off x="6598752" y="5400113"/>
            <a:ext cx="1273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ALICE实验</a:t>
            </a:r>
          </a:p>
        </p:txBody>
      </p:sp>
      <p:sp>
        <p:nvSpPr>
          <p:cNvPr id="12" name="TextBox 28">
            <a:extLst>
              <a:ext uri="{FF2B5EF4-FFF2-40B4-BE49-F238E27FC236}">
                <a16:creationId xmlns:a16="http://schemas.microsoft.com/office/drawing/2014/main" id="{AAFF703B-B6FC-509F-329D-5AC236319D30}"/>
              </a:ext>
            </a:extLst>
          </p:cNvPr>
          <p:cNvSpPr txBox="1"/>
          <p:nvPr/>
        </p:nvSpPr>
        <p:spPr>
          <a:xfrm>
            <a:off x="7656484" y="3177287"/>
            <a:ext cx="1832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</a:t>
            </a:r>
            <a:r>
              <a:rPr lang="en-US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zh-CN" altLang="en-US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N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en-US" altLang="zh-CN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CN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30">
            <a:extLst>
              <a:ext uri="{FF2B5EF4-FFF2-40B4-BE49-F238E27FC236}">
                <a16:creationId xmlns:a16="http://schemas.microsoft.com/office/drawing/2014/main" id="{C9CD9698-D203-0978-D238-274C78026919}"/>
              </a:ext>
            </a:extLst>
          </p:cNvPr>
          <p:cNvCxnSpPr/>
          <p:nvPr/>
        </p:nvCxnSpPr>
        <p:spPr>
          <a:xfrm flipV="1">
            <a:off x="7698936" y="3523081"/>
            <a:ext cx="231265" cy="43935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31">
            <a:extLst>
              <a:ext uri="{FF2B5EF4-FFF2-40B4-BE49-F238E27FC236}">
                <a16:creationId xmlns:a16="http://schemas.microsoft.com/office/drawing/2014/main" id="{8F7435B2-F3B6-2A8B-4FC2-79B169DEAB54}"/>
              </a:ext>
            </a:extLst>
          </p:cNvPr>
          <p:cNvCxnSpPr>
            <a:cxnSpLocks/>
          </p:cNvCxnSpPr>
          <p:nvPr/>
        </p:nvCxnSpPr>
        <p:spPr>
          <a:xfrm flipH="1" flipV="1">
            <a:off x="8700847" y="3453818"/>
            <a:ext cx="617618" cy="49466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33">
            <a:extLst>
              <a:ext uri="{FF2B5EF4-FFF2-40B4-BE49-F238E27FC236}">
                <a16:creationId xmlns:a16="http://schemas.microsoft.com/office/drawing/2014/main" id="{5A8CAE1D-10D6-C466-37D7-574DC24A4174}"/>
              </a:ext>
            </a:extLst>
          </p:cNvPr>
          <p:cNvSpPr/>
          <p:nvPr/>
        </p:nvSpPr>
        <p:spPr>
          <a:xfrm>
            <a:off x="7282339" y="3958148"/>
            <a:ext cx="419891" cy="52523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7" name="矩形 16"/>
          <p:cNvSpPr/>
          <p:nvPr/>
        </p:nvSpPr>
        <p:spPr>
          <a:xfrm>
            <a:off x="6474910" y="3096872"/>
            <a:ext cx="3969897" cy="2721056"/>
          </a:xfrm>
          <a:prstGeom prst="rect">
            <a:avLst/>
          </a:prstGeom>
          <a:noFill/>
          <a:ln w="19050"/>
          <a:effectLst>
            <a:outerShdw blurRad="88900" dist="63500" dir="2700000" algn="tl" rotWithShape="0">
              <a:prstClr val="black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7">
            <a:extLst>
              <a:ext uri="{FF2B5EF4-FFF2-40B4-BE49-F238E27FC236}">
                <a16:creationId xmlns:a16="http://schemas.microsoft.com/office/drawing/2014/main" id="{63C4D6DC-7277-76C7-AA24-DFD1459F9B81}"/>
              </a:ext>
            </a:extLst>
          </p:cNvPr>
          <p:cNvSpPr txBox="1"/>
          <p:nvPr/>
        </p:nvSpPr>
        <p:spPr>
          <a:xfrm>
            <a:off x="1566750" y="3084216"/>
            <a:ext cx="16237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CMS</a:t>
            </a:r>
            <a:r>
              <a:rPr lang="en-CN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实验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84AC202-B538-1EB8-1FE9-00B73609DCFD}"/>
              </a:ext>
            </a:extLst>
          </p:cNvPr>
          <p:cNvSpPr txBox="1">
            <a:spLocks/>
          </p:cNvSpPr>
          <p:nvPr/>
        </p:nvSpPr>
        <p:spPr>
          <a:xfrm>
            <a:off x="131659" y="933201"/>
            <a:ext cx="11912081" cy="16609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本项目：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CMS/ALICE</a:t>
            </a: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探测器</a:t>
            </a:r>
            <a:r>
              <a:rPr lang="en-CN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二期升级</a:t>
            </a: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研究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CN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课题一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CMS</a:t>
            </a:r>
            <a:r>
              <a:rPr lang="zh-CN" altLang="en-US" sz="1800" b="1" dirty="0">
                <a:solidFill>
                  <a:srgbClr val="C71E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高粒度量能器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zh-CN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一级触发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升级（中国科学院高能物理研究所、清华大学）预算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690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万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课题二：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CMS 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缪子谱仪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GEM 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zh-CN" alt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时间探测器 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MTD 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升级 （北京大学、清华大学，北京航空航天大学）预算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650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万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课题三：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ALICE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探测器升级（</a:t>
            </a:r>
            <a:r>
              <a:rPr lang="en-US" altLang="zh-CN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ITS3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1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FoCal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）（华中师范大学、中国原子能科学研究院）预算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660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万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4AC202-B538-1EB8-1FE9-00B73609DCFD}"/>
              </a:ext>
            </a:extLst>
          </p:cNvPr>
          <p:cNvSpPr txBox="1">
            <a:spLocks/>
          </p:cNvSpPr>
          <p:nvPr/>
        </p:nvSpPr>
        <p:spPr>
          <a:xfrm>
            <a:off x="269033" y="6083171"/>
            <a:ext cx="11653934" cy="636607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         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掌握高计数率、抗辐照、高性能探测器研发和生产能力       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			→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实现中国组对国际合作实验的硬件义务</a:t>
            </a:r>
            <a:endParaRPr lang="en-CN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779AB2-A741-434B-6E5E-30DEAC2F6BCE}"/>
              </a:ext>
            </a:extLst>
          </p:cNvPr>
          <p:cNvSpPr txBox="1"/>
          <p:nvPr/>
        </p:nvSpPr>
        <p:spPr>
          <a:xfrm>
            <a:off x="3914024" y="2578132"/>
            <a:ext cx="465891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CN" sz="2400" dirty="0"/>
              <a:t>高辐照区域</a:t>
            </a:r>
            <a:r>
              <a:rPr lang="en-CN" sz="2400" dirty="0">
                <a:solidFill>
                  <a:srgbClr val="FF0000"/>
                </a:solidFill>
              </a:rPr>
              <a:t>新型</a:t>
            </a:r>
            <a:r>
              <a:rPr lang="en-CN" sz="2400" dirty="0"/>
              <a:t>粒子探测器技术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66734E39-25D8-59C5-12C8-B934AA5F2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4408" y="6525087"/>
            <a:ext cx="2467992" cy="196388"/>
          </a:xfrm>
        </p:spPr>
        <p:txBody>
          <a:bodyPr/>
          <a:lstStyle/>
          <a:p>
            <a:fld id="{C973300C-797F-D148-A78D-320196FBAF0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36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9BE7A-9AA1-32EF-2425-9250C1FFE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项目成果指标及测试方法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EE7D8-5F6F-CE59-B068-7CDC9AD2A89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8044" y="1106895"/>
            <a:ext cx="10975911" cy="95636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zh-CN" altLang="en-CN" sz="2400" b="1" dirty="0"/>
              <a:t>性能</a:t>
            </a:r>
            <a:r>
              <a:rPr lang="zh-CN" altLang="en-US" sz="2400" b="1" dirty="0"/>
              <a:t>指标： </a:t>
            </a:r>
            <a:r>
              <a:rPr lang="zh-CN" altLang="en-US" sz="2400" b="1" dirty="0">
                <a:highlight>
                  <a:srgbClr val="808000"/>
                </a:highlight>
              </a:rPr>
              <a:t>实验测试</a:t>
            </a:r>
            <a:endParaRPr lang="en-US" altLang="zh-CN" sz="2400" b="1" dirty="0">
              <a:highlight>
                <a:srgbClr val="808000"/>
              </a:highlight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zh-CN" altLang="en-US" sz="2400" b="1" dirty="0"/>
              <a:t>探测器数量指标：</a:t>
            </a:r>
            <a:r>
              <a:rPr lang="zh-CN" altLang="en-US" sz="2400" b="1" dirty="0">
                <a:highlight>
                  <a:srgbClr val="FECFCE"/>
                </a:highlight>
              </a:rPr>
              <a:t>合作组检验合格</a:t>
            </a:r>
            <a:endParaRPr lang="en-CN" sz="2400" dirty="0">
              <a:highlight>
                <a:srgbClr val="FECFCE"/>
              </a:highlight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CD46457-008C-E8BC-4684-A5617BD0A58C}"/>
              </a:ext>
            </a:extLst>
          </p:cNvPr>
          <p:cNvGraphicFramePr>
            <a:graphicFrameLocks noGrp="1"/>
          </p:cNvGraphicFramePr>
          <p:nvPr/>
        </p:nvGraphicFramePr>
        <p:xfrm>
          <a:off x="608044" y="2245043"/>
          <a:ext cx="10975911" cy="3817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491">
                  <a:extLst>
                    <a:ext uri="{9D8B030D-6E8A-4147-A177-3AD203B41FA5}">
                      <a16:colId xmlns:a16="http://schemas.microsoft.com/office/drawing/2014/main" val="3236868540"/>
                    </a:ext>
                  </a:extLst>
                </a:gridCol>
                <a:gridCol w="2397967">
                  <a:extLst>
                    <a:ext uri="{9D8B030D-6E8A-4147-A177-3AD203B41FA5}">
                      <a16:colId xmlns:a16="http://schemas.microsoft.com/office/drawing/2014/main" val="3839789152"/>
                    </a:ext>
                  </a:extLst>
                </a:gridCol>
                <a:gridCol w="1903445">
                  <a:extLst>
                    <a:ext uri="{9D8B030D-6E8A-4147-A177-3AD203B41FA5}">
                      <a16:colId xmlns:a16="http://schemas.microsoft.com/office/drawing/2014/main" val="2374452995"/>
                    </a:ext>
                  </a:extLst>
                </a:gridCol>
                <a:gridCol w="2192694">
                  <a:extLst>
                    <a:ext uri="{9D8B030D-6E8A-4147-A177-3AD203B41FA5}">
                      <a16:colId xmlns:a16="http://schemas.microsoft.com/office/drawing/2014/main" val="2638067001"/>
                    </a:ext>
                  </a:extLst>
                </a:gridCol>
                <a:gridCol w="2146438">
                  <a:extLst>
                    <a:ext uri="{9D8B030D-6E8A-4147-A177-3AD203B41FA5}">
                      <a16:colId xmlns:a16="http://schemas.microsoft.com/office/drawing/2014/main" val="157423356"/>
                    </a:ext>
                  </a:extLst>
                </a:gridCol>
                <a:gridCol w="1728876">
                  <a:extLst>
                    <a:ext uri="{9D8B030D-6E8A-4147-A177-3AD203B41FA5}">
                      <a16:colId xmlns:a16="http://schemas.microsoft.com/office/drawing/2014/main" val="4541911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序号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指标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指南要求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本项目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考核方式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说明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911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CN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指标</a:t>
                      </a:r>
                      <a:r>
                        <a:rPr lang="en-US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1.1</a:t>
                      </a:r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：高速数据传输速率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好于 </a:t>
                      </a:r>
                      <a:r>
                        <a:rPr lang="en-US" altLang="zh-CN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Gb/s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单通道≥</a:t>
                      </a:r>
                      <a:r>
                        <a:rPr lang="en-US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16Gbps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实验测试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CN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满足指南要求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880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CN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指标</a:t>
                      </a:r>
                      <a:r>
                        <a:rPr lang="en-US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1.2</a:t>
                      </a:r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：高粒度量能器硅模块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CN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160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CMS</a:t>
                      </a:r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合作组检验合格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FC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CN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额外指标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782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CN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指标</a:t>
                      </a:r>
                      <a:r>
                        <a:rPr lang="en-US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1.3</a:t>
                      </a:r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：高粒度量能器硅模块精度控制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CN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X-Y</a:t>
                      </a:r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方向精度好于</a:t>
                      </a:r>
                      <a:r>
                        <a:rPr lang="en-US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微米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实验测试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CN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额外指标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933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CN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指标</a:t>
                      </a:r>
                      <a:r>
                        <a:rPr lang="en-US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2.1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GEM</a:t>
                      </a:r>
                      <a:r>
                        <a:rPr lang="zh-CN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探测器有效增益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CN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&gt;10000</a:t>
                      </a:r>
                      <a:r>
                        <a:rPr lang="zh-CN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（量产大面积</a:t>
                      </a: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GEM</a:t>
                      </a:r>
                      <a:r>
                        <a:rPr lang="zh-CN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探测器）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射线测试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CN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额外指标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045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CN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指标</a:t>
                      </a:r>
                      <a:r>
                        <a:rPr lang="en-US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2.2 GEM</a:t>
                      </a:r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探测器模块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CN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40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CMS</a:t>
                      </a:r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合作组检验合格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FC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CN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额外指标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717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CN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指标</a:t>
                      </a:r>
                      <a:r>
                        <a:rPr lang="en-US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2.3 MTD</a:t>
                      </a:r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时间分辨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好于 </a:t>
                      </a:r>
                      <a:r>
                        <a:rPr lang="en-US" altLang="zh-CN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优于</a:t>
                      </a:r>
                      <a:r>
                        <a:rPr lang="en-US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皮秒</a:t>
                      </a:r>
                      <a:r>
                        <a:rPr lang="en-US" alt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大面积传感器模块成品</a:t>
                      </a:r>
                      <a:r>
                        <a:rPr lang="en-US" alt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通过放射源或束流测试其时间分辨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N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满足指南要求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61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CN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050" kern="100" spc="-2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指标</a:t>
                      </a:r>
                      <a:r>
                        <a:rPr lang="en-US" sz="1050" kern="100" spc="-2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2.4</a:t>
                      </a:r>
                      <a:r>
                        <a:rPr lang="zh-CN" sz="1050" kern="100" spc="-2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桶部传感器模块</a:t>
                      </a:r>
                      <a:endParaRPr lang="en-CN" sz="105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CN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500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通过质控系统测试其信号品质（信号幅度一致性等）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FC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CN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额外指标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139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CN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指标</a:t>
                      </a:r>
                      <a:r>
                        <a:rPr lang="en-US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3.1</a:t>
                      </a:r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：芯片面积和功耗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芯片面积90mm×140mm，</a:t>
                      </a:r>
                      <a:r>
                        <a:rPr lang="zh-CN" altLang="en-US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像素大小约 </a:t>
                      </a:r>
                      <a:r>
                        <a:rPr lang="en-US" altLang="zh-CN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el-GR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m×15</a:t>
                      </a:r>
                      <a:r>
                        <a:rPr lang="el-GR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m，</a:t>
                      </a:r>
                      <a:r>
                        <a:rPr lang="zh-CN" altLang="en-US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功 耗低至 </a:t>
                      </a:r>
                      <a:r>
                        <a:rPr lang="en-US" altLang="zh-CN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mW/cm</a:t>
                      </a:r>
                      <a:r>
                        <a:rPr lang="en-US" sz="1050" kern="1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芯片面积达</a:t>
                      </a:r>
                      <a:r>
                        <a:rPr lang="en-US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90 mm×140 mm</a:t>
                      </a:r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，像素大小约</a:t>
                      </a:r>
                      <a:r>
                        <a:rPr lang="en-US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15 um×15 um</a:t>
                      </a:r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，功耗低至</a:t>
                      </a:r>
                      <a:r>
                        <a:rPr lang="en-US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en-US" sz="1050" kern="100" spc="-2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mW</a:t>
                      </a:r>
                      <a:r>
                        <a:rPr lang="en-US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/cm</a:t>
                      </a:r>
                      <a:r>
                        <a:rPr lang="en-US" sz="1050" kern="100" spc="-2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合作组安排测试，提供测试结果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N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满足指南要求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849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CN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指标</a:t>
                      </a:r>
                      <a:r>
                        <a:rPr lang="en-US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3.2</a:t>
                      </a:r>
                      <a:r>
                        <a:rPr lang="zh-CN" altLang="en-US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105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FoCal</a:t>
                      </a:r>
                      <a:r>
                        <a:rPr lang="zh-CN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双光子位置分辨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优于</a:t>
                      </a: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 mm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优于</a:t>
                      </a: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 mm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合作组安排测试，提供测试结果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N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满足指南要求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123331"/>
                  </a:ext>
                </a:extLst>
              </a:tr>
            </a:tbl>
          </a:graphicData>
        </a:graphic>
      </p:graphicFrame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15EE2476-26BB-99DD-3696-306F9D6E2B17}"/>
              </a:ext>
            </a:extLst>
          </p:cNvPr>
          <p:cNvSpPr txBox="1">
            <a:spLocks/>
          </p:cNvSpPr>
          <p:nvPr/>
        </p:nvSpPr>
        <p:spPr>
          <a:xfrm>
            <a:off x="9952817" y="6607819"/>
            <a:ext cx="1850994" cy="196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73300C-797F-D148-A78D-320196FBAF04}" type="slidenum">
              <a:rPr lang="en-US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692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9BE7A-9AA1-32EF-2425-9250C1FFE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项目中期考核指标状况一览表</a:t>
            </a:r>
            <a:endParaRPr lang="en-C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EE7D8-5F6F-CE59-B068-7CDC9AD2A89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9633" y="1044644"/>
            <a:ext cx="5354345" cy="95636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zh-CN" altLang="en-CN" sz="2400" b="1" dirty="0"/>
              <a:t>性能</a:t>
            </a:r>
            <a:r>
              <a:rPr lang="zh-CN" altLang="en-US" sz="2400" b="1" dirty="0"/>
              <a:t>指标： 实验测试</a:t>
            </a:r>
            <a:endParaRPr lang="en-US" altLang="zh-CN" sz="2400" b="1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zh-CN" altLang="en-US" sz="2400" b="1" dirty="0"/>
              <a:t>探测器数量指标：合作组检验合格</a:t>
            </a:r>
            <a:endParaRPr lang="en-CN" sz="2400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CD46457-008C-E8BC-4684-A5617BD0A5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545035"/>
              </p:ext>
            </p:extLst>
          </p:nvPr>
        </p:nvGraphicFramePr>
        <p:xfrm>
          <a:off x="169633" y="2107407"/>
          <a:ext cx="11667463" cy="4036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491">
                  <a:extLst>
                    <a:ext uri="{9D8B030D-6E8A-4147-A177-3AD203B41FA5}">
                      <a16:colId xmlns:a16="http://schemas.microsoft.com/office/drawing/2014/main" val="3236868540"/>
                    </a:ext>
                  </a:extLst>
                </a:gridCol>
                <a:gridCol w="2397967">
                  <a:extLst>
                    <a:ext uri="{9D8B030D-6E8A-4147-A177-3AD203B41FA5}">
                      <a16:colId xmlns:a16="http://schemas.microsoft.com/office/drawing/2014/main" val="3839789152"/>
                    </a:ext>
                  </a:extLst>
                </a:gridCol>
                <a:gridCol w="2017341">
                  <a:extLst>
                    <a:ext uri="{9D8B030D-6E8A-4147-A177-3AD203B41FA5}">
                      <a16:colId xmlns:a16="http://schemas.microsoft.com/office/drawing/2014/main" val="2374452995"/>
                    </a:ext>
                  </a:extLst>
                </a:gridCol>
                <a:gridCol w="2182762">
                  <a:extLst>
                    <a:ext uri="{9D8B030D-6E8A-4147-A177-3AD203B41FA5}">
                      <a16:colId xmlns:a16="http://schemas.microsoft.com/office/drawing/2014/main" val="2638067001"/>
                    </a:ext>
                  </a:extLst>
                </a:gridCol>
                <a:gridCol w="2045379">
                  <a:extLst>
                    <a:ext uri="{9D8B030D-6E8A-4147-A177-3AD203B41FA5}">
                      <a16:colId xmlns:a16="http://schemas.microsoft.com/office/drawing/2014/main" val="157423356"/>
                    </a:ext>
                  </a:extLst>
                </a:gridCol>
                <a:gridCol w="2417523">
                  <a:extLst>
                    <a:ext uri="{9D8B030D-6E8A-4147-A177-3AD203B41FA5}">
                      <a16:colId xmlns:a16="http://schemas.microsoft.com/office/drawing/2014/main" val="4541911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序号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指标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中期指标</a:t>
                      </a:r>
                      <a:endParaRPr lang="en-CN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验收指标</a:t>
                      </a:r>
                      <a:endParaRPr lang="en-CN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考核方式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目前达到指标</a:t>
                      </a:r>
                      <a:endParaRPr lang="en-CN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911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CN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指标</a:t>
                      </a:r>
                      <a:r>
                        <a:rPr lang="en-US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1.1</a:t>
                      </a:r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：高速数据传输速率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完成数据读出及压缩解压缩原理验证 </a:t>
                      </a:r>
                      <a:endParaRPr lang="en-US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单通道≥</a:t>
                      </a:r>
                      <a:r>
                        <a:rPr lang="en-US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16Gbps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实验测试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完成数据读出及压缩解压缩原理验证及优化延时效果分析。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880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CN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指标</a:t>
                      </a:r>
                      <a:r>
                        <a:rPr lang="en-US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1.2</a:t>
                      </a:r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：高粒度量能器硅模块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1050" kern="100" spc="-2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r>
                        <a:rPr lang="zh-CN" sz="1050" kern="100" spc="-2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块硅模块原型机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160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CMS</a:t>
                      </a:r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合作组检验合格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zh-CN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完成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55</a:t>
                      </a:r>
                      <a:r>
                        <a:rPr lang="zh-CN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块硅模块原型机的生产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782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CN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指标</a:t>
                      </a:r>
                      <a:r>
                        <a:rPr lang="en-US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1.3</a:t>
                      </a:r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：高粒度量能器硅模块精度控制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1050" kern="100" spc="-2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X-Y</a:t>
                      </a:r>
                      <a:r>
                        <a:rPr lang="zh-CN" sz="1050" kern="100" spc="-2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方向精度好于</a:t>
                      </a:r>
                      <a:r>
                        <a:rPr lang="en-US" sz="1050" kern="100" spc="-2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200</a:t>
                      </a:r>
                      <a:r>
                        <a:rPr lang="zh-CN" sz="1050" kern="100" spc="-2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微米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X-Y</a:t>
                      </a:r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方向精度好于</a:t>
                      </a:r>
                      <a:r>
                        <a:rPr lang="en-US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微米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实验测试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050" kern="100" spc="-2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X-Y</a:t>
                      </a:r>
                      <a:r>
                        <a:rPr lang="zh-CN" sz="1050" kern="100" spc="-2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方向精度好于</a:t>
                      </a:r>
                      <a:r>
                        <a:rPr lang="en-US" sz="1050" kern="100" spc="-2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150</a:t>
                      </a:r>
                      <a:r>
                        <a:rPr lang="zh-CN" sz="1050" kern="100" spc="-2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微米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933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CN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指标</a:t>
                      </a:r>
                      <a:r>
                        <a:rPr lang="en-US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2.1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GEM</a:t>
                      </a:r>
                      <a:r>
                        <a:rPr lang="zh-CN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探测器有效增益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CN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&gt;10000</a:t>
                      </a:r>
                      <a:r>
                        <a:rPr lang="zh-CN" altLang="en-US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（量产</a:t>
                      </a:r>
                      <a:r>
                        <a:rPr lang="en-US" altLang="zh-CN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(&gt;20 </a:t>
                      </a:r>
                      <a:r>
                        <a:rPr lang="zh-CN" altLang="en-US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块</a:t>
                      </a:r>
                      <a:r>
                        <a:rPr lang="en-US" altLang="zh-CN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CN" altLang="en-US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大面积（～ </a:t>
                      </a:r>
                      <a:r>
                        <a:rPr lang="en-US" altLang="zh-CN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40× 50</a:t>
                      </a:r>
                      <a:r>
                        <a:rPr lang="fr-FR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cm2） GEM </a:t>
                      </a:r>
                      <a:r>
                        <a:rPr lang="zh-CN" altLang="en-US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探测器）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&gt;10000</a:t>
                      </a:r>
                      <a:r>
                        <a:rPr lang="zh-CN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（量产大面积</a:t>
                      </a: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GEM</a:t>
                      </a:r>
                      <a:r>
                        <a:rPr lang="zh-CN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探测器）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射线测试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zh-CN" altLang="en-US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块</a:t>
                      </a:r>
                      <a:r>
                        <a:rPr lang="fr-FR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GEM</a:t>
                      </a:r>
                      <a:r>
                        <a:rPr lang="zh-CN" altLang="en-US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模块增益测试结果</a:t>
                      </a:r>
                      <a:r>
                        <a:rPr lang="en-US" altLang="zh-CN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&gt; 10000 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045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CN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指标</a:t>
                      </a:r>
                      <a:r>
                        <a:rPr lang="en-US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2.2 GEM</a:t>
                      </a:r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探测器模块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CN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20</a:t>
                      </a:r>
                      <a:endParaRPr lang="zh-CN" altLang="en-US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40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CMS</a:t>
                      </a:r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合作组检验合格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完成</a:t>
                      </a:r>
                      <a:r>
                        <a:rPr lang="en-US" altLang="zh-CN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zh-CN" altLang="en-US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块</a:t>
                      </a:r>
                      <a:r>
                        <a:rPr lang="fr-FR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GEM</a:t>
                      </a:r>
                      <a:r>
                        <a:rPr lang="zh-CN" altLang="en-US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探测器模块 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717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CN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指标</a:t>
                      </a:r>
                      <a:r>
                        <a:rPr lang="en-US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2.3 MTD</a:t>
                      </a:r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时间分辨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60 </a:t>
                      </a:r>
                      <a:r>
                        <a:rPr lang="zh-CN" altLang="en-US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皮秒（小批量 </a:t>
                      </a:r>
                      <a:r>
                        <a:rPr lang="en-US" altLang="zh-CN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16 </a:t>
                      </a:r>
                      <a:r>
                        <a:rPr lang="zh-CN" altLang="en-US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条晶 体 构 成的 传 感 器模块）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优于</a:t>
                      </a:r>
                      <a:r>
                        <a:rPr lang="en-US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皮秒</a:t>
                      </a:r>
                      <a:r>
                        <a:rPr lang="en-US" alt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大面积传感器模块成品</a:t>
                      </a:r>
                      <a:r>
                        <a:rPr lang="en-US" alt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通过放射源或束流测试其时间分辨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通过束流测试得到的由</a:t>
                      </a:r>
                      <a:r>
                        <a:rPr lang="en-US" altLang="zh-CN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zh-CN" altLang="en-US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条晶体构成的传感器模块时间分辨率小于</a:t>
                      </a:r>
                      <a:r>
                        <a:rPr lang="en-US" altLang="zh-CN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lang="zh-CN" altLang="en-US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皮秒，达到中期指标要求 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61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CN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050" kern="100" spc="-2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指标</a:t>
                      </a:r>
                      <a:r>
                        <a:rPr lang="en-US" sz="1050" kern="100" spc="-2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2.4</a:t>
                      </a:r>
                      <a:r>
                        <a:rPr lang="zh-CN" sz="1050" kern="100" spc="-2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桶部传感器模块</a:t>
                      </a:r>
                      <a:endParaRPr lang="en-CN" sz="105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CN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200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500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通过质控系统测试其信号品质（信号幅度一致性等）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已完成超过</a:t>
                      </a:r>
                      <a:r>
                        <a:rPr lang="en-US" altLang="zh-CN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200</a:t>
                      </a:r>
                      <a:r>
                        <a:rPr lang="zh-CN" altLang="en-US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块由</a:t>
                      </a:r>
                      <a:r>
                        <a:rPr lang="en-US" altLang="zh-CN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zh-CN" altLang="en-US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条晶体构成的传感器模块，通过质控系统测试其信号幅度一致性高，达到中期指标要求 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139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CN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指标</a:t>
                      </a:r>
                      <a:r>
                        <a:rPr lang="en-US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3.1</a:t>
                      </a:r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：芯片面积和功耗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芯片面积达</a:t>
                      </a:r>
                      <a:r>
                        <a:rPr lang="en-US" altLang="zh-CN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90 </a:t>
                      </a: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mm x 140 mm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芯片面积达</a:t>
                      </a:r>
                      <a:r>
                        <a:rPr lang="en-US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90 mm×140 mm</a:t>
                      </a:r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，像素大小约</a:t>
                      </a:r>
                      <a:r>
                        <a:rPr lang="en-US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15 um×15 um</a:t>
                      </a:r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，功耗低至</a:t>
                      </a:r>
                      <a:r>
                        <a:rPr lang="en-US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en-US" sz="1050" kern="100" spc="-2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mW</a:t>
                      </a:r>
                      <a:r>
                        <a:rPr lang="en-US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/cm</a:t>
                      </a:r>
                      <a:r>
                        <a:rPr lang="en-US" sz="1050" kern="100" spc="-2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合作组安排测试，提供测试结果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设计芯片面积达</a:t>
                      </a:r>
                      <a:r>
                        <a:rPr lang="en-US" altLang="zh-CN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90 </a:t>
                      </a:r>
                      <a:r>
                        <a:rPr lang="fr-FR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mm x 260 mm 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849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CN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指标</a:t>
                      </a:r>
                      <a:r>
                        <a:rPr lang="en-US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3.2</a:t>
                      </a:r>
                      <a:r>
                        <a:rPr lang="zh-CN" altLang="en-US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105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FoCal</a:t>
                      </a:r>
                      <a:r>
                        <a:rPr lang="zh-CN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双光子位置分辨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样机位置分辨率～</a:t>
                      </a:r>
                      <a:r>
                        <a:rPr lang="en-US" altLang="zh-CN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fr-FR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mm 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优于</a:t>
                      </a: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 mm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合作组安排测试，提供测试结果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样机位置分辨率 </a:t>
                      </a:r>
                      <a:r>
                        <a:rPr lang="en-US" altLang="zh-CN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&lt; 5 </a:t>
                      </a:r>
                      <a:r>
                        <a:rPr lang="fr-FR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mm 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12333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615A021-2313-66B6-57D9-B09C8C23B9CD}"/>
              </a:ext>
            </a:extLst>
          </p:cNvPr>
          <p:cNvSpPr txBox="1"/>
          <p:nvPr/>
        </p:nvSpPr>
        <p:spPr>
          <a:xfrm>
            <a:off x="8810007" y="6197080"/>
            <a:ext cx="302708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CN" sz="2400">
                <a:latin typeface="宋体" panose="02010600030101010101" pitchFamily="2" charset="-122"/>
                <a:ea typeface="宋体" panose="02010600030101010101" pitchFamily="2" charset="-122"/>
              </a:rPr>
              <a:t>→</a:t>
            </a:r>
            <a:r>
              <a:rPr 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400" dirty="0"/>
              <a:t>均达到中期目标</a:t>
            </a:r>
            <a:endParaRPr lang="en-CN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B02520-B87F-5120-FE21-2018CF27A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4408" y="6525087"/>
            <a:ext cx="2467992" cy="196388"/>
          </a:xfrm>
        </p:spPr>
        <p:txBody>
          <a:bodyPr/>
          <a:lstStyle/>
          <a:p>
            <a:fld id="{C973300C-797F-D148-A78D-320196FBAF0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71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80309A-C02A-71B0-50CD-6CEB6E6FA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zh-CN" altLang="en-US" dirty="0"/>
              <a:t>项目近一年的工作重点（中期反馈）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C89114B-A4FE-54B3-B2AB-1B17D9C73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D3AAA5D-ECAD-D9A5-F999-906C7960D2C2}"/>
              </a:ext>
            </a:extLst>
          </p:cNvPr>
          <p:cNvSpPr txBox="1">
            <a:spLocks/>
          </p:cNvSpPr>
          <p:nvPr/>
        </p:nvSpPr>
        <p:spPr>
          <a:xfrm>
            <a:off x="508000" y="1146941"/>
            <a:ext cx="11203709" cy="5282435"/>
          </a:xfrm>
          <a:prstGeom prst="rect">
            <a:avLst/>
          </a:prstGeom>
          <a:solidFill>
            <a:srgbClr val="F9F9F9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sz="1800" dirty="0"/>
              <a:t>1:</a:t>
            </a:r>
            <a:r>
              <a:rPr lang="zh-CN" altLang="en-US" sz="1800" dirty="0"/>
              <a:t> 建议课题组在</a:t>
            </a:r>
            <a:r>
              <a:rPr lang="en-US" altLang="zh-CN" sz="1800" dirty="0"/>
              <a:t>HGCal</a:t>
            </a:r>
            <a:r>
              <a:rPr lang="zh-CN" altLang="en-US" sz="1800" dirty="0"/>
              <a:t>硅模块制作过程中</a:t>
            </a:r>
            <a:r>
              <a:rPr lang="en-US" altLang="zh-CN" sz="1800" dirty="0"/>
              <a:t>, </a:t>
            </a:r>
            <a:r>
              <a:rPr lang="zh-CN" altLang="en-US" sz="1800" dirty="0"/>
              <a:t>深⼊研究误差⽶源</a:t>
            </a:r>
            <a:r>
              <a:rPr lang="en-US" altLang="zh-CN" sz="1800" dirty="0"/>
              <a:t>, </a:t>
            </a:r>
            <a:r>
              <a:rPr lang="zh-CN" altLang="en-US" sz="1800" dirty="0"/>
              <a:t>确保实现从 </a:t>
            </a:r>
            <a:r>
              <a:rPr lang="en-US" altLang="zh-CN" sz="1800" dirty="0"/>
              <a:t>150</a:t>
            </a:r>
            <a:r>
              <a:rPr lang="zh-CN" altLang="en-US" sz="1800" dirty="0"/>
              <a:t>微⽶到</a:t>
            </a:r>
            <a:r>
              <a:rPr lang="en-US" altLang="zh-CN" sz="1800" dirty="0"/>
              <a:t>100</a:t>
            </a:r>
            <a:r>
              <a:rPr lang="zh-CN" altLang="en-US" sz="1800" dirty="0"/>
              <a:t>微⽶的精度提升。</a:t>
            </a:r>
            <a:endParaRPr lang="en-US" altLang="zh-CN" sz="1800" dirty="0"/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zh-CN" altLang="en-US" sz="1400" dirty="0"/>
              <a:t>已经达到 （详见项目报告）</a:t>
            </a:r>
            <a:endParaRPr lang="en-US" altLang="zh-CN" sz="14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sz="1800" dirty="0"/>
              <a:t>2:</a:t>
            </a:r>
            <a:r>
              <a:rPr lang="zh-CN" altLang="en-US" sz="1800" dirty="0"/>
              <a:t> 建议针对</a:t>
            </a:r>
            <a:r>
              <a:rPr lang="en-US" altLang="zh-CN" sz="1800" dirty="0"/>
              <a:t>MTD</a:t>
            </a:r>
            <a:r>
              <a:rPr lang="zh-CN" altLang="en-US" sz="1800" dirty="0"/>
              <a:t>验收指标</a:t>
            </a:r>
            <a:r>
              <a:rPr lang="en-US" altLang="zh-CN" sz="1800" dirty="0"/>
              <a:t>2.2</a:t>
            </a:r>
            <a:r>
              <a:rPr lang="zh-CN" altLang="en-US" sz="1800" dirty="0"/>
              <a:t>细化测试验收⽅法 </a:t>
            </a:r>
            <a:r>
              <a:rPr lang="en-US" altLang="zh-CN" sz="1800" dirty="0"/>
              <a:t>｡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zh-CN" altLang="en-US" sz="1400" dirty="0"/>
              <a:t>详见项目报告</a:t>
            </a:r>
            <a:endParaRPr lang="en-US" altLang="zh-CN" sz="14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sz="1800" dirty="0"/>
              <a:t>3:</a:t>
            </a:r>
            <a:r>
              <a:rPr lang="zh-CN" altLang="en-US" sz="1800" dirty="0"/>
              <a:t> </a:t>
            </a:r>
            <a:r>
              <a:rPr lang="fr-FR" altLang="zh-CN" sz="1800" dirty="0"/>
              <a:t>ALICE</a:t>
            </a:r>
            <a:r>
              <a:rPr lang="zh-CN" altLang="en-US" sz="1800" dirty="0"/>
              <a:t>合作组经过仔细的论证</a:t>
            </a:r>
            <a:r>
              <a:rPr lang="en-US" altLang="zh-CN" sz="1800" dirty="0"/>
              <a:t>,</a:t>
            </a:r>
            <a:r>
              <a:rPr lang="zh-CN" altLang="en-US" sz="1800" dirty="0"/>
              <a:t>在</a:t>
            </a:r>
            <a:r>
              <a:rPr lang="en-US" altLang="zh-CN" sz="1800" dirty="0"/>
              <a:t>2024</a:t>
            </a:r>
            <a:r>
              <a:rPr lang="zh-CN" altLang="en-US" sz="1800" dirty="0"/>
              <a:t>年最新发布的</a:t>
            </a:r>
            <a:r>
              <a:rPr lang="fr-FR" altLang="zh-CN" sz="1800" dirty="0"/>
              <a:t>TDR</a:t>
            </a:r>
            <a:r>
              <a:rPr lang="zh-CN" altLang="en-US" sz="1800" dirty="0"/>
              <a:t>中</a:t>
            </a:r>
            <a:r>
              <a:rPr lang="en-US" altLang="zh-CN" sz="1800" dirty="0"/>
              <a:t>,</a:t>
            </a:r>
            <a:r>
              <a:rPr lang="zh-CN" altLang="en-US" sz="1800" dirty="0"/>
              <a:t>已经决定将⽤于</a:t>
            </a:r>
            <a:r>
              <a:rPr lang="fr-FR" altLang="zh-CN" sz="1800" dirty="0"/>
              <a:t>ITS3</a:t>
            </a:r>
            <a:r>
              <a:rPr lang="zh-CN" altLang="en-US" sz="1800" dirty="0"/>
              <a:t>升级探测器芯⽚的技术参数进⾏调整</a:t>
            </a:r>
            <a:r>
              <a:rPr lang="en-US" altLang="zh-CN" sz="1800" dirty="0"/>
              <a:t>,</a:t>
            </a:r>
            <a:r>
              <a:rPr lang="zh-CN" altLang="en-US" sz="1800" dirty="0"/>
              <a:t>其中硅像素⼤⼩由</a:t>
            </a:r>
            <a:r>
              <a:rPr lang="en-US" altLang="zh-CN" sz="1800" dirty="0"/>
              <a:t>15</a:t>
            </a:r>
            <a:r>
              <a:rPr lang="fr-FR" altLang="zh-CN" sz="1800" dirty="0"/>
              <a:t>um×15um</a:t>
            </a:r>
            <a:r>
              <a:rPr lang="zh-CN" altLang="en-US" sz="1800" dirty="0"/>
              <a:t>调整为</a:t>
            </a:r>
            <a:r>
              <a:rPr lang="en-US" altLang="zh-CN" sz="1800" dirty="0"/>
              <a:t>20.8 </a:t>
            </a:r>
            <a:r>
              <a:rPr lang="fr-FR" altLang="zh-CN" sz="1800" dirty="0"/>
              <a:t>um×22.8um,</a:t>
            </a:r>
            <a:r>
              <a:rPr lang="zh-CN" altLang="en-US" sz="1800" dirty="0"/>
              <a:t>敏感区平均功耗由⼩于</a:t>
            </a:r>
            <a:r>
              <a:rPr lang="en-US" altLang="zh-CN" sz="1800" dirty="0"/>
              <a:t>20</a:t>
            </a:r>
            <a:r>
              <a:rPr lang="fr-FR" altLang="zh-CN" sz="1800" dirty="0"/>
              <a:t>mW/cm</a:t>
            </a:r>
            <a:r>
              <a:rPr lang="fr-FR" altLang="zh-CN" sz="1800" baseline="30000" dirty="0"/>
              <a:t>2</a:t>
            </a:r>
            <a:r>
              <a:rPr lang="zh-CN" altLang="en-US" sz="1800" dirty="0"/>
              <a:t>调整为⼩于</a:t>
            </a:r>
            <a:r>
              <a:rPr lang="en-US" altLang="zh-CN" sz="1800" dirty="0"/>
              <a:t>50</a:t>
            </a:r>
            <a:r>
              <a:rPr lang="fr-FR" altLang="zh-CN" sz="1800" dirty="0"/>
              <a:t>mW/cm</a:t>
            </a:r>
            <a:r>
              <a:rPr lang="fr-FR" altLang="zh-CN" sz="1800" baseline="30000" dirty="0"/>
              <a:t>2</a:t>
            </a:r>
            <a:r>
              <a:rPr lang="fr-FR" altLang="zh-CN" sz="1800" dirty="0"/>
              <a:t>, </a:t>
            </a:r>
            <a:r>
              <a:rPr lang="zh-CN" altLang="en-US" sz="1800" dirty="0"/>
              <a:t>建议根据</a:t>
            </a:r>
            <a:r>
              <a:rPr lang="fr-FR" altLang="zh-CN" sz="1800" dirty="0"/>
              <a:t>TDR</a:t>
            </a:r>
            <a:r>
              <a:rPr lang="zh-CN" altLang="en-US" sz="1800" dirty="0"/>
              <a:t>及时提出相应技术考核指标的调整申请</a:t>
            </a:r>
            <a:r>
              <a:rPr lang="en-US" altLang="zh-CN" sz="1800" dirty="0"/>
              <a:t>｡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zh-CN" altLang="en-US" sz="1400" dirty="0"/>
              <a:t>专家论证会（</a:t>
            </a:r>
            <a:r>
              <a:rPr lang="en-US" altLang="zh-CN" sz="1400" dirty="0"/>
              <a:t>2025/12/1</a:t>
            </a:r>
            <a:r>
              <a:rPr lang="zh-CN" altLang="en-US" sz="1400" dirty="0"/>
              <a:t>）</a:t>
            </a:r>
            <a:endParaRPr lang="en-US" altLang="zh-CN" sz="1400" dirty="0"/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zh-CN" altLang="en-US" sz="1400" dirty="0"/>
              <a:t>指标调整申请已经提交</a:t>
            </a:r>
            <a:endParaRPr lang="en-US" altLang="zh-CN" sz="1400" dirty="0"/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zh-CN" altLang="en-US" sz="1400" dirty="0"/>
              <a:t>详见项目报告</a:t>
            </a:r>
            <a:endParaRPr lang="en-US" altLang="zh-CN" sz="1400" dirty="0"/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endParaRPr lang="en-US" altLang="zh-CN" sz="1400" dirty="0"/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endParaRPr lang="en-US" altLang="zh-CN" sz="1400" dirty="0"/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endParaRPr lang="en-US" altLang="zh-CN" sz="14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endParaRPr lang="en-US" altLang="zh-CN" sz="1800" dirty="0"/>
          </a:p>
        </p:txBody>
      </p:sp>
    </p:spTree>
    <p:extLst>
      <p:ext uri="{BB962C8B-B14F-4D97-AF65-F5344CB8AC3E}">
        <p14:creationId xmlns:p14="http://schemas.microsoft.com/office/powerpoint/2010/main" val="505459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3DAF23-8199-AA08-4A39-1CF468826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项目执行中存在的主要问题和困难及解决方案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BF2A86E-187C-8527-4C9C-C32E45410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6D644D43-EBE3-992A-2EAC-CC99C6EE7C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9010577"/>
              </p:ext>
            </p:extLst>
          </p:nvPr>
        </p:nvGraphicFramePr>
        <p:xfrm>
          <a:off x="337276" y="1110816"/>
          <a:ext cx="11495313" cy="5194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455">
                  <a:extLst>
                    <a:ext uri="{9D8B030D-6E8A-4147-A177-3AD203B41FA5}">
                      <a16:colId xmlns:a16="http://schemas.microsoft.com/office/drawing/2014/main" val="1166188640"/>
                    </a:ext>
                  </a:extLst>
                </a:gridCol>
                <a:gridCol w="3589959">
                  <a:extLst>
                    <a:ext uri="{9D8B030D-6E8A-4147-A177-3AD203B41FA5}">
                      <a16:colId xmlns:a16="http://schemas.microsoft.com/office/drawing/2014/main" val="4183660166"/>
                    </a:ext>
                  </a:extLst>
                </a:gridCol>
                <a:gridCol w="1355271">
                  <a:extLst>
                    <a:ext uri="{9D8B030D-6E8A-4147-A177-3AD203B41FA5}">
                      <a16:colId xmlns:a16="http://schemas.microsoft.com/office/drawing/2014/main" val="627824646"/>
                    </a:ext>
                  </a:extLst>
                </a:gridCol>
                <a:gridCol w="5845628">
                  <a:extLst>
                    <a:ext uri="{9D8B030D-6E8A-4147-A177-3AD203B41FA5}">
                      <a16:colId xmlns:a16="http://schemas.microsoft.com/office/drawing/2014/main" val="731760081"/>
                    </a:ext>
                  </a:extLst>
                </a:gridCol>
              </a:tblGrid>
              <a:tr h="46011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序号</a:t>
                      </a:r>
                      <a:endParaRPr lang="en-CN" sz="2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问题和困难</a:t>
                      </a:r>
                      <a:endParaRPr lang="en-CN" sz="2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类型</a:t>
                      </a:r>
                      <a:endParaRPr lang="en-CN" sz="2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解决方案</a:t>
                      </a:r>
                      <a:endParaRPr lang="en-CN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752273"/>
                  </a:ext>
                </a:extLst>
              </a:tr>
              <a:tr h="87119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en-CN" sz="2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99"/>
                          </a:highligh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探测器研制中高速抗辐照电子学禁运问题</a:t>
                      </a:r>
                      <a:endParaRPr lang="zh-CN" altLang="en-US" sz="2000" dirty="0">
                        <a:solidFill>
                          <a:schemeClr val="tx1"/>
                        </a:solidFill>
                        <a:highlight>
                          <a:srgbClr val="FFFF99"/>
                        </a:highlight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政策</a:t>
                      </a:r>
                      <a:endParaRPr lang="en-CN" sz="2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通过和</a:t>
                      </a:r>
                      <a:r>
                        <a:rPr lang="en-US" altLang="zh-CN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CERN</a:t>
                      </a:r>
                      <a:r>
                        <a:rPr lang="zh-CN" alt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的合作，申请禁运元器件的临时进出口许可，已获得了几百量级的相关芯片，有些新禁运的器件还在处理中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240460"/>
                  </a:ext>
                </a:extLst>
              </a:tr>
              <a:tr h="642479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en-CN" sz="2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CN" altLang="en-US" sz="2000" dirty="0">
                          <a:highlight>
                            <a:srgbClr val="FFFF99"/>
                          </a:highlight>
                          <a:latin typeface="+mn-ea"/>
                        </a:rPr>
                        <a:t>瑞士法郎汇率创新高</a:t>
                      </a:r>
                      <a:endParaRPr kumimoji="1" lang="en-US" altLang="zh-CN" sz="2000" dirty="0">
                        <a:highlight>
                          <a:srgbClr val="FFFF99"/>
                        </a:highlight>
                        <a:latin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经济</a:t>
                      </a:r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把原来汇款到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CERN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集中采购的部分元器件转成中国生产，如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HGCal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的钨铜合金底板的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90%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在中国采购，包括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CERN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配套出资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50%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，多通过实物和人力贡献代替直接的经费贡献，择机付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CHF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134165"/>
                  </a:ext>
                </a:extLst>
              </a:tr>
              <a:tr h="69354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en-CN" sz="2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fr-FR" sz="2000" b="0" i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00FF00"/>
                          </a:highlight>
                          <a:latin typeface="+mn-lt"/>
                          <a:ea typeface="+mn-ea"/>
                          <a:cs typeface="+mn-cs"/>
                        </a:rPr>
                        <a:t>探测器</a:t>
                      </a:r>
                      <a:r>
                        <a:rPr lang="zh-CN" altLang="en-US" sz="2000" b="0" i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00FF00"/>
                          </a:highlight>
                          <a:latin typeface="+mn-lt"/>
                          <a:ea typeface="+mn-ea"/>
                          <a:cs typeface="+mn-cs"/>
                        </a:rPr>
                        <a:t>元器件到中国的普通关税问题</a:t>
                      </a:r>
                      <a:endParaRPr lang="zh-CN" altLang="en-US" sz="2000" dirty="0">
                        <a:solidFill>
                          <a:schemeClr val="tx1"/>
                        </a:solidFill>
                        <a:highlight>
                          <a:srgbClr val="00FF00"/>
                        </a:highlight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政策</a:t>
                      </a:r>
                      <a:endParaRPr lang="en-CN" sz="2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通过申请来料加工的方式，免除了关税，从而使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HGCal/GEM/MTD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项目的探测器元器件可以大量发送中国进行探测器的制作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897961"/>
                  </a:ext>
                </a:extLst>
              </a:tr>
              <a:tr h="247712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</a:t>
                      </a:r>
                      <a:endParaRPr lang="en-CN" sz="2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fr-FR" sz="2000" dirty="0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  <a:latin typeface="+mn-lt"/>
                          <a:cs typeface="Times New Roman" panose="02020603050405020304" pitchFamily="18" charset="0"/>
                        </a:rPr>
                        <a:t>中美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  <a:latin typeface="+mn-lt"/>
                          <a:cs typeface="Times New Roman" panose="02020603050405020304" pitchFamily="18" charset="0"/>
                        </a:rPr>
                        <a:t>关税大战，美欧关税混战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政策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通过合作避免中美之间的材料设备的往来，加强从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CERN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中转避免或者转移风险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205507"/>
                  </a:ext>
                </a:extLst>
              </a:tr>
              <a:tr h="247712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  <a:endParaRPr lang="en-CN" sz="2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“俄</a:t>
                      </a: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乌冲突”导致乌克兰</a:t>
                      </a:r>
                      <a:r>
                        <a:rPr lang="fr-FR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LTU</a:t>
                      </a: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不能如期交付铝基柔性电路板等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国际关系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今年已经恢复正常生产，预期不会影响整个硅像素层的量产。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959506"/>
                  </a:ext>
                </a:extLst>
              </a:tr>
              <a:tr h="247712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6</a:t>
                      </a:r>
                      <a:endParaRPr lang="en-CN" sz="2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二期</a:t>
                      </a: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升级完成时间推迟</a:t>
                      </a: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年半左右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国际合作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预期对最终探测器生产任务完成影响不大，主要影响安装调试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32975"/>
                  </a:ext>
                </a:extLst>
              </a:tr>
              <a:tr h="247712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7</a:t>
                      </a:r>
                      <a:endParaRPr lang="en-CN" sz="2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大面积硅像素传感器研发 </a:t>
                      </a:r>
                      <a:endParaRPr lang="zh-CN" altLang="en-US" sz="20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技术风险 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合作组调整了相应研发参数，计划申请调整与合作组一致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901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6347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 descr="page54image35237664">
            <a:extLst>
              <a:ext uri="{FF2B5EF4-FFF2-40B4-BE49-F238E27FC236}">
                <a16:creationId xmlns:a16="http://schemas.microsoft.com/office/drawing/2014/main" id="{AFCC3247-4B41-901A-68AF-3B939E5E0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32" y="1126194"/>
            <a:ext cx="4985657" cy="2413883"/>
          </a:xfrm>
          <a:prstGeom prst="rect">
            <a:avLst/>
          </a:prstGeom>
          <a:noFill/>
          <a:effectLst>
            <a:outerShdw blurRad="139700" dist="508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" descr="page55image35254256">
            <a:extLst>
              <a:ext uri="{FF2B5EF4-FFF2-40B4-BE49-F238E27FC236}">
                <a16:creationId xmlns:a16="http://schemas.microsoft.com/office/drawing/2014/main" id="{ED7DF53D-71FE-E09F-5EFA-F85CFFE78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79" y="3924442"/>
            <a:ext cx="5126387" cy="2364141"/>
          </a:xfrm>
          <a:prstGeom prst="rect">
            <a:avLst/>
          </a:prstGeom>
          <a:noFill/>
          <a:effectLst>
            <a:outerShdw blurRad="1397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" descr="page56image35233712">
            <a:extLst>
              <a:ext uri="{FF2B5EF4-FFF2-40B4-BE49-F238E27FC236}">
                <a16:creationId xmlns:a16="http://schemas.microsoft.com/office/drawing/2014/main" id="{B502F4B7-3470-7982-ADD0-0EDFAA3B3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33" y="3924442"/>
            <a:ext cx="4985656" cy="2358259"/>
          </a:xfrm>
          <a:prstGeom prst="rect">
            <a:avLst/>
          </a:prstGeom>
          <a:noFill/>
          <a:effectLst>
            <a:outerShdw blurRad="1397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988B81-FEDA-818D-1A5B-449083046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/>
              <a:t>项目下一阶段工作计划</a:t>
            </a:r>
            <a:endParaRPr lang="en-C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576E70-9E41-3222-3870-B69003A59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矩形 5"/>
          <p:cNvSpPr/>
          <p:nvPr/>
        </p:nvSpPr>
        <p:spPr>
          <a:xfrm>
            <a:off x="9082917" y="1451571"/>
            <a:ext cx="1515158" cy="2308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CMS </a:t>
            </a:r>
            <a:r>
              <a:rPr lang="zh-CN" altLang="en-US" sz="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高粒度量能器</a:t>
            </a:r>
            <a:r>
              <a:rPr lang="en-US" altLang="zh-CN" sz="9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HGCal</a:t>
            </a:r>
            <a:endParaRPr lang="zh-CN" altLang="en-US" sz="900" b="1" dirty="0">
              <a:solidFill>
                <a:srgbClr val="0070C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9082918" y="2349256"/>
            <a:ext cx="1556063" cy="2308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9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CMS  RPC</a:t>
            </a:r>
            <a:r>
              <a:rPr lang="zh-CN" altLang="en-US" sz="9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一级触发电子学</a:t>
            </a:r>
            <a:endParaRPr lang="zh-CN" altLang="en-US" sz="900" b="1" dirty="0">
              <a:solidFill>
                <a:srgbClr val="00B05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8491208" y="3541540"/>
            <a:ext cx="954107" cy="27699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zh-CN" altLang="en-US" sz="1200" b="1" dirty="0"/>
              <a:t>课题一进度</a:t>
            </a:r>
            <a:endParaRPr lang="zh-CN" altLang="en-US" sz="1200" dirty="0"/>
          </a:p>
        </p:txBody>
      </p:sp>
      <p:sp>
        <p:nvSpPr>
          <p:cNvPr id="13" name="矩形 12"/>
          <p:cNvSpPr/>
          <p:nvPr/>
        </p:nvSpPr>
        <p:spPr>
          <a:xfrm>
            <a:off x="3870224" y="4170558"/>
            <a:ext cx="1236236" cy="2308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CMS </a:t>
            </a:r>
            <a:r>
              <a:rPr lang="zh-CN" altLang="en-US" sz="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缪子谱仪 </a:t>
            </a:r>
            <a:r>
              <a:rPr lang="en-US" altLang="zh-CN" sz="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GEM</a:t>
            </a:r>
            <a:endParaRPr lang="zh-CN" altLang="en-US" sz="900" b="1" dirty="0">
              <a:solidFill>
                <a:srgbClr val="0070C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16336" y="5507525"/>
            <a:ext cx="1374094" cy="2308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9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CMS </a:t>
            </a:r>
            <a:r>
              <a:rPr lang="zh-CN" altLang="en-US" sz="9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时间探测器 </a:t>
            </a:r>
            <a:r>
              <a:rPr lang="en-US" altLang="zh-CN" sz="9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MTD </a:t>
            </a:r>
            <a:endParaRPr lang="zh-CN" altLang="en-US" sz="900" b="1" dirty="0">
              <a:solidFill>
                <a:srgbClr val="00B05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822390" y="6288584"/>
            <a:ext cx="954107" cy="27699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zh-CN" altLang="en-US" sz="1200" b="1" dirty="0"/>
              <a:t>课题二进度</a:t>
            </a:r>
            <a:endParaRPr lang="zh-CN" altLang="en-US" sz="1200" dirty="0"/>
          </a:p>
        </p:txBody>
      </p:sp>
      <p:sp>
        <p:nvSpPr>
          <p:cNvPr id="17" name="矩形 16"/>
          <p:cNvSpPr/>
          <p:nvPr/>
        </p:nvSpPr>
        <p:spPr>
          <a:xfrm>
            <a:off x="9383509" y="4347853"/>
            <a:ext cx="1319252" cy="2308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ALICE </a:t>
            </a:r>
            <a:r>
              <a:rPr lang="zh-CN" altLang="en-US" sz="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硅像素探测器</a:t>
            </a:r>
            <a:endParaRPr lang="zh-CN" altLang="en-US" sz="900" b="1" dirty="0">
              <a:solidFill>
                <a:srgbClr val="0070C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383508" y="5338199"/>
            <a:ext cx="1255472" cy="2308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9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ALICE </a:t>
            </a:r>
            <a:r>
              <a:rPr lang="zh-CN" altLang="en-US" sz="9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9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FoCal</a:t>
            </a:r>
            <a:r>
              <a:rPr lang="zh-CN" altLang="en-US" sz="9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探测器</a:t>
            </a:r>
            <a:endParaRPr lang="zh-CN" altLang="en-US" sz="900" b="1" dirty="0">
              <a:solidFill>
                <a:srgbClr val="00B05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491208" y="6282702"/>
            <a:ext cx="954107" cy="27699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zh-CN" altLang="en-US" sz="1200" b="1" dirty="0"/>
              <a:t>课题三进度</a:t>
            </a:r>
            <a:endParaRPr lang="zh-CN" altLang="en-US" sz="12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31B40F5-AC65-EDA9-FDE4-9361442C6601}"/>
              </a:ext>
            </a:extLst>
          </p:cNvPr>
          <p:cNvSpPr txBox="1">
            <a:spLocks/>
          </p:cNvSpPr>
          <p:nvPr/>
        </p:nvSpPr>
        <p:spPr>
          <a:xfrm>
            <a:off x="424322" y="1203607"/>
            <a:ext cx="5856900" cy="24138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根据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CMS/ALICE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合作组升级总体安排，本项目各课题具体子探测器研发处于不同阶段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本项目执行期间，各课题子探测器研制、生产具体进度由图表所示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由于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LHC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升级整体延迟了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年，项目进度稍有迟滞和改动，但大都不影响最终验收指标（</a:t>
            </a:r>
            <a:r>
              <a:rPr lang="zh-CN" altLang="en-US" sz="1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除了课题三</a:t>
            </a:r>
            <a:r>
              <a:rPr lang="en-US" altLang="zh-CN" sz="1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IT3</a:t>
            </a:r>
            <a:r>
              <a:rPr lang="zh-CN" altLang="en-US" sz="1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设计变更外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项目结束时，各个探测器完成设计，验证；部分建造和安装</a:t>
            </a:r>
          </a:p>
        </p:txBody>
      </p:sp>
      <p:cxnSp>
        <p:nvCxnSpPr>
          <p:cNvPr id="8" name="直线箭头连接符 7">
            <a:extLst>
              <a:ext uri="{FF2B5EF4-FFF2-40B4-BE49-F238E27FC236}">
                <a16:creationId xmlns:a16="http://schemas.microsoft.com/office/drawing/2014/main" id="{6B265F95-5276-C131-CE7A-FDAD9137C958}"/>
              </a:ext>
            </a:extLst>
          </p:cNvPr>
          <p:cNvCxnSpPr>
            <a:cxnSpLocks/>
          </p:cNvCxnSpPr>
          <p:nvPr/>
        </p:nvCxnSpPr>
        <p:spPr bwMode="auto">
          <a:xfrm flipV="1">
            <a:off x="10479628" y="1241931"/>
            <a:ext cx="0" cy="2375559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293B446B-0BDE-C40B-167B-4C1236E39F74}"/>
              </a:ext>
            </a:extLst>
          </p:cNvPr>
          <p:cNvCxnSpPr>
            <a:cxnSpLocks/>
          </p:cNvCxnSpPr>
          <p:nvPr/>
        </p:nvCxnSpPr>
        <p:spPr bwMode="auto">
          <a:xfrm flipV="1">
            <a:off x="4864876" y="4018171"/>
            <a:ext cx="0" cy="2375559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EFFF0DC0-C027-C36C-4CED-56BC086539BE}"/>
              </a:ext>
            </a:extLst>
          </p:cNvPr>
          <p:cNvCxnSpPr>
            <a:cxnSpLocks/>
          </p:cNvCxnSpPr>
          <p:nvPr/>
        </p:nvCxnSpPr>
        <p:spPr bwMode="auto">
          <a:xfrm flipV="1">
            <a:off x="10441068" y="4018171"/>
            <a:ext cx="0" cy="2375559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00087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45F78F-7290-A95C-CF84-AD604E028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zh-CN" altLang="en-US" dirty="0"/>
              <a:t>年度会议安排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3ADDC3D-FA00-887E-1B6C-C57FCEDC5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498CA9E7-F123-FE63-E1E2-C71F635A81AC}"/>
              </a:ext>
            </a:extLst>
          </p:cNvPr>
          <p:cNvSpPr txBox="1"/>
          <p:nvPr/>
        </p:nvSpPr>
        <p:spPr>
          <a:xfrm>
            <a:off x="2453109" y="5934670"/>
            <a:ext cx="7263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敬请</a:t>
            </a:r>
            <a:r>
              <a:rPr lang="en-CN" sz="5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各位专家</a:t>
            </a:r>
            <a:r>
              <a:rPr lang="zh-CN" alt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检阅指正！</a:t>
            </a:r>
            <a:endParaRPr lang="en-CN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C4CE3A-D1DB-D22A-2732-0B1696029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944" y="1008113"/>
            <a:ext cx="5999348" cy="484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525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ECFCE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47842</TotalTime>
  <Words>1631</Words>
  <Application>Microsoft Macintosh PowerPoint</Application>
  <PresentationFormat>宽屏</PresentationFormat>
  <Paragraphs>248</Paragraphs>
  <Slides>9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楷体</vt:lpstr>
      <vt:lpstr>宋体</vt:lpstr>
      <vt:lpstr>Arial</vt:lpstr>
      <vt:lpstr>Calibri</vt:lpstr>
      <vt:lpstr>Helvetica</vt:lpstr>
      <vt:lpstr>Times New Roman</vt:lpstr>
      <vt:lpstr>Wingdings</vt:lpstr>
      <vt:lpstr>Office Theme</vt:lpstr>
      <vt:lpstr>PowerPoint 演示文稿</vt:lpstr>
      <vt:lpstr>项目背景：大型强子对撞机（LHC）</vt:lpstr>
      <vt:lpstr>项目主要研究工作 </vt:lpstr>
      <vt:lpstr>项目成果指标及测试方法</vt:lpstr>
      <vt:lpstr>项目中期考核指标状况一览表</vt:lpstr>
      <vt:lpstr>项目近一年的工作重点（中期反馈）</vt:lpstr>
      <vt:lpstr>项目执行中存在的主要问题和困难及解决方案</vt:lpstr>
      <vt:lpstr>项目下一阶段工作计划</vt:lpstr>
      <vt:lpstr>年度会议安排</vt:lpstr>
    </vt:vector>
  </TitlesOfParts>
  <Company>ustc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zhaozg</dc:creator>
  <cp:lastModifiedBy>Huaqiao Zhang</cp:lastModifiedBy>
  <cp:revision>1686</cp:revision>
  <dcterms:created xsi:type="dcterms:W3CDTF">2012-07-20T12:09:59Z</dcterms:created>
  <dcterms:modified xsi:type="dcterms:W3CDTF">2026-06-26T14:49:22Z</dcterms:modified>
</cp:coreProperties>
</file>