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14449F-46AF-072E-85B6-81D40DE33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65CF0D8-32B7-FE12-A0E8-B2E5F4BBF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8050B0-F7EA-944E-6F85-AE9B0A7CA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61DFD9-190E-1804-940D-744656D8E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5E7DB2-697C-0076-E0D0-0AE67B8B8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859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937595-9C71-851A-217C-732A28C33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8239F77-E1B9-9DEF-699C-75B33FDC9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AE79AA-1E59-3525-5D6F-B808C0D45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3BFE032-1FBD-E9C0-02AD-D1E17F5D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4D5B40-EFF4-5FD9-4179-507A062B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391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0EB963B-3CD0-5F6D-7EB8-07BD32F9A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054330D-5961-2FDC-8662-C9708F6A3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7C6872-41A4-F342-6896-9D38CD9D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A8C6AC-4AFE-4951-38CF-ECD337BB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804BE4E-A59A-ED2D-17F6-70CF30F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65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0305C8-2410-AA1D-054C-BC0EE62E5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7152DC-0F13-E14E-36B0-B19F73FBD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AB6540-9D17-463C-E8B9-524A06F89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A8FBE9-74CC-A749-47B8-7A0CE89E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F34D10-782A-14D1-E23B-14F7709D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038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1458C-994F-2565-C55B-E60A9AE81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6743986-F9DD-E0FF-DC0C-6714EDFD7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13DB10-3FE8-52EB-F5BC-7043FD9A2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985BAA-F4A8-09DF-FB51-EB33481D4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9C4428-0E2D-8151-6740-F9E61BE7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51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4DC6A5-3874-9463-36EE-4E72F1371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7E90A0-99EC-C59B-F60A-2AB1927543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D8B5F6C-BDE0-3691-79AA-C80E693F2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DAC8F3-DA47-D267-7AFD-1217D1219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3D1AB8-21A6-F111-688B-8E7CBA12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E74187-040F-811A-C998-7F7E12188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81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37C834-2D17-F846-A284-519393DB0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D781E8-7677-5E56-328F-FF42182BF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2A7766-3D25-E79D-2948-66F8F1AF0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9AEC485-ED2B-9859-270A-0D07D41C7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B03481E-4DB5-3F6A-F361-CD6768904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DC24DBD-8686-F342-81A6-A2DA54DB5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39411F8-7A04-80A6-5D40-482DE66F2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632DC0B-6A85-C803-5416-173BE810B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333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14DDE9-9F6D-A84F-72EE-297CB2F6D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A46576B-B393-F02A-5986-317FD3CCE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B24A3BA-AA0C-4CB6-448D-A5238F6F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627BD37-D440-428B-46E1-305C8B31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86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928B8D7-ADF9-09DE-72BB-05A73F96F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6AE0A40-4DDF-EC30-65DC-3EA405571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88DF804-C3AC-3F3A-1798-D37656B9D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562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823F44-DCB6-DF2B-00A7-A503A1895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50E74D-9308-0636-F18E-DF55C1E6A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907AB3-6185-C7D2-B43B-109B579F9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7DB1A34-959B-38CC-A371-4A01421C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B6C5DC2-F24C-50DC-A82E-49ECC6A62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83003D-260D-8702-BC4C-71AD28184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10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C5FBF4-EFA8-55F4-4D01-1C7A1EFBB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CD1D10B-122B-B809-1F9B-60743F989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A1937E-D837-DD11-C4AE-EE25C57A6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7D0FAC8-49D0-1D5B-2A3B-C509DE12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7AE310-89EF-5572-38CA-B4FE0AAF3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03C8848-57C1-30F6-3A85-556C9ED34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04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244B898-681D-A679-6F2B-130AA301B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E676EE-67A6-44D4-941D-2A0BE4482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BA465F-E07A-E12E-8D68-1C697C9BF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3405B-9CAF-4C83-8F5B-DAF9B26A683C}" type="datetimeFigureOut">
              <a:rPr lang="zh-CN" altLang="en-US" smtClean="0"/>
              <a:t>2026/6/8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5BCB0E2-BCD8-22E7-EF38-1037ED397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600B38-5355-6917-4752-265CBB18C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EA9C3-2A88-460E-9EAF-9EF9894DA5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463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8531AE3-B043-A8C8-9649-7CE894C67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5" y="143467"/>
            <a:ext cx="11976390" cy="635312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4F00F55B-01BD-F654-89BE-D427A3661150}"/>
              </a:ext>
            </a:extLst>
          </p:cNvPr>
          <p:cNvSpPr txBox="1"/>
          <p:nvPr/>
        </p:nvSpPr>
        <p:spPr>
          <a:xfrm>
            <a:off x="9854801" y="748937"/>
            <a:ext cx="222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1" dirty="0"/>
              <a:t>From </a:t>
            </a:r>
            <a:r>
              <a:rPr lang="en-US" altLang="zh-CN" b="1" i="1" dirty="0" err="1"/>
              <a:t>Huaishen</a:t>
            </a:r>
            <a:r>
              <a:rPr lang="en-US" altLang="zh-CN" b="1" i="1" dirty="0"/>
              <a:t> Li</a:t>
            </a:r>
            <a:endParaRPr lang="zh-CN" altLang="en-US" b="1" i="1" dirty="0"/>
          </a:p>
        </p:txBody>
      </p:sp>
    </p:spTree>
    <p:extLst>
      <p:ext uri="{BB962C8B-B14F-4D97-AF65-F5344CB8AC3E}">
        <p14:creationId xmlns:p14="http://schemas.microsoft.com/office/powerpoint/2010/main" val="1430804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0F26A2-0FFF-73A6-53CF-464D6BFC4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159"/>
            <a:ext cx="10388238" cy="775697"/>
          </a:xfrm>
        </p:spPr>
        <p:txBody>
          <a:bodyPr>
            <a:normAutofit fontScale="90000"/>
          </a:bodyPr>
          <a:lstStyle/>
          <a:p>
            <a:r>
              <a:rPr lang="en-US" altLang="zh-CN" sz="2800" dirty="0"/>
              <a:t>   Requirements of </a:t>
            </a:r>
            <a:r>
              <a:rPr lang="en-US" altLang="zh-CN" sz="2800" dirty="0" err="1"/>
              <a:t>SiPM</a:t>
            </a:r>
            <a:r>
              <a:rPr lang="en-US" altLang="zh-CN" sz="2800" dirty="0"/>
              <a:t> readout electronics for the Cherenkov detector </a:t>
            </a:r>
            <a:endParaRPr lang="zh-CN" altLang="en-US" sz="2800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592DCB3-8513-905E-C3D4-7D02D04F8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228352"/>
              </p:ext>
            </p:extLst>
          </p:nvPr>
        </p:nvGraphicFramePr>
        <p:xfrm>
          <a:off x="838200" y="870856"/>
          <a:ext cx="10515599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7480">
                  <a:extLst>
                    <a:ext uri="{9D8B030D-6E8A-4147-A177-3AD203B41FA5}">
                      <a16:colId xmlns:a16="http://schemas.microsoft.com/office/drawing/2014/main" val="3022574709"/>
                    </a:ext>
                  </a:extLst>
                </a:gridCol>
                <a:gridCol w="3744686">
                  <a:extLst>
                    <a:ext uri="{9D8B030D-6E8A-4147-A177-3AD203B41FA5}">
                      <a16:colId xmlns:a16="http://schemas.microsoft.com/office/drawing/2014/main" val="2619936696"/>
                    </a:ext>
                  </a:extLst>
                </a:gridCol>
                <a:gridCol w="4073433">
                  <a:extLst>
                    <a:ext uri="{9D8B030D-6E8A-4147-A177-3AD203B41FA5}">
                      <a16:colId xmlns:a16="http://schemas.microsoft.com/office/drawing/2014/main" val="8548273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Parameters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 Requirements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 Remarks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09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SiPM</a:t>
                      </a:r>
                      <a:r>
                        <a:rPr lang="en-US" altLang="zh-CN" dirty="0"/>
                        <a:t> size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3mm x 3 mm PSS,  or 1 mm x 1mm normal </a:t>
                      </a:r>
                      <a:r>
                        <a:rPr lang="en-US" altLang="zh-CN" dirty="0" err="1"/>
                        <a:t>SiPM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Need further study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316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SiPM</a:t>
                      </a:r>
                      <a:r>
                        <a:rPr lang="en-US" altLang="zh-CN" dirty="0"/>
                        <a:t> manufacturer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Capacitance, working voltage 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Under investigation (HPK, NDL, FBK …)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339249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r>
                        <a:rPr lang="en-US" altLang="zh-CN" dirty="0"/>
                        <a:t>Sigal shape/amplitude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rise time:  3-5 ns</a:t>
                      </a:r>
                    </a:p>
                    <a:p>
                      <a:r>
                        <a:rPr lang="en-US" altLang="zh-CN" dirty="0"/>
                        <a:t>width: 10-15ns</a:t>
                      </a:r>
                    </a:p>
                    <a:p>
                      <a:r>
                        <a:rPr lang="en-US" altLang="zh-CN" dirty="0"/>
                        <a:t>amplitude:  2-3 mV/</a:t>
                      </a:r>
                      <a:r>
                        <a:rPr lang="en-US" altLang="zh-CN" dirty="0" err="1"/>
                        <a:t>p.e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To be confirmed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71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Charge dynamic range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1-10 </a:t>
                      </a:r>
                      <a:r>
                        <a:rPr lang="en-US" altLang="zh-CN" dirty="0" err="1"/>
                        <a:t>p.e</a:t>
                      </a:r>
                      <a:r>
                        <a:rPr lang="en-US" altLang="zh-CN" dirty="0"/>
                        <a:t> ?</a:t>
                      </a:r>
                    </a:p>
                    <a:p>
                      <a:r>
                        <a:rPr lang="en-US" altLang="zh-CN" dirty="0"/>
                        <a:t>(e.g. 0.1-1.0 </a:t>
                      </a:r>
                      <a:r>
                        <a:rPr lang="en-US" altLang="zh-CN" dirty="0" err="1"/>
                        <a:t>pC</a:t>
                      </a:r>
                      <a:r>
                        <a:rPr lang="en-US" altLang="zh-CN" dirty="0"/>
                        <a:t> at gain=10</a:t>
                      </a:r>
                      <a:r>
                        <a:rPr lang="en-US" altLang="zh-CN" baseline="30000" dirty="0"/>
                        <a:t>6</a:t>
                      </a:r>
                      <a:r>
                        <a:rPr lang="en-US" altLang="zh-CN" baseline="0" dirty="0"/>
                        <a:t>)</a:t>
                      </a:r>
                      <a:endParaRPr lang="en-US" altLang="zh-C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Need to measure charge for PSS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48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Charge resolution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0.1 </a:t>
                      </a:r>
                      <a:r>
                        <a:rPr lang="en-US" altLang="zh-CN" dirty="0" err="1"/>
                        <a:t>p.e</a:t>
                      </a:r>
                      <a:r>
                        <a:rPr lang="en-US" altLang="zh-CN" dirty="0"/>
                        <a:t> at 1 </a:t>
                      </a:r>
                      <a:r>
                        <a:rPr lang="en-US" altLang="zh-CN" dirty="0" err="1"/>
                        <a:t>p.e.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10% at 1 </a:t>
                      </a:r>
                      <a:r>
                        <a:rPr lang="en-US" altLang="zh-CN" dirty="0" err="1"/>
                        <a:t>p.e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341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Timing resolution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30-50ps  TDC?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Good enough</a:t>
                      </a:r>
                      <a:r>
                        <a:rPr lang="zh-CN" altLang="en-US" dirty="0"/>
                        <a:t>， </a:t>
                      </a:r>
                      <a:r>
                        <a:rPr lang="en-US" altLang="zh-CN" dirty="0"/>
                        <a:t> to reach the total  resolution of 100-200 </a:t>
                      </a:r>
                      <a:r>
                        <a:rPr lang="en-US" altLang="zh-CN" dirty="0" err="1"/>
                        <a:t>ps</a:t>
                      </a:r>
                      <a:r>
                        <a:rPr lang="en-US" altLang="zh-CN" dirty="0"/>
                        <a:t> 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342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SiPM</a:t>
                      </a:r>
                      <a:r>
                        <a:rPr lang="en-US" altLang="zh-CN" dirty="0"/>
                        <a:t> numbers/</a:t>
                      </a:r>
                      <a:r>
                        <a:rPr lang="en-US" altLang="zh-CN" dirty="0" err="1"/>
                        <a:t>Asic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16-32 </a:t>
                      </a:r>
                      <a:r>
                        <a:rPr lang="en-US" altLang="zh-CN" dirty="0" err="1"/>
                        <a:t>SiPMs</a:t>
                      </a:r>
                      <a:r>
                        <a:rPr lang="en-US" altLang="zh-CN" dirty="0"/>
                        <a:t> ?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To reduce the electronics channels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705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Maximum event rate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200-300 kHz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Mainly from dark noise rate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07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Others ?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Size,  power consumption, integration related…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462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098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11618</TotalTime>
  <Words>168</Words>
  <Application>Microsoft Office PowerPoint</Application>
  <PresentationFormat>宽屏</PresentationFormat>
  <Paragraphs>34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   Requirements of SiPM readout electronics for the Cherenkov detector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中华 秦</dc:creator>
  <cp:lastModifiedBy>中华 秦</cp:lastModifiedBy>
  <cp:revision>7</cp:revision>
  <dcterms:created xsi:type="dcterms:W3CDTF">2026-05-31T12:42:53Z</dcterms:created>
  <dcterms:modified xsi:type="dcterms:W3CDTF">2026-06-08T14:22:42Z</dcterms:modified>
</cp:coreProperties>
</file>