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73" r:id="rId3"/>
    <p:sldId id="274" r:id="rId4"/>
    <p:sldId id="256" r:id="rId5"/>
    <p:sldId id="257" r:id="rId6"/>
    <p:sldId id="258" r:id="rId7"/>
    <p:sldId id="259" r:id="rId8"/>
    <p:sldId id="260" r:id="rId9"/>
    <p:sldId id="261" r:id="rId10"/>
    <p:sldId id="269" r:id="rId11"/>
    <p:sldId id="262" r:id="rId12"/>
    <p:sldId id="271" r:id="rId13"/>
    <p:sldId id="263" r:id="rId14"/>
    <p:sldId id="264" r:id="rId15"/>
    <p:sldId id="265" r:id="rId16"/>
    <p:sldId id="266" r:id="rId17"/>
    <p:sldId id="267" r:id="rId18"/>
    <p:sldId id="268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84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2F4D69-CE61-4228-A987-80E6F1D35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603" y="1557669"/>
            <a:ext cx="7772400" cy="1470025"/>
          </a:xfrm>
        </p:spPr>
        <p:txBody>
          <a:bodyPr anchor="ctr"/>
          <a:lstStyle/>
          <a:p>
            <a:r>
              <a:rPr lang="zh-CN" altLang="en-US" dirty="0"/>
              <a:t>第</a:t>
            </a:r>
            <a:r>
              <a:rPr lang="en-US" altLang="zh-CN" dirty="0"/>
              <a:t>23</a:t>
            </a:r>
            <a:r>
              <a:rPr lang="zh-CN" altLang="en-US" dirty="0"/>
              <a:t>周工作汇报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614F01D-E782-45A8-ABBB-74A279526F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3460" y="3830307"/>
            <a:ext cx="9144000" cy="2387600"/>
          </a:xfrm>
        </p:spPr>
        <p:txBody>
          <a:bodyPr>
            <a:normAutofit lnSpcReduction="10000"/>
          </a:bodyPr>
          <a:lstStyle/>
          <a:p>
            <a:r>
              <a:rPr lang="en-US" altLang="zh-CN" sz="4000" dirty="0"/>
              <a:t>2026-06-01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何伟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22464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BCB8912B-CF2C-4543-BCFC-6A02B56CD7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6443" r="15849" b="7618"/>
          <a:stretch/>
        </p:blipFill>
        <p:spPr>
          <a:xfrm>
            <a:off x="0" y="1117704"/>
            <a:ext cx="6374612" cy="5212301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72B9FA33-D87A-4A28-9ACD-686DED11081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01" b="6929"/>
          <a:stretch/>
        </p:blipFill>
        <p:spPr>
          <a:xfrm>
            <a:off x="6179737" y="233140"/>
            <a:ext cx="5941925" cy="4210152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9B504CEE-65E3-4A4C-8063-089120EE15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542" y="4669442"/>
            <a:ext cx="4419722" cy="1991556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A4481DBB-6CC4-4D1D-A4E4-246447B3A4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03833" y="5000435"/>
            <a:ext cx="4305993" cy="1329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790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B3A5C"/>
                </a:solidFill>
                <a:latin typeface="Calibri"/>
              </a:defRPr>
            </a:pPr>
            <a:r>
              <a:t>3. System A – First Demonstration Plant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960120"/>
            <a:ext cx="2286000" cy="36576"/>
          </a:xfrm>
          <a:prstGeom prst="rect">
            <a:avLst/>
          </a:prstGeom>
          <a:solidFill>
            <a:srgbClr val="17A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473277" y="1414305"/>
            <a:ext cx="5303520" cy="4754880"/>
          </a:xfrm>
          <a:prstGeom prst="round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05840" y="150876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t>System A Configuration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1965960"/>
            <a:ext cx="4754880" cy="4016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Purpose: Validate control logic &amp; system reliability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Max capacity: 100 kW (2 × 50 kW compressor slices)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Slice 1: DORIN LP + HP compressors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Slice 2: GEA Bock LP + HP compressors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LP max mass flow: 210 g/s | HP: 364 g/s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Connected to dummy load (no elevation difference)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Test Regime: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One cycle = 1-slice idle → load increase →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2-slice full capacity → load decrease → 1-slice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Load range: 0.6 kW (min) to 50 kW (max per slice)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Static tests at 0.6, 25, 50 kW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Dynamic tests with continuously varying load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Data extraction: 27 Oct 2021 from CERN demo plant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371600"/>
            <a:ext cx="5303520" cy="5235592"/>
          </a:xfrm>
          <a:prstGeom prst="roundRect">
            <a:avLst/>
          </a:prstGeom>
          <a:solidFill>
            <a:srgbClr val="FDF0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675120" y="1508760"/>
            <a:ext cx="4754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t>Control Logic – State Machine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75120" y="1965960"/>
            <a:ext cx="475488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S0 – OFF: All actuators in safety position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S3 – STANDBY: Pressurized, components ready, CV12 inactive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S4 – ACTIVE: CV12 controls system suction pressure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S5 – PASSIVE: CV12 closed, max cooling, parallel with S4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Enabling Sequence (S0 → S3, ~261 s / 4.4 min):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1. 3-way valve opens air-cooled gas cooler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2. Flash gas supply (EV04) &amp; discharge gas (EV18) open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3. HP compressor start (if suction pressure OK)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4. LP compressor start + liquid supply (EV05) open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Activation (S3 → S4): CV12 closes, suction P in range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Deactivation: Mass flow drops, LP suction &lt; 5.98 bar,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standby timeout 500 s → disable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CV12 OD &gt; 45% → enable CS2 | CV12 OD &lt; 10% → disable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A48729A0-A681-470C-9302-D1E8EA6B9D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25" y="171666"/>
            <a:ext cx="6514668" cy="6514668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E7D0DF1C-99CC-4674-BBB2-7F557EDFE0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484" y="112656"/>
            <a:ext cx="4786345" cy="2530060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74D3C183-120B-4226-9518-57C5441D66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5483" y="2642716"/>
            <a:ext cx="4508331" cy="4092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244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B3A5C"/>
                </a:solidFill>
                <a:latin typeface="Calibri"/>
              </a:defRPr>
            </a:pPr>
            <a:r>
              <a:t>4. Numerical Modeling with Dymola/Modelica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960120"/>
            <a:ext cx="2286000" cy="36576"/>
          </a:xfrm>
          <a:prstGeom prst="rect">
            <a:avLst/>
          </a:prstGeom>
          <a:solidFill>
            <a:srgbClr val="17A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731520" y="1235947"/>
            <a:ext cx="5303520" cy="5526593"/>
          </a:xfrm>
          <a:prstGeom prst="round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249527" y="1302267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rPr dirty="0"/>
              <a:t>Simulation Framework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1706210"/>
            <a:ext cx="4754880" cy="49398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Software: </a:t>
            </a:r>
            <a:r>
              <a:rPr sz="1500" dirty="0" err="1"/>
              <a:t>Dymola</a:t>
            </a:r>
            <a:r>
              <a:rPr sz="1500" dirty="0"/>
              <a:t> (Dynamic Modeling Laboratory)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Language: </a:t>
            </a:r>
            <a:r>
              <a:rPr sz="1500" dirty="0" err="1"/>
              <a:t>Modelica</a:t>
            </a:r>
            <a:r>
              <a:rPr sz="1500" dirty="0"/>
              <a:t> (open-source, equation-based)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Library: TIL Suite 3.11.0 (TLK-Thermo GmbH)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</a:t>
            </a:r>
            <a:r>
              <a:rPr sz="1500" dirty="0" err="1"/>
              <a:t>TILMedia</a:t>
            </a:r>
            <a:r>
              <a:rPr sz="1500" dirty="0"/>
              <a:t>: fluid properties (R744, air, water)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TIL-</a:t>
            </a:r>
            <a:r>
              <a:rPr sz="1500" dirty="0" err="1"/>
              <a:t>FileReader</a:t>
            </a:r>
            <a:r>
              <a:rPr sz="1500" dirty="0"/>
              <a:t>: external data import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</a:t>
            </a:r>
            <a:r>
              <a:rPr sz="1500" dirty="0" err="1"/>
              <a:t>DaVE</a:t>
            </a:r>
            <a:r>
              <a:rPr sz="1500" dirty="0"/>
              <a:t>: thermal system visualization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Model Structure (3 Units):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1. Common Equipment: gas coolers, HP valve, receiver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2. Compressor Slices (×2): compressors, HXs, valves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3. Cold Box / 2PACL: mass flow &amp; superheat input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Component Models: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Reciprocating compressors: polynomial-based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  (DORIN &amp; GEA Bock manufacturer data)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Heat exchangers: plate counter-current flow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Valves: orifice models with effective flow areas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3-way valve: linear directional control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235947"/>
            <a:ext cx="5303520" cy="5471729"/>
          </a:xfrm>
          <a:prstGeom prst="roundRect">
            <a:avLst/>
          </a:prstGeom>
          <a:solidFill>
            <a:srgbClr val="FDF0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705600" y="1384379"/>
            <a:ext cx="4754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rPr dirty="0"/>
              <a:t>Assumptions &amp; 3-Phase Development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05600" y="1898570"/>
            <a:ext cx="4754880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Key Assumptions: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Oil management: NEGLECTED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2PACL evaporator: NOT modeled (exp. data input)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Zero pressure drop in components &amp; pipelines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Vertical pipe height = 1 m (System A is on-ground)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Phase 1: Simplified model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1 CS + common + dummy, Bitzer compressors, static 78 bar HP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Static (0.6/25/50 kW) &amp; dynamic tests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Phase 2: Full 2-slice parallel model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Real geometry, DORIN + GEA Bock compressors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HP = f(gas cooler outlet T), control logic (NTNU+CERN)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Phase 3: Experimental validation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Real mass flow profiles from CERN test campaigns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Parameter tuning for suction pressure stability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B3A5C"/>
                </a:solidFill>
                <a:latin typeface="Calibri"/>
              </a:defRPr>
            </a:pPr>
            <a:r>
              <a:t>5. Simulation Results – Control Logic Optimization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960120"/>
            <a:ext cx="2286000" cy="36576"/>
          </a:xfrm>
          <a:prstGeom prst="rect">
            <a:avLst/>
          </a:prstGeom>
          <a:solidFill>
            <a:srgbClr val="17A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731520" y="1371600"/>
            <a:ext cx="5303520" cy="2194560"/>
          </a:xfrm>
          <a:prstGeom prst="round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05840" y="150876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t>Averaged Mass Flow Input (§4.1)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1965960"/>
            <a:ext cx="4754880" cy="1554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Mass flow: 0.05 → 0.18 kg/s (14 min &amp; 8 min ramps)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✓ Trans-critical P: 78.7 ± 1 bar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✓ Receiver P: 55 ± 0.2 bar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✓ Suction P: ~6 bar, fluctuation +0.3/−0.02 bar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Faster load ramp → greater suction pressure effect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3840480"/>
            <a:ext cx="5303520" cy="2286000"/>
          </a:xfrm>
          <a:prstGeom prst="roundRect">
            <a:avLst/>
          </a:prstGeom>
          <a:solidFill>
            <a:srgbClr val="FFEE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005840" y="3977639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t>Initial Control Logic – Issues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4434840"/>
            <a:ext cx="4754880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Mass flow: 0.05 → 0.178 kg/s (8 min) → 0.03 kg/s (200 s)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Trans-critical: 78.7 ± 2 bar | Receiver: 55 ± 1 bar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⚠ Suction pressure: +1.5 bar / −0.06 bar fluctuation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Large overshoot during enabling/disabling transitions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0" y="1142999"/>
            <a:ext cx="5303520" cy="2609651"/>
          </a:xfrm>
          <a:prstGeom prst="roundRect">
            <a:avLst/>
          </a:prstGeom>
          <a:solidFill>
            <a:srgbClr val="E0F5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675120" y="1264301"/>
            <a:ext cx="4754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rPr dirty="0"/>
              <a:t>Optimized Control Logic (§4.2)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75120" y="1646641"/>
            <a:ext cx="4754880" cy="2015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Modification 1: Enabling canceled only if CV12 OD &gt; 45% for &gt;100 s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Modification 2: time1 reduced to 0.1 s (no standby wait)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Modification 3: </a:t>
            </a:r>
            <a:r>
              <a:rPr sz="1500" dirty="0" err="1"/>
              <a:t>OD_min</a:t>
            </a:r>
            <a:r>
              <a:rPr sz="1500" dirty="0"/>
              <a:t> = 5% (from 10%) → negligible effect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✓ Suction pressure: ±0.06 bar (25× improvement!)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✓ Overshoot during enabling reduced by 4%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400800" y="3889809"/>
            <a:ext cx="5303520" cy="2552425"/>
          </a:xfrm>
          <a:prstGeom prst="round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6675120" y="3977639"/>
            <a:ext cx="4754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Calibri"/>
              </a:defRPr>
            </a:pPr>
            <a:r>
              <a:t>Key Findings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75120" y="4393639"/>
            <a:ext cx="475488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20"/>
              </a:spcAft>
              <a:defRPr sz="1400">
                <a:solidFill>
                  <a:srgbClr val="CCDDEE"/>
                </a:solidFill>
                <a:latin typeface="Calibri"/>
              </a:defRPr>
            </a:pPr>
            <a:r>
              <a:rPr sz="1500" dirty="0"/>
              <a:t>Control logic parameters CAN be fine-tuned via simulation</a:t>
            </a:r>
          </a:p>
          <a:p>
            <a:pPr>
              <a:spcAft>
                <a:spcPts val="620"/>
              </a:spcAft>
              <a:defRPr sz="1400">
                <a:solidFill>
                  <a:srgbClr val="CCDDEE"/>
                </a:solidFill>
                <a:latin typeface="Calibri"/>
              </a:defRPr>
            </a:pPr>
            <a:r>
              <a:rPr sz="1500" dirty="0"/>
              <a:t>Longer zero-to-full-load transition → smoother suction P</a:t>
            </a:r>
          </a:p>
          <a:p>
            <a:pPr>
              <a:spcAft>
                <a:spcPts val="620"/>
              </a:spcAft>
              <a:defRPr sz="1400">
                <a:solidFill>
                  <a:srgbClr val="CCDDEE"/>
                </a:solidFill>
                <a:latin typeface="Calibri"/>
              </a:defRPr>
            </a:pPr>
            <a:r>
              <a:rPr sz="1500" dirty="0"/>
              <a:t>Operational limits:</a:t>
            </a:r>
          </a:p>
          <a:p>
            <a:pPr>
              <a:spcAft>
                <a:spcPts val="620"/>
              </a:spcAft>
              <a:defRPr sz="1400">
                <a:solidFill>
                  <a:srgbClr val="CCDDEE"/>
                </a:solidFill>
                <a:latin typeface="Calibri"/>
              </a:defRPr>
            </a:pPr>
            <a:r>
              <a:rPr sz="1500" dirty="0"/>
              <a:t>  • Max: LP compressor (≤ 201 g/s)</a:t>
            </a:r>
          </a:p>
          <a:p>
            <a:pPr>
              <a:spcAft>
                <a:spcPts val="620"/>
              </a:spcAft>
              <a:defRPr sz="1400">
                <a:solidFill>
                  <a:srgbClr val="CCDDEE"/>
                </a:solidFill>
                <a:latin typeface="Calibri"/>
              </a:defRPr>
            </a:pPr>
            <a:r>
              <a:rPr sz="1500" dirty="0"/>
              <a:t>  • Min: evaporator/dummy load</a:t>
            </a:r>
          </a:p>
          <a:p>
            <a:pPr>
              <a:spcAft>
                <a:spcPts val="620"/>
              </a:spcAft>
              <a:defRPr sz="1400">
                <a:solidFill>
                  <a:srgbClr val="CCDDEE"/>
                </a:solidFill>
                <a:latin typeface="Calibri"/>
              </a:defRPr>
            </a:pPr>
            <a:r>
              <a:rPr sz="1500" dirty="0"/>
              <a:t>  • Long vertical pipelines naturally smooth transients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B3A5C"/>
                </a:solidFill>
                <a:latin typeface="Calibri"/>
              </a:defRPr>
            </a:pPr>
            <a:r>
              <a:t>5. Experimental Validation – Simulation vs. Demo Plant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960120"/>
            <a:ext cx="2286000" cy="36576"/>
          </a:xfrm>
          <a:prstGeom prst="rect">
            <a:avLst/>
          </a:prstGeom>
          <a:solidFill>
            <a:srgbClr val="17A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548640" y="1240971"/>
            <a:ext cx="5303520" cy="5178116"/>
          </a:xfrm>
          <a:prstGeom prst="round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914400" y="1377529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rPr dirty="0"/>
              <a:t>Simulation vs. Experiment (Data Set 2)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1965960"/>
            <a:ext cx="475488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Numerical pressure profiles: MORE stable than experimental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Trans-critical pressure: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Simulation: stable at ~78.7 bar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Experiment: ±10 bar (start/end), ±6 bar (mid-cycle)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Receiver pressure: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~0.7 bar constant offset (exp. vs. sim.)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Suction pressure (most critical):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Experiment: total deviation of 2 bar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Simulation: ±0.06 bar (after optimization)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Observation: 2-slice operation MORE stable than 1-slice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→ Less fluctuation during 2-slice mode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Overall: pressure averages correspond well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→ Model validated for design &amp; optimization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240971"/>
            <a:ext cx="5303520" cy="5507301"/>
          </a:xfrm>
          <a:prstGeom prst="roundRect">
            <a:avLst/>
          </a:prstGeom>
          <a:solidFill>
            <a:srgbClr val="FDF0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675120" y="1365069"/>
            <a:ext cx="4754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rPr dirty="0"/>
              <a:t>Sources of Experimental Fluctuation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88480" y="1854927"/>
            <a:ext cx="4754880" cy="46320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1. Commissioning Phase: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Data taken during active commissioning → many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components simultaneously tested/adjusted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2. Oil Management: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Oil tanks emptied every 5–10 minutes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Cyclic return → periodic disturbances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Oil effects NOT captured in simulation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3. Cooling Water Instability: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±6 K water temperature fluctuation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Network issues → variable mass flow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Direct effect on receiver pressure stability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4. Simulation Advantages: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PID controllers precisely tunable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Actuators easily added/removed for testing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No physical disturbances (leaks, fouling, wear)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B3A5C"/>
                </a:solidFill>
                <a:latin typeface="Calibri"/>
              </a:defRPr>
            </a:pPr>
            <a:r>
              <a:t>6. Conclusions &amp; Future Work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960120"/>
            <a:ext cx="2286000" cy="36576"/>
          </a:xfrm>
          <a:prstGeom prst="rect">
            <a:avLst/>
          </a:prstGeom>
          <a:solidFill>
            <a:srgbClr val="17A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731520" y="1095270"/>
            <a:ext cx="5303520" cy="5205046"/>
          </a:xfrm>
          <a:prstGeom prst="round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05840" y="1307291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rPr dirty="0"/>
              <a:t>Key Conclusions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1742003"/>
            <a:ext cx="475488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✓ R744 trans-critical system meets detector cooling needs: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stable −53°C under 0–100% load variation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✓ Modular parallel-slice concept validated: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flexible capacity, n+1 redundancy, maintainable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✓ Control logic proven through simulation &amp; experiment: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slice enabling/disabling operates reliably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✓ </a:t>
            </a:r>
            <a:r>
              <a:rPr sz="1500" dirty="0" err="1"/>
              <a:t>Dymola</a:t>
            </a:r>
            <a:r>
              <a:rPr sz="1500" dirty="0"/>
              <a:t>/</a:t>
            </a:r>
            <a:r>
              <a:rPr sz="1500" dirty="0" err="1"/>
              <a:t>Modelica</a:t>
            </a:r>
            <a:r>
              <a:rPr sz="1500" dirty="0"/>
              <a:t> model successfully replicates System A: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good accuracy on pressure averages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✓ Control logic optimized via simulation: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suction pressure fluctuation reduced 25× (±0.06 bar)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✓ Experimental validation confirms model utility: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simulation is inherently more stable than real plant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(no oil, no water fluctuations, ideal components)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371600"/>
            <a:ext cx="5303520" cy="2103120"/>
          </a:xfrm>
          <a:prstGeom prst="roundRect">
            <a:avLst/>
          </a:prstGeom>
          <a:solidFill>
            <a:srgbClr val="FDF0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675120" y="1407895"/>
            <a:ext cx="4754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rPr dirty="0"/>
              <a:t>Limitations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75120" y="1816481"/>
            <a:ext cx="4754880" cy="1554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Oil management NOT modeled (key source of deviation)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2PACL evaporator not modeled in detail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Experimental data from commissioning (not steady-state)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Water temperature fluctuations (±6 K) not captured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Trans-critical pressure needs further model revision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0" y="3749039"/>
            <a:ext cx="5303520" cy="2882874"/>
          </a:xfrm>
          <a:prstGeom prst="round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675120" y="3886200"/>
            <a:ext cx="4754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Calibri"/>
              </a:defRPr>
            </a:pPr>
            <a:r>
              <a:t>Future Work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75120" y="4343400"/>
            <a:ext cx="4754880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20"/>
              </a:spcAft>
              <a:defRPr sz="1400">
                <a:solidFill>
                  <a:srgbClr val="CCDDEE"/>
                </a:solidFill>
                <a:latin typeface="Calibri"/>
              </a:defRPr>
            </a:pPr>
            <a:r>
              <a:rPr sz="1500" dirty="0"/>
              <a:t>Fine-tune demo plant control logic based on simulation</a:t>
            </a:r>
          </a:p>
          <a:p>
            <a:pPr>
              <a:spcAft>
                <a:spcPts val="620"/>
              </a:spcAft>
              <a:defRPr sz="1400">
                <a:solidFill>
                  <a:srgbClr val="CCDDEE"/>
                </a:solidFill>
                <a:latin typeface="Calibri"/>
              </a:defRPr>
            </a:pPr>
            <a:r>
              <a:rPr sz="1500" dirty="0"/>
              <a:t>Evaluate on-site year-round performance</a:t>
            </a:r>
          </a:p>
          <a:p>
            <a:pPr>
              <a:spcAft>
                <a:spcPts val="620"/>
              </a:spcAft>
              <a:defRPr sz="1400">
                <a:solidFill>
                  <a:srgbClr val="CCDDEE"/>
                </a:solidFill>
                <a:latin typeface="Calibri"/>
              </a:defRPr>
            </a:pPr>
            <a:r>
              <a:rPr sz="1500" dirty="0"/>
              <a:t>System B: long pipeline behavior &amp; oil management</a:t>
            </a:r>
          </a:p>
          <a:p>
            <a:pPr>
              <a:spcAft>
                <a:spcPts val="620"/>
              </a:spcAft>
              <a:defRPr sz="1400">
                <a:solidFill>
                  <a:srgbClr val="CCDDEE"/>
                </a:solidFill>
                <a:latin typeface="Calibri"/>
              </a:defRPr>
            </a:pPr>
            <a:r>
              <a:rPr sz="1500" dirty="0"/>
              <a:t>System C: production-ready CMS Inner Detector unit</a:t>
            </a:r>
          </a:p>
          <a:p>
            <a:pPr>
              <a:spcAft>
                <a:spcPts val="620"/>
              </a:spcAft>
              <a:defRPr sz="1400">
                <a:solidFill>
                  <a:srgbClr val="CCDDEE"/>
                </a:solidFill>
                <a:latin typeface="Calibri"/>
              </a:defRPr>
            </a:pPr>
            <a:r>
              <a:rPr sz="1500" dirty="0"/>
              <a:t>Final goal: 20 units (ATLAS 9 + CMS 13) with 100% reliability</a:t>
            </a:r>
          </a:p>
          <a:p>
            <a:pPr>
              <a:spcAft>
                <a:spcPts val="620"/>
              </a:spcAft>
              <a:defRPr sz="1400">
                <a:solidFill>
                  <a:srgbClr val="CCDDEE"/>
                </a:solidFill>
                <a:latin typeface="Calibri"/>
              </a:defRPr>
            </a:pPr>
            <a:r>
              <a:rPr sz="1500" dirty="0"/>
              <a:t>Data: https://doi.org/10.18710/YVECMK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B3A5C"/>
                </a:solidFill>
                <a:latin typeface="Calibri"/>
              </a:defRPr>
            </a:pPr>
            <a:r>
              <a:t>. System Specifications at a Glance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960120"/>
            <a:ext cx="2286000" cy="36576"/>
          </a:xfrm>
          <a:prstGeom prst="rect">
            <a:avLst/>
          </a:prstGeom>
          <a:solidFill>
            <a:srgbClr val="17A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731520" y="1371600"/>
            <a:ext cx="2286000" cy="54864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 b="1">
                <a:solidFill>
                  <a:srgbClr val="FFFFFF"/>
                </a:solidFill>
                <a:latin typeface="Calibri"/>
              </a:defRPr>
            </a:pPr>
            <a:r>
              <a:rPr sz="1500" dirty="0"/>
              <a:t>Refrigerant</a:t>
            </a:r>
          </a:p>
        </p:txBody>
      </p:sp>
      <p:sp>
        <p:nvSpPr>
          <p:cNvPr id="6" name="Rectangle 5"/>
          <p:cNvSpPr/>
          <p:nvPr/>
        </p:nvSpPr>
        <p:spPr>
          <a:xfrm>
            <a:off x="3017520" y="1371600"/>
            <a:ext cx="3200400" cy="54864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/>
              <a:t>R744 (CO₂) – Natural, GWP=1, ODP=0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" y="2029967"/>
            <a:ext cx="2286000" cy="54864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 b="1">
                <a:solidFill>
                  <a:srgbClr val="FFFFFF"/>
                </a:solidFill>
                <a:latin typeface="Calibri"/>
              </a:defRPr>
            </a:pPr>
            <a:r>
              <a:rPr sz="1500"/>
              <a:t>Cycle Type</a:t>
            </a:r>
          </a:p>
        </p:txBody>
      </p:sp>
      <p:sp>
        <p:nvSpPr>
          <p:cNvPr id="8" name="Rectangle 7"/>
          <p:cNvSpPr/>
          <p:nvPr/>
        </p:nvSpPr>
        <p:spPr>
          <a:xfrm>
            <a:off x="3017520" y="2029967"/>
            <a:ext cx="3200400" cy="54864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/>
              <a:t>Trans-critical 2-stage inter-cooled vapor compression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" y="2688336"/>
            <a:ext cx="2286000" cy="54864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 b="1">
                <a:solidFill>
                  <a:srgbClr val="FFFFFF"/>
                </a:solidFill>
                <a:latin typeface="Calibri"/>
              </a:defRPr>
            </a:pPr>
            <a:r>
              <a:rPr sz="1500"/>
              <a:t>Evaporation Temp.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17520" y="2688336"/>
            <a:ext cx="3200400" cy="54864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/>
              <a:t>−53°C (suction pressure 6 bar, triple point margin 0.81 bar)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3346704"/>
            <a:ext cx="2286000" cy="54864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 b="1">
                <a:solidFill>
                  <a:srgbClr val="FFFFFF"/>
                </a:solidFill>
                <a:latin typeface="Calibri"/>
              </a:defRPr>
            </a:pPr>
            <a:r>
              <a:rPr sz="1500"/>
              <a:t>Trans-critical HP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017520" y="3346704"/>
            <a:ext cx="3200400" cy="54864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/>
              <a:t>~78.8 bar (f(gas cooler outlet temperature))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1520" y="4005072"/>
            <a:ext cx="2286000" cy="54864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 b="1">
                <a:solidFill>
                  <a:srgbClr val="FFFFFF"/>
                </a:solidFill>
                <a:latin typeface="Calibri"/>
              </a:defRPr>
            </a:pPr>
            <a:r>
              <a:rPr sz="1500"/>
              <a:t>Receiver Pressure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017520" y="4005072"/>
            <a:ext cx="3200400" cy="54864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/>
              <a:t>55 bar (liquid at 20°C to underground)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1520" y="4663440"/>
            <a:ext cx="2286000" cy="54864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 b="1">
                <a:solidFill>
                  <a:srgbClr val="FFFFFF"/>
                </a:solidFill>
                <a:latin typeface="Calibri"/>
              </a:defRPr>
            </a:pPr>
            <a:r>
              <a:rPr sz="1500"/>
              <a:t>HP Compressor Inlet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017520" y="4663440"/>
            <a:ext cx="3200400" cy="54864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/>
              <a:t>22.91 bar, 5°C, 20 K superheat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31520" y="5321808"/>
            <a:ext cx="2286000" cy="54864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 b="1">
                <a:solidFill>
                  <a:srgbClr val="FFFFFF"/>
                </a:solidFill>
                <a:latin typeface="Calibri"/>
              </a:defRPr>
            </a:pPr>
            <a:r>
              <a:rPr sz="1500"/>
              <a:t>System A Capacity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017520" y="5321808"/>
            <a:ext cx="3200400" cy="54864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/>
              <a:t>2 × 50 kW (DORIN + GEA Bock compressors)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31520" y="5980176"/>
            <a:ext cx="2286000" cy="54864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 b="1">
                <a:solidFill>
                  <a:srgbClr val="FFFFFF"/>
                </a:solidFill>
                <a:latin typeface="Calibri"/>
              </a:defRPr>
            </a:pPr>
            <a:r>
              <a:rPr sz="1500"/>
              <a:t>Final Slice Capacity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017520" y="5980176"/>
            <a:ext cx="3200400" cy="54864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/>
              <a:t>70 kW per compressor slice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00800" y="1371600"/>
            <a:ext cx="2286000" cy="54864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 b="1">
                <a:solidFill>
                  <a:srgbClr val="FFFFFF"/>
                </a:solidFill>
                <a:latin typeface="Calibri"/>
              </a:defRPr>
            </a:pPr>
            <a:r>
              <a:rPr sz="1500"/>
              <a:t>ATLAS Final Config.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686800" y="1371600"/>
            <a:ext cx="3200400" cy="54864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/>
              <a:t>7 active + 2 backup slices → 630 kW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00800" y="2029967"/>
            <a:ext cx="2286000" cy="54864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 b="1">
                <a:solidFill>
                  <a:srgbClr val="FFFFFF"/>
                </a:solidFill>
                <a:latin typeface="Calibri"/>
              </a:defRPr>
            </a:pPr>
            <a:r>
              <a:rPr sz="1500"/>
              <a:t>CMS Final Config.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686800" y="2029967"/>
            <a:ext cx="3200400" cy="54864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/>
              <a:t>11 active + 2 backup slices → 910 kW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400800" y="2688336"/>
            <a:ext cx="2286000" cy="54864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 b="1">
                <a:solidFill>
                  <a:srgbClr val="FFFFFF"/>
                </a:solidFill>
                <a:latin typeface="Calibri"/>
              </a:defRPr>
            </a:pPr>
            <a:r>
              <a:rPr sz="1500"/>
              <a:t>2PACL Interface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686800" y="2688336"/>
            <a:ext cx="3200400" cy="54864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/>
              <a:t>Heat exchanger (condenser for 2PACL / evaporator for primary)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400800" y="3346704"/>
            <a:ext cx="2286000" cy="54864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 b="1">
                <a:solidFill>
                  <a:srgbClr val="FFFFFF"/>
                </a:solidFill>
                <a:latin typeface="Calibri"/>
              </a:defRPr>
            </a:pPr>
            <a:r>
              <a:rPr sz="1500"/>
              <a:t>Vertical Pipeline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0" y="3346704"/>
            <a:ext cx="3200400" cy="54864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/>
              <a:t>~86 m (surface ↔ underground caverns)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00800" y="4005072"/>
            <a:ext cx="2286000" cy="54864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 b="1">
                <a:solidFill>
                  <a:srgbClr val="FFFFFF"/>
                </a:solidFill>
                <a:latin typeface="Calibri"/>
              </a:defRPr>
            </a:pPr>
            <a:r>
              <a:rPr sz="1500"/>
              <a:t>Redundancy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686800" y="4005072"/>
            <a:ext cx="3200400" cy="54864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/>
              <a:t>n+1 scheme with automatic fail-over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400800" y="4663440"/>
            <a:ext cx="2286000" cy="54864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 b="1">
                <a:solidFill>
                  <a:srgbClr val="FFFFFF"/>
                </a:solidFill>
                <a:latin typeface="Calibri"/>
              </a:defRPr>
            </a:pPr>
            <a:r>
              <a:rPr sz="1500"/>
              <a:t>Simulation Tool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686800" y="4663440"/>
            <a:ext cx="3200400" cy="54864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/>
              <a:t>Dymola + Modelica + TIL Suite 3.11.0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400800" y="5321808"/>
            <a:ext cx="2286000" cy="548640"/>
          </a:xfrm>
          <a:prstGeom prst="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 b="1">
                <a:solidFill>
                  <a:srgbClr val="FFFFFF"/>
                </a:solidFill>
                <a:latin typeface="Calibri"/>
              </a:defRPr>
            </a:pPr>
            <a:r>
              <a:rPr sz="1500"/>
              <a:t>Control Logic States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686800" y="5321808"/>
            <a:ext cx="3200400" cy="54864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l"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/>
              <a:t>S0 (OFF), S3 (Standby), S4 (Active), S5 (Passive)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2560320"/>
            <a:ext cx="73152" cy="91440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1280160" y="237744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800" b="1">
                <a:solidFill>
                  <a:srgbClr val="FFFFFF"/>
                </a:solidFill>
                <a:latin typeface="Calibri"/>
              </a:defRPr>
            </a:pPr>
            <a:r>
              <a:t>Thank You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80160" y="34747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ABBCC"/>
                </a:solidFill>
                <a:latin typeface="Calibri"/>
              </a:defRPr>
            </a:pPr>
            <a:r>
              <a:t>Blust, S., Barroca, P.A.C., Allouche, Y., Hafner, A. (2024)</a:t>
            </a:r>
            <a:br/>
            <a:r>
              <a:t>A numerical study of the R744 primary cooling system for ATLAS and CMS LHC detectors</a:t>
            </a:r>
            <a:br/>
            <a:r>
              <a:t>International Journal of Refrigeration, 165, 145–155</a:t>
            </a:r>
          </a:p>
        </p:txBody>
      </p:sp>
      <p:sp>
        <p:nvSpPr>
          <p:cNvPr id="5" name="Rectangle 4"/>
          <p:cNvSpPr/>
          <p:nvPr/>
        </p:nvSpPr>
        <p:spPr>
          <a:xfrm>
            <a:off x="1280160" y="4389120"/>
            <a:ext cx="2743200" cy="36576"/>
          </a:xfrm>
          <a:prstGeom prst="rect">
            <a:avLst/>
          </a:prstGeom>
          <a:solidFill>
            <a:srgbClr val="17A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280160" y="45720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666666"/>
                </a:solidFill>
                <a:latin typeface="Calibri"/>
              </a:defRPr>
            </a:pPr>
            <a:r>
              <a:t>Open Access (CC BY 4.0) · doi:10.1016/j.ijrefrig.2024.05.026</a:t>
            </a:r>
            <a:br/>
            <a:r>
              <a:t>Data: https://doi.org/10.18710/YVECMK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8C2782-18E5-4665-8740-E843BD7B1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862" y="447125"/>
            <a:ext cx="8229600" cy="569424"/>
          </a:xfrm>
        </p:spPr>
        <p:txBody>
          <a:bodyPr>
            <a:normAutofit fontScale="90000"/>
          </a:bodyPr>
          <a:lstStyle/>
          <a:p>
            <a:pPr algn="just"/>
            <a:r>
              <a:rPr lang="zh-CN" altLang="en-US" sz="3200" b="1" dirty="0"/>
              <a:t>工作内容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5A05B67-94B1-4EF5-8F5C-ED323A3E9A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195754"/>
            <a:ext cx="11068259" cy="5365820"/>
          </a:xfrm>
        </p:spPr>
        <p:txBody>
          <a:bodyPr>
            <a:normAutofit/>
          </a:bodyPr>
          <a:lstStyle/>
          <a:p>
            <a:r>
              <a:rPr lang="zh-CN" altLang="en-US" sz="2400" dirty="0"/>
              <a:t>调研深冷空分液氮制成的工业高纯氮和</a:t>
            </a:r>
            <a:r>
              <a:rPr lang="en-US" altLang="zh-CN" sz="2400" dirty="0"/>
              <a:t>PSA</a:t>
            </a:r>
            <a:r>
              <a:rPr lang="zh-CN" altLang="en-US" sz="2400" dirty="0"/>
              <a:t>变压吸附制成的高纯氮的氧含量</a:t>
            </a:r>
            <a:endParaRPr lang="en-US" altLang="zh-CN" sz="2400" dirty="0"/>
          </a:p>
          <a:p>
            <a:pPr lvl="1"/>
            <a:r>
              <a:rPr lang="en-US" altLang="zh-CN" sz="2000" dirty="0"/>
              <a:t>GB/T 8979《</a:t>
            </a:r>
            <a:r>
              <a:rPr lang="zh-CN" altLang="en-US" sz="2000" dirty="0"/>
              <a:t>纯氮、高纯氮和超纯氮</a:t>
            </a:r>
            <a:r>
              <a:rPr lang="en-US" altLang="zh-CN" sz="2000" dirty="0"/>
              <a:t>》</a:t>
            </a:r>
            <a:r>
              <a:rPr lang="zh-CN" altLang="en-US" sz="2000" dirty="0"/>
              <a:t>，高纯氮（≥</a:t>
            </a:r>
            <a:r>
              <a:rPr lang="en-US" altLang="zh-CN" sz="2000" dirty="0"/>
              <a:t>99.999%</a:t>
            </a:r>
            <a:r>
              <a:rPr lang="zh-CN" altLang="en-US" sz="2000" dirty="0"/>
              <a:t>，即 </a:t>
            </a:r>
            <a:r>
              <a:rPr lang="en-US" altLang="zh-CN" sz="2000" dirty="0"/>
              <a:t>5N</a:t>
            </a:r>
            <a:r>
              <a:rPr lang="zh-CN" altLang="en-US" sz="2000" dirty="0"/>
              <a:t>）的氧含量≤</a:t>
            </a:r>
            <a:r>
              <a:rPr lang="en-US" altLang="zh-CN" sz="2000" dirty="0"/>
              <a:t>3ppm</a:t>
            </a:r>
          </a:p>
          <a:p>
            <a:pPr lvl="1"/>
            <a:r>
              <a:rPr lang="en-US" altLang="zh-CN" sz="2000" dirty="0"/>
              <a:t>PSA</a:t>
            </a:r>
            <a:r>
              <a:rPr lang="zh-CN" altLang="en-US" sz="2000" dirty="0"/>
              <a:t>现场制氮得到</a:t>
            </a:r>
            <a:r>
              <a:rPr lang="en-US" altLang="zh-CN" sz="2000" dirty="0"/>
              <a:t>99.999%</a:t>
            </a:r>
            <a:r>
              <a:rPr lang="zh-CN" altLang="en-US" sz="2000" dirty="0"/>
              <a:t>高纯氮，残氧可能在 </a:t>
            </a:r>
            <a:r>
              <a:rPr lang="en-US" altLang="zh-CN" sz="2000" dirty="0"/>
              <a:t>1</a:t>
            </a:r>
            <a:r>
              <a:rPr lang="zh-CN" altLang="en-US" sz="2000" dirty="0"/>
              <a:t>～</a:t>
            </a:r>
            <a:r>
              <a:rPr lang="en-US" altLang="zh-CN" sz="2000" dirty="0"/>
              <a:t>5 ppm </a:t>
            </a:r>
            <a:r>
              <a:rPr lang="zh-CN" altLang="en-US" sz="2000" dirty="0"/>
              <a:t>范围浮动，需要实测验证</a:t>
            </a:r>
            <a:endParaRPr lang="en-US" altLang="zh-CN" sz="2000" dirty="0"/>
          </a:p>
          <a:p>
            <a:r>
              <a:rPr lang="zh-CN" altLang="en-US" sz="2400" dirty="0"/>
              <a:t>联系俞伯祥安排到现场测量氡含量，并联系了无锡的检测公司现场测量微量氧含量，准备</a:t>
            </a:r>
            <a:r>
              <a:rPr lang="en-US" altLang="zh-CN" sz="2400" dirty="0"/>
              <a:t>PSA</a:t>
            </a:r>
            <a:r>
              <a:rPr lang="zh-CN" altLang="en-US" sz="2400" dirty="0"/>
              <a:t>出气接口转接接头（</a:t>
            </a:r>
            <a:r>
              <a:rPr lang="en-US" altLang="zh-CN" sz="2400" dirty="0"/>
              <a:t>DN25PN10 → 1/4</a:t>
            </a:r>
            <a:r>
              <a:rPr lang="zh-CN" altLang="en-US" sz="2400" dirty="0"/>
              <a:t>不锈钢卡套接头）</a:t>
            </a:r>
            <a:endParaRPr lang="en-US" altLang="zh-CN" sz="2400" dirty="0"/>
          </a:p>
          <a:p>
            <a:r>
              <a:rPr lang="zh-CN" altLang="en-US" sz="2400" dirty="0"/>
              <a:t>由蔡啸协助测量了</a:t>
            </a:r>
            <a:r>
              <a:rPr lang="en-US" altLang="zh-CN" sz="2400" dirty="0"/>
              <a:t>HX5837</a:t>
            </a:r>
            <a:r>
              <a:rPr lang="zh-CN" altLang="en-US" sz="2400" dirty="0"/>
              <a:t>密封胶泥的本底，本底稍偏高，但用量不多的情况下，可以作为</a:t>
            </a:r>
            <a:r>
              <a:rPr lang="en-US" altLang="zh-CN" sz="2400" dirty="0"/>
              <a:t>TAO</a:t>
            </a:r>
            <a:r>
              <a:rPr lang="zh-CN" altLang="en-US" sz="2400" dirty="0"/>
              <a:t>输液管堵漏的加强措施使用</a:t>
            </a:r>
            <a:endParaRPr lang="en-US" altLang="zh-CN" sz="2400" dirty="0"/>
          </a:p>
          <a:p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dirty="0"/>
              <a:t>TAO</a:t>
            </a:r>
            <a:r>
              <a:rPr lang="zh-CN" altLang="en-US" sz="2400" dirty="0"/>
              <a:t>复合源实验情况（夏商汇报）</a:t>
            </a:r>
            <a:endParaRPr lang="en-US" altLang="zh-CN" sz="2400" dirty="0"/>
          </a:p>
          <a:p>
            <a:r>
              <a:rPr lang="zh-CN" altLang="en-US" sz="2400" dirty="0"/>
              <a:t>对</a:t>
            </a:r>
            <a:r>
              <a:rPr lang="en-US" altLang="zh-CN" sz="2400" dirty="0"/>
              <a:t>CERN</a:t>
            </a:r>
            <a:r>
              <a:rPr lang="zh-CN" altLang="en-US" sz="2400" dirty="0"/>
              <a:t>的</a:t>
            </a:r>
            <a:r>
              <a:rPr lang="en-US" altLang="zh-CN" sz="2400" dirty="0"/>
              <a:t>LHC</a:t>
            </a:r>
            <a:r>
              <a:rPr lang="zh-CN" altLang="en-US" sz="2400" dirty="0"/>
              <a:t>中跨临界</a:t>
            </a:r>
            <a:r>
              <a:rPr lang="en-US" altLang="zh-CN" sz="2400" dirty="0"/>
              <a:t>CO2</a:t>
            </a:r>
            <a:r>
              <a:rPr lang="zh-CN" altLang="en-US" sz="2400" dirty="0"/>
              <a:t>制冷系统进一步调研</a:t>
            </a:r>
            <a:endParaRPr lang="en-US" altLang="zh-CN" sz="2400" dirty="0"/>
          </a:p>
          <a:p>
            <a:r>
              <a:rPr lang="zh-CN" altLang="en-US" sz="2400" dirty="0"/>
              <a:t>对国内在</a:t>
            </a:r>
            <a:r>
              <a:rPr lang="en-US" altLang="zh-CN" sz="2400" dirty="0"/>
              <a:t>CO2</a:t>
            </a:r>
            <a:r>
              <a:rPr lang="zh-CN" altLang="en-US" sz="2400" dirty="0"/>
              <a:t>制冷研究的单位和关键设备的供应商情况粗略调研</a:t>
            </a:r>
            <a:endParaRPr lang="en-US" altLang="zh-CN" sz="2400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68FECC67-6CD3-45D7-A43F-EC0AD757342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290" b="2553"/>
          <a:stretch/>
        </p:blipFill>
        <p:spPr>
          <a:xfrm>
            <a:off x="9681638" y="3825090"/>
            <a:ext cx="2050112" cy="2301073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3E1A3D80-41A3-4C6E-8F46-D3F7D5481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072" y="4111847"/>
            <a:ext cx="8811855" cy="61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269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FB0BC523-2B51-4800-9DEE-DF6CEF47EE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868" y="1112598"/>
            <a:ext cx="11556263" cy="3620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109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2011680"/>
            <a:ext cx="73152" cy="109728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1280160" y="182880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A Numerical Study of the R744 Primary Cooling</a:t>
            </a:r>
            <a:br/>
            <a:r>
              <a:t>System for ATLAS and CMS LHC Detectors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80160" y="329184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AABBCC"/>
                </a:solidFill>
                <a:latin typeface="Calibri"/>
              </a:defRPr>
            </a:pPr>
            <a:r>
              <a:t>International Journal of Refrigeration 165 (2024) 145–155</a:t>
            </a:r>
          </a:p>
        </p:txBody>
      </p:sp>
      <p:sp>
        <p:nvSpPr>
          <p:cNvPr id="5" name="Rectangle 4"/>
          <p:cNvSpPr/>
          <p:nvPr/>
        </p:nvSpPr>
        <p:spPr>
          <a:xfrm>
            <a:off x="1280160" y="3977639"/>
            <a:ext cx="2743200" cy="36576"/>
          </a:xfrm>
          <a:prstGeom prst="rect">
            <a:avLst/>
          </a:prstGeom>
          <a:solidFill>
            <a:srgbClr val="17A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280160" y="420624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CCDDEE"/>
                </a:solidFill>
                <a:latin typeface="Calibri"/>
              </a:defRPr>
            </a:pPr>
            <a:r>
              <a:t>Stefanie Blust (NTNU) · Pierre A.C. Barroca (CERN) · Yosr Allouche (IIR) · Armin Hafner (NTNU)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" y="566928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666666"/>
                </a:solidFill>
                <a:latin typeface="Calibri"/>
              </a:defRPr>
            </a:pPr>
            <a:r>
              <a:t>Available online 26 May 2024 | Open Access (CC BY 4.0)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B3A5C"/>
                </a:solidFill>
                <a:latin typeface="Calibri"/>
              </a:defRPr>
            </a:pPr>
            <a:r>
              <a:t>Presentation Outline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645920"/>
            <a:ext cx="594360" cy="594360"/>
          </a:xfrm>
          <a:prstGeom prst="round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14400" y="1755648"/>
            <a:ext cx="5943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1664208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t>Background &amp; Motivation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7360" y="2029968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666666"/>
                </a:solidFill>
                <a:latin typeface="Calibri"/>
              </a:defRPr>
            </a:pPr>
            <a:r>
              <a:t>LHC detectors, thermal management history, F-gas regulations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14400" y="2468880"/>
            <a:ext cx="594360" cy="594360"/>
          </a:xfrm>
          <a:prstGeom prst="round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2578608"/>
            <a:ext cx="5943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37360" y="2487168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t>R744 Primary Refrigeration System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37360" y="2852928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666666"/>
                </a:solidFill>
                <a:latin typeface="Calibri"/>
              </a:defRPr>
            </a:pPr>
            <a:r>
              <a:t>Trans-critical cycle design, modular concept, key components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14400" y="3291840"/>
            <a:ext cx="594360" cy="594360"/>
          </a:xfrm>
          <a:prstGeom prst="round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914400" y="3401568"/>
            <a:ext cx="5943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37360" y="3310128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t>System A – Demonstration Plant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37360" y="3675888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666666"/>
                </a:solidFill>
                <a:latin typeface="Calibri"/>
              </a:defRPr>
            </a:pPr>
            <a:r>
              <a:t>Prototype configuration, control logic, sequence of states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914400" y="4114800"/>
            <a:ext cx="594360" cy="594360"/>
          </a:xfrm>
          <a:prstGeom prst="round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914400" y="4224528"/>
            <a:ext cx="5943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737360" y="4133087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t>Numerical Modeling (Dymola/Modelica)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37360" y="4498848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666666"/>
                </a:solidFill>
                <a:latin typeface="Calibri"/>
              </a:defRPr>
            </a:pPr>
            <a:r>
              <a:t>Model development, assumptions, control logic implementation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14400" y="4937760"/>
            <a:ext cx="594360" cy="594360"/>
          </a:xfrm>
          <a:prstGeom prst="round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914400" y="5047488"/>
            <a:ext cx="5943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37360" y="4956048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t>Results &amp; Discussion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37360" y="5321808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666666"/>
                </a:solidFill>
                <a:latin typeface="Calibri"/>
              </a:defRPr>
            </a:pPr>
            <a:r>
              <a:t>Simulation results, control logic optimization, experimental validation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14400" y="5760720"/>
            <a:ext cx="594360" cy="594360"/>
          </a:xfrm>
          <a:prstGeom prst="roundRect">
            <a:avLst/>
          </a:prstGeom>
          <a:solidFill>
            <a:srgbClr val="2C5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914400" y="5870448"/>
            <a:ext cx="5943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737360" y="5779007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t>Conclusions &amp; Future Work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737360" y="6144768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666666"/>
                </a:solidFill>
                <a:latin typeface="Calibri"/>
              </a:defRPr>
            </a:pPr>
            <a:r>
              <a:t>Key findings, next steps for final system deployment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B3A5C"/>
                </a:solidFill>
                <a:latin typeface="Calibri"/>
              </a:defRPr>
            </a:pPr>
            <a:r>
              <a:t>1. Background &amp; Motivation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960120"/>
            <a:ext cx="2286000" cy="36576"/>
          </a:xfrm>
          <a:prstGeom prst="rect">
            <a:avLst/>
          </a:prstGeom>
          <a:solidFill>
            <a:srgbClr val="17A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379827" y="1371600"/>
            <a:ext cx="5303520" cy="3273251"/>
          </a:xfrm>
          <a:prstGeom prst="round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54147" y="150876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t>The LHC at CERN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4147" y="2011680"/>
            <a:ext cx="4754880" cy="23237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World’s largest and most powerful particle accelerator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100 m underground, 27 km ring, superconducting electromagnets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Four detectors: ATLAS, CMS, ALICE, </a:t>
            </a:r>
            <a:r>
              <a:rPr sz="1500" dirty="0" err="1"/>
              <a:t>LHCb</a:t>
            </a:r>
            <a:endParaRPr sz="1500" dirty="0"/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ATLAS &amp; CMS: general-purpose, search for Higgs boson, supersymmetry, extra dimensions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b="1" dirty="0"/>
              <a:t>Silicon detectors subject to high radiation levels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b="1" dirty="0"/>
              <a:t>Cooling essential to prevent thermal runaway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096000" y="795126"/>
            <a:ext cx="5516880" cy="2286000"/>
          </a:xfrm>
          <a:prstGeom prst="roundRect">
            <a:avLst/>
          </a:prstGeom>
          <a:solidFill>
            <a:srgbClr val="FDF0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583680" y="879884"/>
            <a:ext cx="4754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t>Thermal Management History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31988" y="1241827"/>
            <a:ext cx="5303520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Since 2000: CO₂ two-phase evaporative cooling for tracking detectors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AMS-02 Tracker &amp; </a:t>
            </a:r>
            <a:r>
              <a:rPr sz="1500" dirty="0" err="1"/>
              <a:t>LHCb</a:t>
            </a:r>
            <a:r>
              <a:rPr sz="1500" dirty="0"/>
              <a:t> Velo: first R744-cooled silicon detectors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2PACL (2-Phase Accumulator Controlled Loop) design from </a:t>
            </a:r>
            <a:r>
              <a:rPr sz="1500" dirty="0" err="1"/>
              <a:t>Nikhef</a:t>
            </a:r>
            <a:endParaRPr sz="1500" dirty="0"/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ATLAS IBL (−35°C, 2×3.3 kW), CMS Pix-Ph1 (2×15 kW)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Only passive components inside detector volume (radiation-safe)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96000" y="3317113"/>
            <a:ext cx="5516880" cy="3385137"/>
          </a:xfrm>
          <a:prstGeom prst="roundRect">
            <a:avLst/>
          </a:prstGeom>
          <a:solidFill>
            <a:srgbClr val="E0F5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506308" y="3421060"/>
            <a:ext cx="4754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rPr dirty="0"/>
              <a:t>Why R744 (CO₂)?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80701" y="3863793"/>
            <a:ext cx="5140067" cy="27853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Natural refrigerant – response to Montreal Protocol &amp; F-gas phase-down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Non-flammable, non-toxic, zero ODP, GWP = 1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Excellent low-temperature thermodynamic &amp; transport properties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High liquid density → compact components for confined underground spaces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Radiation-hard, non-conductive, non-corrosive → ideal for HEP detectors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Replaces C₃F₈/HFC-based systems in ATLAS &amp; CMS upgrade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B3A5C"/>
                </a:solidFill>
                <a:latin typeface="Calibri"/>
              </a:defRPr>
            </a:pPr>
            <a:r>
              <a:t>1. LHC Phase 2 Upgrade (2025)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960120"/>
            <a:ext cx="2286000" cy="36576"/>
          </a:xfrm>
          <a:prstGeom prst="rect">
            <a:avLst/>
          </a:prstGeom>
          <a:solidFill>
            <a:srgbClr val="17A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731520" y="1088136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2C5F8A"/>
                </a:solidFill>
                <a:latin typeface="Calibri"/>
              </a:defRPr>
            </a:pPr>
            <a:r>
              <a:rPr dirty="0"/>
              <a:t>2025 LHC Shutdown → Complete Replacement of ATLAS &amp; CMS Tracking Detectors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627632"/>
            <a:ext cx="5303520" cy="3939155"/>
          </a:xfrm>
          <a:prstGeom prst="round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005840" y="1795415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rPr dirty="0"/>
              <a:t>New Requirements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2243471"/>
            <a:ext cx="4754880" cy="3093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All-new silicon-based tracking detectors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10× higher irradiation than current detectors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Evaporation temperature: ≤ −40°C (primary target: −53°C)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Total heat dissipation: up to 550 kW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100% reliability (detectors worth several million euros)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ATLAS Final Configuration: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7 active + 2 backup compressor slices → 630 kW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CMS Final Configuration: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11 active + 2 backup compressor slices → 910 kW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n+1 redundancy for fail-safe operation &amp; maintenance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1627632"/>
            <a:ext cx="5303520" cy="4572201"/>
          </a:xfrm>
          <a:prstGeom prst="roundRect">
            <a:avLst/>
          </a:prstGeom>
          <a:solidFill>
            <a:srgbClr val="FDF0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675120" y="1781573"/>
            <a:ext cx="4754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rPr dirty="0"/>
              <a:t>Two-Loop R744-R744 Architecture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45942" y="2161629"/>
            <a:ext cx="4754880" cy="3708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Primary Loop (Surface):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Trans-critical CO₂ booster with piston compressors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2-stage inter-cooled compression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Secondary Loop – 2PACL (Underground):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Oil-free pumped liquid loop on evaporation side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Absorbs detector heat, keeps temperature &lt; −40°C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Interface: Heat exchanger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2PACL side: condenser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Primary side: evaporator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Guarantees NO oil passes to detector pipelines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~86 m vertical pipelines (surface ↔ caverns)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b="1" dirty="0"/>
              <a:t>Warm gas return → no insulation → cost &amp; space savings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B3A5C"/>
                </a:solidFill>
                <a:latin typeface="Calibri"/>
              </a:defRPr>
            </a:pPr>
            <a:r>
              <a:t>2. The Primary R744 Refrigeration Cycle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960120"/>
            <a:ext cx="2286000" cy="36576"/>
          </a:xfrm>
          <a:prstGeom prst="rect">
            <a:avLst/>
          </a:prstGeom>
          <a:solidFill>
            <a:srgbClr val="17A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487680" y="1371600"/>
            <a:ext cx="5547360" cy="3401368"/>
          </a:xfrm>
          <a:prstGeom prst="round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05840" y="150876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Calibri"/>
              </a:defRPr>
            </a:pPr>
            <a:r>
              <a:t>Key Design Parameters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92480" y="2011681"/>
            <a:ext cx="5273040" cy="2477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20"/>
              </a:spcAft>
              <a:defRPr sz="1400">
                <a:solidFill>
                  <a:srgbClr val="CCDDEE"/>
                </a:solidFill>
                <a:latin typeface="Calibri"/>
              </a:defRPr>
            </a:pPr>
            <a:r>
              <a:rPr sz="1500" dirty="0"/>
              <a:t>Evaporation temperature: −53°C (suction pressure: 6 bar)</a:t>
            </a:r>
          </a:p>
          <a:p>
            <a:pPr>
              <a:spcAft>
                <a:spcPts val="620"/>
              </a:spcAft>
              <a:defRPr sz="1400">
                <a:solidFill>
                  <a:srgbClr val="CCDDEE"/>
                </a:solidFill>
                <a:latin typeface="Calibri"/>
              </a:defRPr>
            </a:pPr>
            <a:r>
              <a:rPr sz="1500" dirty="0"/>
              <a:t>Trans-critical operation (CO₂ critical point: 31.1°C, 73.8 bar)</a:t>
            </a:r>
          </a:p>
          <a:p>
            <a:pPr>
              <a:spcAft>
                <a:spcPts val="620"/>
              </a:spcAft>
              <a:defRPr sz="1400">
                <a:solidFill>
                  <a:srgbClr val="CCDDEE"/>
                </a:solidFill>
                <a:latin typeface="Calibri"/>
              </a:defRPr>
            </a:pPr>
            <a:r>
              <a:rPr sz="1500" dirty="0"/>
              <a:t>HP setpoint: ~78.8 bar (function of gas cooler outlet temp.)</a:t>
            </a:r>
          </a:p>
          <a:p>
            <a:pPr>
              <a:spcAft>
                <a:spcPts val="620"/>
              </a:spcAft>
              <a:defRPr sz="1400">
                <a:solidFill>
                  <a:srgbClr val="CCDDEE"/>
                </a:solidFill>
                <a:latin typeface="Calibri"/>
              </a:defRPr>
            </a:pPr>
            <a:r>
              <a:rPr sz="1500" dirty="0"/>
              <a:t>Liquid receiver pressure: 55 bar (liquid at 20°C to underground)</a:t>
            </a:r>
          </a:p>
          <a:p>
            <a:pPr>
              <a:spcAft>
                <a:spcPts val="620"/>
              </a:spcAft>
              <a:defRPr sz="1400">
                <a:solidFill>
                  <a:srgbClr val="CCDDEE"/>
                </a:solidFill>
                <a:latin typeface="Calibri"/>
              </a:defRPr>
            </a:pPr>
            <a:r>
              <a:rPr sz="1500" dirty="0"/>
              <a:t>Pressure ratio: 10–15 (6 bar → 78.8 bar)</a:t>
            </a:r>
          </a:p>
          <a:p>
            <a:pPr>
              <a:spcAft>
                <a:spcPts val="620"/>
              </a:spcAft>
              <a:defRPr sz="1400">
                <a:solidFill>
                  <a:srgbClr val="CCDDEE"/>
                </a:solidFill>
                <a:latin typeface="Calibri"/>
              </a:defRPr>
            </a:pPr>
            <a:r>
              <a:rPr sz="1500" dirty="0"/>
              <a:t>HP compressor suction: 22.91 bar, 5°C, 20 K superheat</a:t>
            </a:r>
          </a:p>
          <a:p>
            <a:pPr>
              <a:spcAft>
                <a:spcPts val="620"/>
              </a:spcAft>
              <a:defRPr sz="1400">
                <a:solidFill>
                  <a:srgbClr val="CCDDEE"/>
                </a:solidFill>
                <a:latin typeface="Calibri"/>
              </a:defRPr>
            </a:pPr>
            <a:r>
              <a:rPr sz="1500" dirty="0"/>
              <a:t>Sub-cooling for 2PACL pumps: 10 K (liquid &lt; −50°C)</a:t>
            </a:r>
          </a:p>
          <a:p>
            <a:pPr>
              <a:spcAft>
                <a:spcPts val="620"/>
              </a:spcAft>
              <a:defRPr sz="1400">
                <a:solidFill>
                  <a:srgbClr val="CCDDEE"/>
                </a:solidFill>
                <a:latin typeface="Calibri"/>
              </a:defRPr>
            </a:pPr>
            <a:r>
              <a:rPr sz="1500" dirty="0"/>
              <a:t>Triple point margin: only 0.81 bar above CO₂ freezing (5.19 bar)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48022"/>
            <a:ext cx="5303520" cy="5584373"/>
          </a:xfrm>
          <a:prstGeom prst="round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949440" y="1188719"/>
            <a:ext cx="4754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rPr dirty="0"/>
              <a:t>System Components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75120" y="1611756"/>
            <a:ext cx="4754880" cy="49398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Common Equipment (Surface):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Water-cooled gas cooler: 35°C → 30°C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HP valve (CV01): trans-critical pressure control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Liquid receiver: supplies 2PACL &amp; compressor inlets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Compressor Slices (parallel, surface):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LP compressor: 6 bar suction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HP compressor: 22.91 bar suction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Pre-cooler HX: reduces compression losses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Water-cooled interstage cooler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Air-cooled gas cooler (bypass in winter)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Oil separators (×2 in series) + accumulator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HGBP valves (CV12/CV13): capacity control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Underground Plant Box: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Evaporators in parallel (controlled by CV06)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Post-heat exchangers: warm gas return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Expansion valves (CV06): regulate superheat (5 K)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B3A5C"/>
                </a:solidFill>
                <a:latin typeface="Calibri"/>
              </a:defRPr>
            </a:pPr>
            <a:r>
              <a:t>2. Modular Configuration &amp; Redundancy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960120"/>
            <a:ext cx="2286000" cy="36576"/>
          </a:xfrm>
          <a:prstGeom prst="rect">
            <a:avLst/>
          </a:prstGeom>
          <a:solidFill>
            <a:srgbClr val="17A5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381837" y="1105319"/>
            <a:ext cx="5653203" cy="5586883"/>
          </a:xfrm>
          <a:prstGeom prst="round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877724" y="1326539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rPr dirty="0"/>
              <a:t>Modular Parallel Architecture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9124" y="1792940"/>
            <a:ext cx="5303520" cy="43242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Each compressor slice = independent 50/70 kW unit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Identical slices in parallel → adjustable cooling capacity (0–100%)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Last activated slice fine-controls total capacity via CV12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n+1 Redundancy Scheme: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Extra backup slice(s) always available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Automatic fail-over on component failure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Continuous operation during maintenance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ATLAS: 7 active + 2 backup = 630 kW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CMS: 11 active + 2 backup = 910 kW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Three Prototype Generations: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System A → Control logic validation (this paper)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System B → Oil management &amp; pipeline behavior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• System C → Production-ready CMS commissioning unit</a:t>
            </a:r>
          </a:p>
          <a:p>
            <a:pPr>
              <a:spcAft>
                <a:spcPts val="620"/>
              </a:spcAft>
              <a:defRPr sz="14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Final deployment: ~20 single units for ATLAS (9) &amp; CMS (13)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05319"/>
            <a:ext cx="5303520" cy="5586883"/>
          </a:xfrm>
          <a:prstGeom prst="roundRect">
            <a:avLst/>
          </a:prstGeom>
          <a:solidFill>
            <a:srgbClr val="FDF0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675120" y="1257853"/>
            <a:ext cx="4754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B3A5C"/>
                </a:solidFill>
                <a:latin typeface="Calibri"/>
              </a:defRPr>
            </a:pPr>
            <a:r>
              <a:rPr dirty="0"/>
              <a:t>Trans-Critical Cycle Path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75120" y="1668227"/>
            <a:ext cx="4754880" cy="49398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CO₂ critical point: 31.1°C / 73.8 bar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Summer: raw water &gt; 31.1°C → trans-critical mode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Winter (&lt;−10°C): sub-critical possible but NOT used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(heat recovery planned; 20°C pipe dew-point limit)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Main Cycle States: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1→2: HP valve (78.8 → 55 bar, liquid receiver)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2→3: Liquid receiver supply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3→4: Warm liquid to underground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5→6: Expansion to 6 bar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6→7: Evaporation at −53°C (heat from 2PACL)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7→8: Post-heat to ambient temperature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8→11→12: LP compression (6 → 22.91 bar)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12→17→18: HP compression (22.91 → 78.8 bar)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18→19→1: Gas cooling (air + water)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Key Valves: CV01 (HP), CV04 (receiver P),</a:t>
            </a:r>
          </a:p>
          <a:p>
            <a:pPr>
              <a:spcAft>
                <a:spcPts val="590"/>
              </a:spcAft>
              <a:defRPr sz="1300">
                <a:solidFill>
                  <a:srgbClr val="333333"/>
                </a:solidFill>
                <a:latin typeface="Calibri"/>
              </a:defRPr>
            </a:pPr>
            <a:r>
              <a:rPr sz="1500" dirty="0"/>
              <a:t>  CV05 (MP liquid), CV06 (expansion), CV12/CV13 (HGBP)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2888</Words>
  <Application>Microsoft Office PowerPoint</Application>
  <PresentationFormat>宽屏</PresentationFormat>
  <Paragraphs>328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第23周工作汇报</vt:lpstr>
      <vt:lpstr>工作内容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wei he</dc:creator>
  <cp:keywords/>
  <dc:description>generated using python-pptx</dc:description>
  <cp:lastModifiedBy>wei he</cp:lastModifiedBy>
  <cp:revision>11</cp:revision>
  <dcterms:created xsi:type="dcterms:W3CDTF">2013-01-27T09:14:16Z</dcterms:created>
  <dcterms:modified xsi:type="dcterms:W3CDTF">2026-06-01T01:35:26Z</dcterms:modified>
  <cp:category/>
</cp:coreProperties>
</file>