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81" r:id="rId5"/>
    <p:sldId id="266" r:id="rId6"/>
    <p:sldId id="267" r:id="rId7"/>
    <p:sldId id="260" r:id="rId8"/>
    <p:sldId id="268" r:id="rId9"/>
    <p:sldId id="261" r:id="rId10"/>
    <p:sldId id="278" r:id="rId11"/>
    <p:sldId id="264" r:id="rId12"/>
    <p:sldId id="274" r:id="rId13"/>
    <p:sldId id="276" r:id="rId14"/>
    <p:sldId id="257" r:id="rId15"/>
    <p:sldId id="282" r:id="rId16"/>
    <p:sldId id="279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73"/>
    <p:restoredTop sz="94733"/>
  </p:normalViewPr>
  <p:slideViewPr>
    <p:cSldViewPr snapToGrid="0">
      <p:cViewPr varScale="1">
        <p:scale>
          <a:sx n="104" d="100"/>
          <a:sy n="104" d="100"/>
        </p:scale>
        <p:origin x="4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EB5D4-1387-1A49-8CF8-615038E64F97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3F8A3-26BB-EB40-95DF-5C2086BEC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24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D331E-FD43-E2B6-89F2-F55E7DD10C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B6A27-9C7B-9212-7D3C-129C31E972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2CEFD-0D28-3BAD-4909-55CF44192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9F37-79BF-E647-B17D-5FF3AAC0DE32}" type="datetime1">
              <a:rPr lang="en-GB" smtClean="0"/>
              <a:t>30/10/2026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1EB54-EF3F-C80F-690C-3AC4B6A68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SUEP search in ATLAS, CLHCP 2026, Wuhan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15266-BB03-8A27-3B39-F85134398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E2D84-42A8-BC43-94F3-3F8E57FF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652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796B4-F096-8610-7B92-F74EB668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8BA4D-E599-6E00-604B-74FE8CA39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82E12-B44A-65D8-CF55-371E8B8C8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F935E-EEAD-414B-A423-001AF2A668AC}" type="datetime1">
              <a:rPr lang="en-GB" smtClean="0"/>
              <a:t>30/10/2026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E01DD-174D-B5D8-A59D-91C2DADE0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SUEP search in ATLAS, CLHCP 2026, Wuhan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DBFA5-E147-2469-E98A-23245BC3F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E2D84-42A8-BC43-94F3-3F8E57FF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52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C6CD-B213-3081-3A47-C318F969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1B2EA9-7603-6DD4-1BF5-87ECE5821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D6ECD-063F-E8DF-D15C-A770302B7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EB993-63D6-E548-86B9-6F2E56A67D4E}" type="datetime1">
              <a:rPr lang="en-GB" smtClean="0"/>
              <a:t>30/10/2026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9035F-2404-AA72-6A17-768AB1F35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SUEP search in ATLAS, CLHCP 2026, Wuhan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490CB-D6EC-7D3D-97DC-D9E48305D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E2D84-42A8-BC43-94F3-3F8E57FF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34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D4BF5-DBC4-0378-0805-36CDB0E8D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961EB-1B4A-E074-4D34-C39EEF870A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2D8BBD-9D0F-F78D-4F7B-8C0FFA1E7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2EDFC-CDF3-7BE4-2351-0CB8B9330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02C2-D1EB-0848-844E-09B38DB57C38}" type="datetime1">
              <a:rPr lang="en-GB" smtClean="0"/>
              <a:t>30/10/2026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ABB995-7617-6E64-0421-A40DAD6ED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SUEP search in ATLAS, CLHCP 2026, Wuhan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55DB-C477-C9A4-D464-41FEC3060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E2D84-42A8-BC43-94F3-3F8E57FF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526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021F6-B1F0-3B5D-5041-5BEFDC70F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81D0D-F314-B53D-E960-D3E403A1F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1D9E8-D67D-03B9-9B65-7EA85997F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92B97D-E964-EC53-9546-9A81936016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6B84A8-0723-D99D-5EF6-633D57F9DD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085B1F-A7CC-8EBD-05AA-0AEAC4929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01D3A-B17E-934C-9DA7-AB04D0BACEF3}" type="datetime1">
              <a:rPr lang="en-GB" smtClean="0"/>
              <a:t>30/10/2026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59D57E-1088-9501-BA9A-3E9B4D391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SUEP search in ATLAS, CLHCP 2026, Wuhan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0DAC3C-6B21-F466-4C00-FB9E89385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E2D84-42A8-BC43-94F3-3F8E57FF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8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86D8A-550B-CDCC-44D3-7E36A3891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0EE70B-DDE6-5597-7472-893F928F7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4BCC7-0AC2-3E48-8F1E-E049C88EE34D}" type="datetime1">
              <a:rPr lang="en-GB" smtClean="0"/>
              <a:t>30/10/2026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493DF1-B10E-0E3B-D6F5-727990948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SUEP search in ATLAS, CLHCP 2026, Wuhan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0F59A-60D2-B12C-4651-0C094E29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E2D84-42A8-BC43-94F3-3F8E57FF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15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10DB04-1A61-87E7-E1CD-5C58F7A62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0CB22-74AA-9048-8A3F-383038FB52D8}" type="datetime1">
              <a:rPr lang="en-GB" smtClean="0"/>
              <a:t>30/10/2026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965061-7999-AD8A-3AC3-8B7BAC307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SUEP search in ATLAS, CLHCP 2026, Wuhan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3B84A-9CE3-44C0-4ABF-337B8882A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E2D84-42A8-BC43-94F3-3F8E57FF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3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391CC-0290-27EC-784E-3C2EFCF0B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E6641-E438-42B6-642B-504BAF8F7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F621B-D8E4-D0E2-BF02-B84E654186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8BC52-1142-974B-6365-EC5588D57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DCE7C-B9D1-E246-896E-A2149313BF65}" type="datetime1">
              <a:rPr lang="en-GB" smtClean="0"/>
              <a:t>30/10/2026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2555EE-E8C4-67EE-8091-A218427C1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SUEP search in ATLAS, CLHCP 2026, Wuhan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DB5C28-B48E-DA92-7B5F-6F702461C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E2D84-42A8-BC43-94F3-3F8E57FF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26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31D1A-E1FB-AAB7-6FB9-5FE594560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CFB984-A543-EA75-9207-01125E3DE9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EA7D4-61D9-15B6-E812-8E31F2898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4D1A5B-F946-4845-7113-E073094F7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8B9C8-1948-EB40-90A4-219EA25CA83B}" type="datetime1">
              <a:rPr lang="en-GB" smtClean="0"/>
              <a:t>30/10/2026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A7AE2-BBDB-5C64-99BC-72FA526D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SUEP search in ATLAS, CLHCP 2026, Wuhan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C582B3-0E39-531C-4E55-08D87C996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E2D84-42A8-BC43-94F3-3F8E57FF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994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B5753-24BE-9B2B-CA1D-425A65DF7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7E8C97-7453-A32A-D70F-7AD91AFE65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76043-7329-8618-BCAB-11398DDE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5C32-CE16-664B-BE7C-1127CD60C9F5}" type="datetime1">
              <a:rPr lang="en-GB" smtClean="0"/>
              <a:t>30/10/2026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2CBD9-CF10-F035-5F21-713307796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SUEP search in ATLAS, CLHCP 2026, Wuhan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46CF9-6D6C-E54B-13E1-9BD283882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E2D84-42A8-BC43-94F3-3F8E57FF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01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7D23B4-109A-E6F1-9C49-5F461E1EF9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A887E8-152D-F411-8BD6-22630B748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59226-69AA-7615-1411-F2616E151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45BA7-4CE5-A24A-BE8A-01800162C687}" type="datetime1">
              <a:rPr lang="en-GB" smtClean="0"/>
              <a:t>30/10/2026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DBEED-AB80-A032-565B-B8EC968B6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SUEP search in ATLAS, CLHCP 2026, Wuhan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1EB85-7B62-5F88-3BCD-EDB982B6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E2D84-42A8-BC43-94F3-3F8E57FF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8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E532F-8F89-0A24-A099-E8A6E7801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B1C41-0B4C-4E19-8A4C-F7177380D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DF12A-D7EA-EE3D-7D8E-C4CF3A493B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8A790-2815-2A44-BDF5-F2CB2A694C00}" type="datetime1">
              <a:rPr lang="en-GB" smtClean="0"/>
              <a:t>30/10/2026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5A4DB-FED8-7B64-E024-61DBC140B1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SUEP search in ATLAS, CLHCP 2026, Wuhan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43005-316A-B404-B760-C3209EB07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E2D84-42A8-BC43-94F3-3F8E57FF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95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link.springer.com/article/10.1007/JHEP10(2026)206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6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image" Target="NUL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36FE8-B5F4-93E5-75DE-98393119C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3188"/>
            <a:ext cx="9144000" cy="23876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Search</a:t>
            </a:r>
            <a:r>
              <a:rPr lang="zh-CN" altLang="en-US" sz="4000" dirty="0"/>
              <a:t> </a:t>
            </a:r>
            <a:r>
              <a:rPr lang="en-US" altLang="zh-CN" sz="4000" dirty="0"/>
              <a:t>for</a:t>
            </a:r>
            <a:r>
              <a:rPr lang="zh-CN" altLang="en-US" sz="4000" dirty="0"/>
              <a:t> </a:t>
            </a:r>
            <a:r>
              <a:rPr lang="en-US" altLang="zh-CN" sz="4000" dirty="0">
                <a:solidFill>
                  <a:srgbClr val="0432FF"/>
                </a:solidFill>
              </a:rPr>
              <a:t>S</a:t>
            </a:r>
            <a:r>
              <a:rPr lang="en-US" altLang="zh-CN" sz="4000" dirty="0"/>
              <a:t>oft</a:t>
            </a:r>
            <a:r>
              <a:rPr lang="zh-CN" altLang="en-US" sz="4000" dirty="0"/>
              <a:t> </a:t>
            </a:r>
            <a:r>
              <a:rPr lang="en-US" altLang="zh-CN" sz="4000" dirty="0" err="1">
                <a:solidFill>
                  <a:srgbClr val="0432FF"/>
                </a:solidFill>
              </a:rPr>
              <a:t>U</a:t>
            </a:r>
            <a:r>
              <a:rPr lang="en-US" altLang="zh-CN" sz="4000" dirty="0" err="1"/>
              <a:t>nclustered</a:t>
            </a:r>
            <a:r>
              <a:rPr lang="zh-CN" altLang="en-US" sz="4000" dirty="0"/>
              <a:t> </a:t>
            </a:r>
            <a:r>
              <a:rPr lang="en-US" altLang="zh-CN" sz="4000" dirty="0">
                <a:solidFill>
                  <a:srgbClr val="0432FF"/>
                </a:solidFill>
              </a:rPr>
              <a:t>E</a:t>
            </a:r>
            <a:r>
              <a:rPr lang="en-US" altLang="zh-CN" sz="4000" dirty="0"/>
              <a:t>nergy</a:t>
            </a:r>
            <a:r>
              <a:rPr lang="zh-CN" altLang="en-US" sz="4000" dirty="0"/>
              <a:t> </a:t>
            </a:r>
            <a:r>
              <a:rPr lang="en-US" altLang="zh-CN" sz="4000" dirty="0">
                <a:solidFill>
                  <a:srgbClr val="0432FF"/>
                </a:solidFill>
              </a:rPr>
              <a:t>P</a:t>
            </a:r>
            <a:r>
              <a:rPr lang="en-US" altLang="zh-CN" sz="4000" dirty="0"/>
              <a:t>atterns</a:t>
            </a:r>
            <a:r>
              <a:rPr lang="zh-CN" altLang="en-US" sz="4000" dirty="0"/>
              <a:t> </a:t>
            </a:r>
            <a:r>
              <a:rPr lang="en-US" altLang="zh-CN" sz="4000" dirty="0"/>
              <a:t>containing</a:t>
            </a:r>
            <a:r>
              <a:rPr lang="zh-CN" altLang="en-US" sz="4000" dirty="0"/>
              <a:t> </a:t>
            </a:r>
            <a:r>
              <a:rPr lang="en-US" altLang="zh-CN" sz="4000" dirty="0">
                <a:solidFill>
                  <a:srgbClr val="0432FF"/>
                </a:solidFill>
              </a:rPr>
              <a:t>muons</a:t>
            </a:r>
            <a:r>
              <a:rPr lang="zh-CN" altLang="en-US" sz="4000" dirty="0"/>
              <a:t> </a:t>
            </a:r>
            <a:r>
              <a:rPr lang="en-US" altLang="zh-CN" sz="4000" dirty="0"/>
              <a:t>in</a:t>
            </a:r>
            <a:r>
              <a:rPr lang="zh-CN" altLang="en-US" sz="4000" dirty="0"/>
              <a:t> </a:t>
            </a:r>
            <a:r>
              <a:rPr lang="en-US" altLang="zh-CN" sz="4000" dirty="0"/>
              <a:t>the</a:t>
            </a:r>
            <a:r>
              <a:rPr lang="zh-CN" altLang="en-US" sz="4000" dirty="0"/>
              <a:t> </a:t>
            </a:r>
            <a:r>
              <a:rPr lang="en-US" altLang="zh-CN" sz="4000" dirty="0"/>
              <a:t>final</a:t>
            </a:r>
            <a:r>
              <a:rPr lang="zh-CN" altLang="en-US" sz="4000" dirty="0"/>
              <a:t> </a:t>
            </a:r>
            <a:r>
              <a:rPr lang="en-US" altLang="zh-CN" sz="4000" dirty="0"/>
              <a:t>state</a:t>
            </a:r>
            <a:r>
              <a:rPr lang="zh-CN" altLang="en-US" sz="4000" dirty="0"/>
              <a:t> </a:t>
            </a:r>
            <a:r>
              <a:rPr lang="en-US" altLang="zh-CN" sz="4000" dirty="0"/>
              <a:t>in</a:t>
            </a:r>
            <a:r>
              <a:rPr lang="zh-CN" altLang="en-US" sz="4000" dirty="0"/>
              <a:t> </a:t>
            </a:r>
            <a:r>
              <a:rPr lang="en-US" altLang="zh-CN" sz="4000" i="1" dirty="0"/>
              <a:t>pp</a:t>
            </a:r>
            <a:r>
              <a:rPr lang="zh-CN" altLang="en-US" sz="4000" dirty="0"/>
              <a:t> </a:t>
            </a:r>
            <a:r>
              <a:rPr lang="en-US" altLang="zh-CN" sz="4000" dirty="0"/>
              <a:t>collisions</a:t>
            </a:r>
            <a:r>
              <a:rPr lang="zh-CN" altLang="en-US" sz="4000" dirty="0"/>
              <a:t> </a:t>
            </a:r>
            <a:r>
              <a:rPr lang="en-US" altLang="zh-CN" sz="4000" dirty="0"/>
              <a:t>at</a:t>
            </a:r>
            <a:r>
              <a:rPr lang="zh-CN" altLang="en-US" sz="4000" dirty="0"/>
              <a:t> </a:t>
            </a:r>
            <a:r>
              <a:rPr lang="en-US" altLang="zh-CN" sz="4000" dirty="0"/>
              <a:t>13TeV</a:t>
            </a:r>
            <a:r>
              <a:rPr lang="zh-CN" altLang="en-US" sz="4000" dirty="0"/>
              <a:t> </a:t>
            </a:r>
            <a:r>
              <a:rPr lang="en-US" altLang="zh-CN" sz="4000" dirty="0"/>
              <a:t>with</a:t>
            </a:r>
            <a:r>
              <a:rPr lang="zh-CN" altLang="en-US" sz="4000" dirty="0"/>
              <a:t> </a:t>
            </a:r>
            <a:r>
              <a:rPr lang="en-US" altLang="zh-CN" sz="4000" dirty="0"/>
              <a:t>the</a:t>
            </a:r>
            <a:r>
              <a:rPr lang="zh-CN" altLang="en-US" sz="4000" dirty="0"/>
              <a:t> </a:t>
            </a:r>
            <a:r>
              <a:rPr lang="en-US" altLang="zh-CN" sz="4000" dirty="0"/>
              <a:t>ATLAS</a:t>
            </a:r>
            <a:r>
              <a:rPr lang="zh-CN" altLang="en-US" sz="4000" dirty="0"/>
              <a:t> </a:t>
            </a:r>
            <a:r>
              <a:rPr lang="en-US" altLang="zh-CN" sz="4000" dirty="0"/>
              <a:t>detector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6167FC-8572-63BB-FEBF-A64C0B4B0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600" y="3286106"/>
            <a:ext cx="11988800" cy="1378857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Ligang</a:t>
            </a:r>
            <a:r>
              <a:rPr lang="zh-CN" altLang="en-US" sz="2800" dirty="0"/>
              <a:t> </a:t>
            </a:r>
            <a:r>
              <a:rPr lang="en-US" altLang="zh-CN" sz="2800" dirty="0"/>
              <a:t>Xia</a:t>
            </a:r>
            <a:r>
              <a:rPr lang="zh-CN" altLang="en-US" sz="2800" dirty="0"/>
              <a:t> </a:t>
            </a:r>
            <a:r>
              <a:rPr lang="en-US" altLang="zh-CN" sz="2800" dirty="0"/>
              <a:t>(Nanjing</a:t>
            </a:r>
            <a:r>
              <a:rPr lang="zh-CN" altLang="en-US" sz="2800" dirty="0"/>
              <a:t> </a:t>
            </a:r>
            <a:r>
              <a:rPr lang="en-US" altLang="zh-CN" sz="2800" dirty="0"/>
              <a:t>University)</a:t>
            </a:r>
          </a:p>
          <a:p>
            <a:r>
              <a:rPr lang="en-US" altLang="zh-CN" sz="2800" dirty="0">
                <a:hlinkClick r:id="rId2"/>
              </a:rPr>
              <a:t>JHEP10(2026)206</a:t>
            </a:r>
            <a:endParaRPr lang="en-US" altLang="zh-CN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E47EAC-8E30-42A7-E048-83F925F71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-1"/>
            <a:ext cx="2618025" cy="1378857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DF54EFD-9278-E421-0E3A-D552F1EE7DB4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1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A7A50979-1672-D0F0-9124-60E19F087FB2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0A23B97-5B3D-344C-F8EB-AEA715EB4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2264" y="13723"/>
            <a:ext cx="2781300" cy="85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A58933-789B-F81A-B824-2BE3CAD843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5625" y="4664963"/>
            <a:ext cx="8167030" cy="183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39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83495-DB74-1426-8BB6-6D470B975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Motivation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24F46-3B89-3338-D815-088327EC7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57" y="913234"/>
            <a:ext cx="6886721" cy="5341295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r>
              <a:rPr lang="en-US" altLang="zh-CN" sz="2400" dirty="0"/>
              <a:t>Hidden</a:t>
            </a:r>
            <a:r>
              <a:rPr lang="zh-CN" altLang="en-US" sz="2400" dirty="0"/>
              <a:t> </a:t>
            </a:r>
            <a:r>
              <a:rPr lang="en-US" altLang="zh-CN" sz="2400" dirty="0"/>
              <a:t>valley</a:t>
            </a:r>
            <a:r>
              <a:rPr lang="zh-CN" altLang="en-US" sz="2400" dirty="0"/>
              <a:t> </a:t>
            </a:r>
            <a:r>
              <a:rPr lang="en-US" altLang="zh-CN" sz="2400" dirty="0"/>
              <a:t>models</a:t>
            </a:r>
            <a:r>
              <a:rPr lang="zh-CN" altLang="en-US" sz="2400" dirty="0"/>
              <a:t> </a:t>
            </a:r>
            <a:r>
              <a:rPr lang="en-US" altLang="zh-CN" sz="2400" dirty="0"/>
              <a:t>could</a:t>
            </a:r>
            <a:r>
              <a:rPr lang="zh-CN" altLang="en-US" sz="2400" dirty="0"/>
              <a:t> </a:t>
            </a:r>
            <a:r>
              <a:rPr lang="en-US" altLang="zh-CN" sz="2400" dirty="0"/>
              <a:t>explain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hierarchy</a:t>
            </a:r>
            <a:r>
              <a:rPr lang="zh-CN" altLang="en-US" sz="2400" dirty="0"/>
              <a:t> </a:t>
            </a:r>
            <a:r>
              <a:rPr lang="en-US" altLang="zh-CN" sz="2400" dirty="0"/>
              <a:t>problem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dirty="0"/>
              <a:t>provide</a:t>
            </a:r>
            <a:r>
              <a:rPr lang="zh-CN" altLang="en-US" sz="2400" dirty="0"/>
              <a:t> </a:t>
            </a:r>
            <a:r>
              <a:rPr lang="en-US" altLang="zh-CN" sz="2400" dirty="0"/>
              <a:t>candidates</a:t>
            </a:r>
            <a:r>
              <a:rPr lang="zh-CN" altLang="en-US" sz="2400" dirty="0"/>
              <a:t> </a:t>
            </a:r>
            <a:r>
              <a:rPr lang="en-US" altLang="zh-CN" sz="2400" dirty="0"/>
              <a:t>for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dark</a:t>
            </a:r>
            <a:r>
              <a:rPr lang="zh-CN" altLang="en-US" sz="2400" dirty="0"/>
              <a:t> </a:t>
            </a:r>
            <a:r>
              <a:rPr lang="en-US" altLang="zh-CN" sz="2400" dirty="0"/>
              <a:t>matter.</a:t>
            </a:r>
          </a:p>
          <a:p>
            <a:r>
              <a:rPr lang="en-US" altLang="zh-CN" sz="2400" dirty="0"/>
              <a:t>They</a:t>
            </a:r>
            <a:r>
              <a:rPr lang="zh-CN" altLang="en-US" sz="2400" dirty="0"/>
              <a:t> </a:t>
            </a:r>
            <a:r>
              <a:rPr lang="en-US" altLang="zh-CN" sz="2400" dirty="0"/>
              <a:t>predict</a:t>
            </a:r>
            <a:r>
              <a:rPr lang="zh-CN" altLang="en-US" sz="2400" dirty="0"/>
              <a:t> </a:t>
            </a:r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dirty="0"/>
              <a:t>dark</a:t>
            </a:r>
            <a:r>
              <a:rPr lang="zh-CN" altLang="en-US" sz="2400" dirty="0"/>
              <a:t> </a:t>
            </a:r>
            <a:r>
              <a:rPr lang="en-US" altLang="zh-CN" sz="2400" dirty="0"/>
              <a:t>sector</a:t>
            </a:r>
            <a:r>
              <a:rPr lang="zh-CN" altLang="en-US" sz="2400" dirty="0"/>
              <a:t> </a:t>
            </a:r>
            <a:r>
              <a:rPr lang="en-US" altLang="zh-CN" sz="2400" dirty="0"/>
              <a:t>in</a:t>
            </a:r>
            <a:r>
              <a:rPr lang="zh-CN" altLang="en-US" sz="2400" dirty="0"/>
              <a:t> </a:t>
            </a:r>
            <a:r>
              <a:rPr lang="en-US" altLang="zh-CN" sz="2400" dirty="0"/>
              <a:t>which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interaction</a:t>
            </a:r>
            <a:r>
              <a:rPr lang="zh-CN" altLang="en-US" sz="2400" dirty="0"/>
              <a:t> </a:t>
            </a:r>
            <a:r>
              <a:rPr lang="en-US" altLang="zh-CN" sz="2400" dirty="0"/>
              <a:t>is</a:t>
            </a:r>
            <a:r>
              <a:rPr lang="zh-CN" altLang="en-US" sz="2400" dirty="0"/>
              <a:t> </a:t>
            </a:r>
            <a:r>
              <a:rPr lang="en-US" altLang="zh-CN" sz="2400" dirty="0"/>
              <a:t>so</a:t>
            </a:r>
            <a:r>
              <a:rPr lang="zh-CN" altLang="en-US" sz="2400" dirty="0"/>
              <a:t> </a:t>
            </a:r>
            <a:r>
              <a:rPr lang="en-US" altLang="zh-CN" sz="2400" dirty="0"/>
              <a:t>strong</a:t>
            </a:r>
            <a:r>
              <a:rPr lang="zh-CN" altLang="en-US" sz="2400" dirty="0"/>
              <a:t> </a:t>
            </a:r>
            <a:r>
              <a:rPr lang="en-US" altLang="zh-CN" sz="2400" dirty="0"/>
              <a:t>that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dark</a:t>
            </a:r>
            <a:r>
              <a:rPr lang="zh-CN" altLang="en-US" sz="2400" dirty="0"/>
              <a:t> </a:t>
            </a:r>
            <a:r>
              <a:rPr lang="en-US" altLang="zh-CN" sz="2400" dirty="0"/>
              <a:t>particle</a:t>
            </a:r>
            <a:r>
              <a:rPr lang="zh-CN" altLang="en-US" sz="2400" dirty="0"/>
              <a:t> </a:t>
            </a:r>
            <a:r>
              <a:rPr lang="en-US" altLang="zh-CN" sz="2400" dirty="0"/>
              <a:t>could</a:t>
            </a:r>
            <a:r>
              <a:rPr lang="zh-CN" altLang="en-US" sz="2400" dirty="0"/>
              <a:t> </a:t>
            </a:r>
            <a:r>
              <a:rPr lang="en-US" altLang="zh-CN" sz="2400" dirty="0"/>
              <a:t>undergo</a:t>
            </a:r>
            <a:r>
              <a:rPr lang="zh-CN" altLang="en-US" sz="2400" dirty="0"/>
              <a:t> </a:t>
            </a:r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dirty="0"/>
              <a:t>QCD-like</a:t>
            </a:r>
            <a:r>
              <a:rPr lang="zh-CN" altLang="en-US" sz="2400" dirty="0"/>
              <a:t> </a:t>
            </a:r>
            <a:r>
              <a:rPr lang="en-US" altLang="zh-CN" sz="2400" dirty="0" err="1"/>
              <a:t>parton</a:t>
            </a:r>
            <a:r>
              <a:rPr lang="zh-CN" altLang="en-US" sz="2400" dirty="0"/>
              <a:t> </a:t>
            </a:r>
            <a:r>
              <a:rPr lang="en-US" altLang="zh-CN" sz="2400" dirty="0"/>
              <a:t>showering.</a:t>
            </a:r>
          </a:p>
          <a:p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dark</a:t>
            </a:r>
            <a:r>
              <a:rPr lang="zh-CN" altLang="en-US" sz="2400" dirty="0"/>
              <a:t> </a:t>
            </a:r>
            <a:r>
              <a:rPr lang="en-US" altLang="zh-CN" sz="2400" dirty="0"/>
              <a:t>sector</a:t>
            </a:r>
            <a:r>
              <a:rPr lang="zh-CN" altLang="en-US" sz="2400" dirty="0"/>
              <a:t> </a:t>
            </a:r>
            <a:r>
              <a:rPr lang="en-US" altLang="zh-CN" sz="2400" dirty="0"/>
              <a:t>is</a:t>
            </a:r>
            <a:r>
              <a:rPr lang="zh-CN" altLang="en-US" sz="2400" dirty="0"/>
              <a:t> </a:t>
            </a:r>
            <a:r>
              <a:rPr lang="en-US" altLang="zh-CN" sz="2400" dirty="0"/>
              <a:t>weakly</a:t>
            </a:r>
            <a:r>
              <a:rPr lang="zh-CN" altLang="en-US" sz="2400" dirty="0"/>
              <a:t> </a:t>
            </a:r>
            <a:r>
              <a:rPr lang="en-US" altLang="zh-CN" sz="2400" dirty="0"/>
              <a:t>coupled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SM</a:t>
            </a:r>
            <a:r>
              <a:rPr lang="zh-CN" altLang="en-US" sz="2400" dirty="0"/>
              <a:t> </a:t>
            </a:r>
            <a:r>
              <a:rPr lang="en-US" altLang="zh-CN" sz="2400" dirty="0"/>
              <a:t>via</a:t>
            </a:r>
            <a:r>
              <a:rPr lang="zh-CN" altLang="en-US" sz="2400" dirty="0"/>
              <a:t> </a:t>
            </a:r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dirty="0"/>
              <a:t>portal,</a:t>
            </a:r>
            <a:r>
              <a:rPr lang="zh-CN" altLang="en-US" sz="2400" dirty="0"/>
              <a:t> </a:t>
            </a:r>
            <a:r>
              <a:rPr lang="en-US" altLang="zh-CN" sz="2400" dirty="0"/>
              <a:t>e.g.,</a:t>
            </a:r>
            <a:r>
              <a:rPr lang="zh-CN" altLang="en-US" sz="2400" dirty="0"/>
              <a:t> </a:t>
            </a:r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dirty="0"/>
              <a:t>heavy</a:t>
            </a:r>
            <a:r>
              <a:rPr lang="zh-CN" altLang="en-US" sz="2400" dirty="0"/>
              <a:t> </a:t>
            </a:r>
            <a:r>
              <a:rPr lang="en-US" altLang="zh-CN" sz="2400" dirty="0"/>
              <a:t>Scalar</a:t>
            </a:r>
            <a:r>
              <a:rPr lang="zh-CN" altLang="en-US" sz="2400" dirty="0"/>
              <a:t> </a:t>
            </a:r>
            <a:r>
              <a:rPr lang="en-US" altLang="zh-CN" sz="2400" dirty="0"/>
              <a:t>mediator.</a:t>
            </a:r>
          </a:p>
          <a:p>
            <a:r>
              <a:rPr lang="en-US" sz="2400" dirty="0"/>
              <a:t>T</a:t>
            </a:r>
            <a:r>
              <a:rPr lang="en-US" altLang="zh-CN" sz="2400" dirty="0"/>
              <a:t>he</a:t>
            </a:r>
            <a:r>
              <a:rPr lang="zh-CN" altLang="en-US" sz="2400" dirty="0"/>
              <a:t> </a:t>
            </a:r>
            <a:r>
              <a:rPr lang="en-US" altLang="zh-CN" sz="2400" dirty="0"/>
              <a:t>main</a:t>
            </a:r>
            <a:r>
              <a:rPr lang="zh-CN" altLang="en-US" sz="2400" dirty="0"/>
              <a:t> </a:t>
            </a:r>
            <a:r>
              <a:rPr lang="en-US" altLang="zh-CN" sz="2400" dirty="0"/>
              <a:t>feature</a:t>
            </a:r>
            <a:r>
              <a:rPr lang="zh-CN" altLang="en-US" sz="2400" dirty="0"/>
              <a:t> </a:t>
            </a:r>
            <a:r>
              <a:rPr lang="en-US" altLang="zh-CN" sz="2400" dirty="0"/>
              <a:t>is</a:t>
            </a:r>
            <a:r>
              <a:rPr lang="zh-CN" altLang="en-US" sz="2400" dirty="0"/>
              <a:t> </a:t>
            </a:r>
            <a:r>
              <a:rPr lang="en-US" altLang="zh-CN" sz="2400" dirty="0"/>
              <a:t>that</a:t>
            </a:r>
            <a:r>
              <a:rPr lang="zh-CN" altLang="en-US" sz="2400" dirty="0"/>
              <a:t> </a:t>
            </a:r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dirty="0"/>
              <a:t>dark</a:t>
            </a:r>
            <a:r>
              <a:rPr lang="zh-CN" altLang="en-US" sz="2400" dirty="0"/>
              <a:t> </a:t>
            </a:r>
            <a:r>
              <a:rPr lang="en-US" altLang="zh-CN" sz="2400" dirty="0"/>
              <a:t>showering</a:t>
            </a:r>
            <a:r>
              <a:rPr lang="zh-CN" altLang="en-US" sz="2400" dirty="0"/>
              <a:t> </a:t>
            </a:r>
            <a:r>
              <a:rPr lang="en-US" altLang="zh-CN" sz="2400" dirty="0"/>
              <a:t>appears</a:t>
            </a:r>
            <a:r>
              <a:rPr lang="zh-CN" altLang="en-US" sz="2400" dirty="0"/>
              <a:t> </a:t>
            </a:r>
            <a:r>
              <a:rPr lang="en-US" altLang="zh-CN" sz="2400" dirty="0"/>
              <a:t>as</a:t>
            </a:r>
            <a:r>
              <a:rPr lang="zh-CN" altLang="en-US" sz="2400" dirty="0"/>
              <a:t> </a:t>
            </a:r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dirty="0"/>
              <a:t>group</a:t>
            </a:r>
            <a:r>
              <a:rPr lang="zh-CN" altLang="en-US" sz="2400" dirty="0"/>
              <a:t>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dirty="0">
                <a:solidFill>
                  <a:srgbClr val="0432FF"/>
                </a:solidFill>
              </a:rPr>
              <a:t>large</a:t>
            </a:r>
            <a:r>
              <a:rPr lang="zh-CN" altLang="en-US" sz="2400" dirty="0">
                <a:solidFill>
                  <a:srgbClr val="0432FF"/>
                </a:solidFill>
              </a:rPr>
              <a:t> </a:t>
            </a:r>
            <a:r>
              <a:rPr lang="en-US" altLang="zh-CN" sz="2400" dirty="0">
                <a:solidFill>
                  <a:srgbClr val="0432FF"/>
                </a:solidFill>
              </a:rPr>
              <a:t>number</a:t>
            </a:r>
            <a:r>
              <a:rPr lang="zh-CN" altLang="en-US" sz="2400" dirty="0">
                <a:solidFill>
                  <a:srgbClr val="0432FF"/>
                </a:solidFill>
              </a:rPr>
              <a:t>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dirty="0">
                <a:solidFill>
                  <a:srgbClr val="0432FF"/>
                </a:solidFill>
              </a:rPr>
              <a:t>soft</a:t>
            </a:r>
            <a:r>
              <a:rPr lang="zh-CN" altLang="en-US" sz="2400" dirty="0"/>
              <a:t> </a:t>
            </a:r>
            <a:r>
              <a:rPr lang="en-US" altLang="zh-CN" sz="2400" dirty="0"/>
              <a:t>particles</a:t>
            </a:r>
            <a:r>
              <a:rPr lang="zh-CN" altLang="en-US" sz="2400" dirty="0"/>
              <a:t> </a:t>
            </a:r>
            <a:r>
              <a:rPr lang="en-US" altLang="zh-CN" sz="2400" dirty="0" err="1">
                <a:solidFill>
                  <a:srgbClr val="0432FF"/>
                </a:solidFill>
              </a:rPr>
              <a:t>isotropically</a:t>
            </a:r>
            <a:r>
              <a:rPr lang="zh-CN" altLang="en-US" sz="2400" dirty="0"/>
              <a:t> </a:t>
            </a:r>
            <a:r>
              <a:rPr lang="en-US" altLang="zh-CN" sz="2400" dirty="0"/>
              <a:t>distributed,</a:t>
            </a:r>
            <a:r>
              <a:rPr lang="zh-CN" altLang="en-US" sz="2400" dirty="0"/>
              <a:t> </a:t>
            </a:r>
            <a:r>
              <a:rPr lang="en-US" altLang="zh-CN" sz="2400" dirty="0"/>
              <a:t>i.e.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Soft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 err="1">
                <a:sym typeface="Wingdings" pitchFamily="2" charset="2"/>
              </a:rPr>
              <a:t>Unclustered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Energy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Pattern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(</a:t>
            </a:r>
            <a:r>
              <a:rPr lang="en-US" altLang="zh-CN" sz="2400" dirty="0">
                <a:solidFill>
                  <a:srgbClr val="0432FF"/>
                </a:solidFill>
                <a:sym typeface="Wingdings" pitchFamily="2" charset="2"/>
              </a:rPr>
              <a:t>SUEP</a:t>
            </a:r>
            <a:r>
              <a:rPr lang="en-US" altLang="zh-CN" sz="2400" dirty="0">
                <a:sym typeface="Wingdings" pitchFamily="2" charset="2"/>
              </a:rPr>
              <a:t>)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instead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of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a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jet.</a:t>
            </a:r>
          </a:p>
          <a:p>
            <a:r>
              <a:rPr lang="en-GB" altLang="zh-CN" sz="2400" dirty="0" err="1">
                <a:sym typeface="Wingdings" pitchFamily="2" charset="2"/>
              </a:rPr>
              <a:t>Thi</a:t>
            </a:r>
            <a:r>
              <a:rPr lang="en-US" altLang="zh-CN" sz="2400" dirty="0">
                <a:sym typeface="Wingdings" pitchFamily="2" charset="2"/>
              </a:rPr>
              <a:t>s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unconventional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search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complements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those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using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jets:</a:t>
            </a:r>
          </a:p>
          <a:p>
            <a:pPr lvl="1"/>
            <a:r>
              <a:rPr lang="en-US" altLang="zh-CN" sz="2000" dirty="0">
                <a:sym typeface="Wingdings" pitchFamily="2" charset="2"/>
              </a:rPr>
              <a:t>Di-jet</a:t>
            </a:r>
            <a:r>
              <a:rPr lang="zh-CN" altLang="en-US" sz="2000" dirty="0">
                <a:sym typeface="Wingdings" pitchFamily="2" charset="2"/>
              </a:rPr>
              <a:t> </a:t>
            </a:r>
            <a:r>
              <a:rPr lang="en-US" altLang="zh-CN" sz="2000" dirty="0">
                <a:sym typeface="Wingdings" pitchFamily="2" charset="2"/>
              </a:rPr>
              <a:t>resonance,</a:t>
            </a:r>
            <a:r>
              <a:rPr lang="zh-CN" altLang="en-US" sz="2000" dirty="0">
                <a:sym typeface="Wingdings" pitchFamily="2" charset="2"/>
              </a:rPr>
              <a:t> </a:t>
            </a:r>
            <a:r>
              <a:rPr lang="en-US" altLang="zh-CN" sz="2000" dirty="0">
                <a:sym typeface="Wingdings" pitchFamily="2" charset="2"/>
              </a:rPr>
              <a:t>semi-visible</a:t>
            </a:r>
            <a:r>
              <a:rPr lang="zh-CN" altLang="en-US" sz="2000" dirty="0">
                <a:sym typeface="Wingdings" pitchFamily="2" charset="2"/>
              </a:rPr>
              <a:t> </a:t>
            </a:r>
            <a:r>
              <a:rPr lang="en-US" altLang="zh-CN" sz="2000" dirty="0">
                <a:sym typeface="Wingdings" pitchFamily="2" charset="2"/>
              </a:rPr>
              <a:t>jets,</a:t>
            </a:r>
            <a:r>
              <a:rPr lang="zh-CN" altLang="en-US" sz="2000" dirty="0">
                <a:sym typeface="Wingdings" pitchFamily="2" charset="2"/>
              </a:rPr>
              <a:t> </a:t>
            </a:r>
            <a:r>
              <a:rPr lang="en-US" altLang="zh-CN" sz="2000" dirty="0">
                <a:sym typeface="Wingdings" pitchFamily="2" charset="2"/>
              </a:rPr>
              <a:t>emerging</a:t>
            </a:r>
            <a:r>
              <a:rPr lang="zh-CN" altLang="en-US" sz="2000" dirty="0">
                <a:sym typeface="Wingdings" pitchFamily="2" charset="2"/>
              </a:rPr>
              <a:t> </a:t>
            </a:r>
            <a:r>
              <a:rPr lang="en-US" altLang="zh-CN" sz="2000" dirty="0">
                <a:sym typeface="Wingdings" pitchFamily="2" charset="2"/>
              </a:rPr>
              <a:t>jets</a:t>
            </a:r>
          </a:p>
          <a:p>
            <a:r>
              <a:rPr lang="en-US" altLang="zh-CN" sz="2400" dirty="0">
                <a:sym typeface="Wingdings" pitchFamily="2" charset="2"/>
              </a:rPr>
              <a:t>The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presence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of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muons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also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complements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previous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CMS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searches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using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fully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hadronic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final</a:t>
            </a:r>
            <a:r>
              <a:rPr lang="zh-CN" altLang="en-US" sz="2400" dirty="0">
                <a:sym typeface="Wingdings" pitchFamily="2" charset="2"/>
              </a:rPr>
              <a:t> </a:t>
            </a:r>
            <a:r>
              <a:rPr lang="en-US" altLang="zh-CN" sz="2400" dirty="0">
                <a:sym typeface="Wingdings" pitchFamily="2" charset="2"/>
              </a:rPr>
              <a:t>state</a:t>
            </a:r>
            <a:endParaRPr lang="en-US" sz="2400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C4D13FE7-2E6C-753F-27A6-5607A5417901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2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0F6EFB7F-3B26-E283-4498-C048FFC6AC63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6F3BBE6-A35D-10D2-380F-F8F89D8545E5}"/>
              </a:ext>
            </a:extLst>
          </p:cNvPr>
          <p:cNvSpPr/>
          <p:nvPr/>
        </p:nvSpPr>
        <p:spPr>
          <a:xfrm>
            <a:off x="7068065" y="2755557"/>
            <a:ext cx="1519881" cy="154459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SM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8D2D1B3-E74C-1C2A-67BD-8019009D706F}"/>
              </a:ext>
            </a:extLst>
          </p:cNvPr>
          <p:cNvSpPr/>
          <p:nvPr/>
        </p:nvSpPr>
        <p:spPr>
          <a:xfrm>
            <a:off x="10372517" y="2755557"/>
            <a:ext cx="1519881" cy="154459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QCD-like</a:t>
            </a:r>
            <a:r>
              <a:rPr lang="zh-CN" altLang="en-US" dirty="0"/>
              <a:t> </a:t>
            </a:r>
            <a:r>
              <a:rPr lang="en-US" altLang="zh-CN" dirty="0"/>
              <a:t>Dark</a:t>
            </a:r>
            <a:r>
              <a:rPr lang="zh-CN" altLang="en-US" dirty="0"/>
              <a:t> </a:t>
            </a:r>
            <a:r>
              <a:rPr lang="en-US" altLang="zh-CN" dirty="0"/>
              <a:t>Sector</a:t>
            </a:r>
          </a:p>
          <a:p>
            <a:pPr algn="ctr"/>
            <a:r>
              <a:rPr lang="en-US" altLang="zh-CN" dirty="0"/>
              <a:t>(Strongly</a:t>
            </a:r>
            <a:r>
              <a:rPr lang="zh-CN" altLang="en-US" dirty="0"/>
              <a:t> </a:t>
            </a:r>
            <a:r>
              <a:rPr lang="en-US" altLang="zh-CN" dirty="0"/>
              <a:t>interacting)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D60F876-3B3F-5857-9556-146A956A79E7}"/>
              </a:ext>
            </a:extLst>
          </p:cNvPr>
          <p:cNvSpPr/>
          <p:nvPr/>
        </p:nvSpPr>
        <p:spPr>
          <a:xfrm>
            <a:off x="8609080" y="2891482"/>
            <a:ext cx="1742303" cy="121096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Scalar</a:t>
            </a:r>
          </a:p>
          <a:p>
            <a:pPr algn="ctr"/>
            <a:r>
              <a:rPr lang="en-US" altLang="zh-CN" dirty="0"/>
              <a:t>(Weak</a:t>
            </a:r>
            <a:r>
              <a:rPr lang="zh-CN" altLang="en-US" dirty="0"/>
              <a:t> </a:t>
            </a:r>
            <a:r>
              <a:rPr lang="en-US" altLang="zh-CN" dirty="0"/>
              <a:t>portal</a:t>
            </a:r>
            <a:r>
              <a:rPr lang="zh-CN" altLang="en-US" dirty="0"/>
              <a:t>  </a:t>
            </a:r>
            <a:r>
              <a:rPr lang="en-US" altLang="zh-CN" dirty="0"/>
              <a:t>coupling)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5820DCA2-82BB-DB26-126B-1AD27D48170F}"/>
              </a:ext>
            </a:extLst>
          </p:cNvPr>
          <p:cNvSpPr/>
          <p:nvPr/>
        </p:nvSpPr>
        <p:spPr>
          <a:xfrm>
            <a:off x="7068065" y="-32691"/>
            <a:ext cx="4921355" cy="2365575"/>
          </a:xfrm>
          <a:custGeom>
            <a:avLst/>
            <a:gdLst>
              <a:gd name="csX0" fmla="*/ 0 w 4921355"/>
              <a:gd name="csY0" fmla="*/ 498801 h 2365575"/>
              <a:gd name="csX1" fmla="*/ 753763 w 4921355"/>
              <a:gd name="csY1" fmla="*/ 1944542 h 2365575"/>
              <a:gd name="csX2" fmla="*/ 1853514 w 4921355"/>
              <a:gd name="csY2" fmla="*/ 511158 h 2365575"/>
              <a:gd name="csX3" fmla="*/ 3089190 w 4921355"/>
              <a:gd name="csY3" fmla="*/ 2364672 h 2365575"/>
              <a:gd name="csX4" fmla="*/ 4744995 w 4921355"/>
              <a:gd name="csY4" fmla="*/ 226953 h 2365575"/>
              <a:gd name="csX5" fmla="*/ 4794422 w 4921355"/>
              <a:gd name="csY5" fmla="*/ 165169 h 23655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921355" h="2365575">
                <a:moveTo>
                  <a:pt x="0" y="498801"/>
                </a:moveTo>
                <a:cubicBezTo>
                  <a:pt x="222422" y="1220642"/>
                  <a:pt x="444844" y="1942483"/>
                  <a:pt x="753763" y="1944542"/>
                </a:cubicBezTo>
                <a:cubicBezTo>
                  <a:pt x="1062682" y="1946601"/>
                  <a:pt x="1464276" y="441136"/>
                  <a:pt x="1853514" y="511158"/>
                </a:cubicBezTo>
                <a:cubicBezTo>
                  <a:pt x="2242752" y="581180"/>
                  <a:pt x="2607277" y="2412039"/>
                  <a:pt x="3089190" y="2364672"/>
                </a:cubicBezTo>
                <a:cubicBezTo>
                  <a:pt x="3571103" y="2317305"/>
                  <a:pt x="4460790" y="593537"/>
                  <a:pt x="4744995" y="226953"/>
                </a:cubicBezTo>
                <a:cubicBezTo>
                  <a:pt x="5029200" y="-139631"/>
                  <a:pt x="4911811" y="12769"/>
                  <a:pt x="4794422" y="165169"/>
                </a:cubicBez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2F8D0E-F6DC-2829-5E1C-830FF2DC7C8B}"/>
              </a:ext>
            </a:extLst>
          </p:cNvPr>
          <p:cNvSpPr txBox="1"/>
          <p:nvPr/>
        </p:nvSpPr>
        <p:spPr>
          <a:xfrm>
            <a:off x="6988639" y="1871371"/>
            <a:ext cx="1779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here</a:t>
            </a:r>
            <a:r>
              <a:rPr lang="zh-CN" altLang="en-US" dirty="0"/>
              <a:t> </a:t>
            </a:r>
            <a:r>
              <a:rPr lang="en-US" altLang="zh-CN" dirty="0"/>
              <a:t>now.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F516AE-8F7D-95E9-41AB-BAF955714084}"/>
              </a:ext>
            </a:extLst>
          </p:cNvPr>
          <p:cNvSpPr txBox="1"/>
          <p:nvPr/>
        </p:nvSpPr>
        <p:spPr>
          <a:xfrm>
            <a:off x="9470938" y="2353033"/>
            <a:ext cx="1629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Hidden</a:t>
            </a:r>
            <a:r>
              <a:rPr lang="zh-CN" altLang="en-US" dirty="0"/>
              <a:t> </a:t>
            </a:r>
            <a:r>
              <a:rPr lang="en-US" altLang="zh-CN" dirty="0"/>
              <a:t>Valleys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0D294A-94EC-1633-5B45-83B3DDA92A1E}"/>
              </a:ext>
            </a:extLst>
          </p:cNvPr>
          <p:cNvSpPr txBox="1"/>
          <p:nvPr/>
        </p:nvSpPr>
        <p:spPr>
          <a:xfrm>
            <a:off x="8279667" y="91143"/>
            <a:ext cx="1779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big</a:t>
            </a:r>
            <a:r>
              <a:rPr lang="zh-CN" altLang="en-US" dirty="0"/>
              <a:t> </a:t>
            </a:r>
            <a:r>
              <a:rPr lang="en-US" altLang="zh-CN" dirty="0"/>
              <a:t>barrier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AE70BC9-88EB-6F91-30CC-20EC1339644E}"/>
              </a:ext>
            </a:extLst>
          </p:cNvPr>
          <p:cNvGrpSpPr/>
          <p:nvPr/>
        </p:nvGrpSpPr>
        <p:grpSpPr>
          <a:xfrm>
            <a:off x="6527817" y="4463519"/>
            <a:ext cx="4572530" cy="2076309"/>
            <a:chOff x="6527817" y="4463519"/>
            <a:chExt cx="4572530" cy="2076309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4ACC597-0924-3C05-26E1-3A927234960B}"/>
                </a:ext>
              </a:extLst>
            </p:cNvPr>
            <p:cNvGrpSpPr/>
            <p:nvPr/>
          </p:nvGrpSpPr>
          <p:grpSpPr>
            <a:xfrm>
              <a:off x="6769757" y="4762459"/>
              <a:ext cx="1201502" cy="1268108"/>
              <a:chOff x="6384453" y="4799140"/>
              <a:chExt cx="1201502" cy="1268108"/>
            </a:xfrm>
          </p:grpSpPr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4484F842-B9C6-2498-C007-607167E29C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01057" y="5081522"/>
                <a:ext cx="1092223" cy="41045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F4EAEC63-F245-C9B5-57F6-3A82A12438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01057" y="5470502"/>
                <a:ext cx="1184898" cy="2873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C0105713-B4E3-5A95-D596-3319E9C8C3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96810" y="4799140"/>
                <a:ext cx="856606" cy="69646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C940E55A-B7E1-1B03-8CA1-9AD7B0BA7D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84453" y="5499234"/>
                <a:ext cx="1054315" cy="33959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CD23B4D6-FD57-25B0-2FF1-F30F8A5D9B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1057" y="5523929"/>
                <a:ext cx="1037711" cy="54331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9477BA4C-82F0-1835-7D43-D47B851613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77129" y="4923306"/>
                <a:ext cx="961639" cy="54719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200D1879-A4FF-C8B0-4ABB-98DF56990D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38965" y="5239923"/>
                <a:ext cx="1146990" cy="28400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D2AAB1F7-7F50-7E81-AE5D-686FF25B25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08492" y="5484868"/>
                <a:ext cx="1139300" cy="20440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Right Arrow 54">
              <a:extLst>
                <a:ext uri="{FF2B5EF4-FFF2-40B4-BE49-F238E27FC236}">
                  <a16:creationId xmlns:a16="http://schemas.microsoft.com/office/drawing/2014/main" id="{C6FE669B-5818-6823-4F74-BE07035907AA}"/>
                </a:ext>
              </a:extLst>
            </p:cNvPr>
            <p:cNvSpPr/>
            <p:nvPr/>
          </p:nvSpPr>
          <p:spPr>
            <a:xfrm>
              <a:off x="8176135" y="5216249"/>
              <a:ext cx="860092" cy="365591"/>
            </a:xfrm>
            <a:prstGeom prst="rightArrow">
              <a:avLst/>
            </a:prstGeom>
            <a:gradFill flip="none" rotWithShape="1">
              <a:gsLst>
                <a:gs pos="0">
                  <a:schemeClr val="tx1">
                    <a:tint val="66000"/>
                    <a:satMod val="160000"/>
                  </a:schemeClr>
                </a:gs>
                <a:gs pos="50000">
                  <a:schemeClr val="tx1">
                    <a:tint val="44500"/>
                    <a:satMod val="160000"/>
                  </a:schemeClr>
                </a:gs>
                <a:gs pos="100000">
                  <a:schemeClr val="tx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9BC2F34-1D65-ED17-A487-C3395A012BBC}"/>
                </a:ext>
              </a:extLst>
            </p:cNvPr>
            <p:cNvGrpSpPr/>
            <p:nvPr/>
          </p:nvGrpSpPr>
          <p:grpSpPr>
            <a:xfrm>
              <a:off x="9282646" y="4463519"/>
              <a:ext cx="1817701" cy="1747882"/>
              <a:chOff x="9282646" y="4547286"/>
              <a:chExt cx="1822027" cy="1823306"/>
            </a:xfrm>
          </p:grpSpPr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AEBF17F2-F67A-CA20-2479-E66D356A61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44581" y="4842492"/>
                <a:ext cx="715862" cy="57229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C1FEFB95-0D6E-D52F-57AC-1BA539C707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44581" y="5422048"/>
                <a:ext cx="860092" cy="2613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594EF73C-8273-1B20-7205-62194E43ABD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351282" y="4846120"/>
                <a:ext cx="889052" cy="57229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66C3FDDE-CB58-1AC3-65FF-AF4DDF95C2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27977" y="5422048"/>
                <a:ext cx="57665" cy="94854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326CB43F-449C-714E-C8C9-C4B01A9794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536634" y="5422047"/>
                <a:ext cx="699645" cy="6834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547711FD-EC8A-940F-7738-0906F5E740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27977" y="4547286"/>
                <a:ext cx="0" cy="8675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6E63A733-FC21-5171-A197-0ACDB9A68B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282646" y="5434395"/>
                <a:ext cx="923772" cy="15744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ED50C5D4-709C-2732-CBF9-7E62186E6E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52016" y="5407682"/>
                <a:ext cx="828450" cy="48863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185E5767-55A3-200A-314C-368CD22C00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56809" y="5452331"/>
                <a:ext cx="474018" cy="83134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3455C381-4150-AFF1-584B-8CC7D94356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27977" y="4660070"/>
                <a:ext cx="286192" cy="75472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87357DF5-7FA7-9A00-BA6B-9A147B818BB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806831" y="4590524"/>
                <a:ext cx="445185" cy="82426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629692DB-076D-5858-4981-86945B07C9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329209" y="5203204"/>
                <a:ext cx="874730" cy="17606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448B4B6D-EB5B-764D-860E-10D606C2A0B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918873" y="5458924"/>
                <a:ext cx="285066" cy="83624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4FD9B3B-A22C-14C9-8ACD-DBD0912757D0}"/>
                    </a:ext>
                  </a:extLst>
                </p:cNvPr>
                <p:cNvSpPr txBox="1"/>
                <p:nvPr/>
              </p:nvSpPr>
              <p:spPr>
                <a:xfrm>
                  <a:off x="6527817" y="6057505"/>
                  <a:ext cx="23429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QCD</a:t>
                  </a:r>
                  <a:r>
                    <a:rPr lang="zh-CN" altLang="en-US" dirty="0"/>
                    <a:t> </a:t>
                  </a:r>
                  <a:r>
                    <a:rPr lang="en-US" altLang="zh-CN" dirty="0"/>
                    <a:t>jet</a:t>
                  </a:r>
                  <a:r>
                    <a:rPr lang="zh-CN" altLang="en-US" dirty="0"/>
                    <a:t> </a:t>
                  </a:r>
                  <a:r>
                    <a:rPr lang="en-US" altLang="zh-CN" dirty="0"/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≈0.11</m:t>
                      </m:r>
                    </m:oMath>
                  </a14:m>
                  <a:r>
                    <a:rPr lang="en-US" altLang="zh-CN" dirty="0"/>
                    <a:t>)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4FD9B3B-A22C-14C9-8ACD-DBD0912757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7817" y="6057505"/>
                  <a:ext cx="2342900" cy="369332"/>
                </a:xfrm>
                <a:prstGeom prst="rect">
                  <a:avLst/>
                </a:prstGeom>
                <a:blipFill>
                  <a:blip r:embed="rId2"/>
                  <a:stretch>
                    <a:fillRect l="-2703" t="-10345" b="-275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3022B2D8-A253-8E9C-BD0D-AB1DF221A22E}"/>
                    </a:ext>
                  </a:extLst>
                </p:cNvPr>
                <p:cNvSpPr txBox="1"/>
                <p:nvPr/>
              </p:nvSpPr>
              <p:spPr>
                <a:xfrm>
                  <a:off x="9456221" y="6170496"/>
                  <a:ext cx="141470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SUEP(</a:t>
                  </a:r>
                  <a14:m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b="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</a:rPr>
                        <m:t>≫1</m:t>
                      </m:r>
                    </m:oMath>
                  </a14:m>
                  <a:r>
                    <a:rPr lang="en-US" altLang="zh-CN" dirty="0"/>
                    <a:t>)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3022B2D8-A253-8E9C-BD0D-AB1DF221A2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6221" y="6170496"/>
                  <a:ext cx="1414707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3571" t="-6452" r="-1786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67484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33C68-8CE7-9048-20D2-D92E78448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5A985-527B-EFB3-3C92-266E02FCE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Models</a:t>
            </a:r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E7B708E-DD04-A5AF-B098-384F6D7C7DE3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3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B48F78ED-688C-165B-815A-FB908598C0B2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66D639-A9F9-5403-AFB6-770C33BA9DD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7946759" y="239863"/>
            <a:ext cx="4115452" cy="271772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6BDE2D1-85C5-71FE-A3FE-47A50911AB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4045" y="957690"/>
                <a:ext cx="8282117" cy="5341295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altLang="zh-CN" sz="2400" dirty="0"/>
                  <a:t>SUEP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features:</a:t>
                </a:r>
              </a:p>
              <a:p>
                <a:pPr lvl="1"/>
                <a:r>
                  <a:rPr lang="en-US" altLang="zh-CN" sz="2000" dirty="0"/>
                  <a:t>High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multiplicity,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Low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momentum,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Isotropic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distribution</a:t>
                </a:r>
              </a:p>
              <a:p>
                <a:r>
                  <a:rPr lang="en-US" altLang="zh-CN" sz="2400" dirty="0"/>
                  <a:t>Signal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process:</a:t>
                </a:r>
                <a:r>
                  <a:rPr lang="zh-CN" altLang="en-US" sz="2400" dirty="0"/>
                  <a:t> </a:t>
                </a:r>
                <a:endParaRPr lang="en-GB" altLang="zh-CN" sz="2400" dirty="0"/>
              </a:p>
              <a:p>
                <a:pPr lvl="1"/>
                <a:r>
                  <a:rPr lang="en-US" altLang="zh-CN" sz="2000" dirty="0"/>
                  <a:t>a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heavy</a:t>
                </a:r>
                <a:r>
                  <a:rPr lang="zh-CN" altLang="en-US" sz="2000" dirty="0"/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Scalar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mediator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/>
                  <a:t>is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produced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via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gluon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gluon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fusion</a:t>
                </a:r>
              </a:p>
              <a:p>
                <a:pPr lvl="1"/>
                <a:r>
                  <a:rPr lang="en-US" altLang="zh-CN" sz="2000" dirty="0"/>
                  <a:t>It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decays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into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dark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sector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(assuming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BF=1)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and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produces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large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number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of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lightest</a:t>
                </a:r>
                <a:r>
                  <a:rPr lang="zh-CN" altLang="en-US" sz="2000" dirty="0"/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dark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mesons</a:t>
                </a:r>
                <a:r>
                  <a:rPr lang="en-US" altLang="zh-CN" sz="2000" dirty="0"/>
                  <a:t>,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altLang="zh-CN" sz="2000" dirty="0"/>
                  <a:t>,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dark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showering.</a:t>
                </a:r>
              </a:p>
              <a:p>
                <a:pPr lvl="1"/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dark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mesons’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momenta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are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modeled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by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Maxwell-</a:t>
                </a:r>
                <a:r>
                  <a:rPr lang="en-US" altLang="zh-CN" sz="2000" dirty="0" err="1"/>
                  <a:t>Boltzman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distribution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with</a:t>
                </a:r>
                <a:r>
                  <a:rPr lang="zh-CN" altLang="en-US" sz="2000" dirty="0"/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a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Temperature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parameter,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T</a:t>
                </a:r>
                <a:r>
                  <a:rPr lang="en-US" altLang="zh-CN" sz="2000" dirty="0"/>
                  <a:t>.</a:t>
                </a:r>
              </a:p>
              <a:p>
                <a:pPr lvl="1"/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dark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meson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assumed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decay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pairs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of</a:t>
                </a:r>
                <a:r>
                  <a:rPr lang="zh-CN" altLang="en-US" sz="2000" dirty="0"/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dark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photons</a:t>
                </a:r>
                <a:r>
                  <a:rPr lang="en-US" altLang="zh-CN" sz="2000" dirty="0"/>
                  <a:t>,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A’.</a:t>
                </a:r>
              </a:p>
              <a:p>
                <a:pPr lvl="1"/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dark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photon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A’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could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decay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SM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particles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(leptons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and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hadrons)</a:t>
                </a:r>
              </a:p>
              <a:p>
                <a:pPr lvl="1"/>
                <a:r>
                  <a:rPr lang="en-US" altLang="zh-CN" sz="2000" dirty="0"/>
                  <a:t>We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have</a:t>
                </a:r>
                <a:r>
                  <a:rPr lang="zh-CN" altLang="en-US" sz="2000" dirty="0"/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four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parameters</a:t>
                </a:r>
                <a:r>
                  <a:rPr lang="en-US" altLang="zh-CN" sz="2000" dirty="0"/>
                  <a:t>:</a:t>
                </a:r>
                <a:r>
                  <a:rPr lang="zh-CN" altLang="en-US" sz="2000" dirty="0"/>
                  <a:t> </a:t>
                </a:r>
                <a:endParaRPr lang="en-US" altLang="zh-CN" sz="2000" dirty="0"/>
              </a:p>
              <a:p>
                <a:pPr lvl="2"/>
                <a:r>
                  <a:rPr lang="en-US" altLang="zh-CN" sz="1600" dirty="0"/>
                  <a:t>Scalar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mediator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mass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(</a:t>
                </a:r>
                <a:r>
                  <a:rPr lang="zh-CN" alt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altLang="zh-CN" sz="1600" dirty="0"/>
                  <a:t>):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125,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400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and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750GeV</a:t>
                </a:r>
                <a:r>
                  <a:rPr lang="zh-CN" altLang="en-US" sz="1600" dirty="0"/>
                  <a:t> </a:t>
                </a:r>
                <a:endParaRPr lang="en-GB" altLang="zh-CN" sz="1600" dirty="0"/>
              </a:p>
              <a:p>
                <a:pPr lvl="2"/>
                <a:r>
                  <a:rPr lang="en-US" altLang="zh-CN" sz="1600" dirty="0"/>
                  <a:t>Dark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meson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mass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</m:oMath>
                </a14:m>
                <a:r>
                  <a:rPr lang="en-US" altLang="zh-CN" sz="1600" dirty="0"/>
                  <a:t>):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1.5,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3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and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5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GeV</a:t>
                </a:r>
              </a:p>
              <a:p>
                <a:pPr lvl="2"/>
                <a:r>
                  <a:rPr lang="en-US" altLang="zh-CN" sz="1600" dirty="0"/>
                  <a:t>Temperature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parameter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(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CN" sz="1600" dirty="0"/>
                  <a:t>):</a:t>
                </a:r>
                <a:r>
                  <a:rPr lang="zh-CN" altLang="en-US" sz="1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zh-CN" alt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zh-CN" altLang="en-US" sz="160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CN" sz="1600" dirty="0"/>
              </a:p>
              <a:p>
                <a:pPr lvl="2"/>
                <a:r>
                  <a:rPr lang="en-US" altLang="zh-CN" sz="1600" dirty="0"/>
                  <a:t>Dark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photon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mass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</m:oMath>
                </a14:m>
                <a:r>
                  <a:rPr lang="en-US" altLang="zh-CN" sz="1600" dirty="0"/>
                  <a:t>):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0.3,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0.5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and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0.7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GeV</a:t>
                </a:r>
              </a:p>
              <a:p>
                <a:pPr lvl="1"/>
                <a:r>
                  <a:rPr lang="en-US" altLang="zh-CN" sz="2000" dirty="0">
                    <a:solidFill>
                      <a:srgbClr val="0432FF"/>
                    </a:solidFill>
                  </a:rPr>
                  <a:t>Key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assumption</a:t>
                </a:r>
                <a:r>
                  <a:rPr lang="en-US" altLang="zh-CN" sz="2000" dirty="0"/>
                  <a:t>: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</a:t>
                </a:r>
                <a:r>
                  <a:rPr lang="zh-CN" altLang="en-US" sz="2000" dirty="0"/>
                  <a:t>‘ </a:t>
                </a:r>
                <a:r>
                  <a:rPr lang="en-US" altLang="zh-CN" sz="2000" dirty="0"/>
                  <a:t>could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decay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muons!</a:t>
                </a:r>
              </a:p>
              <a:p>
                <a:pPr lvl="1"/>
                <a:r>
                  <a:rPr lang="en-US" altLang="zh-CN" sz="2000" dirty="0"/>
                  <a:t>Only</a:t>
                </a:r>
                <a:r>
                  <a:rPr lang="zh-CN" altLang="en-US" sz="2000" dirty="0"/>
                  <a:t> </a:t>
                </a:r>
                <a:r>
                  <a:rPr lang="en-US" altLang="zh-CN" sz="2000" dirty="0" err="1">
                    <a:solidFill>
                      <a:srgbClr val="0432FF"/>
                    </a:solidFill>
                  </a:rPr>
                  <a:t>ggF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production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/>
                  <a:t>mode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considered</a:t>
                </a:r>
                <a:endParaRPr lang="en-GB" altLang="zh-CN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6BDE2D1-85C5-71FE-A3FE-47A50911AB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45" y="957690"/>
                <a:ext cx="8282117" cy="5341295"/>
              </a:xfrm>
              <a:prstGeom prst="rect">
                <a:avLst/>
              </a:prstGeom>
              <a:blipFill>
                <a:blip r:embed="rId3"/>
                <a:stretch>
                  <a:fillRect l="-1072" t="-21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B1C58865-F077-1A12-054E-5CA23FF586A5}"/>
              </a:ext>
            </a:extLst>
          </p:cNvPr>
          <p:cNvGrpSpPr/>
          <p:nvPr/>
        </p:nvGrpSpPr>
        <p:grpSpPr>
          <a:xfrm>
            <a:off x="6769757" y="4762459"/>
            <a:ext cx="1201502" cy="1268108"/>
            <a:chOff x="6384453" y="4799140"/>
            <a:chExt cx="1201502" cy="1268108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77864A4-01AF-F108-6FC9-765F888972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1057" y="5081522"/>
              <a:ext cx="1092223" cy="4104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45033FF-B42A-EA7A-E2B6-1FDE9843A6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1057" y="5470502"/>
              <a:ext cx="1184898" cy="287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91855B9-6167-A0A5-8C05-864F6B4198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6810" y="4799140"/>
              <a:ext cx="856606" cy="6964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2AE41F5-5689-009D-1639-BB5B6545C81C}"/>
                </a:ext>
              </a:extLst>
            </p:cNvPr>
            <p:cNvCxnSpPr>
              <a:cxnSpLocks/>
            </p:cNvCxnSpPr>
            <p:nvPr/>
          </p:nvCxnSpPr>
          <p:spPr>
            <a:xfrm>
              <a:off x="6384453" y="5499234"/>
              <a:ext cx="1054315" cy="3395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F078D2C-6124-75AB-6E3C-29F5505C7047}"/>
                </a:ext>
              </a:extLst>
            </p:cNvPr>
            <p:cNvCxnSpPr>
              <a:cxnSpLocks/>
            </p:cNvCxnSpPr>
            <p:nvPr/>
          </p:nvCxnSpPr>
          <p:spPr>
            <a:xfrm>
              <a:off x="6401057" y="5523929"/>
              <a:ext cx="1037711" cy="5433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BF58631-F19B-5997-E466-8DF492C0C4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77129" y="4923306"/>
              <a:ext cx="961639" cy="5471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1AABA89-E3B3-8D4C-8680-0AFA9019E6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38965" y="5239923"/>
              <a:ext cx="1146990" cy="2840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03B2126-CC3A-E6EE-BA65-6F5878C3375D}"/>
                </a:ext>
              </a:extLst>
            </p:cNvPr>
            <p:cNvCxnSpPr>
              <a:cxnSpLocks/>
            </p:cNvCxnSpPr>
            <p:nvPr/>
          </p:nvCxnSpPr>
          <p:spPr>
            <a:xfrm>
              <a:off x="6408492" y="5484868"/>
              <a:ext cx="1139300" cy="2044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ight Arrow 24">
            <a:extLst>
              <a:ext uri="{FF2B5EF4-FFF2-40B4-BE49-F238E27FC236}">
                <a16:creationId xmlns:a16="http://schemas.microsoft.com/office/drawing/2014/main" id="{9F97FECC-669F-6F39-42D4-ECF54FEB8691}"/>
              </a:ext>
            </a:extLst>
          </p:cNvPr>
          <p:cNvSpPr/>
          <p:nvPr/>
        </p:nvSpPr>
        <p:spPr>
          <a:xfrm>
            <a:off x="8176135" y="5216249"/>
            <a:ext cx="860092" cy="365591"/>
          </a:xfrm>
          <a:prstGeom prst="rightArrow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051F76D-6C6E-645D-07D1-18F192EFD67C}"/>
              </a:ext>
            </a:extLst>
          </p:cNvPr>
          <p:cNvGrpSpPr/>
          <p:nvPr/>
        </p:nvGrpSpPr>
        <p:grpSpPr>
          <a:xfrm>
            <a:off x="9282646" y="4463519"/>
            <a:ext cx="1817701" cy="1747882"/>
            <a:chOff x="9282646" y="4547286"/>
            <a:chExt cx="1822027" cy="1823306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71F0F18-0A46-D841-29B3-7F3E217A97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44581" y="4842492"/>
              <a:ext cx="715862" cy="572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C7669B5-EE88-6CE9-0A3F-EA56F595B061}"/>
                </a:ext>
              </a:extLst>
            </p:cNvPr>
            <p:cNvCxnSpPr>
              <a:cxnSpLocks/>
            </p:cNvCxnSpPr>
            <p:nvPr/>
          </p:nvCxnSpPr>
          <p:spPr>
            <a:xfrm>
              <a:off x="10244581" y="5422048"/>
              <a:ext cx="860092" cy="261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80ECD32-2BF7-EE63-A6B2-110FD68170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351282" y="4846120"/>
              <a:ext cx="889052" cy="5722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ACFFA62-5ED3-CA01-B641-494159B0F5D2}"/>
                </a:ext>
              </a:extLst>
            </p:cNvPr>
            <p:cNvCxnSpPr>
              <a:cxnSpLocks/>
            </p:cNvCxnSpPr>
            <p:nvPr/>
          </p:nvCxnSpPr>
          <p:spPr>
            <a:xfrm>
              <a:off x="10227977" y="5422048"/>
              <a:ext cx="57665" cy="9485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B40F4B02-FDEA-0ABF-A771-56DE4FD582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36634" y="5422047"/>
              <a:ext cx="699645" cy="6834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1FC8E6F-EE95-FEF7-043D-1B068AF995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27977" y="4547286"/>
              <a:ext cx="0" cy="8675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17D6EF6-1078-2E24-088D-F2ED5EE1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82646" y="5434395"/>
              <a:ext cx="923772" cy="15744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8654906-E57E-500F-82D5-DF3F4584FE56}"/>
                </a:ext>
              </a:extLst>
            </p:cNvPr>
            <p:cNvCxnSpPr>
              <a:cxnSpLocks/>
            </p:cNvCxnSpPr>
            <p:nvPr/>
          </p:nvCxnSpPr>
          <p:spPr>
            <a:xfrm>
              <a:off x="10252016" y="5407682"/>
              <a:ext cx="828450" cy="48863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F436865-BB1D-1957-4DCC-8BF9EAB20456}"/>
                </a:ext>
              </a:extLst>
            </p:cNvPr>
            <p:cNvCxnSpPr>
              <a:cxnSpLocks/>
            </p:cNvCxnSpPr>
            <p:nvPr/>
          </p:nvCxnSpPr>
          <p:spPr>
            <a:xfrm>
              <a:off x="10256809" y="5452331"/>
              <a:ext cx="474018" cy="83134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228DC518-D9A0-305D-CCB1-A04CBA5AD0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27977" y="4660070"/>
              <a:ext cx="286192" cy="7547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934C138-D270-43AF-6257-296B67A2E5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806831" y="4590524"/>
              <a:ext cx="445185" cy="82426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A329A97-1EB1-1162-FA0A-1A49DF30B15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329209" y="5203204"/>
              <a:ext cx="874730" cy="17606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BE37E211-C507-7F06-2043-A06AF0A7EC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8873" y="5458924"/>
              <a:ext cx="285066" cy="8362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00ABBB1-8B74-DD51-E205-2377692070CF}"/>
                  </a:ext>
                </a:extLst>
              </p:cNvPr>
              <p:cNvSpPr txBox="1"/>
              <p:nvPr/>
            </p:nvSpPr>
            <p:spPr>
              <a:xfrm>
                <a:off x="6527817" y="6057505"/>
                <a:ext cx="23429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QCD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jet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≈0.11</m:t>
                    </m:r>
                  </m:oMath>
                </a14:m>
                <a:r>
                  <a:rPr lang="en-US" altLang="zh-CN" dirty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00ABBB1-8B74-DD51-E205-237769207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817" y="6057505"/>
                <a:ext cx="2342900" cy="369332"/>
              </a:xfrm>
              <a:prstGeom prst="rect">
                <a:avLst/>
              </a:prstGeom>
              <a:blipFill>
                <a:blip r:embed="rId4"/>
                <a:stretch>
                  <a:fillRect l="-2703" t="-10345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4E343BC-861C-2BCA-0839-F8D716135F37}"/>
                  </a:ext>
                </a:extLst>
              </p:cNvPr>
              <p:cNvSpPr txBox="1"/>
              <p:nvPr/>
            </p:nvSpPr>
            <p:spPr>
              <a:xfrm>
                <a:off x="9456221" y="6170496"/>
                <a:ext cx="1414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SUEP(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≫1</m:t>
                    </m:r>
                  </m:oMath>
                </a14:m>
                <a:r>
                  <a:rPr lang="en-US" altLang="zh-CN" dirty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4E343BC-861C-2BCA-0839-F8D716135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6221" y="6170496"/>
                <a:ext cx="1414707" cy="369332"/>
              </a:xfrm>
              <a:prstGeom prst="rect">
                <a:avLst/>
              </a:prstGeom>
              <a:blipFill>
                <a:blip r:embed="rId5"/>
                <a:stretch>
                  <a:fillRect l="-3571" t="-6452" r="-1786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7664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D4DB6-27F8-0ECD-248E-678B612C7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D2C88-7040-3BA6-9C2C-A44DAEA08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topology</a:t>
            </a:r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341211B-24B8-F7C6-067E-F52BD107FB2F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4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B106A79-4022-F9B1-B0A0-059FF2097802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85609F6-0E81-1186-5223-C7534A42F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457" y="1261253"/>
            <a:ext cx="7707543" cy="4335493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FC81769-D0E9-DCF2-4C21-6E2D7E287962}"/>
              </a:ext>
            </a:extLst>
          </p:cNvPr>
          <p:cNvSpPr/>
          <p:nvPr/>
        </p:nvSpPr>
        <p:spPr>
          <a:xfrm>
            <a:off x="691978" y="1261253"/>
            <a:ext cx="2520779" cy="12965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Large</a:t>
            </a:r>
            <a:r>
              <a:rPr lang="zh-CN" altLang="en-US" dirty="0"/>
              <a:t> </a:t>
            </a:r>
            <a:r>
              <a:rPr lang="en-US" altLang="zh-CN" dirty="0"/>
              <a:t>number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soft</a:t>
            </a:r>
            <a:r>
              <a:rPr lang="zh-CN" altLang="en-US" dirty="0"/>
              <a:t> </a:t>
            </a:r>
            <a:r>
              <a:rPr lang="en-US" altLang="zh-CN" dirty="0"/>
              <a:t>tracks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same</a:t>
            </a:r>
            <a:r>
              <a:rPr lang="zh-CN" altLang="en-US" dirty="0"/>
              <a:t> </a:t>
            </a:r>
            <a:r>
              <a:rPr lang="en-US" altLang="zh-CN" dirty="0"/>
              <a:t>PV</a:t>
            </a:r>
            <a:endParaRPr lang="en-US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C435214-E675-832A-E1E8-1C696B52B458}"/>
              </a:ext>
            </a:extLst>
          </p:cNvPr>
          <p:cNvSpPr/>
          <p:nvPr/>
        </p:nvSpPr>
        <p:spPr>
          <a:xfrm>
            <a:off x="691978" y="2983668"/>
            <a:ext cx="2520779" cy="12965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Multiple</a:t>
            </a:r>
            <a:r>
              <a:rPr lang="zh-CN" altLang="en-US" dirty="0"/>
              <a:t> </a:t>
            </a:r>
            <a:r>
              <a:rPr lang="en-US" altLang="zh-CN" dirty="0"/>
              <a:t>prompt</a:t>
            </a:r>
            <a:r>
              <a:rPr lang="zh-CN" altLang="en-US" dirty="0"/>
              <a:t> </a:t>
            </a:r>
            <a:r>
              <a:rPr lang="en-US" altLang="zh-CN" dirty="0"/>
              <a:t>muons</a:t>
            </a:r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0EDE53F-7844-1C48-94FD-07AC8BC5F577}"/>
              </a:ext>
            </a:extLst>
          </p:cNvPr>
          <p:cNvSpPr/>
          <p:nvPr/>
        </p:nvSpPr>
        <p:spPr>
          <a:xfrm>
            <a:off x="691978" y="4706083"/>
            <a:ext cx="2520779" cy="12965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tracks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muons</a:t>
            </a:r>
            <a:r>
              <a:rPr lang="zh-CN" altLang="en-US" dirty="0"/>
              <a:t> </a:t>
            </a:r>
            <a:r>
              <a:rPr lang="en-US" altLang="zh-CN" dirty="0"/>
              <a:t>distributed</a:t>
            </a:r>
            <a:r>
              <a:rPr lang="zh-CN" altLang="en-US" dirty="0"/>
              <a:t> </a:t>
            </a:r>
            <a:r>
              <a:rPr lang="en-US" altLang="zh-CN" dirty="0" err="1"/>
              <a:t>isotropically</a:t>
            </a:r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D2D28E1-5A7C-3797-C479-6726E93398F7}"/>
              </a:ext>
            </a:extLst>
          </p:cNvPr>
          <p:cNvCxnSpPr>
            <a:cxnSpLocks/>
          </p:cNvCxnSpPr>
          <p:nvPr/>
        </p:nvCxnSpPr>
        <p:spPr>
          <a:xfrm>
            <a:off x="3245185" y="1915646"/>
            <a:ext cx="2031150" cy="217444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8789E3C-CE55-9A75-79A7-5B9B17606A98}"/>
              </a:ext>
            </a:extLst>
          </p:cNvPr>
          <p:cNvCxnSpPr>
            <a:cxnSpLocks/>
          </p:cNvCxnSpPr>
          <p:nvPr/>
        </p:nvCxnSpPr>
        <p:spPr>
          <a:xfrm>
            <a:off x="3245185" y="3767170"/>
            <a:ext cx="1326815" cy="118374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488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490AA-2899-41EF-6D3C-0A6946110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1AB6C-BA6E-8B45-BC89-ECEB29467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Event</a:t>
            </a:r>
            <a:r>
              <a:rPr lang="zh-CN" altLang="en-US" dirty="0"/>
              <a:t> </a:t>
            </a:r>
            <a:r>
              <a:rPr lang="en-US" altLang="zh-CN" dirty="0"/>
              <a:t>reconstruction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906BFB-A5D0-49B2-5BD8-592584B14A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4045" y="886510"/>
                <a:ext cx="9270657" cy="539072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zh-CN" dirty="0"/>
                  <a:t>ID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track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reconstruction:</a:t>
                </a:r>
                <a:r>
                  <a:rPr lang="zh-CN" altLang="en-US" dirty="0"/>
                  <a:t> </a:t>
                </a:r>
                <a:endParaRPr lang="en-GB" altLang="zh-CN" dirty="0"/>
              </a:p>
              <a:p>
                <a:pPr lvl="1"/>
                <a:r>
                  <a:rPr lang="en-US" altLang="zh-CN" sz="2000" dirty="0" err="1"/>
                  <a:t>TightPrimary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working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point,</a:t>
                </a:r>
              </a:p>
              <a:p>
                <a:pPr lvl="1"/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&gt;0.5</m:t>
                    </m:r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</a:rPr>
                      <m:t>GeV</m:t>
                    </m:r>
                    <m:r>
                      <a:rPr lang="en-US" altLang="zh-CN" sz="200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</m:d>
                    <m:r>
                      <a:rPr lang="en-US" altLang="zh-CN" sz="2000">
                        <a:latin typeface="Cambria Math" panose="02040503050406030204" pitchFamily="18" charset="0"/>
                      </a:rPr>
                      <m:t>&lt;2.5,</m:t>
                    </m:r>
                    <m:r>
                      <a:rPr lang="zh-CN" altLang="en-US" sz="2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altLang="zh-CN" sz="2000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b>
                            <m: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000">
                        <a:latin typeface="Cambria Math" panose="02040503050406030204" pitchFamily="18" charset="0"/>
                      </a:rPr>
                      <m:t>&lt;0.5</m:t>
                    </m:r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</a:rPr>
                      <m:t>mm</m:t>
                    </m:r>
                    <m:r>
                      <a:rPr lang="en-US" altLang="zh-CN" sz="200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0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altLang="zh-CN" sz="2000" i="1"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altLang="zh-CN" sz="2000">
                        <a:latin typeface="Cambria Math" panose="02040503050406030204" pitchFamily="18" charset="0"/>
                      </a:rPr>
                      <m:t>&lt;0.5</m:t>
                    </m:r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</a:rPr>
                      <m:t>mm</m:t>
                    </m:r>
                    <m:r>
                      <a:rPr lang="en-US" altLang="zh-CN" sz="200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  <a:p>
                <a:r>
                  <a:rPr lang="en-US" altLang="zh-CN" dirty="0"/>
                  <a:t>Muon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reconstruction:</a:t>
                </a:r>
                <a:r>
                  <a:rPr lang="zh-CN" altLang="en-US" dirty="0"/>
                  <a:t> </a:t>
                </a:r>
                <a:endParaRPr lang="en-GB" altLang="zh-CN" dirty="0"/>
              </a:p>
              <a:p>
                <a:pPr lvl="1"/>
                <a:r>
                  <a:rPr lang="en-US" altLang="zh-CN" sz="2000" dirty="0"/>
                  <a:t>combining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Inner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Detector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and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Muon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Spectrometer</a:t>
                </a:r>
                <a:endParaRPr lang="en-GB" altLang="zh-CN" sz="2000" dirty="0"/>
              </a:p>
              <a:p>
                <a:pPr lvl="1"/>
                <a:r>
                  <a:rPr lang="en-US" altLang="zh-CN" sz="2000" dirty="0"/>
                  <a:t>satisfying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 err="1"/>
                  <a:t>lowPt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working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point</a:t>
                </a:r>
                <a:endParaRPr lang="en-GB" altLang="zh-CN" sz="20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&gt;3</m:t>
                    </m:r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</a:rPr>
                      <m:t>Ge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000" i="1">
                        <a:latin typeface="Cambria Math" panose="02040503050406030204" pitchFamily="18" charset="0"/>
                      </a:rPr>
                      <m:t>&lt;2</m:t>
                    </m:r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and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0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altLang="zh-CN" sz="2000" i="1"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altLang="zh-CN" sz="2000" i="1">
                        <a:latin typeface="Cambria Math" panose="02040503050406030204" pitchFamily="18" charset="0"/>
                      </a:rPr>
                      <m:t>&lt;3</m:t>
                    </m:r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en-US" altLang="zh-CN" sz="2000" dirty="0"/>
                  <a:t>.</a:t>
                </a:r>
                <a:endParaRPr lang="en-US" sz="2000" dirty="0"/>
              </a:p>
              <a:p>
                <a:r>
                  <a:rPr lang="en-US" dirty="0"/>
                  <a:t>T</a:t>
                </a:r>
                <a:r>
                  <a:rPr lang="en-US" altLang="zh-CN" dirty="0"/>
                  <a:t>riggers:</a:t>
                </a:r>
              </a:p>
              <a:p>
                <a:pPr lvl="1"/>
                <a:r>
                  <a:rPr lang="en-US" altLang="zh-CN" sz="2000" dirty="0"/>
                  <a:t>HLT_3mu6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for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2015/2016: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least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3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muons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with</a:t>
                </a:r>
                <a:r>
                  <a:rPr lang="zh-CN" altLang="en-US" sz="2000" dirty="0"/>
                  <a:t> </a:t>
                </a:r>
                <a:r>
                  <a:rPr lang="en-US" altLang="zh-CN" sz="2000" dirty="0" err="1"/>
                  <a:t>pT</a:t>
                </a:r>
                <a:r>
                  <a:rPr lang="en-US" altLang="zh-CN" sz="2000" dirty="0"/>
                  <a:t>&gt;6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GeV</a:t>
                </a:r>
              </a:p>
              <a:p>
                <a:pPr lvl="1"/>
                <a:r>
                  <a:rPr lang="en-US" altLang="zh-CN" sz="2000" dirty="0"/>
                  <a:t>HLT_4mu4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for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2017/2018: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least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4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muons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with</a:t>
                </a:r>
                <a:r>
                  <a:rPr lang="zh-CN" altLang="en-US" sz="2000" dirty="0"/>
                  <a:t> </a:t>
                </a:r>
                <a:r>
                  <a:rPr lang="en-US" altLang="zh-CN" sz="2000" dirty="0" err="1"/>
                  <a:t>pT</a:t>
                </a:r>
                <a:r>
                  <a:rPr lang="en-US" altLang="zh-CN" sz="2000" dirty="0"/>
                  <a:t>&gt;4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GeV</a:t>
                </a:r>
              </a:p>
              <a:p>
                <a:pPr lvl="1"/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single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muon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trigger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efficiencies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are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measured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using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zh-CN" alt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000" dirty="0"/>
                  <a:t>events.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They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are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combined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give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multi-muon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trigger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efficiencies,</a:t>
                </a:r>
                <a:r>
                  <a:rPr lang="zh-CN" altLang="en-US" sz="2000" dirty="0"/>
                  <a:t>  </a:t>
                </a:r>
                <a:r>
                  <a:rPr lang="en-US" altLang="zh-CN" sz="2000" dirty="0"/>
                  <a:t>ranging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from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1%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for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T=1GeV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signals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almost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100%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for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T=5GeV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signals.</a:t>
                </a:r>
                <a:r>
                  <a:rPr lang="zh-CN" altLang="en-US" sz="2000" dirty="0"/>
                  <a:t> </a:t>
                </a:r>
                <a:endParaRPr lang="en-US" altLang="zh-CN" sz="2000" dirty="0"/>
              </a:p>
              <a:p>
                <a:pPr lvl="1"/>
                <a:r>
                  <a:rPr lang="en-US" altLang="zh-CN" sz="2000" dirty="0">
                    <a:solidFill>
                      <a:srgbClr val="0432FF"/>
                    </a:solidFill>
                  </a:rPr>
                  <a:t>Feature</a:t>
                </a:r>
                <a:r>
                  <a:rPr lang="en-US" altLang="zh-CN" sz="2000" dirty="0"/>
                  <a:t>: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QCD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background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suppression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due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multi-muon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triggers</a:t>
                </a:r>
              </a:p>
              <a:p>
                <a:endParaRPr lang="en-GB" altLang="zh-CN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906BFB-A5D0-49B2-5BD8-592584B14A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4045" y="886510"/>
                <a:ext cx="9270657" cy="5390721"/>
              </a:xfrm>
              <a:blipFill>
                <a:blip r:embed="rId2"/>
                <a:stretch>
                  <a:fillRect l="-1231" t="-2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E7DF6C5-1BBA-61BA-986A-1B62208AF28A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5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05DD110B-4797-4BC8-EE22-C20ABCA9FAC9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9B4627-3339-0534-405E-7D1B7F310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434168"/>
            <a:ext cx="4119998" cy="299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1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B2A06-8248-EE2F-6958-B2A704DCB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F045E-62CC-F456-7F6C-92E398AC9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Event</a:t>
            </a:r>
            <a:r>
              <a:rPr lang="zh-CN" altLang="en-US" dirty="0"/>
              <a:t> </a:t>
            </a:r>
            <a:r>
              <a:rPr lang="en-US" altLang="zh-CN" dirty="0"/>
              <a:t>selection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FAACCE-E44A-FC37-5CB2-1EBD0A2D14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4045" y="886510"/>
                <a:ext cx="11578281" cy="2363317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altLang="zh-CN" sz="2400" dirty="0"/>
                  <a:t>Pass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the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trigger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selection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and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matching</a:t>
                </a:r>
              </a:p>
              <a:p>
                <a:r>
                  <a:rPr lang="en-US" altLang="zh-CN" sz="2400" dirty="0"/>
                  <a:t>At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least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one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vertex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with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at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least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two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associated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tracks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with</a:t>
                </a:r>
                <a:r>
                  <a:rPr lang="zh-CN" altLang="en-US" sz="2400" dirty="0"/>
                  <a:t> </a:t>
                </a:r>
                <a:r>
                  <a:rPr lang="en-US" altLang="zh-CN" sz="2400" dirty="0" err="1"/>
                  <a:t>pT</a:t>
                </a:r>
                <a:r>
                  <a:rPr lang="en-US" altLang="zh-CN" sz="2400" dirty="0"/>
                  <a:t>&gt;0.5GeV</a:t>
                </a:r>
                <a:endParaRPr lang="en-US" altLang="zh-CN" sz="2400" b="0" dirty="0"/>
              </a:p>
              <a:p>
                <a:r>
                  <a:rPr lang="en-US" altLang="zh-CN" sz="2400" b="0" dirty="0"/>
                  <a:t>Average</a:t>
                </a:r>
                <a:r>
                  <a:rPr lang="zh-CN" altLang="en-US" sz="2400" b="0" dirty="0"/>
                  <a:t> </a:t>
                </a:r>
                <a:r>
                  <a:rPr lang="en-US" altLang="zh-CN" sz="2400" b="0" dirty="0"/>
                  <a:t>muon</a:t>
                </a:r>
                <a:r>
                  <a:rPr lang="zh-CN" altLang="en-US" sz="2400" b="0" dirty="0"/>
                  <a:t> </a:t>
                </a:r>
                <a:r>
                  <a:rPr lang="en-US" altLang="zh-CN" sz="2400" b="0" dirty="0"/>
                  <a:t>momentum</a:t>
                </a:r>
                <a:r>
                  <a:rPr lang="en-US" altLang="zh-CN" sz="2400" dirty="0"/>
                  <a:t>: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p>
                        </m:sSubSup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&lt;10</m:t>
                    </m:r>
                    <m:r>
                      <m:rPr>
                        <m:sty m:val="p"/>
                      </m:rPr>
                      <a:rPr lang="en-US" altLang="zh-CN" sz="2400" i="1">
                        <a:latin typeface="Cambria Math" panose="02040503050406030204" pitchFamily="18" charset="0"/>
                      </a:rPr>
                      <m:t>G</m:t>
                    </m:r>
                    <m:r>
                      <m:rPr>
                        <m:sty m:val="p"/>
                      </m:rPr>
                      <a:rPr lang="en-US" altLang="zh-CN" sz="2400" i="1" smtClean="0">
                        <a:latin typeface="Cambria Math" panose="02040503050406030204" pitchFamily="18" charset="0"/>
                      </a:rPr>
                      <m:t>e</m:t>
                    </m:r>
                    <m:r>
                      <m:rPr>
                        <m:sty m:val="p"/>
                      </m:rPr>
                      <a:rPr lang="en-US" altLang="zh-CN" sz="2400" i="1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r>
                  <a:rPr lang="zh-CN" altLang="en-US" sz="2400" dirty="0"/>
                  <a:t> </a:t>
                </a:r>
                <a:r>
                  <a:rPr lang="en-US" altLang="zh-CN" sz="2400" dirty="0"/>
                  <a:t>to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suppress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the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QCD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multijet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background</a:t>
                </a:r>
                <a:endParaRPr lang="en-GB" altLang="zh-CN" sz="2400" dirty="0"/>
              </a:p>
              <a:p>
                <a:r>
                  <a:rPr lang="en-GB" altLang="zh-CN" sz="2400" b="0" dirty="0"/>
                  <a:t>The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leading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muon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impact-parameter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significance: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400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b="0" i="1" smtClean="0">
                                    <a:solidFill>
                                      <a:srgbClr val="0432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solidFill>
                                      <a:srgbClr val="0432FF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solidFill>
                                      <a:srgbClr val="0432FF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sz="2400" i="1">
                                    <a:solidFill>
                                      <a:srgbClr val="0432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solidFill>
                                      <a:srgbClr val="0432FF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solidFill>
                                      <a:srgbClr val="0432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400" i="1">
                                    <a:solidFill>
                                      <a:srgbClr val="0432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solidFill>
                                          <a:srgbClr val="0432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solidFill>
                                          <a:srgbClr val="0432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solidFill>
                                          <a:srgbClr val="0432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sub>
                        </m:sSub>
                      </m:den>
                    </m:f>
                    <m:r>
                      <a:rPr lang="en-US" altLang="zh-CN" sz="2400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&lt;3</m:t>
                    </m:r>
                  </m:oMath>
                </a14:m>
                <a:r>
                  <a:rPr lang="zh-CN" altLang="en-US" sz="2400" b="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400" b="0" dirty="0"/>
                  <a:t>to</a:t>
                </a:r>
                <a:r>
                  <a:rPr lang="zh-CN" altLang="en-US" sz="2400" b="0" dirty="0"/>
                  <a:t> </a:t>
                </a:r>
                <a:r>
                  <a:rPr lang="en-US" altLang="zh-CN" sz="2400" b="0" dirty="0"/>
                  <a:t>suppress</a:t>
                </a:r>
                <a:r>
                  <a:rPr lang="zh-CN" altLang="en-US" sz="2400" b="0" dirty="0"/>
                  <a:t> </a:t>
                </a:r>
                <a:r>
                  <a:rPr lang="en-US" altLang="zh-CN" sz="2400" b="0" dirty="0"/>
                  <a:t>the</a:t>
                </a:r>
                <a:r>
                  <a:rPr lang="zh-CN" altLang="en-US" sz="2400" b="0" dirty="0"/>
                  <a:t> </a:t>
                </a:r>
                <a:r>
                  <a:rPr lang="en-US" altLang="zh-CN" sz="2400" b="0" dirty="0"/>
                  <a:t>heavy-</a:t>
                </a:r>
                <a:r>
                  <a:rPr lang="en-US" altLang="zh-CN" sz="2400" b="0" dirty="0" err="1"/>
                  <a:t>flavour</a:t>
                </a:r>
                <a:r>
                  <a:rPr lang="zh-CN" altLang="en-US" sz="2400" b="0" dirty="0"/>
                  <a:t> </a:t>
                </a:r>
                <a:r>
                  <a:rPr lang="en-US" altLang="zh-CN" sz="2400" dirty="0"/>
                  <a:t>background</a:t>
                </a:r>
              </a:p>
              <a:p>
                <a:r>
                  <a:rPr lang="en-US" altLang="zh-CN" sz="2400" dirty="0"/>
                  <a:t>Muon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multiplicity:</a:t>
                </a:r>
                <a:r>
                  <a:rPr lang="zh-CN" altLang="en-US" sz="2400" dirty="0"/>
                  <a:t>  </a:t>
                </a:r>
                <a:r>
                  <a:rPr lang="en-US" altLang="zh-CN" sz="2400" dirty="0">
                    <a:solidFill>
                      <a:srgbClr val="0432FF"/>
                    </a:solidFill>
                  </a:rPr>
                  <a:t>at</a:t>
                </a:r>
                <a:r>
                  <a:rPr lang="zh-CN" altLang="en-US" sz="24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432FF"/>
                    </a:solidFill>
                  </a:rPr>
                  <a:t>least</a:t>
                </a:r>
                <a:r>
                  <a:rPr lang="zh-CN" altLang="en-US" sz="24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432FF"/>
                    </a:solidFill>
                  </a:rPr>
                  <a:t>5</a:t>
                </a:r>
                <a:r>
                  <a:rPr lang="zh-CN" altLang="en-US" sz="24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432FF"/>
                    </a:solidFill>
                  </a:rPr>
                  <a:t>muons</a:t>
                </a:r>
                <a:endParaRPr lang="en-GB" altLang="zh-CN" sz="2400" b="0" dirty="0">
                  <a:solidFill>
                    <a:srgbClr val="0432FF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FAACCE-E44A-FC37-5CB2-1EBD0A2D14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4045" y="886510"/>
                <a:ext cx="11578281" cy="2363317"/>
              </a:xfrm>
              <a:blipFill>
                <a:blip r:embed="rId2"/>
                <a:stretch>
                  <a:fillRect l="-658" t="-5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131871A-E289-D5B3-5797-0159625DA539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6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3B5D823-70E1-FDF2-4C35-B6424B4DECC1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710FB2-010B-F47E-6C9B-DA926D066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468" y="3317490"/>
            <a:ext cx="4362732" cy="31380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9F88B2-330D-1ED3-76D9-0A04B46CE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76" y="3289977"/>
            <a:ext cx="4362732" cy="3162748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7D9E444-56DA-32AB-BB29-4DF065981A8A}"/>
              </a:ext>
            </a:extLst>
          </p:cNvPr>
          <p:cNvCxnSpPr>
            <a:cxnSpLocks/>
          </p:cNvCxnSpPr>
          <p:nvPr/>
        </p:nvCxnSpPr>
        <p:spPr>
          <a:xfrm>
            <a:off x="7648832" y="5152767"/>
            <a:ext cx="654908" cy="0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C99084C-2041-B170-F36D-892E42C45A43}"/>
              </a:ext>
            </a:extLst>
          </p:cNvPr>
          <p:cNvCxnSpPr/>
          <p:nvPr/>
        </p:nvCxnSpPr>
        <p:spPr>
          <a:xfrm>
            <a:off x="7624118" y="4090086"/>
            <a:ext cx="0" cy="1952368"/>
          </a:xfrm>
          <a:prstGeom prst="line">
            <a:avLst/>
          </a:prstGeom>
          <a:ln w="12700">
            <a:solidFill>
              <a:srgbClr val="0432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639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B10D0-0491-9C84-87CF-A6564C022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12EFA21-07F5-FE6A-783B-39B99A201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770" y="2690904"/>
            <a:ext cx="4877612" cy="35397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9E289C-A4AA-CD8B-F8AE-F661349E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Two</a:t>
            </a:r>
            <a:r>
              <a:rPr lang="zh-CN" altLang="en-US" dirty="0"/>
              <a:t> </a:t>
            </a:r>
            <a:r>
              <a:rPr lang="en-US" altLang="zh-CN" dirty="0"/>
              <a:t>powerful</a:t>
            </a:r>
            <a:r>
              <a:rPr lang="zh-CN" altLang="en-US" dirty="0"/>
              <a:t> </a:t>
            </a:r>
            <a:r>
              <a:rPr lang="en-US" altLang="zh-CN" dirty="0"/>
              <a:t>observables</a:t>
            </a:r>
            <a:r>
              <a:rPr lang="zh-CN" altLang="en-US" dirty="0"/>
              <a:t> </a:t>
            </a:r>
            <a:r>
              <a:rPr lang="en-US" altLang="zh-CN" dirty="0"/>
              <a:t>(1)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A3DB3-E5D4-3C6D-87F3-EA0D8C01A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046" y="886510"/>
            <a:ext cx="11703908" cy="1902972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Muon</a:t>
            </a:r>
            <a:r>
              <a:rPr lang="zh-CN" altLang="en-US" sz="2400" dirty="0"/>
              <a:t> </a:t>
            </a:r>
            <a:r>
              <a:rPr lang="en-US" altLang="zh-CN" sz="2400" dirty="0"/>
              <a:t>sphericity</a:t>
            </a:r>
            <a:r>
              <a:rPr lang="zh-CN" altLang="en-US" sz="2400" dirty="0"/>
              <a:t> </a:t>
            </a:r>
            <a:r>
              <a:rPr lang="en-US" altLang="zh-CN" sz="2400" dirty="0"/>
              <a:t>(SUEP</a:t>
            </a:r>
            <a:r>
              <a:rPr lang="zh-CN" altLang="en-US" sz="2400" dirty="0"/>
              <a:t> </a:t>
            </a:r>
            <a:r>
              <a:rPr lang="en-US" altLang="zh-CN" sz="2400" dirty="0"/>
              <a:t>features</a:t>
            </a:r>
            <a:r>
              <a:rPr lang="zh-CN" altLang="en-US" sz="2400" dirty="0"/>
              <a:t> </a:t>
            </a:r>
            <a:r>
              <a:rPr lang="en-US" altLang="zh-CN" sz="2400" dirty="0"/>
              <a:t>in</a:t>
            </a:r>
            <a:r>
              <a:rPr lang="zh-CN" altLang="en-US" sz="2400" dirty="0"/>
              <a:t> </a:t>
            </a:r>
            <a:r>
              <a:rPr lang="en-US" altLang="zh-CN" sz="2400" dirty="0">
                <a:solidFill>
                  <a:srgbClr val="0432FF"/>
                </a:solidFill>
              </a:rPr>
              <a:t>isotropic</a:t>
            </a:r>
            <a:r>
              <a:rPr lang="zh-CN" altLang="en-US" sz="2400" dirty="0">
                <a:solidFill>
                  <a:srgbClr val="0432FF"/>
                </a:solidFill>
              </a:rPr>
              <a:t> </a:t>
            </a:r>
            <a:r>
              <a:rPr lang="en-US" altLang="zh-CN" sz="2400" dirty="0">
                <a:solidFill>
                  <a:srgbClr val="0432FF"/>
                </a:solidFill>
              </a:rPr>
              <a:t>distribution</a:t>
            </a:r>
            <a:r>
              <a:rPr lang="en-US" altLang="zh-CN" sz="2400" dirty="0"/>
              <a:t>)</a:t>
            </a:r>
            <a:endParaRPr lang="en-GB" altLang="zh-CN" sz="2400" dirty="0"/>
          </a:p>
          <a:p>
            <a:pPr lvl="1"/>
            <a:r>
              <a:rPr lang="en-US" altLang="zh-CN" sz="2000" dirty="0"/>
              <a:t>calculated</a:t>
            </a:r>
            <a:r>
              <a:rPr lang="zh-CN" altLang="en-US" sz="2000" dirty="0"/>
              <a:t> </a:t>
            </a:r>
            <a:r>
              <a:rPr lang="en-US" altLang="zh-CN" sz="2000" dirty="0"/>
              <a:t>in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 err="1"/>
              <a:t>CoM</a:t>
            </a:r>
            <a:r>
              <a:rPr lang="zh-CN" altLang="en-US" sz="2000" dirty="0"/>
              <a:t> </a:t>
            </a:r>
            <a:r>
              <a:rPr lang="en-US" altLang="zh-CN" sz="2000" dirty="0"/>
              <a:t>system</a:t>
            </a:r>
            <a:r>
              <a:rPr lang="zh-CN" altLang="en-US" sz="2000" dirty="0"/>
              <a:t> </a:t>
            </a:r>
            <a:r>
              <a:rPr lang="en-US" altLang="zh-CN" sz="2000" dirty="0"/>
              <a:t>of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selected</a:t>
            </a:r>
            <a:r>
              <a:rPr lang="zh-CN" altLang="en-US" sz="2000" dirty="0"/>
              <a:t> </a:t>
            </a:r>
            <a:r>
              <a:rPr lang="en-US" altLang="zh-CN" sz="2000" dirty="0"/>
              <a:t>muons</a:t>
            </a:r>
          </a:p>
          <a:p>
            <a:pPr lvl="1"/>
            <a:r>
              <a:rPr lang="en-US" altLang="zh-CN" sz="2000" dirty="0"/>
              <a:t>It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0</a:t>
            </a:r>
            <a:r>
              <a:rPr lang="zh-CN" altLang="en-US" sz="2000" dirty="0"/>
              <a:t> </a:t>
            </a:r>
            <a:r>
              <a:rPr lang="en-US" altLang="zh-CN" sz="2000" dirty="0"/>
              <a:t>for</a:t>
            </a:r>
            <a:r>
              <a:rPr lang="zh-CN" altLang="en-US" sz="2000" dirty="0"/>
              <a:t> </a:t>
            </a:r>
            <a:r>
              <a:rPr lang="en-US" altLang="zh-CN" sz="2000" dirty="0"/>
              <a:t>pencil-like</a:t>
            </a:r>
            <a:r>
              <a:rPr lang="zh-CN" altLang="en-US" sz="2000" dirty="0"/>
              <a:t> </a:t>
            </a:r>
            <a:r>
              <a:rPr lang="en-US" altLang="zh-CN" sz="2000" dirty="0"/>
              <a:t>configuration</a:t>
            </a:r>
            <a:r>
              <a:rPr lang="zh-CN" altLang="en-US" sz="2000" dirty="0"/>
              <a:t> </a:t>
            </a:r>
            <a:r>
              <a:rPr lang="en-US" altLang="zh-CN" sz="2000" dirty="0"/>
              <a:t>and</a:t>
            </a:r>
            <a:r>
              <a:rPr lang="zh-CN" altLang="en-US" sz="2000" dirty="0"/>
              <a:t> </a:t>
            </a:r>
            <a:r>
              <a:rPr lang="en-US" altLang="zh-CN" sz="2000" dirty="0"/>
              <a:t>1</a:t>
            </a:r>
            <a:r>
              <a:rPr lang="zh-CN" altLang="en-US" sz="2000" dirty="0"/>
              <a:t> </a:t>
            </a:r>
            <a:r>
              <a:rPr lang="en-US" altLang="zh-CN" sz="2000" dirty="0"/>
              <a:t>for</a:t>
            </a:r>
            <a:r>
              <a:rPr lang="zh-CN" altLang="en-US" sz="2000" dirty="0"/>
              <a:t> </a:t>
            </a:r>
            <a:r>
              <a:rPr lang="en-US" altLang="zh-CN" sz="2000" dirty="0"/>
              <a:t>isotropic</a:t>
            </a:r>
            <a:r>
              <a:rPr lang="zh-CN" altLang="en-US" sz="2000" dirty="0"/>
              <a:t> </a:t>
            </a:r>
            <a:r>
              <a:rPr lang="en-US" altLang="zh-CN" sz="2000" dirty="0"/>
              <a:t>configuration</a:t>
            </a:r>
          </a:p>
          <a:p>
            <a:pPr lvl="1"/>
            <a:r>
              <a:rPr lang="en-US" altLang="zh-CN" sz="2000" dirty="0"/>
              <a:t>Its</a:t>
            </a:r>
            <a:r>
              <a:rPr lang="zh-CN" altLang="en-US" sz="2000" dirty="0"/>
              <a:t> </a:t>
            </a:r>
            <a:r>
              <a:rPr lang="en-US" altLang="zh-CN" sz="2000" dirty="0"/>
              <a:t>value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low</a:t>
            </a:r>
            <a:r>
              <a:rPr lang="zh-CN" altLang="en-US" sz="2000" dirty="0"/>
              <a:t> </a:t>
            </a:r>
            <a:r>
              <a:rPr lang="en-US" altLang="zh-CN" sz="2000" dirty="0"/>
              <a:t>for</a:t>
            </a:r>
            <a:r>
              <a:rPr lang="zh-CN" altLang="en-US" sz="2000" dirty="0"/>
              <a:t> </a:t>
            </a:r>
            <a:r>
              <a:rPr lang="en-US" altLang="zh-CN" sz="2000" dirty="0"/>
              <a:t>background</a:t>
            </a:r>
            <a:r>
              <a:rPr lang="zh-CN" altLang="en-US" sz="2000" dirty="0"/>
              <a:t> </a:t>
            </a:r>
            <a:r>
              <a:rPr lang="en-US" altLang="zh-CN" sz="2000" dirty="0"/>
              <a:t>while</a:t>
            </a:r>
            <a:r>
              <a:rPr lang="zh-CN" altLang="en-US" sz="2000" dirty="0"/>
              <a:t> </a:t>
            </a:r>
            <a:r>
              <a:rPr lang="en-US" altLang="zh-CN" sz="2000" dirty="0"/>
              <a:t>high</a:t>
            </a:r>
            <a:r>
              <a:rPr lang="zh-CN" altLang="en-US" sz="2000" dirty="0"/>
              <a:t> </a:t>
            </a:r>
            <a:r>
              <a:rPr lang="en-US" altLang="zh-CN" sz="2000" dirty="0"/>
              <a:t>for</a:t>
            </a:r>
            <a:r>
              <a:rPr lang="zh-CN" altLang="en-US" sz="2000" dirty="0"/>
              <a:t> </a:t>
            </a:r>
            <a:r>
              <a:rPr lang="en-US" altLang="zh-CN" sz="2000" dirty="0"/>
              <a:t>signal.</a:t>
            </a:r>
          </a:p>
          <a:p>
            <a:pPr lvl="1"/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lvl="1"/>
            <a:endParaRPr lang="en-US" altLang="zh-CN" dirty="0"/>
          </a:p>
          <a:p>
            <a:endParaRPr lang="en-US" altLang="zh-CN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113C150-23A3-A10E-2A96-68CBF2788E4C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7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B904D448-25D7-9ABF-5726-73FC5EF596ED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1F47B9-9EE0-AF2E-6A46-E00BC150E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37" y="2826888"/>
            <a:ext cx="2362200" cy="1168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F561CA-FA37-1771-EA89-690197D0B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585" y="2934622"/>
            <a:ext cx="2235200" cy="939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2A8266B-B419-DD27-546C-C88E21655AA5}"/>
                  </a:ext>
                </a:extLst>
              </p:cNvPr>
              <p:cNvSpPr txBox="1"/>
              <p:nvPr/>
            </p:nvSpPr>
            <p:spPr>
              <a:xfrm>
                <a:off x="764577" y="3995288"/>
                <a:ext cx="20594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altLang="zh-CN" dirty="0"/>
                  <a:t>spatial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indices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2A8266B-B419-DD27-546C-C88E21655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577" y="3995288"/>
                <a:ext cx="2059460" cy="369332"/>
              </a:xfrm>
              <a:prstGeom prst="rect">
                <a:avLst/>
              </a:prstGeom>
              <a:blipFill>
                <a:blip r:embed="rId5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424485C-9294-2EB9-0B0F-4C38BB7224CE}"/>
                  </a:ext>
                </a:extLst>
              </p:cNvPr>
              <p:cNvSpPr txBox="1"/>
              <p:nvPr/>
            </p:nvSpPr>
            <p:spPr>
              <a:xfrm>
                <a:off x="3583460" y="3983615"/>
                <a:ext cx="20594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altLang="zh-CN" b="0" i="0" smtClean="0">
                          <a:latin typeface="Cambria Math" panose="02040503050406030204" pitchFamily="18" charset="0"/>
                        </a:rPr>
                        <m:t>eigenvalues</m:t>
                      </m:r>
                      <m:r>
                        <a:rPr lang="zh-CN" altLang="en-US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424485C-9294-2EB9-0B0F-4C38BB722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3460" y="3983615"/>
                <a:ext cx="2059460" cy="369332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208F557-C0E4-1065-0F24-6DCC3CE0D23B}"/>
                  </a:ext>
                </a:extLst>
              </p:cNvPr>
              <p:cNvSpPr txBox="1"/>
              <p:nvPr/>
            </p:nvSpPr>
            <p:spPr>
              <a:xfrm>
                <a:off x="344274" y="4693356"/>
                <a:ext cx="5813853" cy="967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Background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estimation: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0.1&lt;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&lt;0.2</m:t>
                    </m:r>
                  </m:oMath>
                </a14:m>
                <a:r>
                  <a:rPr lang="en-US" altLang="zh-CN" dirty="0"/>
                  <a:t>: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used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background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estimation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0.6&lt;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&lt;1: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used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signal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searching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(signal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region)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208F557-C0E4-1065-0F24-6DCC3CE0D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74" y="4693356"/>
                <a:ext cx="5813853" cy="967957"/>
              </a:xfrm>
              <a:prstGeom prst="rect">
                <a:avLst/>
              </a:prstGeom>
              <a:blipFill>
                <a:blip r:embed="rId7"/>
                <a:stretch>
                  <a:fillRect l="-654" t="-2597" b="-7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91EB75A9-FF64-7762-2C79-A83BCEE9FC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0600" y="0"/>
            <a:ext cx="3581400" cy="2591450"/>
          </a:xfrm>
          <a:prstGeom prst="rect">
            <a:avLst/>
          </a:prstGeom>
        </p:spPr>
      </p:pic>
      <p:sp>
        <p:nvSpPr>
          <p:cNvPr id="21" name="Right Arrow 20">
            <a:extLst>
              <a:ext uri="{FF2B5EF4-FFF2-40B4-BE49-F238E27FC236}">
                <a16:creationId xmlns:a16="http://schemas.microsoft.com/office/drawing/2014/main" id="{60FC221F-0A23-A959-BD41-B0AA8276230F}"/>
              </a:ext>
            </a:extLst>
          </p:cNvPr>
          <p:cNvSpPr/>
          <p:nvPr/>
        </p:nvSpPr>
        <p:spPr>
          <a:xfrm rot="7431026">
            <a:off x="8900984" y="2410875"/>
            <a:ext cx="642552" cy="36679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732EF4-EA4C-081E-3393-D19F8F111E05}"/>
              </a:ext>
            </a:extLst>
          </p:cNvPr>
          <p:cNvSpPr txBox="1"/>
          <p:nvPr/>
        </p:nvSpPr>
        <p:spPr>
          <a:xfrm>
            <a:off x="9786551" y="886510"/>
            <a:ext cx="1334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Lab</a:t>
            </a:r>
            <a:r>
              <a:rPr lang="zh-CN" altLang="en-US" dirty="0"/>
              <a:t> </a:t>
            </a:r>
            <a:r>
              <a:rPr lang="en-US" altLang="zh-CN" dirty="0"/>
              <a:t>frame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5623A6-BD48-A0D2-F35A-35E0B43B8B9A}"/>
              </a:ext>
            </a:extLst>
          </p:cNvPr>
          <p:cNvSpPr txBox="1"/>
          <p:nvPr/>
        </p:nvSpPr>
        <p:spPr>
          <a:xfrm>
            <a:off x="7796082" y="3794812"/>
            <a:ext cx="1426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CoM</a:t>
            </a:r>
            <a:r>
              <a:rPr lang="zh-CN" altLang="en-US" dirty="0"/>
              <a:t> </a:t>
            </a:r>
            <a:r>
              <a:rPr lang="en-US" altLang="zh-CN" dirty="0"/>
              <a:t>frame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FC9BAC-A455-BD6C-4468-923DECED45A1}"/>
              </a:ext>
            </a:extLst>
          </p:cNvPr>
          <p:cNvSpPr txBox="1"/>
          <p:nvPr/>
        </p:nvSpPr>
        <p:spPr>
          <a:xfrm>
            <a:off x="7154562" y="4352947"/>
            <a:ext cx="6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CR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2421D2-3A78-DB19-B4BF-2F5A40C2C5EB}"/>
              </a:ext>
            </a:extLst>
          </p:cNvPr>
          <p:cNvSpPr txBox="1"/>
          <p:nvPr/>
        </p:nvSpPr>
        <p:spPr>
          <a:xfrm>
            <a:off x="9788270" y="4352947"/>
            <a:ext cx="6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SR</a:t>
            </a:r>
            <a:endParaRPr lang="en-US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381902E-FAA9-520F-3BE5-3B54556D6A67}"/>
              </a:ext>
            </a:extLst>
          </p:cNvPr>
          <p:cNvSpPr/>
          <p:nvPr/>
        </p:nvSpPr>
        <p:spPr>
          <a:xfrm>
            <a:off x="9222259" y="4066401"/>
            <a:ext cx="1661809" cy="1667134"/>
          </a:xfrm>
          <a:prstGeom prst="roundRect">
            <a:avLst/>
          </a:prstGeom>
          <a:noFill/>
          <a:ln w="28575">
            <a:solidFill>
              <a:srgbClr val="04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7DDDFEB-7AE1-DCDB-6F2B-37BC133E566F}"/>
              </a:ext>
            </a:extLst>
          </p:cNvPr>
          <p:cNvSpPr/>
          <p:nvPr/>
        </p:nvSpPr>
        <p:spPr>
          <a:xfrm>
            <a:off x="7154562" y="4041771"/>
            <a:ext cx="407773" cy="16917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080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80053-9DD5-C27D-9A31-43D60FA6A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862690C9-3FFE-A66A-679D-F8FB55CE9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6513" y="1474881"/>
            <a:ext cx="3408714" cy="24923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6BE956-3733-FCC0-284B-F9EF77358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Two</a:t>
            </a:r>
            <a:r>
              <a:rPr lang="zh-CN" altLang="en-US" dirty="0"/>
              <a:t> </a:t>
            </a:r>
            <a:r>
              <a:rPr lang="en-US" altLang="zh-CN" dirty="0"/>
              <a:t>powerful</a:t>
            </a:r>
            <a:r>
              <a:rPr lang="zh-CN" altLang="en-US" dirty="0"/>
              <a:t> </a:t>
            </a:r>
            <a:r>
              <a:rPr lang="en-US" altLang="zh-CN" dirty="0"/>
              <a:t>observables</a:t>
            </a:r>
            <a:r>
              <a:rPr lang="zh-CN" altLang="en-US" dirty="0"/>
              <a:t> </a:t>
            </a:r>
            <a:r>
              <a:rPr lang="en-US" altLang="zh-CN" dirty="0"/>
              <a:t>(2)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783DFE-274B-24BB-EB11-6A903A9CBE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4046" y="886511"/>
                <a:ext cx="9085304" cy="238133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altLang="zh-CN" dirty="0"/>
                  <a:t>Track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multiplicity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(SUEP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features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in</a:t>
                </a:r>
                <a:r>
                  <a:rPr lang="zh-CN" altLang="en-US" dirty="0"/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large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number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of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soft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tracks</a:t>
                </a:r>
                <a:r>
                  <a:rPr lang="en-US" altLang="zh-CN" dirty="0"/>
                  <a:t>):</a:t>
                </a:r>
              </a:p>
              <a:p>
                <a:pPr lvl="1"/>
                <a:r>
                  <a:rPr lang="en-US" altLang="zh-CN" dirty="0"/>
                  <a:t>tight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requirement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altLang="zh-CN">
                        <a:latin typeface="Cambria Math" panose="02040503050406030204" pitchFamily="18" charset="0"/>
                      </a:rPr>
                      <m:t>&lt;0.5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</a:rPr>
                      <m:t>mm</m:t>
                    </m:r>
                    <m:r>
                      <a:rPr lang="zh-CN" altLang="en-US" b="0" i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altLang="zh-CN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suppress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pile-up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tracks</a:t>
                </a:r>
              </a:p>
              <a:p>
                <a:pPr lvl="1"/>
                <a:r>
                  <a:rPr lang="en-US" altLang="zh-CN" dirty="0"/>
                  <a:t>Perform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pile-up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correction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data-driven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way</a:t>
                </a:r>
              </a:p>
              <a:p>
                <a:pPr lvl="2"/>
                <a:r>
                  <a:rPr lang="en-US" altLang="zh-CN" dirty="0"/>
                  <a:t>Manually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shift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Z</a:t>
                </a:r>
                <a:r>
                  <a:rPr lang="en-US" altLang="zh-CN" baseline="-25000" dirty="0"/>
                  <a:t>PV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count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number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of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tracks</a:t>
                </a:r>
              </a:p>
              <a:p>
                <a:pPr lvl="2"/>
                <a:r>
                  <a:rPr lang="en-US" altLang="zh-CN" dirty="0"/>
                  <a:t>Fit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using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Gaussian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+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constant</a:t>
                </a:r>
              </a:p>
              <a:p>
                <a:pPr lvl="2"/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tail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part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(z=6.5mm)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gives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estimation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of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pileup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contribution.</a:t>
                </a:r>
              </a:p>
              <a:p>
                <a:pPr lvl="2"/>
                <a:r>
                  <a:rPr lang="en-US" altLang="zh-CN" dirty="0"/>
                  <a:t>Uncertainty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estimated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using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events</a:t>
                </a:r>
              </a:p>
              <a:p>
                <a:pPr lvl="1"/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pPr lvl="1"/>
                <a:endParaRPr lang="en-US" altLang="zh-CN" dirty="0"/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783DFE-274B-24BB-EB11-6A903A9CBE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4046" y="886511"/>
                <a:ext cx="9085304" cy="2381332"/>
              </a:xfrm>
              <a:blipFill>
                <a:blip r:embed="rId3"/>
                <a:stretch>
                  <a:fillRect l="-1117" t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EDD8F18-6D5A-321F-7F8B-2FB2E7384251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8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2696CC9-615F-1FA6-8667-49732A020E64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6E393959-2DDC-8DAD-9347-16F8F8D00E6F}"/>
              </a:ext>
            </a:extLst>
          </p:cNvPr>
          <p:cNvSpPr/>
          <p:nvPr/>
        </p:nvSpPr>
        <p:spPr>
          <a:xfrm>
            <a:off x="92674" y="5449327"/>
            <a:ext cx="1874623" cy="2347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>
            <a:extLst>
              <a:ext uri="{FF2B5EF4-FFF2-40B4-BE49-F238E27FC236}">
                <a16:creationId xmlns:a16="http://schemas.microsoft.com/office/drawing/2014/main" id="{60B84F06-F85E-30D3-4D85-D66CD912214D}"/>
              </a:ext>
            </a:extLst>
          </p:cNvPr>
          <p:cNvSpPr/>
          <p:nvPr/>
        </p:nvSpPr>
        <p:spPr>
          <a:xfrm>
            <a:off x="3197311" y="5474037"/>
            <a:ext cx="2616027" cy="21006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C9A5F78-424D-0615-D3B2-BD04072A8351}"/>
              </a:ext>
            </a:extLst>
          </p:cNvPr>
          <p:cNvSpPr/>
          <p:nvPr/>
        </p:nvSpPr>
        <p:spPr>
          <a:xfrm>
            <a:off x="2312257" y="5257787"/>
            <a:ext cx="234779" cy="234779"/>
          </a:xfrm>
          <a:prstGeom prst="ellipse">
            <a:avLst/>
          </a:prstGeom>
          <a:solidFill>
            <a:srgbClr val="0432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DADAED-2DAD-F4C6-5073-74C6B3AE80C3}"/>
              </a:ext>
            </a:extLst>
          </p:cNvPr>
          <p:cNvSpPr/>
          <p:nvPr/>
        </p:nvSpPr>
        <p:spPr>
          <a:xfrm>
            <a:off x="2740111" y="5356648"/>
            <a:ext cx="234779" cy="23477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02670ED-D042-71A4-2818-C7F09F9276C8}"/>
              </a:ext>
            </a:extLst>
          </p:cNvPr>
          <p:cNvSpPr/>
          <p:nvPr/>
        </p:nvSpPr>
        <p:spPr>
          <a:xfrm>
            <a:off x="2892511" y="5509048"/>
            <a:ext cx="234779" cy="23477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C9463AD-FE91-C415-5576-DC6767C3236B}"/>
              </a:ext>
            </a:extLst>
          </p:cNvPr>
          <p:cNvSpPr/>
          <p:nvPr/>
        </p:nvSpPr>
        <p:spPr>
          <a:xfrm>
            <a:off x="2587711" y="5626437"/>
            <a:ext cx="234779" cy="23477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196174C-BA05-6504-A533-2E6253FF9CF3}"/>
              </a:ext>
            </a:extLst>
          </p:cNvPr>
          <p:cNvSpPr/>
          <p:nvPr/>
        </p:nvSpPr>
        <p:spPr>
          <a:xfrm>
            <a:off x="2037318" y="5356648"/>
            <a:ext cx="234779" cy="23477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A12E60B-D06B-493E-9722-C1D505E51BB5}"/>
              </a:ext>
            </a:extLst>
          </p:cNvPr>
          <p:cNvSpPr/>
          <p:nvPr/>
        </p:nvSpPr>
        <p:spPr>
          <a:xfrm>
            <a:off x="1928680" y="5595540"/>
            <a:ext cx="234779" cy="23477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1B9C849-801D-7F93-756B-D516C8084540}"/>
              </a:ext>
            </a:extLst>
          </p:cNvPr>
          <p:cNvSpPr/>
          <p:nvPr/>
        </p:nvSpPr>
        <p:spPr>
          <a:xfrm>
            <a:off x="2241719" y="5597607"/>
            <a:ext cx="234779" cy="23477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F20A93D-3CAA-B0A0-DCD6-D4D5859EE9AF}"/>
              </a:ext>
            </a:extLst>
          </p:cNvPr>
          <p:cNvSpPr/>
          <p:nvPr/>
        </p:nvSpPr>
        <p:spPr>
          <a:xfrm>
            <a:off x="1364386" y="5595540"/>
            <a:ext cx="234779" cy="23477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10EF99C-5480-7E48-2FBD-A9F6B4E1B818}"/>
              </a:ext>
            </a:extLst>
          </p:cNvPr>
          <p:cNvSpPr/>
          <p:nvPr/>
        </p:nvSpPr>
        <p:spPr>
          <a:xfrm>
            <a:off x="2525927" y="5303103"/>
            <a:ext cx="234779" cy="23477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025C618-7C96-BA83-B6EF-321863267CD4}"/>
              </a:ext>
            </a:extLst>
          </p:cNvPr>
          <p:cNvSpPr/>
          <p:nvPr/>
        </p:nvSpPr>
        <p:spPr>
          <a:xfrm>
            <a:off x="3839341" y="5552293"/>
            <a:ext cx="234779" cy="23477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06FE0C-7FCF-57B5-CD3C-E0A14494054E}"/>
              </a:ext>
            </a:extLst>
          </p:cNvPr>
          <p:cNvSpPr/>
          <p:nvPr/>
        </p:nvSpPr>
        <p:spPr>
          <a:xfrm>
            <a:off x="2480355" y="5461681"/>
            <a:ext cx="234779" cy="23477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54E8C6F-FD6A-2C5C-B572-A147A5C87CC7}"/>
              </a:ext>
            </a:extLst>
          </p:cNvPr>
          <p:cNvCxnSpPr>
            <a:cxnSpLocks/>
          </p:cNvCxnSpPr>
          <p:nvPr/>
        </p:nvCxnSpPr>
        <p:spPr>
          <a:xfrm>
            <a:off x="1481775" y="4148605"/>
            <a:ext cx="830482" cy="1012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3AA7669-90EE-1561-9199-A49167AFDAC1}"/>
              </a:ext>
            </a:extLst>
          </p:cNvPr>
          <p:cNvSpPr txBox="1"/>
          <p:nvPr/>
        </p:nvSpPr>
        <p:spPr>
          <a:xfrm>
            <a:off x="92674" y="3861806"/>
            <a:ext cx="1799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432FF"/>
                </a:solidFill>
              </a:rPr>
              <a:t>Primary</a:t>
            </a:r>
            <a:r>
              <a:rPr lang="zh-CN" altLang="en-US" dirty="0">
                <a:solidFill>
                  <a:srgbClr val="0432FF"/>
                </a:solidFill>
              </a:rPr>
              <a:t> </a:t>
            </a:r>
            <a:r>
              <a:rPr lang="en-US" altLang="zh-CN" dirty="0">
                <a:solidFill>
                  <a:srgbClr val="0432FF"/>
                </a:solidFill>
              </a:rPr>
              <a:t>Vertex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Pile-up</a:t>
            </a:r>
          </a:p>
          <a:p>
            <a:r>
              <a:rPr lang="en-US" altLang="zh-CN" dirty="0" err="1"/>
              <a:t>Beamspot</a:t>
            </a:r>
            <a:endParaRPr lang="en-US" altLang="zh-CN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58BF5EF-033D-F2CE-65AC-EFDD3D040A93}"/>
              </a:ext>
            </a:extLst>
          </p:cNvPr>
          <p:cNvCxnSpPr>
            <a:cxnSpLocks/>
          </p:cNvCxnSpPr>
          <p:nvPr/>
        </p:nvCxnSpPr>
        <p:spPr>
          <a:xfrm>
            <a:off x="1214237" y="4348777"/>
            <a:ext cx="242561" cy="1160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D6EB414-A55E-C092-B8CA-85F3F2343230}"/>
              </a:ext>
            </a:extLst>
          </p:cNvPr>
          <p:cNvCxnSpPr>
            <a:cxnSpLocks/>
            <a:endCxn id="15" idx="2"/>
          </p:cNvCxnSpPr>
          <p:nvPr/>
        </p:nvCxnSpPr>
        <p:spPr>
          <a:xfrm>
            <a:off x="1146856" y="4628233"/>
            <a:ext cx="1333499" cy="950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42">
            <a:extLst>
              <a:ext uri="{FF2B5EF4-FFF2-40B4-BE49-F238E27FC236}">
                <a16:creationId xmlns:a16="http://schemas.microsoft.com/office/drawing/2014/main" id="{DB97B628-CEB1-09B2-1759-DB32ED43BCA0}"/>
              </a:ext>
            </a:extLst>
          </p:cNvPr>
          <p:cNvSpPr/>
          <p:nvPr/>
        </p:nvSpPr>
        <p:spPr>
          <a:xfrm>
            <a:off x="1382924" y="3494982"/>
            <a:ext cx="1952368" cy="1717593"/>
          </a:xfrm>
          <a:custGeom>
            <a:avLst/>
            <a:gdLst>
              <a:gd name="csX0" fmla="*/ 0 w 1952368"/>
              <a:gd name="csY0" fmla="*/ 1631095 h 1717593"/>
              <a:gd name="csX1" fmla="*/ 444844 w 1952368"/>
              <a:gd name="csY1" fmla="*/ 1643452 h 1717593"/>
              <a:gd name="csX2" fmla="*/ 840260 w 1952368"/>
              <a:gd name="csY2" fmla="*/ 1248036 h 1717593"/>
              <a:gd name="csX3" fmla="*/ 963827 w 1952368"/>
              <a:gd name="csY3" fmla="*/ 3 h 1717593"/>
              <a:gd name="csX4" fmla="*/ 1186249 w 1952368"/>
              <a:gd name="csY4" fmla="*/ 1235679 h 1717593"/>
              <a:gd name="csX5" fmla="*/ 1359244 w 1952368"/>
              <a:gd name="csY5" fmla="*/ 1606382 h 1717593"/>
              <a:gd name="csX6" fmla="*/ 1952368 w 1952368"/>
              <a:gd name="csY6" fmla="*/ 1717593 h 17175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52368" h="1717593">
                <a:moveTo>
                  <a:pt x="0" y="1631095"/>
                </a:moveTo>
                <a:cubicBezTo>
                  <a:pt x="152400" y="1669195"/>
                  <a:pt x="304801" y="1707295"/>
                  <a:pt x="444844" y="1643452"/>
                </a:cubicBezTo>
                <a:cubicBezTo>
                  <a:pt x="584887" y="1579609"/>
                  <a:pt x="753763" y="1521944"/>
                  <a:pt x="840260" y="1248036"/>
                </a:cubicBezTo>
                <a:cubicBezTo>
                  <a:pt x="926757" y="974128"/>
                  <a:pt x="906162" y="2062"/>
                  <a:pt x="963827" y="3"/>
                </a:cubicBezTo>
                <a:cubicBezTo>
                  <a:pt x="1021492" y="-2056"/>
                  <a:pt x="1120346" y="967949"/>
                  <a:pt x="1186249" y="1235679"/>
                </a:cubicBezTo>
                <a:cubicBezTo>
                  <a:pt x="1252152" y="1503409"/>
                  <a:pt x="1231557" y="1526063"/>
                  <a:pt x="1359244" y="1606382"/>
                </a:cubicBezTo>
                <a:cubicBezTo>
                  <a:pt x="1486931" y="1686701"/>
                  <a:pt x="1719649" y="1702147"/>
                  <a:pt x="1952368" y="1717593"/>
                </a:cubicBezTo>
              </a:path>
            </a:pathLst>
          </a:custGeom>
          <a:noFill/>
          <a:ln w="28575">
            <a:solidFill>
              <a:srgbClr val="04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45568A86-34FB-5F73-6E23-E170492A2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111" y="3105543"/>
            <a:ext cx="5326353" cy="67670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702F409-E1A3-AFE3-53EF-AFCA5B7F37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0" y="3720142"/>
            <a:ext cx="3835790" cy="687502"/>
          </a:xfrm>
          <a:prstGeom prst="rect">
            <a:avLst/>
          </a:prstGeom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29F07C7-7828-6AF5-1204-62115A21A608}"/>
              </a:ext>
            </a:extLst>
          </p:cNvPr>
          <p:cNvCxnSpPr>
            <a:cxnSpLocks/>
          </p:cNvCxnSpPr>
          <p:nvPr/>
        </p:nvCxnSpPr>
        <p:spPr>
          <a:xfrm>
            <a:off x="11843950" y="2531976"/>
            <a:ext cx="0" cy="795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ight Arrow 53">
            <a:extLst>
              <a:ext uri="{FF2B5EF4-FFF2-40B4-BE49-F238E27FC236}">
                <a16:creationId xmlns:a16="http://schemas.microsoft.com/office/drawing/2014/main" id="{47641A73-6EC4-844B-3312-958A0E7B466C}"/>
              </a:ext>
            </a:extLst>
          </p:cNvPr>
          <p:cNvSpPr/>
          <p:nvPr/>
        </p:nvSpPr>
        <p:spPr>
          <a:xfrm>
            <a:off x="9125463" y="5154816"/>
            <a:ext cx="407774" cy="5581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BA46C74-E576-B184-499B-6072E8B000AB}"/>
              </a:ext>
            </a:extLst>
          </p:cNvPr>
          <p:cNvCxnSpPr>
            <a:cxnSpLocks/>
          </p:cNvCxnSpPr>
          <p:nvPr/>
        </p:nvCxnSpPr>
        <p:spPr>
          <a:xfrm>
            <a:off x="3127290" y="4416794"/>
            <a:ext cx="0" cy="795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16B98F2-3FA2-C4DD-5B47-14A9D1F59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542" y="4531300"/>
            <a:ext cx="2575283" cy="18850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D367B1-9DB8-BA4C-069C-DA03C6F3CD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3237" y="4498776"/>
            <a:ext cx="2575283" cy="187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06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A1D44-7D6A-F0C0-1798-6F3E1B42D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5D431-9395-6576-41CE-CD7B16A8E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Background</a:t>
            </a:r>
            <a:r>
              <a:rPr lang="zh-CN" altLang="en-US" dirty="0"/>
              <a:t> </a:t>
            </a:r>
            <a:r>
              <a:rPr lang="en-US" altLang="zh-CN" dirty="0"/>
              <a:t>modeling</a:t>
            </a:r>
            <a:r>
              <a:rPr lang="zh-CN" altLang="en-US" dirty="0"/>
              <a:t> </a:t>
            </a:r>
            <a:r>
              <a:rPr lang="en-US" altLang="zh-CN" dirty="0"/>
              <a:t>strategy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EBA552-CBBD-8D77-153D-2C9AFBC256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4046" y="778315"/>
                <a:ext cx="11703908" cy="2202775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altLang="zh-CN" dirty="0"/>
                  <a:t>ABCD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method:</a:t>
                </a:r>
                <a:r>
                  <a:rPr lang="zh-CN" altLang="en-US" dirty="0"/>
                  <a:t> </a:t>
                </a:r>
                <a:endParaRPr lang="en-GB" altLang="zh-CN" dirty="0"/>
              </a:p>
              <a:p>
                <a:pPr lvl="1"/>
                <a:r>
                  <a:rPr lang="en-US" altLang="zh-CN" dirty="0"/>
                  <a:t>muon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sphericity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V.S.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track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multiplicity</a:t>
                </a:r>
              </a:p>
              <a:p>
                <a:pPr lvl="1"/>
                <a:r>
                  <a:rPr lang="en-US" altLang="zh-CN" dirty="0"/>
                  <a:t>Signal: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high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muon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sphericity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high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track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multiplicity</a:t>
                </a:r>
                <a:r>
                  <a:rPr lang="zh-CN" altLang="en-US" dirty="0"/>
                  <a:t>  </a:t>
                </a:r>
                <a:r>
                  <a:rPr lang="en-US" altLang="zh-CN" dirty="0"/>
                  <a:t>(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D1-D6</a:t>
                </a:r>
                <a:r>
                  <a:rPr lang="en-US" altLang="zh-CN" dirty="0"/>
                  <a:t>)</a:t>
                </a:r>
              </a:p>
              <a:p>
                <a:pPr lvl="2"/>
                <a:r>
                  <a:rPr lang="en-US" altLang="zh-CN" dirty="0"/>
                  <a:t>6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bins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probe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different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signal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models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maximize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sensitivity</a:t>
                </a:r>
              </a:p>
              <a:p>
                <a:pPr lvl="1"/>
                <a:r>
                  <a:rPr lang="en-US" altLang="zh-CN" dirty="0"/>
                  <a:t>Background: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low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muon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sphericity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low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track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multiplicity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(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A,B,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C1-C6</a:t>
                </a:r>
                <a:r>
                  <a:rPr lang="en-US" altLang="zh-CN" dirty="0"/>
                  <a:t>)</a:t>
                </a:r>
              </a:p>
              <a:p>
                <a:r>
                  <a:rPr lang="en-US" altLang="zh-CN" dirty="0"/>
                  <a:t>Background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prediction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Signal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regions: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altLang="zh-CN" dirty="0"/>
                  <a:t>Key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assumption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of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method:</a:t>
                </a:r>
                <a:r>
                  <a:rPr lang="zh-CN" altLang="en-US" dirty="0"/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no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significant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correlation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for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the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background</a:t>
                </a:r>
                <a:endParaRPr lang="en-US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EBA552-CBBD-8D77-153D-2C9AFBC256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4046" y="778315"/>
                <a:ext cx="11703908" cy="2202775"/>
              </a:xfrm>
              <a:blipFill>
                <a:blip r:embed="rId2"/>
                <a:stretch>
                  <a:fillRect l="-651" t="-5747" b="-5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1A3E71BE-4656-F40C-EA54-75223E59A52E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9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04D85207-79B8-5EAF-B774-5E809E6F057F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7465449-FC94-4E69-CF9F-E2301E7897F3}"/>
              </a:ext>
            </a:extLst>
          </p:cNvPr>
          <p:cNvGrpSpPr/>
          <p:nvPr/>
        </p:nvGrpSpPr>
        <p:grpSpPr>
          <a:xfrm>
            <a:off x="1261509" y="3052241"/>
            <a:ext cx="4527631" cy="3372372"/>
            <a:chOff x="1010725" y="2833129"/>
            <a:chExt cx="4527631" cy="337237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88F8523-97BE-7F27-65A1-E78189CBD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0725" y="2833129"/>
              <a:ext cx="4527631" cy="3372372"/>
            </a:xfrm>
            <a:prstGeom prst="rect">
              <a:avLst/>
            </a:prstGeom>
          </p:spPr>
        </p:pic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1E94EE10-41F3-4170-BEE6-9DB43A66AE32}"/>
                </a:ext>
              </a:extLst>
            </p:cNvPr>
            <p:cNvSpPr/>
            <p:nvPr/>
          </p:nvSpPr>
          <p:spPr>
            <a:xfrm>
              <a:off x="3336326" y="3568572"/>
              <a:ext cx="1536839" cy="979859"/>
            </a:xfrm>
            <a:prstGeom prst="roundRect">
              <a:avLst/>
            </a:prstGeom>
            <a:noFill/>
            <a:ln w="28575">
              <a:solidFill>
                <a:srgbClr val="0432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896DC8D-02C4-6C97-9ED4-A35FD1D940FC}"/>
                </a:ext>
              </a:extLst>
            </p:cNvPr>
            <p:cNvSpPr/>
            <p:nvPr/>
          </p:nvSpPr>
          <p:spPr>
            <a:xfrm>
              <a:off x="3383812" y="5405040"/>
              <a:ext cx="1427567" cy="27184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879EDB30-65D0-721A-3963-1C47446CCBA3}"/>
                </a:ext>
              </a:extLst>
            </p:cNvPr>
            <p:cNvSpPr/>
            <p:nvPr/>
          </p:nvSpPr>
          <p:spPr>
            <a:xfrm>
              <a:off x="1441138" y="5405040"/>
              <a:ext cx="264094" cy="27184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55FC143B-373B-FCC7-A676-64100F5CD7D5}"/>
                </a:ext>
              </a:extLst>
            </p:cNvPr>
            <p:cNvSpPr/>
            <p:nvPr/>
          </p:nvSpPr>
          <p:spPr>
            <a:xfrm>
              <a:off x="1441138" y="3568573"/>
              <a:ext cx="264094" cy="93455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7CBBA0C-C54F-EE1C-8DDD-780439034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553" y="3122392"/>
            <a:ext cx="4238630" cy="323207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82499C0-C42F-8956-2542-3D7E2A3609AF}"/>
              </a:ext>
            </a:extLst>
          </p:cNvPr>
          <p:cNvSpPr txBox="1"/>
          <p:nvPr/>
        </p:nvSpPr>
        <p:spPr>
          <a:xfrm>
            <a:off x="71031" y="4508696"/>
            <a:ext cx="1841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MC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CA134A-341B-0F16-9392-79F83F1A77C8}"/>
              </a:ext>
            </a:extLst>
          </p:cNvPr>
          <p:cNvSpPr txBox="1"/>
          <p:nvPr/>
        </p:nvSpPr>
        <p:spPr>
          <a:xfrm>
            <a:off x="10888596" y="4508696"/>
            <a:ext cx="1841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463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F8FAC-D059-61CA-2859-B57EC968A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CDEC233-D5A7-4119-22D5-326FB917C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092" y="1509227"/>
            <a:ext cx="5579020" cy="41089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F67143-F18D-004F-9F52-419721B7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Background</a:t>
            </a:r>
            <a:r>
              <a:rPr lang="zh-CN" altLang="en-US" dirty="0"/>
              <a:t> </a:t>
            </a:r>
            <a:r>
              <a:rPr lang="en-US" altLang="zh-CN" dirty="0"/>
              <a:t>modeling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validation</a:t>
            </a:r>
            <a:r>
              <a:rPr lang="zh-CN" altLang="en-US" dirty="0"/>
              <a:t> </a:t>
            </a:r>
            <a:r>
              <a:rPr lang="en-US" altLang="zh-CN" dirty="0"/>
              <a:t>regions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2875C1-1FAB-1C04-180D-4CF974EA7D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555" y="3166970"/>
                <a:ext cx="5968414" cy="3337293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000" dirty="0"/>
                  <a:t>Check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correlation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between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altLang="zh-CN" sz="2000" dirty="0"/>
                  <a:t>and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𝑡𝑟𝑎𝑐𝑘𝑠</m:t>
                        </m:r>
                      </m:sub>
                    </m:sSub>
                  </m:oMath>
                </a14:m>
                <a:r>
                  <a:rPr lang="en-US" altLang="zh-CN" sz="2000" dirty="0"/>
                  <a:t>.</a:t>
                </a:r>
              </a:p>
              <a:p>
                <a:r>
                  <a:rPr lang="en-US" altLang="zh-CN" sz="2000" dirty="0"/>
                  <a:t>No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significant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correlation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for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&gt;0.1</m:t>
                    </m:r>
                  </m:oMath>
                </a14:m>
                <a:r>
                  <a:rPr lang="en-US" altLang="zh-CN" sz="2000" dirty="0"/>
                  <a:t>.</a:t>
                </a:r>
              </a:p>
              <a:p>
                <a:r>
                  <a:rPr lang="en-US" altLang="zh-CN" sz="2000" dirty="0"/>
                  <a:t>For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events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with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0.1</m:t>
                    </m:r>
                  </m:oMath>
                </a14:m>
                <a:r>
                  <a:rPr lang="en-US" altLang="zh-CN" sz="2000" dirty="0"/>
                  <a:t>,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muons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are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found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mostly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two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jet-like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structures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with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aligned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axes.</a:t>
                </a:r>
              </a:p>
              <a:p>
                <a:r>
                  <a:rPr lang="en-US" altLang="zh-CN" sz="2000" dirty="0"/>
                  <a:t>Therefore,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we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exclude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&lt;0.1</m:t>
                    </m:r>
                  </m:oMath>
                </a14:m>
                <a:r>
                  <a:rPr lang="en-US" altLang="zh-CN" sz="2000" dirty="0"/>
                  <a:t>.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signal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region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0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altLang="zh-CN" sz="2000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/>
                  <a:t>is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optimized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for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maximal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sensitivity.</a:t>
                </a:r>
              </a:p>
              <a:p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data-</a:t>
                </a:r>
                <a:r>
                  <a:rPr lang="en-US" altLang="zh-CN" sz="2000" dirty="0" err="1"/>
                  <a:t>bkg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agreement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good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most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of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VRs.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remaining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mismodeling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considered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systematic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uncertainty.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2875C1-1FAB-1C04-180D-4CF974EA7D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555" y="3166970"/>
                <a:ext cx="5968414" cy="3337293"/>
              </a:xfrm>
              <a:blipFill>
                <a:blip r:embed="rId3"/>
                <a:stretch>
                  <a:fillRect l="-847" t="-1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31F5D1A-1B1F-2BD8-4AB7-29925FE9EF8E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10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BC979F2-6940-BB69-7D5F-84A667C42FA0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BE094F0-4A13-CCE5-36C6-1A4703DF3B3D}"/>
              </a:ext>
            </a:extLst>
          </p:cNvPr>
          <p:cNvSpPr/>
          <p:nvPr/>
        </p:nvSpPr>
        <p:spPr>
          <a:xfrm>
            <a:off x="9916472" y="3152003"/>
            <a:ext cx="1859517" cy="1902972"/>
          </a:xfrm>
          <a:prstGeom prst="roundRect">
            <a:avLst/>
          </a:prstGeom>
          <a:noFill/>
          <a:ln w="28575">
            <a:solidFill>
              <a:srgbClr val="04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C6FD007-7D0E-F81D-78BF-ADDCA1720DF0}"/>
              </a:ext>
            </a:extLst>
          </p:cNvPr>
          <p:cNvSpPr/>
          <p:nvPr/>
        </p:nvSpPr>
        <p:spPr>
          <a:xfrm>
            <a:off x="7673546" y="3135017"/>
            <a:ext cx="403654" cy="190297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0B64893-D22C-2540-A8C5-018EAC0F5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772" y="778315"/>
            <a:ext cx="3237667" cy="228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980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E7669-66D3-FF40-4351-D8371BBF1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00E3162-A002-9016-D403-9AB5D5238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870" y="2391311"/>
            <a:ext cx="3814773" cy="38271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DC9A14-1FEE-C024-9845-0D31DE0DD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Statistical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regions</a:t>
            </a:r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5F08CA12-B444-EF76-1EBC-1791C1B97FA2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11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06253322-394E-B4AA-668B-9A87EF6F97A5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8F5E67D-3A8C-1808-0F18-2D66871856CD}"/>
                  </a:ext>
                </a:extLst>
              </p:cNvPr>
              <p:cNvSpPr txBox="1"/>
              <p:nvPr/>
            </p:nvSpPr>
            <p:spPr>
              <a:xfrm>
                <a:off x="494269" y="1073900"/>
                <a:ext cx="10589741" cy="1042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2000" dirty="0">
                    <a:solidFill>
                      <a:srgbClr val="0432FF"/>
                    </a:solidFill>
                  </a:rPr>
                  <a:t>No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significant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deviation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/>
                  <a:t>seen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from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background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prediction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2000" dirty="0">
                    <a:solidFill>
                      <a:srgbClr val="0432FF"/>
                    </a:solidFill>
                  </a:rPr>
                  <a:t>Largest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excess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/>
                  <a:t>is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seen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for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signal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with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=400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=0.7</m:t>
                    </m:r>
                    <m:r>
                      <a:rPr lang="zh-CN" alt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with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local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significance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of</a:t>
                </a:r>
                <a:r>
                  <a:rPr lang="zh-CN" altLang="en-US" sz="2000" dirty="0"/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1.73</a:t>
                </a:r>
                <a:r>
                  <a:rPr lang="zh-CN" altLang="en-US" sz="2000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sz="2000" dirty="0">
                    <a:solidFill>
                      <a:srgbClr val="0432FF"/>
                    </a:solidFill>
                  </a:rPr>
                  <a:t>sigma</a:t>
                </a:r>
                <a:r>
                  <a:rPr lang="en-US" altLang="zh-CN" sz="2000" dirty="0"/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8F5E67D-3A8C-1808-0F18-2D6687185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269" y="1073900"/>
                <a:ext cx="10589741" cy="1042978"/>
              </a:xfrm>
              <a:prstGeom prst="rect">
                <a:avLst/>
              </a:prstGeom>
              <a:blipFill>
                <a:blip r:embed="rId3"/>
                <a:stretch>
                  <a:fillRect l="-359" t="-2410" b="-9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AF4613A-99C2-8AFC-7AD0-5C49EE0D7D59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8715650" y="4009529"/>
            <a:ext cx="71198" cy="4504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6C6B5B3-F8A7-86A4-D74E-2281FAF4D8DE}"/>
              </a:ext>
            </a:extLst>
          </p:cNvPr>
          <p:cNvSpPr txBox="1"/>
          <p:nvPr/>
        </p:nvSpPr>
        <p:spPr>
          <a:xfrm>
            <a:off x="7992778" y="3640197"/>
            <a:ext cx="1445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432FF"/>
                </a:solidFill>
              </a:rPr>
              <a:t>1.73</a:t>
            </a:r>
            <a:r>
              <a:rPr lang="zh-CN" altLang="en-US" dirty="0">
                <a:solidFill>
                  <a:srgbClr val="0432FF"/>
                </a:solidFill>
              </a:rPr>
              <a:t> </a:t>
            </a:r>
            <a:r>
              <a:rPr lang="en-US" altLang="zh-CN" dirty="0">
                <a:solidFill>
                  <a:srgbClr val="0432FF"/>
                </a:solidFill>
              </a:rPr>
              <a:t>sigma</a:t>
            </a:r>
            <a:endParaRPr lang="en-US" altLang="zh-CN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C791B1B-A186-27E2-BC39-1C33E676F7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85096" y="2391311"/>
            <a:ext cx="3814773" cy="382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571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9C7EF-4634-EE6B-2B2B-72C81BDFF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B7F4B4D-2261-59C8-F161-82FEA36E3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778" y="1301226"/>
            <a:ext cx="6050443" cy="49845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03EDB-ECB7-C856-BCF8-63D5A718A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Upper</a:t>
            </a:r>
            <a:r>
              <a:rPr lang="zh-CN" altLang="en-US" dirty="0"/>
              <a:t> </a:t>
            </a:r>
            <a:r>
              <a:rPr lang="en-US" altLang="zh-CN" dirty="0"/>
              <a:t>limits</a:t>
            </a:r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7E5D31C5-5856-43EA-3735-B23773361B3E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12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905F2F2-5D4B-8C3F-73E3-7067EE8417A4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6D9332-4905-D1D5-B8AF-46F288E089C2}"/>
              </a:ext>
            </a:extLst>
          </p:cNvPr>
          <p:cNvSpPr txBox="1"/>
          <p:nvPr/>
        </p:nvSpPr>
        <p:spPr>
          <a:xfrm>
            <a:off x="247136" y="2151727"/>
            <a:ext cx="45081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432FF"/>
                </a:solidFill>
              </a:rPr>
              <a:t>Limits</a:t>
            </a:r>
            <a:r>
              <a:rPr lang="zh-CN" altLang="en-US" sz="2000" dirty="0">
                <a:solidFill>
                  <a:srgbClr val="0432FF"/>
                </a:solidFill>
              </a:rPr>
              <a:t> </a:t>
            </a:r>
            <a:r>
              <a:rPr lang="en-US" altLang="zh-CN" sz="2000" dirty="0">
                <a:solidFill>
                  <a:srgbClr val="0432FF"/>
                </a:solidFill>
              </a:rPr>
              <a:t>are</a:t>
            </a:r>
            <a:r>
              <a:rPr lang="zh-CN" altLang="en-US" sz="2000" dirty="0">
                <a:solidFill>
                  <a:srgbClr val="0432FF"/>
                </a:solidFill>
              </a:rPr>
              <a:t> </a:t>
            </a:r>
            <a:r>
              <a:rPr lang="en-US" altLang="zh-CN" sz="2000" dirty="0">
                <a:solidFill>
                  <a:srgbClr val="0432FF"/>
                </a:solidFill>
              </a:rPr>
              <a:t>provided</a:t>
            </a:r>
            <a:r>
              <a:rPr lang="zh-CN" altLang="en-US" sz="2000" dirty="0">
                <a:solidFill>
                  <a:srgbClr val="0432FF"/>
                </a:solidFill>
              </a:rPr>
              <a:t> </a:t>
            </a:r>
            <a:r>
              <a:rPr lang="en-US" altLang="zh-CN" sz="2000" dirty="0"/>
              <a:t>on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production</a:t>
            </a:r>
            <a:r>
              <a:rPr lang="zh-CN" altLang="en-US" sz="2000" dirty="0"/>
              <a:t> </a:t>
            </a:r>
            <a:r>
              <a:rPr lang="en-US" altLang="zh-CN" sz="2000" dirty="0"/>
              <a:t>cross</a:t>
            </a:r>
            <a:r>
              <a:rPr lang="zh-CN" altLang="en-US" sz="2000" dirty="0"/>
              <a:t> </a:t>
            </a:r>
            <a:r>
              <a:rPr lang="en-US" altLang="zh-CN" sz="2000" dirty="0"/>
              <a:t>section</a:t>
            </a:r>
            <a:r>
              <a:rPr lang="zh-CN" altLang="en-US" sz="2000" dirty="0"/>
              <a:t> </a:t>
            </a:r>
            <a:r>
              <a:rPr lang="en-US" altLang="zh-CN" sz="2000" dirty="0"/>
              <a:t>at</a:t>
            </a:r>
            <a:r>
              <a:rPr lang="zh-CN" altLang="en-US" sz="2000" dirty="0"/>
              <a:t> </a:t>
            </a:r>
            <a:r>
              <a:rPr lang="en-US" altLang="zh-CN" sz="2000" dirty="0"/>
              <a:t>95%</a:t>
            </a:r>
            <a:r>
              <a:rPr lang="zh-CN" altLang="en-US" sz="2000" dirty="0"/>
              <a:t> </a:t>
            </a:r>
            <a:r>
              <a:rPr lang="en-US" altLang="zh-CN" sz="2000" dirty="0"/>
              <a:t>Confidence</a:t>
            </a:r>
            <a:r>
              <a:rPr lang="zh-CN" altLang="en-US" sz="2000" dirty="0"/>
              <a:t> </a:t>
            </a:r>
            <a:r>
              <a:rPr lang="en-US" altLang="zh-CN" sz="2000" dirty="0"/>
              <a:t>Level</a:t>
            </a:r>
            <a:r>
              <a:rPr lang="zh-CN" altLang="en-US" sz="2000" dirty="0"/>
              <a:t> </a:t>
            </a:r>
            <a:r>
              <a:rPr lang="en-US" altLang="zh-CN" sz="2000" dirty="0"/>
              <a:t>(assuming</a:t>
            </a:r>
            <a:r>
              <a:rPr lang="zh-CN" altLang="en-US" sz="2000" dirty="0"/>
              <a:t> </a:t>
            </a:r>
            <a:r>
              <a:rPr lang="en-US" altLang="zh-CN" sz="2000" dirty="0"/>
              <a:t>100%</a:t>
            </a:r>
            <a:r>
              <a:rPr lang="zh-CN" altLang="en-US" sz="2000" dirty="0"/>
              <a:t> </a:t>
            </a:r>
            <a:r>
              <a:rPr lang="en-US" altLang="zh-CN" sz="2000" dirty="0"/>
              <a:t>branching</a:t>
            </a:r>
            <a:r>
              <a:rPr lang="zh-CN" altLang="en-US" sz="2000" dirty="0"/>
              <a:t> </a:t>
            </a:r>
            <a:r>
              <a:rPr lang="en-US" altLang="zh-CN" sz="2000" dirty="0"/>
              <a:t>fraction</a:t>
            </a:r>
            <a:r>
              <a:rPr lang="zh-CN" altLang="en-US" sz="2000" dirty="0"/>
              <a:t> </a:t>
            </a:r>
            <a:r>
              <a:rPr lang="en-US" altLang="zh-CN" sz="2000" dirty="0"/>
              <a:t>of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mediator</a:t>
            </a:r>
            <a:r>
              <a:rPr lang="zh-CN" altLang="en-US" sz="2000" dirty="0"/>
              <a:t> </a:t>
            </a:r>
            <a:r>
              <a:rPr lang="en-US" altLang="zh-CN" sz="2000" dirty="0"/>
              <a:t>going</a:t>
            </a:r>
            <a:r>
              <a:rPr lang="zh-CN" altLang="en-US" sz="2000" dirty="0"/>
              <a:t> </a:t>
            </a:r>
            <a:r>
              <a:rPr lang="en-US" altLang="zh-CN" sz="2000" dirty="0"/>
              <a:t>to</a:t>
            </a:r>
            <a:r>
              <a:rPr lang="zh-CN" altLang="en-US" sz="2000" dirty="0"/>
              <a:t> </a:t>
            </a:r>
            <a:r>
              <a:rPr lang="en-US" altLang="zh-CN" sz="2000" dirty="0"/>
              <a:t>SUEP)</a:t>
            </a:r>
            <a:r>
              <a:rPr lang="zh-CN" altLang="en-US" sz="2000" dirty="0"/>
              <a:t> </a:t>
            </a:r>
            <a:r>
              <a:rPr lang="en-US" altLang="zh-CN" sz="2000" dirty="0"/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0.05</a:t>
            </a:r>
            <a:r>
              <a:rPr lang="zh-CN" altLang="en-US" sz="2000" dirty="0"/>
              <a:t> </a:t>
            </a:r>
            <a:r>
              <a:rPr lang="en-US" altLang="zh-CN" sz="2000" dirty="0"/>
              <a:t>fb</a:t>
            </a:r>
            <a:r>
              <a:rPr lang="zh-CN" altLang="en-US" sz="2000" dirty="0"/>
              <a:t> </a:t>
            </a:r>
            <a:r>
              <a:rPr lang="en-US" altLang="zh-CN" sz="2000" dirty="0"/>
              <a:t>for</a:t>
            </a:r>
            <a:r>
              <a:rPr lang="zh-CN" altLang="en-US" sz="2000" dirty="0"/>
              <a:t> </a:t>
            </a:r>
            <a:r>
              <a:rPr lang="en-US" altLang="zh-CN" sz="2000" dirty="0"/>
              <a:t>750</a:t>
            </a:r>
            <a:r>
              <a:rPr lang="zh-CN" altLang="en-US" sz="2000" dirty="0"/>
              <a:t> </a:t>
            </a:r>
            <a:r>
              <a:rPr lang="en-US" altLang="zh-CN" sz="2000" dirty="0"/>
              <a:t>GeV</a:t>
            </a:r>
            <a:r>
              <a:rPr lang="zh-CN" altLang="en-US" sz="2000" dirty="0"/>
              <a:t> </a:t>
            </a:r>
            <a:endParaRPr lang="en-US" altLang="zh-CN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0.4</a:t>
            </a:r>
            <a:r>
              <a:rPr lang="zh-CN" altLang="en-US" sz="2000" dirty="0"/>
              <a:t> </a:t>
            </a:r>
            <a:r>
              <a:rPr lang="en-US" altLang="zh-CN" sz="2000" dirty="0"/>
              <a:t>fb</a:t>
            </a:r>
            <a:r>
              <a:rPr lang="zh-CN" altLang="en-US" sz="2000" dirty="0"/>
              <a:t> </a:t>
            </a:r>
            <a:r>
              <a:rPr lang="en-US" altLang="zh-CN" sz="2000" dirty="0"/>
              <a:t>for</a:t>
            </a:r>
            <a:r>
              <a:rPr lang="zh-CN" altLang="en-US" sz="2000" dirty="0"/>
              <a:t> </a:t>
            </a:r>
            <a:r>
              <a:rPr lang="en-US" altLang="zh-CN" sz="2000" dirty="0"/>
              <a:t>400</a:t>
            </a:r>
            <a:r>
              <a:rPr lang="zh-CN" altLang="en-US" sz="2000" dirty="0"/>
              <a:t> </a:t>
            </a:r>
            <a:r>
              <a:rPr lang="en-US" altLang="zh-CN" sz="2000" dirty="0"/>
              <a:t>GeV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70</a:t>
            </a:r>
            <a:r>
              <a:rPr lang="zh-CN" altLang="en-US" sz="2000" dirty="0"/>
              <a:t> </a:t>
            </a:r>
            <a:r>
              <a:rPr lang="en-US" altLang="zh-CN" sz="2000" dirty="0"/>
              <a:t>fb</a:t>
            </a:r>
            <a:r>
              <a:rPr lang="zh-CN" altLang="en-US" sz="2000" dirty="0"/>
              <a:t> </a:t>
            </a:r>
            <a:r>
              <a:rPr lang="en-US" altLang="zh-CN" sz="2000" dirty="0"/>
              <a:t>for</a:t>
            </a:r>
            <a:r>
              <a:rPr lang="zh-CN" altLang="en-US" sz="2000" dirty="0"/>
              <a:t> </a:t>
            </a:r>
            <a:r>
              <a:rPr lang="en-US" altLang="zh-CN" sz="2000" dirty="0"/>
              <a:t>125</a:t>
            </a:r>
            <a:r>
              <a:rPr lang="zh-CN" altLang="en-US" sz="2000" dirty="0"/>
              <a:t> </a:t>
            </a:r>
            <a:r>
              <a:rPr lang="en-US" altLang="zh-CN" sz="2000" dirty="0"/>
              <a:t>GeV</a:t>
            </a:r>
            <a:r>
              <a:rPr lang="zh-CN" altLang="en-US" sz="2000" dirty="0"/>
              <a:t> </a:t>
            </a:r>
            <a:r>
              <a:rPr lang="en-US" altLang="zh-CN" sz="2000" dirty="0"/>
              <a:t>(corresponding</a:t>
            </a:r>
            <a:r>
              <a:rPr lang="zh-CN" altLang="en-US" sz="2000" dirty="0"/>
              <a:t> </a:t>
            </a:r>
            <a:r>
              <a:rPr lang="en-US" altLang="zh-CN" sz="2000" dirty="0"/>
              <a:t>to</a:t>
            </a:r>
            <a:r>
              <a:rPr lang="zh-CN" altLang="en-US" sz="2000" dirty="0"/>
              <a:t> </a:t>
            </a:r>
            <a:r>
              <a:rPr lang="en-US" altLang="zh-CN" sz="2000" dirty="0">
                <a:solidFill>
                  <a:srgbClr val="0432FF"/>
                </a:solidFill>
              </a:rPr>
              <a:t>B(H-&gt;SUEP)~0.2%)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7C6206-CA96-8F5B-DB47-9A96C08BDA74}"/>
              </a:ext>
            </a:extLst>
          </p:cNvPr>
          <p:cNvSpPr txBox="1"/>
          <p:nvPr/>
        </p:nvSpPr>
        <p:spPr>
          <a:xfrm>
            <a:off x="7111313" y="851476"/>
            <a:ext cx="242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Lephad</a:t>
            </a:r>
            <a:r>
              <a:rPr lang="zh-CN" altLang="en-US" dirty="0"/>
              <a:t> </a:t>
            </a:r>
            <a:r>
              <a:rPr lang="en-US" altLang="zh-CN" dirty="0"/>
              <a:t>(mA’=0.5GeV)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820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4FC48-F43D-DD9D-3368-A1DC67D3B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1929B-0B57-9A58-5471-C05E0652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1D257-860B-8321-CAB7-FE6455235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56" y="746316"/>
            <a:ext cx="11481825" cy="2381548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Based</a:t>
            </a:r>
            <a:r>
              <a:rPr lang="zh-CN" altLang="en-US" sz="2000" dirty="0"/>
              <a:t> </a:t>
            </a:r>
            <a:r>
              <a:rPr lang="en-US" altLang="zh-CN" sz="2000" dirty="0"/>
              <a:t>on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Run2</a:t>
            </a:r>
            <a:r>
              <a:rPr lang="zh-CN" altLang="en-US" sz="2000" dirty="0"/>
              <a:t> </a:t>
            </a:r>
            <a:r>
              <a:rPr lang="en-US" altLang="zh-CN" sz="2000" dirty="0"/>
              <a:t>data</a:t>
            </a:r>
            <a:r>
              <a:rPr lang="zh-CN" altLang="en-US" sz="2000" dirty="0"/>
              <a:t> </a:t>
            </a:r>
            <a:r>
              <a:rPr lang="en-US" altLang="zh-CN" sz="2000" dirty="0"/>
              <a:t>(2015-2018),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SUEPs</a:t>
            </a:r>
            <a:r>
              <a:rPr lang="zh-CN" altLang="en-US" sz="2000" dirty="0"/>
              <a:t> </a:t>
            </a:r>
            <a:r>
              <a:rPr lang="en-US" altLang="zh-CN" sz="2000" dirty="0"/>
              <a:t>are</a:t>
            </a:r>
            <a:r>
              <a:rPr lang="zh-CN" altLang="en-US" sz="2000" dirty="0"/>
              <a:t> </a:t>
            </a:r>
            <a:r>
              <a:rPr lang="en-US" altLang="zh-CN" sz="2000" dirty="0"/>
              <a:t>searched</a:t>
            </a:r>
            <a:r>
              <a:rPr lang="zh-CN" altLang="en-US" sz="2000" dirty="0"/>
              <a:t> </a:t>
            </a:r>
            <a:r>
              <a:rPr lang="en-US" altLang="zh-CN" sz="2000" dirty="0"/>
              <a:t>with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>
                <a:solidFill>
                  <a:srgbClr val="0432FF"/>
                </a:solidFill>
              </a:rPr>
              <a:t>multi-muon</a:t>
            </a:r>
            <a:r>
              <a:rPr lang="zh-CN" altLang="en-US" sz="2000" dirty="0">
                <a:solidFill>
                  <a:srgbClr val="0432FF"/>
                </a:solidFill>
              </a:rPr>
              <a:t> </a:t>
            </a:r>
            <a:r>
              <a:rPr lang="en-US" altLang="zh-CN" sz="2000" dirty="0">
                <a:solidFill>
                  <a:srgbClr val="0432FF"/>
                </a:solidFill>
              </a:rPr>
              <a:t>final</a:t>
            </a:r>
            <a:r>
              <a:rPr lang="zh-CN" altLang="en-US" sz="2000" dirty="0">
                <a:solidFill>
                  <a:srgbClr val="0432FF"/>
                </a:solidFill>
              </a:rPr>
              <a:t> </a:t>
            </a:r>
            <a:r>
              <a:rPr lang="en-US" altLang="zh-CN" sz="2000" dirty="0">
                <a:solidFill>
                  <a:srgbClr val="0432FF"/>
                </a:solidFill>
              </a:rPr>
              <a:t>state</a:t>
            </a:r>
            <a:r>
              <a:rPr lang="en-US" altLang="zh-CN" sz="2000" dirty="0"/>
              <a:t>.</a:t>
            </a:r>
            <a:r>
              <a:rPr lang="zh-CN" altLang="en-US" sz="2000" dirty="0"/>
              <a:t> </a:t>
            </a:r>
            <a:endParaRPr lang="en-GB" altLang="zh-CN" sz="2000" dirty="0"/>
          </a:p>
          <a:p>
            <a:r>
              <a:rPr lang="en-US" altLang="zh-CN" sz="2000" dirty="0"/>
              <a:t>It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complementary</a:t>
            </a:r>
            <a:r>
              <a:rPr lang="zh-CN" altLang="en-US" sz="2000" dirty="0"/>
              <a:t> </a:t>
            </a:r>
            <a:r>
              <a:rPr lang="en-US" altLang="zh-CN" sz="2000" dirty="0"/>
              <a:t>to</a:t>
            </a:r>
            <a:r>
              <a:rPr lang="zh-CN" altLang="en-US" sz="2000" dirty="0"/>
              <a:t> </a:t>
            </a:r>
            <a:r>
              <a:rPr lang="en-US" altLang="zh-CN" sz="2000" dirty="0"/>
              <a:t>CMS</a:t>
            </a:r>
            <a:r>
              <a:rPr lang="zh-CN" altLang="en-US" sz="2000" dirty="0"/>
              <a:t> </a:t>
            </a:r>
            <a:r>
              <a:rPr lang="en-US" altLang="zh-CN" sz="2000" dirty="0"/>
              <a:t>searches</a:t>
            </a:r>
            <a:r>
              <a:rPr lang="zh-CN" altLang="en-US" sz="2000" dirty="0"/>
              <a:t> </a:t>
            </a:r>
            <a:r>
              <a:rPr lang="en-US" altLang="zh-CN" sz="2000" dirty="0"/>
              <a:t>with</a:t>
            </a:r>
            <a:r>
              <a:rPr lang="zh-CN" altLang="en-US" sz="2000" dirty="0"/>
              <a:t> </a:t>
            </a:r>
            <a:r>
              <a:rPr lang="en-US" altLang="zh-CN" sz="2000" dirty="0"/>
              <a:t>hadronic</a:t>
            </a:r>
            <a:r>
              <a:rPr lang="zh-CN" altLang="en-US" sz="2000" dirty="0"/>
              <a:t> </a:t>
            </a:r>
            <a:r>
              <a:rPr lang="en-US" altLang="zh-CN" sz="2000" dirty="0"/>
              <a:t>final</a:t>
            </a:r>
            <a:r>
              <a:rPr lang="zh-CN" altLang="en-US" sz="2000" dirty="0"/>
              <a:t> </a:t>
            </a:r>
            <a:r>
              <a:rPr lang="en-US" altLang="zh-CN" sz="2000" dirty="0"/>
              <a:t>state.</a:t>
            </a:r>
          </a:p>
          <a:p>
            <a:r>
              <a:rPr lang="en-US" altLang="zh-CN" sz="2000" dirty="0">
                <a:solidFill>
                  <a:srgbClr val="0432FF"/>
                </a:solidFill>
              </a:rPr>
              <a:t>No</a:t>
            </a:r>
            <a:r>
              <a:rPr lang="zh-CN" altLang="en-US" sz="2000" dirty="0">
                <a:solidFill>
                  <a:srgbClr val="0432FF"/>
                </a:solidFill>
              </a:rPr>
              <a:t> </a:t>
            </a:r>
            <a:r>
              <a:rPr lang="en-US" altLang="zh-CN" sz="2000" dirty="0">
                <a:solidFill>
                  <a:srgbClr val="0432FF"/>
                </a:solidFill>
              </a:rPr>
              <a:t>significant</a:t>
            </a:r>
            <a:r>
              <a:rPr lang="zh-CN" altLang="en-US" sz="2000" dirty="0">
                <a:solidFill>
                  <a:srgbClr val="0432FF"/>
                </a:solidFill>
              </a:rPr>
              <a:t> </a:t>
            </a:r>
            <a:r>
              <a:rPr lang="en-US" altLang="zh-CN" sz="2000" dirty="0">
                <a:solidFill>
                  <a:srgbClr val="0432FF"/>
                </a:solidFill>
              </a:rPr>
              <a:t>excess</a:t>
            </a:r>
            <a:r>
              <a:rPr lang="zh-CN" altLang="en-US" sz="2000" dirty="0">
                <a:solidFill>
                  <a:srgbClr val="0432FF"/>
                </a:solidFill>
              </a:rPr>
              <a:t> </a:t>
            </a:r>
            <a:r>
              <a:rPr lang="en-US" altLang="zh-CN" sz="2000" dirty="0"/>
              <a:t>over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background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observed.</a:t>
            </a:r>
            <a:r>
              <a:rPr lang="zh-CN" altLang="en-US" sz="2000" dirty="0"/>
              <a:t> </a:t>
            </a:r>
            <a:r>
              <a:rPr lang="en-US" altLang="zh-CN" sz="2000" dirty="0">
                <a:solidFill>
                  <a:srgbClr val="0432FF"/>
                </a:solidFill>
              </a:rPr>
              <a:t>Stringent</a:t>
            </a:r>
            <a:r>
              <a:rPr lang="zh-CN" altLang="en-US" sz="2000" dirty="0">
                <a:solidFill>
                  <a:srgbClr val="0432FF"/>
                </a:solidFill>
              </a:rPr>
              <a:t> </a:t>
            </a:r>
            <a:r>
              <a:rPr lang="en-US" altLang="zh-CN" sz="2000" dirty="0"/>
              <a:t>upper</a:t>
            </a:r>
            <a:r>
              <a:rPr lang="zh-CN" altLang="en-US" sz="2000" dirty="0"/>
              <a:t> </a:t>
            </a:r>
            <a:r>
              <a:rPr lang="en-US" altLang="zh-CN" sz="2000" dirty="0"/>
              <a:t>limits</a:t>
            </a:r>
            <a:r>
              <a:rPr lang="zh-CN" altLang="en-US" sz="2000" dirty="0"/>
              <a:t> </a:t>
            </a:r>
            <a:r>
              <a:rPr lang="en-US" altLang="zh-CN" sz="2000" dirty="0"/>
              <a:t>on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SUEP</a:t>
            </a:r>
            <a:r>
              <a:rPr lang="zh-CN" altLang="en-US" sz="2000" dirty="0"/>
              <a:t> </a:t>
            </a:r>
            <a:r>
              <a:rPr lang="en-US" altLang="zh-CN" sz="2000" dirty="0"/>
              <a:t>production</a:t>
            </a:r>
            <a:r>
              <a:rPr lang="zh-CN" altLang="en-US" sz="2000" dirty="0"/>
              <a:t> </a:t>
            </a:r>
            <a:r>
              <a:rPr lang="en-US" altLang="zh-CN" sz="2000" dirty="0"/>
              <a:t>cross</a:t>
            </a:r>
            <a:r>
              <a:rPr lang="zh-CN" altLang="en-US" sz="2000" dirty="0"/>
              <a:t> </a:t>
            </a:r>
            <a:r>
              <a:rPr lang="en-US" altLang="zh-CN" sz="2000" dirty="0"/>
              <a:t>section</a:t>
            </a:r>
            <a:r>
              <a:rPr lang="zh-CN" altLang="en-US" sz="2000" dirty="0"/>
              <a:t> </a:t>
            </a:r>
            <a:r>
              <a:rPr lang="en-US" altLang="zh-CN" sz="2000" dirty="0"/>
              <a:t>are</a:t>
            </a:r>
            <a:r>
              <a:rPr lang="zh-CN" altLang="en-US" sz="2000" dirty="0"/>
              <a:t> </a:t>
            </a:r>
            <a:r>
              <a:rPr lang="en-US" altLang="zh-CN" sz="2000" dirty="0"/>
              <a:t>provided.</a:t>
            </a:r>
            <a:r>
              <a:rPr lang="zh-CN" altLang="en-US" sz="2000" dirty="0"/>
              <a:t> </a:t>
            </a:r>
            <a:endParaRPr lang="en-GB" altLang="zh-CN" sz="2000" dirty="0"/>
          </a:p>
          <a:p>
            <a:r>
              <a:rPr lang="en-US" altLang="zh-CN" sz="2000" dirty="0"/>
              <a:t>Assuming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125GeV</a:t>
            </a:r>
            <a:r>
              <a:rPr lang="zh-CN" altLang="en-US" sz="2000" dirty="0"/>
              <a:t> </a:t>
            </a:r>
            <a:r>
              <a:rPr lang="en-US" altLang="zh-CN" sz="2000" dirty="0"/>
              <a:t>mediator</a:t>
            </a:r>
            <a:r>
              <a:rPr lang="zh-CN" altLang="en-US" sz="2000" dirty="0"/>
              <a:t> </a:t>
            </a:r>
            <a:r>
              <a:rPr lang="en-US" altLang="zh-CN" sz="2000" dirty="0"/>
              <a:t>to</a:t>
            </a:r>
            <a:r>
              <a:rPr lang="zh-CN" altLang="en-US" sz="2000" dirty="0"/>
              <a:t> </a:t>
            </a:r>
            <a:r>
              <a:rPr lang="en-US" altLang="zh-CN" sz="2000" dirty="0"/>
              <a:t>be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Higgs,</a:t>
            </a:r>
            <a:r>
              <a:rPr lang="zh-CN" altLang="en-US" sz="2000" dirty="0"/>
              <a:t> </a:t>
            </a:r>
            <a:r>
              <a:rPr lang="en-US" altLang="zh-CN" sz="2000" dirty="0">
                <a:solidFill>
                  <a:srgbClr val="0432FF"/>
                </a:solidFill>
              </a:rPr>
              <a:t>BR(H</a:t>
            </a:r>
            <a:r>
              <a:rPr lang="en-US" altLang="zh-CN" sz="2000" dirty="0">
                <a:solidFill>
                  <a:srgbClr val="0432FF"/>
                </a:solidFill>
                <a:sym typeface="Wingdings" pitchFamily="2" charset="2"/>
              </a:rPr>
              <a:t>SUEP)</a:t>
            </a:r>
            <a:r>
              <a:rPr lang="zh-CN" altLang="en-US" sz="2000" dirty="0">
                <a:solidFill>
                  <a:srgbClr val="0432FF"/>
                </a:solidFill>
                <a:sym typeface="Wingdings" pitchFamily="2" charset="2"/>
              </a:rPr>
              <a:t> </a:t>
            </a:r>
            <a:r>
              <a:rPr lang="en-US" altLang="zh-CN" sz="2000" dirty="0">
                <a:solidFill>
                  <a:srgbClr val="0432FF"/>
                </a:solidFill>
                <a:sym typeface="Wingdings" pitchFamily="2" charset="2"/>
              </a:rPr>
              <a:t>is</a:t>
            </a:r>
            <a:r>
              <a:rPr lang="zh-CN" altLang="en-US" sz="2000" dirty="0">
                <a:solidFill>
                  <a:srgbClr val="0432FF"/>
                </a:solidFill>
                <a:sym typeface="Wingdings" pitchFamily="2" charset="2"/>
              </a:rPr>
              <a:t> </a:t>
            </a:r>
            <a:r>
              <a:rPr lang="en-US" altLang="zh-CN" sz="2000" dirty="0">
                <a:solidFill>
                  <a:srgbClr val="0432FF"/>
                </a:solidFill>
              </a:rPr>
              <a:t>~0.2%.</a:t>
            </a:r>
          </a:p>
          <a:p>
            <a:r>
              <a:rPr lang="en-US" altLang="zh-CN" sz="2000" dirty="0">
                <a:solidFill>
                  <a:srgbClr val="0432FF"/>
                </a:solidFill>
              </a:rPr>
              <a:t>Stay</a:t>
            </a:r>
            <a:r>
              <a:rPr lang="zh-CN" altLang="en-US" sz="2000" dirty="0">
                <a:solidFill>
                  <a:srgbClr val="0432FF"/>
                </a:solidFill>
              </a:rPr>
              <a:t> </a:t>
            </a:r>
            <a:r>
              <a:rPr lang="en-US" altLang="zh-CN" sz="2000" dirty="0">
                <a:solidFill>
                  <a:srgbClr val="0432FF"/>
                </a:solidFill>
              </a:rPr>
              <a:t>tuned</a:t>
            </a:r>
            <a:r>
              <a:rPr lang="zh-CN" altLang="en-US" sz="2000" dirty="0">
                <a:solidFill>
                  <a:srgbClr val="0432FF"/>
                </a:solidFill>
              </a:rPr>
              <a:t> </a:t>
            </a:r>
            <a:r>
              <a:rPr lang="en-US" altLang="zh-CN" sz="2000" dirty="0"/>
              <a:t>for</a:t>
            </a:r>
            <a:r>
              <a:rPr lang="zh-CN" altLang="en-US" sz="2000" dirty="0"/>
              <a:t> </a:t>
            </a:r>
            <a:r>
              <a:rPr lang="en-US" altLang="zh-CN" sz="2000" dirty="0"/>
              <a:t>more</a:t>
            </a:r>
            <a:r>
              <a:rPr lang="zh-CN" altLang="en-US" sz="2000" dirty="0"/>
              <a:t> </a:t>
            </a:r>
            <a:r>
              <a:rPr lang="en-US" altLang="zh-CN" sz="2000" dirty="0"/>
              <a:t>wonderful</a:t>
            </a:r>
            <a:r>
              <a:rPr lang="zh-CN" altLang="en-US" sz="2000" dirty="0"/>
              <a:t> </a:t>
            </a:r>
            <a:r>
              <a:rPr lang="en-US" altLang="zh-CN" sz="2000" dirty="0"/>
              <a:t>results</a:t>
            </a:r>
            <a:r>
              <a:rPr lang="zh-CN" altLang="en-US" sz="2000" dirty="0"/>
              <a:t> </a:t>
            </a:r>
            <a:r>
              <a:rPr lang="en-US" altLang="zh-CN" sz="2000" dirty="0"/>
              <a:t>on</a:t>
            </a:r>
            <a:r>
              <a:rPr lang="zh-CN" altLang="en-US" sz="2000" dirty="0"/>
              <a:t> </a:t>
            </a:r>
            <a:r>
              <a:rPr lang="en-US" altLang="zh-CN" sz="2000" dirty="0"/>
              <a:t>dark</a:t>
            </a:r>
            <a:r>
              <a:rPr lang="zh-CN" altLang="en-US" sz="2000" dirty="0"/>
              <a:t> </a:t>
            </a:r>
            <a:r>
              <a:rPr lang="en-US" altLang="zh-CN" sz="2000" dirty="0"/>
              <a:t>QCD</a:t>
            </a:r>
            <a:r>
              <a:rPr lang="zh-CN" altLang="en-US" sz="2000" dirty="0"/>
              <a:t> </a:t>
            </a:r>
            <a:r>
              <a:rPr lang="en-US" altLang="zh-CN" sz="2000" dirty="0"/>
              <a:t>in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near</a:t>
            </a:r>
            <a:r>
              <a:rPr lang="zh-CN" altLang="en-US" sz="2000" dirty="0"/>
              <a:t> </a:t>
            </a:r>
            <a:r>
              <a:rPr lang="en-US" altLang="zh-CN" sz="2000" dirty="0"/>
              <a:t>future.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DAC5366-EF7A-E317-E77D-318E30491D74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13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36C6A9F-CF9A-E6A3-A21E-4345AB3CD44E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CLHCP 2026, Wuhan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6F309F-4751-6130-989F-FA5C5D717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19" y="3011033"/>
            <a:ext cx="6004284" cy="337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70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83495-DB74-1426-8BB6-6D470B975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24F46-3B89-3338-D815-088327EC7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046" y="886510"/>
            <a:ext cx="11703908" cy="5291867"/>
          </a:xfrm>
        </p:spPr>
        <p:txBody>
          <a:bodyPr/>
          <a:lstStyle/>
          <a:p>
            <a:r>
              <a:rPr lang="en-US" altLang="zh-CN" dirty="0"/>
              <a:t>BACK</a:t>
            </a:r>
            <a:r>
              <a:rPr lang="zh-CN" altLang="en-US" dirty="0"/>
              <a:t> </a:t>
            </a:r>
            <a:r>
              <a:rPr lang="en-US" altLang="zh-CN" dirty="0"/>
              <a:t>UP</a:t>
            </a:r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C4D13FE7-2E6C-753F-27A6-5607A5417901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14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0F6EFB7F-3B26-E283-4498-C048FFC6AC63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LLP 2026, UK</a:t>
            </a:r>
          </a:p>
        </p:txBody>
      </p:sp>
    </p:spTree>
    <p:extLst>
      <p:ext uri="{BB962C8B-B14F-4D97-AF65-F5344CB8AC3E}">
        <p14:creationId xmlns:p14="http://schemas.microsoft.com/office/powerpoint/2010/main" val="287686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B9780-6C9C-6070-3D7D-A47B8D44B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923FB-1E1A-28D5-76C4-7B91FC922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Limits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 err="1"/>
              <a:t>leplep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hadhad</a:t>
            </a:r>
            <a:r>
              <a:rPr lang="zh-CN" altLang="en-US" dirty="0"/>
              <a:t> </a:t>
            </a:r>
            <a:r>
              <a:rPr lang="en-US" altLang="zh-CN" dirty="0"/>
              <a:t>mode</a:t>
            </a:r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F2AD775-6AFA-7E77-CDBD-F626A9AFB7DF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15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50617B1A-C632-A637-1911-9383BA016E86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LLP 2026, UK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F2DE0A-3354-0710-1334-4E3FCCEC2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197" y="1973792"/>
            <a:ext cx="4890353" cy="40287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0E11A1-4550-B34D-7C40-7C9537C30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792" y="1973792"/>
            <a:ext cx="5080825" cy="41857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8B313E-7B80-3DCD-66C5-1B382CCA0093}"/>
              </a:ext>
            </a:extLst>
          </p:cNvPr>
          <p:cNvSpPr txBox="1"/>
          <p:nvPr/>
        </p:nvSpPr>
        <p:spPr>
          <a:xfrm>
            <a:off x="1028101" y="1086600"/>
            <a:ext cx="1888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Leplep</a:t>
            </a:r>
            <a:r>
              <a:rPr lang="zh-CN" altLang="en-US" dirty="0"/>
              <a:t> </a:t>
            </a:r>
            <a:r>
              <a:rPr lang="en-US" altLang="zh-CN" dirty="0"/>
              <a:t>(mA’=0.3GeV)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256531-C845-F8B5-CA3D-D52B28D68086}"/>
              </a:ext>
            </a:extLst>
          </p:cNvPr>
          <p:cNvSpPr txBox="1"/>
          <p:nvPr/>
        </p:nvSpPr>
        <p:spPr>
          <a:xfrm>
            <a:off x="7661191" y="1082317"/>
            <a:ext cx="1532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Hadhad</a:t>
            </a:r>
            <a:r>
              <a:rPr lang="zh-CN" altLang="en-US" dirty="0"/>
              <a:t> </a:t>
            </a:r>
            <a:r>
              <a:rPr lang="en-US" altLang="zh-CN" dirty="0"/>
              <a:t>(mA’=0.7GeV)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639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EEA28-28A0-F51C-CEF2-F5B5FC6E5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A4621-BD06-117E-286A-C6B153A5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Background</a:t>
            </a:r>
            <a:r>
              <a:rPr lang="zh-CN" altLang="en-US" dirty="0"/>
              <a:t> </a:t>
            </a:r>
            <a:r>
              <a:rPr lang="en-US" altLang="zh-CN" dirty="0"/>
              <a:t>modeling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validation</a:t>
            </a:r>
            <a:r>
              <a:rPr lang="zh-CN" altLang="en-US" dirty="0"/>
              <a:t> </a:t>
            </a:r>
            <a:r>
              <a:rPr lang="en-US" altLang="zh-CN" dirty="0"/>
              <a:t>regions</a:t>
            </a:r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F22DBD5-22D2-935D-4043-165304E39F49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16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F9BC4710-8ED8-E783-91E3-6312F43C3B13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LLP 2026, UK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BE0E9980-0279-8CBD-8B93-71F53A2CD7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1117" y="1373809"/>
                <a:ext cx="5968414" cy="4509058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/>
                  <a:t>Check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correlation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between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𝑡𝑟𝑎𝑐𝑘𝑠</m:t>
                        </m:r>
                      </m:sub>
                    </m:sSub>
                  </m:oMath>
                </a14:m>
                <a:r>
                  <a:rPr lang="en-US" altLang="zh-CN" dirty="0"/>
                  <a:t>.</a:t>
                </a:r>
              </a:p>
              <a:p>
                <a:r>
                  <a:rPr lang="en-US" altLang="zh-CN" dirty="0">
                    <a:solidFill>
                      <a:srgbClr val="0432FF"/>
                    </a:solidFill>
                  </a:rPr>
                  <a:t>Y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axis</a:t>
                </a:r>
                <a:r>
                  <a:rPr lang="en-US" altLang="zh-CN" dirty="0"/>
                  <a:t>: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Ratio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of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Yield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of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altLang="zh-CN" i="1" dirty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GB" altLang="zh-CN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&gt;0.6</m:t>
                    </m:r>
                    <m:r>
                      <a:rPr lang="zh-CN" alt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that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of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&lt;0.2</m:t>
                    </m:r>
                  </m:oMath>
                </a14:m>
                <a:r>
                  <a:rPr lang="en-US" altLang="zh-CN" dirty="0"/>
                  <a:t>.</a:t>
                </a:r>
              </a:p>
              <a:p>
                <a:r>
                  <a:rPr lang="en-US" altLang="zh-CN" dirty="0">
                    <a:solidFill>
                      <a:srgbClr val="0432FF"/>
                    </a:solidFill>
                  </a:rPr>
                  <a:t>Small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correlation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seen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=3,4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seems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bigger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≥5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zh-CN" altLang="en-US" dirty="0"/>
                  <a:t> </a:t>
                </a:r>
                <a:endParaRPr lang="en-GB" altLang="zh-CN" dirty="0"/>
              </a:p>
              <a:p>
                <a:r>
                  <a:rPr lang="en-US" altLang="zh-CN" dirty="0"/>
                  <a:t>Based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on</a:t>
                </a:r>
                <a:r>
                  <a:rPr lang="zh-CN" altLang="en-US" dirty="0"/>
                  <a:t>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the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largest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slope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dirty="0"/>
                  <a:t>in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validation,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dedicated</a:t>
                </a:r>
                <a:r>
                  <a:rPr lang="zh-CN" altLang="en-US" dirty="0"/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systematic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432FF"/>
                    </a:solidFill>
                  </a:rPr>
                  <a:t>uncertainty</a:t>
                </a:r>
                <a:r>
                  <a:rPr lang="zh-CN" altLang="en-US" dirty="0">
                    <a:solidFill>
                      <a:srgbClr val="0432FF"/>
                    </a:solidFill>
                  </a:rPr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included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account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correlation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(see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next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slide).</a:t>
                </a:r>
                <a:r>
                  <a:rPr lang="zh-CN" altLang="en-US" dirty="0"/>
                  <a:t> 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2BE9DA13-50C4-278C-AB65-FBB8C5FB60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1117" y="1373809"/>
                <a:ext cx="5968414" cy="4509058"/>
              </a:xfrm>
              <a:blipFill>
                <a:blip r:embed="rId3"/>
                <a:stretch>
                  <a:fillRect l="-1911" t="-2247" b="-2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F86E976-2661-58F4-3ED0-4B45B8E6D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864" y="1611955"/>
            <a:ext cx="5724223" cy="420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6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25856-E498-9311-197A-738AAD40C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D8864-5469-6C2E-D2E6-6DCE5B504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Systematic</a:t>
            </a:r>
            <a:r>
              <a:rPr lang="zh-CN" altLang="en-US" dirty="0"/>
              <a:t> </a:t>
            </a:r>
            <a:r>
              <a:rPr lang="en-US" altLang="zh-CN" dirty="0"/>
              <a:t>uncertainties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56904-014D-19E9-D078-37B333A07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046" y="886510"/>
            <a:ext cx="11703908" cy="5291867"/>
          </a:xfrm>
        </p:spPr>
        <p:txBody>
          <a:bodyPr>
            <a:normAutofit/>
          </a:bodyPr>
          <a:lstStyle/>
          <a:p>
            <a:r>
              <a:rPr lang="en-US" altLang="zh-CN" dirty="0"/>
              <a:t>Luminosity</a:t>
            </a:r>
            <a:r>
              <a:rPr lang="zh-CN" altLang="en-US" dirty="0"/>
              <a:t> </a:t>
            </a:r>
            <a:r>
              <a:rPr lang="en-US" altLang="zh-CN" dirty="0"/>
              <a:t>uncertainty</a:t>
            </a:r>
          </a:p>
          <a:p>
            <a:r>
              <a:rPr lang="en-US" altLang="zh-CN" dirty="0"/>
              <a:t>ID</a:t>
            </a:r>
            <a:r>
              <a:rPr lang="zh-CN" altLang="en-US" dirty="0"/>
              <a:t> </a:t>
            </a:r>
            <a:r>
              <a:rPr lang="en-US" altLang="zh-CN" dirty="0"/>
              <a:t>Track</a:t>
            </a:r>
            <a:r>
              <a:rPr lang="zh-CN" altLang="en-US" dirty="0"/>
              <a:t> </a:t>
            </a:r>
            <a:r>
              <a:rPr lang="en-US" altLang="zh-CN" dirty="0"/>
              <a:t>reconstruction:</a:t>
            </a:r>
            <a:endParaRPr lang="en-GB" altLang="zh-CN" dirty="0"/>
          </a:p>
          <a:p>
            <a:pPr lvl="1"/>
            <a:r>
              <a:rPr lang="en-US" altLang="zh-CN" dirty="0"/>
              <a:t>CP</a:t>
            </a:r>
            <a:r>
              <a:rPr lang="zh-CN" altLang="en-US" dirty="0"/>
              <a:t> </a:t>
            </a:r>
            <a:r>
              <a:rPr lang="en-US" altLang="zh-CN" dirty="0"/>
              <a:t>recommendation</a:t>
            </a:r>
          </a:p>
          <a:p>
            <a:pPr lvl="1"/>
            <a:r>
              <a:rPr lang="en-US" altLang="zh-CN" dirty="0"/>
              <a:t>1%</a:t>
            </a:r>
            <a:r>
              <a:rPr lang="zh-CN" altLang="en-US" dirty="0"/>
              <a:t> </a:t>
            </a:r>
            <a:r>
              <a:rPr lang="en-US" altLang="zh-CN" dirty="0"/>
              <a:t>-5% depending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models</a:t>
            </a:r>
            <a:r>
              <a:rPr lang="zh-CN" altLang="en-US" dirty="0"/>
              <a:t> </a:t>
            </a:r>
            <a:r>
              <a:rPr lang="en-US" altLang="zh-CN" dirty="0"/>
              <a:t>mainly</a:t>
            </a:r>
            <a:r>
              <a:rPr lang="zh-CN" altLang="en-US" dirty="0"/>
              <a:t> </a:t>
            </a:r>
            <a:r>
              <a:rPr lang="en-US" altLang="zh-CN" dirty="0"/>
              <a:t>due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Muon</a:t>
            </a:r>
            <a:r>
              <a:rPr lang="zh-CN" altLang="en-US" dirty="0"/>
              <a:t> </a:t>
            </a:r>
            <a:r>
              <a:rPr lang="en-US" altLang="zh-CN" dirty="0"/>
              <a:t>reconstruction:</a:t>
            </a:r>
            <a:endParaRPr lang="en-GB" altLang="zh-CN" dirty="0"/>
          </a:p>
          <a:p>
            <a:pPr lvl="1"/>
            <a:r>
              <a:rPr lang="en-US" altLang="zh-CN" dirty="0"/>
              <a:t>CP</a:t>
            </a:r>
            <a:r>
              <a:rPr lang="zh-CN" altLang="en-US" dirty="0"/>
              <a:t> </a:t>
            </a:r>
            <a:r>
              <a:rPr lang="en-US" altLang="zh-CN" dirty="0"/>
              <a:t>recommendation</a:t>
            </a:r>
            <a:r>
              <a:rPr lang="zh-CN" altLang="en-US" dirty="0"/>
              <a:t> </a:t>
            </a:r>
            <a:endParaRPr lang="en-GB" altLang="zh-CN" dirty="0"/>
          </a:p>
          <a:p>
            <a:pPr lvl="1"/>
            <a:r>
              <a:rPr lang="en-US" altLang="zh-CN" dirty="0"/>
              <a:t>0.5%</a:t>
            </a:r>
            <a:r>
              <a:rPr lang="zh-CN" altLang="en-US" dirty="0"/>
              <a:t> </a:t>
            </a:r>
            <a:r>
              <a:rPr lang="en-US" altLang="zh-CN" dirty="0"/>
              <a:t>-</a:t>
            </a:r>
            <a:r>
              <a:rPr lang="zh-CN" altLang="en-US" dirty="0"/>
              <a:t> </a:t>
            </a:r>
            <a:r>
              <a:rPr lang="en-US" altLang="zh-CN" dirty="0"/>
              <a:t>5%</a:t>
            </a:r>
            <a:r>
              <a:rPr lang="zh-CN" altLang="en-US" dirty="0"/>
              <a:t> </a:t>
            </a:r>
            <a:r>
              <a:rPr lang="en-US" altLang="zh-CN" dirty="0"/>
              <a:t>depending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models</a:t>
            </a:r>
            <a:r>
              <a:rPr lang="zh-CN" altLang="en-US" dirty="0"/>
              <a:t> </a:t>
            </a:r>
            <a:r>
              <a:rPr lang="en-US" altLang="zh-CN" dirty="0"/>
              <a:t>mainly</a:t>
            </a:r>
            <a:r>
              <a:rPr lang="zh-CN" altLang="en-US" dirty="0"/>
              <a:t> </a:t>
            </a:r>
            <a:r>
              <a:rPr lang="en-US" altLang="zh-CN" dirty="0"/>
              <a:t>due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reconstruction</a:t>
            </a:r>
            <a:r>
              <a:rPr lang="zh-CN" altLang="en-US" dirty="0"/>
              <a:t> </a:t>
            </a:r>
            <a:r>
              <a:rPr lang="en-US" altLang="zh-CN" dirty="0"/>
              <a:t>efficiency</a:t>
            </a:r>
          </a:p>
          <a:p>
            <a:r>
              <a:rPr lang="en-US" altLang="zh-CN" dirty="0"/>
              <a:t>Trigger</a:t>
            </a:r>
            <a:r>
              <a:rPr lang="zh-CN" altLang="en-US" dirty="0"/>
              <a:t> </a:t>
            </a:r>
            <a:r>
              <a:rPr lang="en-US" altLang="zh-CN" dirty="0"/>
              <a:t>efficiency</a:t>
            </a:r>
            <a:r>
              <a:rPr lang="zh-CN" altLang="en-US" dirty="0"/>
              <a:t> </a:t>
            </a:r>
            <a:r>
              <a:rPr lang="en-US" altLang="zh-CN" dirty="0"/>
              <a:t>uncertainty:</a:t>
            </a:r>
            <a:r>
              <a:rPr lang="zh-CN" altLang="en-US" dirty="0"/>
              <a:t> </a:t>
            </a:r>
            <a:endParaRPr lang="en-GB" altLang="zh-CN" dirty="0"/>
          </a:p>
          <a:p>
            <a:pPr lvl="1"/>
            <a:r>
              <a:rPr lang="en-US" altLang="zh-CN" dirty="0"/>
              <a:t>0.1%</a:t>
            </a:r>
            <a:r>
              <a:rPr lang="zh-CN" altLang="en-US" dirty="0"/>
              <a:t> </a:t>
            </a:r>
            <a:r>
              <a:rPr lang="en-US" altLang="zh-CN" dirty="0"/>
              <a:t>-</a:t>
            </a:r>
            <a:r>
              <a:rPr lang="zh-CN" altLang="en-US" dirty="0"/>
              <a:t> </a:t>
            </a:r>
            <a:r>
              <a:rPr lang="en-US" altLang="zh-CN" dirty="0"/>
              <a:t>4%</a:t>
            </a:r>
            <a:r>
              <a:rPr lang="zh-CN" altLang="en-US" dirty="0"/>
              <a:t> </a:t>
            </a:r>
            <a:r>
              <a:rPr lang="en-US" altLang="zh-CN" dirty="0"/>
              <a:t>depending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models</a:t>
            </a:r>
          </a:p>
          <a:p>
            <a:r>
              <a:rPr lang="en-US" altLang="zh-CN" dirty="0"/>
              <a:t>Pileup</a:t>
            </a:r>
            <a:r>
              <a:rPr lang="zh-CN" altLang="en-US" dirty="0"/>
              <a:t> </a:t>
            </a:r>
            <a:r>
              <a:rPr lang="en-US" altLang="zh-CN" dirty="0"/>
              <a:t>uncertainties:</a:t>
            </a:r>
          </a:p>
          <a:p>
            <a:pPr lvl="1"/>
            <a:r>
              <a:rPr lang="en-US" altLang="zh-CN" dirty="0"/>
              <a:t>Pileup</a:t>
            </a:r>
            <a:r>
              <a:rPr lang="zh-CN" altLang="en-US" dirty="0"/>
              <a:t> </a:t>
            </a:r>
            <a:r>
              <a:rPr lang="en-US" altLang="zh-CN" dirty="0"/>
              <a:t>reweighting</a:t>
            </a:r>
            <a:r>
              <a:rPr lang="zh-CN" altLang="en-US" dirty="0"/>
              <a:t> </a:t>
            </a:r>
            <a:r>
              <a:rPr lang="en-US" altLang="zh-CN" dirty="0"/>
              <a:t>uncertainty:</a:t>
            </a:r>
            <a:r>
              <a:rPr lang="zh-CN" altLang="en-US" dirty="0"/>
              <a:t> </a:t>
            </a:r>
            <a:r>
              <a:rPr lang="en-US" altLang="zh-CN" dirty="0"/>
              <a:t>1-3%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 err="1"/>
              <a:t>Ntracks</a:t>
            </a:r>
            <a:endParaRPr lang="en-US" altLang="zh-CN" dirty="0"/>
          </a:p>
          <a:p>
            <a:pPr lvl="1"/>
            <a:r>
              <a:rPr lang="en-US" altLang="zh-CN" dirty="0"/>
              <a:t>Pileup</a:t>
            </a:r>
            <a:r>
              <a:rPr lang="zh-CN" altLang="en-US" dirty="0"/>
              <a:t> </a:t>
            </a:r>
            <a:r>
              <a:rPr lang="en-US" altLang="zh-CN" dirty="0"/>
              <a:t>track</a:t>
            </a:r>
            <a:r>
              <a:rPr lang="zh-CN" altLang="en-US" dirty="0"/>
              <a:t> </a:t>
            </a:r>
            <a:r>
              <a:rPr lang="en-US" altLang="zh-CN" dirty="0"/>
              <a:t>correction(comparing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shift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6.5,</a:t>
            </a:r>
            <a:r>
              <a:rPr lang="zh-CN" altLang="en-US" dirty="0"/>
              <a:t> </a:t>
            </a:r>
            <a:r>
              <a:rPr lang="en-US" altLang="zh-CN" dirty="0"/>
              <a:t>-6.5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7</a:t>
            </a:r>
            <a:r>
              <a:rPr lang="zh-CN" altLang="en-US" dirty="0"/>
              <a:t> </a:t>
            </a:r>
            <a:r>
              <a:rPr lang="en-US" altLang="zh-CN" dirty="0"/>
              <a:t>mm):</a:t>
            </a:r>
            <a:r>
              <a:rPr lang="zh-CN" altLang="en-US" dirty="0"/>
              <a:t>  </a:t>
            </a:r>
            <a:r>
              <a:rPr lang="en-US" altLang="zh-CN" dirty="0"/>
              <a:t>0.5%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 err="1"/>
              <a:t>Ntracks</a:t>
            </a:r>
            <a:endParaRPr lang="en-US" altLang="zh-CN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26BB1D8-D96E-7F98-CCA1-2DF3EE865EB4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17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D49981C5-109F-B9B7-1DD1-CAEC26DF8827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LLP 2026, UK</a:t>
            </a:r>
          </a:p>
        </p:txBody>
      </p:sp>
    </p:spTree>
    <p:extLst>
      <p:ext uri="{BB962C8B-B14F-4D97-AF65-F5344CB8AC3E}">
        <p14:creationId xmlns:p14="http://schemas.microsoft.com/office/powerpoint/2010/main" val="2423703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0FBB8-AB76-3384-D507-7F0A30FAF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94C61-4F56-ED27-76DF-6A27F426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278"/>
            <a:ext cx="12192000" cy="6737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Systematic</a:t>
            </a:r>
            <a:r>
              <a:rPr lang="zh-CN" altLang="en-US" dirty="0"/>
              <a:t> </a:t>
            </a:r>
            <a:r>
              <a:rPr lang="en-US" altLang="zh-CN" dirty="0"/>
              <a:t>uncertainties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6AF5E4-AA8E-8596-E13F-09AB394E94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4046" y="886510"/>
                <a:ext cx="11703908" cy="5291867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/>
                  <a:t>Higgs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mediator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signal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sample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reweighting:</a:t>
                </a:r>
              </a:p>
              <a:p>
                <a:pPr lvl="1"/>
                <a:r>
                  <a:rPr lang="en-US" altLang="zh-CN" dirty="0"/>
                  <a:t>These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signal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MC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samples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are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reweighting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according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SM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Higgs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NLO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simulation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with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NNLO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cross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section.</a:t>
                </a:r>
              </a:p>
              <a:p>
                <a:pPr lvl="1"/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reweighting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parameterized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function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of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Higgs</a:t>
                </a:r>
                <a:r>
                  <a:rPr lang="zh-CN" altLang="en-US" dirty="0"/>
                  <a:t> </a:t>
                </a:r>
                <a:r>
                  <a:rPr lang="en-US" altLang="zh-CN" dirty="0" err="1"/>
                  <a:t>pT.</a:t>
                </a:r>
                <a:endParaRPr lang="en-US" altLang="zh-CN" dirty="0"/>
              </a:p>
              <a:p>
                <a:pPr lvl="1"/>
                <a:r>
                  <a:rPr lang="en-US" altLang="zh-CN" dirty="0"/>
                  <a:t>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conservation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uncertainty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of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20%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used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cover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variation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due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to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scales,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PDF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NNLO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cross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section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calculation.</a:t>
                </a:r>
              </a:p>
              <a:p>
                <a:r>
                  <a:rPr lang="en-US" altLang="zh-CN" dirty="0"/>
                  <a:t>Control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region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definition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uncertainty:</a:t>
                </a:r>
              </a:p>
              <a:p>
                <a:pPr lvl="1"/>
                <a:r>
                  <a:rPr lang="en-US" altLang="zh-CN" dirty="0"/>
                  <a:t>Change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bounds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+/-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0.01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regions: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5%-10%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background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prediction</a:t>
                </a:r>
              </a:p>
              <a:p>
                <a:pPr lvl="1"/>
                <a:r>
                  <a:rPr lang="en-US" altLang="zh-CN" dirty="0"/>
                  <a:t>Uncorrelated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all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signal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bins.</a:t>
                </a:r>
              </a:p>
              <a:p>
                <a:r>
                  <a:rPr lang="en-US" altLang="zh-CN" dirty="0"/>
                  <a:t>ABCD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correlation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uncertainty</a:t>
                </a:r>
                <a:r>
                  <a:rPr lang="zh-CN" altLang="en-US" dirty="0"/>
                  <a:t> </a:t>
                </a:r>
                <a:endParaRPr lang="en-GB" altLang="zh-CN" dirty="0"/>
              </a:p>
              <a:p>
                <a:pPr lvl="1"/>
                <a:r>
                  <a:rPr lang="en-US" altLang="zh-CN" dirty="0"/>
                  <a:t>Introduce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slope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account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deviation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from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ABCD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assumption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6AF5E4-AA8E-8596-E13F-09AB394E94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4046" y="886510"/>
                <a:ext cx="11703908" cy="5291867"/>
              </a:xfrm>
              <a:blipFill>
                <a:blip r:embed="rId2"/>
                <a:stretch>
                  <a:fillRect l="-976" t="-1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7B63AA0-F55D-A70E-295A-BBB59F17EDC9}"/>
              </a:ext>
            </a:extLst>
          </p:cNvPr>
          <p:cNvSpPr txBox="1">
            <a:spLocks/>
          </p:cNvSpPr>
          <p:nvPr/>
        </p:nvSpPr>
        <p:spPr>
          <a:xfrm>
            <a:off x="11578282" y="6485618"/>
            <a:ext cx="628233" cy="36512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2D84-42A8-BC43-94F3-3F8E57FFA908}" type="slidenum">
              <a:rPr lang="en-US" sz="2000" b="1" smtClean="0">
                <a:solidFill>
                  <a:schemeClr val="bg1"/>
                </a:solidFill>
              </a:rPr>
              <a:pPr/>
              <a:t>18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092E37F-C314-13FF-AAA1-DE7EBBBE6641}"/>
              </a:ext>
            </a:extLst>
          </p:cNvPr>
          <p:cNvSpPr txBox="1">
            <a:spLocks/>
          </p:cNvSpPr>
          <p:nvPr/>
        </p:nvSpPr>
        <p:spPr>
          <a:xfrm>
            <a:off x="0" y="6492875"/>
            <a:ext cx="11578281" cy="36512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SUEP search in ATLAS, LLP 2026, UK</a:t>
            </a:r>
          </a:p>
        </p:txBody>
      </p:sp>
    </p:spTree>
    <p:extLst>
      <p:ext uri="{BB962C8B-B14F-4D97-AF65-F5344CB8AC3E}">
        <p14:creationId xmlns:p14="http://schemas.microsoft.com/office/powerpoint/2010/main" val="1622671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-internal-talk" id="{404E4095-1269-F04C-A92E-3A07B1D2852C}" vid="{CA0BD69F-C8D7-B243-A0A8-189203EBD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6557</TotalTime>
  <Words>1591</Words>
  <Application>Microsoft Macintosh PowerPoint</Application>
  <PresentationFormat>Widescreen</PresentationFormat>
  <Paragraphs>194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Wingdings</vt:lpstr>
      <vt:lpstr>Office Theme</vt:lpstr>
      <vt:lpstr>Search for Soft Unclustered Energy Patterns containing muons in the final state in pp collisions at 13TeV with the ATLAS detector</vt:lpstr>
      <vt:lpstr>Motivation</vt:lpstr>
      <vt:lpstr>Signal Models</vt:lpstr>
      <vt:lpstr>Signal topology</vt:lpstr>
      <vt:lpstr>Event reconstruction</vt:lpstr>
      <vt:lpstr>Event selection</vt:lpstr>
      <vt:lpstr>Two powerful observables (1)</vt:lpstr>
      <vt:lpstr>Two powerful observables (2)</vt:lpstr>
      <vt:lpstr>Background modeling strategy</vt:lpstr>
      <vt:lpstr>Background modeling in the validation regions</vt:lpstr>
      <vt:lpstr>Statistical analysis in the signal regions</vt:lpstr>
      <vt:lpstr>Upper limits</vt:lpstr>
      <vt:lpstr>Summary</vt:lpstr>
      <vt:lpstr>PowerPoint Presentation</vt:lpstr>
      <vt:lpstr>Limits for the leplep and hadhad mode</vt:lpstr>
      <vt:lpstr>Background modeling in the validation regions</vt:lpstr>
      <vt:lpstr>Systematic uncertainties</vt:lpstr>
      <vt:lpstr>Systematic uncertainties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Ligang Xia</dc:creator>
  <cp:lastModifiedBy>Ligang Xia</cp:lastModifiedBy>
  <cp:revision>38</cp:revision>
  <dcterms:created xsi:type="dcterms:W3CDTF">2026-06-22T03:14:03Z</dcterms:created>
  <dcterms:modified xsi:type="dcterms:W3CDTF">2026-10-30T00:19:07Z</dcterms:modified>
</cp:coreProperties>
</file>