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571" autoAdjust="0"/>
    <p:restoredTop sz="96337"/>
  </p:normalViewPr>
  <p:slideViewPr>
    <p:cSldViewPr snapToGrid="0">
      <p:cViewPr varScale="1">
        <p:scale>
          <a:sx n="76" d="100"/>
          <a:sy n="76" d="100"/>
        </p:scale>
        <p:origin x="216" y="1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BE647-84D2-49A9-802B-1F8C9589BCCA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9CC9CF-C7E8-47E4-82F7-C5AA39F668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092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342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266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39915-507A-621D-B539-6911342FD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4DDA897-0C00-F761-FE6D-DE094B63B3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9C27B19-0713-3EC3-AE22-04EF34C1C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18E025-6B90-F6B9-1792-6B349857BA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469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74B95-E329-9845-6004-8648430B3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482ED8B-9C02-AF51-569A-E22C37F73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120F333-27C9-0B8A-2B0D-EBEE9A043F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20B32C-E988-DEBE-AACC-2593363BE3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592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E831A-441A-C4DD-6F9B-E37AB77E3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4FA90A5-079B-D14C-CD5B-357187D241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D4FFE46-E961-E82F-D330-22F7307AC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97C0F-2BA8-16DE-1DD3-27594828A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31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A1699-A914-8121-3045-EE520621F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00D08D6-35B9-80D1-1345-42F32BD852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D624F0B-2511-0524-B1C5-12A1B14E4A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FA6C59-F0D3-2994-3C53-EF1ED747DC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76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1B72C-736F-4CC6-4F65-1FE9FDFAF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C453AB1-4446-45BB-9BD5-E7CC6A3E1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3862EB8-E14B-7751-C0CE-96465BEB8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4A53CB-C2DF-67F2-F53F-3F86F8F06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065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EEB69-9D40-7E94-03CE-6D5B9534D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1F0855E-1246-91F7-234E-7BD9549939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008E8D8-93BF-3B6E-3786-31C22CBEC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671993-2527-F074-7CDF-A2AC1E10D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211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AC911-C9A8-7A89-32BC-494FF1205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2A3D1B9-F189-323A-0E65-331F7EF49D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B46E92D-649A-2318-45BA-4F23DDBC5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1A1DD9-20D9-CC5C-96DF-650C9A55C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701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906EE-A29B-4FAA-38F3-D87273D80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3A9D5BF-6378-43C0-17C0-5033FC960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09A501A-7548-5B7E-8E29-B78CEE9A0E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785DE8-8904-C6C4-EE70-78E3BECD4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408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8302E-BA27-1A7C-452A-3C141524E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11A6953-0DC0-14AA-0CB4-21566E5607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8281D0F-FFFB-7F2F-07A9-E50437ACF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6975C5-C837-0BAC-E216-00D6937CD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076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E4918-0D8E-0A51-554C-9C4BD2683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EE66C3E-EDFC-FFCA-1507-2F6E64E535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6B5841F-D705-8F00-11A8-208513D85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97A23B-74CC-CA95-BA74-B42AF98D5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456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7E862-4957-32D4-991B-20FB71B4A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2722524-CC94-CC52-1309-36040EDC7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FD03194-F052-29E8-6094-49F3C8F303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C29270-014E-05EE-A8A3-05CDE6D6E8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868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787BEA-A192-45CC-975A-B8E926B2D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29500DB-F902-4044-9C23-57A728E0A0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84CC7A-D22C-471D-8AF8-229894BFE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CE7A-380D-F54A-9002-3B42EA6C6448}" type="datetime1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BCF4D9-09DD-416B-A7A6-5CF56B525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9A7A57-3790-4808-9F35-A3362FDA2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258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3818BE-C307-4310-9AC6-0BB65400E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2391D1-6471-428C-8E8F-8CE2F0550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31066B-6926-44B2-95F1-A62DE324D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ABD3-013E-7F4C-A4E5-3DDF4E1E9BC2}" type="datetime1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4BC250-1CB7-4173-8C97-E3582A8BB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5B4BDE-17E5-4018-84CF-6A0D65DF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598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671296-73C3-4871-9C05-447933A83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507169-4DA2-4BF9-BCEA-397502135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9D4141-8859-405E-AB3F-A24FF2048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6008C-1ABE-A843-9483-2E94F142199A}" type="datetime1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FCEFCE-E6F3-45C0-A689-2F7585E83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FEB076-4FBB-44C6-9BFC-EC1A857A9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08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5FF658-9983-44B0-8F58-B169A4ED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2BC730-509F-4F8F-9917-8AF48E61C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FE3E011-20F3-4BDA-98B4-488378020F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0D4EAE-E5AC-4428-91B1-1048D945C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A5A9-D21D-3841-90F8-522E258B541F}" type="datetime1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CCB8779-4FE3-4721-8FFB-5D63F0DE4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1DE02DE-B0F0-43D9-BC73-B878A5E24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17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A113C7-3339-47C9-A488-A3933A79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F056512-A32D-466C-8E88-17F89435D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A7F5722-DCC5-459B-BD0A-41C5BBC71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83184B0-ED99-4893-A475-61D674DF6B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96A3424-A638-4808-93D6-3DCC1599DD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473B285-175C-4030-A82C-AF7B62671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0E18F-98EC-0C43-83B8-9E56EF2E9F39}" type="datetime1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33DB8EC-75EC-4374-BEB1-63E768948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4FE9035-FB39-4CB6-80FC-2A01BD63C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195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09D70C-619A-4789-BD8A-02539EFCC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0196B63-4AB1-4FFD-B4B5-56D7BC8C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F2E0F-5F32-FD47-A6D4-3DF1D31E87D3}" type="datetime1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A30DE0F-A4D9-4623-B18B-DE649BA30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627FCAE-DE1D-4E65-885A-16FE05DC1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950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6EBE4D2-F928-4907-995A-8B9E0AFE0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F922C-7774-3344-8E95-1DFA2F3A39CF}" type="datetime1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D8ED5C4-8CB7-4C86-BB68-4AF7ABEF8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5D0BC5-818E-4F7B-B351-AA36EE801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968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C467DA-7B78-41EA-B308-D215247BA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051772-4AD3-4D09-9DC4-C05CC6E50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0270DCB-5385-49D7-A780-36DF64EB95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4806A0-F5FF-45E5-8D76-7E9F8F93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63F3-35BC-8E49-B966-0337AF730669}" type="datetime1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FDEB68-EAE2-4CA1-A968-A56CB328B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949AED3-FED0-47DF-9627-EB983B59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24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208260-FEAB-4D0A-B75A-6A56CD1CE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79A7918-B350-42D1-AEAD-45B32CB110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75A3B36-A10B-4A96-9ACD-EB226C91E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4DD411-B7BA-44E5-8D6F-AB7BC5B67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2709-0CAB-4447-8AC7-0D7519DA97A2}" type="datetime1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BCE4B89-C5AB-4552-84A6-736775D36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C50125-252E-4578-A5C8-7D9C79C8A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263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218D05-A9DB-4641-972E-389E45B71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02BAA8-E9D5-46A7-815C-8FE54D139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B10D88-4D0E-4C2D-80F3-50F948A25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49E4-341B-3641-9B3B-30F30EB2156D}" type="datetime1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E6FB62-B3F0-4A71-BE10-4E6BB1AD0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0D045A-23CF-40E1-B14C-35FD77558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723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AAAF73D-0AB9-4C53-A0B2-45727F5BCF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015F0F5-D25A-44C1-9DBC-8154E04EE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531200-7D41-48C0-899D-847A6BB2D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3CF6E-C12C-3F45-A285-9DF3C4514DDE}" type="datetime1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AC3415-E06D-49EB-97CE-E93B99292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057192-B729-487B-A0F7-6B11BB628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574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6FC40D1-6684-40EE-B784-A5FC1AAA0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16BFC2D-6929-45AA-8AAB-93EBE9124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A819B9-D48B-442A-B366-372D5C7EFC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F81D2-10CA-BC4E-89BD-EAD9964887C9}" type="datetime1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49AF09-FB8A-441E-B078-5DFBAE725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DB10A1-AD03-4362-B5B1-558CE10F4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DB055-5C1E-4AF2-82DC-F0F6E550E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63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41CEAEDB-0B5C-4FD3-ABF8-DA2CAAD1E482}"/>
              </a:ext>
            </a:extLst>
          </p:cNvPr>
          <p:cNvSpPr/>
          <p:nvPr/>
        </p:nvSpPr>
        <p:spPr>
          <a:xfrm>
            <a:off x="0" y="6151944"/>
            <a:ext cx="12192000" cy="70605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D7E3D33-2F0D-4658-8A5C-B53A8C764E8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408080" y="3038674"/>
            <a:ext cx="7765935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Xiyuan Zhang</a:t>
            </a:r>
          </a:p>
          <a:p>
            <a:pPr>
              <a:lnSpc>
                <a:spcPct val="150000"/>
              </a:lnSpc>
            </a:pPr>
            <a:endParaRPr lang="en-US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C07A093-C0DA-468C-AB9A-C77AFE8F17B3}"/>
              </a:ext>
            </a:extLst>
          </p:cNvPr>
          <p:cNvSpPr/>
          <p:nvPr/>
        </p:nvSpPr>
        <p:spPr>
          <a:xfrm>
            <a:off x="2821671" y="4421140"/>
            <a:ext cx="6644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of High Energy Physics, CAS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F39951D-2007-312A-2CFA-9FE3E88E7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664" y="6395854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1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51AFB64-F031-8ECA-CA6B-479F9D143E79}"/>
              </a:ext>
            </a:extLst>
          </p:cNvPr>
          <p:cNvSpPr txBox="1"/>
          <p:nvPr/>
        </p:nvSpPr>
        <p:spPr>
          <a:xfrm>
            <a:off x="2097392" y="1948596"/>
            <a:ext cx="90608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ATLAS</a:t>
            </a:r>
            <a:r>
              <a:rPr lang="zh-CN" alt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ITk</a:t>
            </a:r>
            <a:r>
              <a:rPr lang="zh-CN" alt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Strip</a:t>
            </a:r>
            <a:r>
              <a:rPr lang="zh-CN" alt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lang="zh-CN" alt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zh-CN" alt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endParaRPr lang="zh-CN" altLang="en-US" sz="4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2AA30C2-9383-1E51-7B7C-DB5AE9EA3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96" y="140191"/>
            <a:ext cx="7157656" cy="116070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284B222-784E-1814-652E-1FCF6EBBC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015" y="140191"/>
            <a:ext cx="19685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91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80"/>
    </mc:Choice>
    <mc:Fallback xmlns="">
      <p:transition spd="slow" advTm="1208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C26AB44-D063-4623-B9AB-4D7AD4C4B9FA}"/>
              </a:ext>
            </a:extLst>
          </p:cNvPr>
          <p:cNvSpPr/>
          <p:nvPr/>
        </p:nvSpPr>
        <p:spPr>
          <a:xfrm>
            <a:off x="0" y="-111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ITk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strip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>
            <a:extLst>
              <a:ext uri="{FF2B5EF4-FFF2-40B4-BE49-F238E27FC236}">
                <a16:creationId xmlns:a16="http://schemas.microsoft.com/office/drawing/2014/main" id="{50C1C8F3-4DCA-438F-887C-24CBF305B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48" y="6492875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2</a:t>
            </a:fld>
            <a:endParaRPr lang="zh-CN" altLang="en-US" dirty="0"/>
          </a:p>
        </p:txBody>
      </p:sp>
      <p:pic>
        <p:nvPicPr>
          <p:cNvPr id="71" name="Picture 19">
            <a:extLst>
              <a:ext uri="{FF2B5EF4-FFF2-40B4-BE49-F238E27FC236}">
                <a16:creationId xmlns:a16="http://schemas.microsoft.com/office/drawing/2014/main" id="{8E4FACC0-5B8D-3AB4-A359-DCFC0CAF94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r="2251" b="28634"/>
          <a:stretch/>
        </p:blipFill>
        <p:spPr>
          <a:xfrm>
            <a:off x="5663381" y="1076456"/>
            <a:ext cx="6310871" cy="1954059"/>
          </a:xfrm>
          <a:prstGeom prst="rect">
            <a:avLst/>
          </a:prstGeom>
        </p:spPr>
      </p:pic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F44A6A89-61DF-ADCA-7617-6CBBD34B5AEE}"/>
              </a:ext>
            </a:extLst>
          </p:cNvPr>
          <p:cNvCxnSpPr>
            <a:cxnSpLocks/>
          </p:cNvCxnSpPr>
          <p:nvPr/>
        </p:nvCxnSpPr>
        <p:spPr>
          <a:xfrm flipV="1">
            <a:off x="4007799" y="1460805"/>
            <a:ext cx="2422498" cy="518110"/>
          </a:xfrm>
          <a:prstGeom prst="straightConnector1">
            <a:avLst/>
          </a:prstGeom>
          <a:ln w="4762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C4C774E3-6087-1C0B-AE9F-6B5427B266BE}"/>
              </a:ext>
            </a:extLst>
          </p:cNvPr>
          <p:cNvCxnSpPr>
            <a:cxnSpLocks/>
          </p:cNvCxnSpPr>
          <p:nvPr/>
        </p:nvCxnSpPr>
        <p:spPr>
          <a:xfrm flipH="1" flipV="1">
            <a:off x="9365226" y="1533559"/>
            <a:ext cx="1223222" cy="2338357"/>
          </a:xfrm>
          <a:prstGeom prst="straightConnector1">
            <a:avLst/>
          </a:prstGeom>
          <a:ln w="4762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B91D71B-0253-245D-EE1E-423C51455910}"/>
              </a:ext>
            </a:extLst>
          </p:cNvPr>
          <p:cNvGrpSpPr/>
          <p:nvPr/>
        </p:nvGrpSpPr>
        <p:grpSpPr>
          <a:xfrm>
            <a:off x="250125" y="1005228"/>
            <a:ext cx="3775847" cy="1998436"/>
            <a:chOff x="466271" y="1191079"/>
            <a:chExt cx="3775847" cy="19984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5E48CC8-BDE0-CC2D-6361-8C27331EB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271" y="1191079"/>
              <a:ext cx="3775847" cy="1998436"/>
            </a:xfrm>
            <a:prstGeom prst="rect">
              <a:avLst/>
            </a:prstGeom>
          </p:spPr>
        </p:pic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78E8C781-91AA-8658-0FD1-B211CA98784D}"/>
                </a:ext>
              </a:extLst>
            </p:cNvPr>
            <p:cNvSpPr/>
            <p:nvPr/>
          </p:nvSpPr>
          <p:spPr>
            <a:xfrm>
              <a:off x="466271" y="1191079"/>
              <a:ext cx="3775847" cy="1998436"/>
            </a:xfrm>
            <a:prstGeom prst="rect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2F66699B-40D7-7CAB-E74B-FE6F5694DEF2}"/>
              </a:ext>
            </a:extLst>
          </p:cNvPr>
          <p:cNvGrpSpPr/>
          <p:nvPr/>
        </p:nvGrpSpPr>
        <p:grpSpPr>
          <a:xfrm>
            <a:off x="4745806" y="3894255"/>
            <a:ext cx="6913411" cy="1697706"/>
            <a:chOff x="4014326" y="4049263"/>
            <a:chExt cx="7772400" cy="1500285"/>
          </a:xfrm>
        </p:grpSpPr>
        <p:pic>
          <p:nvPicPr>
            <p:cNvPr id="66" name="图片 65">
              <a:extLst>
                <a:ext uri="{FF2B5EF4-FFF2-40B4-BE49-F238E27FC236}">
                  <a16:creationId xmlns:a16="http://schemas.microsoft.com/office/drawing/2014/main" id="{901B4B35-64EC-D192-A7F2-21411EEA6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4326" y="4069091"/>
              <a:ext cx="7772400" cy="1480457"/>
            </a:xfrm>
            <a:prstGeom prst="rect">
              <a:avLst/>
            </a:prstGeom>
          </p:spPr>
        </p:pic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1E2D21DF-D6B1-E932-BC10-64970189035E}"/>
                </a:ext>
              </a:extLst>
            </p:cNvPr>
            <p:cNvSpPr/>
            <p:nvPr/>
          </p:nvSpPr>
          <p:spPr>
            <a:xfrm>
              <a:off x="4014326" y="4049263"/>
              <a:ext cx="7772400" cy="1500285"/>
            </a:xfrm>
            <a:prstGeom prst="rect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</p:grpSp>
      <p:sp>
        <p:nvSpPr>
          <p:cNvPr id="87" name="文本框 86">
            <a:extLst>
              <a:ext uri="{FF2B5EF4-FFF2-40B4-BE49-F238E27FC236}">
                <a16:creationId xmlns:a16="http://schemas.microsoft.com/office/drawing/2014/main" id="{82FFE80B-0EFC-97FA-EF04-A2DBA44E478B}"/>
              </a:ext>
            </a:extLst>
          </p:cNvPr>
          <p:cNvSpPr txBox="1"/>
          <p:nvPr/>
        </p:nvSpPr>
        <p:spPr>
          <a:xfrm rot="20830761">
            <a:off x="4186687" y="1814596"/>
            <a:ext cx="18538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zh-CN" altLang="zh-CN" sz="2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384 petals</a:t>
            </a:r>
          </a:p>
          <a:p>
            <a:pPr marL="0" marR="0">
              <a:buNone/>
            </a:pPr>
            <a:r>
              <a:rPr lang="zh-CN" altLang="zh-CN" sz="2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2 endcaps</a:t>
            </a: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92D43957-E5D1-B502-737A-B73CD53940C5}"/>
              </a:ext>
            </a:extLst>
          </p:cNvPr>
          <p:cNvSpPr txBox="1"/>
          <p:nvPr/>
        </p:nvSpPr>
        <p:spPr>
          <a:xfrm>
            <a:off x="7962337" y="3262330"/>
            <a:ext cx="26211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zh-CN" altLang="zh-CN" sz="2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392 staves</a:t>
            </a:r>
            <a:r>
              <a:rPr lang="zh-CN" altLang="en-US" sz="2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zh-CN" altLang="zh-CN" sz="2000" dirty="0">
                <a:solidFill>
                  <a:srgbClr val="0432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 barrel</a:t>
            </a: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4E4C10E2-D36F-5B9E-E243-7FC58381F983}"/>
              </a:ext>
            </a:extLst>
          </p:cNvPr>
          <p:cNvGrpSpPr/>
          <p:nvPr/>
        </p:nvGrpSpPr>
        <p:grpSpPr>
          <a:xfrm>
            <a:off x="213643" y="3244703"/>
            <a:ext cx="4343609" cy="3613297"/>
            <a:chOff x="231952" y="3521488"/>
            <a:chExt cx="3775847" cy="3272351"/>
          </a:xfrm>
        </p:grpSpPr>
        <p:pic>
          <p:nvPicPr>
            <p:cNvPr id="91" name="图片 90">
              <a:extLst>
                <a:ext uri="{FF2B5EF4-FFF2-40B4-BE49-F238E27FC236}">
                  <a16:creationId xmlns:a16="http://schemas.microsoft.com/office/drawing/2014/main" id="{7B8654B9-2025-7141-7AB3-662904CA3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952" y="3723580"/>
              <a:ext cx="3775847" cy="3070259"/>
            </a:xfrm>
            <a:prstGeom prst="rect">
              <a:avLst/>
            </a:prstGeom>
          </p:spPr>
        </p:pic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3488A65-7F13-332D-D7F9-CA06DBE86A04}"/>
                </a:ext>
              </a:extLst>
            </p:cNvPr>
            <p:cNvSpPr txBox="1"/>
            <p:nvPr/>
          </p:nvSpPr>
          <p:spPr>
            <a:xfrm>
              <a:off x="1048136" y="3521488"/>
              <a:ext cx="21434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solidFill>
                    <a:srgbClr val="0432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Barrel</a:t>
              </a:r>
              <a:r>
                <a:rPr kumimoji="1" lang="zh-CN" altLang="en-US" dirty="0">
                  <a:solidFill>
                    <a:srgbClr val="0432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1" lang="en-US" altLang="zh-CN" dirty="0">
                  <a:solidFill>
                    <a:srgbClr val="0432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SS</a:t>
              </a:r>
              <a:r>
                <a:rPr kumimoji="1" lang="zh-CN" altLang="en-US" dirty="0">
                  <a:solidFill>
                    <a:srgbClr val="0432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1" lang="en-US" altLang="zh-CN" dirty="0">
                  <a:solidFill>
                    <a:srgbClr val="0432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module</a:t>
              </a:r>
              <a:endParaRPr kumimoji="1" lang="zh-CN" altLang="en-US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8D6799AB-82A6-59E7-410F-CF5190EBE892}"/>
              </a:ext>
            </a:extLst>
          </p:cNvPr>
          <p:cNvSpPr txBox="1"/>
          <p:nvPr/>
        </p:nvSpPr>
        <p:spPr>
          <a:xfrm>
            <a:off x="4362039" y="5967551"/>
            <a:ext cx="3775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different module</a:t>
            </a:r>
            <a:r>
              <a:rPr lang="zh-CN" altLang="en-US" sz="2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altLang="zh-CN" sz="2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zh-CN" altLang="zh-CN" sz="2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eometries</a:t>
            </a:r>
            <a:r>
              <a:rPr lang="zh-CN" altLang="en-US" sz="2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sz="2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 </a:t>
            </a:r>
            <a:r>
              <a:rPr lang="en-US" altLang="zh-CN" sz="2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zh-CN" altLang="en-US" sz="2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sz="2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barrel, 6</a:t>
            </a:r>
            <a:r>
              <a:rPr lang="zh-CN" altLang="en-US" sz="2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zh-CN" altLang="zh-CN" sz="20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endcap)</a:t>
            </a:r>
          </a:p>
        </p:txBody>
      </p:sp>
    </p:spTree>
    <p:extLst>
      <p:ext uri="{BB962C8B-B14F-4D97-AF65-F5344CB8AC3E}">
        <p14:creationId xmlns:p14="http://schemas.microsoft.com/office/powerpoint/2010/main" val="168809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097"/>
    </mc:Choice>
    <mc:Fallback xmlns="">
      <p:transition spd="slow" advTm="9509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E4318-ACC2-F73E-AB60-974F2FF0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0425407-53E3-154A-B482-0909925E4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116" y="4152660"/>
            <a:ext cx="4534374" cy="217779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2DF3383-433A-8F73-7BEE-3705B5F9BD7D}"/>
              </a:ext>
            </a:extLst>
          </p:cNvPr>
          <p:cNvSpPr/>
          <p:nvPr/>
        </p:nvSpPr>
        <p:spPr>
          <a:xfrm>
            <a:off x="0" y="-111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Logistics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>
            <a:extLst>
              <a:ext uri="{FF2B5EF4-FFF2-40B4-BE49-F238E27FC236}">
                <a16:creationId xmlns:a16="http://schemas.microsoft.com/office/drawing/2014/main" id="{1719C565-E3E1-30FA-6E15-41663E9A3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48" y="6492875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3</a:t>
            </a:fld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6CE6534-9E44-D9FB-6744-4F473C19F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26" y="765401"/>
            <a:ext cx="11539748" cy="322484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37F6E88-B08F-6A61-B644-4EFF6105C167}"/>
              </a:ext>
            </a:extLst>
          </p:cNvPr>
          <p:cNvSpPr txBox="1"/>
          <p:nvPr/>
        </p:nvSpPr>
        <p:spPr>
          <a:xfrm>
            <a:off x="326126" y="4367113"/>
            <a:ext cx="85819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sz="180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Energy and luminosity ramp up </a:t>
            </a:r>
            <a:r>
              <a:rPr lang="en-US" altLang="zh-CN" sz="180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progressively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LS3 is the ITk installation window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（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～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2030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Production shared among ~60 institutes in 14 countries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Module production organised in 6 production clusters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(2 Barrel, 4 Endcap)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l"/>
            </a:pPr>
            <a:endParaRPr lang="zh-CN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l"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324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730"/>
    </mc:Choice>
    <mc:Fallback xmlns="">
      <p:transition spd="slow" advTm="5573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27D10-7B4B-AD8D-3EA0-7B0012308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2608FE2-FF48-C9DC-D999-BD7295B1E163}"/>
              </a:ext>
            </a:extLst>
          </p:cNvPr>
          <p:cNvSpPr/>
          <p:nvPr/>
        </p:nvSpPr>
        <p:spPr>
          <a:xfrm>
            <a:off x="0" y="-111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Overview</a:t>
            </a:r>
          </a:p>
        </p:txBody>
      </p:sp>
      <p:sp>
        <p:nvSpPr>
          <p:cNvPr id="44" name="灯片编号占位符 43">
            <a:extLst>
              <a:ext uri="{FF2B5EF4-FFF2-40B4-BE49-F238E27FC236}">
                <a16:creationId xmlns:a16="http://schemas.microsoft.com/office/drawing/2014/main" id="{6E022EDF-44A8-1FD9-C593-35B2CC86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48" y="6492875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4102032-979F-716F-6BB3-F5D486885C08}"/>
              </a:ext>
            </a:extLst>
          </p:cNvPr>
          <p:cNvSpPr txBox="1"/>
          <p:nvPr/>
        </p:nvSpPr>
        <p:spPr>
          <a:xfrm>
            <a:off x="368710" y="773019"/>
            <a:ext cx="10987548" cy="1702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Productions ongoing and advancing steadily</a:t>
            </a:r>
          </a:p>
          <a:p>
            <a:pPr marL="285750" marR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Integration ongoing at different sites: CERN SR1 (barrel), DESY and Nikhef (endcap)</a:t>
            </a:r>
          </a:p>
          <a:p>
            <a:pPr marL="285750" marR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Installation phase has started: LS3 underground work: cables, crates, infrastructure</a:t>
            </a:r>
          </a:p>
          <a:p>
            <a:pPr marL="285750" marR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Addressing of technical issues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02C1FF8-ADC8-8B5E-E648-7CB8C73D0E21}"/>
              </a:ext>
            </a:extLst>
          </p:cNvPr>
          <p:cNvSpPr txBox="1"/>
          <p:nvPr/>
        </p:nvSpPr>
        <p:spPr>
          <a:xfrm>
            <a:off x="7506928" y="2475986"/>
            <a:ext cx="4453119" cy="2118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Last statusing (01.07.2026):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increased negative float for ITk strips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Main drivers: 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bPOL 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endcap modules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and barrel cores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385177F-5829-44F7-8E05-3D2068E31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1" y="2561584"/>
            <a:ext cx="7373464" cy="411385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20ED296-3465-4597-E61F-690D47AC72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90" y="4618510"/>
            <a:ext cx="4780994" cy="189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85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27"/>
    </mc:Choice>
    <mc:Fallback xmlns="">
      <p:transition spd="slow" advTm="6682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1D3A9-C6FF-D20A-C2D2-E1AFD793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0D3373F-9119-F77C-2F51-BCA778531C5B}"/>
              </a:ext>
            </a:extLst>
          </p:cNvPr>
          <p:cNvSpPr/>
          <p:nvPr/>
        </p:nvSpPr>
        <p:spPr>
          <a:xfrm>
            <a:off x="0" y="-111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Issues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bPOL12V</a:t>
            </a:r>
          </a:p>
          <a:p>
            <a:pPr algn="ctr"/>
            <a:endParaRPr lang="zh-CN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>
            <a:extLst>
              <a:ext uri="{FF2B5EF4-FFF2-40B4-BE49-F238E27FC236}">
                <a16:creationId xmlns:a16="http://schemas.microsoft.com/office/drawing/2014/main" id="{E1248CB2-5B71-F579-588A-6C714542E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48" y="6492875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9295740-EA4A-7F84-B317-8856724C5E90}"/>
              </a:ext>
            </a:extLst>
          </p:cNvPr>
          <p:cNvSpPr txBox="1"/>
          <p:nvPr/>
        </p:nvSpPr>
        <p:spPr>
          <a:xfrm>
            <a:off x="33253" y="1080842"/>
            <a:ext cx="8931133" cy="1702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bPOL12V: radiation hard DC-DC converter ASIC designed by CERN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Used on every ITk module powerboard (17888) and EOS card (1656)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Operated in cold volume @ -35°C, radiation doses between 7 Mrad – 70 Mrad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Not accessible after installation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A0B5A57-A344-71B2-3B08-08F741902618}"/>
              </a:ext>
            </a:extLst>
          </p:cNvPr>
          <p:cNvGrpSpPr/>
          <p:nvPr/>
        </p:nvGrpSpPr>
        <p:grpSpPr>
          <a:xfrm>
            <a:off x="8964386" y="816946"/>
            <a:ext cx="3227614" cy="1955460"/>
            <a:chOff x="8785576" y="762001"/>
            <a:chExt cx="3308453" cy="1733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32AD601-85FF-255C-2D6A-16CFE25DD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5576" y="762001"/>
              <a:ext cx="3107067" cy="1394510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D76E031-E83D-0ACB-C3ED-35FB5B75E89E}"/>
                </a:ext>
              </a:extLst>
            </p:cNvPr>
            <p:cNvSpPr txBox="1"/>
            <p:nvPr/>
          </p:nvSpPr>
          <p:spPr>
            <a:xfrm>
              <a:off x="9519556" y="2156511"/>
              <a:ext cx="257447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bPOL12V</a:t>
              </a:r>
              <a:r>
                <a:rPr lang="zh-CN" altLang="en-US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</a:t>
              </a:r>
              <a:r>
                <a:rPr lang="zh-CN" altLang="en-US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zh-CN" altLang="en-US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coil</a:t>
              </a:r>
              <a:endParaRPr lang="zh-CN" altLang="en-US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45584CDD-BFF0-9341-1A22-5AEA112892A3}"/>
              </a:ext>
            </a:extLst>
          </p:cNvPr>
          <p:cNvSpPr txBox="1"/>
          <p:nvPr/>
        </p:nvSpPr>
        <p:spPr>
          <a:xfrm>
            <a:off x="196465" y="3096784"/>
            <a:ext cx="7053421" cy="2949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issues found with </a:t>
            </a:r>
            <a:r>
              <a:rPr lang="en-US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 v6:</a:t>
            </a:r>
            <a:endParaRPr lang="en-US" altLang="zh-CN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dirty="0">
                <a:latin typeface="Arial" panose="020B0604020202020204" pitchFamily="34" charset="0"/>
                <a:cs typeface="Arial" panose="020B0604020202020204" pitchFamily="34" charset="0"/>
              </a:rPr>
              <a:t>Wrong startup due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dirty="0">
                <a:latin typeface="Arial" panose="020B0604020202020204" pitchFamily="34" charset="0"/>
                <a:cs typeface="Arial" panose="020B0604020202020204" pitchFamily="34" charset="0"/>
              </a:rPr>
              <a:t>After TID irradiation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(&gt; 1Mrad)</a:t>
            </a:r>
            <a:r>
              <a:rPr lang="en-GB" altLang="zh-CN" dirty="0">
                <a:latin typeface="Arial" panose="020B0604020202020204" pitchFamily="34" charset="0"/>
                <a:cs typeface="Arial" panose="020B0604020202020204" pitchFamily="34" charset="0"/>
              </a:rPr>
              <a:t>+ stress</a:t>
            </a:r>
            <a:r>
              <a:rPr lang="zh-CN" altLang="zh-CN" dirty="0"/>
              <a:t> 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( bPOL powered but disabled )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Mitigation: m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inimizes time in disabled state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98CE38D5-7049-FFE0-06DD-1CF71A91A856}"/>
              </a:ext>
            </a:extLst>
          </p:cNvPr>
          <p:cNvGrpSpPr/>
          <p:nvPr/>
        </p:nvGrpSpPr>
        <p:grpSpPr>
          <a:xfrm>
            <a:off x="7381158" y="3326901"/>
            <a:ext cx="4578890" cy="2634284"/>
            <a:chOff x="7607690" y="2933821"/>
            <a:chExt cx="4352358" cy="2319106"/>
          </a:xfrm>
        </p:grpSpPr>
        <p:pic>
          <p:nvPicPr>
            <p:cNvPr id="20" name="Picture 3">
              <a:extLst>
                <a:ext uri="{FF2B5EF4-FFF2-40B4-BE49-F238E27FC236}">
                  <a16:creationId xmlns:a16="http://schemas.microsoft.com/office/drawing/2014/main" id="{A72B055A-BC94-E1EF-4668-DBAD80FCF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666" t="5648" b="47777"/>
            <a:stretch>
              <a:fillRect/>
            </a:stretch>
          </p:blipFill>
          <p:spPr>
            <a:xfrm>
              <a:off x="7607690" y="2933821"/>
              <a:ext cx="4352358" cy="2319106"/>
            </a:xfrm>
            <a:prstGeom prst="rect">
              <a:avLst/>
            </a:prstGeom>
          </p:spPr>
        </p:pic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03CA4742-F073-EF26-92CD-B15CD127C150}"/>
                </a:ext>
              </a:extLst>
            </p:cNvPr>
            <p:cNvSpPr txBox="1"/>
            <p:nvPr/>
          </p:nvSpPr>
          <p:spPr>
            <a:xfrm>
              <a:off x="9289696" y="3908708"/>
              <a:ext cx="16296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DD8452"/>
                  </a:solidFill>
                </a:rPr>
                <a:t>Wrong startup</a:t>
              </a:r>
              <a:endParaRPr lang="en-GB" dirty="0">
                <a:solidFill>
                  <a:srgbClr val="DD8452"/>
                </a:solidFill>
              </a:endParaRPr>
            </a:p>
          </p:txBody>
        </p:sp>
        <p:sp>
          <p:nvSpPr>
            <p:cNvPr id="22" name="TextBox 11">
              <a:extLst>
                <a:ext uri="{FF2B5EF4-FFF2-40B4-BE49-F238E27FC236}">
                  <a16:creationId xmlns:a16="http://schemas.microsoft.com/office/drawing/2014/main" id="{C51AF01F-22F4-8BE9-910B-7132B5A5AD0D}"/>
                </a:ext>
              </a:extLst>
            </p:cNvPr>
            <p:cNvSpPr txBox="1"/>
            <p:nvPr/>
          </p:nvSpPr>
          <p:spPr>
            <a:xfrm>
              <a:off x="9417464" y="4559930"/>
              <a:ext cx="1864591" cy="346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55A868"/>
                  </a:solidFill>
                </a:rPr>
                <a:t>Normal operation</a:t>
              </a:r>
              <a:endParaRPr lang="en-GB" dirty="0">
                <a:solidFill>
                  <a:srgbClr val="55A86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328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655"/>
    </mc:Choice>
    <mc:Fallback xmlns="">
      <p:transition spd="slow" advTm="14065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FFF42-87D9-BAAA-60D8-1D9E580C4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3F67053-96E0-AFB7-0052-3ACC4095E4FF}"/>
              </a:ext>
            </a:extLst>
          </p:cNvPr>
          <p:cNvSpPr/>
          <p:nvPr/>
        </p:nvSpPr>
        <p:spPr>
          <a:xfrm>
            <a:off x="0" y="-111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Issues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bPOL12V</a:t>
            </a:r>
          </a:p>
          <a:p>
            <a:pPr algn="ctr"/>
            <a:endParaRPr lang="zh-CN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>
            <a:extLst>
              <a:ext uri="{FF2B5EF4-FFF2-40B4-BE49-F238E27FC236}">
                <a16:creationId xmlns:a16="http://schemas.microsoft.com/office/drawing/2014/main" id="{5C2539C3-BFC3-293E-E36D-536461012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48" y="6492875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F68B01D-B4B1-AF2B-F273-E25AF34BFE7A}"/>
              </a:ext>
            </a:extLst>
          </p:cNvPr>
          <p:cNvSpPr txBox="1"/>
          <p:nvPr/>
        </p:nvSpPr>
        <p:spPr>
          <a:xfrm>
            <a:off x="277585" y="867539"/>
            <a:ext cx="11000015" cy="2118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sz="18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issues found with </a:t>
            </a:r>
            <a:r>
              <a:rPr lang="en-US" altLang="zh-CN" sz="18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zh-CN" altLang="zh-CN" sz="18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 v6:</a:t>
            </a:r>
            <a:endParaRPr lang="en-US" altLang="zh-CN" sz="1800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altLang="zh-CN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en-GB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zh-CN" dirty="0">
                <a:latin typeface="Arial" panose="020B0604020202020204" pitchFamily="34" charset="0"/>
                <a:cs typeface="Arial" panose="020B0604020202020204" pitchFamily="34" charset="0"/>
              </a:rPr>
              <a:t>rebound at power-off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zh-CN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 overshoots V</a:t>
            </a:r>
            <a:r>
              <a:rPr lang="zh-CN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at power-down when chip regulators turn off (V</a:t>
            </a:r>
            <a:r>
              <a:rPr lang="zh-CN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 &lt;~4.3V)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B7A7A417-4B5E-4176-FB64-E59700035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2543" y="2648074"/>
            <a:ext cx="4526483" cy="302555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6D7806A-626E-CFBA-5A8A-ACC16FD58B61}"/>
              </a:ext>
            </a:extLst>
          </p:cNvPr>
          <p:cNvSpPr txBox="1"/>
          <p:nvPr/>
        </p:nvSpPr>
        <p:spPr>
          <a:xfrm>
            <a:off x="277584" y="2367006"/>
            <a:ext cx="7179129" cy="2949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Mitigations: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Slowing down V</a:t>
            </a:r>
            <a:r>
              <a:rPr lang="zh-CN" altLang="zh-CN" sz="1800" baseline="-25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 ramp down + additional load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ITk Strips applied mitigations to keep using bPOL v6</a:t>
            </a:r>
            <a:r>
              <a:rPr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due to schedule constraints!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Test and discussions about usage of 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new chip version (FX1) </a:t>
            </a: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ongoing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Reserved FX1</a:t>
            </a:r>
            <a:r>
              <a:rPr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for last</a:t>
            </a:r>
            <a:r>
              <a:rPr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part of EOS card production</a:t>
            </a:r>
          </a:p>
        </p:txBody>
      </p:sp>
    </p:spTree>
    <p:extLst>
      <p:ext uri="{BB962C8B-B14F-4D97-AF65-F5344CB8AC3E}">
        <p14:creationId xmlns:p14="http://schemas.microsoft.com/office/powerpoint/2010/main" val="128074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07"/>
    </mc:Choice>
    <mc:Fallback xmlns="">
      <p:transition spd="slow" advTm="4940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7CCEE-1181-3900-5597-62103C8D3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55273C7-F5EA-827A-EF41-3A0058A46F9A}"/>
              </a:ext>
            </a:extLst>
          </p:cNvPr>
          <p:cNvSpPr/>
          <p:nvPr/>
        </p:nvSpPr>
        <p:spPr>
          <a:xfrm>
            <a:off x="0" y="-111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Barrel Cores</a:t>
            </a:r>
          </a:p>
          <a:p>
            <a:pPr algn="ctr"/>
            <a:endParaRPr lang="zh-CN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>
            <a:extLst>
              <a:ext uri="{FF2B5EF4-FFF2-40B4-BE49-F238E27FC236}">
                <a16:creationId xmlns:a16="http://schemas.microsoft.com/office/drawing/2014/main" id="{4B4AB5D8-B391-B3BA-DF32-F3CC6D164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48" y="6492875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4C2093A-15BA-DEE9-2E6F-9B0ED4DF25EB}"/>
              </a:ext>
            </a:extLst>
          </p:cNvPr>
          <p:cNvSpPr txBox="1"/>
          <p:nvPr/>
        </p:nvSpPr>
        <p:spPr>
          <a:xfrm>
            <a:off x="190498" y="841334"/>
            <a:ext cx="7037616" cy="5442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stave cores produced in UK being rejected due to high failure rates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Failures arise mostly from track delamination from base polyimide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Strong evidence for low peel strength of tracks to base polyimide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Mitigations: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Changed to a material with ~2.5 times higher peel strength (similar to EC); no failures observed in 25 co-cures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Significant work is undertaken to increase throughput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Aim to starting recover float related to stave cores this year</a:t>
            </a:r>
          </a:p>
          <a:p>
            <a:pPr lvl="1">
              <a:lnSpc>
                <a:spcPct val="150000"/>
              </a:lnSpc>
            </a:pPr>
            <a:endParaRPr lang="zh-CN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zh-CN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D24BAFF-AC80-5B3E-AA23-7099986792A9}"/>
              </a:ext>
            </a:extLst>
          </p:cNvPr>
          <p:cNvGrpSpPr/>
          <p:nvPr/>
        </p:nvGrpSpPr>
        <p:grpSpPr>
          <a:xfrm>
            <a:off x="8045096" y="841334"/>
            <a:ext cx="3102412" cy="5509160"/>
            <a:chOff x="7925353" y="818850"/>
            <a:chExt cx="3102412" cy="550916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65A36BEC-B66A-822F-51A7-55C3EBAB4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848" y="818850"/>
              <a:ext cx="1810917" cy="550916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CA07484A-3ED0-A5B6-30EC-EBF96FC27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5353" y="4041429"/>
              <a:ext cx="1291495" cy="22865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474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49"/>
    </mc:Choice>
    <mc:Fallback xmlns="">
      <p:transition spd="slow" advTm="4944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1BD78-3487-C35A-CA49-D87E3A7F1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B6DA9F4-CCDC-EA26-B78F-C7203493E321}"/>
              </a:ext>
            </a:extLst>
          </p:cNvPr>
          <p:cNvSpPr/>
          <p:nvPr/>
        </p:nvSpPr>
        <p:spPr>
          <a:xfrm>
            <a:off x="0" y="-111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 and ASIC Production Status</a:t>
            </a:r>
          </a:p>
          <a:p>
            <a:pPr algn="ctr"/>
            <a:endParaRPr lang="zh-CN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>
            <a:extLst>
              <a:ext uri="{FF2B5EF4-FFF2-40B4-BE49-F238E27FC236}">
                <a16:creationId xmlns:a16="http://schemas.microsoft.com/office/drawing/2014/main" id="{F3A270D2-B826-0105-6E18-C15C4FDE8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48" y="6492875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8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D923853-94FD-94E9-1B5F-41BD64A372EC}"/>
              </a:ext>
            </a:extLst>
          </p:cNvPr>
          <p:cNvSpPr txBox="1"/>
          <p:nvPr/>
        </p:nvSpPr>
        <p:spPr>
          <a:xfrm>
            <a:off x="212270" y="956345"/>
            <a:ext cx="7973786" cy="2533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 production is finished</a:t>
            </a:r>
          </a:p>
          <a:p>
            <a:pPr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103.5% of production sensors delivered</a:t>
            </a:r>
          </a:p>
          <a:p>
            <a:pPr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100% of production sensors accepted and ready for modules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ASIC production is finished</a:t>
            </a:r>
          </a:p>
          <a:p>
            <a:pPr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Good stock of spare chips</a:t>
            </a:r>
          </a:p>
          <a:p>
            <a:pPr lvl="1" indent="-285750">
              <a:lnSpc>
                <a:spcPct val="150000"/>
              </a:lnSpc>
            </a:pPr>
            <a:endParaRPr lang="zh-CN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17AB8FD-42A3-6F4B-D0AA-398D7FA68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825" y="746088"/>
            <a:ext cx="4482506" cy="2954476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A7262905-F758-EF39-48E8-CE348BA61F1E}"/>
              </a:ext>
            </a:extLst>
          </p:cNvPr>
          <p:cNvGrpSpPr/>
          <p:nvPr/>
        </p:nvGrpSpPr>
        <p:grpSpPr>
          <a:xfrm>
            <a:off x="1311394" y="3521879"/>
            <a:ext cx="8397067" cy="3282215"/>
            <a:chOff x="1429381" y="3393222"/>
            <a:chExt cx="8397067" cy="3282215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FD76C78-8C42-660E-AFF6-361B385A0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9381" y="3393222"/>
              <a:ext cx="3338562" cy="3282215"/>
            </a:xfrm>
            <a:prstGeom prst="rect">
              <a:avLst/>
            </a:prstGeom>
          </p:spPr>
        </p:pic>
        <p:pic>
          <p:nvPicPr>
            <p:cNvPr id="16" name="Picture 13">
              <a:extLst>
                <a:ext uri="{FF2B5EF4-FFF2-40B4-BE49-F238E27FC236}">
                  <a16:creationId xmlns:a16="http://schemas.microsoft.com/office/drawing/2014/main" id="{A0BB4948-B2CB-381F-163A-9BB0C32C63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308" t="11161" r="13513" b="11042"/>
            <a:stretch/>
          </p:blipFill>
          <p:spPr>
            <a:xfrm>
              <a:off x="6273810" y="3620097"/>
              <a:ext cx="3552638" cy="2954476"/>
            </a:xfrm>
            <a:prstGeom prst="roundRect">
              <a:avLst>
                <a:gd name="adj" fmla="val 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cxnSp>
          <p:nvCxnSpPr>
            <p:cNvPr id="19" name="直线箭头连接符 18">
              <a:extLst>
                <a:ext uri="{FF2B5EF4-FFF2-40B4-BE49-F238E27FC236}">
                  <a16:creationId xmlns:a16="http://schemas.microsoft.com/office/drawing/2014/main" id="{57071039-BA5E-26D0-CD80-8FB5A70725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63143" y="4114800"/>
              <a:ext cx="1981902" cy="501445"/>
            </a:xfrm>
            <a:prstGeom prst="straightConnector1">
              <a:avLst/>
            </a:prstGeom>
            <a:ln w="412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箭头连接符 21">
              <a:extLst>
                <a:ext uri="{FF2B5EF4-FFF2-40B4-BE49-F238E27FC236}">
                  <a16:creationId xmlns:a16="http://schemas.microsoft.com/office/drawing/2014/main" id="{41709B9D-133D-2C3E-3B6A-40FF4B4D7D7C}"/>
                </a:ext>
              </a:extLst>
            </p:cNvPr>
            <p:cNvCxnSpPr/>
            <p:nvPr/>
          </p:nvCxnSpPr>
          <p:spPr>
            <a:xfrm flipH="1">
              <a:off x="4468761" y="4925961"/>
              <a:ext cx="2138516" cy="191729"/>
            </a:xfrm>
            <a:prstGeom prst="straightConnector1">
              <a:avLst/>
            </a:prstGeom>
            <a:ln w="47625">
              <a:solidFill>
                <a:srgbClr val="0432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箭头连接符 22">
              <a:extLst>
                <a:ext uri="{FF2B5EF4-FFF2-40B4-BE49-F238E27FC236}">
                  <a16:creationId xmlns:a16="http://schemas.microsoft.com/office/drawing/2014/main" id="{C62B434C-E9D6-1F1A-D00A-D6047EFF05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06529" y="5117690"/>
              <a:ext cx="4159045" cy="1155291"/>
            </a:xfrm>
            <a:prstGeom prst="straightConnector1">
              <a:avLst/>
            </a:prstGeom>
            <a:ln w="476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9321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49"/>
    </mc:Choice>
    <mc:Fallback xmlns="">
      <p:transition spd="slow" advTm="35849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58652-2988-8315-2A45-2A227ACAF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6E9E9656-8C9F-BC1E-4650-291680F93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84" y="949754"/>
            <a:ext cx="4121964" cy="283209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E91520C-07DA-F527-0676-76AAA2738C08}"/>
              </a:ext>
            </a:extLst>
          </p:cNvPr>
          <p:cNvSpPr/>
          <p:nvPr/>
        </p:nvSpPr>
        <p:spPr>
          <a:xfrm>
            <a:off x="0" y="-111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 Interposing and Assembly</a:t>
            </a:r>
          </a:p>
          <a:p>
            <a:pPr algn="ctr"/>
            <a:endParaRPr lang="zh-CN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>
            <a:extLst>
              <a:ext uri="{FF2B5EF4-FFF2-40B4-BE49-F238E27FC236}">
                <a16:creationId xmlns:a16="http://schemas.microsoft.com/office/drawing/2014/main" id="{817C9AA5-7026-6E0B-EB28-3BEC62259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48" y="6492875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8385E34-720F-18A3-9B04-5E1BD7028E5F}"/>
              </a:ext>
            </a:extLst>
          </p:cNvPr>
          <p:cNvSpPr txBox="1"/>
          <p:nvPr/>
        </p:nvSpPr>
        <p:spPr>
          <a:xfrm>
            <a:off x="173573" y="699481"/>
            <a:ext cx="8129769" cy="5865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</a:t>
            </a:r>
            <a:r>
              <a:rPr lang="zh-CN" altLang="en-US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cracking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modules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cracked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cooled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-45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 °C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Coefficient of Thermal Expansion (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CTE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 mismatch between copper and sensor: high stress in the gaps between flexes; the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glue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simply stretches and cannot prevent the abrupt change in bending direction.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Introduce an Interposer: a soft SE-4445 adhesive layer + Kapton between flexes and sensor to decouple thermal stress and prevent cracking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r>
              <a:rPr lang="zh-CN" altLang="en-US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endParaRPr lang="zh-CN" altLang="zh-CN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Majority of production sites online and running at high yield and throughput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he endcap hybrid supply bottleneck has been solved by bringing a second production site online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576958E5-5CCA-5505-A180-FD2C22763B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463" y="4134067"/>
            <a:ext cx="4121964" cy="177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5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52"/>
    </mc:Choice>
    <mc:Fallback xmlns="">
      <p:transition spd="slow" advTm="7675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9E12A-438D-1508-3BF8-CAAAF875F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06D6CD5-0F91-1C67-29CD-02B5CF20C134}"/>
              </a:ext>
            </a:extLst>
          </p:cNvPr>
          <p:cNvSpPr/>
          <p:nvPr/>
        </p:nvSpPr>
        <p:spPr>
          <a:xfrm>
            <a:off x="0" y="-111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Modules</a:t>
            </a:r>
          </a:p>
        </p:txBody>
      </p:sp>
      <p:sp>
        <p:nvSpPr>
          <p:cNvPr id="44" name="灯片编号占位符 43">
            <a:extLst>
              <a:ext uri="{FF2B5EF4-FFF2-40B4-BE49-F238E27FC236}">
                <a16:creationId xmlns:a16="http://schemas.microsoft.com/office/drawing/2014/main" id="{20DA8CD6-AA69-860C-F131-EE80C6145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48" y="6492875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E0ACFCC-8853-8D99-9549-25B8E5605548}"/>
              </a:ext>
            </a:extLst>
          </p:cNvPr>
          <p:cNvSpPr txBox="1"/>
          <p:nvPr/>
        </p:nvSpPr>
        <p:spPr>
          <a:xfrm>
            <a:off x="294967" y="900654"/>
            <a:ext cx="10840065" cy="2118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1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Barrel and endcap module production have recovered</a:t>
            </a:r>
            <a:r>
              <a:rPr lang="zh-CN" altLang="en-US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bPOL issue and continue to improve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Barrel: over 3500 long strip (LS) modules built, yield: 90%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Endcap: over 700 modules (all types) built,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yield: 86.7% (R3M1) – 93.7% (R5M1)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All yields above target, investigations to further improve ongoing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~25% of all strip modules have been built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19C848A-A2BA-30FA-445E-2A03203E2E84}"/>
              </a:ext>
            </a:extLst>
          </p:cNvPr>
          <p:cNvGrpSpPr/>
          <p:nvPr/>
        </p:nvGrpSpPr>
        <p:grpSpPr>
          <a:xfrm>
            <a:off x="903786" y="3167319"/>
            <a:ext cx="10384428" cy="3492856"/>
            <a:chOff x="1430594" y="2988358"/>
            <a:chExt cx="10384428" cy="349285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2CB7FF6-6AEC-4CAC-83CB-DF406012F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0594" y="3265790"/>
              <a:ext cx="4665406" cy="3166135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8D68C821-E560-8A80-109D-7CB0AF79B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8673" y="3216500"/>
              <a:ext cx="5196349" cy="3264714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4CAD9DF-A560-B554-4C87-662CE326F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796" y="3561736"/>
              <a:ext cx="1298062" cy="1045867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633F6E7-6852-F1C7-7F4A-4725146C6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2776" y="3429000"/>
              <a:ext cx="1012800" cy="1184460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90C2E70-F3D0-B6CA-C871-E0E8213EDCBD}"/>
                </a:ext>
              </a:extLst>
            </p:cNvPr>
            <p:cNvSpPr txBox="1"/>
            <p:nvPr/>
          </p:nvSpPr>
          <p:spPr>
            <a:xfrm>
              <a:off x="1587865" y="2988359"/>
              <a:ext cx="5353753" cy="416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2">
                <a:lnSpc>
                  <a:spcPct val="150000"/>
                </a:lnSpc>
              </a:pP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Barrel</a:t>
              </a:r>
              <a:r>
                <a: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modules</a:t>
              </a:r>
              <a:r>
                <a: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considered</a:t>
              </a:r>
              <a:r>
                <a: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installable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C3FDC83-B47A-E05C-5997-CD4575AD7BAE}"/>
                </a:ext>
              </a:extLst>
            </p:cNvPr>
            <p:cNvSpPr txBox="1"/>
            <p:nvPr/>
          </p:nvSpPr>
          <p:spPr>
            <a:xfrm>
              <a:off x="6884144" y="2988358"/>
              <a:ext cx="4665406" cy="416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2">
                <a:lnSpc>
                  <a:spcPct val="150000"/>
                </a:lnSpc>
              </a:pP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Endcap</a:t>
              </a:r>
              <a:r>
                <a: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modules</a:t>
              </a:r>
              <a:r>
                <a: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considered</a:t>
              </a:r>
              <a:r>
                <a: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installable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476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46"/>
    </mc:Choice>
    <mc:Fallback xmlns="">
      <p:transition spd="slow" advTm="6074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29F16-B2AA-B5C9-393F-CFBF6FB70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6CC0D07-5B98-2C58-64D8-F0BF7119AC31}"/>
              </a:ext>
            </a:extLst>
          </p:cNvPr>
          <p:cNvSpPr/>
          <p:nvPr/>
        </p:nvSpPr>
        <p:spPr>
          <a:xfrm>
            <a:off x="0" y="-111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Support Loading</a:t>
            </a:r>
          </a:p>
          <a:p>
            <a:pPr algn="ctr"/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>
            <a:extLst>
              <a:ext uri="{FF2B5EF4-FFF2-40B4-BE49-F238E27FC236}">
                <a16:creationId xmlns:a16="http://schemas.microsoft.com/office/drawing/2014/main" id="{FA11635C-61D4-F2D7-066B-2566507B8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48" y="6492875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11</a:t>
            </a:fld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27D614A-E038-1676-E532-F56BE11DB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515" y="943951"/>
            <a:ext cx="4716485" cy="274484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F1127B40-E239-5C29-1FDD-6D1700679518}"/>
              </a:ext>
            </a:extLst>
          </p:cNvPr>
          <p:cNvSpPr txBox="1"/>
          <p:nvPr/>
        </p:nvSpPr>
        <p:spPr>
          <a:xfrm>
            <a:off x="-324466" y="653983"/>
            <a:ext cx="8008375" cy="3364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Overall: Detector-grade staves and petals are in steady production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Barrel: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Achieved 1–1.5 staves/week/site; currently limited by assembly frame availability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Producing more frames to parallelize loading &amp; testing; short high-rate phases to recover float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54 staves loaded and fully tested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EE17CBA-602C-0F3D-E855-296AA6BF6466}"/>
              </a:ext>
            </a:extLst>
          </p:cNvPr>
          <p:cNvSpPr txBox="1"/>
          <p:nvPr/>
        </p:nvSpPr>
        <p:spPr>
          <a:xfrm>
            <a:off x="180667" y="3688791"/>
            <a:ext cx="7665475" cy="2118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sz="18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Endcap: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EC bus tape production finished, 228/400 petal cores produced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All four loading sites up but currently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behind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schedule, expected to recover within next months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37 petals loaded and 30 fully tested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38D61EED-DA38-DF33-1D19-F089CA44B9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515" y="3764595"/>
            <a:ext cx="4535818" cy="272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8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958"/>
    </mc:Choice>
    <mc:Fallback xmlns="">
      <p:transition spd="slow" advTm="7095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18CDB-0208-2849-8597-BC43F7EBE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7AE49BB-4CC6-0B27-8808-DC824C818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021" y="786582"/>
            <a:ext cx="4008027" cy="269160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DF9F038-2681-D0CD-721A-3140B8C5F14D}"/>
              </a:ext>
            </a:extLst>
          </p:cNvPr>
          <p:cNvSpPr/>
          <p:nvPr/>
        </p:nvSpPr>
        <p:spPr>
          <a:xfrm>
            <a:off x="0" y="-111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</a:t>
            </a:r>
          </a:p>
          <a:p>
            <a:pPr algn="ctr"/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>
            <a:extLst>
              <a:ext uri="{FF2B5EF4-FFF2-40B4-BE49-F238E27FC236}">
                <a16:creationId xmlns:a16="http://schemas.microsoft.com/office/drawing/2014/main" id="{B7AAD1A8-3D3D-45B3-8E04-872E25C6A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48" y="6492875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12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75D7E26-153D-EE02-5A06-C047CA152A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780" y="1455233"/>
            <a:ext cx="2084258" cy="202295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1D3BBA0-E816-D79A-75F1-4BE6EB59F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909" y="3536068"/>
            <a:ext cx="3872900" cy="3062831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B97AF77-8AE2-52D7-D6A8-90C9A8F4AAFE}"/>
              </a:ext>
            </a:extLst>
          </p:cNvPr>
          <p:cNvSpPr txBox="1"/>
          <p:nvPr/>
        </p:nvSpPr>
        <p:spPr>
          <a:xfrm>
            <a:off x="91254" y="644289"/>
            <a:ext cx="7190712" cy="627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sz="18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 is well advanced at CERN SR1 (Barrel), DESY, and Nikhef (Endcap)</a:t>
            </a:r>
            <a:endParaRPr lang="en-US" altLang="zh-CN" sz="1800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sz="18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Infrastructure &amp; Tooling: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Full powering and cooling services are available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Insertion tooling is ready for both Barrel and Endcap; procedures are being deployed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sz="18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Modules: </a:t>
            </a:r>
            <a:endParaRPr lang="en-US" altLang="zh-CN" sz="1800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8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production (5 installed at DESY, 2 delivered to Nikhef, first expected at CERN this month)</a:t>
            </a:r>
            <a:endParaRPr lang="en-US" altLang="zh-CN" sz="1800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sz="18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Availability: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20 petals and &gt;35 staves are now available for integration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ufficient to start the first cold tests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zh-CN" sz="18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Milestone Achieved: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First 9 petals successfully installed at DESY (Sep 2026)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Cooling line welding has started</a:t>
            </a:r>
          </a:p>
        </p:txBody>
      </p:sp>
    </p:spTree>
    <p:extLst>
      <p:ext uri="{BB962C8B-B14F-4D97-AF65-F5344CB8AC3E}">
        <p14:creationId xmlns:p14="http://schemas.microsoft.com/office/powerpoint/2010/main" val="417426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932"/>
    </mc:Choice>
    <mc:Fallback xmlns="">
      <p:transition spd="slow" advTm="13593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F25AA-3861-F910-21DE-5BF6B5AFF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603F04A-74A0-64D1-1B52-D6403346F2A5}"/>
              </a:ext>
            </a:extLst>
          </p:cNvPr>
          <p:cNvSpPr/>
          <p:nvPr/>
        </p:nvSpPr>
        <p:spPr>
          <a:xfrm>
            <a:off x="0" y="-111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44" name="灯片编号占位符 43">
            <a:extLst>
              <a:ext uri="{FF2B5EF4-FFF2-40B4-BE49-F238E27FC236}">
                <a16:creationId xmlns:a16="http://schemas.microsoft.com/office/drawing/2014/main" id="{1CC29170-2FC1-35AE-1213-154242F1C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848" y="6492875"/>
            <a:ext cx="2743200" cy="365125"/>
          </a:xfrm>
        </p:spPr>
        <p:txBody>
          <a:bodyPr/>
          <a:lstStyle/>
          <a:p>
            <a:fld id="{879DB055-5C1E-4AF2-82DC-F0F6E550EFED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02E39F8-0C56-D881-8544-896F03055B44}"/>
              </a:ext>
            </a:extLst>
          </p:cNvPr>
          <p:cNvSpPr txBox="1"/>
          <p:nvPr/>
        </p:nvSpPr>
        <p:spPr>
          <a:xfrm>
            <a:off x="383457" y="1040164"/>
            <a:ext cx="10633588" cy="5452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285750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Font typeface="Wingdings" pitchFamily="2" charset="2"/>
              <a:buChar char="l"/>
            </a:pPr>
            <a: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Status:</a:t>
            </a:r>
          </a:p>
          <a:p>
            <a:pPr marL="742950" lvl="1" indent="-285750">
              <a:lnSpc>
                <a:spcPct val="15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ITk strip production is in full swing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1" indent="-285750">
              <a:lnSpc>
                <a:spcPct val="150000"/>
              </a:lnSpc>
              <a:spcBef>
                <a:spcPts val="300"/>
              </a:spcBef>
              <a:spcAft>
                <a:spcPts val="1200"/>
              </a:spcAft>
              <a:buFont typeface="Wingdings" pitchFamily="2" charset="2"/>
              <a:buChar char="l"/>
            </a:pPr>
            <a: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Challenges &amp; Mitigations:</a:t>
            </a:r>
          </a:p>
          <a:p>
            <a:pPr marL="742950" lvl="1" indent="-285750">
              <a:lnSpc>
                <a:spcPct val="15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bPOL v6: Mitigation strategies studied and validated to restart ramp-up production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bPOL FX1: Extensive test program underway to assess its usability in later production</a:t>
            </a:r>
          </a:p>
          <a:p>
            <a:pPr marL="742950" marR="0" lvl="1" indent="-285750">
              <a:lnSpc>
                <a:spcPct val="15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zh-CN" dirty="0">
                <a:latin typeface="Arial" panose="020B0604020202020204" pitchFamily="34" charset="0"/>
                <a:cs typeface="Arial" panose="020B0604020202020204" pitchFamily="34" charset="0"/>
              </a:rPr>
              <a:t>Barrel cores &amp; EC modules: Countermeasures taken to begin recovering schedule float</a:t>
            </a:r>
          </a:p>
          <a:p>
            <a:pPr marL="285750" marR="0" lvl="1" indent="-285750">
              <a:lnSpc>
                <a:spcPct val="150000"/>
              </a:lnSpc>
              <a:spcBef>
                <a:spcPts val="300"/>
              </a:spcBef>
              <a:spcAft>
                <a:spcPts val="1200"/>
              </a:spcAft>
              <a:buFont typeface="Wingdings" pitchFamily="2" charset="2"/>
              <a:buChar char="l"/>
            </a:pPr>
            <a: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 schedule optimization is underway across the collaboration to recover delays where possible and ensure readiness for large-scale detector integration</a:t>
            </a:r>
          </a:p>
          <a:p>
            <a:pPr indent="-285750">
              <a:lnSpc>
                <a:spcPct val="150000"/>
              </a:lnSpc>
              <a:buNone/>
            </a:pPr>
            <a:br>
              <a:rPr lang="zh-CN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zh-CN" altLang="en-US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3D3D4C5-C536-73AE-10B4-185DB0FC95B6}"/>
              </a:ext>
            </a:extLst>
          </p:cNvPr>
          <p:cNvSpPr txBox="1"/>
          <p:nvPr/>
        </p:nvSpPr>
        <p:spPr>
          <a:xfrm>
            <a:off x="8593393" y="6005574"/>
            <a:ext cx="2615381" cy="669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285750">
              <a:lnSpc>
                <a:spcPct val="150000"/>
              </a:lnSpc>
              <a:spcBef>
                <a:spcPts val="300"/>
              </a:spcBef>
              <a:spcAft>
                <a:spcPts val="1200"/>
              </a:spcAft>
            </a:pPr>
            <a:r>
              <a:rPr lang="en-US" altLang="zh-CN" sz="2800" b="1" dirty="0">
                <a:latin typeface="Arial" panose="020B0604020202020204" pitchFamily="34" charset="0"/>
                <a:cs typeface="Arial" panose="020B0604020202020204" pitchFamily="34" charset="0"/>
              </a:rPr>
              <a:t>Thanks</a:t>
            </a:r>
            <a:r>
              <a:rPr lang="zh-CN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33423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10"/>
    </mc:Choice>
    <mc:Fallback xmlns="">
      <p:transition spd="slow" advTm="6381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  <a:alpha val="53000"/>
          </a:schemeClr>
        </a:solidFill>
        <a:ln>
          <a:noFill/>
        </a:ln>
      </a:spPr>
      <a:bodyPr rtlCol="0" anchor="ctr"/>
      <a:lstStyle>
        <a:defPPr algn="ctr">
          <a:defRPr kumimoji="1"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22737</TotalTime>
  <Words>941</Words>
  <Application>Microsoft Macintosh PowerPoint</Application>
  <PresentationFormat>宽屏</PresentationFormat>
  <Paragraphs>143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等线</vt:lpstr>
      <vt:lpstr>等线 Light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CEPC Fast Luminosity Detector design using SiC</dc:title>
  <dc:creator>webuser</dc:creator>
  <cp:lastModifiedBy>Xiyuan Zhang</cp:lastModifiedBy>
  <cp:revision>596</cp:revision>
  <dcterms:created xsi:type="dcterms:W3CDTF">2024-10-24T01:19:10Z</dcterms:created>
  <dcterms:modified xsi:type="dcterms:W3CDTF">2026-10-30T00:50:44Z</dcterms:modified>
</cp:coreProperties>
</file>