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65" r:id="rId2"/>
    <p:sldId id="366" r:id="rId3"/>
    <p:sldId id="367" r:id="rId4"/>
    <p:sldId id="368" r:id="rId5"/>
    <p:sldId id="369" r:id="rId6"/>
    <p:sldId id="370" r:id="rId7"/>
    <p:sldId id="372" r:id="rId8"/>
    <p:sldId id="371" r:id="rId9"/>
    <p:sldId id="375" r:id="rId10"/>
    <p:sldId id="376" r:id="rId11"/>
    <p:sldId id="377" r:id="rId12"/>
    <p:sldId id="378" r:id="rId13"/>
    <p:sldId id="374" r:id="rId14"/>
    <p:sldId id="383" r:id="rId15"/>
    <p:sldId id="384" r:id="rId16"/>
    <p:sldId id="385" r:id="rId17"/>
    <p:sldId id="380" r:id="rId18"/>
    <p:sldId id="379" r:id="rId19"/>
    <p:sldId id="381" r:id="rId20"/>
    <p:sldId id="382" r:id="rId21"/>
    <p:sldId id="386" r:id="rId22"/>
    <p:sldId id="387" r:id="rId23"/>
    <p:sldId id="389" r:id="rId24"/>
    <p:sldId id="390" r:id="rId25"/>
    <p:sldId id="391" r:id="rId26"/>
    <p:sldId id="392" r:id="rId27"/>
    <p:sldId id="388" r:id="rId28"/>
    <p:sldId id="393" r:id="rId29"/>
    <p:sldId id="396" r:id="rId30"/>
    <p:sldId id="394" r:id="rId31"/>
    <p:sldId id="395" r:id="rId32"/>
    <p:sldId id="397" r:id="rId33"/>
    <p:sldId id="398" r:id="rId34"/>
    <p:sldId id="399" r:id="rId35"/>
    <p:sldId id="401" r:id="rId36"/>
    <p:sldId id="400" r:id="rId37"/>
    <p:sldId id="402" r:id="rId38"/>
    <p:sldId id="403" r:id="rId39"/>
    <p:sldId id="405" r:id="rId40"/>
    <p:sldId id="404" r:id="rId41"/>
    <p:sldId id="406" r:id="rId4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49ED2E5E-D762-4F7C-841E-178DF61E1A84}">
          <p14:sldIdLst>
            <p14:sldId id="365"/>
            <p14:sldId id="366"/>
            <p14:sldId id="367"/>
            <p14:sldId id="368"/>
            <p14:sldId id="369"/>
            <p14:sldId id="370"/>
            <p14:sldId id="372"/>
            <p14:sldId id="371"/>
            <p14:sldId id="375"/>
            <p14:sldId id="376"/>
            <p14:sldId id="377"/>
            <p14:sldId id="378"/>
            <p14:sldId id="374"/>
          </p14:sldIdLst>
        </p14:section>
        <p14:section name="2026.05.08" id="{8C2B3808-A09D-49F2-B446-41718BC4B6D2}">
          <p14:sldIdLst>
            <p14:sldId id="383"/>
            <p14:sldId id="384"/>
            <p14:sldId id="385"/>
            <p14:sldId id="380"/>
            <p14:sldId id="379"/>
            <p14:sldId id="381"/>
            <p14:sldId id="382"/>
          </p14:sldIdLst>
        </p14:section>
        <p14:section name="2026.05.12" id="{D2A22F3B-E3A8-425E-A54F-C7B08B3C4213}">
          <p14:sldIdLst>
            <p14:sldId id="386"/>
            <p14:sldId id="387"/>
            <p14:sldId id="389"/>
            <p14:sldId id="390"/>
            <p14:sldId id="391"/>
            <p14:sldId id="392"/>
            <p14:sldId id="388"/>
          </p14:sldIdLst>
        </p14:section>
        <p14:section name="2026.05.13" id="{54E6001D-8DEE-434E-A252-85B952E04CE1}">
          <p14:sldIdLst>
            <p14:sldId id="393"/>
            <p14:sldId id="396"/>
            <p14:sldId id="394"/>
            <p14:sldId id="395"/>
          </p14:sldIdLst>
        </p14:section>
        <p14:section name="2026.05.15" id="{F0B8202E-DE1F-4433-8BEC-2B44EAE9DB31}">
          <p14:sldIdLst>
            <p14:sldId id="397"/>
            <p14:sldId id="398"/>
          </p14:sldIdLst>
        </p14:section>
        <p14:section name="2026.05.20" id="{8560F934-7174-4130-9CC5-639C575740D5}">
          <p14:sldIdLst>
            <p14:sldId id="399"/>
            <p14:sldId id="401"/>
            <p14:sldId id="400"/>
            <p14:sldId id="402"/>
          </p14:sldIdLst>
        </p14:section>
        <p14:section name="2026.06.02" id="{ABB0EFE5-2DA8-4402-AFB6-295F24A77CD5}">
          <p14:sldIdLst>
            <p14:sldId id="403"/>
            <p14:sldId id="405"/>
            <p14:sldId id="404"/>
            <p14:sldId id="40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7471" autoAdjust="0"/>
  </p:normalViewPr>
  <p:slideViewPr>
    <p:cSldViewPr snapToGrid="0">
      <p:cViewPr varScale="1">
        <p:scale>
          <a:sx n="88" d="100"/>
          <a:sy n="88" d="100"/>
        </p:scale>
        <p:origin x="21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5A0A03-2FA6-40A8-87B3-1B23563A939E}" type="datetimeFigureOut">
              <a:rPr lang="zh-CN" altLang="en-US" smtClean="0"/>
              <a:t>2026/6/2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0142C5-01CA-4451-B1F8-E9A0648E2506}" type="slidenum">
              <a:rPr lang="zh-CN" altLang="en-US" smtClean="0"/>
              <a:t>‹#›</a:t>
            </a:fld>
            <a:endParaRPr lang="zh-CN" altLang="en-US"/>
          </a:p>
        </p:txBody>
      </p:sp>
    </p:spTree>
    <p:extLst>
      <p:ext uri="{BB962C8B-B14F-4D97-AF65-F5344CB8AC3E}">
        <p14:creationId xmlns:p14="http://schemas.microsoft.com/office/powerpoint/2010/main" val="1382630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A0142C5-01CA-4451-B1F8-E9A0648E2506}" type="slidenum">
              <a:rPr lang="zh-CN" altLang="en-US" smtClean="0"/>
              <a:t>31</a:t>
            </a:fld>
            <a:endParaRPr lang="zh-CN" altLang="en-US"/>
          </a:p>
        </p:txBody>
      </p:sp>
    </p:spTree>
    <p:extLst>
      <p:ext uri="{BB962C8B-B14F-4D97-AF65-F5344CB8AC3E}">
        <p14:creationId xmlns:p14="http://schemas.microsoft.com/office/powerpoint/2010/main" val="3255537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1052B2-F915-4409-85B9-7D1289FACEC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0C33C14-3959-4587-8BA1-5806FF239E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EB69431-4FDE-49CE-8D10-F16A337F6552}"/>
              </a:ext>
            </a:extLst>
          </p:cNvPr>
          <p:cNvSpPr>
            <a:spLocks noGrp="1"/>
          </p:cNvSpPr>
          <p:nvPr>
            <p:ph type="dt" sz="half" idx="10"/>
          </p:nvPr>
        </p:nvSpPr>
        <p:spPr/>
        <p:txBody>
          <a:bodyPr/>
          <a:lstStyle/>
          <a:p>
            <a:fld id="{CFAC483F-BF22-47FD-990C-39BB181E0514}" type="datetimeFigureOut">
              <a:rPr lang="zh-CN" altLang="en-US" smtClean="0"/>
              <a:t>2026/6/2</a:t>
            </a:fld>
            <a:endParaRPr lang="zh-CN" altLang="en-US"/>
          </a:p>
        </p:txBody>
      </p:sp>
      <p:sp>
        <p:nvSpPr>
          <p:cNvPr id="5" name="页脚占位符 4">
            <a:extLst>
              <a:ext uri="{FF2B5EF4-FFF2-40B4-BE49-F238E27FC236}">
                <a16:creationId xmlns:a16="http://schemas.microsoft.com/office/drawing/2014/main" id="{5E0A1C25-0677-4BCF-857F-8DBBC79F429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E1B629C-8433-46C8-BBCC-8B59C317E3FE}"/>
              </a:ext>
            </a:extLst>
          </p:cNvPr>
          <p:cNvSpPr>
            <a:spLocks noGrp="1"/>
          </p:cNvSpPr>
          <p:nvPr>
            <p:ph type="sldNum" sz="quarter" idx="12"/>
          </p:nvPr>
        </p:nvSpPr>
        <p:spPr/>
        <p:txBody>
          <a:bodyPr/>
          <a:lstStyle/>
          <a:p>
            <a:fld id="{A22F8D6B-29AC-4EA3-AC2D-52654414BD39}" type="slidenum">
              <a:rPr lang="zh-CN" altLang="en-US" smtClean="0"/>
              <a:t>‹#›</a:t>
            </a:fld>
            <a:endParaRPr lang="zh-CN" altLang="en-US"/>
          </a:p>
        </p:txBody>
      </p:sp>
    </p:spTree>
    <p:extLst>
      <p:ext uri="{BB962C8B-B14F-4D97-AF65-F5344CB8AC3E}">
        <p14:creationId xmlns:p14="http://schemas.microsoft.com/office/powerpoint/2010/main" val="1622104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A83EAA-39C4-48EF-8E64-C296B4B1993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9897F20-AA3D-4488-A2B6-66E931FC3997}"/>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AB1505E-1D8A-403C-9D3A-CA208C160CB0}"/>
              </a:ext>
            </a:extLst>
          </p:cNvPr>
          <p:cNvSpPr>
            <a:spLocks noGrp="1"/>
          </p:cNvSpPr>
          <p:nvPr>
            <p:ph type="dt" sz="half" idx="10"/>
          </p:nvPr>
        </p:nvSpPr>
        <p:spPr/>
        <p:txBody>
          <a:bodyPr/>
          <a:lstStyle/>
          <a:p>
            <a:fld id="{CFAC483F-BF22-47FD-990C-39BB181E0514}" type="datetimeFigureOut">
              <a:rPr lang="zh-CN" altLang="en-US" smtClean="0"/>
              <a:t>2026/6/2</a:t>
            </a:fld>
            <a:endParaRPr lang="zh-CN" altLang="en-US"/>
          </a:p>
        </p:txBody>
      </p:sp>
      <p:sp>
        <p:nvSpPr>
          <p:cNvPr id="5" name="页脚占位符 4">
            <a:extLst>
              <a:ext uri="{FF2B5EF4-FFF2-40B4-BE49-F238E27FC236}">
                <a16:creationId xmlns:a16="http://schemas.microsoft.com/office/drawing/2014/main" id="{0B713A35-7D3C-4664-84B1-8F49284C590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04282D1-E312-4E45-97A0-6684706F9BBF}"/>
              </a:ext>
            </a:extLst>
          </p:cNvPr>
          <p:cNvSpPr>
            <a:spLocks noGrp="1"/>
          </p:cNvSpPr>
          <p:nvPr>
            <p:ph type="sldNum" sz="quarter" idx="12"/>
          </p:nvPr>
        </p:nvSpPr>
        <p:spPr/>
        <p:txBody>
          <a:bodyPr/>
          <a:lstStyle/>
          <a:p>
            <a:fld id="{A22F8D6B-29AC-4EA3-AC2D-52654414BD39}" type="slidenum">
              <a:rPr lang="zh-CN" altLang="en-US" smtClean="0"/>
              <a:t>‹#›</a:t>
            </a:fld>
            <a:endParaRPr lang="zh-CN" altLang="en-US"/>
          </a:p>
        </p:txBody>
      </p:sp>
    </p:spTree>
    <p:extLst>
      <p:ext uri="{BB962C8B-B14F-4D97-AF65-F5344CB8AC3E}">
        <p14:creationId xmlns:p14="http://schemas.microsoft.com/office/powerpoint/2010/main" val="1696448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FB54F56-3D69-4C74-90CC-C1A7B5E767E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45D4173-6E73-48B8-A1D9-052860AF3A98}"/>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527A780-8BF2-4FBF-8064-C984FDBD7D23}"/>
              </a:ext>
            </a:extLst>
          </p:cNvPr>
          <p:cNvSpPr>
            <a:spLocks noGrp="1"/>
          </p:cNvSpPr>
          <p:nvPr>
            <p:ph type="dt" sz="half" idx="10"/>
          </p:nvPr>
        </p:nvSpPr>
        <p:spPr/>
        <p:txBody>
          <a:bodyPr/>
          <a:lstStyle/>
          <a:p>
            <a:fld id="{CFAC483F-BF22-47FD-990C-39BB181E0514}" type="datetimeFigureOut">
              <a:rPr lang="zh-CN" altLang="en-US" smtClean="0"/>
              <a:t>2026/6/2</a:t>
            </a:fld>
            <a:endParaRPr lang="zh-CN" altLang="en-US"/>
          </a:p>
        </p:txBody>
      </p:sp>
      <p:sp>
        <p:nvSpPr>
          <p:cNvPr id="5" name="页脚占位符 4">
            <a:extLst>
              <a:ext uri="{FF2B5EF4-FFF2-40B4-BE49-F238E27FC236}">
                <a16:creationId xmlns:a16="http://schemas.microsoft.com/office/drawing/2014/main" id="{2088D4DF-3565-4C68-B6FF-E5A868F3A97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12C8CF9-5CA6-4759-A58C-31E750B7A35C}"/>
              </a:ext>
            </a:extLst>
          </p:cNvPr>
          <p:cNvSpPr>
            <a:spLocks noGrp="1"/>
          </p:cNvSpPr>
          <p:nvPr>
            <p:ph type="sldNum" sz="quarter" idx="12"/>
          </p:nvPr>
        </p:nvSpPr>
        <p:spPr/>
        <p:txBody>
          <a:bodyPr/>
          <a:lstStyle/>
          <a:p>
            <a:fld id="{A22F8D6B-29AC-4EA3-AC2D-52654414BD39}" type="slidenum">
              <a:rPr lang="zh-CN" altLang="en-US" smtClean="0"/>
              <a:t>‹#›</a:t>
            </a:fld>
            <a:endParaRPr lang="zh-CN" altLang="en-US"/>
          </a:p>
        </p:txBody>
      </p:sp>
    </p:spTree>
    <p:extLst>
      <p:ext uri="{BB962C8B-B14F-4D97-AF65-F5344CB8AC3E}">
        <p14:creationId xmlns:p14="http://schemas.microsoft.com/office/powerpoint/2010/main" val="637442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D264F1-C6A8-436B-A7C5-FAD03677AE8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B7BBC2A-7735-449D-8C35-C20729F2D9F2}"/>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2418820-57D8-40EA-88F5-838C0AA54733}"/>
              </a:ext>
            </a:extLst>
          </p:cNvPr>
          <p:cNvSpPr>
            <a:spLocks noGrp="1"/>
          </p:cNvSpPr>
          <p:nvPr>
            <p:ph type="dt" sz="half" idx="10"/>
          </p:nvPr>
        </p:nvSpPr>
        <p:spPr/>
        <p:txBody>
          <a:bodyPr/>
          <a:lstStyle/>
          <a:p>
            <a:fld id="{CFAC483F-BF22-47FD-990C-39BB181E0514}" type="datetimeFigureOut">
              <a:rPr lang="zh-CN" altLang="en-US" smtClean="0"/>
              <a:t>2026/6/2</a:t>
            </a:fld>
            <a:endParaRPr lang="zh-CN" altLang="en-US"/>
          </a:p>
        </p:txBody>
      </p:sp>
      <p:sp>
        <p:nvSpPr>
          <p:cNvPr id="5" name="页脚占位符 4">
            <a:extLst>
              <a:ext uri="{FF2B5EF4-FFF2-40B4-BE49-F238E27FC236}">
                <a16:creationId xmlns:a16="http://schemas.microsoft.com/office/drawing/2014/main" id="{C539DA9E-5604-4D85-8DD5-B830A57CD91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39BA21F-023A-4B81-A372-206E7DDB9E46}"/>
              </a:ext>
            </a:extLst>
          </p:cNvPr>
          <p:cNvSpPr>
            <a:spLocks noGrp="1"/>
          </p:cNvSpPr>
          <p:nvPr>
            <p:ph type="sldNum" sz="quarter" idx="12"/>
          </p:nvPr>
        </p:nvSpPr>
        <p:spPr/>
        <p:txBody>
          <a:bodyPr/>
          <a:lstStyle/>
          <a:p>
            <a:fld id="{A22F8D6B-29AC-4EA3-AC2D-52654414BD39}" type="slidenum">
              <a:rPr lang="zh-CN" altLang="en-US" smtClean="0"/>
              <a:t>‹#›</a:t>
            </a:fld>
            <a:endParaRPr lang="zh-CN" altLang="en-US"/>
          </a:p>
        </p:txBody>
      </p:sp>
    </p:spTree>
    <p:extLst>
      <p:ext uri="{BB962C8B-B14F-4D97-AF65-F5344CB8AC3E}">
        <p14:creationId xmlns:p14="http://schemas.microsoft.com/office/powerpoint/2010/main" val="127918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EE7A20-F767-4A3F-806F-3A4834FBE81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F8267B6-C91B-42A1-87FC-FC78DCBDEB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1BD11D3-5BAF-424D-8664-3FDAC69DE686}"/>
              </a:ext>
            </a:extLst>
          </p:cNvPr>
          <p:cNvSpPr>
            <a:spLocks noGrp="1"/>
          </p:cNvSpPr>
          <p:nvPr>
            <p:ph type="dt" sz="half" idx="10"/>
          </p:nvPr>
        </p:nvSpPr>
        <p:spPr/>
        <p:txBody>
          <a:bodyPr/>
          <a:lstStyle/>
          <a:p>
            <a:fld id="{CFAC483F-BF22-47FD-990C-39BB181E0514}" type="datetimeFigureOut">
              <a:rPr lang="zh-CN" altLang="en-US" smtClean="0"/>
              <a:t>2026/6/2</a:t>
            </a:fld>
            <a:endParaRPr lang="zh-CN" altLang="en-US"/>
          </a:p>
        </p:txBody>
      </p:sp>
      <p:sp>
        <p:nvSpPr>
          <p:cNvPr id="5" name="页脚占位符 4">
            <a:extLst>
              <a:ext uri="{FF2B5EF4-FFF2-40B4-BE49-F238E27FC236}">
                <a16:creationId xmlns:a16="http://schemas.microsoft.com/office/drawing/2014/main" id="{C95A0DA7-88CA-4CCC-85F2-092C2F89D6D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195A33F-28AE-4971-86BF-08DC9B38C8CE}"/>
              </a:ext>
            </a:extLst>
          </p:cNvPr>
          <p:cNvSpPr>
            <a:spLocks noGrp="1"/>
          </p:cNvSpPr>
          <p:nvPr>
            <p:ph type="sldNum" sz="quarter" idx="12"/>
          </p:nvPr>
        </p:nvSpPr>
        <p:spPr/>
        <p:txBody>
          <a:bodyPr/>
          <a:lstStyle/>
          <a:p>
            <a:fld id="{A22F8D6B-29AC-4EA3-AC2D-52654414BD39}" type="slidenum">
              <a:rPr lang="zh-CN" altLang="en-US" smtClean="0"/>
              <a:t>‹#›</a:t>
            </a:fld>
            <a:endParaRPr lang="zh-CN" altLang="en-US"/>
          </a:p>
        </p:txBody>
      </p:sp>
    </p:spTree>
    <p:extLst>
      <p:ext uri="{BB962C8B-B14F-4D97-AF65-F5344CB8AC3E}">
        <p14:creationId xmlns:p14="http://schemas.microsoft.com/office/powerpoint/2010/main" val="2912727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9AD0AB-66C5-4A68-969C-CC0ED917593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17C71B4-D128-4C79-803C-92C39FD605F5}"/>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DFE1A55E-EB35-4085-8C0E-665BD42C39D4}"/>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FAE1B148-18A2-400C-B1AB-9D06AB7317DC}"/>
              </a:ext>
            </a:extLst>
          </p:cNvPr>
          <p:cNvSpPr>
            <a:spLocks noGrp="1"/>
          </p:cNvSpPr>
          <p:nvPr>
            <p:ph type="dt" sz="half" idx="10"/>
          </p:nvPr>
        </p:nvSpPr>
        <p:spPr/>
        <p:txBody>
          <a:bodyPr/>
          <a:lstStyle/>
          <a:p>
            <a:fld id="{CFAC483F-BF22-47FD-990C-39BB181E0514}" type="datetimeFigureOut">
              <a:rPr lang="zh-CN" altLang="en-US" smtClean="0"/>
              <a:t>2026/6/2</a:t>
            </a:fld>
            <a:endParaRPr lang="zh-CN" altLang="en-US"/>
          </a:p>
        </p:txBody>
      </p:sp>
      <p:sp>
        <p:nvSpPr>
          <p:cNvPr id="6" name="页脚占位符 5">
            <a:extLst>
              <a:ext uri="{FF2B5EF4-FFF2-40B4-BE49-F238E27FC236}">
                <a16:creationId xmlns:a16="http://schemas.microsoft.com/office/drawing/2014/main" id="{B22A284F-B1D2-446F-B7B6-5C15024B207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F44D830-4593-4310-8479-A3FA9B1D349A}"/>
              </a:ext>
            </a:extLst>
          </p:cNvPr>
          <p:cNvSpPr>
            <a:spLocks noGrp="1"/>
          </p:cNvSpPr>
          <p:nvPr>
            <p:ph type="sldNum" sz="quarter" idx="12"/>
          </p:nvPr>
        </p:nvSpPr>
        <p:spPr/>
        <p:txBody>
          <a:bodyPr/>
          <a:lstStyle/>
          <a:p>
            <a:fld id="{A22F8D6B-29AC-4EA3-AC2D-52654414BD39}" type="slidenum">
              <a:rPr lang="zh-CN" altLang="en-US" smtClean="0"/>
              <a:t>‹#›</a:t>
            </a:fld>
            <a:endParaRPr lang="zh-CN" altLang="en-US"/>
          </a:p>
        </p:txBody>
      </p:sp>
    </p:spTree>
    <p:extLst>
      <p:ext uri="{BB962C8B-B14F-4D97-AF65-F5344CB8AC3E}">
        <p14:creationId xmlns:p14="http://schemas.microsoft.com/office/powerpoint/2010/main" val="1389214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E29A12-5D0A-406E-B5A9-3920E182768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A72FBD0-26A2-4C2F-B5B5-240DA79497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87433A82-1B38-4572-804C-A0EFB348668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41BC34ED-8783-45AF-836F-1B31DB9A0E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0EFB6A02-76F4-4E46-A448-03B9B1D98F40}"/>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81F8DE7A-4E4A-4AA7-BBF3-67795B2DB1AA}"/>
              </a:ext>
            </a:extLst>
          </p:cNvPr>
          <p:cNvSpPr>
            <a:spLocks noGrp="1"/>
          </p:cNvSpPr>
          <p:nvPr>
            <p:ph type="dt" sz="half" idx="10"/>
          </p:nvPr>
        </p:nvSpPr>
        <p:spPr/>
        <p:txBody>
          <a:bodyPr/>
          <a:lstStyle/>
          <a:p>
            <a:fld id="{CFAC483F-BF22-47FD-990C-39BB181E0514}" type="datetimeFigureOut">
              <a:rPr lang="zh-CN" altLang="en-US" smtClean="0"/>
              <a:t>2026/6/2</a:t>
            </a:fld>
            <a:endParaRPr lang="zh-CN" altLang="en-US"/>
          </a:p>
        </p:txBody>
      </p:sp>
      <p:sp>
        <p:nvSpPr>
          <p:cNvPr id="8" name="页脚占位符 7">
            <a:extLst>
              <a:ext uri="{FF2B5EF4-FFF2-40B4-BE49-F238E27FC236}">
                <a16:creationId xmlns:a16="http://schemas.microsoft.com/office/drawing/2014/main" id="{8D0A05B5-23DF-43C8-8B19-2DADF9597D2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8E9B0AE-B944-472A-954B-EB27D85B1F73}"/>
              </a:ext>
            </a:extLst>
          </p:cNvPr>
          <p:cNvSpPr>
            <a:spLocks noGrp="1"/>
          </p:cNvSpPr>
          <p:nvPr>
            <p:ph type="sldNum" sz="quarter" idx="12"/>
          </p:nvPr>
        </p:nvSpPr>
        <p:spPr/>
        <p:txBody>
          <a:bodyPr/>
          <a:lstStyle/>
          <a:p>
            <a:fld id="{A22F8D6B-29AC-4EA3-AC2D-52654414BD39}" type="slidenum">
              <a:rPr lang="zh-CN" altLang="en-US" smtClean="0"/>
              <a:t>‹#›</a:t>
            </a:fld>
            <a:endParaRPr lang="zh-CN" altLang="en-US"/>
          </a:p>
        </p:txBody>
      </p:sp>
    </p:spTree>
    <p:extLst>
      <p:ext uri="{BB962C8B-B14F-4D97-AF65-F5344CB8AC3E}">
        <p14:creationId xmlns:p14="http://schemas.microsoft.com/office/powerpoint/2010/main" val="1849700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043E41-3327-4D87-BEC5-26178660C62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4484601-1884-4AA9-89A9-C0EA572D44BE}"/>
              </a:ext>
            </a:extLst>
          </p:cNvPr>
          <p:cNvSpPr>
            <a:spLocks noGrp="1"/>
          </p:cNvSpPr>
          <p:nvPr>
            <p:ph type="dt" sz="half" idx="10"/>
          </p:nvPr>
        </p:nvSpPr>
        <p:spPr/>
        <p:txBody>
          <a:bodyPr/>
          <a:lstStyle/>
          <a:p>
            <a:fld id="{CFAC483F-BF22-47FD-990C-39BB181E0514}" type="datetimeFigureOut">
              <a:rPr lang="zh-CN" altLang="en-US" smtClean="0"/>
              <a:t>2026/6/2</a:t>
            </a:fld>
            <a:endParaRPr lang="zh-CN" altLang="en-US"/>
          </a:p>
        </p:txBody>
      </p:sp>
      <p:sp>
        <p:nvSpPr>
          <p:cNvPr id="4" name="页脚占位符 3">
            <a:extLst>
              <a:ext uri="{FF2B5EF4-FFF2-40B4-BE49-F238E27FC236}">
                <a16:creationId xmlns:a16="http://schemas.microsoft.com/office/drawing/2014/main" id="{E4B41BA6-EA0B-486A-BBFE-1F13E04F587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5C1DF0D3-5E13-4916-9233-7EF29550EC49}"/>
              </a:ext>
            </a:extLst>
          </p:cNvPr>
          <p:cNvSpPr>
            <a:spLocks noGrp="1"/>
          </p:cNvSpPr>
          <p:nvPr>
            <p:ph type="sldNum" sz="quarter" idx="12"/>
          </p:nvPr>
        </p:nvSpPr>
        <p:spPr/>
        <p:txBody>
          <a:bodyPr/>
          <a:lstStyle/>
          <a:p>
            <a:fld id="{A22F8D6B-29AC-4EA3-AC2D-52654414BD39}" type="slidenum">
              <a:rPr lang="zh-CN" altLang="en-US" smtClean="0"/>
              <a:t>‹#›</a:t>
            </a:fld>
            <a:endParaRPr lang="zh-CN" altLang="en-US"/>
          </a:p>
        </p:txBody>
      </p:sp>
    </p:spTree>
    <p:extLst>
      <p:ext uri="{BB962C8B-B14F-4D97-AF65-F5344CB8AC3E}">
        <p14:creationId xmlns:p14="http://schemas.microsoft.com/office/powerpoint/2010/main" val="74363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8F6AAEE-6DA5-4046-9CA3-BB26FCCE2430}"/>
              </a:ext>
            </a:extLst>
          </p:cNvPr>
          <p:cNvSpPr>
            <a:spLocks noGrp="1"/>
          </p:cNvSpPr>
          <p:nvPr>
            <p:ph type="dt" sz="half" idx="10"/>
          </p:nvPr>
        </p:nvSpPr>
        <p:spPr/>
        <p:txBody>
          <a:bodyPr/>
          <a:lstStyle/>
          <a:p>
            <a:fld id="{CFAC483F-BF22-47FD-990C-39BB181E0514}" type="datetimeFigureOut">
              <a:rPr lang="zh-CN" altLang="en-US" smtClean="0"/>
              <a:t>2026/6/2</a:t>
            </a:fld>
            <a:endParaRPr lang="zh-CN" altLang="en-US"/>
          </a:p>
        </p:txBody>
      </p:sp>
      <p:sp>
        <p:nvSpPr>
          <p:cNvPr id="3" name="页脚占位符 2">
            <a:extLst>
              <a:ext uri="{FF2B5EF4-FFF2-40B4-BE49-F238E27FC236}">
                <a16:creationId xmlns:a16="http://schemas.microsoft.com/office/drawing/2014/main" id="{7B77D965-2285-4D32-960B-ABD911438BF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37A1EF10-01A1-46D4-8CAA-DFD727CA00D3}"/>
              </a:ext>
            </a:extLst>
          </p:cNvPr>
          <p:cNvSpPr>
            <a:spLocks noGrp="1"/>
          </p:cNvSpPr>
          <p:nvPr>
            <p:ph type="sldNum" sz="quarter" idx="12"/>
          </p:nvPr>
        </p:nvSpPr>
        <p:spPr/>
        <p:txBody>
          <a:bodyPr/>
          <a:lstStyle/>
          <a:p>
            <a:fld id="{A22F8D6B-29AC-4EA3-AC2D-52654414BD39}" type="slidenum">
              <a:rPr lang="zh-CN" altLang="en-US" smtClean="0"/>
              <a:t>‹#›</a:t>
            </a:fld>
            <a:endParaRPr lang="zh-CN" altLang="en-US"/>
          </a:p>
        </p:txBody>
      </p:sp>
    </p:spTree>
    <p:extLst>
      <p:ext uri="{BB962C8B-B14F-4D97-AF65-F5344CB8AC3E}">
        <p14:creationId xmlns:p14="http://schemas.microsoft.com/office/powerpoint/2010/main" val="2870943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84E8F5-24BA-45DB-995E-8E046E064C5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BBE26D7A-F4C2-40B6-B503-B46525E644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6F864A21-8C7A-465F-89FE-4EC33007FF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49CC1555-B917-4483-A78B-E61CDC7BFA34}"/>
              </a:ext>
            </a:extLst>
          </p:cNvPr>
          <p:cNvSpPr>
            <a:spLocks noGrp="1"/>
          </p:cNvSpPr>
          <p:nvPr>
            <p:ph type="dt" sz="half" idx="10"/>
          </p:nvPr>
        </p:nvSpPr>
        <p:spPr/>
        <p:txBody>
          <a:bodyPr/>
          <a:lstStyle/>
          <a:p>
            <a:fld id="{CFAC483F-BF22-47FD-990C-39BB181E0514}" type="datetimeFigureOut">
              <a:rPr lang="zh-CN" altLang="en-US" smtClean="0"/>
              <a:t>2026/6/2</a:t>
            </a:fld>
            <a:endParaRPr lang="zh-CN" altLang="en-US"/>
          </a:p>
        </p:txBody>
      </p:sp>
      <p:sp>
        <p:nvSpPr>
          <p:cNvPr id="6" name="页脚占位符 5">
            <a:extLst>
              <a:ext uri="{FF2B5EF4-FFF2-40B4-BE49-F238E27FC236}">
                <a16:creationId xmlns:a16="http://schemas.microsoft.com/office/drawing/2014/main" id="{AE724364-3A22-46B7-B46F-972C5D6CA03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9D410B7-FB1B-4F92-BE17-14850B8B70A0}"/>
              </a:ext>
            </a:extLst>
          </p:cNvPr>
          <p:cNvSpPr>
            <a:spLocks noGrp="1"/>
          </p:cNvSpPr>
          <p:nvPr>
            <p:ph type="sldNum" sz="quarter" idx="12"/>
          </p:nvPr>
        </p:nvSpPr>
        <p:spPr/>
        <p:txBody>
          <a:bodyPr/>
          <a:lstStyle/>
          <a:p>
            <a:fld id="{A22F8D6B-29AC-4EA3-AC2D-52654414BD39}" type="slidenum">
              <a:rPr lang="zh-CN" altLang="en-US" smtClean="0"/>
              <a:t>‹#›</a:t>
            </a:fld>
            <a:endParaRPr lang="zh-CN" altLang="en-US"/>
          </a:p>
        </p:txBody>
      </p:sp>
    </p:spTree>
    <p:extLst>
      <p:ext uri="{BB962C8B-B14F-4D97-AF65-F5344CB8AC3E}">
        <p14:creationId xmlns:p14="http://schemas.microsoft.com/office/powerpoint/2010/main" val="1294701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93262F-613F-4CE2-86E1-347039D7D3B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477BAD0-81FD-40F3-9773-7240ABF428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5C11986-2DA9-4892-BE77-0482C505E6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9E553F9-9B86-409C-A5BD-691DE21D6410}"/>
              </a:ext>
            </a:extLst>
          </p:cNvPr>
          <p:cNvSpPr>
            <a:spLocks noGrp="1"/>
          </p:cNvSpPr>
          <p:nvPr>
            <p:ph type="dt" sz="half" idx="10"/>
          </p:nvPr>
        </p:nvSpPr>
        <p:spPr/>
        <p:txBody>
          <a:bodyPr/>
          <a:lstStyle/>
          <a:p>
            <a:fld id="{CFAC483F-BF22-47FD-990C-39BB181E0514}" type="datetimeFigureOut">
              <a:rPr lang="zh-CN" altLang="en-US" smtClean="0"/>
              <a:t>2026/6/2</a:t>
            </a:fld>
            <a:endParaRPr lang="zh-CN" altLang="en-US"/>
          </a:p>
        </p:txBody>
      </p:sp>
      <p:sp>
        <p:nvSpPr>
          <p:cNvPr id="6" name="页脚占位符 5">
            <a:extLst>
              <a:ext uri="{FF2B5EF4-FFF2-40B4-BE49-F238E27FC236}">
                <a16:creationId xmlns:a16="http://schemas.microsoft.com/office/drawing/2014/main" id="{B8965868-5C2F-4333-B05D-7ADAD09180C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6C08A98-E864-4135-985B-E940C0B80897}"/>
              </a:ext>
            </a:extLst>
          </p:cNvPr>
          <p:cNvSpPr>
            <a:spLocks noGrp="1"/>
          </p:cNvSpPr>
          <p:nvPr>
            <p:ph type="sldNum" sz="quarter" idx="12"/>
          </p:nvPr>
        </p:nvSpPr>
        <p:spPr/>
        <p:txBody>
          <a:bodyPr/>
          <a:lstStyle/>
          <a:p>
            <a:fld id="{A22F8D6B-29AC-4EA3-AC2D-52654414BD39}" type="slidenum">
              <a:rPr lang="zh-CN" altLang="en-US" smtClean="0"/>
              <a:t>‹#›</a:t>
            </a:fld>
            <a:endParaRPr lang="zh-CN" altLang="en-US"/>
          </a:p>
        </p:txBody>
      </p:sp>
    </p:spTree>
    <p:extLst>
      <p:ext uri="{BB962C8B-B14F-4D97-AF65-F5344CB8AC3E}">
        <p14:creationId xmlns:p14="http://schemas.microsoft.com/office/powerpoint/2010/main" val="3380417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5F6BB95-A8BE-4602-AE14-E393215F14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E27F9EB-06FD-4A7A-AE84-709DE79DCA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E3F3E77-46BD-42F1-8EE1-E66AB4DEA5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AC483F-BF22-47FD-990C-39BB181E0514}" type="datetimeFigureOut">
              <a:rPr lang="zh-CN" altLang="en-US" smtClean="0"/>
              <a:t>2026/6/2</a:t>
            </a:fld>
            <a:endParaRPr lang="zh-CN" altLang="en-US"/>
          </a:p>
        </p:txBody>
      </p:sp>
      <p:sp>
        <p:nvSpPr>
          <p:cNvPr id="5" name="页脚占位符 4">
            <a:extLst>
              <a:ext uri="{FF2B5EF4-FFF2-40B4-BE49-F238E27FC236}">
                <a16:creationId xmlns:a16="http://schemas.microsoft.com/office/drawing/2014/main" id="{110E0CE4-D3C1-4CC7-BAF4-574138E8A4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0691C7B-CCBF-41B0-8404-3A70AD7FC1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F8D6B-29AC-4EA3-AC2D-52654414BD39}" type="slidenum">
              <a:rPr lang="zh-CN" altLang="en-US" smtClean="0"/>
              <a:t>‹#›</a:t>
            </a:fld>
            <a:endParaRPr lang="zh-CN" altLang="en-US"/>
          </a:p>
        </p:txBody>
      </p:sp>
    </p:spTree>
    <p:extLst>
      <p:ext uri="{BB962C8B-B14F-4D97-AF65-F5344CB8AC3E}">
        <p14:creationId xmlns:p14="http://schemas.microsoft.com/office/powerpoint/2010/main" val="3866428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192.168.216.212:3000/d/i3DdaFovk/besiii-overview-and-status" TargetMode="External"/><Relationship Id="rId2" Type="http://schemas.openxmlformats.org/officeDocument/2006/relationships/hyperlink" Target="http://192.168.216.212:8080/"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code.ihep.ac.cn/bes-daq/bes-data-hub"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系统整体设计方案</a:t>
            </a:r>
          </a:p>
        </p:txBody>
      </p:sp>
      <p:sp>
        <p:nvSpPr>
          <p:cNvPr id="3" name="内容占位符 2"/>
          <p:cNvSpPr>
            <a:spLocks noGrp="1"/>
          </p:cNvSpPr>
          <p:nvPr>
            <p:ph idx="1"/>
          </p:nvPr>
        </p:nvSpPr>
        <p:spPr>
          <a:xfrm>
            <a:off x="838200" y="1825625"/>
            <a:ext cx="10515600" cy="4601210"/>
          </a:xfrm>
        </p:spPr>
        <p:txBody>
          <a:bodyPr>
            <a:normAutofit fontScale="77500" lnSpcReduction="20000"/>
          </a:bodyPr>
          <a:lstStyle/>
          <a:p>
            <a:r>
              <a:rPr lang="zh-CN" altLang="en-US"/>
              <a:t>功能预览：统一数据接入</a:t>
            </a:r>
            <a:r>
              <a:rPr lang="en-US" altLang="zh-CN"/>
              <a:t>+</a:t>
            </a:r>
            <a:r>
              <a:rPr lang="zh-CN" altLang="en-US"/>
              <a:t>实时监测分析</a:t>
            </a:r>
            <a:r>
              <a:rPr lang="en-US" altLang="zh-CN"/>
              <a:t>+</a:t>
            </a:r>
            <a:r>
              <a:rPr lang="zh-CN" altLang="en-US"/>
              <a:t>智能诊断</a:t>
            </a:r>
            <a:r>
              <a:rPr lang="en-US" altLang="zh-CN"/>
              <a:t>+</a:t>
            </a:r>
            <a:r>
              <a:rPr lang="zh-CN" altLang="en-US"/>
              <a:t>值班辅助</a:t>
            </a:r>
            <a:r>
              <a:rPr lang="en-US" altLang="zh-CN"/>
              <a:t>+</a:t>
            </a:r>
            <a:r>
              <a:rPr lang="zh-CN" altLang="en-US"/>
              <a:t>代码</a:t>
            </a:r>
            <a:r>
              <a:rPr lang="en-US" altLang="zh-CN"/>
              <a:t>/</a:t>
            </a:r>
            <a:r>
              <a:rPr lang="zh-CN" altLang="en-US"/>
              <a:t>知识检索</a:t>
            </a:r>
            <a:r>
              <a:rPr lang="en-US" altLang="zh-CN"/>
              <a:t>+</a:t>
            </a:r>
            <a:r>
              <a:rPr lang="zh-CN" altLang="en-US"/>
              <a:t>受控联动</a:t>
            </a:r>
          </a:p>
          <a:p>
            <a:r>
              <a:rPr lang="zh-CN" altLang="en-US"/>
              <a:t>统一数据接入：接口</a:t>
            </a:r>
            <a:r>
              <a:rPr lang="en-US" altLang="zh-CN"/>
              <a:t>MySQL</a:t>
            </a:r>
            <a:r>
              <a:rPr lang="zh-CN" altLang="en-US"/>
              <a:t>、</a:t>
            </a:r>
            <a:r>
              <a:rPr lang="en-US" altLang="zh-CN"/>
              <a:t>PostgreSQL</a:t>
            </a:r>
            <a:r>
              <a:rPr lang="zh-CN" altLang="en-US"/>
              <a:t>、</a:t>
            </a:r>
            <a:r>
              <a:rPr lang="en-US" altLang="zh-CN"/>
              <a:t>ISMonitor/Redis</a:t>
            </a:r>
            <a:r>
              <a:rPr lang="zh-CN" altLang="en-US"/>
              <a:t>、</a:t>
            </a:r>
            <a:r>
              <a:rPr lang="en-US" altLang="zh-CN"/>
              <a:t>Http</a:t>
            </a:r>
            <a:r>
              <a:rPr lang="zh-CN" altLang="en-US"/>
              <a:t>、</a:t>
            </a:r>
            <a:r>
              <a:rPr lang="en-US" altLang="zh-CN"/>
              <a:t>telnet</a:t>
            </a:r>
          </a:p>
          <a:p>
            <a:r>
              <a:rPr lang="zh-CN" altLang="en-US"/>
              <a:t>实时监测与分析：统一展示平台</a:t>
            </a:r>
            <a:r>
              <a:rPr lang="en-US" altLang="zh-CN"/>
              <a:t>grafana</a:t>
            </a:r>
          </a:p>
          <a:p>
            <a:r>
              <a:rPr lang="zh-CN" altLang="en-US"/>
              <a:t>智能诊断：结合规则、统计分析、历史案例、专家知识和代码知识，对数据异常检测和根因分析</a:t>
            </a:r>
          </a:p>
          <a:p>
            <a:r>
              <a:rPr lang="zh-CN" altLang="en-US"/>
              <a:t>值班助手和后台助手：面向值班员</a:t>
            </a:r>
            <a:r>
              <a:rPr lang="en-US" altLang="zh-CN"/>
              <a:t>/</a:t>
            </a:r>
            <a:r>
              <a:rPr lang="zh-CN" altLang="en-US"/>
              <a:t>面向日志流和异常事件</a:t>
            </a:r>
          </a:p>
          <a:p>
            <a:r>
              <a:rPr lang="zh-CN" altLang="en-US"/>
              <a:t>严重异常联动：声音报警，基于策略的停止取数请求（人工确认）</a:t>
            </a:r>
          </a:p>
          <a:p>
            <a:r>
              <a:rPr lang="zh-CN" altLang="en-US" b="1">
                <a:solidFill>
                  <a:srgbClr val="FF0000"/>
                </a:solidFill>
              </a:rPr>
              <a:t>职责划分</a:t>
            </a:r>
            <a:endParaRPr lang="zh-CN" altLang="en-US"/>
          </a:p>
          <a:p>
            <a:pPr lvl="1"/>
            <a:r>
              <a:rPr lang="zh-CN" altLang="en-US"/>
              <a:t>监测控制核心系统：负责数据接入、实时处理、规则判定、告警触发、审计记录和控制联动</a:t>
            </a:r>
          </a:p>
          <a:p>
            <a:pPr lvl="1"/>
            <a:r>
              <a:rPr lang="en-US" altLang="zh-CN"/>
              <a:t>Axon</a:t>
            </a:r>
            <a:r>
              <a:rPr lang="zh-CN" altLang="en-US"/>
              <a:t>平台：负责值班助手、后台助手、知识检索、自然语言交互、异常解释、根因分析和报告生成等智能能力</a:t>
            </a:r>
          </a:p>
          <a:p>
            <a:pPr lvl="0"/>
            <a:r>
              <a:rPr lang="zh-CN" altLang="en-US"/>
              <a:t>核心系统每一部分均提供标准化</a:t>
            </a:r>
            <a:r>
              <a:rPr lang="en-US" altLang="zh-CN"/>
              <a:t>api</a:t>
            </a:r>
            <a:r>
              <a:rPr lang="zh-CN" altLang="en-US"/>
              <a:t>和可调用能力，</a:t>
            </a:r>
            <a:r>
              <a:rPr lang="en-US" altLang="zh-CN"/>
              <a:t>Axon</a:t>
            </a:r>
            <a:r>
              <a:rPr lang="zh-CN" altLang="en-US"/>
              <a:t>通过</a:t>
            </a:r>
            <a:r>
              <a:rPr lang="en-US" altLang="zh-CN"/>
              <a:t>skills</a:t>
            </a:r>
            <a:r>
              <a:rPr lang="zh-CN" altLang="en-US"/>
              <a:t>调用这些能力，实现智能化编排和交互使用</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BES-Data-Hub</a:t>
            </a:r>
            <a:r>
              <a:rPr lang="zh-CN" altLang="en-US"/>
              <a:t>实现进展</a:t>
            </a:r>
          </a:p>
        </p:txBody>
      </p:sp>
      <p:sp>
        <p:nvSpPr>
          <p:cNvPr id="3" name="内容占位符 2"/>
          <p:cNvSpPr>
            <a:spLocks noGrp="1"/>
          </p:cNvSpPr>
          <p:nvPr>
            <p:ph idx="1"/>
          </p:nvPr>
        </p:nvSpPr>
        <p:spPr>
          <a:xfrm>
            <a:off x="746760" y="1516421"/>
            <a:ext cx="10515600" cy="4429760"/>
          </a:xfrm>
        </p:spPr>
        <p:txBody>
          <a:bodyPr>
            <a:normAutofit/>
          </a:bodyPr>
          <a:lstStyle/>
          <a:p>
            <a:r>
              <a:rPr lang="zh-CN" altLang="en-US" dirty="0"/>
              <a:t>目前发布网页</a:t>
            </a:r>
            <a:r>
              <a:rPr lang="en-US" altLang="zh-CN" dirty="0">
                <a:hlinkClick r:id="rId2"/>
              </a:rPr>
              <a:t>http://192.168.216.212:8080/</a:t>
            </a:r>
            <a:r>
              <a:rPr lang="zh-CN" altLang="en-US" dirty="0"/>
              <a:t>里的全部参数均可通过</a:t>
            </a:r>
            <a:r>
              <a:rPr lang="en-US" altLang="zh-CN" dirty="0"/>
              <a:t>API</a:t>
            </a:r>
            <a:r>
              <a:rPr lang="zh-CN" altLang="en-US" dirty="0"/>
              <a:t>获取，并已有曲线与</a:t>
            </a:r>
            <a:r>
              <a:rPr lang="en-US" altLang="zh-CN" dirty="0" err="1"/>
              <a:t>grafana</a:t>
            </a:r>
            <a:r>
              <a:rPr lang="zh-CN" altLang="en-US" dirty="0"/>
              <a:t>对接完成</a:t>
            </a:r>
            <a:endParaRPr lang="en-US" altLang="zh-CN" dirty="0"/>
          </a:p>
          <a:p>
            <a:r>
              <a:rPr lang="zh-CN" altLang="en-US" dirty="0"/>
              <a:t>另：还有一些数值类型的未集成到</a:t>
            </a:r>
            <a:r>
              <a:rPr lang="en-US" altLang="zh-CN" dirty="0"/>
              <a:t>Grafana</a:t>
            </a:r>
          </a:p>
          <a:p>
            <a:r>
              <a:rPr lang="en-US" altLang="zh-CN" dirty="0">
                <a:hlinkClick r:id="rId3"/>
              </a:rPr>
              <a:t>http://192.168.216.212:3000/d/i3DdaFovk/besiii-overview-and-status</a:t>
            </a:r>
            <a:endParaRPr lang="en-US" altLang="zh-CN" dirty="0"/>
          </a:p>
          <a:p>
            <a:endParaRPr lang="en-US" altLang="zh-CN" dirty="0"/>
          </a:p>
          <a:p>
            <a:endParaRPr lang="zh-CN" altLang="en-US" dirty="0"/>
          </a:p>
        </p:txBody>
      </p:sp>
      <p:pic>
        <p:nvPicPr>
          <p:cNvPr id="4" name="图片 3">
            <a:extLst>
              <a:ext uri="{FF2B5EF4-FFF2-40B4-BE49-F238E27FC236}">
                <a16:creationId xmlns:a16="http://schemas.microsoft.com/office/drawing/2014/main" id="{CCEE8ECF-F341-41D0-8FC6-2AA0E0A9C5F0}"/>
              </a:ext>
            </a:extLst>
          </p:cNvPr>
          <p:cNvPicPr>
            <a:picLocks noChangeAspect="1"/>
          </p:cNvPicPr>
          <p:nvPr/>
        </p:nvPicPr>
        <p:blipFill>
          <a:blip r:embed="rId4"/>
          <a:stretch>
            <a:fillRect/>
          </a:stretch>
        </p:blipFill>
        <p:spPr>
          <a:xfrm>
            <a:off x="2437528" y="3490232"/>
            <a:ext cx="6344761" cy="308235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BES-Data-Hub</a:t>
            </a:r>
            <a:r>
              <a:rPr lang="zh-CN" altLang="en-US" dirty="0"/>
              <a:t>实现进展</a:t>
            </a:r>
          </a:p>
        </p:txBody>
      </p:sp>
      <p:sp>
        <p:nvSpPr>
          <p:cNvPr id="3" name="内容占位符 2"/>
          <p:cNvSpPr>
            <a:spLocks noGrp="1"/>
          </p:cNvSpPr>
          <p:nvPr>
            <p:ph idx="1"/>
          </p:nvPr>
        </p:nvSpPr>
        <p:spPr>
          <a:xfrm>
            <a:off x="838200" y="1825625"/>
            <a:ext cx="10515600" cy="4429760"/>
          </a:xfrm>
        </p:spPr>
        <p:txBody>
          <a:bodyPr>
            <a:normAutofit/>
          </a:bodyPr>
          <a:lstStyle/>
          <a:p>
            <a:r>
              <a:rPr lang="zh-CN" altLang="en-US" dirty="0"/>
              <a:t>后续需要增加：</a:t>
            </a:r>
            <a:endParaRPr lang="en-US" altLang="zh-CN" dirty="0"/>
          </a:p>
          <a:p>
            <a:pPr lvl="1"/>
            <a:r>
              <a:rPr lang="zh-CN" altLang="en-US" dirty="0"/>
              <a:t>张水涵</a:t>
            </a:r>
          </a:p>
          <a:p>
            <a:pPr lvl="2"/>
            <a:r>
              <a:rPr lang="zh-CN" altLang="en-US" dirty="0"/>
              <a:t>直方图</a:t>
            </a:r>
            <a:r>
              <a:rPr lang="en-US" altLang="zh-CN" dirty="0"/>
              <a:t>API</a:t>
            </a:r>
            <a:r>
              <a:rPr lang="zh-CN" altLang="en-US" dirty="0"/>
              <a:t>：看胡黄腾现在咋实现的，考虑重写</a:t>
            </a:r>
            <a:r>
              <a:rPr lang="en-US" altLang="zh-CN" dirty="0"/>
              <a:t>/</a:t>
            </a:r>
            <a:r>
              <a:rPr lang="zh-CN" altLang="en-US" dirty="0"/>
              <a:t>复用，之后集成到该系统中</a:t>
            </a:r>
            <a:endParaRPr lang="en-US" altLang="zh-CN" dirty="0"/>
          </a:p>
          <a:p>
            <a:pPr lvl="1"/>
            <a:r>
              <a:rPr lang="zh-CN" altLang="en-US" dirty="0"/>
              <a:t>刘媛</a:t>
            </a:r>
            <a:endParaRPr lang="en-US" altLang="zh-CN" dirty="0"/>
          </a:p>
          <a:p>
            <a:pPr lvl="2"/>
            <a:r>
              <a:rPr lang="zh-CN" altLang="en-US" dirty="0"/>
              <a:t>代码库对接：</a:t>
            </a:r>
            <a:r>
              <a:rPr lang="en-US" altLang="zh-CN" dirty="0" err="1">
                <a:solidFill>
                  <a:srgbClr val="FF0000"/>
                </a:solidFill>
              </a:rPr>
              <a:t>gitlab</a:t>
            </a:r>
            <a:r>
              <a:rPr lang="zh-CN" altLang="en-US" dirty="0">
                <a:solidFill>
                  <a:srgbClr val="FF0000"/>
                </a:solidFill>
              </a:rPr>
              <a:t>上检测到代码有变更后，执行脚本得到代码映射文件，提供</a:t>
            </a:r>
            <a:r>
              <a:rPr lang="en-US" altLang="zh-CN" dirty="0">
                <a:solidFill>
                  <a:srgbClr val="FF0000"/>
                </a:solidFill>
              </a:rPr>
              <a:t>API</a:t>
            </a:r>
            <a:r>
              <a:rPr lang="zh-CN" altLang="en-US" dirty="0">
                <a:solidFill>
                  <a:srgbClr val="FF0000"/>
                </a:solidFill>
              </a:rPr>
              <a:t>接口供后台助手使用（需要与赵东升讨论何种格式对接）</a:t>
            </a:r>
            <a:r>
              <a:rPr lang="en-US" altLang="zh-CN" dirty="0">
                <a:solidFill>
                  <a:srgbClr val="FF0000"/>
                </a:solidFill>
              </a:rPr>
              <a:t>(</a:t>
            </a:r>
            <a:r>
              <a:rPr lang="zh-CN" altLang="en-US" dirty="0">
                <a:solidFill>
                  <a:srgbClr val="FF0000"/>
                </a:solidFill>
              </a:rPr>
              <a:t>待定）</a:t>
            </a:r>
          </a:p>
          <a:p>
            <a:pPr lvl="2"/>
            <a:r>
              <a:rPr lang="zh-CN" altLang="en-US" dirty="0"/>
              <a:t>值班助手需要的状态信息，其他待展示待开放状态信息提供</a:t>
            </a:r>
            <a:r>
              <a:rPr lang="en-US" altLang="zh-CN" dirty="0"/>
              <a:t>API</a:t>
            </a:r>
            <a:r>
              <a:rPr lang="zh-CN" altLang="en-US" dirty="0"/>
              <a:t>接口</a:t>
            </a:r>
          </a:p>
          <a:p>
            <a:pPr lvl="1"/>
            <a:r>
              <a:rPr lang="zh-CN" altLang="en-US" dirty="0"/>
              <a:t>赵东升</a:t>
            </a:r>
            <a:endParaRPr lang="en-US" altLang="zh-CN" dirty="0"/>
          </a:p>
          <a:p>
            <a:pPr lvl="2"/>
            <a:r>
              <a:rPr lang="en-US" altLang="zh-CN" dirty="0"/>
              <a:t>telnet</a:t>
            </a:r>
            <a:r>
              <a:rPr lang="zh-CN" altLang="en-US" dirty="0"/>
              <a:t>对接（</a:t>
            </a:r>
            <a:r>
              <a:rPr lang="en-US" altLang="zh-CN" dirty="0"/>
              <a:t>telnet</a:t>
            </a:r>
            <a:r>
              <a:rPr lang="zh-CN" altLang="en-US" dirty="0"/>
              <a:t>后台一直运行，独立系统处理后有用内容存储数据库，</a:t>
            </a:r>
            <a:r>
              <a:rPr lang="en-US" altLang="zh-CN" dirty="0"/>
              <a:t>API</a:t>
            </a:r>
            <a:r>
              <a:rPr lang="zh-CN" altLang="en-US" dirty="0"/>
              <a:t>仅与该数据对接）</a:t>
            </a:r>
          </a:p>
          <a:p>
            <a:pPr lvl="2"/>
            <a:r>
              <a:rPr lang="zh-CN" altLang="en-US" dirty="0"/>
              <a:t>日志对接（后台助手负责读取原始日志，并存储原始日志、</a:t>
            </a:r>
            <a:r>
              <a:rPr lang="en-US" altLang="zh-CN" dirty="0"/>
              <a:t>LLM</a:t>
            </a:r>
            <a:r>
              <a:rPr lang="zh-CN" altLang="en-US" dirty="0"/>
              <a:t>分析结果、代码索引情况信息到数据库，</a:t>
            </a:r>
            <a:r>
              <a:rPr lang="en-US" altLang="zh-CN" dirty="0"/>
              <a:t>API</a:t>
            </a:r>
            <a:r>
              <a:rPr lang="zh-CN" altLang="en-US" dirty="0"/>
              <a:t>仅与数据库对接）</a:t>
            </a:r>
          </a:p>
        </p:txBody>
      </p:sp>
    </p:spTree>
    <p:extLst>
      <p:ext uri="{BB962C8B-B14F-4D97-AF65-F5344CB8AC3E}">
        <p14:creationId xmlns:p14="http://schemas.microsoft.com/office/powerpoint/2010/main" val="2448652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AFE53C-5BDB-4B0D-BD4B-E5BF2052BE72}"/>
              </a:ext>
            </a:extLst>
          </p:cNvPr>
          <p:cNvSpPr>
            <a:spLocks noGrp="1"/>
          </p:cNvSpPr>
          <p:nvPr>
            <p:ph type="title"/>
          </p:nvPr>
        </p:nvSpPr>
        <p:spPr/>
        <p:txBody>
          <a:bodyPr/>
          <a:lstStyle/>
          <a:p>
            <a:r>
              <a:rPr lang="zh-CN" altLang="en-US" dirty="0"/>
              <a:t>直方图检测相关问题</a:t>
            </a:r>
          </a:p>
        </p:txBody>
      </p:sp>
      <p:sp>
        <p:nvSpPr>
          <p:cNvPr id="3" name="内容占位符 2">
            <a:extLst>
              <a:ext uri="{FF2B5EF4-FFF2-40B4-BE49-F238E27FC236}">
                <a16:creationId xmlns:a16="http://schemas.microsoft.com/office/drawing/2014/main" id="{B96294C1-A033-4B05-A8A7-7D255F3160FB}"/>
              </a:ext>
            </a:extLst>
          </p:cNvPr>
          <p:cNvSpPr>
            <a:spLocks noGrp="1"/>
          </p:cNvSpPr>
          <p:nvPr>
            <p:ph idx="1"/>
          </p:nvPr>
        </p:nvSpPr>
        <p:spPr/>
        <p:txBody>
          <a:bodyPr/>
          <a:lstStyle/>
          <a:p>
            <a:r>
              <a:rPr lang="zh-CN" altLang="en-US" dirty="0"/>
              <a:t>参考直方图去哪找，是否需要入库</a:t>
            </a:r>
            <a:endParaRPr lang="en-US" altLang="zh-CN" dirty="0"/>
          </a:p>
          <a:p>
            <a:r>
              <a:rPr lang="zh-CN" altLang="en-US" dirty="0"/>
              <a:t>实时直方图是否需要全部入库，决定了检测结果是否需要全部入库</a:t>
            </a:r>
            <a:endParaRPr lang="en-US" altLang="zh-CN" dirty="0"/>
          </a:p>
          <a:p>
            <a:r>
              <a:rPr lang="zh-CN" altLang="en-US" dirty="0"/>
              <a:t>异常结果存，但如果长时间一直异常，不能一直报，得想个策略</a:t>
            </a:r>
            <a:endParaRPr lang="en-US" altLang="zh-CN" dirty="0"/>
          </a:p>
          <a:p>
            <a:r>
              <a:rPr lang="zh-CN" altLang="en-US" dirty="0"/>
              <a:t>还是只存训练样本和评估样本，检测结果只提供</a:t>
            </a:r>
            <a:r>
              <a:rPr lang="en-US" altLang="zh-CN" dirty="0"/>
              <a:t>API</a:t>
            </a:r>
            <a:r>
              <a:rPr lang="zh-CN" altLang="en-US" dirty="0"/>
              <a:t>接口</a:t>
            </a:r>
            <a:endParaRPr lang="en-US" altLang="zh-CN" dirty="0"/>
          </a:p>
          <a:p>
            <a:r>
              <a:rPr lang="zh-CN" altLang="en-US" dirty="0"/>
              <a:t>历史直方图</a:t>
            </a:r>
            <a:r>
              <a:rPr lang="en-US" altLang="zh-CN" dirty="0"/>
              <a:t>/home/run/histogram/run</a:t>
            </a:r>
          </a:p>
          <a:p>
            <a:endParaRPr lang="zh-CN" altLang="en-US" dirty="0"/>
          </a:p>
        </p:txBody>
      </p:sp>
    </p:spTree>
    <p:extLst>
      <p:ext uri="{BB962C8B-B14F-4D97-AF65-F5344CB8AC3E}">
        <p14:creationId xmlns:p14="http://schemas.microsoft.com/office/powerpoint/2010/main" val="2233913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0645" y="-5475"/>
            <a:ext cx="10515600" cy="655320"/>
          </a:xfrm>
        </p:spPr>
        <p:txBody>
          <a:bodyPr/>
          <a:lstStyle/>
          <a:p>
            <a:r>
              <a:rPr lang="zh-CN" altLang="en-US" sz="2800" dirty="0"/>
              <a:t>进度安排</a:t>
            </a:r>
          </a:p>
        </p:txBody>
      </p:sp>
      <p:sp>
        <p:nvSpPr>
          <p:cNvPr id="3" name="内容占位符 2"/>
          <p:cNvSpPr>
            <a:spLocks noGrp="1"/>
          </p:cNvSpPr>
          <p:nvPr>
            <p:ph idx="1"/>
          </p:nvPr>
        </p:nvSpPr>
        <p:spPr>
          <a:xfrm>
            <a:off x="0" y="539950"/>
            <a:ext cx="11966575" cy="5309870"/>
          </a:xfrm>
        </p:spPr>
        <p:txBody>
          <a:bodyPr>
            <a:noAutofit/>
          </a:bodyPr>
          <a:lstStyle/>
          <a:p>
            <a:r>
              <a:rPr lang="zh-CN" altLang="en-US" sz="1200" dirty="0"/>
              <a:t>基本时间线：各系统</a:t>
            </a:r>
            <a:r>
              <a:rPr lang="en-US" altLang="zh-CN" sz="1200" dirty="0"/>
              <a:t>5</a:t>
            </a:r>
            <a:r>
              <a:rPr lang="zh-CN" altLang="en-US" sz="1200" dirty="0"/>
              <a:t>月份确定具体设计实现方案，包括哪些模块实现哪些功能，全部设计完成并实现，</a:t>
            </a:r>
            <a:r>
              <a:rPr lang="en-US" altLang="zh-CN" sz="1200" dirty="0"/>
              <a:t>5</a:t>
            </a:r>
            <a:r>
              <a:rPr lang="zh-CN" altLang="en-US" sz="1200" dirty="0"/>
              <a:t>月中旬初版完成，</a:t>
            </a:r>
            <a:r>
              <a:rPr lang="en-US" altLang="zh-CN" sz="1200" dirty="0"/>
              <a:t>6-8</a:t>
            </a:r>
            <a:r>
              <a:rPr lang="zh-CN" altLang="en-US" sz="1200" dirty="0"/>
              <a:t>月系统优化</a:t>
            </a:r>
            <a:endParaRPr lang="en-US" altLang="zh-CN" sz="1200" dirty="0"/>
          </a:p>
          <a:p>
            <a:r>
              <a:rPr lang="zh-CN" altLang="en-US" sz="1200" dirty="0"/>
              <a:t>所有人补充完善：数据接入工作（</a:t>
            </a:r>
            <a:r>
              <a:rPr lang="en-US" altLang="zh-CN" sz="1200" dirty="0"/>
              <a:t>4</a:t>
            </a:r>
            <a:r>
              <a:rPr lang="zh-CN" altLang="en-US" sz="1200" dirty="0"/>
              <a:t>月份已有的集成完毕）</a:t>
            </a:r>
            <a:endParaRPr lang="en-US" altLang="zh-CN" sz="1200" dirty="0"/>
          </a:p>
          <a:p>
            <a:pPr lvl="1"/>
            <a:r>
              <a:rPr lang="zh-CN" altLang="en-US" sz="1200" dirty="0">
                <a:solidFill>
                  <a:schemeClr val="tx1"/>
                </a:solidFill>
              </a:rPr>
              <a:t>已有监测信息，设计集成到</a:t>
            </a:r>
            <a:r>
              <a:rPr lang="en-US" altLang="zh-CN" sz="1200" dirty="0">
                <a:solidFill>
                  <a:schemeClr val="tx1"/>
                </a:solidFill>
              </a:rPr>
              <a:t>BES-</a:t>
            </a:r>
            <a:r>
              <a:rPr lang="en-US" altLang="zh-CN" sz="1200" dirty="0" err="1">
                <a:solidFill>
                  <a:schemeClr val="tx1"/>
                </a:solidFill>
              </a:rPr>
              <a:t>DataHUB</a:t>
            </a:r>
            <a:r>
              <a:rPr lang="zh-CN" altLang="en-US" sz="1200" dirty="0">
                <a:solidFill>
                  <a:srgbClr val="FF0000"/>
                </a:solidFill>
              </a:rPr>
              <a:t>（已完成）</a:t>
            </a:r>
            <a:endParaRPr lang="en-US" altLang="zh-CN" sz="1200" dirty="0"/>
          </a:p>
          <a:p>
            <a:pPr lvl="1"/>
            <a:r>
              <a:rPr lang="zh-CN" altLang="en-US" sz="1200" dirty="0">
                <a:solidFill>
                  <a:srgbClr val="FF0000"/>
                </a:solidFill>
              </a:rPr>
              <a:t>（</a:t>
            </a:r>
            <a:r>
              <a:rPr lang="en-US" altLang="zh-CN" sz="1200" dirty="0">
                <a:solidFill>
                  <a:srgbClr val="FF0000"/>
                </a:solidFill>
              </a:rPr>
              <a:t>5</a:t>
            </a:r>
            <a:r>
              <a:rPr lang="zh-CN" altLang="en-US" sz="1200" dirty="0">
                <a:solidFill>
                  <a:srgbClr val="FF0000"/>
                </a:solidFill>
              </a:rPr>
              <a:t>月后）逐渐完善接口，</a:t>
            </a:r>
            <a:r>
              <a:rPr lang="zh-CN" altLang="en-US" sz="1200" dirty="0"/>
              <a:t>可能需要增加一些新参数监测</a:t>
            </a:r>
            <a:endParaRPr lang="en-US" altLang="zh-CN" sz="1200" dirty="0"/>
          </a:p>
          <a:p>
            <a:r>
              <a:rPr lang="zh-CN" altLang="en-US" sz="1200" dirty="0"/>
              <a:t>赵东升：后台助手相关工作 </a:t>
            </a:r>
            <a:r>
              <a:rPr lang="en-US" altLang="zh-CN" sz="1200" dirty="0"/>
              <a:t>(Python</a:t>
            </a:r>
            <a:r>
              <a:rPr lang="zh-CN" altLang="en-US" sz="1200" dirty="0"/>
              <a:t>）</a:t>
            </a:r>
            <a:endParaRPr lang="en-US" altLang="zh-CN" sz="1200" dirty="0"/>
          </a:p>
          <a:p>
            <a:pPr lvl="1"/>
            <a:r>
              <a:rPr lang="zh-CN" altLang="en-US" sz="1200" dirty="0">
                <a:solidFill>
                  <a:srgbClr val="FF0000"/>
                </a:solidFill>
              </a:rPr>
              <a:t>（</a:t>
            </a:r>
            <a:r>
              <a:rPr lang="en-US" sz="1200" dirty="0">
                <a:solidFill>
                  <a:srgbClr val="FF0000"/>
                </a:solidFill>
              </a:rPr>
              <a:t>5</a:t>
            </a:r>
            <a:r>
              <a:rPr lang="zh-CN" altLang="en-US" sz="1200" dirty="0">
                <a:solidFill>
                  <a:srgbClr val="FF0000"/>
                </a:solidFill>
              </a:rPr>
              <a:t>月</a:t>
            </a:r>
            <a:r>
              <a:rPr lang="en-US" altLang="zh-CN" sz="1200" dirty="0">
                <a:solidFill>
                  <a:srgbClr val="FF0000"/>
                </a:solidFill>
              </a:rPr>
              <a:t>6</a:t>
            </a:r>
            <a:r>
              <a:rPr lang="zh-CN" altLang="en-US" sz="1200" dirty="0">
                <a:solidFill>
                  <a:srgbClr val="FF0000"/>
                </a:solidFill>
              </a:rPr>
              <a:t>号</a:t>
            </a:r>
            <a:r>
              <a:rPr lang="en-US" altLang="zh-CN" sz="1200" dirty="0">
                <a:solidFill>
                  <a:srgbClr val="FF0000"/>
                </a:solidFill>
              </a:rPr>
              <a:t>-5</a:t>
            </a:r>
            <a:r>
              <a:rPr lang="zh-CN" altLang="en-US" sz="1200" dirty="0">
                <a:solidFill>
                  <a:srgbClr val="FF0000"/>
                </a:solidFill>
              </a:rPr>
              <a:t>月</a:t>
            </a:r>
            <a:r>
              <a:rPr lang="en-US" altLang="zh-CN" sz="1200" dirty="0">
                <a:solidFill>
                  <a:srgbClr val="FF0000"/>
                </a:solidFill>
              </a:rPr>
              <a:t>8</a:t>
            </a:r>
            <a:r>
              <a:rPr lang="zh-CN" altLang="en-US" sz="1200" dirty="0">
                <a:solidFill>
                  <a:srgbClr val="FF0000"/>
                </a:solidFill>
              </a:rPr>
              <a:t>号）</a:t>
            </a:r>
            <a:r>
              <a:rPr lang="en-US" altLang="zh-CN" sz="1200" dirty="0">
                <a:solidFill>
                  <a:schemeClr val="tx1"/>
                </a:solidFill>
              </a:rPr>
              <a:t>MRS</a:t>
            </a:r>
            <a:r>
              <a:rPr lang="zh-CN" altLang="en-US" sz="1200" dirty="0">
                <a:solidFill>
                  <a:schemeClr val="tx1"/>
                </a:solidFill>
              </a:rPr>
              <a:t>日志诊断助手详细具体架构设计方案和实现进展（设计过程中考虑未来联合分析需求，以及其他日志类型对接，以及代码检索部分如何与</a:t>
            </a:r>
            <a:r>
              <a:rPr lang="en-US" altLang="zh-CN" sz="1200" dirty="0">
                <a:solidFill>
                  <a:schemeClr val="tx1"/>
                </a:solidFill>
              </a:rPr>
              <a:t>API</a:t>
            </a:r>
            <a:r>
              <a:rPr lang="zh-CN" altLang="en-US" sz="1200" dirty="0">
                <a:solidFill>
                  <a:schemeClr val="tx1"/>
                </a:solidFill>
              </a:rPr>
              <a:t>对接，不可只局限于</a:t>
            </a:r>
            <a:r>
              <a:rPr lang="en-US" altLang="zh-CN" sz="1200" dirty="0">
                <a:solidFill>
                  <a:schemeClr val="tx1"/>
                </a:solidFill>
              </a:rPr>
              <a:t>MRS</a:t>
            </a:r>
            <a:r>
              <a:rPr lang="zh-CN" altLang="en-US" sz="1200" dirty="0">
                <a:solidFill>
                  <a:schemeClr val="tx1"/>
                </a:solidFill>
              </a:rPr>
              <a:t>日志设计）</a:t>
            </a:r>
            <a:r>
              <a:rPr lang="zh-CN" altLang="en-US" sz="1200" dirty="0">
                <a:solidFill>
                  <a:srgbClr val="FF0000"/>
                </a:solidFill>
              </a:rPr>
              <a:t>（</a:t>
            </a:r>
            <a:r>
              <a:rPr lang="en-US" altLang="zh-CN" sz="1200" dirty="0">
                <a:solidFill>
                  <a:srgbClr val="FF0000"/>
                </a:solidFill>
              </a:rPr>
              <a:t>5</a:t>
            </a:r>
            <a:r>
              <a:rPr lang="zh-CN" altLang="en-US" sz="1200" dirty="0">
                <a:solidFill>
                  <a:srgbClr val="FF0000"/>
                </a:solidFill>
              </a:rPr>
              <a:t>月</a:t>
            </a:r>
            <a:r>
              <a:rPr lang="en-US" altLang="zh-CN" sz="1200" dirty="0">
                <a:solidFill>
                  <a:srgbClr val="FF0000"/>
                </a:solidFill>
              </a:rPr>
              <a:t>8</a:t>
            </a:r>
            <a:r>
              <a:rPr lang="zh-CN" altLang="en-US" sz="1200" dirty="0">
                <a:solidFill>
                  <a:srgbClr val="FF0000"/>
                </a:solidFill>
              </a:rPr>
              <a:t>号开会讨论整体架构设计细节）</a:t>
            </a:r>
          </a:p>
          <a:p>
            <a:pPr lvl="1"/>
            <a:r>
              <a:rPr lang="zh-CN" altLang="en-US" sz="1200" dirty="0">
                <a:solidFill>
                  <a:srgbClr val="FF0000"/>
                </a:solidFill>
              </a:rPr>
              <a:t>（</a:t>
            </a:r>
            <a:r>
              <a:rPr lang="en-US" altLang="zh-CN" sz="1200" dirty="0">
                <a:solidFill>
                  <a:srgbClr val="FF0000"/>
                </a:solidFill>
              </a:rPr>
              <a:t>5</a:t>
            </a:r>
            <a:r>
              <a:rPr lang="zh-CN" altLang="en-US" sz="1200" dirty="0">
                <a:solidFill>
                  <a:srgbClr val="FF0000"/>
                </a:solidFill>
              </a:rPr>
              <a:t>月</a:t>
            </a:r>
            <a:r>
              <a:rPr lang="en-US" altLang="zh-CN" sz="1200" dirty="0">
                <a:solidFill>
                  <a:srgbClr val="FF0000"/>
                </a:solidFill>
              </a:rPr>
              <a:t>10</a:t>
            </a:r>
            <a:r>
              <a:rPr lang="zh-CN" altLang="en-US" sz="1200" dirty="0">
                <a:solidFill>
                  <a:srgbClr val="FF0000"/>
                </a:solidFill>
              </a:rPr>
              <a:t>号</a:t>
            </a:r>
            <a:r>
              <a:rPr lang="en-US" altLang="zh-CN" sz="1200" dirty="0">
                <a:solidFill>
                  <a:srgbClr val="FF0000"/>
                </a:solidFill>
              </a:rPr>
              <a:t>-5</a:t>
            </a:r>
            <a:r>
              <a:rPr lang="zh-CN" altLang="en-US" sz="1200" dirty="0">
                <a:solidFill>
                  <a:srgbClr val="FF0000"/>
                </a:solidFill>
              </a:rPr>
              <a:t>月</a:t>
            </a:r>
            <a:r>
              <a:rPr lang="en-US" altLang="zh-CN" sz="1200" dirty="0">
                <a:solidFill>
                  <a:srgbClr val="FF0000"/>
                </a:solidFill>
              </a:rPr>
              <a:t>15</a:t>
            </a:r>
            <a:r>
              <a:rPr lang="zh-CN" altLang="en-US" sz="1200" dirty="0">
                <a:solidFill>
                  <a:srgbClr val="FF0000"/>
                </a:solidFill>
              </a:rPr>
              <a:t>号）</a:t>
            </a:r>
            <a:r>
              <a:rPr lang="zh-CN" altLang="en-US" sz="1200" dirty="0">
                <a:solidFill>
                  <a:schemeClr val="tx1"/>
                </a:solidFill>
              </a:rPr>
              <a:t>完善</a:t>
            </a:r>
            <a:r>
              <a:rPr lang="en-US" altLang="zh-CN" sz="1200" dirty="0">
                <a:solidFill>
                  <a:schemeClr val="tx1"/>
                </a:solidFill>
              </a:rPr>
              <a:t>MRS</a:t>
            </a:r>
            <a:r>
              <a:rPr lang="zh-CN" altLang="en-US" sz="1200" dirty="0">
                <a:solidFill>
                  <a:schemeClr val="tx1"/>
                </a:solidFill>
              </a:rPr>
              <a:t>日志诊断并上线内部测试，完善现有前端监测网页，同时考虑其他日志以及与数据异常检测系统的集成等联合分析设计方案</a:t>
            </a:r>
            <a:r>
              <a:rPr lang="zh-CN" altLang="en-US" sz="1200" dirty="0">
                <a:solidFill>
                  <a:srgbClr val="FF0000"/>
                </a:solidFill>
                <a:sym typeface="+mn-ea"/>
              </a:rPr>
              <a:t>（</a:t>
            </a:r>
            <a:r>
              <a:rPr lang="en-US" altLang="zh-CN" sz="1200" dirty="0">
                <a:solidFill>
                  <a:srgbClr val="FF0000"/>
                </a:solidFill>
                <a:sym typeface="+mn-ea"/>
              </a:rPr>
              <a:t>5</a:t>
            </a:r>
            <a:r>
              <a:rPr lang="zh-CN" altLang="en-US" sz="1200" dirty="0">
                <a:solidFill>
                  <a:srgbClr val="FF0000"/>
                </a:solidFill>
                <a:sym typeface="+mn-ea"/>
              </a:rPr>
              <a:t>月</a:t>
            </a:r>
            <a:r>
              <a:rPr lang="en-US" altLang="zh-CN" sz="1200" dirty="0">
                <a:solidFill>
                  <a:srgbClr val="FF0000"/>
                </a:solidFill>
                <a:sym typeface="+mn-ea"/>
              </a:rPr>
              <a:t>15</a:t>
            </a:r>
            <a:r>
              <a:rPr lang="zh-CN" altLang="en-US" sz="1200" dirty="0">
                <a:solidFill>
                  <a:srgbClr val="FF0000"/>
                </a:solidFill>
                <a:sym typeface="+mn-ea"/>
              </a:rPr>
              <a:t>号开会讨论实现进展）</a:t>
            </a:r>
          </a:p>
          <a:p>
            <a:pPr lvl="1"/>
            <a:r>
              <a:rPr lang="zh-CN" altLang="en-US" sz="1200" dirty="0">
                <a:solidFill>
                  <a:srgbClr val="FF0000"/>
                </a:solidFill>
                <a:sym typeface="+mn-ea"/>
              </a:rPr>
              <a:t>（</a:t>
            </a:r>
            <a:r>
              <a:rPr lang="en-US" altLang="zh-CN" sz="1200" dirty="0">
                <a:solidFill>
                  <a:srgbClr val="FF0000"/>
                </a:solidFill>
                <a:sym typeface="+mn-ea"/>
              </a:rPr>
              <a:t>6</a:t>
            </a:r>
            <a:r>
              <a:rPr lang="zh-CN" altLang="en-US" sz="1200" dirty="0">
                <a:solidFill>
                  <a:srgbClr val="FF0000"/>
                </a:solidFill>
                <a:sym typeface="+mn-ea"/>
              </a:rPr>
              <a:t>月后）：优化完善阶段，</a:t>
            </a:r>
            <a:r>
              <a:rPr lang="zh-CN" altLang="en-US" sz="1200" dirty="0">
                <a:solidFill>
                  <a:schemeClr val="tx1"/>
                </a:solidFill>
                <a:sym typeface="+mn-ea"/>
              </a:rPr>
              <a:t>其他日志系统对接完成、开始联合分析实现，以及</a:t>
            </a:r>
            <a:r>
              <a:rPr lang="en-US" altLang="zh-CN" sz="1200" dirty="0">
                <a:solidFill>
                  <a:schemeClr val="tx1"/>
                </a:solidFill>
                <a:sym typeface="+mn-ea"/>
              </a:rPr>
              <a:t>MRS</a:t>
            </a:r>
            <a:r>
              <a:rPr lang="zh-CN" altLang="en-US" sz="1200" dirty="0">
                <a:solidFill>
                  <a:schemeClr val="tx1"/>
                </a:solidFill>
                <a:sym typeface="+mn-ea"/>
              </a:rPr>
              <a:t>上线后的新需求整理优化</a:t>
            </a:r>
            <a:endParaRPr lang="zh-CN" altLang="en-US" sz="1200" dirty="0">
              <a:solidFill>
                <a:schemeClr val="tx1"/>
              </a:solidFill>
            </a:endParaRPr>
          </a:p>
          <a:p>
            <a:pPr lvl="0"/>
            <a:r>
              <a:rPr lang="zh-CN" altLang="en-US" sz="1200" dirty="0">
                <a:sym typeface="+mn-ea"/>
              </a:rPr>
              <a:t>刘媛：值班助手相关工作 </a:t>
            </a:r>
            <a:r>
              <a:rPr lang="en-US" altLang="zh-CN" sz="1200" dirty="0">
                <a:sym typeface="+mn-ea"/>
              </a:rPr>
              <a:t>(Python</a:t>
            </a:r>
            <a:r>
              <a:rPr lang="zh-CN" altLang="en-US" sz="1200" dirty="0">
                <a:sym typeface="+mn-ea"/>
              </a:rPr>
              <a:t>）</a:t>
            </a:r>
            <a:endParaRPr lang="en-US" altLang="zh-CN" sz="1200" dirty="0"/>
          </a:p>
          <a:p>
            <a:pPr lvl="1"/>
            <a:r>
              <a:rPr lang="zh-CN" altLang="en-US" sz="1200" dirty="0">
                <a:solidFill>
                  <a:srgbClr val="FF0000"/>
                </a:solidFill>
                <a:sym typeface="+mn-ea"/>
              </a:rPr>
              <a:t>（</a:t>
            </a:r>
            <a:r>
              <a:rPr lang="en-US" sz="1200" dirty="0">
                <a:solidFill>
                  <a:srgbClr val="FF0000"/>
                </a:solidFill>
                <a:sym typeface="+mn-ea"/>
              </a:rPr>
              <a:t>5</a:t>
            </a:r>
            <a:r>
              <a:rPr lang="zh-CN" altLang="en-US" sz="1200" dirty="0">
                <a:solidFill>
                  <a:srgbClr val="FF0000"/>
                </a:solidFill>
                <a:sym typeface="+mn-ea"/>
              </a:rPr>
              <a:t>月</a:t>
            </a:r>
            <a:r>
              <a:rPr lang="en-US" altLang="zh-CN" sz="1200" dirty="0">
                <a:solidFill>
                  <a:srgbClr val="FF0000"/>
                </a:solidFill>
                <a:sym typeface="+mn-ea"/>
              </a:rPr>
              <a:t>6</a:t>
            </a:r>
            <a:r>
              <a:rPr lang="zh-CN" altLang="en-US" sz="1200" dirty="0">
                <a:solidFill>
                  <a:srgbClr val="FF0000"/>
                </a:solidFill>
                <a:sym typeface="+mn-ea"/>
              </a:rPr>
              <a:t>号</a:t>
            </a:r>
            <a:r>
              <a:rPr lang="en-US" altLang="zh-CN" sz="1200" dirty="0">
                <a:solidFill>
                  <a:srgbClr val="FF0000"/>
                </a:solidFill>
                <a:sym typeface="+mn-ea"/>
              </a:rPr>
              <a:t>-5</a:t>
            </a:r>
            <a:r>
              <a:rPr lang="zh-CN" altLang="en-US" sz="1200" dirty="0">
                <a:solidFill>
                  <a:srgbClr val="FF0000"/>
                </a:solidFill>
                <a:sym typeface="+mn-ea"/>
              </a:rPr>
              <a:t>月</a:t>
            </a:r>
            <a:r>
              <a:rPr lang="en-US" altLang="zh-CN" sz="1200" dirty="0">
                <a:solidFill>
                  <a:srgbClr val="FF0000"/>
                </a:solidFill>
                <a:sym typeface="+mn-ea"/>
              </a:rPr>
              <a:t>8</a:t>
            </a:r>
            <a:r>
              <a:rPr lang="zh-CN" altLang="en-US" sz="1200" dirty="0">
                <a:solidFill>
                  <a:srgbClr val="FF0000"/>
                </a:solidFill>
                <a:sym typeface="+mn-ea"/>
              </a:rPr>
              <a:t>号）</a:t>
            </a:r>
            <a:r>
              <a:rPr lang="zh-CN" altLang="en-US" sz="1200" dirty="0">
                <a:sym typeface="+mn-ea"/>
              </a:rPr>
              <a:t>整理</a:t>
            </a:r>
            <a:r>
              <a:rPr lang="en-US" altLang="zh-CN" sz="1200" dirty="0">
                <a:sym typeface="+mn-ea"/>
              </a:rPr>
              <a:t>BES3</a:t>
            </a:r>
            <a:r>
              <a:rPr lang="zh-CN" altLang="en-US" sz="1200" dirty="0">
                <a:sym typeface="+mn-ea"/>
              </a:rPr>
              <a:t>知识库内容（到底现有都有啥文档，还缺啥文档），给出值班助手整体设计方案（设计过程中考虑与</a:t>
            </a:r>
            <a:r>
              <a:rPr lang="en-US" altLang="zh-CN" sz="1200" dirty="0">
                <a:sym typeface="+mn-ea"/>
              </a:rPr>
              <a:t>Axon</a:t>
            </a:r>
            <a:r>
              <a:rPr lang="zh-CN" altLang="en-US" sz="1200" dirty="0">
                <a:sym typeface="+mn-ea"/>
              </a:rPr>
              <a:t>对接方式，需要设计哪些</a:t>
            </a:r>
            <a:r>
              <a:rPr lang="en-US" altLang="zh-CN" sz="1200" dirty="0">
                <a:sym typeface="+mn-ea"/>
              </a:rPr>
              <a:t>skill</a:t>
            </a:r>
            <a:r>
              <a:rPr lang="zh-CN" altLang="en-US" sz="1200" dirty="0">
                <a:sym typeface="+mn-ea"/>
              </a:rPr>
              <a:t>）</a:t>
            </a:r>
            <a:r>
              <a:rPr lang="zh-CN" altLang="en-US" sz="1200" dirty="0">
                <a:solidFill>
                  <a:srgbClr val="FF0000"/>
                </a:solidFill>
                <a:sym typeface="+mn-ea"/>
              </a:rPr>
              <a:t>（</a:t>
            </a:r>
            <a:r>
              <a:rPr lang="en-US" altLang="zh-CN" sz="1200" dirty="0">
                <a:solidFill>
                  <a:srgbClr val="FF0000"/>
                </a:solidFill>
                <a:sym typeface="+mn-ea"/>
              </a:rPr>
              <a:t>5</a:t>
            </a:r>
            <a:r>
              <a:rPr lang="zh-CN" altLang="en-US" sz="1200" dirty="0">
                <a:solidFill>
                  <a:srgbClr val="FF0000"/>
                </a:solidFill>
                <a:sym typeface="+mn-ea"/>
              </a:rPr>
              <a:t>月</a:t>
            </a:r>
            <a:r>
              <a:rPr lang="en-US" altLang="zh-CN" sz="1200" dirty="0">
                <a:solidFill>
                  <a:srgbClr val="FF0000"/>
                </a:solidFill>
                <a:sym typeface="+mn-ea"/>
              </a:rPr>
              <a:t>8</a:t>
            </a:r>
            <a:r>
              <a:rPr lang="zh-CN" altLang="en-US" sz="1200" dirty="0">
                <a:solidFill>
                  <a:srgbClr val="FF0000"/>
                </a:solidFill>
                <a:sym typeface="+mn-ea"/>
              </a:rPr>
              <a:t>号开会讨论整体架构设计细节）</a:t>
            </a:r>
            <a:endParaRPr lang="zh-CN" altLang="en-US" sz="1200" dirty="0">
              <a:solidFill>
                <a:srgbClr val="FF0000"/>
              </a:solidFill>
            </a:endParaRPr>
          </a:p>
          <a:p>
            <a:pPr lvl="1"/>
            <a:r>
              <a:rPr lang="zh-CN" altLang="en-US" sz="1200" dirty="0">
                <a:solidFill>
                  <a:srgbClr val="FF0000"/>
                </a:solidFill>
                <a:sym typeface="+mn-ea"/>
              </a:rPr>
              <a:t>（</a:t>
            </a:r>
            <a:r>
              <a:rPr lang="en-US" altLang="zh-CN" sz="1200" dirty="0">
                <a:solidFill>
                  <a:srgbClr val="FF0000"/>
                </a:solidFill>
                <a:sym typeface="+mn-ea"/>
              </a:rPr>
              <a:t>5</a:t>
            </a:r>
            <a:r>
              <a:rPr lang="zh-CN" altLang="en-US" sz="1200" dirty="0">
                <a:solidFill>
                  <a:srgbClr val="FF0000"/>
                </a:solidFill>
                <a:sym typeface="+mn-ea"/>
              </a:rPr>
              <a:t>月</a:t>
            </a:r>
            <a:r>
              <a:rPr lang="en-US" altLang="zh-CN" sz="1200" dirty="0">
                <a:solidFill>
                  <a:srgbClr val="FF0000"/>
                </a:solidFill>
                <a:sym typeface="+mn-ea"/>
              </a:rPr>
              <a:t>10</a:t>
            </a:r>
            <a:r>
              <a:rPr lang="zh-CN" altLang="en-US" sz="1200" dirty="0">
                <a:solidFill>
                  <a:srgbClr val="FF0000"/>
                </a:solidFill>
                <a:sym typeface="+mn-ea"/>
              </a:rPr>
              <a:t>号</a:t>
            </a:r>
            <a:r>
              <a:rPr lang="en-US" altLang="zh-CN" sz="1200" dirty="0">
                <a:solidFill>
                  <a:srgbClr val="FF0000"/>
                </a:solidFill>
                <a:sym typeface="+mn-ea"/>
              </a:rPr>
              <a:t>-5</a:t>
            </a:r>
            <a:r>
              <a:rPr lang="zh-CN" altLang="en-US" sz="1200" dirty="0">
                <a:solidFill>
                  <a:srgbClr val="FF0000"/>
                </a:solidFill>
                <a:sym typeface="+mn-ea"/>
              </a:rPr>
              <a:t>月</a:t>
            </a:r>
            <a:r>
              <a:rPr lang="en-US" altLang="zh-CN" sz="1200" dirty="0">
                <a:solidFill>
                  <a:srgbClr val="FF0000"/>
                </a:solidFill>
                <a:sym typeface="+mn-ea"/>
              </a:rPr>
              <a:t>15</a:t>
            </a:r>
            <a:r>
              <a:rPr lang="zh-CN" altLang="en-US" sz="1200" dirty="0">
                <a:solidFill>
                  <a:srgbClr val="FF0000"/>
                </a:solidFill>
                <a:sym typeface="+mn-ea"/>
              </a:rPr>
              <a:t>号）</a:t>
            </a:r>
            <a:r>
              <a:rPr lang="zh-CN" altLang="en-US" sz="1200" dirty="0">
                <a:solidFill>
                  <a:schemeClr val="tx1"/>
                </a:solidFill>
                <a:sym typeface="+mn-ea"/>
              </a:rPr>
              <a:t>基于开会内容完善设计方案，并开始进行值班助手的具体实现和测试</a:t>
            </a:r>
            <a:r>
              <a:rPr lang="zh-CN" altLang="en-US" sz="1200" dirty="0">
                <a:solidFill>
                  <a:srgbClr val="FF0000"/>
                </a:solidFill>
                <a:sym typeface="+mn-ea"/>
              </a:rPr>
              <a:t>（</a:t>
            </a:r>
            <a:r>
              <a:rPr lang="en-US" altLang="zh-CN" sz="1200" dirty="0">
                <a:solidFill>
                  <a:srgbClr val="FF0000"/>
                </a:solidFill>
                <a:sym typeface="+mn-ea"/>
              </a:rPr>
              <a:t>5</a:t>
            </a:r>
            <a:r>
              <a:rPr lang="zh-CN" altLang="en-US" sz="1200" dirty="0">
                <a:solidFill>
                  <a:srgbClr val="FF0000"/>
                </a:solidFill>
                <a:sym typeface="+mn-ea"/>
              </a:rPr>
              <a:t>月</a:t>
            </a:r>
            <a:r>
              <a:rPr lang="en-US" altLang="zh-CN" sz="1200" dirty="0">
                <a:solidFill>
                  <a:srgbClr val="FF0000"/>
                </a:solidFill>
                <a:sym typeface="+mn-ea"/>
              </a:rPr>
              <a:t>15</a:t>
            </a:r>
            <a:r>
              <a:rPr lang="zh-CN" altLang="en-US" sz="1200" dirty="0">
                <a:solidFill>
                  <a:srgbClr val="FF0000"/>
                </a:solidFill>
                <a:sym typeface="+mn-ea"/>
              </a:rPr>
              <a:t>号开会讨论实现进展和相应测试结果）</a:t>
            </a:r>
          </a:p>
          <a:p>
            <a:pPr lvl="1"/>
            <a:r>
              <a:rPr lang="zh-CN" altLang="en-US" sz="1200" dirty="0">
                <a:solidFill>
                  <a:srgbClr val="FF0000"/>
                </a:solidFill>
                <a:sym typeface="+mn-ea"/>
              </a:rPr>
              <a:t>（</a:t>
            </a:r>
            <a:r>
              <a:rPr lang="en-US" altLang="zh-CN" sz="1200" dirty="0">
                <a:solidFill>
                  <a:srgbClr val="FF0000"/>
                </a:solidFill>
                <a:sym typeface="+mn-ea"/>
              </a:rPr>
              <a:t>6</a:t>
            </a:r>
            <a:r>
              <a:rPr lang="zh-CN" altLang="en-US" sz="1200" dirty="0">
                <a:solidFill>
                  <a:srgbClr val="FF0000"/>
                </a:solidFill>
                <a:sym typeface="+mn-ea"/>
              </a:rPr>
              <a:t>月份）：</a:t>
            </a:r>
            <a:r>
              <a:rPr lang="zh-CN" altLang="en-US" sz="1200" dirty="0">
                <a:solidFill>
                  <a:schemeClr val="tx1"/>
                </a:solidFill>
                <a:sym typeface="+mn-ea"/>
              </a:rPr>
              <a:t>进行查漏补缺，值班全部功能自测试通过后上线内部测试，之后生成值班前端网页（网页实现前需先开会讨论整体方案布局细节，考虑知识库更新审核机制），</a:t>
            </a:r>
            <a:r>
              <a:rPr lang="zh-CN" altLang="en-US" sz="1200" dirty="0">
                <a:sym typeface="+mn-ea"/>
              </a:rPr>
              <a:t>知识库丰富完善修改，系统优化阶段</a:t>
            </a:r>
            <a:endParaRPr lang="en-US" altLang="zh-CN" sz="1200" dirty="0"/>
          </a:p>
          <a:p>
            <a:r>
              <a:rPr lang="zh-CN" altLang="en-US" sz="1200" dirty="0"/>
              <a:t>张水涵：直方图数据异常检测相关工作（</a:t>
            </a:r>
            <a:r>
              <a:rPr lang="en-US" altLang="zh-CN" sz="1200" dirty="0"/>
              <a:t>Python)</a:t>
            </a:r>
          </a:p>
          <a:p>
            <a:pPr lvl="1"/>
            <a:r>
              <a:rPr lang="zh-CN" altLang="en-US" sz="1200" dirty="0">
                <a:solidFill>
                  <a:srgbClr val="FF0000"/>
                </a:solidFill>
                <a:sym typeface="+mn-ea"/>
              </a:rPr>
              <a:t>（</a:t>
            </a:r>
            <a:r>
              <a:rPr lang="en-US" sz="1200" dirty="0">
                <a:solidFill>
                  <a:srgbClr val="FF0000"/>
                </a:solidFill>
                <a:sym typeface="+mn-ea"/>
              </a:rPr>
              <a:t>5</a:t>
            </a:r>
            <a:r>
              <a:rPr lang="zh-CN" altLang="en-US" sz="1200" dirty="0">
                <a:solidFill>
                  <a:srgbClr val="FF0000"/>
                </a:solidFill>
                <a:sym typeface="+mn-ea"/>
              </a:rPr>
              <a:t>月</a:t>
            </a:r>
            <a:r>
              <a:rPr lang="en-US" altLang="zh-CN" sz="1200" dirty="0">
                <a:solidFill>
                  <a:srgbClr val="FF0000"/>
                </a:solidFill>
                <a:sym typeface="+mn-ea"/>
              </a:rPr>
              <a:t>6</a:t>
            </a:r>
            <a:r>
              <a:rPr lang="zh-CN" altLang="en-US" sz="1200" dirty="0">
                <a:solidFill>
                  <a:srgbClr val="FF0000"/>
                </a:solidFill>
                <a:sym typeface="+mn-ea"/>
              </a:rPr>
              <a:t>号</a:t>
            </a:r>
            <a:r>
              <a:rPr lang="en-US" altLang="zh-CN" sz="1200" dirty="0">
                <a:solidFill>
                  <a:srgbClr val="FF0000"/>
                </a:solidFill>
                <a:sym typeface="+mn-ea"/>
              </a:rPr>
              <a:t>-5</a:t>
            </a:r>
            <a:r>
              <a:rPr lang="zh-CN" altLang="en-US" sz="1200" dirty="0">
                <a:solidFill>
                  <a:srgbClr val="FF0000"/>
                </a:solidFill>
                <a:sym typeface="+mn-ea"/>
              </a:rPr>
              <a:t>月</a:t>
            </a:r>
            <a:r>
              <a:rPr lang="en-US" altLang="zh-CN" sz="1200" dirty="0">
                <a:solidFill>
                  <a:srgbClr val="FF0000"/>
                </a:solidFill>
                <a:sym typeface="+mn-ea"/>
              </a:rPr>
              <a:t>8</a:t>
            </a:r>
            <a:r>
              <a:rPr lang="zh-CN" altLang="en-US" sz="1200" dirty="0">
                <a:solidFill>
                  <a:srgbClr val="FF0000"/>
                </a:solidFill>
                <a:sym typeface="+mn-ea"/>
              </a:rPr>
              <a:t>号）</a:t>
            </a:r>
            <a:r>
              <a:rPr lang="zh-CN" altLang="en-US" sz="1200" dirty="0">
                <a:solidFill>
                  <a:schemeClr val="tx1"/>
                </a:solidFill>
                <a:sym typeface="+mn-ea"/>
              </a:rPr>
              <a:t>基于前面</a:t>
            </a:r>
            <a:r>
              <a:rPr lang="en-US" altLang="zh-CN" sz="1200" dirty="0">
                <a:solidFill>
                  <a:schemeClr val="tx1"/>
                </a:solidFill>
                <a:sym typeface="+mn-ea"/>
              </a:rPr>
              <a:t>API</a:t>
            </a:r>
            <a:r>
              <a:rPr lang="zh-CN" altLang="en-US" sz="1200" dirty="0">
                <a:solidFill>
                  <a:schemeClr val="tx1"/>
                </a:solidFill>
                <a:sym typeface="+mn-ea"/>
              </a:rPr>
              <a:t>接口直方图部分的设计方案，把</a:t>
            </a:r>
            <a:r>
              <a:rPr lang="en-US" altLang="zh-CN" sz="1200" dirty="0">
                <a:solidFill>
                  <a:schemeClr val="tx1"/>
                </a:solidFill>
                <a:sym typeface="+mn-ea"/>
              </a:rPr>
              <a:t>bes3</a:t>
            </a:r>
            <a:r>
              <a:rPr lang="zh-CN" altLang="en-US" sz="1200" dirty="0">
                <a:solidFill>
                  <a:schemeClr val="tx1"/>
                </a:solidFill>
                <a:sym typeface="+mn-ea"/>
              </a:rPr>
              <a:t>的直方图数据接进来，并搭建整套系统完成测试。开会前实现基本流程：接入</a:t>
            </a:r>
            <a:r>
              <a:rPr lang="en-US" altLang="zh-CN" sz="1200" dirty="0">
                <a:solidFill>
                  <a:schemeClr val="tx1"/>
                </a:solidFill>
                <a:sym typeface="+mn-ea"/>
              </a:rPr>
              <a:t>-</a:t>
            </a:r>
            <a:r>
              <a:rPr lang="zh-CN" altLang="en-US" sz="1200" dirty="0">
                <a:solidFill>
                  <a:schemeClr val="tx1"/>
                </a:solidFill>
                <a:sym typeface="+mn-ea"/>
              </a:rPr>
              <a:t>展示</a:t>
            </a:r>
            <a:r>
              <a:rPr lang="en-US" altLang="zh-CN" sz="1200" dirty="0">
                <a:solidFill>
                  <a:schemeClr val="tx1"/>
                </a:solidFill>
                <a:sym typeface="+mn-ea"/>
              </a:rPr>
              <a:t>-</a:t>
            </a:r>
            <a:r>
              <a:rPr lang="zh-CN" altLang="en-US" sz="1200" dirty="0">
                <a:solidFill>
                  <a:schemeClr val="tx1"/>
                </a:solidFill>
                <a:sym typeface="+mn-ea"/>
              </a:rPr>
              <a:t>规则检测</a:t>
            </a:r>
            <a:r>
              <a:rPr lang="en-US" altLang="zh-CN" sz="1200" dirty="0">
                <a:solidFill>
                  <a:schemeClr val="tx1"/>
                </a:solidFill>
                <a:sym typeface="+mn-ea"/>
              </a:rPr>
              <a:t>-</a:t>
            </a:r>
            <a:r>
              <a:rPr lang="zh-CN" altLang="en-US" sz="1200" dirty="0">
                <a:solidFill>
                  <a:schemeClr val="tx1"/>
                </a:solidFill>
                <a:sym typeface="+mn-ea"/>
              </a:rPr>
              <a:t>基础异常</a:t>
            </a:r>
            <a:r>
              <a:rPr lang="en-US" altLang="zh-CN" sz="1200" dirty="0">
                <a:solidFill>
                  <a:schemeClr val="tx1"/>
                </a:solidFill>
                <a:sym typeface="+mn-ea"/>
              </a:rPr>
              <a:t>API</a:t>
            </a:r>
            <a:r>
              <a:rPr lang="zh-CN" altLang="en-US" sz="1200" dirty="0">
                <a:solidFill>
                  <a:schemeClr val="tx1"/>
                </a:solidFill>
                <a:sym typeface="+mn-ea"/>
              </a:rPr>
              <a:t>；</a:t>
            </a:r>
            <a:r>
              <a:rPr lang="en-US" altLang="zh-CN" sz="1200" dirty="0">
                <a:solidFill>
                  <a:schemeClr val="tx1"/>
                </a:solidFill>
                <a:sym typeface="+mn-ea"/>
              </a:rPr>
              <a:t>AE/</a:t>
            </a:r>
            <a:r>
              <a:rPr lang="zh-CN" altLang="en-US" sz="1200" dirty="0">
                <a:solidFill>
                  <a:schemeClr val="tx1"/>
                </a:solidFill>
                <a:sym typeface="+mn-ea"/>
              </a:rPr>
              <a:t>卡方插件</a:t>
            </a:r>
            <a:r>
              <a:rPr lang="en-US" altLang="zh-CN" sz="1200" dirty="0">
                <a:solidFill>
                  <a:schemeClr val="tx1"/>
                </a:solidFill>
                <a:sym typeface="+mn-ea"/>
              </a:rPr>
              <a:t>+</a:t>
            </a:r>
            <a:r>
              <a:rPr lang="zh-CN" altLang="en-US" sz="1200" dirty="0">
                <a:solidFill>
                  <a:schemeClr val="tx1"/>
                </a:solidFill>
                <a:sym typeface="+mn-ea"/>
              </a:rPr>
              <a:t>自动训练</a:t>
            </a:r>
            <a:r>
              <a:rPr lang="en-US" altLang="zh-CN" sz="1200" dirty="0">
                <a:solidFill>
                  <a:schemeClr val="tx1"/>
                </a:solidFill>
                <a:sym typeface="+mn-ea"/>
              </a:rPr>
              <a:t>+</a:t>
            </a:r>
            <a:r>
              <a:rPr lang="zh-CN" altLang="en-US" sz="1200" dirty="0">
                <a:solidFill>
                  <a:schemeClr val="tx1"/>
                </a:solidFill>
                <a:sym typeface="+mn-ea"/>
              </a:rPr>
              <a:t>评估选优；</a:t>
            </a:r>
            <a:r>
              <a:rPr lang="zh-CN" altLang="en-US" sz="1200" dirty="0">
                <a:solidFill>
                  <a:srgbClr val="FF0000"/>
                </a:solidFill>
                <a:sym typeface="+mn-ea"/>
              </a:rPr>
              <a:t>（</a:t>
            </a:r>
            <a:r>
              <a:rPr lang="en-US" altLang="zh-CN" sz="1200" dirty="0">
                <a:solidFill>
                  <a:srgbClr val="FF0000"/>
                </a:solidFill>
                <a:sym typeface="+mn-ea"/>
              </a:rPr>
              <a:t>5</a:t>
            </a:r>
            <a:r>
              <a:rPr lang="zh-CN" altLang="en-US" sz="1200" dirty="0">
                <a:solidFill>
                  <a:srgbClr val="FF0000"/>
                </a:solidFill>
                <a:sym typeface="+mn-ea"/>
              </a:rPr>
              <a:t>月</a:t>
            </a:r>
            <a:r>
              <a:rPr lang="en-US" altLang="zh-CN" sz="1200" dirty="0">
                <a:solidFill>
                  <a:srgbClr val="FF0000"/>
                </a:solidFill>
                <a:sym typeface="+mn-ea"/>
              </a:rPr>
              <a:t>8</a:t>
            </a:r>
            <a:r>
              <a:rPr lang="zh-CN" altLang="en-US" sz="1200" dirty="0">
                <a:solidFill>
                  <a:srgbClr val="FF0000"/>
                </a:solidFill>
                <a:sym typeface="+mn-ea"/>
              </a:rPr>
              <a:t>号开会讨论整体架构设计细节）</a:t>
            </a:r>
            <a:endParaRPr lang="zh-CN" altLang="en-US" sz="1200" dirty="0">
              <a:solidFill>
                <a:srgbClr val="FF0000"/>
              </a:solidFill>
            </a:endParaRPr>
          </a:p>
          <a:p>
            <a:pPr lvl="1"/>
            <a:r>
              <a:rPr lang="zh-CN" altLang="en-US" sz="1200" dirty="0">
                <a:solidFill>
                  <a:srgbClr val="FF0000"/>
                </a:solidFill>
                <a:sym typeface="+mn-ea"/>
              </a:rPr>
              <a:t>（</a:t>
            </a:r>
            <a:r>
              <a:rPr lang="en-US" altLang="zh-CN" sz="1200" dirty="0">
                <a:solidFill>
                  <a:srgbClr val="FF0000"/>
                </a:solidFill>
                <a:sym typeface="+mn-ea"/>
              </a:rPr>
              <a:t>5</a:t>
            </a:r>
            <a:r>
              <a:rPr lang="zh-CN" altLang="en-US" sz="1200" dirty="0">
                <a:solidFill>
                  <a:srgbClr val="FF0000"/>
                </a:solidFill>
                <a:sym typeface="+mn-ea"/>
              </a:rPr>
              <a:t>月</a:t>
            </a:r>
            <a:r>
              <a:rPr lang="en-US" altLang="zh-CN" sz="1200" dirty="0">
                <a:solidFill>
                  <a:srgbClr val="FF0000"/>
                </a:solidFill>
                <a:sym typeface="+mn-ea"/>
              </a:rPr>
              <a:t>10</a:t>
            </a:r>
            <a:r>
              <a:rPr lang="zh-CN" altLang="en-US" sz="1200" dirty="0">
                <a:solidFill>
                  <a:srgbClr val="FF0000"/>
                </a:solidFill>
                <a:sym typeface="+mn-ea"/>
              </a:rPr>
              <a:t>号</a:t>
            </a:r>
            <a:r>
              <a:rPr lang="en-US" altLang="zh-CN" sz="1200" dirty="0">
                <a:solidFill>
                  <a:srgbClr val="FF0000"/>
                </a:solidFill>
                <a:sym typeface="+mn-ea"/>
              </a:rPr>
              <a:t>-5</a:t>
            </a:r>
            <a:r>
              <a:rPr lang="zh-CN" altLang="en-US" sz="1200" dirty="0">
                <a:solidFill>
                  <a:srgbClr val="FF0000"/>
                </a:solidFill>
                <a:sym typeface="+mn-ea"/>
              </a:rPr>
              <a:t>月</a:t>
            </a:r>
            <a:r>
              <a:rPr lang="en-US" altLang="zh-CN" sz="1200" dirty="0">
                <a:solidFill>
                  <a:srgbClr val="FF0000"/>
                </a:solidFill>
                <a:sym typeface="+mn-ea"/>
              </a:rPr>
              <a:t>15</a:t>
            </a:r>
            <a:r>
              <a:rPr lang="zh-CN" altLang="en-US" sz="1200" dirty="0">
                <a:solidFill>
                  <a:srgbClr val="FF0000"/>
                </a:solidFill>
                <a:sym typeface="+mn-ea"/>
              </a:rPr>
              <a:t>号）</a:t>
            </a:r>
            <a:r>
              <a:rPr lang="zh-CN" altLang="en-US" sz="1200" dirty="0">
                <a:sym typeface="+mn-ea"/>
              </a:rPr>
              <a:t>系统整体流程功能实现并测试完毕，具有前端界面，生成前端界面可实施展示</a:t>
            </a:r>
            <a:r>
              <a:rPr lang="en-US" altLang="zh-CN" sz="1200" dirty="0">
                <a:sym typeface="+mn-ea"/>
              </a:rPr>
              <a:t>bes3</a:t>
            </a:r>
            <a:r>
              <a:rPr lang="zh-CN" altLang="en-US" sz="1200" dirty="0">
                <a:sym typeface="+mn-ea"/>
              </a:rPr>
              <a:t>直方图并给出异常诊断结果（</a:t>
            </a:r>
            <a:r>
              <a:rPr lang="en-US" altLang="zh-CN" sz="1200" dirty="0">
                <a:sym typeface="+mn-ea"/>
              </a:rPr>
              <a:t>5</a:t>
            </a:r>
            <a:r>
              <a:rPr lang="zh-CN" altLang="en-US" sz="1200" dirty="0">
                <a:sym typeface="+mn-ea"/>
              </a:rPr>
              <a:t>月</a:t>
            </a:r>
            <a:r>
              <a:rPr lang="en-US" altLang="zh-CN" sz="1200" dirty="0">
                <a:sym typeface="+mn-ea"/>
              </a:rPr>
              <a:t>15</a:t>
            </a:r>
            <a:r>
              <a:rPr lang="zh-CN" altLang="en-US" sz="1200" dirty="0">
                <a:sym typeface="+mn-ea"/>
              </a:rPr>
              <a:t>日展示目前实现效果）</a:t>
            </a:r>
            <a:endParaRPr lang="en-US" altLang="zh-CN" sz="1200" dirty="0">
              <a:sym typeface="+mn-ea"/>
            </a:endParaRPr>
          </a:p>
          <a:p>
            <a:pPr lvl="1"/>
            <a:r>
              <a:rPr lang="zh-CN" altLang="en-US" sz="1200" dirty="0">
                <a:solidFill>
                  <a:srgbClr val="FF0000"/>
                </a:solidFill>
                <a:sym typeface="+mn-ea"/>
              </a:rPr>
              <a:t>（</a:t>
            </a:r>
            <a:r>
              <a:rPr lang="en-US" altLang="zh-CN" sz="1200" dirty="0">
                <a:solidFill>
                  <a:srgbClr val="FF0000"/>
                </a:solidFill>
                <a:sym typeface="+mn-ea"/>
              </a:rPr>
              <a:t>6</a:t>
            </a:r>
            <a:r>
              <a:rPr lang="zh-CN" altLang="en-US" sz="1200" dirty="0">
                <a:solidFill>
                  <a:srgbClr val="FF0000"/>
                </a:solidFill>
                <a:sym typeface="+mn-ea"/>
              </a:rPr>
              <a:t>月份）：</a:t>
            </a:r>
            <a:r>
              <a:rPr lang="zh-CN" altLang="en-US" sz="1200" dirty="0">
                <a:sym typeface="+mn-ea"/>
              </a:rPr>
              <a:t>进行查漏补缺，模型版本管理</a:t>
            </a:r>
            <a:r>
              <a:rPr lang="en-US" altLang="zh-CN" sz="1200" dirty="0">
                <a:sym typeface="+mn-ea"/>
              </a:rPr>
              <a:t>+</a:t>
            </a:r>
            <a:r>
              <a:rPr lang="zh-CN" altLang="en-US" sz="1200" dirty="0">
                <a:sym typeface="+mn-ea"/>
              </a:rPr>
              <a:t>回滚</a:t>
            </a:r>
            <a:r>
              <a:rPr lang="en-US" altLang="zh-CN" sz="1200" dirty="0">
                <a:sym typeface="+mn-ea"/>
              </a:rPr>
              <a:t>/</a:t>
            </a:r>
            <a:r>
              <a:rPr lang="zh-CN" altLang="en-US" sz="1200" dirty="0">
                <a:sym typeface="+mn-ea"/>
              </a:rPr>
              <a:t>重训</a:t>
            </a:r>
            <a:r>
              <a:rPr lang="en-US" altLang="zh-CN" sz="1200" dirty="0">
                <a:sym typeface="+mn-ea"/>
              </a:rPr>
              <a:t>API+</a:t>
            </a:r>
            <a:r>
              <a:rPr lang="zh-CN" altLang="en-US" sz="1200" dirty="0">
                <a:sym typeface="+mn-ea"/>
              </a:rPr>
              <a:t>并发优化；考虑直方图增量学习，用户标注反馈机制等</a:t>
            </a:r>
          </a:p>
          <a:p>
            <a:pPr lvl="1"/>
            <a:r>
              <a:rPr lang="zh-CN" altLang="en-US" sz="1200" dirty="0">
                <a:solidFill>
                  <a:srgbClr val="FF0000"/>
                </a:solidFill>
              </a:rPr>
              <a:t>（</a:t>
            </a:r>
            <a:r>
              <a:rPr lang="en-US" altLang="zh-CN" sz="1200" dirty="0">
                <a:solidFill>
                  <a:srgbClr val="FF0000"/>
                </a:solidFill>
              </a:rPr>
              <a:t>7</a:t>
            </a:r>
            <a:r>
              <a:rPr lang="zh-CN" altLang="en-US" sz="1200" dirty="0">
                <a:solidFill>
                  <a:srgbClr val="FF0000"/>
                </a:solidFill>
              </a:rPr>
              <a:t>月</a:t>
            </a:r>
            <a:r>
              <a:rPr lang="en-US" altLang="zh-CN" sz="1200" dirty="0">
                <a:solidFill>
                  <a:srgbClr val="FF0000"/>
                </a:solidFill>
              </a:rPr>
              <a:t>-9</a:t>
            </a:r>
            <a:r>
              <a:rPr lang="zh-CN" altLang="en-US" sz="1200" dirty="0">
                <a:solidFill>
                  <a:srgbClr val="FF0000"/>
                </a:solidFill>
              </a:rPr>
              <a:t>月）</a:t>
            </a:r>
            <a:r>
              <a:rPr lang="zh-CN" altLang="en-US" sz="1200" dirty="0"/>
              <a:t>各种机器学习模型插件集成，效果评估，上线</a:t>
            </a:r>
            <a:endParaRPr lang="en-US" altLang="zh-CN"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76A53F-5422-4988-964F-C2569D5267CD}"/>
              </a:ext>
            </a:extLst>
          </p:cNvPr>
          <p:cNvSpPr>
            <a:spLocks noGrp="1"/>
          </p:cNvSpPr>
          <p:nvPr>
            <p:ph type="title"/>
          </p:nvPr>
        </p:nvSpPr>
        <p:spPr/>
        <p:txBody>
          <a:bodyPr/>
          <a:lstStyle/>
          <a:p>
            <a:r>
              <a:rPr lang="zh-CN" altLang="en-US" dirty="0"/>
              <a:t>目前进展</a:t>
            </a:r>
            <a:r>
              <a:rPr lang="en-US" altLang="zh-CN" dirty="0"/>
              <a:t>——Bes-Data-Hub</a:t>
            </a:r>
            <a:r>
              <a:rPr lang="zh-CN" altLang="en-US" dirty="0"/>
              <a:t>集成</a:t>
            </a:r>
          </a:p>
        </p:txBody>
      </p:sp>
      <p:sp>
        <p:nvSpPr>
          <p:cNvPr id="3" name="内容占位符 2">
            <a:extLst>
              <a:ext uri="{FF2B5EF4-FFF2-40B4-BE49-F238E27FC236}">
                <a16:creationId xmlns:a16="http://schemas.microsoft.com/office/drawing/2014/main" id="{0A5AE2F5-F79C-435B-8C9E-981092677084}"/>
              </a:ext>
            </a:extLst>
          </p:cNvPr>
          <p:cNvSpPr>
            <a:spLocks noGrp="1"/>
          </p:cNvSpPr>
          <p:nvPr>
            <p:ph idx="1"/>
          </p:nvPr>
        </p:nvSpPr>
        <p:spPr/>
        <p:txBody>
          <a:bodyPr/>
          <a:lstStyle/>
          <a:p>
            <a:r>
              <a:rPr lang="zh-CN" altLang="en-US" dirty="0"/>
              <a:t>实时直方图（</a:t>
            </a:r>
            <a:r>
              <a:rPr lang="en-US" altLang="zh-CN" dirty="0"/>
              <a:t>IS</a:t>
            </a:r>
            <a:r>
              <a:rPr lang="zh-CN" altLang="en-US" dirty="0"/>
              <a:t>服务的</a:t>
            </a:r>
            <a:r>
              <a:rPr lang="en-US" altLang="zh-CN" dirty="0"/>
              <a:t>API</a:t>
            </a:r>
            <a:r>
              <a:rPr lang="zh-CN" altLang="en-US" dirty="0"/>
              <a:t>接口）</a:t>
            </a:r>
            <a:endParaRPr lang="en-US" altLang="zh-CN" dirty="0"/>
          </a:p>
          <a:p>
            <a:r>
              <a:rPr lang="zh-CN" altLang="en-US" dirty="0"/>
              <a:t>参考直方图（</a:t>
            </a:r>
            <a:r>
              <a:rPr lang="en-US" altLang="zh-CN" dirty="0"/>
              <a:t>ROOT</a:t>
            </a:r>
            <a:r>
              <a:rPr lang="zh-CN" altLang="en-US" dirty="0"/>
              <a:t>文件）</a:t>
            </a:r>
            <a:endParaRPr lang="en-US" altLang="zh-CN" dirty="0"/>
          </a:p>
          <a:p>
            <a:r>
              <a:rPr lang="zh-CN" altLang="en-US" dirty="0"/>
              <a:t>暴露</a:t>
            </a:r>
            <a:r>
              <a:rPr lang="en-US" altLang="zh-CN" dirty="0"/>
              <a:t>API</a:t>
            </a:r>
            <a:r>
              <a:rPr lang="zh-CN" altLang="en-US" dirty="0"/>
              <a:t>接口：获取所有直方图类别，获取指定类别的所有直方图，获取指定名字的直方图详情，获取某个</a:t>
            </a:r>
            <a:r>
              <a:rPr lang="en-US" altLang="zh-CN" dirty="0"/>
              <a:t>run</a:t>
            </a:r>
            <a:r>
              <a:rPr lang="zh-CN" altLang="en-US" dirty="0"/>
              <a:t>下的参考直方图类别，获取某个</a:t>
            </a:r>
            <a:r>
              <a:rPr lang="en-US" altLang="zh-CN" dirty="0"/>
              <a:t>run</a:t>
            </a:r>
            <a:r>
              <a:rPr lang="zh-CN" altLang="en-US" dirty="0"/>
              <a:t>下某个类别的所有参考直方图，获取指定</a:t>
            </a:r>
            <a:r>
              <a:rPr lang="en-US" altLang="zh-CN" dirty="0"/>
              <a:t>run</a:t>
            </a:r>
            <a:r>
              <a:rPr lang="zh-CN" altLang="en-US" dirty="0"/>
              <a:t>指定类别指定名字的参考直方图详情</a:t>
            </a:r>
            <a:endParaRPr lang="en-US" altLang="zh-CN" dirty="0"/>
          </a:p>
        </p:txBody>
      </p:sp>
    </p:spTree>
    <p:extLst>
      <p:ext uri="{BB962C8B-B14F-4D97-AF65-F5344CB8AC3E}">
        <p14:creationId xmlns:p14="http://schemas.microsoft.com/office/powerpoint/2010/main" val="765059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76A53F-5422-4988-964F-C2569D5267CD}"/>
              </a:ext>
            </a:extLst>
          </p:cNvPr>
          <p:cNvSpPr>
            <a:spLocks noGrp="1"/>
          </p:cNvSpPr>
          <p:nvPr>
            <p:ph type="title"/>
          </p:nvPr>
        </p:nvSpPr>
        <p:spPr/>
        <p:txBody>
          <a:bodyPr/>
          <a:lstStyle/>
          <a:p>
            <a:r>
              <a:rPr lang="zh-CN" altLang="en-US" dirty="0"/>
              <a:t>目前进展</a:t>
            </a:r>
            <a:r>
              <a:rPr lang="en-US" altLang="zh-CN" dirty="0"/>
              <a:t>——</a:t>
            </a:r>
            <a:r>
              <a:rPr lang="zh-CN" altLang="en-US" dirty="0"/>
              <a:t>直方图异常检测服务</a:t>
            </a:r>
          </a:p>
        </p:txBody>
      </p:sp>
      <p:sp>
        <p:nvSpPr>
          <p:cNvPr id="3" name="内容占位符 2">
            <a:extLst>
              <a:ext uri="{FF2B5EF4-FFF2-40B4-BE49-F238E27FC236}">
                <a16:creationId xmlns:a16="http://schemas.microsoft.com/office/drawing/2014/main" id="{0A5AE2F5-F79C-435B-8C9E-981092677084}"/>
              </a:ext>
            </a:extLst>
          </p:cNvPr>
          <p:cNvSpPr>
            <a:spLocks noGrp="1"/>
          </p:cNvSpPr>
          <p:nvPr>
            <p:ph idx="1"/>
          </p:nvPr>
        </p:nvSpPr>
        <p:spPr>
          <a:xfrm>
            <a:off x="838200" y="1825625"/>
            <a:ext cx="10515600" cy="4637168"/>
          </a:xfrm>
        </p:spPr>
        <p:txBody>
          <a:bodyPr>
            <a:normAutofit fontScale="62500" lnSpcReduction="20000"/>
          </a:bodyPr>
          <a:lstStyle/>
          <a:p>
            <a:r>
              <a:rPr lang="zh-CN" altLang="en-US" dirty="0"/>
              <a:t>直方图异常检测服务系统框架搭建完成，主要功能：</a:t>
            </a:r>
            <a:endParaRPr lang="en-US" altLang="zh-CN" dirty="0"/>
          </a:p>
          <a:p>
            <a:pPr lvl="1"/>
            <a:r>
              <a:rPr lang="zh-CN" altLang="en-US" dirty="0"/>
              <a:t>从</a:t>
            </a:r>
            <a:r>
              <a:rPr lang="en-US" altLang="zh-CN" dirty="0"/>
              <a:t>Bes-Data-Hub</a:t>
            </a:r>
            <a:r>
              <a:rPr lang="zh-CN" altLang="en-US" dirty="0"/>
              <a:t>拉取实时直方图</a:t>
            </a:r>
            <a:r>
              <a:rPr lang="en-US" altLang="zh-CN" dirty="0"/>
              <a:t>+</a:t>
            </a:r>
            <a:r>
              <a:rPr lang="zh-CN" altLang="en-US" dirty="0"/>
              <a:t>参考直方图数据</a:t>
            </a:r>
            <a:endParaRPr lang="en-US" altLang="zh-CN" dirty="0"/>
          </a:p>
          <a:p>
            <a:pPr lvl="1"/>
            <a:r>
              <a:rPr lang="zh-CN" altLang="en-US" dirty="0"/>
              <a:t>对当前直方图执行规则检测和模型评分</a:t>
            </a:r>
            <a:endParaRPr lang="en-US" altLang="zh-CN" dirty="0"/>
          </a:p>
          <a:p>
            <a:pPr lvl="1"/>
            <a:r>
              <a:rPr lang="zh-CN" altLang="en-US" dirty="0"/>
              <a:t>将检测结果变成正常</a:t>
            </a:r>
            <a:r>
              <a:rPr lang="en-US" altLang="zh-CN" dirty="0"/>
              <a:t>/</a:t>
            </a:r>
            <a:r>
              <a:rPr lang="zh-CN" altLang="en-US" dirty="0"/>
              <a:t>异常状态</a:t>
            </a:r>
            <a:endParaRPr lang="en-US" altLang="zh-CN" dirty="0"/>
          </a:p>
          <a:p>
            <a:pPr lvl="1"/>
            <a:r>
              <a:rPr lang="zh-CN" altLang="en-US" dirty="0"/>
              <a:t>将状态、最新快照、异常信息等写入数据库</a:t>
            </a:r>
            <a:endParaRPr lang="en-US" altLang="zh-CN" dirty="0"/>
          </a:p>
          <a:p>
            <a:pPr lvl="1"/>
            <a:r>
              <a:rPr lang="zh-CN" altLang="en-US" dirty="0"/>
              <a:t>为前端提供总览、直方图列表、详情、历史异常和实时状态接口</a:t>
            </a:r>
            <a:endParaRPr lang="en-US" altLang="zh-CN" dirty="0"/>
          </a:p>
          <a:p>
            <a:r>
              <a:rPr lang="zh-CN" altLang="en-US" dirty="0"/>
              <a:t>异常检测逻辑</a:t>
            </a:r>
            <a:endParaRPr lang="en-US" altLang="zh-CN" dirty="0"/>
          </a:p>
          <a:p>
            <a:pPr lvl="1"/>
            <a:r>
              <a:rPr lang="zh-CN" altLang="en-US" dirty="0"/>
              <a:t>规则层（粗筛）</a:t>
            </a:r>
            <a:r>
              <a:rPr lang="en-US" altLang="zh-CN" dirty="0"/>
              <a:t>+</a:t>
            </a:r>
            <a:r>
              <a:rPr lang="zh-CN" altLang="en-US" dirty="0"/>
              <a:t>模型层（细筛）结合：规则层任意一条规则触发则视为异常，模型层超过阈值则视为异常</a:t>
            </a:r>
            <a:endParaRPr lang="en-US" altLang="zh-CN" dirty="0"/>
          </a:p>
          <a:p>
            <a:pPr lvl="1"/>
            <a:r>
              <a:rPr lang="zh-CN" altLang="en-US" dirty="0"/>
              <a:t>规则层现有逻辑（要讨论现有规则是否合理）：</a:t>
            </a:r>
            <a:endParaRPr lang="en-US" altLang="zh-CN" dirty="0"/>
          </a:p>
          <a:p>
            <a:pPr lvl="2"/>
            <a:r>
              <a:rPr lang="zh-CN" altLang="en-US" dirty="0"/>
              <a:t>当前图或参考图为空时</a:t>
            </a:r>
            <a:endParaRPr lang="en-US" altLang="zh-CN" dirty="0"/>
          </a:p>
          <a:p>
            <a:pPr lvl="2"/>
            <a:r>
              <a:rPr lang="zh-CN" altLang="en-US" dirty="0"/>
              <a:t>当前图和参考图的</a:t>
            </a:r>
            <a:r>
              <a:rPr lang="en-US" altLang="zh-CN" dirty="0"/>
              <a:t>bin</a:t>
            </a:r>
            <a:r>
              <a:rPr lang="zh-CN" altLang="en-US" dirty="0"/>
              <a:t>数量不一致时</a:t>
            </a:r>
            <a:endParaRPr lang="en-US" altLang="zh-CN" dirty="0"/>
          </a:p>
          <a:p>
            <a:pPr lvl="2"/>
            <a:r>
              <a:rPr lang="zh-CN" altLang="en-US" dirty="0"/>
              <a:t>死道：当前图零值相对参考图</a:t>
            </a:r>
            <a:endParaRPr lang="en-US" altLang="zh-CN" dirty="0"/>
          </a:p>
          <a:p>
            <a:pPr lvl="2"/>
            <a:r>
              <a:rPr lang="zh-CN" altLang="en-US" dirty="0"/>
              <a:t>冒道：当前图超高</a:t>
            </a:r>
            <a:r>
              <a:rPr lang="en-US" altLang="zh-CN" dirty="0"/>
              <a:t>bin</a:t>
            </a:r>
            <a:r>
              <a:rPr lang="zh-CN" altLang="en-US" dirty="0"/>
              <a:t>超过参考图的</a:t>
            </a:r>
            <a:r>
              <a:rPr lang="en-US" altLang="zh-CN" dirty="0"/>
              <a:t>10%</a:t>
            </a:r>
            <a:r>
              <a:rPr lang="zh-CN" altLang="en-US" dirty="0"/>
              <a:t>时</a:t>
            </a:r>
            <a:endParaRPr lang="en-US" altLang="zh-CN" dirty="0"/>
          </a:p>
          <a:p>
            <a:pPr lvl="2"/>
            <a:r>
              <a:rPr lang="zh-CN" altLang="en-US" dirty="0"/>
              <a:t>当前图均值相对参考图均值偏移超过</a:t>
            </a:r>
            <a:r>
              <a:rPr lang="en-US" altLang="zh-CN" dirty="0"/>
              <a:t>50%</a:t>
            </a:r>
            <a:r>
              <a:rPr lang="zh-CN" altLang="en-US" dirty="0"/>
              <a:t>时</a:t>
            </a:r>
            <a:endParaRPr lang="en-US" altLang="zh-CN" dirty="0"/>
          </a:p>
          <a:p>
            <a:pPr lvl="2"/>
            <a:r>
              <a:rPr lang="zh-CN" altLang="en-US" dirty="0"/>
              <a:t>当前图</a:t>
            </a:r>
            <a:r>
              <a:rPr lang="en-US" altLang="zh-CN" dirty="0"/>
              <a:t>RMS</a:t>
            </a:r>
            <a:r>
              <a:rPr lang="zh-CN" altLang="en-US" dirty="0"/>
              <a:t>相对参考图偏移</a:t>
            </a:r>
            <a:r>
              <a:rPr lang="en-US" altLang="zh-CN" dirty="0"/>
              <a:t>70%</a:t>
            </a:r>
            <a:r>
              <a:rPr lang="zh-CN" altLang="en-US" dirty="0"/>
              <a:t>时</a:t>
            </a:r>
            <a:endParaRPr lang="en-US" altLang="zh-CN" dirty="0"/>
          </a:p>
          <a:p>
            <a:pPr lvl="2"/>
            <a:r>
              <a:rPr lang="zh-CN" altLang="en-US" dirty="0"/>
              <a:t>当前图与参考图整体差异超过参考尺度的</a:t>
            </a:r>
            <a:r>
              <a:rPr lang="en-US" altLang="zh-CN" dirty="0"/>
              <a:t>1.5</a:t>
            </a:r>
            <a:r>
              <a:rPr lang="zh-CN" altLang="en-US" dirty="0"/>
              <a:t>倍时</a:t>
            </a:r>
            <a:endParaRPr lang="en-US" altLang="zh-CN" dirty="0"/>
          </a:p>
          <a:p>
            <a:pPr lvl="1"/>
            <a:r>
              <a:rPr lang="zh-CN" altLang="en-US" dirty="0"/>
              <a:t>模型层现有模型</a:t>
            </a:r>
            <a:endParaRPr lang="en-US" altLang="zh-CN" dirty="0"/>
          </a:p>
          <a:p>
            <a:pPr lvl="2"/>
            <a:r>
              <a:rPr lang="zh-CN" altLang="en-US" dirty="0"/>
              <a:t>卡方检验，之前还做了个归一化，目前阈值设的是</a:t>
            </a:r>
            <a:r>
              <a:rPr lang="en-US" altLang="zh-CN" dirty="0"/>
              <a:t>5</a:t>
            </a:r>
            <a:r>
              <a:rPr lang="zh-CN" altLang="en-US" dirty="0"/>
              <a:t>，超过</a:t>
            </a:r>
            <a:r>
              <a:rPr lang="en-US" altLang="zh-CN" dirty="0"/>
              <a:t>5</a:t>
            </a:r>
            <a:r>
              <a:rPr lang="zh-CN" altLang="en-US" dirty="0"/>
              <a:t>视为异常</a:t>
            </a:r>
            <a:endParaRPr lang="en-US" altLang="zh-CN" dirty="0"/>
          </a:p>
          <a:p>
            <a:pPr lvl="2"/>
            <a:r>
              <a:rPr lang="en-US" altLang="zh-CN" dirty="0"/>
              <a:t>AE</a:t>
            </a:r>
            <a:r>
              <a:rPr lang="zh-CN" altLang="en-US" dirty="0"/>
              <a:t>插件（还没测，在考虑训练流程到底咋弄）</a:t>
            </a:r>
            <a:endParaRPr lang="en-US" altLang="zh-CN" dirty="0"/>
          </a:p>
          <a:p>
            <a:pPr lvl="2"/>
            <a:endParaRPr lang="en-US" altLang="zh-CN" dirty="0"/>
          </a:p>
        </p:txBody>
      </p:sp>
    </p:spTree>
    <p:extLst>
      <p:ext uri="{BB962C8B-B14F-4D97-AF65-F5344CB8AC3E}">
        <p14:creationId xmlns:p14="http://schemas.microsoft.com/office/powerpoint/2010/main" val="523330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4D58C8-BDD5-4E24-9FFD-DB4EB7799F81}"/>
              </a:ext>
            </a:extLst>
          </p:cNvPr>
          <p:cNvSpPr>
            <a:spLocks noGrp="1"/>
          </p:cNvSpPr>
          <p:nvPr>
            <p:ph type="title"/>
          </p:nvPr>
        </p:nvSpPr>
        <p:spPr/>
        <p:txBody>
          <a:bodyPr/>
          <a:lstStyle/>
          <a:p>
            <a:r>
              <a:rPr lang="zh-CN" altLang="en-US" dirty="0"/>
              <a:t>目前进展</a:t>
            </a:r>
            <a:r>
              <a:rPr lang="en-US" altLang="zh-CN" dirty="0"/>
              <a:t>——</a:t>
            </a:r>
            <a:r>
              <a:rPr lang="zh-CN" altLang="en-US" dirty="0"/>
              <a:t>直方图异常检测服务</a:t>
            </a:r>
          </a:p>
        </p:txBody>
      </p:sp>
      <p:sp>
        <p:nvSpPr>
          <p:cNvPr id="3" name="内容占位符 2">
            <a:extLst>
              <a:ext uri="{FF2B5EF4-FFF2-40B4-BE49-F238E27FC236}">
                <a16:creationId xmlns:a16="http://schemas.microsoft.com/office/drawing/2014/main" id="{966292FD-FC22-45C6-9E3B-3B4019FD8B4A}"/>
              </a:ext>
            </a:extLst>
          </p:cNvPr>
          <p:cNvSpPr>
            <a:spLocks noGrp="1"/>
          </p:cNvSpPr>
          <p:nvPr>
            <p:ph idx="1"/>
          </p:nvPr>
        </p:nvSpPr>
        <p:spPr/>
        <p:txBody>
          <a:bodyPr/>
          <a:lstStyle/>
          <a:p>
            <a:r>
              <a:rPr lang="zh-CN" altLang="en-US" dirty="0"/>
              <a:t>数据库存储规则</a:t>
            </a:r>
            <a:endParaRPr lang="en-US" altLang="zh-CN" dirty="0"/>
          </a:p>
          <a:p>
            <a:pPr lvl="1"/>
            <a:r>
              <a:rPr lang="zh-CN" altLang="en-US" dirty="0"/>
              <a:t>每次检测都会写的内容</a:t>
            </a:r>
            <a:endParaRPr lang="en-US" altLang="zh-CN" dirty="0"/>
          </a:p>
          <a:p>
            <a:pPr lvl="2"/>
            <a:r>
              <a:rPr lang="zh-CN" altLang="en-US" dirty="0"/>
              <a:t>直方图类型表</a:t>
            </a:r>
            <a:r>
              <a:rPr lang="en-US" altLang="zh-CN" dirty="0" err="1"/>
              <a:t>histogram_types</a:t>
            </a:r>
            <a:r>
              <a:rPr lang="zh-CN" altLang="en-US" dirty="0"/>
              <a:t>（当前类型不存在则创建）</a:t>
            </a:r>
            <a:endParaRPr lang="en-US" altLang="zh-CN" dirty="0"/>
          </a:p>
          <a:p>
            <a:pPr lvl="2"/>
            <a:r>
              <a:rPr lang="zh-CN" altLang="en-US" dirty="0"/>
              <a:t>直方图名字表</a:t>
            </a:r>
            <a:r>
              <a:rPr lang="en-US" altLang="zh-CN" dirty="0" err="1"/>
              <a:t>histogram_name</a:t>
            </a:r>
            <a:r>
              <a:rPr lang="zh-CN" altLang="en-US" dirty="0"/>
              <a:t>（当前名字不存在则创建）</a:t>
            </a:r>
            <a:endParaRPr lang="en-US" altLang="zh-CN" dirty="0"/>
          </a:p>
          <a:p>
            <a:pPr lvl="2"/>
            <a:r>
              <a:rPr lang="zh-CN" altLang="en-US" dirty="0"/>
              <a:t>直方图状态表</a:t>
            </a:r>
            <a:r>
              <a:rPr lang="en-US" altLang="zh-CN" dirty="0" err="1"/>
              <a:t>anomaly_state</a:t>
            </a:r>
            <a:r>
              <a:rPr lang="zh-CN" altLang="en-US" dirty="0"/>
              <a:t>（更新直方图当前状态）</a:t>
            </a:r>
            <a:endParaRPr lang="en-US" altLang="zh-CN" dirty="0"/>
          </a:p>
          <a:p>
            <a:pPr lvl="2"/>
            <a:r>
              <a:rPr lang="zh-CN" altLang="en-US" dirty="0"/>
              <a:t>直方图最新快照</a:t>
            </a:r>
            <a:r>
              <a:rPr lang="en-US" altLang="zh-CN" dirty="0" err="1"/>
              <a:t>histogram_latest_snapshots</a:t>
            </a:r>
            <a:r>
              <a:rPr lang="zh-CN" altLang="en-US" dirty="0"/>
              <a:t>（最新检测快照，包括当前图、参考图、规则结果、阈值、分数、状态等）</a:t>
            </a:r>
            <a:endParaRPr lang="en-US" altLang="zh-CN" dirty="0"/>
          </a:p>
          <a:p>
            <a:pPr lvl="1"/>
            <a:r>
              <a:rPr lang="zh-CN" altLang="en-US" dirty="0"/>
              <a:t>异常才会写的内容</a:t>
            </a:r>
            <a:endParaRPr lang="en-US" altLang="zh-CN" dirty="0"/>
          </a:p>
          <a:p>
            <a:pPr lvl="2"/>
            <a:r>
              <a:rPr lang="zh-CN" altLang="en-US" dirty="0"/>
              <a:t>抑制策略：本次异常前已经是</a:t>
            </a:r>
            <a:r>
              <a:rPr lang="en-US" altLang="zh-CN" dirty="0"/>
              <a:t>anomalous</a:t>
            </a:r>
            <a:r>
              <a:rPr lang="zh-CN" altLang="en-US" dirty="0"/>
              <a:t>，且距离上次看到异常的事件时间少于</a:t>
            </a:r>
            <a:r>
              <a:rPr lang="en-US" altLang="zh-CN" dirty="0"/>
              <a:t>600s</a:t>
            </a:r>
            <a:r>
              <a:rPr lang="zh-CN" altLang="en-US" dirty="0"/>
              <a:t>，则不会新增</a:t>
            </a:r>
            <a:r>
              <a:rPr lang="en-US" altLang="zh-CN" dirty="0" err="1"/>
              <a:t>anomaly_events</a:t>
            </a:r>
            <a:r>
              <a:rPr lang="zh-CN" altLang="en-US" dirty="0"/>
              <a:t>事件</a:t>
            </a:r>
            <a:endParaRPr lang="en-US" altLang="zh-CN" dirty="0"/>
          </a:p>
          <a:p>
            <a:pPr lvl="2"/>
            <a:r>
              <a:rPr lang="zh-CN" altLang="en-US" dirty="0"/>
              <a:t>异常事件表</a:t>
            </a:r>
            <a:r>
              <a:rPr lang="en-US" altLang="zh-CN" dirty="0" err="1"/>
              <a:t>anomaly_events</a:t>
            </a:r>
            <a:r>
              <a:rPr lang="zh-CN" altLang="en-US" dirty="0"/>
              <a:t>（直方图实例、直方图类型、异常发生事件、异常分数、当前图快照、参考图快照等）</a:t>
            </a:r>
            <a:endParaRPr lang="en-US" altLang="zh-CN" dirty="0"/>
          </a:p>
        </p:txBody>
      </p:sp>
    </p:spTree>
    <p:extLst>
      <p:ext uri="{BB962C8B-B14F-4D97-AF65-F5344CB8AC3E}">
        <p14:creationId xmlns:p14="http://schemas.microsoft.com/office/powerpoint/2010/main" val="3682194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52F651-F9D7-4B6D-8D70-A24750D84FB8}"/>
              </a:ext>
            </a:extLst>
          </p:cNvPr>
          <p:cNvSpPr>
            <a:spLocks noGrp="1"/>
          </p:cNvSpPr>
          <p:nvPr>
            <p:ph type="title"/>
          </p:nvPr>
        </p:nvSpPr>
        <p:spPr/>
        <p:txBody>
          <a:bodyPr/>
          <a:lstStyle/>
          <a:p>
            <a:r>
              <a:rPr lang="zh-CN" altLang="en-US" dirty="0"/>
              <a:t>解决问题</a:t>
            </a:r>
          </a:p>
        </p:txBody>
      </p:sp>
      <p:sp>
        <p:nvSpPr>
          <p:cNvPr id="3" name="内容占位符 2">
            <a:extLst>
              <a:ext uri="{FF2B5EF4-FFF2-40B4-BE49-F238E27FC236}">
                <a16:creationId xmlns:a16="http://schemas.microsoft.com/office/drawing/2014/main" id="{81FC23A9-4B8F-408D-82A8-7D5628C3F079}"/>
              </a:ext>
            </a:extLst>
          </p:cNvPr>
          <p:cNvSpPr>
            <a:spLocks noGrp="1"/>
          </p:cNvSpPr>
          <p:nvPr>
            <p:ph idx="1"/>
          </p:nvPr>
        </p:nvSpPr>
        <p:spPr>
          <a:xfrm>
            <a:off x="612184" y="1604774"/>
            <a:ext cx="10668000" cy="4351338"/>
          </a:xfrm>
        </p:spPr>
        <p:txBody>
          <a:bodyPr>
            <a:normAutofit fontScale="77500" lnSpcReduction="20000"/>
          </a:bodyPr>
          <a:lstStyle/>
          <a:p>
            <a:r>
              <a:rPr lang="zh-CN" altLang="en-US" dirty="0"/>
              <a:t>已解决</a:t>
            </a:r>
            <a:endParaRPr lang="en-US" altLang="zh-CN" dirty="0"/>
          </a:p>
          <a:p>
            <a:pPr lvl="1"/>
            <a:r>
              <a:rPr lang="zh-CN" altLang="en-US" dirty="0"/>
              <a:t>参考直方图缓存策略，避免每次轮询拿性能差</a:t>
            </a:r>
            <a:endParaRPr lang="en-US" altLang="zh-CN" dirty="0"/>
          </a:p>
          <a:p>
            <a:pPr lvl="1"/>
            <a:r>
              <a:rPr lang="zh-CN" altLang="en-US" dirty="0"/>
              <a:t>异常检测结果不对：实时直方图解析问题导致显示</a:t>
            </a:r>
            <a:r>
              <a:rPr lang="en-US" altLang="zh-CN" dirty="0"/>
              <a:t>bin</a:t>
            </a:r>
            <a:r>
              <a:rPr lang="zh-CN" altLang="en-US" dirty="0"/>
              <a:t>多了</a:t>
            </a:r>
            <a:r>
              <a:rPr lang="en-US" altLang="zh-CN" dirty="0"/>
              <a:t>overflow</a:t>
            </a:r>
            <a:r>
              <a:rPr lang="zh-CN" altLang="en-US" dirty="0"/>
              <a:t>，一直实时和参考图对不上</a:t>
            </a:r>
            <a:endParaRPr lang="en-US" altLang="zh-CN" dirty="0"/>
          </a:p>
          <a:p>
            <a:pPr lvl="1"/>
            <a:r>
              <a:rPr lang="zh-CN" altLang="en-US" dirty="0"/>
              <a:t>实时和参考直方图同时展示时会越界显示不全</a:t>
            </a:r>
            <a:endParaRPr lang="en-US" altLang="zh-CN" dirty="0"/>
          </a:p>
          <a:p>
            <a:pPr lvl="1"/>
            <a:r>
              <a:rPr lang="zh-CN" altLang="en-US" dirty="0"/>
              <a:t>参考直方图</a:t>
            </a:r>
            <a:r>
              <a:rPr lang="en-US" altLang="zh-CN" dirty="0"/>
              <a:t>run</a:t>
            </a:r>
            <a:r>
              <a:rPr lang="zh-CN" altLang="en-US" dirty="0"/>
              <a:t>号展示出来</a:t>
            </a:r>
            <a:endParaRPr lang="en-US" altLang="zh-CN" dirty="0"/>
          </a:p>
          <a:p>
            <a:pPr lvl="1"/>
            <a:r>
              <a:rPr lang="zh-CN" altLang="en-US" dirty="0"/>
              <a:t>调整前端网页展示布局</a:t>
            </a:r>
            <a:endParaRPr lang="en-US" altLang="zh-CN" dirty="0"/>
          </a:p>
          <a:p>
            <a:pPr lvl="1"/>
            <a:r>
              <a:rPr lang="zh-CN" altLang="en-US" dirty="0"/>
              <a:t>结果是异常的时候前端界面上需要显示到底触发了哪条规则导致的异常判定（实时和参考图</a:t>
            </a:r>
            <a:r>
              <a:rPr lang="en-US" altLang="zh-CN" dirty="0"/>
              <a:t>bin</a:t>
            </a:r>
            <a:r>
              <a:rPr lang="zh-CN" altLang="en-US" dirty="0"/>
              <a:t>数对不上、</a:t>
            </a:r>
            <a:r>
              <a:rPr lang="en-US" altLang="zh-CN" dirty="0"/>
              <a:t>rms/mean</a:t>
            </a:r>
            <a:r>
              <a:rPr lang="zh-CN" altLang="en-US" dirty="0"/>
              <a:t>问题、卡方问题、没数）</a:t>
            </a:r>
            <a:endParaRPr lang="en-US" altLang="zh-CN" dirty="0"/>
          </a:p>
          <a:p>
            <a:pPr lvl="1"/>
            <a:r>
              <a:rPr lang="zh-CN" altLang="en-US" dirty="0"/>
              <a:t>没有直方图时候会卡住刷新不出来</a:t>
            </a:r>
            <a:endParaRPr lang="en-US" altLang="zh-CN" dirty="0"/>
          </a:p>
          <a:p>
            <a:pPr lvl="1"/>
            <a:r>
              <a:rPr lang="zh-CN" altLang="en-US" dirty="0"/>
              <a:t>增加报警功能，</a:t>
            </a:r>
            <a:r>
              <a:rPr lang="en-US" altLang="zh-CN" dirty="0"/>
              <a:t>API</a:t>
            </a:r>
            <a:r>
              <a:rPr lang="zh-CN" altLang="en-US" dirty="0"/>
              <a:t>挂了要报警，并显示上次的检测快照</a:t>
            </a:r>
            <a:endParaRPr lang="en-US" altLang="zh-CN" dirty="0"/>
          </a:p>
          <a:p>
            <a:r>
              <a:rPr lang="zh-CN" altLang="en-US" dirty="0"/>
              <a:t>待解决</a:t>
            </a:r>
            <a:endParaRPr lang="en-US" altLang="zh-CN" dirty="0"/>
          </a:p>
          <a:p>
            <a:pPr lvl="1"/>
            <a:r>
              <a:rPr lang="zh-CN" altLang="en-US" dirty="0"/>
              <a:t>先把代码移植到</a:t>
            </a:r>
            <a:r>
              <a:rPr lang="en-US" altLang="zh-CN" dirty="0"/>
              <a:t>A800</a:t>
            </a:r>
            <a:r>
              <a:rPr lang="zh-CN" altLang="en-US" dirty="0"/>
              <a:t>上</a:t>
            </a:r>
            <a:endParaRPr lang="en-US" altLang="zh-CN" dirty="0"/>
          </a:p>
          <a:p>
            <a:pPr lvl="1"/>
            <a:r>
              <a:rPr lang="en-US" altLang="zh-CN" dirty="0"/>
              <a:t>99+</a:t>
            </a:r>
            <a:r>
              <a:rPr lang="zh-CN" altLang="en-US" dirty="0"/>
              <a:t>的直方图页面如何绘制（一起显示太卡）</a:t>
            </a:r>
            <a:endParaRPr lang="en-US" altLang="zh-CN" dirty="0"/>
          </a:p>
          <a:p>
            <a:pPr lvl="1"/>
            <a:r>
              <a:rPr lang="zh-CN" altLang="en-US" dirty="0"/>
              <a:t>优化现有展示方案</a:t>
            </a:r>
            <a:endParaRPr lang="en-US" altLang="zh-CN" dirty="0"/>
          </a:p>
          <a:p>
            <a:pPr lvl="1"/>
            <a:r>
              <a:rPr lang="zh-CN" altLang="en-US" dirty="0"/>
              <a:t>考虑</a:t>
            </a:r>
            <a:r>
              <a:rPr lang="en-US" altLang="zh-CN" dirty="0"/>
              <a:t>AE</a:t>
            </a:r>
            <a:r>
              <a:rPr lang="zh-CN" altLang="en-US" dirty="0"/>
              <a:t>模型训练方案</a:t>
            </a:r>
            <a:endParaRPr lang="en-US" altLang="zh-CN" dirty="0"/>
          </a:p>
          <a:p>
            <a:pPr lvl="1"/>
            <a:endParaRPr lang="zh-CN" altLang="en-US" dirty="0"/>
          </a:p>
        </p:txBody>
      </p:sp>
    </p:spTree>
    <p:extLst>
      <p:ext uri="{BB962C8B-B14F-4D97-AF65-F5344CB8AC3E}">
        <p14:creationId xmlns:p14="http://schemas.microsoft.com/office/powerpoint/2010/main" val="2129845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D64860-CB93-4A62-A72B-A5A11153B983}"/>
              </a:ext>
            </a:extLst>
          </p:cNvPr>
          <p:cNvSpPr>
            <a:spLocks noGrp="1"/>
          </p:cNvSpPr>
          <p:nvPr>
            <p:ph type="title"/>
          </p:nvPr>
        </p:nvSpPr>
        <p:spPr/>
        <p:txBody>
          <a:bodyPr/>
          <a:lstStyle/>
          <a:p>
            <a:r>
              <a:rPr lang="en-US" altLang="zh-CN" dirty="0"/>
              <a:t>Axon-workbench</a:t>
            </a:r>
            <a:r>
              <a:rPr lang="zh-CN" altLang="en-US" dirty="0"/>
              <a:t>问题汇总</a:t>
            </a:r>
          </a:p>
        </p:txBody>
      </p:sp>
      <p:sp>
        <p:nvSpPr>
          <p:cNvPr id="3" name="内容占位符 2">
            <a:extLst>
              <a:ext uri="{FF2B5EF4-FFF2-40B4-BE49-F238E27FC236}">
                <a16:creationId xmlns:a16="http://schemas.microsoft.com/office/drawing/2014/main" id="{BD171F01-6632-4D3F-A99B-7FCBF3371C5A}"/>
              </a:ext>
            </a:extLst>
          </p:cNvPr>
          <p:cNvSpPr>
            <a:spLocks noGrp="1"/>
          </p:cNvSpPr>
          <p:nvPr>
            <p:ph idx="1"/>
          </p:nvPr>
        </p:nvSpPr>
        <p:spPr>
          <a:xfrm>
            <a:off x="581186" y="1696572"/>
            <a:ext cx="10846231" cy="2041202"/>
          </a:xfrm>
        </p:spPr>
        <p:txBody>
          <a:bodyPr>
            <a:normAutofit fontScale="40000" lnSpcReduction="20000"/>
          </a:bodyPr>
          <a:lstStyle/>
          <a:p>
            <a:r>
              <a:rPr lang="zh-CN" altLang="en-US" strike="sngStrike" dirty="0"/>
              <a:t>当前只能在</a:t>
            </a:r>
            <a:r>
              <a:rPr lang="en-US" altLang="zh-CN" strike="sngStrike" dirty="0"/>
              <a:t>ceph01</a:t>
            </a:r>
            <a:r>
              <a:rPr lang="zh-CN" altLang="en-US" strike="sngStrike" dirty="0"/>
              <a:t>节点运行，但我们开发都在</a:t>
            </a:r>
            <a:r>
              <a:rPr lang="en-US" altLang="zh-CN" strike="sngStrike" dirty="0"/>
              <a:t>A800</a:t>
            </a:r>
            <a:r>
              <a:rPr lang="zh-CN" altLang="en-US" strike="sngStrike" dirty="0"/>
              <a:t>那个</a:t>
            </a:r>
            <a:r>
              <a:rPr lang="en-US" altLang="zh-CN" strike="sngStrike" dirty="0"/>
              <a:t>gateway</a:t>
            </a:r>
            <a:r>
              <a:rPr lang="zh-CN" altLang="en-US" strike="sngStrike" dirty="0"/>
              <a:t>节点上，是否可以改成可配的</a:t>
            </a:r>
            <a:endParaRPr lang="en-US" altLang="zh-CN" strike="sngStrike" dirty="0"/>
          </a:p>
          <a:p>
            <a:r>
              <a:rPr lang="zh-CN" altLang="en-US" strike="sngStrike" dirty="0"/>
              <a:t>能否增加</a:t>
            </a:r>
            <a:r>
              <a:rPr lang="en-US" altLang="zh-CN" strike="sngStrike" dirty="0"/>
              <a:t>plan</a:t>
            </a:r>
            <a:r>
              <a:rPr lang="zh-CN" altLang="en-US" strike="sngStrike" dirty="0"/>
              <a:t>和</a:t>
            </a:r>
            <a:r>
              <a:rPr lang="en-US" altLang="zh-CN" strike="sngStrike" dirty="0"/>
              <a:t>agent</a:t>
            </a:r>
            <a:r>
              <a:rPr lang="zh-CN" altLang="en-US" strike="sngStrike" dirty="0"/>
              <a:t>分开的能力</a:t>
            </a:r>
            <a:endParaRPr lang="en-US" altLang="zh-CN" strike="sngStrike" dirty="0"/>
          </a:p>
          <a:p>
            <a:r>
              <a:rPr lang="zh-CN" altLang="en-US" strike="sngStrike" dirty="0"/>
              <a:t>能否把改动的部分标亮，用户可以回退也可以保留，现在默认全部改掉。</a:t>
            </a:r>
            <a:endParaRPr lang="en-US" altLang="zh-CN" strike="sngStrike" dirty="0"/>
          </a:p>
          <a:p>
            <a:r>
              <a:rPr lang="en-US" altLang="zh-CN" strike="sngStrike" dirty="0"/>
              <a:t>workbench</a:t>
            </a:r>
            <a:r>
              <a:rPr lang="zh-CN" altLang="en-US" strike="sngStrike" dirty="0"/>
              <a:t>里可以加个能传图片不，这样挑前端问题会更容易</a:t>
            </a:r>
            <a:endParaRPr lang="en-US" altLang="zh-CN" strike="sngStrike" dirty="0"/>
          </a:p>
          <a:p>
            <a:r>
              <a:rPr lang="zh-CN" altLang="en-US" dirty="0"/>
              <a:t>上下文窗口和</a:t>
            </a:r>
            <a:r>
              <a:rPr lang="en-US" altLang="zh-CN" dirty="0"/>
              <a:t>cursor</a:t>
            </a:r>
            <a:r>
              <a:rPr lang="zh-CN" altLang="en-US" dirty="0"/>
              <a:t>比起来感觉很容易就</a:t>
            </a:r>
            <a:r>
              <a:rPr lang="en-US" altLang="zh-CN" dirty="0"/>
              <a:t>100%</a:t>
            </a:r>
            <a:r>
              <a:rPr lang="zh-CN" altLang="en-US" dirty="0"/>
              <a:t>了</a:t>
            </a:r>
            <a:endParaRPr lang="en-US" altLang="zh-CN" dirty="0"/>
          </a:p>
          <a:p>
            <a:r>
              <a:rPr lang="zh-CN" altLang="en-US" b="1" dirty="0">
                <a:solidFill>
                  <a:srgbClr val="FF0000"/>
                </a:solidFill>
              </a:rPr>
              <a:t>当上下文达到</a:t>
            </a:r>
            <a:r>
              <a:rPr lang="en-US" altLang="zh-CN" b="1" dirty="0">
                <a:solidFill>
                  <a:srgbClr val="FF0000"/>
                </a:solidFill>
              </a:rPr>
              <a:t>100%</a:t>
            </a:r>
            <a:r>
              <a:rPr lang="zh-CN" altLang="en-US" b="1" dirty="0">
                <a:solidFill>
                  <a:srgbClr val="FF0000"/>
                </a:solidFill>
              </a:rPr>
              <a:t>以后压缩完了，输入框就会很卡。重开会话不卡</a:t>
            </a:r>
            <a:endParaRPr lang="en-US" altLang="zh-CN" b="1" dirty="0">
              <a:solidFill>
                <a:srgbClr val="FF0000"/>
              </a:solidFill>
            </a:endParaRPr>
          </a:p>
          <a:p>
            <a:r>
              <a:rPr lang="zh-CN" altLang="en-US" strike="sngStrike" dirty="0"/>
              <a:t>偶尔会有节点连不上的情况，而且</a:t>
            </a:r>
            <a:r>
              <a:rPr lang="en-US" altLang="zh-CN" strike="sngStrike" dirty="0" err="1"/>
              <a:t>gpt</a:t>
            </a:r>
            <a:r>
              <a:rPr lang="zh-CN" altLang="en-US" strike="sngStrike" dirty="0"/>
              <a:t>再改完代码做测试时候也经常会说节点链路不稳定</a:t>
            </a:r>
            <a:endParaRPr lang="en-US" altLang="zh-CN" strike="sngStrike" dirty="0"/>
          </a:p>
          <a:p>
            <a:r>
              <a:rPr lang="zh-CN" altLang="en-US" dirty="0"/>
              <a:t>能不能加一个指定账号登录吧 不然我们都要在</a:t>
            </a:r>
            <a:r>
              <a:rPr lang="en-US" altLang="zh-CN" dirty="0" err="1"/>
              <a:t>kurisu</a:t>
            </a:r>
            <a:r>
              <a:rPr lang="zh-CN" altLang="en-US" dirty="0"/>
              <a:t>目录下写代码或者把自己目录都改成</a:t>
            </a:r>
            <a:r>
              <a:rPr lang="en-US" altLang="zh-CN" dirty="0"/>
              <a:t>777</a:t>
            </a:r>
          </a:p>
          <a:p>
            <a:pPr lvl="1"/>
            <a:endParaRPr lang="en-US" altLang="zh-CN" dirty="0"/>
          </a:p>
          <a:p>
            <a:pPr lvl="1"/>
            <a:endParaRPr lang="zh-CN" altLang="en-US" dirty="0"/>
          </a:p>
        </p:txBody>
      </p:sp>
      <p:pic>
        <p:nvPicPr>
          <p:cNvPr id="4" name="图片 3">
            <a:extLst>
              <a:ext uri="{FF2B5EF4-FFF2-40B4-BE49-F238E27FC236}">
                <a16:creationId xmlns:a16="http://schemas.microsoft.com/office/drawing/2014/main" id="{0EF23FEE-AD53-479C-B92A-E93B25E652C6}"/>
              </a:ext>
            </a:extLst>
          </p:cNvPr>
          <p:cNvPicPr>
            <a:picLocks noChangeAspect="1"/>
          </p:cNvPicPr>
          <p:nvPr/>
        </p:nvPicPr>
        <p:blipFill>
          <a:blip r:embed="rId2"/>
          <a:stretch>
            <a:fillRect/>
          </a:stretch>
        </p:blipFill>
        <p:spPr>
          <a:xfrm>
            <a:off x="8624620" y="1690688"/>
            <a:ext cx="3404898" cy="3177153"/>
          </a:xfrm>
          <a:prstGeom prst="rect">
            <a:avLst/>
          </a:prstGeom>
        </p:spPr>
      </p:pic>
      <p:pic>
        <p:nvPicPr>
          <p:cNvPr id="5" name="图片 4">
            <a:extLst>
              <a:ext uri="{FF2B5EF4-FFF2-40B4-BE49-F238E27FC236}">
                <a16:creationId xmlns:a16="http://schemas.microsoft.com/office/drawing/2014/main" id="{A97EECAB-06A2-4E6A-98DD-750F06F9AF87}"/>
              </a:ext>
            </a:extLst>
          </p:cNvPr>
          <p:cNvPicPr>
            <a:picLocks noChangeAspect="1"/>
          </p:cNvPicPr>
          <p:nvPr/>
        </p:nvPicPr>
        <p:blipFill>
          <a:blip r:embed="rId3"/>
          <a:stretch>
            <a:fillRect/>
          </a:stretch>
        </p:blipFill>
        <p:spPr>
          <a:xfrm>
            <a:off x="629968" y="3891697"/>
            <a:ext cx="4137563" cy="2519407"/>
          </a:xfrm>
          <a:prstGeom prst="rect">
            <a:avLst/>
          </a:prstGeom>
        </p:spPr>
      </p:pic>
      <p:pic>
        <p:nvPicPr>
          <p:cNvPr id="6" name="图片 5">
            <a:extLst>
              <a:ext uri="{FF2B5EF4-FFF2-40B4-BE49-F238E27FC236}">
                <a16:creationId xmlns:a16="http://schemas.microsoft.com/office/drawing/2014/main" id="{364C74D2-B17A-4739-B4FB-23EEF7D2D4E0}"/>
              </a:ext>
            </a:extLst>
          </p:cNvPr>
          <p:cNvPicPr>
            <a:picLocks noChangeAspect="1"/>
          </p:cNvPicPr>
          <p:nvPr/>
        </p:nvPicPr>
        <p:blipFill>
          <a:blip r:embed="rId4"/>
          <a:stretch>
            <a:fillRect/>
          </a:stretch>
        </p:blipFill>
        <p:spPr>
          <a:xfrm>
            <a:off x="7566456" y="681037"/>
            <a:ext cx="4296203" cy="970736"/>
          </a:xfrm>
          <a:prstGeom prst="rect">
            <a:avLst/>
          </a:prstGeom>
        </p:spPr>
      </p:pic>
      <p:pic>
        <p:nvPicPr>
          <p:cNvPr id="7" name="图片 6">
            <a:extLst>
              <a:ext uri="{FF2B5EF4-FFF2-40B4-BE49-F238E27FC236}">
                <a16:creationId xmlns:a16="http://schemas.microsoft.com/office/drawing/2014/main" id="{82D61CC7-69F9-4EF9-85F3-D23EF2DC57EB}"/>
              </a:ext>
            </a:extLst>
          </p:cNvPr>
          <p:cNvPicPr>
            <a:picLocks noChangeAspect="1"/>
          </p:cNvPicPr>
          <p:nvPr/>
        </p:nvPicPr>
        <p:blipFill>
          <a:blip r:embed="rId5"/>
          <a:stretch>
            <a:fillRect/>
          </a:stretch>
        </p:blipFill>
        <p:spPr>
          <a:xfrm>
            <a:off x="405334" y="3782573"/>
            <a:ext cx="6695267" cy="1324029"/>
          </a:xfrm>
          <a:prstGeom prst="rect">
            <a:avLst/>
          </a:prstGeom>
        </p:spPr>
      </p:pic>
      <p:pic>
        <p:nvPicPr>
          <p:cNvPr id="8" name="图片 7">
            <a:extLst>
              <a:ext uri="{FF2B5EF4-FFF2-40B4-BE49-F238E27FC236}">
                <a16:creationId xmlns:a16="http://schemas.microsoft.com/office/drawing/2014/main" id="{E5993567-C107-4D77-96F2-06FA007606DE}"/>
              </a:ext>
            </a:extLst>
          </p:cNvPr>
          <p:cNvPicPr>
            <a:picLocks noChangeAspect="1"/>
          </p:cNvPicPr>
          <p:nvPr/>
        </p:nvPicPr>
        <p:blipFill>
          <a:blip r:embed="rId6"/>
          <a:stretch>
            <a:fillRect/>
          </a:stretch>
        </p:blipFill>
        <p:spPr>
          <a:xfrm>
            <a:off x="5272803" y="4163200"/>
            <a:ext cx="6029457" cy="2387447"/>
          </a:xfrm>
          <a:prstGeom prst="rect">
            <a:avLst/>
          </a:prstGeom>
        </p:spPr>
      </p:pic>
    </p:spTree>
    <p:extLst>
      <p:ext uri="{BB962C8B-B14F-4D97-AF65-F5344CB8AC3E}">
        <p14:creationId xmlns:p14="http://schemas.microsoft.com/office/powerpoint/2010/main" val="1200720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4BF700-5E03-4339-A2E9-B01E5A1F2E89}"/>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6E8581AE-E406-4989-9448-211989A88785}"/>
              </a:ext>
            </a:extLst>
          </p:cNvPr>
          <p:cNvSpPr>
            <a:spLocks noGrp="1"/>
          </p:cNvSpPr>
          <p:nvPr>
            <p:ph idx="1"/>
          </p:nvPr>
        </p:nvSpPr>
        <p:spPr/>
        <p:txBody>
          <a:bodyPr/>
          <a:lstStyle/>
          <a:p>
            <a:r>
              <a:rPr lang="zh-CN" altLang="en-US" dirty="0"/>
              <a:t>现在的异常检测逻辑是啥，阈值都是多少</a:t>
            </a:r>
            <a:endParaRPr lang="en-US" altLang="zh-CN" dirty="0"/>
          </a:p>
          <a:p>
            <a:r>
              <a:rPr lang="zh-CN" altLang="en-US" dirty="0"/>
              <a:t>什么情况下会存数据库</a:t>
            </a:r>
            <a:endParaRPr lang="en-US" altLang="zh-CN" dirty="0"/>
          </a:p>
          <a:p>
            <a:r>
              <a:rPr lang="zh-CN" altLang="en-US" dirty="0"/>
              <a:t>数据库里都存了啥</a:t>
            </a:r>
            <a:endParaRPr lang="en-US" altLang="zh-CN" dirty="0"/>
          </a:p>
          <a:p>
            <a:r>
              <a:rPr lang="zh-CN" altLang="en-US" dirty="0"/>
              <a:t>历史异常详情是从数据库拿的吗</a:t>
            </a:r>
            <a:endParaRPr lang="en-US" altLang="zh-CN" dirty="0"/>
          </a:p>
          <a:p>
            <a:r>
              <a:rPr lang="zh-CN" altLang="en-US" dirty="0"/>
              <a:t>数据走的整体流程是啥，直方图从哪来，前端展示的数据从哪来</a:t>
            </a:r>
            <a:endParaRPr lang="en-US" altLang="zh-CN" dirty="0"/>
          </a:p>
          <a:p>
            <a:r>
              <a:rPr lang="en-US" altLang="zh-CN" dirty="0"/>
              <a:t>API</a:t>
            </a:r>
            <a:r>
              <a:rPr lang="zh-CN" altLang="en-US" dirty="0"/>
              <a:t>接口都有啥</a:t>
            </a:r>
            <a:endParaRPr lang="en-US" altLang="zh-CN" dirty="0"/>
          </a:p>
          <a:p>
            <a:endParaRPr lang="zh-CN" altLang="en-US" dirty="0"/>
          </a:p>
        </p:txBody>
      </p:sp>
      <p:pic>
        <p:nvPicPr>
          <p:cNvPr id="5" name="图片 4">
            <a:extLst>
              <a:ext uri="{FF2B5EF4-FFF2-40B4-BE49-F238E27FC236}">
                <a16:creationId xmlns:a16="http://schemas.microsoft.com/office/drawing/2014/main" id="{C3147FB2-7985-438A-87A6-9807A03C82F7}"/>
              </a:ext>
            </a:extLst>
          </p:cNvPr>
          <p:cNvPicPr>
            <a:picLocks noChangeAspect="1"/>
          </p:cNvPicPr>
          <p:nvPr/>
        </p:nvPicPr>
        <p:blipFill>
          <a:blip r:embed="rId2"/>
          <a:stretch>
            <a:fillRect/>
          </a:stretch>
        </p:blipFill>
        <p:spPr>
          <a:xfrm>
            <a:off x="8004875" y="4712477"/>
            <a:ext cx="3512948" cy="1729720"/>
          </a:xfrm>
          <a:prstGeom prst="rect">
            <a:avLst/>
          </a:prstGeom>
        </p:spPr>
      </p:pic>
    </p:spTree>
    <p:extLst>
      <p:ext uri="{BB962C8B-B14F-4D97-AF65-F5344CB8AC3E}">
        <p14:creationId xmlns:p14="http://schemas.microsoft.com/office/powerpoint/2010/main" val="3362335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数据接入层方案设计（第一部分）</a:t>
            </a:r>
          </a:p>
        </p:txBody>
      </p:sp>
      <p:sp>
        <p:nvSpPr>
          <p:cNvPr id="3" name="内容占位符 2"/>
          <p:cNvSpPr>
            <a:spLocks noGrp="1"/>
          </p:cNvSpPr>
          <p:nvPr>
            <p:ph idx="1"/>
          </p:nvPr>
        </p:nvSpPr>
        <p:spPr/>
        <p:txBody>
          <a:bodyPr>
            <a:normAutofit fontScale="75000" lnSpcReduction="20000"/>
          </a:bodyPr>
          <a:lstStyle/>
          <a:p>
            <a:r>
              <a:rPr lang="zh-CN" altLang="en-US"/>
              <a:t>不同数据源均提供统一</a:t>
            </a:r>
            <a:r>
              <a:rPr lang="en-US" altLang="zh-CN"/>
              <a:t>API</a:t>
            </a:r>
            <a:r>
              <a:rPr lang="zh-CN" altLang="en-US"/>
              <a:t>接口，</a:t>
            </a:r>
            <a:r>
              <a:rPr lang="en-US" altLang="zh-CN"/>
              <a:t>Axon</a:t>
            </a:r>
            <a:r>
              <a:rPr lang="zh-CN" altLang="en-US"/>
              <a:t>不该直接对数据库操作，方便做关联分析</a:t>
            </a:r>
          </a:p>
          <a:p>
            <a:r>
              <a:rPr lang="zh-CN" altLang="en-US"/>
              <a:t>权限和账号管理问题、</a:t>
            </a:r>
            <a:r>
              <a:rPr lang="en-US" altLang="zh-CN"/>
              <a:t>skill</a:t>
            </a:r>
            <a:r>
              <a:rPr lang="zh-CN" altLang="en-US"/>
              <a:t>之间结果格式不一致问题等</a:t>
            </a:r>
          </a:p>
          <a:p>
            <a:r>
              <a:rPr lang="zh-CN" altLang="en-US"/>
              <a:t>统一内部格式</a:t>
            </a:r>
            <a:r>
              <a:rPr lang="en-US" altLang="zh-CN"/>
              <a:t>(json)</a:t>
            </a:r>
            <a:r>
              <a:rPr lang="zh-CN" altLang="en-US"/>
              <a:t>：</a:t>
            </a:r>
          </a:p>
          <a:p>
            <a:pPr lvl="1"/>
            <a:r>
              <a:rPr lang="zh-CN" altLang="en-US"/>
              <a:t>时序参数包含字段：</a:t>
            </a:r>
            <a:r>
              <a:rPr lang="en-US" altLang="zh-CN"/>
              <a:t>timestamp, source_type</a:t>
            </a:r>
            <a:r>
              <a:rPr lang="zh-CN" altLang="en-US"/>
              <a:t>（</a:t>
            </a:r>
            <a:r>
              <a:rPr lang="en-US" altLang="zh-CN"/>
              <a:t>mysql</a:t>
            </a:r>
            <a:r>
              <a:rPr lang="zh-CN" altLang="en-US"/>
              <a:t>）</a:t>
            </a:r>
            <a:r>
              <a:rPr lang="en-US" altLang="zh-CN"/>
              <a:t>, source_name</a:t>
            </a:r>
            <a:r>
              <a:rPr lang="zh-CN" altLang="en-US"/>
              <a:t>（</a:t>
            </a:r>
            <a:r>
              <a:rPr lang="en-US" altLang="zh-CN"/>
              <a:t>daq_db), run_id, sub_system</a:t>
            </a:r>
            <a:r>
              <a:rPr lang="zh-CN" altLang="en-US"/>
              <a:t>（</a:t>
            </a:r>
            <a:r>
              <a:rPr lang="en-US" altLang="zh-CN"/>
              <a:t>MUC/EMC</a:t>
            </a:r>
            <a:r>
              <a:rPr lang="zh-CN" altLang="en-US"/>
              <a:t>）</a:t>
            </a:r>
            <a:r>
              <a:rPr lang="en-US" altLang="zh-CN"/>
              <a:t>, data_type</a:t>
            </a:r>
            <a:r>
              <a:rPr lang="zh-CN" altLang="en-US"/>
              <a:t>（</a:t>
            </a:r>
            <a:r>
              <a:rPr lang="en-US" altLang="zh-CN"/>
              <a:t>metric</a:t>
            </a:r>
            <a:r>
              <a:rPr lang="zh-CN" altLang="en-US"/>
              <a:t>）</a:t>
            </a:r>
            <a:r>
              <a:rPr lang="en-US" altLang="zh-CN"/>
              <a:t>, </a:t>
            </a:r>
            <a:r>
              <a:rPr lang="en-US" altLang="zh-CN">
                <a:solidFill>
                  <a:srgbClr val="FF0000"/>
                </a:solidFill>
              </a:rPr>
              <a:t>value, unit</a:t>
            </a:r>
          </a:p>
          <a:p>
            <a:pPr lvl="1"/>
            <a:r>
              <a:rPr lang="zh-CN" altLang="en-US">
                <a:solidFill>
                  <a:schemeClr val="tx1"/>
                </a:solidFill>
              </a:rPr>
              <a:t>直方图包含字段：</a:t>
            </a:r>
            <a:r>
              <a:rPr lang="en-US" altLang="zh-CN">
                <a:sym typeface="+mn-ea"/>
              </a:rPr>
              <a:t>timestamp, source_type, source_name, run_id, sub_system, data_type, </a:t>
            </a:r>
            <a:r>
              <a:rPr lang="en-US" altLang="zh-CN">
                <a:solidFill>
                  <a:srgbClr val="FF0000"/>
                </a:solidFill>
                <a:sym typeface="+mn-ea"/>
              </a:rPr>
              <a:t>data</a:t>
            </a:r>
            <a:r>
              <a:rPr lang="zh-CN" altLang="en-US">
                <a:solidFill>
                  <a:srgbClr val="FF0000"/>
                </a:solidFill>
                <a:sym typeface="+mn-ea"/>
              </a:rPr>
              <a:t>（</a:t>
            </a:r>
            <a:r>
              <a:rPr lang="en-US" altLang="zh-CN">
                <a:solidFill>
                  <a:srgbClr val="FF0000"/>
                </a:solidFill>
                <a:sym typeface="+mn-ea"/>
              </a:rPr>
              <a:t>root</a:t>
            </a:r>
            <a:r>
              <a:rPr lang="zh-CN" altLang="en-US">
                <a:solidFill>
                  <a:srgbClr val="FF0000"/>
                </a:solidFill>
                <a:sym typeface="+mn-ea"/>
              </a:rPr>
              <a:t>对象），</a:t>
            </a:r>
            <a:r>
              <a:rPr lang="en-US" altLang="zh-CN">
                <a:solidFill>
                  <a:srgbClr val="FF0000"/>
                </a:solidFill>
                <a:sym typeface="+mn-ea"/>
              </a:rPr>
              <a:t> severity(ERROR/WARNING/FATAL)</a:t>
            </a:r>
            <a:endParaRPr lang="zh-CN" altLang="en-US">
              <a:solidFill>
                <a:srgbClr val="FF0000"/>
              </a:solidFill>
              <a:sym typeface="+mn-ea"/>
            </a:endParaRPr>
          </a:p>
          <a:p>
            <a:pPr lvl="1"/>
            <a:r>
              <a:rPr lang="zh-CN" altLang="en-US">
                <a:sym typeface="+mn-ea"/>
              </a:rPr>
              <a:t>日志格式包含字段：</a:t>
            </a:r>
            <a:r>
              <a:rPr lang="en-US" altLang="zh-CN">
                <a:sym typeface="+mn-ea"/>
              </a:rPr>
              <a:t>timestamp, source_type, source_name, run_id, sub_system</a:t>
            </a:r>
            <a:r>
              <a:rPr lang="zh-CN" altLang="en-US">
                <a:sym typeface="+mn-ea"/>
              </a:rPr>
              <a:t>（</a:t>
            </a:r>
            <a:r>
              <a:rPr lang="en-US" altLang="zh-CN">
                <a:sym typeface="+mn-ea"/>
              </a:rPr>
              <a:t>daq</a:t>
            </a:r>
            <a:r>
              <a:rPr lang="zh-CN" altLang="en-US">
                <a:sym typeface="+mn-ea"/>
              </a:rPr>
              <a:t>）</a:t>
            </a:r>
            <a:r>
              <a:rPr lang="en-US" altLang="zh-CN">
                <a:sym typeface="+mn-ea"/>
              </a:rPr>
              <a:t>, data_type(log), </a:t>
            </a:r>
            <a:r>
              <a:rPr lang="en-US" altLang="zh-CN">
                <a:solidFill>
                  <a:srgbClr val="FF0000"/>
                </a:solidFill>
                <a:sym typeface="+mn-ea"/>
              </a:rPr>
              <a:t>message, error_code</a:t>
            </a:r>
            <a:endParaRPr lang="zh-CN" altLang="en-US">
              <a:solidFill>
                <a:srgbClr val="FF0000"/>
              </a:solidFill>
              <a:sym typeface="+mn-ea"/>
            </a:endParaRPr>
          </a:p>
          <a:p>
            <a:pPr lvl="0"/>
            <a:r>
              <a:rPr lang="zh-CN" altLang="en-US" sz="2800">
                <a:solidFill>
                  <a:schemeClr val="tx1"/>
                </a:solidFill>
                <a:sym typeface="+mn-ea"/>
              </a:rPr>
              <a:t>日志流处理方案</a:t>
            </a:r>
          </a:p>
          <a:p>
            <a:pPr lvl="1"/>
            <a:r>
              <a:rPr lang="zh-CN" altLang="en-US"/>
              <a:t>实时接收日志</a:t>
            </a:r>
            <a:r>
              <a:rPr lang="en-US" altLang="zh-CN"/>
              <a:t>-</a:t>
            </a:r>
            <a:r>
              <a:rPr lang="zh-CN" altLang="en-US"/>
              <a:t>提取其他关键词</a:t>
            </a:r>
            <a:r>
              <a:rPr lang="en-US" altLang="zh-CN"/>
              <a:t>-</a:t>
            </a:r>
            <a:r>
              <a:rPr lang="zh-CN" altLang="en-US"/>
              <a:t>暴露到</a:t>
            </a:r>
            <a:r>
              <a:rPr lang="en-US" altLang="zh-CN"/>
              <a:t>api</a:t>
            </a:r>
            <a:r>
              <a:rPr lang="zh-CN" altLang="en-US"/>
              <a:t>接口</a:t>
            </a:r>
          </a:p>
          <a:p>
            <a:pPr lvl="0"/>
            <a:r>
              <a:rPr lang="zh-CN" altLang="en-US" sz="2800"/>
              <a:t>直方图处理方案</a:t>
            </a:r>
            <a:endParaRPr lang="en-US" altLang="zh-CN"/>
          </a:p>
          <a:p>
            <a:pPr lvl="1"/>
            <a:r>
              <a:rPr lang="zh-CN" altLang="en-US"/>
              <a:t>获取直方图的</a:t>
            </a:r>
            <a:r>
              <a:rPr lang="en-US" altLang="zh-CN"/>
              <a:t>entries</a:t>
            </a:r>
            <a:r>
              <a:rPr lang="zh-CN" altLang="en-US"/>
              <a:t>、</a:t>
            </a:r>
            <a:r>
              <a:rPr lang="en-US" altLang="zh-CN"/>
              <a:t>mean</a:t>
            </a:r>
            <a:r>
              <a:rPr lang="zh-CN" altLang="en-US"/>
              <a:t>、</a:t>
            </a:r>
            <a:r>
              <a:rPr lang="en-US" altLang="zh-CN"/>
              <a:t>rms</a:t>
            </a:r>
            <a:r>
              <a:rPr lang="zh-CN" altLang="en-US"/>
              <a:t>、</a:t>
            </a:r>
            <a:r>
              <a:rPr lang="en-US" altLang="zh-CN"/>
              <a:t>overflow</a:t>
            </a:r>
            <a:r>
              <a:rPr lang="zh-CN" altLang="en-US"/>
              <a:t>等信息</a:t>
            </a:r>
            <a:r>
              <a:rPr lang="en-US" altLang="zh-CN"/>
              <a:t>-</a:t>
            </a:r>
            <a:r>
              <a:rPr lang="zh-CN" altLang="en-US"/>
              <a:t>暴露到</a:t>
            </a:r>
            <a:r>
              <a:rPr lang="en-US" altLang="zh-CN"/>
              <a:t>api</a:t>
            </a:r>
            <a:r>
              <a:rPr lang="zh-CN" altLang="en-US"/>
              <a:t>接口</a:t>
            </a:r>
          </a:p>
          <a:p>
            <a:pPr lvl="0"/>
            <a:r>
              <a:rPr lang="zh-CN" altLang="en-US"/>
              <a:t>例：获取</a:t>
            </a:r>
            <a:r>
              <a:rPr lang="en-US" altLang="zh-CN"/>
              <a:t>EMC</a:t>
            </a:r>
            <a:r>
              <a:rPr lang="zh-CN" altLang="en-US"/>
              <a:t>的</a:t>
            </a:r>
            <a:r>
              <a:rPr lang="en-US" altLang="zh-CN"/>
              <a:t>hitmap</a:t>
            </a:r>
            <a:r>
              <a:rPr lang="zh-CN" altLang="en-US"/>
              <a:t>直方图，获取某个</a:t>
            </a:r>
            <a:r>
              <a:rPr lang="en-US" altLang="zh-CN"/>
              <a:t>run</a:t>
            </a:r>
            <a:r>
              <a:rPr lang="zh-CN" altLang="en-US"/>
              <a:t>的亮度信息，获取某个</a:t>
            </a:r>
            <a:r>
              <a:rPr lang="en-US" altLang="zh-CN"/>
              <a:t>run</a:t>
            </a:r>
            <a:r>
              <a:rPr lang="zh-CN" altLang="en-US"/>
              <a:t>的</a:t>
            </a:r>
            <a:r>
              <a:rPr lang="en-US" altLang="zh-CN"/>
              <a:t>error</a:t>
            </a:r>
            <a:r>
              <a:rPr lang="zh-CN" altLang="en-US"/>
              <a:t>日志</a:t>
            </a:r>
          </a:p>
          <a:p>
            <a:endParaRPr lang="zh-CN" altLang="en-US"/>
          </a:p>
          <a:p>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531579-108D-4B2B-BE87-294969AA50CF}"/>
              </a:ext>
            </a:extLst>
          </p:cNvPr>
          <p:cNvSpPr>
            <a:spLocks noGrp="1"/>
          </p:cNvSpPr>
          <p:nvPr>
            <p:ph type="title"/>
          </p:nvPr>
        </p:nvSpPr>
        <p:spPr/>
        <p:txBody>
          <a:bodyPr/>
          <a:lstStyle/>
          <a:p>
            <a:r>
              <a:rPr lang="en-US" altLang="zh-CN" dirty="0"/>
              <a:t>2026.05.07</a:t>
            </a:r>
            <a:endParaRPr lang="zh-CN" altLang="en-US" dirty="0"/>
          </a:p>
        </p:txBody>
      </p:sp>
      <p:sp>
        <p:nvSpPr>
          <p:cNvPr id="3" name="内容占位符 2">
            <a:extLst>
              <a:ext uri="{FF2B5EF4-FFF2-40B4-BE49-F238E27FC236}">
                <a16:creationId xmlns:a16="http://schemas.microsoft.com/office/drawing/2014/main" id="{FD0749C7-7503-4115-A07C-EF112ACAFFE8}"/>
              </a:ext>
            </a:extLst>
          </p:cNvPr>
          <p:cNvSpPr>
            <a:spLocks noGrp="1"/>
          </p:cNvSpPr>
          <p:nvPr>
            <p:ph idx="1"/>
          </p:nvPr>
        </p:nvSpPr>
        <p:spPr/>
        <p:txBody>
          <a:bodyPr>
            <a:normAutofit fontScale="92500" lnSpcReduction="10000"/>
          </a:bodyPr>
          <a:lstStyle/>
          <a:p>
            <a:r>
              <a:rPr lang="zh-CN" altLang="en-US" dirty="0"/>
              <a:t>删除</a:t>
            </a:r>
            <a:r>
              <a:rPr lang="en-US" altLang="zh-CN" dirty="0"/>
              <a:t>output</a:t>
            </a:r>
            <a:r>
              <a:rPr lang="zh-CN" altLang="en-US" dirty="0"/>
              <a:t>输出文件以及直方图样本存储数据库</a:t>
            </a:r>
            <a:endParaRPr lang="en-US" altLang="zh-CN" dirty="0"/>
          </a:p>
          <a:p>
            <a:r>
              <a:rPr lang="zh-CN" altLang="en-US" dirty="0"/>
              <a:t>取消后发现前端显示不出来了，因为读的是数据库拿的检测结果</a:t>
            </a:r>
            <a:endParaRPr lang="en-US" altLang="zh-CN" dirty="0"/>
          </a:p>
          <a:p>
            <a:r>
              <a:rPr lang="en-US" altLang="zh-CN" dirty="0"/>
              <a:t>AI</a:t>
            </a:r>
            <a:r>
              <a:rPr lang="zh-CN" altLang="en-US" dirty="0"/>
              <a:t>要改为从</a:t>
            </a:r>
            <a:r>
              <a:rPr lang="en-US" altLang="zh-CN" dirty="0" err="1"/>
              <a:t>DataHub</a:t>
            </a:r>
            <a:r>
              <a:rPr lang="zh-CN" altLang="en-US" dirty="0"/>
              <a:t>拿实时直方图，但我认为这样仍无法做到实时曲线和检测结果完全对应的上，因此修改方案</a:t>
            </a:r>
            <a:endParaRPr lang="en-US" altLang="zh-CN" dirty="0"/>
          </a:p>
          <a:p>
            <a:r>
              <a:rPr lang="zh-CN" altLang="en-US" dirty="0"/>
              <a:t>代替改为存储每次检测结果和直方图快照，仅</a:t>
            </a:r>
            <a:r>
              <a:rPr lang="en-US" altLang="zh-CN" dirty="0"/>
              <a:t>684</a:t>
            </a:r>
            <a:r>
              <a:rPr lang="zh-CN" altLang="en-US" dirty="0"/>
              <a:t>条</a:t>
            </a:r>
            <a:endParaRPr lang="en-US" altLang="zh-CN" dirty="0"/>
          </a:p>
          <a:p>
            <a:r>
              <a:rPr lang="zh-CN" altLang="en-US" dirty="0"/>
              <a:t>前端从这里拿快照，实时和参考完全重叠不大合理</a:t>
            </a:r>
            <a:endParaRPr lang="en-US" altLang="zh-CN" dirty="0"/>
          </a:p>
          <a:p>
            <a:r>
              <a:rPr lang="zh-CN" altLang="en-US" dirty="0"/>
              <a:t>时间改为东八区</a:t>
            </a:r>
            <a:endParaRPr lang="en-US" altLang="zh-CN" dirty="0"/>
          </a:p>
          <a:p>
            <a:r>
              <a:rPr lang="zh-CN" altLang="en-US" dirty="0"/>
              <a:t>实时直方图的</a:t>
            </a:r>
            <a:r>
              <a:rPr lang="en-US" altLang="zh-CN" dirty="0"/>
              <a:t>API</a:t>
            </a:r>
            <a:r>
              <a:rPr lang="zh-CN" altLang="en-US" dirty="0"/>
              <a:t>被</a:t>
            </a:r>
            <a:r>
              <a:rPr lang="en-US" altLang="zh-CN" dirty="0"/>
              <a:t>kill</a:t>
            </a:r>
            <a:r>
              <a:rPr lang="zh-CN" altLang="en-US" dirty="0"/>
              <a:t>掉了以后还有直方图，发现是因为当从</a:t>
            </a:r>
            <a:r>
              <a:rPr lang="en-US" altLang="zh-CN" dirty="0"/>
              <a:t>IS</a:t>
            </a:r>
            <a:r>
              <a:rPr lang="zh-CN" altLang="en-US" dirty="0"/>
              <a:t>拿不到的时候又去</a:t>
            </a:r>
            <a:r>
              <a:rPr lang="en-US" altLang="zh-CN" dirty="0"/>
              <a:t>ROOT</a:t>
            </a:r>
            <a:r>
              <a:rPr lang="zh-CN" altLang="en-US" dirty="0"/>
              <a:t>文件里拿了</a:t>
            </a:r>
            <a:endParaRPr lang="en-US" altLang="zh-CN" dirty="0"/>
          </a:p>
          <a:p>
            <a:r>
              <a:rPr lang="zh-CN" altLang="en-US" dirty="0"/>
              <a:t>增加报警功能，</a:t>
            </a:r>
            <a:r>
              <a:rPr lang="en-US" altLang="zh-CN" dirty="0"/>
              <a:t>API</a:t>
            </a:r>
            <a:r>
              <a:rPr lang="zh-CN" altLang="en-US" dirty="0"/>
              <a:t>挂了要报警，并显示上次的检测快照</a:t>
            </a:r>
            <a:endParaRPr lang="en-US" altLang="zh-CN" dirty="0"/>
          </a:p>
          <a:p>
            <a:endParaRPr lang="en-US" altLang="zh-CN" dirty="0"/>
          </a:p>
          <a:p>
            <a:endParaRPr lang="zh-CN" altLang="en-US" dirty="0"/>
          </a:p>
        </p:txBody>
      </p:sp>
    </p:spTree>
    <p:extLst>
      <p:ext uri="{BB962C8B-B14F-4D97-AF65-F5344CB8AC3E}">
        <p14:creationId xmlns:p14="http://schemas.microsoft.com/office/powerpoint/2010/main" val="4005595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EF39F2-2914-460D-9C44-30DF15EDF267}"/>
              </a:ext>
            </a:extLst>
          </p:cNvPr>
          <p:cNvSpPr>
            <a:spLocks noGrp="1"/>
          </p:cNvSpPr>
          <p:nvPr>
            <p:ph type="title"/>
          </p:nvPr>
        </p:nvSpPr>
        <p:spPr/>
        <p:txBody>
          <a:bodyPr/>
          <a:lstStyle/>
          <a:p>
            <a:r>
              <a:rPr lang="en-US" altLang="zh-CN" dirty="0"/>
              <a:t>2026.05.08</a:t>
            </a:r>
            <a:endParaRPr lang="zh-CN" altLang="en-US" dirty="0"/>
          </a:p>
        </p:txBody>
      </p:sp>
      <p:sp>
        <p:nvSpPr>
          <p:cNvPr id="3" name="内容占位符 2">
            <a:extLst>
              <a:ext uri="{FF2B5EF4-FFF2-40B4-BE49-F238E27FC236}">
                <a16:creationId xmlns:a16="http://schemas.microsoft.com/office/drawing/2014/main" id="{EE29B3DB-23E3-4ADD-8DC1-8B879E624CA8}"/>
              </a:ext>
            </a:extLst>
          </p:cNvPr>
          <p:cNvSpPr>
            <a:spLocks noGrp="1"/>
          </p:cNvSpPr>
          <p:nvPr>
            <p:ph idx="1"/>
          </p:nvPr>
        </p:nvSpPr>
        <p:spPr/>
        <p:txBody>
          <a:bodyPr/>
          <a:lstStyle/>
          <a:p>
            <a:r>
              <a:rPr lang="zh-CN" altLang="en-US" dirty="0"/>
              <a:t>解决</a:t>
            </a:r>
            <a:r>
              <a:rPr lang="en-US" altLang="zh-CN" dirty="0"/>
              <a:t>overview</a:t>
            </a:r>
            <a:r>
              <a:rPr lang="zh-CN" altLang="en-US" dirty="0"/>
              <a:t>显示很慢的问题，首屏列表从</a:t>
            </a:r>
            <a:r>
              <a:rPr lang="en-US" altLang="zh-CN" dirty="0"/>
              <a:t>500</a:t>
            </a:r>
            <a:r>
              <a:rPr lang="zh-CN" altLang="en-US" dirty="0"/>
              <a:t>降至</a:t>
            </a:r>
            <a:r>
              <a:rPr lang="en-US" altLang="zh-CN" dirty="0"/>
              <a:t>60</a:t>
            </a:r>
            <a:r>
              <a:rPr lang="zh-CN" altLang="en-US" dirty="0"/>
              <a:t>，停止高频全量轮询，</a:t>
            </a:r>
            <a:r>
              <a:rPr lang="en-US" altLang="zh-CN" dirty="0"/>
              <a:t>overview</a:t>
            </a:r>
            <a:r>
              <a:rPr lang="zh-CN" altLang="en-US" dirty="0"/>
              <a:t>和</a:t>
            </a:r>
            <a:r>
              <a:rPr lang="en-US" altLang="zh-CN" dirty="0"/>
              <a:t>histograms</a:t>
            </a:r>
            <a:r>
              <a:rPr lang="zh-CN" altLang="en-US" dirty="0"/>
              <a:t>不要每几秒自动全量刷新，只保留</a:t>
            </a:r>
            <a:r>
              <a:rPr lang="en-US" altLang="zh-CN" dirty="0" err="1"/>
              <a:t>realtime</a:t>
            </a:r>
            <a:r>
              <a:rPr lang="en-US" altLang="zh-CN" dirty="0"/>
              <a:t>/status</a:t>
            </a:r>
            <a:r>
              <a:rPr lang="zh-CN" altLang="en-US" dirty="0"/>
              <a:t>轮询，间隔改为</a:t>
            </a:r>
            <a:r>
              <a:rPr lang="en-US" altLang="zh-CN" dirty="0"/>
              <a:t>15s</a:t>
            </a:r>
            <a:r>
              <a:rPr lang="zh-CN" altLang="en-US" dirty="0"/>
              <a:t>，只刷新当前展示页，后端增加统计接口，避免前端统计慢；减少后端全量扫描</a:t>
            </a:r>
            <a:endParaRPr lang="en-US" altLang="zh-CN" dirty="0"/>
          </a:p>
          <a:p>
            <a:r>
              <a:rPr lang="zh-CN" altLang="en-US" dirty="0"/>
              <a:t>修</a:t>
            </a:r>
            <a:r>
              <a:rPr lang="en-US" altLang="zh-CN" dirty="0"/>
              <a:t>IS</a:t>
            </a:r>
            <a:r>
              <a:rPr lang="zh-CN" altLang="en-US" dirty="0"/>
              <a:t>有数据但显示没有的问题，原因：前端没有看</a:t>
            </a:r>
            <a:r>
              <a:rPr lang="en-US" altLang="zh-CN" dirty="0"/>
              <a:t>Datahub</a:t>
            </a:r>
            <a:r>
              <a:rPr lang="zh-CN" altLang="en-US" dirty="0"/>
              <a:t>是否有</a:t>
            </a:r>
            <a:r>
              <a:rPr lang="en-US" altLang="zh-CN" dirty="0"/>
              <a:t>IS</a:t>
            </a:r>
            <a:r>
              <a:rPr lang="zh-CN" altLang="en-US" dirty="0"/>
              <a:t>数据，而是通过异常服务里的状态展示的</a:t>
            </a:r>
            <a:endParaRPr lang="en-US" altLang="zh-CN" dirty="0"/>
          </a:p>
          <a:p>
            <a:r>
              <a:rPr lang="zh-CN" altLang="en-US" dirty="0"/>
              <a:t>异常按类型展示，规则层作归一化</a:t>
            </a:r>
          </a:p>
        </p:txBody>
      </p:sp>
    </p:spTree>
    <p:extLst>
      <p:ext uri="{BB962C8B-B14F-4D97-AF65-F5344CB8AC3E}">
        <p14:creationId xmlns:p14="http://schemas.microsoft.com/office/powerpoint/2010/main" val="3412625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FD2CB0-3ED7-4854-A30A-3EF5414DBF97}"/>
              </a:ext>
            </a:extLst>
          </p:cNvPr>
          <p:cNvSpPr>
            <a:spLocks noGrp="1"/>
          </p:cNvSpPr>
          <p:nvPr>
            <p:ph type="title"/>
          </p:nvPr>
        </p:nvSpPr>
        <p:spPr/>
        <p:txBody>
          <a:bodyPr/>
          <a:lstStyle/>
          <a:p>
            <a:r>
              <a:rPr lang="en-US" altLang="zh-CN" dirty="0"/>
              <a:t>2025.05.09</a:t>
            </a:r>
            <a:endParaRPr lang="zh-CN" altLang="en-US" dirty="0"/>
          </a:p>
        </p:txBody>
      </p:sp>
      <p:sp>
        <p:nvSpPr>
          <p:cNvPr id="3" name="内容占位符 2">
            <a:extLst>
              <a:ext uri="{FF2B5EF4-FFF2-40B4-BE49-F238E27FC236}">
                <a16:creationId xmlns:a16="http://schemas.microsoft.com/office/drawing/2014/main" id="{919C214F-E330-403B-9FE1-2B1F247A754E}"/>
              </a:ext>
            </a:extLst>
          </p:cNvPr>
          <p:cNvSpPr>
            <a:spLocks noGrp="1"/>
          </p:cNvSpPr>
          <p:nvPr>
            <p:ph idx="1"/>
          </p:nvPr>
        </p:nvSpPr>
        <p:spPr/>
        <p:txBody>
          <a:bodyPr>
            <a:normAutofit/>
          </a:bodyPr>
          <a:lstStyle/>
          <a:p>
            <a:r>
              <a:rPr lang="zh-CN" altLang="en-US" dirty="0"/>
              <a:t>移植到</a:t>
            </a:r>
            <a:r>
              <a:rPr lang="en-US" altLang="zh-CN" dirty="0"/>
              <a:t>A800	</a:t>
            </a:r>
            <a:r>
              <a:rPr lang="zh-CN" altLang="en-US" dirty="0"/>
              <a:t>√</a:t>
            </a:r>
            <a:endParaRPr lang="en-US" altLang="zh-CN" dirty="0"/>
          </a:p>
          <a:p>
            <a:r>
              <a:rPr lang="zh-CN" altLang="en-US" dirty="0"/>
              <a:t>调整规则逻辑：归一化，死道冒道√</a:t>
            </a:r>
            <a:endParaRPr lang="en-US" altLang="zh-CN" dirty="0"/>
          </a:p>
          <a:p>
            <a:r>
              <a:rPr lang="zh-CN" altLang="en-US" dirty="0"/>
              <a:t>阈值设成可配置的√</a:t>
            </a:r>
            <a:endParaRPr lang="en-US" altLang="zh-CN" dirty="0"/>
          </a:p>
          <a:p>
            <a:r>
              <a:rPr lang="zh-CN" altLang="en-US" dirty="0"/>
              <a:t>死道和冒道给出对应</a:t>
            </a:r>
            <a:r>
              <a:rPr lang="en-US" altLang="zh-CN" dirty="0"/>
              <a:t>bin</a:t>
            </a:r>
            <a:r>
              <a:rPr lang="zh-CN" altLang="en-US" dirty="0"/>
              <a:t> √</a:t>
            </a:r>
            <a:endParaRPr lang="en-US" altLang="zh-CN" dirty="0"/>
          </a:p>
          <a:p>
            <a:r>
              <a:rPr lang="zh-CN" altLang="en-US" dirty="0"/>
              <a:t>异常分类显示（死道的</a:t>
            </a:r>
            <a:r>
              <a:rPr lang="en-US" altLang="zh-CN" dirty="0"/>
              <a:t>/</a:t>
            </a:r>
            <a:r>
              <a:rPr lang="zh-CN" altLang="en-US" dirty="0"/>
              <a:t>冒道的） √</a:t>
            </a:r>
            <a:endParaRPr lang="en-US" altLang="zh-CN" dirty="0"/>
          </a:p>
          <a:p>
            <a:r>
              <a:rPr lang="zh-CN" altLang="en-US" dirty="0"/>
              <a:t>直方图的横纵坐标不对√</a:t>
            </a:r>
            <a:endParaRPr lang="en-US" altLang="zh-CN" dirty="0"/>
          </a:p>
          <a:p>
            <a:r>
              <a:rPr lang="zh-CN" altLang="en-US" dirty="0"/>
              <a:t>参考图和当前图</a:t>
            </a:r>
            <a:r>
              <a:rPr lang="en-US" altLang="zh-CN" dirty="0"/>
              <a:t>bin</a:t>
            </a:r>
            <a:r>
              <a:rPr lang="zh-CN" altLang="en-US" dirty="0"/>
              <a:t>对不上的时候采用显示不能崩 √</a:t>
            </a:r>
            <a:endParaRPr lang="en-US" altLang="zh-CN" dirty="0"/>
          </a:p>
          <a:p>
            <a:r>
              <a:rPr lang="zh-CN" altLang="en-US" dirty="0"/>
              <a:t>直方图整理成和</a:t>
            </a:r>
            <a:r>
              <a:rPr lang="en-US" altLang="zh-CN" dirty="0" err="1"/>
              <a:t>bes</a:t>
            </a:r>
            <a:r>
              <a:rPr lang="zh-CN" altLang="en-US" dirty="0"/>
              <a:t>一样的√</a:t>
            </a:r>
            <a:endParaRPr lang="en-US" altLang="zh-CN" dirty="0"/>
          </a:p>
          <a:p>
            <a:endParaRPr lang="zh-CN" altLang="en-US" dirty="0"/>
          </a:p>
        </p:txBody>
      </p:sp>
    </p:spTree>
    <p:extLst>
      <p:ext uri="{BB962C8B-B14F-4D97-AF65-F5344CB8AC3E}">
        <p14:creationId xmlns:p14="http://schemas.microsoft.com/office/powerpoint/2010/main" val="2778321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951157-5927-4BC6-840C-7628CB437873}"/>
              </a:ext>
            </a:extLst>
          </p:cNvPr>
          <p:cNvSpPr>
            <a:spLocks noGrp="1"/>
          </p:cNvSpPr>
          <p:nvPr>
            <p:ph type="title"/>
          </p:nvPr>
        </p:nvSpPr>
        <p:spPr/>
        <p:txBody>
          <a:bodyPr/>
          <a:lstStyle/>
          <a:p>
            <a:r>
              <a:rPr lang="en-US" altLang="zh-CN" dirty="0"/>
              <a:t>2026.05.11</a:t>
            </a:r>
            <a:endParaRPr lang="zh-CN" altLang="en-US" dirty="0"/>
          </a:p>
        </p:txBody>
      </p:sp>
      <p:sp>
        <p:nvSpPr>
          <p:cNvPr id="3" name="内容占位符 2">
            <a:extLst>
              <a:ext uri="{FF2B5EF4-FFF2-40B4-BE49-F238E27FC236}">
                <a16:creationId xmlns:a16="http://schemas.microsoft.com/office/drawing/2014/main" id="{3322DD17-8660-4F70-BF61-6C8F627F4BEC}"/>
              </a:ext>
            </a:extLst>
          </p:cNvPr>
          <p:cNvSpPr>
            <a:spLocks noGrp="1"/>
          </p:cNvSpPr>
          <p:nvPr>
            <p:ph idx="1"/>
          </p:nvPr>
        </p:nvSpPr>
        <p:spPr/>
        <p:txBody>
          <a:bodyPr>
            <a:normAutofit/>
          </a:bodyPr>
          <a:lstStyle/>
          <a:p>
            <a:r>
              <a:rPr lang="zh-CN" altLang="en-US" dirty="0"/>
              <a:t>压制策略是否生效（暂时不考虑压制当前</a:t>
            </a:r>
            <a:r>
              <a:rPr lang="en-US" altLang="zh-CN" dirty="0"/>
              <a:t>bin</a:t>
            </a:r>
            <a:r>
              <a:rPr lang="zh-CN" altLang="en-US" dirty="0"/>
              <a:t>冒道，但有其他异常时候还得报？）</a:t>
            </a:r>
            <a:endParaRPr lang="en-US" altLang="zh-CN" dirty="0"/>
          </a:p>
          <a:p>
            <a:r>
              <a:rPr lang="zh-CN" altLang="en-US" dirty="0"/>
              <a:t>数据库换成</a:t>
            </a:r>
            <a:r>
              <a:rPr lang="en-US" altLang="zh-CN" dirty="0" err="1"/>
              <a:t>postgre</a:t>
            </a:r>
            <a:r>
              <a:rPr lang="zh-CN" altLang="en-US" dirty="0"/>
              <a:t> √</a:t>
            </a:r>
            <a:endParaRPr lang="en-US" altLang="zh-CN" dirty="0"/>
          </a:p>
          <a:p>
            <a:r>
              <a:rPr lang="zh-CN" altLang="en-US" dirty="0"/>
              <a:t>可以指定参考图的</a:t>
            </a:r>
            <a:r>
              <a:rPr lang="en-US" altLang="zh-CN" dirty="0"/>
              <a:t>run</a:t>
            </a:r>
            <a:r>
              <a:rPr lang="zh-CN" altLang="en-US" dirty="0"/>
              <a:t>号，参考</a:t>
            </a:r>
            <a:r>
              <a:rPr lang="en-US" altLang="zh-CN" dirty="0"/>
              <a:t>run</a:t>
            </a:r>
            <a:r>
              <a:rPr lang="zh-CN" altLang="en-US" dirty="0"/>
              <a:t>号不存在报错√</a:t>
            </a:r>
            <a:endParaRPr lang="en-US" altLang="zh-CN" dirty="0"/>
          </a:p>
          <a:p>
            <a:r>
              <a:rPr lang="zh-CN" altLang="en-US" dirty="0"/>
              <a:t>模型层是否真正生效√</a:t>
            </a:r>
            <a:endParaRPr lang="en-US" altLang="zh-CN" dirty="0"/>
          </a:p>
          <a:p>
            <a:r>
              <a:rPr lang="zh-CN" altLang="en-US" dirty="0"/>
              <a:t>可以指定直接进入模型层√</a:t>
            </a:r>
            <a:endParaRPr lang="en-US" altLang="zh-CN" dirty="0"/>
          </a:p>
          <a:p>
            <a:r>
              <a:rPr lang="zh-CN" altLang="en-US" dirty="0"/>
              <a:t>整理文档，全部和现在对齐√</a:t>
            </a:r>
            <a:endParaRPr lang="en-US" altLang="zh-CN" dirty="0"/>
          </a:p>
          <a:p>
            <a:r>
              <a:rPr lang="zh-CN" altLang="en-US" dirty="0"/>
              <a:t>考虑直方图标记用于模型训练和训练方案</a:t>
            </a:r>
            <a:endParaRPr lang="en-US" altLang="zh-CN" dirty="0"/>
          </a:p>
          <a:p>
            <a:endParaRPr lang="zh-CN" altLang="en-US" dirty="0"/>
          </a:p>
        </p:txBody>
      </p:sp>
    </p:spTree>
    <p:extLst>
      <p:ext uri="{BB962C8B-B14F-4D97-AF65-F5344CB8AC3E}">
        <p14:creationId xmlns:p14="http://schemas.microsoft.com/office/powerpoint/2010/main" val="959504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B1A2E0-0B30-490A-A039-3DB3734D10E4}"/>
              </a:ext>
            </a:extLst>
          </p:cNvPr>
          <p:cNvSpPr>
            <a:spLocks noGrp="1"/>
          </p:cNvSpPr>
          <p:nvPr>
            <p:ph type="title"/>
          </p:nvPr>
        </p:nvSpPr>
        <p:spPr/>
        <p:txBody>
          <a:bodyPr/>
          <a:lstStyle/>
          <a:p>
            <a:r>
              <a:rPr lang="zh-CN" altLang="en-US" dirty="0"/>
              <a:t>直方图异常检测服务</a:t>
            </a:r>
          </a:p>
        </p:txBody>
      </p:sp>
      <p:sp>
        <p:nvSpPr>
          <p:cNvPr id="3" name="内容占位符 2">
            <a:extLst>
              <a:ext uri="{FF2B5EF4-FFF2-40B4-BE49-F238E27FC236}">
                <a16:creationId xmlns:a16="http://schemas.microsoft.com/office/drawing/2014/main" id="{46293F4B-BCCD-4F4E-AA1B-B9C67016C46E}"/>
              </a:ext>
            </a:extLst>
          </p:cNvPr>
          <p:cNvSpPr>
            <a:spLocks noGrp="1"/>
          </p:cNvSpPr>
          <p:nvPr>
            <p:ph idx="1"/>
          </p:nvPr>
        </p:nvSpPr>
        <p:spPr/>
        <p:txBody>
          <a:bodyPr>
            <a:normAutofit lnSpcReduction="10000"/>
          </a:bodyPr>
          <a:lstStyle/>
          <a:p>
            <a:r>
              <a:rPr lang="en-US" altLang="zh-CN" dirty="0"/>
              <a:t>Overview</a:t>
            </a:r>
            <a:r>
              <a:rPr lang="zh-CN" altLang="en-US" dirty="0"/>
              <a:t>页面和详情页优化</a:t>
            </a:r>
            <a:endParaRPr lang="en-US" altLang="zh-CN" dirty="0"/>
          </a:p>
          <a:p>
            <a:pPr lvl="1"/>
            <a:r>
              <a:rPr lang="zh-CN" altLang="en-US" dirty="0"/>
              <a:t>参考直方图归一化显示，规则检测使用归一化后</a:t>
            </a:r>
            <a:endParaRPr lang="en-US" altLang="zh-CN" dirty="0"/>
          </a:p>
          <a:p>
            <a:pPr lvl="1"/>
            <a:r>
              <a:rPr lang="zh-CN" altLang="en-US" dirty="0"/>
              <a:t>解决</a:t>
            </a:r>
            <a:r>
              <a:rPr lang="en-US" altLang="zh-CN" dirty="0"/>
              <a:t>overview</a:t>
            </a:r>
            <a:r>
              <a:rPr lang="zh-CN" altLang="en-US" dirty="0"/>
              <a:t>显示很慢的问题，停止高频全量轮询</a:t>
            </a:r>
            <a:r>
              <a:rPr lang="en-US" altLang="zh-CN" dirty="0"/>
              <a:t>overview</a:t>
            </a:r>
            <a:r>
              <a:rPr lang="zh-CN" altLang="en-US" dirty="0"/>
              <a:t>和</a:t>
            </a:r>
            <a:r>
              <a:rPr lang="en-US" altLang="zh-CN" dirty="0"/>
              <a:t>histograms</a:t>
            </a:r>
            <a:r>
              <a:rPr lang="zh-CN" altLang="en-US" dirty="0"/>
              <a:t>不要每几秒自动全量刷新，只保留</a:t>
            </a:r>
            <a:r>
              <a:rPr lang="en-US" altLang="zh-CN" dirty="0" err="1"/>
              <a:t>realtime</a:t>
            </a:r>
            <a:r>
              <a:rPr lang="en-US" altLang="zh-CN" dirty="0"/>
              <a:t>/status</a:t>
            </a:r>
            <a:r>
              <a:rPr lang="zh-CN" altLang="en-US" dirty="0"/>
              <a:t>轮询，间隔改为</a:t>
            </a:r>
            <a:r>
              <a:rPr lang="en-US" altLang="zh-CN" dirty="0"/>
              <a:t>15s</a:t>
            </a:r>
            <a:r>
              <a:rPr lang="zh-CN" altLang="en-US" dirty="0"/>
              <a:t>，只刷新当前展示页，后端增加统计接口，避免前端统计慢；减少后端全量扫描</a:t>
            </a:r>
            <a:endParaRPr lang="en-US" altLang="zh-CN" dirty="0"/>
          </a:p>
          <a:p>
            <a:pPr lvl="1"/>
            <a:r>
              <a:rPr lang="zh-CN" altLang="en-US" dirty="0"/>
              <a:t>直方图的横纵坐标未展示单位</a:t>
            </a:r>
            <a:endParaRPr lang="en-US" altLang="zh-CN" dirty="0"/>
          </a:p>
          <a:p>
            <a:pPr lvl="1"/>
            <a:r>
              <a:rPr lang="zh-CN" altLang="en-US" dirty="0"/>
              <a:t>参考图和当前图</a:t>
            </a:r>
            <a:r>
              <a:rPr lang="en-US" altLang="zh-CN" dirty="0"/>
              <a:t>bin</a:t>
            </a:r>
            <a:r>
              <a:rPr lang="zh-CN" altLang="en-US" dirty="0"/>
              <a:t>对不上的时候采用显示不能崩</a:t>
            </a:r>
            <a:endParaRPr lang="en-US" altLang="zh-CN" dirty="0"/>
          </a:p>
          <a:p>
            <a:pPr lvl="1"/>
            <a:r>
              <a:rPr lang="zh-CN" altLang="en-US" dirty="0"/>
              <a:t>直方图详情页给出异常死道和冒道给出对应的触发</a:t>
            </a:r>
            <a:r>
              <a:rPr lang="en-US" altLang="zh-CN" dirty="0"/>
              <a:t>bin</a:t>
            </a:r>
          </a:p>
          <a:p>
            <a:pPr lvl="1"/>
            <a:r>
              <a:rPr lang="zh-CN" altLang="en-US" dirty="0"/>
              <a:t>数据库改为</a:t>
            </a:r>
            <a:r>
              <a:rPr lang="en-US" altLang="zh-CN" dirty="0" err="1"/>
              <a:t>postgresql</a:t>
            </a:r>
            <a:endParaRPr lang="en-US" altLang="zh-CN" dirty="0"/>
          </a:p>
          <a:p>
            <a:pPr lvl="1"/>
            <a:r>
              <a:rPr lang="zh-CN" altLang="en-US" dirty="0"/>
              <a:t>可以指定参考图的</a:t>
            </a:r>
            <a:r>
              <a:rPr lang="en-US" altLang="zh-CN" dirty="0"/>
              <a:t>run</a:t>
            </a:r>
            <a:r>
              <a:rPr lang="zh-CN" altLang="en-US" dirty="0"/>
              <a:t>号，参考</a:t>
            </a:r>
            <a:r>
              <a:rPr lang="en-US" altLang="zh-CN" dirty="0"/>
              <a:t>run</a:t>
            </a:r>
            <a:r>
              <a:rPr lang="zh-CN" altLang="en-US" dirty="0"/>
              <a:t>号不存在报错</a:t>
            </a:r>
            <a:endParaRPr lang="en-US" altLang="zh-CN" dirty="0"/>
          </a:p>
          <a:p>
            <a:pPr lvl="1"/>
            <a:r>
              <a:rPr lang="zh-CN" altLang="en-US" dirty="0"/>
              <a:t>增加报错：</a:t>
            </a:r>
            <a:r>
              <a:rPr lang="en-US" altLang="zh-CN" dirty="0"/>
              <a:t>IS</a:t>
            </a:r>
            <a:r>
              <a:rPr lang="zh-CN" altLang="en-US" dirty="0"/>
              <a:t>服务挂了报，参考</a:t>
            </a:r>
            <a:r>
              <a:rPr lang="en-US" altLang="zh-CN" dirty="0"/>
              <a:t>run</a:t>
            </a:r>
            <a:r>
              <a:rPr lang="zh-CN" altLang="en-US" dirty="0"/>
              <a:t>号不存在报</a:t>
            </a:r>
            <a:endParaRPr lang="en-US" altLang="zh-CN" dirty="0"/>
          </a:p>
          <a:p>
            <a:pPr lvl="1"/>
            <a:endParaRPr lang="en-US" altLang="zh-CN" dirty="0"/>
          </a:p>
          <a:p>
            <a:pPr lvl="1"/>
            <a:endParaRPr lang="en-US" altLang="zh-CN" dirty="0"/>
          </a:p>
          <a:p>
            <a:pPr lvl="1"/>
            <a:endParaRPr lang="en-US" altLang="zh-CN" dirty="0"/>
          </a:p>
          <a:p>
            <a:pPr lvl="1"/>
            <a:endParaRPr lang="zh-CN" altLang="en-US" dirty="0"/>
          </a:p>
        </p:txBody>
      </p:sp>
    </p:spTree>
    <p:extLst>
      <p:ext uri="{BB962C8B-B14F-4D97-AF65-F5344CB8AC3E}">
        <p14:creationId xmlns:p14="http://schemas.microsoft.com/office/powerpoint/2010/main" val="2064033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B1A2E0-0B30-490A-A039-3DB3734D10E4}"/>
              </a:ext>
            </a:extLst>
          </p:cNvPr>
          <p:cNvSpPr>
            <a:spLocks noGrp="1"/>
          </p:cNvSpPr>
          <p:nvPr>
            <p:ph type="title"/>
          </p:nvPr>
        </p:nvSpPr>
        <p:spPr/>
        <p:txBody>
          <a:bodyPr/>
          <a:lstStyle/>
          <a:p>
            <a:r>
              <a:rPr lang="zh-CN" altLang="en-US" dirty="0"/>
              <a:t>直方图异常检测服务</a:t>
            </a:r>
          </a:p>
        </p:txBody>
      </p:sp>
      <p:sp>
        <p:nvSpPr>
          <p:cNvPr id="3" name="内容占位符 2">
            <a:extLst>
              <a:ext uri="{FF2B5EF4-FFF2-40B4-BE49-F238E27FC236}">
                <a16:creationId xmlns:a16="http://schemas.microsoft.com/office/drawing/2014/main" id="{46293F4B-BCCD-4F4E-AA1B-B9C67016C46E}"/>
              </a:ext>
            </a:extLst>
          </p:cNvPr>
          <p:cNvSpPr>
            <a:spLocks noGrp="1"/>
          </p:cNvSpPr>
          <p:nvPr>
            <p:ph idx="1"/>
          </p:nvPr>
        </p:nvSpPr>
        <p:spPr/>
        <p:txBody>
          <a:bodyPr/>
          <a:lstStyle/>
          <a:p>
            <a:r>
              <a:rPr lang="zh-CN" altLang="en-US" dirty="0"/>
              <a:t>仿照</a:t>
            </a:r>
            <a:r>
              <a:rPr lang="en-US" altLang="zh-CN" dirty="0" err="1"/>
              <a:t>daqweb</a:t>
            </a:r>
            <a:r>
              <a:rPr lang="zh-CN" altLang="en-US" dirty="0"/>
              <a:t>的展示直方图新增直方图页面，可直接替换</a:t>
            </a:r>
            <a:endParaRPr lang="en-US" altLang="zh-CN" dirty="0"/>
          </a:p>
          <a:p>
            <a:r>
              <a:rPr lang="zh-CN" altLang="en-US" dirty="0"/>
              <a:t>新增异常分类页面</a:t>
            </a:r>
            <a:endParaRPr lang="en-US" altLang="zh-CN" dirty="0"/>
          </a:p>
          <a:p>
            <a:pPr lvl="1"/>
            <a:r>
              <a:rPr lang="zh-CN" altLang="en-US" dirty="0"/>
              <a:t>按死道</a:t>
            </a:r>
            <a:r>
              <a:rPr lang="en-US" altLang="zh-CN" dirty="0"/>
              <a:t>/</a:t>
            </a:r>
            <a:r>
              <a:rPr lang="zh-CN" altLang="en-US" dirty="0"/>
              <a:t>冒道</a:t>
            </a:r>
            <a:r>
              <a:rPr lang="en-US" altLang="zh-CN" dirty="0"/>
              <a:t>/</a:t>
            </a:r>
            <a:r>
              <a:rPr lang="zh-CN" altLang="en-US" dirty="0"/>
              <a:t>形状异常</a:t>
            </a:r>
            <a:r>
              <a:rPr lang="en-US" altLang="zh-CN" dirty="0"/>
              <a:t>/</a:t>
            </a:r>
            <a:r>
              <a:rPr lang="zh-CN" altLang="en-US" dirty="0"/>
              <a:t>模型检测的异常分类展示</a:t>
            </a:r>
            <a:endParaRPr lang="en-US" altLang="zh-CN" dirty="0"/>
          </a:p>
          <a:p>
            <a:r>
              <a:rPr lang="zh-CN" altLang="en-US" dirty="0"/>
              <a:t>增加规则层可屏蔽逻辑，直接进入模型层检测异常，防止参考图不准</a:t>
            </a:r>
          </a:p>
        </p:txBody>
      </p:sp>
    </p:spTree>
    <p:extLst>
      <p:ext uri="{BB962C8B-B14F-4D97-AF65-F5344CB8AC3E}">
        <p14:creationId xmlns:p14="http://schemas.microsoft.com/office/powerpoint/2010/main" val="4076767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E4600C-AB0C-48DB-A2B6-6649B4A0B2F5}"/>
              </a:ext>
            </a:extLst>
          </p:cNvPr>
          <p:cNvSpPr>
            <a:spLocks noGrp="1"/>
          </p:cNvSpPr>
          <p:nvPr>
            <p:ph type="title"/>
          </p:nvPr>
        </p:nvSpPr>
        <p:spPr/>
        <p:txBody>
          <a:bodyPr/>
          <a:lstStyle/>
          <a:p>
            <a:r>
              <a:rPr lang="zh-CN" altLang="en-US" dirty="0"/>
              <a:t>下一步计划</a:t>
            </a:r>
          </a:p>
        </p:txBody>
      </p:sp>
      <p:sp>
        <p:nvSpPr>
          <p:cNvPr id="3" name="内容占位符 2">
            <a:extLst>
              <a:ext uri="{FF2B5EF4-FFF2-40B4-BE49-F238E27FC236}">
                <a16:creationId xmlns:a16="http://schemas.microsoft.com/office/drawing/2014/main" id="{68ECBD59-1A09-4B57-A2E2-225ADA549596}"/>
              </a:ext>
            </a:extLst>
          </p:cNvPr>
          <p:cNvSpPr>
            <a:spLocks noGrp="1"/>
          </p:cNvSpPr>
          <p:nvPr>
            <p:ph idx="1"/>
          </p:nvPr>
        </p:nvSpPr>
        <p:spPr/>
        <p:txBody>
          <a:bodyPr/>
          <a:lstStyle/>
          <a:p>
            <a:pPr marL="514350" indent="-514350">
              <a:buAutoNum type="arabicPeriod"/>
            </a:pPr>
            <a:r>
              <a:rPr lang="zh-CN" altLang="en-US" dirty="0"/>
              <a:t>考虑样本积累方案，用于模型训练（正常低分样本</a:t>
            </a:r>
            <a:r>
              <a:rPr lang="en-US" altLang="zh-CN" dirty="0"/>
              <a:t>+</a:t>
            </a:r>
            <a:r>
              <a:rPr lang="zh-CN" altLang="en-US" dirty="0"/>
              <a:t>异常样本</a:t>
            </a:r>
            <a:r>
              <a:rPr lang="en-US" altLang="zh-CN" dirty="0"/>
              <a:t>+</a:t>
            </a:r>
            <a:r>
              <a:rPr lang="zh-CN" altLang="en-US" dirty="0"/>
              <a:t>边界样本）</a:t>
            </a:r>
            <a:r>
              <a:rPr lang="en-US" altLang="zh-CN" dirty="0"/>
              <a:t>76370</a:t>
            </a:r>
          </a:p>
          <a:p>
            <a:pPr marL="514350" indent="-514350">
              <a:buAutoNum type="arabicPeriod"/>
            </a:pPr>
            <a:r>
              <a:rPr lang="zh-CN" altLang="en-US" dirty="0"/>
              <a:t>专家标注队列：只标</a:t>
            </a:r>
            <a:r>
              <a:rPr lang="en-US" altLang="zh-CN" dirty="0" err="1"/>
              <a:t>topN</a:t>
            </a:r>
            <a:r>
              <a:rPr lang="zh-CN" altLang="en-US" dirty="0"/>
              <a:t>高价值样本</a:t>
            </a:r>
            <a:endParaRPr lang="en-US" altLang="zh-CN" dirty="0"/>
          </a:p>
          <a:p>
            <a:pPr marL="514350" indent="-514350">
              <a:buAutoNum type="arabicPeriod"/>
            </a:pPr>
            <a:r>
              <a:rPr lang="en-US" altLang="zh-CN" dirty="0"/>
              <a:t>AE</a:t>
            </a:r>
            <a:r>
              <a:rPr lang="zh-CN" altLang="en-US" dirty="0"/>
              <a:t>训练</a:t>
            </a:r>
            <a:r>
              <a:rPr lang="en-US" altLang="zh-CN" dirty="0"/>
              <a:t>worker</a:t>
            </a:r>
            <a:r>
              <a:rPr lang="zh-CN" altLang="en-US" dirty="0"/>
              <a:t>：先支持根据直方图名训练</a:t>
            </a:r>
            <a:r>
              <a:rPr lang="en-US" altLang="zh-CN" dirty="0"/>
              <a:t>AE</a:t>
            </a:r>
          </a:p>
          <a:p>
            <a:pPr marL="514350" indent="-514350">
              <a:buAutoNum type="arabicPeriod"/>
            </a:pPr>
            <a:r>
              <a:rPr lang="zh-CN" altLang="en-US" dirty="0"/>
              <a:t>模型注册功能，模型可配置接入在线检测，具备回滚能力</a:t>
            </a:r>
            <a:endParaRPr lang="en-US" altLang="zh-CN" dirty="0"/>
          </a:p>
          <a:p>
            <a:pPr marL="514350" indent="-514350">
              <a:buAutoNum type="arabicPeriod"/>
            </a:pPr>
            <a:r>
              <a:rPr lang="zh-CN" altLang="en-US" dirty="0"/>
              <a:t>增量学习</a:t>
            </a:r>
            <a:r>
              <a:rPr lang="en-US" altLang="zh-CN" dirty="0"/>
              <a:t>+</a:t>
            </a:r>
            <a:r>
              <a:rPr lang="zh-CN" altLang="en-US" dirty="0"/>
              <a:t>重训练策略</a:t>
            </a:r>
          </a:p>
        </p:txBody>
      </p:sp>
    </p:spTree>
    <p:extLst>
      <p:ext uri="{BB962C8B-B14F-4D97-AF65-F5344CB8AC3E}">
        <p14:creationId xmlns:p14="http://schemas.microsoft.com/office/powerpoint/2010/main" val="2455520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646BD0-95F9-4C9B-92FC-D808E655D176}"/>
              </a:ext>
            </a:extLst>
          </p:cNvPr>
          <p:cNvSpPr>
            <a:spLocks noGrp="1"/>
          </p:cNvSpPr>
          <p:nvPr>
            <p:ph type="title"/>
          </p:nvPr>
        </p:nvSpPr>
        <p:spPr/>
        <p:txBody>
          <a:bodyPr/>
          <a:lstStyle/>
          <a:p>
            <a:r>
              <a:rPr lang="en-US" altLang="zh-CN" dirty="0"/>
              <a:t>Axon</a:t>
            </a:r>
            <a:r>
              <a:rPr lang="zh-CN" altLang="en-US" dirty="0"/>
              <a:t>问题</a:t>
            </a:r>
          </a:p>
        </p:txBody>
      </p:sp>
      <p:sp>
        <p:nvSpPr>
          <p:cNvPr id="3" name="内容占位符 2">
            <a:extLst>
              <a:ext uri="{FF2B5EF4-FFF2-40B4-BE49-F238E27FC236}">
                <a16:creationId xmlns:a16="http://schemas.microsoft.com/office/drawing/2014/main" id="{471FB9B7-0078-4AAF-82E0-F421C53144D6}"/>
              </a:ext>
            </a:extLst>
          </p:cNvPr>
          <p:cNvSpPr>
            <a:spLocks noGrp="1"/>
          </p:cNvSpPr>
          <p:nvPr>
            <p:ph idx="1"/>
          </p:nvPr>
        </p:nvSpPr>
        <p:spPr/>
        <p:txBody>
          <a:bodyPr/>
          <a:lstStyle/>
          <a:p>
            <a:r>
              <a:rPr lang="zh-CN" altLang="en-US" dirty="0"/>
              <a:t>离线</a:t>
            </a:r>
            <a:r>
              <a:rPr lang="en-US" altLang="zh-CN" dirty="0"/>
              <a:t>A800</a:t>
            </a:r>
            <a:r>
              <a:rPr lang="zh-CN" altLang="en-US" dirty="0"/>
              <a:t>，平均半小时一次，验收时候挂掉更多？</a:t>
            </a:r>
            <a:endParaRPr lang="en-US" altLang="zh-CN" dirty="0"/>
          </a:p>
          <a:p>
            <a:r>
              <a:rPr lang="zh-CN" altLang="en-US" dirty="0"/>
              <a:t>容器里会有网络问题：域名解析？</a:t>
            </a:r>
          </a:p>
        </p:txBody>
      </p:sp>
      <p:pic>
        <p:nvPicPr>
          <p:cNvPr id="4" name="图片 3">
            <a:extLst>
              <a:ext uri="{FF2B5EF4-FFF2-40B4-BE49-F238E27FC236}">
                <a16:creationId xmlns:a16="http://schemas.microsoft.com/office/drawing/2014/main" id="{78A5DD68-1DC7-4710-A189-CA21F85BEB54}"/>
              </a:ext>
            </a:extLst>
          </p:cNvPr>
          <p:cNvPicPr>
            <a:picLocks noChangeAspect="1"/>
          </p:cNvPicPr>
          <p:nvPr/>
        </p:nvPicPr>
        <p:blipFill>
          <a:blip r:embed="rId2"/>
          <a:stretch>
            <a:fillRect/>
          </a:stretch>
        </p:blipFill>
        <p:spPr>
          <a:xfrm>
            <a:off x="419267" y="2817976"/>
            <a:ext cx="9481127" cy="1448250"/>
          </a:xfrm>
          <a:prstGeom prst="rect">
            <a:avLst/>
          </a:prstGeom>
        </p:spPr>
      </p:pic>
      <p:pic>
        <p:nvPicPr>
          <p:cNvPr id="5" name="图片 4">
            <a:extLst>
              <a:ext uri="{FF2B5EF4-FFF2-40B4-BE49-F238E27FC236}">
                <a16:creationId xmlns:a16="http://schemas.microsoft.com/office/drawing/2014/main" id="{FBBEB6EE-6EF9-49D3-BA8C-DC3FDB991741}"/>
              </a:ext>
            </a:extLst>
          </p:cNvPr>
          <p:cNvPicPr>
            <a:picLocks noChangeAspect="1"/>
          </p:cNvPicPr>
          <p:nvPr/>
        </p:nvPicPr>
        <p:blipFill>
          <a:blip r:embed="rId3"/>
          <a:stretch>
            <a:fillRect/>
          </a:stretch>
        </p:blipFill>
        <p:spPr>
          <a:xfrm>
            <a:off x="600442" y="5040441"/>
            <a:ext cx="10390671" cy="1487755"/>
          </a:xfrm>
          <a:prstGeom prst="rect">
            <a:avLst/>
          </a:prstGeom>
        </p:spPr>
      </p:pic>
      <p:pic>
        <p:nvPicPr>
          <p:cNvPr id="6" name="图片 5">
            <a:extLst>
              <a:ext uri="{FF2B5EF4-FFF2-40B4-BE49-F238E27FC236}">
                <a16:creationId xmlns:a16="http://schemas.microsoft.com/office/drawing/2014/main" id="{BBC026ED-DDA7-4BA4-840D-4C9A7C2B7912}"/>
              </a:ext>
            </a:extLst>
          </p:cNvPr>
          <p:cNvPicPr>
            <a:picLocks noChangeAspect="1"/>
          </p:cNvPicPr>
          <p:nvPr/>
        </p:nvPicPr>
        <p:blipFill>
          <a:blip r:embed="rId4"/>
          <a:stretch>
            <a:fillRect/>
          </a:stretch>
        </p:blipFill>
        <p:spPr>
          <a:xfrm>
            <a:off x="803690" y="2065654"/>
            <a:ext cx="6337393" cy="798497"/>
          </a:xfrm>
          <a:prstGeom prst="rect">
            <a:avLst/>
          </a:prstGeom>
        </p:spPr>
      </p:pic>
      <p:pic>
        <p:nvPicPr>
          <p:cNvPr id="7" name="图片 6">
            <a:extLst>
              <a:ext uri="{FF2B5EF4-FFF2-40B4-BE49-F238E27FC236}">
                <a16:creationId xmlns:a16="http://schemas.microsoft.com/office/drawing/2014/main" id="{A101DCCA-55C7-45A1-9713-CE5EB0DD7CFD}"/>
              </a:ext>
            </a:extLst>
          </p:cNvPr>
          <p:cNvPicPr>
            <a:picLocks noChangeAspect="1"/>
          </p:cNvPicPr>
          <p:nvPr/>
        </p:nvPicPr>
        <p:blipFill>
          <a:blip r:embed="rId5"/>
          <a:stretch>
            <a:fillRect/>
          </a:stretch>
        </p:blipFill>
        <p:spPr>
          <a:xfrm>
            <a:off x="2476336" y="2897923"/>
            <a:ext cx="8514777" cy="1543920"/>
          </a:xfrm>
          <a:prstGeom prst="rect">
            <a:avLst/>
          </a:prstGeom>
        </p:spPr>
      </p:pic>
      <p:pic>
        <p:nvPicPr>
          <p:cNvPr id="8" name="图片 7">
            <a:extLst>
              <a:ext uri="{FF2B5EF4-FFF2-40B4-BE49-F238E27FC236}">
                <a16:creationId xmlns:a16="http://schemas.microsoft.com/office/drawing/2014/main" id="{AA6BB2B4-E91D-473B-8C4A-1D9AEDA0CFDA}"/>
              </a:ext>
            </a:extLst>
          </p:cNvPr>
          <p:cNvPicPr>
            <a:picLocks noChangeAspect="1"/>
          </p:cNvPicPr>
          <p:nvPr/>
        </p:nvPicPr>
        <p:blipFill>
          <a:blip r:embed="rId6"/>
          <a:stretch>
            <a:fillRect/>
          </a:stretch>
        </p:blipFill>
        <p:spPr>
          <a:xfrm>
            <a:off x="0" y="2934287"/>
            <a:ext cx="12192000" cy="989425"/>
          </a:xfrm>
          <a:prstGeom prst="rect">
            <a:avLst/>
          </a:prstGeom>
        </p:spPr>
      </p:pic>
    </p:spTree>
    <p:extLst>
      <p:ext uri="{BB962C8B-B14F-4D97-AF65-F5344CB8AC3E}">
        <p14:creationId xmlns:p14="http://schemas.microsoft.com/office/powerpoint/2010/main" val="31395860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12D844-0BA1-4327-B861-F115C9CB3E99}"/>
              </a:ext>
            </a:extLst>
          </p:cNvPr>
          <p:cNvSpPr>
            <a:spLocks noGrp="1"/>
          </p:cNvSpPr>
          <p:nvPr>
            <p:ph type="title"/>
          </p:nvPr>
        </p:nvSpPr>
        <p:spPr/>
        <p:txBody>
          <a:bodyPr/>
          <a:lstStyle/>
          <a:p>
            <a:r>
              <a:rPr lang="zh-CN" altLang="en-US" dirty="0"/>
              <a:t>标记部分问题</a:t>
            </a:r>
          </a:p>
        </p:txBody>
      </p:sp>
      <p:sp>
        <p:nvSpPr>
          <p:cNvPr id="3" name="内容占位符 2">
            <a:extLst>
              <a:ext uri="{FF2B5EF4-FFF2-40B4-BE49-F238E27FC236}">
                <a16:creationId xmlns:a16="http://schemas.microsoft.com/office/drawing/2014/main" id="{E2DBC1D3-AD3D-48A1-B363-01152F1B752A}"/>
              </a:ext>
            </a:extLst>
          </p:cNvPr>
          <p:cNvSpPr>
            <a:spLocks noGrp="1"/>
          </p:cNvSpPr>
          <p:nvPr>
            <p:ph idx="1"/>
          </p:nvPr>
        </p:nvSpPr>
        <p:spPr/>
        <p:txBody>
          <a:bodyPr/>
          <a:lstStyle/>
          <a:p>
            <a:r>
              <a:rPr lang="zh-CN" altLang="en-US" dirty="0"/>
              <a:t>训练样本存在哪里</a:t>
            </a:r>
            <a:endParaRPr lang="en-US" altLang="zh-CN" dirty="0"/>
          </a:p>
          <a:p>
            <a:r>
              <a:rPr lang="zh-CN" altLang="en-US" dirty="0"/>
              <a:t>这个页面展示的是全部存储的训练样本吗？每张图应该对应多条样本，打算怎么显示</a:t>
            </a:r>
            <a:endParaRPr lang="en-US" altLang="zh-CN" dirty="0"/>
          </a:p>
          <a:p>
            <a:r>
              <a:rPr lang="zh-CN" altLang="en-US" dirty="0"/>
              <a:t>什么条件下会给专家标注，什么条件下是系统确认的</a:t>
            </a:r>
            <a:endParaRPr lang="en-US" altLang="zh-CN" dirty="0"/>
          </a:p>
          <a:p>
            <a:endParaRPr lang="zh-CN" altLang="en-US" dirty="0"/>
          </a:p>
        </p:txBody>
      </p:sp>
    </p:spTree>
    <p:extLst>
      <p:ext uri="{BB962C8B-B14F-4D97-AF65-F5344CB8AC3E}">
        <p14:creationId xmlns:p14="http://schemas.microsoft.com/office/powerpoint/2010/main" val="3038734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 name="图片 39">
            <a:extLst>
              <a:ext uri="{FF2B5EF4-FFF2-40B4-BE49-F238E27FC236}">
                <a16:creationId xmlns:a16="http://schemas.microsoft.com/office/drawing/2014/main" id="{A88E5222-E20C-482A-905E-E74F3D6A1E31}"/>
              </a:ext>
            </a:extLst>
          </p:cNvPr>
          <p:cNvPicPr>
            <a:picLocks noChangeAspect="1"/>
          </p:cNvPicPr>
          <p:nvPr/>
        </p:nvPicPr>
        <p:blipFill>
          <a:blip r:embed="rId2"/>
          <a:stretch>
            <a:fillRect/>
          </a:stretch>
        </p:blipFill>
        <p:spPr>
          <a:xfrm>
            <a:off x="650069" y="85156"/>
            <a:ext cx="3268788" cy="2566689"/>
          </a:xfrm>
          <a:prstGeom prst="rect">
            <a:avLst/>
          </a:prstGeom>
        </p:spPr>
      </p:pic>
      <p:pic>
        <p:nvPicPr>
          <p:cNvPr id="41" name="图片 40">
            <a:extLst>
              <a:ext uri="{FF2B5EF4-FFF2-40B4-BE49-F238E27FC236}">
                <a16:creationId xmlns:a16="http://schemas.microsoft.com/office/drawing/2014/main" id="{5FE0EBAF-6E50-4AF4-8980-FE8CA3AA6F3F}"/>
              </a:ext>
            </a:extLst>
          </p:cNvPr>
          <p:cNvPicPr>
            <a:picLocks noChangeAspect="1"/>
          </p:cNvPicPr>
          <p:nvPr/>
        </p:nvPicPr>
        <p:blipFill>
          <a:blip r:embed="rId3"/>
          <a:stretch>
            <a:fillRect/>
          </a:stretch>
        </p:blipFill>
        <p:spPr>
          <a:xfrm>
            <a:off x="2502568" y="175323"/>
            <a:ext cx="4055240" cy="2386353"/>
          </a:xfrm>
          <a:prstGeom prst="rect">
            <a:avLst/>
          </a:prstGeom>
        </p:spPr>
      </p:pic>
      <p:pic>
        <p:nvPicPr>
          <p:cNvPr id="42" name="图片 41">
            <a:extLst>
              <a:ext uri="{FF2B5EF4-FFF2-40B4-BE49-F238E27FC236}">
                <a16:creationId xmlns:a16="http://schemas.microsoft.com/office/drawing/2014/main" id="{65C8F3EA-B212-44EF-9030-85C091BC0A64}"/>
              </a:ext>
            </a:extLst>
          </p:cNvPr>
          <p:cNvPicPr>
            <a:picLocks noChangeAspect="1"/>
          </p:cNvPicPr>
          <p:nvPr/>
        </p:nvPicPr>
        <p:blipFill>
          <a:blip r:embed="rId4"/>
          <a:stretch>
            <a:fillRect/>
          </a:stretch>
        </p:blipFill>
        <p:spPr>
          <a:xfrm>
            <a:off x="5771357" y="0"/>
            <a:ext cx="3268788" cy="2590024"/>
          </a:xfrm>
          <a:prstGeom prst="rect">
            <a:avLst/>
          </a:prstGeom>
        </p:spPr>
      </p:pic>
    </p:spTree>
    <p:extLst>
      <p:ext uri="{BB962C8B-B14F-4D97-AF65-F5344CB8AC3E}">
        <p14:creationId xmlns:p14="http://schemas.microsoft.com/office/powerpoint/2010/main" val="2683928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智能分析层</a:t>
            </a:r>
            <a:r>
              <a:rPr lang="en-US" altLang="zh-CN"/>
              <a:t>——</a:t>
            </a:r>
            <a:r>
              <a:rPr lang="zh-CN" altLang="en-US"/>
              <a:t>数据质量相关异常检测</a:t>
            </a:r>
            <a:r>
              <a:rPr lang="zh-CN" altLang="en-US">
                <a:sym typeface="+mn-ea"/>
              </a:rPr>
              <a:t>（第二部分）</a:t>
            </a:r>
            <a:endParaRPr lang="zh-CN" altLang="en-US"/>
          </a:p>
        </p:txBody>
      </p:sp>
      <p:sp>
        <p:nvSpPr>
          <p:cNvPr id="3" name="内容占位符 2"/>
          <p:cNvSpPr>
            <a:spLocks noGrp="1"/>
          </p:cNvSpPr>
          <p:nvPr>
            <p:ph idx="1"/>
          </p:nvPr>
        </p:nvSpPr>
        <p:spPr/>
        <p:txBody>
          <a:bodyPr>
            <a:normAutofit fontScale="85000" lnSpcReduction="20000"/>
          </a:bodyPr>
          <a:lstStyle/>
          <a:p>
            <a:r>
              <a:rPr lang="zh-CN" altLang="en-US"/>
              <a:t>功能预览：同上次</a:t>
            </a:r>
          </a:p>
          <a:p>
            <a:pPr marL="0" lvl="0" indent="0">
              <a:buNone/>
            </a:pPr>
            <a:r>
              <a:rPr lang="en-US" altLang="zh-CN"/>
              <a:t>1. </a:t>
            </a:r>
            <a:r>
              <a:rPr lang="zh-CN" altLang="en-US"/>
              <a:t>获取数据</a:t>
            </a:r>
          </a:p>
          <a:p>
            <a:pPr lvl="1"/>
            <a:r>
              <a:rPr lang="zh-CN" altLang="en-US"/>
              <a:t>从</a:t>
            </a:r>
            <a:r>
              <a:rPr lang="en-US" altLang="zh-CN"/>
              <a:t>API</a:t>
            </a:r>
            <a:r>
              <a:rPr lang="zh-CN" altLang="en-US"/>
              <a:t>中得到可获取的直方图列表，知道哪些是关键检测图，哪些有参考图，获取关键检测图的特征</a:t>
            </a:r>
          </a:p>
          <a:p>
            <a:pPr marL="0" lvl="0" indent="0">
              <a:buNone/>
            </a:pPr>
            <a:r>
              <a:rPr lang="en-US" altLang="zh-CN"/>
              <a:t>2. </a:t>
            </a:r>
            <a:r>
              <a:rPr lang="zh-CN" altLang="en-US"/>
              <a:t>建立异常检测逻辑</a:t>
            </a:r>
          </a:p>
          <a:p>
            <a:pPr lvl="1"/>
            <a:r>
              <a:rPr lang="zh-CN" altLang="en-US"/>
              <a:t>第一层：规则型</a:t>
            </a:r>
          </a:p>
          <a:p>
            <a:pPr lvl="2"/>
            <a:r>
              <a:rPr lang="en-US" altLang="zh-CN"/>
              <a:t>entries </a:t>
            </a:r>
            <a:r>
              <a:rPr lang="zh-CN" altLang="en-US"/>
              <a:t>太低/太高；</a:t>
            </a:r>
            <a:r>
              <a:rPr lang="en-US" altLang="zh-CN"/>
              <a:t>mean / rms </a:t>
            </a:r>
            <a:r>
              <a:rPr lang="zh-CN" altLang="en-US"/>
              <a:t>明显偏离；严重死道冒道出现；与 </a:t>
            </a:r>
            <a:r>
              <a:rPr lang="en-US" altLang="zh-CN"/>
              <a:t>reference </a:t>
            </a:r>
            <a:r>
              <a:rPr lang="zh-CN" altLang="en-US"/>
              <a:t>偏差太大</a:t>
            </a:r>
          </a:p>
          <a:p>
            <a:pPr lvl="1"/>
            <a:r>
              <a:rPr lang="zh-CN" altLang="en-US"/>
              <a:t>第二层：评分型</a:t>
            </a:r>
          </a:p>
          <a:p>
            <a:pPr lvl="2"/>
            <a:r>
              <a:rPr lang="zh-CN" altLang="en-US"/>
              <a:t>经过</a:t>
            </a:r>
            <a:r>
              <a:rPr lang="en-US" altLang="zh-CN"/>
              <a:t>AE</a:t>
            </a:r>
            <a:r>
              <a:rPr lang="zh-CN" altLang="en-US"/>
              <a:t>等模型打分，给出异常得分和使用模型</a:t>
            </a:r>
          </a:p>
          <a:p>
            <a:pPr marL="0" lvl="0" indent="0">
              <a:buNone/>
            </a:pPr>
            <a:r>
              <a:rPr lang="en-US" altLang="zh-CN"/>
              <a:t>3. </a:t>
            </a:r>
            <a:r>
              <a:rPr lang="zh-CN" altLang="en-US"/>
              <a:t>形成数据异常结果</a:t>
            </a:r>
            <a:r>
              <a:rPr lang="en-US" altLang="zh-CN"/>
              <a:t>API</a:t>
            </a:r>
            <a:r>
              <a:rPr lang="zh-CN" altLang="en-US"/>
              <a:t>（交付物）</a:t>
            </a:r>
            <a:endParaRPr lang="en-US" altLang="zh-CN"/>
          </a:p>
          <a:p>
            <a:pPr lvl="1"/>
            <a:r>
              <a:rPr lang="zh-CN" altLang="en-US"/>
              <a:t>统一输出格式，方便后面值班助手用</a:t>
            </a:r>
          </a:p>
          <a:p>
            <a:pPr lvl="1"/>
            <a:r>
              <a:rPr lang="zh-CN" altLang="en-US"/>
              <a:t>包括：直方图名字、所属系统、</a:t>
            </a:r>
            <a:r>
              <a:rPr lang="en-US" altLang="zh-CN"/>
              <a:t>run</a:t>
            </a:r>
            <a:r>
              <a:rPr lang="zh-CN" altLang="en-US"/>
              <a:t>号、时间戳、异常得分、检测逻辑、与参考图比较结果</a:t>
            </a:r>
          </a:p>
          <a:p>
            <a:pPr lvl="1"/>
            <a:r>
              <a:rPr lang="en-US" altLang="zh-CN"/>
              <a:t>API</a:t>
            </a:r>
            <a:r>
              <a:rPr lang="zh-CN" altLang="en-US"/>
              <a:t>包括：列出所有检测到直方图，列出某个探测器系统下的所有异常直方图，列出某个名字下直方图当前检测结果</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12D844-0BA1-4327-B861-F115C9CB3E99}"/>
              </a:ext>
            </a:extLst>
          </p:cNvPr>
          <p:cNvSpPr>
            <a:spLocks noGrp="1"/>
          </p:cNvSpPr>
          <p:nvPr>
            <p:ph type="title"/>
          </p:nvPr>
        </p:nvSpPr>
        <p:spPr/>
        <p:txBody>
          <a:bodyPr/>
          <a:lstStyle/>
          <a:p>
            <a:r>
              <a:rPr lang="zh-CN" altLang="en-US" dirty="0"/>
              <a:t>直方图异常检测服务</a:t>
            </a:r>
            <a:r>
              <a:rPr lang="en-US" altLang="zh-CN" dirty="0"/>
              <a:t>v1</a:t>
            </a:r>
            <a:r>
              <a:rPr lang="zh-CN" altLang="en-US" dirty="0"/>
              <a:t>更新发布</a:t>
            </a:r>
          </a:p>
        </p:txBody>
      </p:sp>
      <p:sp>
        <p:nvSpPr>
          <p:cNvPr id="3" name="内容占位符 2">
            <a:extLst>
              <a:ext uri="{FF2B5EF4-FFF2-40B4-BE49-F238E27FC236}">
                <a16:creationId xmlns:a16="http://schemas.microsoft.com/office/drawing/2014/main" id="{E2DBC1D3-AD3D-48A1-B363-01152F1B752A}"/>
              </a:ext>
            </a:extLst>
          </p:cNvPr>
          <p:cNvSpPr>
            <a:spLocks noGrp="1"/>
          </p:cNvSpPr>
          <p:nvPr>
            <p:ph idx="1"/>
          </p:nvPr>
        </p:nvSpPr>
        <p:spPr/>
        <p:txBody>
          <a:bodyPr/>
          <a:lstStyle/>
          <a:p>
            <a:r>
              <a:rPr lang="zh-CN" altLang="en-US" dirty="0"/>
              <a:t>修改直方图上游</a:t>
            </a:r>
            <a:r>
              <a:rPr lang="en-US" altLang="zh-CN" dirty="0"/>
              <a:t>API</a:t>
            </a:r>
            <a:r>
              <a:rPr lang="zh-CN" altLang="en-US" dirty="0"/>
              <a:t>接口调整至</a:t>
            </a:r>
            <a:r>
              <a:rPr lang="en-US" altLang="zh-CN" dirty="0"/>
              <a:t>blade109</a:t>
            </a:r>
            <a:r>
              <a:rPr lang="zh-CN" altLang="en-US" dirty="0"/>
              <a:t>上，使用</a:t>
            </a:r>
            <a:r>
              <a:rPr lang="en-US" altLang="zh-CN" dirty="0" err="1"/>
              <a:t>kurisu</a:t>
            </a:r>
            <a:r>
              <a:rPr lang="zh-CN" altLang="en-US" dirty="0"/>
              <a:t>账号启动</a:t>
            </a:r>
            <a:endParaRPr lang="en-US" altLang="zh-CN" dirty="0"/>
          </a:p>
          <a:p>
            <a:r>
              <a:rPr lang="zh-CN" altLang="en-US" dirty="0"/>
              <a:t>发现</a:t>
            </a:r>
            <a:r>
              <a:rPr lang="en-US" altLang="zh-CN" dirty="0"/>
              <a:t>blade109</a:t>
            </a:r>
            <a:r>
              <a:rPr lang="zh-CN" altLang="en-US" dirty="0"/>
              <a:t>存在资源不足情况，导致直方图</a:t>
            </a:r>
            <a:r>
              <a:rPr lang="en-US" altLang="zh-CN" dirty="0"/>
              <a:t>API</a:t>
            </a:r>
            <a:r>
              <a:rPr lang="zh-CN" altLang="en-US" dirty="0"/>
              <a:t>无法正常拿到数据，暂时</a:t>
            </a:r>
            <a:r>
              <a:rPr lang="en-US" altLang="zh-CN" dirty="0"/>
              <a:t>kill</a:t>
            </a:r>
            <a:r>
              <a:rPr lang="zh-CN" altLang="en-US" dirty="0"/>
              <a:t>掉现有的进程</a:t>
            </a:r>
            <a:endParaRPr lang="en-US" altLang="zh-CN" dirty="0"/>
          </a:p>
          <a:p>
            <a:r>
              <a:rPr lang="zh-CN" altLang="en-US" dirty="0"/>
              <a:t>发现</a:t>
            </a:r>
            <a:r>
              <a:rPr lang="en-US" altLang="zh-CN" dirty="0" err="1"/>
              <a:t>daqweb</a:t>
            </a:r>
            <a:r>
              <a:rPr lang="zh-CN" altLang="en-US" dirty="0"/>
              <a:t>页面挂了以后影响现有展示页面，修改为只读一次直方图列表，在本地缓存目录结构，不在重复读</a:t>
            </a:r>
            <a:r>
              <a:rPr lang="en-US" altLang="zh-CN" dirty="0" err="1"/>
              <a:t>daqweb</a:t>
            </a:r>
            <a:r>
              <a:rPr lang="zh-CN" altLang="en-US" dirty="0"/>
              <a:t>页面</a:t>
            </a:r>
            <a:endParaRPr lang="en-US" altLang="zh-CN" dirty="0"/>
          </a:p>
          <a:p>
            <a:r>
              <a:rPr lang="zh-CN" altLang="en-US" dirty="0"/>
              <a:t>上传到</a:t>
            </a:r>
            <a:r>
              <a:rPr lang="en-US" altLang="zh-CN" dirty="0"/>
              <a:t>git dev</a:t>
            </a:r>
            <a:r>
              <a:rPr lang="zh-CN" altLang="en-US" dirty="0"/>
              <a:t>分支，使用</a:t>
            </a:r>
            <a:r>
              <a:rPr lang="en-US" altLang="zh-CN" dirty="0"/>
              <a:t>8000</a:t>
            </a:r>
            <a:r>
              <a:rPr lang="zh-CN" altLang="en-US" dirty="0"/>
              <a:t>端口</a:t>
            </a:r>
            <a:endParaRPr lang="en-US" altLang="zh-CN" dirty="0"/>
          </a:p>
          <a:p>
            <a:r>
              <a:rPr lang="zh-CN" altLang="en-US" dirty="0"/>
              <a:t>在</a:t>
            </a:r>
            <a:r>
              <a:rPr lang="en-US" altLang="zh-CN" dirty="0"/>
              <a:t>A800</a:t>
            </a:r>
            <a:r>
              <a:rPr lang="zh-CN" altLang="en-US" dirty="0"/>
              <a:t>上新建</a:t>
            </a:r>
            <a:r>
              <a:rPr lang="en-US" altLang="zh-CN" dirty="0"/>
              <a:t>run</a:t>
            </a:r>
            <a:r>
              <a:rPr lang="zh-CN" altLang="en-US" dirty="0"/>
              <a:t>账号，现有</a:t>
            </a:r>
            <a:r>
              <a:rPr lang="en-US" altLang="zh-CN" dirty="0"/>
              <a:t>8000</a:t>
            </a:r>
            <a:r>
              <a:rPr lang="zh-CN" altLang="en-US" dirty="0"/>
              <a:t>端口所有服务使用</a:t>
            </a:r>
            <a:r>
              <a:rPr lang="en-US" altLang="zh-CN" dirty="0"/>
              <a:t>run</a:t>
            </a:r>
            <a:r>
              <a:rPr lang="zh-CN" altLang="en-US" dirty="0"/>
              <a:t>账号下运行，使用</a:t>
            </a:r>
            <a:r>
              <a:rPr lang="en-US" altLang="zh-CN" dirty="0" err="1"/>
              <a:t>tmux</a:t>
            </a:r>
            <a:r>
              <a:rPr lang="zh-CN" altLang="en-US" dirty="0"/>
              <a:t>维护。后续考虑</a:t>
            </a:r>
            <a:r>
              <a:rPr lang="en-US" altLang="zh-CN" dirty="0"/>
              <a:t>docker</a:t>
            </a:r>
            <a:r>
              <a:rPr lang="zh-CN" altLang="en-US" dirty="0"/>
              <a:t>启动（前端服务</a:t>
            </a:r>
            <a:r>
              <a:rPr lang="en-US" altLang="zh-CN" dirty="0"/>
              <a:t>/datahub/</a:t>
            </a:r>
            <a:r>
              <a:rPr lang="zh-CN" altLang="en-US" dirty="0"/>
              <a:t>直方图异常检测服务）</a:t>
            </a:r>
            <a:endParaRPr lang="en-US" altLang="zh-CN" dirty="0"/>
          </a:p>
        </p:txBody>
      </p:sp>
    </p:spTree>
    <p:extLst>
      <p:ext uri="{BB962C8B-B14F-4D97-AF65-F5344CB8AC3E}">
        <p14:creationId xmlns:p14="http://schemas.microsoft.com/office/powerpoint/2010/main" val="949121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7C286D-6469-404C-BFD4-FDE8DC0778A4}"/>
              </a:ext>
            </a:extLst>
          </p:cNvPr>
          <p:cNvSpPr>
            <a:spLocks noGrp="1"/>
          </p:cNvSpPr>
          <p:nvPr>
            <p:ph type="title"/>
          </p:nvPr>
        </p:nvSpPr>
        <p:spPr/>
        <p:txBody>
          <a:bodyPr/>
          <a:lstStyle/>
          <a:p>
            <a:r>
              <a:rPr lang="zh-CN" altLang="en-US" dirty="0"/>
              <a:t>样本存储与专家标注方案</a:t>
            </a:r>
          </a:p>
        </p:txBody>
      </p:sp>
      <p:sp>
        <p:nvSpPr>
          <p:cNvPr id="3" name="内容占位符 2">
            <a:extLst>
              <a:ext uri="{FF2B5EF4-FFF2-40B4-BE49-F238E27FC236}">
                <a16:creationId xmlns:a16="http://schemas.microsoft.com/office/drawing/2014/main" id="{6BE44CB1-79A7-4773-8E88-46F41393739D}"/>
              </a:ext>
            </a:extLst>
          </p:cNvPr>
          <p:cNvSpPr>
            <a:spLocks noGrp="1"/>
          </p:cNvSpPr>
          <p:nvPr>
            <p:ph idx="1"/>
          </p:nvPr>
        </p:nvSpPr>
        <p:spPr/>
        <p:txBody>
          <a:bodyPr>
            <a:normAutofit fontScale="92500" lnSpcReduction="20000"/>
          </a:bodyPr>
          <a:lstStyle/>
          <a:p>
            <a:r>
              <a:rPr lang="zh-CN" altLang="en-US" dirty="0"/>
              <a:t>样本存储</a:t>
            </a:r>
            <a:endParaRPr lang="en-US" altLang="zh-CN" dirty="0"/>
          </a:p>
          <a:p>
            <a:pPr lvl="1"/>
            <a:r>
              <a:rPr lang="zh-CN" altLang="en-US" dirty="0"/>
              <a:t>样本页展示的主表是</a:t>
            </a:r>
            <a:r>
              <a:rPr lang="en-US" altLang="zh-CN" dirty="0" err="1"/>
              <a:t>histogram_samples</a:t>
            </a:r>
            <a:r>
              <a:rPr lang="zh-CN" altLang="en-US" dirty="0"/>
              <a:t>表</a:t>
            </a:r>
            <a:endParaRPr lang="en-US" altLang="zh-CN" dirty="0"/>
          </a:p>
          <a:p>
            <a:pPr lvl="1"/>
            <a:r>
              <a:rPr lang="zh-CN" altLang="en-US" dirty="0"/>
              <a:t>正常样本不全存，存高置信度样本（</a:t>
            </a:r>
            <a:r>
              <a:rPr lang="en-US" altLang="zh-CN" dirty="0"/>
              <a:t>ML</a:t>
            </a:r>
            <a:r>
              <a:rPr lang="zh-CN" altLang="en-US" dirty="0"/>
              <a:t>模型训练，低分优先策略，不全存）</a:t>
            </a:r>
            <a:r>
              <a:rPr lang="en-US" altLang="zh-CN" dirty="0"/>
              <a:t>+</a:t>
            </a:r>
            <a:r>
              <a:rPr lang="zh-CN" altLang="en-US" dirty="0"/>
              <a:t>低置信样本（专家标注，作</a:t>
            </a:r>
            <a:r>
              <a:rPr lang="en-US" altLang="zh-CN" dirty="0"/>
              <a:t>ML</a:t>
            </a:r>
            <a:r>
              <a:rPr lang="zh-CN" altLang="en-US" dirty="0"/>
              <a:t>验证集，全存）</a:t>
            </a:r>
            <a:endParaRPr lang="en-US" altLang="zh-CN" dirty="0"/>
          </a:p>
          <a:p>
            <a:pPr lvl="1"/>
            <a:r>
              <a:rPr lang="zh-CN" altLang="en-US" dirty="0"/>
              <a:t>正常高置信样本存储策略</a:t>
            </a:r>
            <a:endParaRPr lang="en-US" altLang="zh-CN" dirty="0"/>
          </a:p>
          <a:p>
            <a:pPr lvl="2"/>
            <a:r>
              <a:rPr lang="zh-CN" altLang="en-US" dirty="0"/>
              <a:t>低于阈值的</a:t>
            </a:r>
            <a:r>
              <a:rPr lang="en-US" altLang="zh-CN" dirty="0"/>
              <a:t>0.2</a:t>
            </a:r>
            <a:r>
              <a:rPr lang="zh-CN" altLang="en-US" dirty="0"/>
              <a:t>倍，视为高置信样本</a:t>
            </a:r>
            <a:endParaRPr lang="en-US" altLang="zh-CN" dirty="0"/>
          </a:p>
          <a:p>
            <a:pPr lvl="2"/>
            <a:r>
              <a:rPr lang="zh-CN" altLang="en-US" dirty="0"/>
              <a:t>时间窗口内只存储一张图</a:t>
            </a:r>
            <a:endParaRPr lang="en-US" altLang="zh-CN" dirty="0"/>
          </a:p>
          <a:p>
            <a:pPr lvl="2"/>
            <a:r>
              <a:rPr lang="zh-CN" altLang="en-US" dirty="0"/>
              <a:t>每日存储直方图有上限</a:t>
            </a:r>
            <a:endParaRPr lang="en-US" altLang="zh-CN" dirty="0"/>
          </a:p>
          <a:p>
            <a:pPr lvl="1"/>
            <a:r>
              <a:rPr lang="zh-CN" altLang="en-US" dirty="0"/>
              <a:t>异常样本全存（专家确认的异常作为高质量异常保留）</a:t>
            </a:r>
            <a:endParaRPr lang="en-US" altLang="zh-CN" dirty="0"/>
          </a:p>
          <a:p>
            <a:pPr lvl="1"/>
            <a:endParaRPr lang="en-US" altLang="zh-CN" dirty="0"/>
          </a:p>
          <a:p>
            <a:r>
              <a:rPr lang="zh-CN" altLang="en-US" dirty="0"/>
              <a:t>专家标注页</a:t>
            </a:r>
            <a:endParaRPr lang="en-US" altLang="zh-CN" dirty="0"/>
          </a:p>
          <a:p>
            <a:pPr lvl="1"/>
            <a:r>
              <a:rPr lang="zh-CN" altLang="en-US" dirty="0"/>
              <a:t>展示的</a:t>
            </a:r>
            <a:r>
              <a:rPr lang="en-US" altLang="zh-CN" dirty="0" err="1"/>
              <a:t>labeling_tasks</a:t>
            </a:r>
            <a:r>
              <a:rPr lang="zh-CN" altLang="en-US" dirty="0"/>
              <a:t>表</a:t>
            </a:r>
            <a:endParaRPr lang="en-US" altLang="zh-CN" dirty="0"/>
          </a:p>
          <a:p>
            <a:pPr lvl="1"/>
            <a:r>
              <a:rPr lang="zh-CN" altLang="en-US" dirty="0"/>
              <a:t>正常样本如果打分高于阈值的</a:t>
            </a:r>
            <a:r>
              <a:rPr lang="en-US" altLang="zh-CN" dirty="0"/>
              <a:t>0.5</a:t>
            </a:r>
            <a:r>
              <a:rPr lang="zh-CN" altLang="en-US" dirty="0"/>
              <a:t>倍，进入专家标注。反之自动接受</a:t>
            </a:r>
            <a:endParaRPr lang="en-US" altLang="zh-CN" dirty="0"/>
          </a:p>
          <a:p>
            <a:pPr lvl="1"/>
            <a:r>
              <a:rPr lang="zh-CN" altLang="en-US" dirty="0"/>
              <a:t>异常样本全部进入专家标注</a:t>
            </a:r>
            <a:endParaRPr lang="en-US" altLang="zh-CN" dirty="0"/>
          </a:p>
        </p:txBody>
      </p:sp>
    </p:spTree>
    <p:extLst>
      <p:ext uri="{BB962C8B-B14F-4D97-AF65-F5344CB8AC3E}">
        <p14:creationId xmlns:p14="http://schemas.microsoft.com/office/powerpoint/2010/main" val="3187125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E13495-24A7-4059-AEF5-950451C115E3}"/>
              </a:ext>
            </a:extLst>
          </p:cNvPr>
          <p:cNvSpPr>
            <a:spLocks noGrp="1"/>
          </p:cNvSpPr>
          <p:nvPr>
            <p:ph type="title"/>
          </p:nvPr>
        </p:nvSpPr>
        <p:spPr/>
        <p:txBody>
          <a:bodyPr/>
          <a:lstStyle/>
          <a:p>
            <a:r>
              <a:rPr lang="zh-CN" altLang="en-US" dirty="0"/>
              <a:t>完善</a:t>
            </a:r>
            <a:r>
              <a:rPr lang="en-US" altLang="zh-CN" dirty="0"/>
              <a:t>8000</a:t>
            </a:r>
            <a:r>
              <a:rPr lang="zh-CN" altLang="en-US" dirty="0"/>
              <a:t>端口现有页面</a:t>
            </a:r>
          </a:p>
        </p:txBody>
      </p:sp>
      <p:sp>
        <p:nvSpPr>
          <p:cNvPr id="3" name="内容占位符 2">
            <a:extLst>
              <a:ext uri="{FF2B5EF4-FFF2-40B4-BE49-F238E27FC236}">
                <a16:creationId xmlns:a16="http://schemas.microsoft.com/office/drawing/2014/main" id="{7E0E545E-7675-40F0-8AE1-E873170683F7}"/>
              </a:ext>
            </a:extLst>
          </p:cNvPr>
          <p:cNvSpPr>
            <a:spLocks noGrp="1"/>
          </p:cNvSpPr>
          <p:nvPr>
            <p:ph idx="1"/>
          </p:nvPr>
        </p:nvSpPr>
        <p:spPr/>
        <p:txBody>
          <a:bodyPr>
            <a:normAutofit fontScale="92500"/>
          </a:bodyPr>
          <a:lstStyle/>
          <a:p>
            <a:r>
              <a:rPr lang="zh-CN" altLang="en-US" dirty="0"/>
              <a:t>每张图的标题从</a:t>
            </a:r>
            <a:r>
              <a:rPr lang="en-US" altLang="zh-CN" dirty="0"/>
              <a:t>current</a:t>
            </a:r>
            <a:r>
              <a:rPr lang="zh-CN" altLang="en-US" dirty="0"/>
              <a:t>改为真实直方图标题，导航栏名字改，支持中英文切换</a:t>
            </a:r>
          </a:p>
          <a:p>
            <a:r>
              <a:rPr lang="en-US" altLang="zh-CN" dirty="0" err="1"/>
              <a:t>daqweb</a:t>
            </a:r>
            <a:r>
              <a:rPr lang="zh-CN" altLang="en-US" dirty="0"/>
              <a:t>不读了，改成从固定列表里读直方图列表，不依赖</a:t>
            </a:r>
            <a:r>
              <a:rPr lang="en-US" altLang="zh-CN" dirty="0" err="1"/>
              <a:t>daqweb</a:t>
            </a:r>
            <a:r>
              <a:rPr lang="zh-CN" altLang="en-US" dirty="0"/>
              <a:t>页面</a:t>
            </a:r>
          </a:p>
          <a:p>
            <a:r>
              <a:rPr lang="zh-CN" altLang="en-US" dirty="0"/>
              <a:t>运行模式加</a:t>
            </a:r>
            <a:r>
              <a:rPr lang="en-US" altLang="zh-CN" dirty="0"/>
              <a:t>decay</a:t>
            </a:r>
            <a:r>
              <a:rPr lang="zh-CN" altLang="en-US" dirty="0"/>
              <a:t>模式，不展示</a:t>
            </a:r>
            <a:r>
              <a:rPr lang="en-US" altLang="zh-CN" dirty="0"/>
              <a:t>TOPUP</a:t>
            </a:r>
            <a:r>
              <a:rPr lang="zh-CN" altLang="en-US" dirty="0"/>
              <a:t>直方图也不展示检测结果，相应地后端增加运行模式读取接口，默认是</a:t>
            </a:r>
            <a:r>
              <a:rPr lang="en-US" altLang="zh-CN" dirty="0"/>
              <a:t>decay</a:t>
            </a:r>
          </a:p>
          <a:p>
            <a:r>
              <a:rPr lang="zh-CN" altLang="en-US" dirty="0"/>
              <a:t>图加载慢，调整展示策略和后端服务，直接返回该页面需要的结果，避免前端统计。网页预加载</a:t>
            </a:r>
            <a:r>
              <a:rPr lang="en-US" altLang="zh-CN" dirty="0"/>
              <a:t>JSROOT</a:t>
            </a:r>
            <a:r>
              <a:rPr lang="zh-CN" altLang="en-US" dirty="0"/>
              <a:t>，切</a:t>
            </a:r>
            <a:r>
              <a:rPr lang="en-US" altLang="zh-CN" dirty="0"/>
              <a:t>tab</a:t>
            </a:r>
            <a:r>
              <a:rPr lang="zh-CN" altLang="en-US" dirty="0"/>
              <a:t>时空白显示问题优化，</a:t>
            </a:r>
            <a:r>
              <a:rPr lang="en-US" altLang="zh-CN" dirty="0"/>
              <a:t>tab</a:t>
            </a:r>
            <a:r>
              <a:rPr lang="zh-CN" altLang="en-US" dirty="0"/>
              <a:t>分帧渲染，先挂载整个标签页的</a:t>
            </a:r>
            <a:r>
              <a:rPr lang="en-US" altLang="zh-CN" dirty="0"/>
              <a:t>JSROOT</a:t>
            </a:r>
            <a:r>
              <a:rPr lang="zh-CN" altLang="en-US" dirty="0"/>
              <a:t>更新完以后再刷新</a:t>
            </a:r>
          </a:p>
          <a:p>
            <a:r>
              <a:rPr lang="en-US" altLang="zh-CN" dirty="0"/>
              <a:t>Rule Detection </a:t>
            </a:r>
            <a:r>
              <a:rPr lang="zh-CN" altLang="en-US" dirty="0"/>
              <a:t>前端固定为开启、不可手动关闭</a:t>
            </a:r>
            <a:endParaRPr lang="en-US" altLang="zh-CN" dirty="0"/>
          </a:p>
          <a:p>
            <a:endParaRPr lang="zh-CN" altLang="en-US" dirty="0"/>
          </a:p>
        </p:txBody>
      </p:sp>
    </p:spTree>
    <p:extLst>
      <p:ext uri="{BB962C8B-B14F-4D97-AF65-F5344CB8AC3E}">
        <p14:creationId xmlns:p14="http://schemas.microsoft.com/office/powerpoint/2010/main" val="27790902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030043-08BF-48FD-A656-C25810624505}"/>
              </a:ext>
            </a:extLst>
          </p:cNvPr>
          <p:cNvSpPr>
            <a:spLocks noGrp="1"/>
          </p:cNvSpPr>
          <p:nvPr>
            <p:ph type="title"/>
          </p:nvPr>
        </p:nvSpPr>
        <p:spPr/>
        <p:txBody>
          <a:bodyPr/>
          <a:lstStyle/>
          <a:p>
            <a:r>
              <a:rPr lang="zh-CN" altLang="en-US" dirty="0"/>
              <a:t>标注页面更新</a:t>
            </a:r>
          </a:p>
        </p:txBody>
      </p:sp>
      <p:sp>
        <p:nvSpPr>
          <p:cNvPr id="3" name="内容占位符 2">
            <a:extLst>
              <a:ext uri="{FF2B5EF4-FFF2-40B4-BE49-F238E27FC236}">
                <a16:creationId xmlns:a16="http://schemas.microsoft.com/office/drawing/2014/main" id="{4FABE1B5-6818-457C-877C-D941B418F06C}"/>
              </a:ext>
            </a:extLst>
          </p:cNvPr>
          <p:cNvSpPr>
            <a:spLocks noGrp="1"/>
          </p:cNvSpPr>
          <p:nvPr>
            <p:ph idx="1"/>
          </p:nvPr>
        </p:nvSpPr>
        <p:spPr/>
        <p:txBody>
          <a:bodyPr/>
          <a:lstStyle/>
          <a:p>
            <a:r>
              <a:rPr lang="zh-CN" altLang="en-US" dirty="0"/>
              <a:t>归一化方式有点搞乱了</a:t>
            </a:r>
            <a:endParaRPr lang="en-US" altLang="zh-CN" dirty="0"/>
          </a:p>
          <a:p>
            <a:pPr lvl="1"/>
            <a:r>
              <a:rPr lang="zh-CN" altLang="en-US" dirty="0"/>
              <a:t>之前改成了按照</a:t>
            </a:r>
            <a:r>
              <a:rPr lang="en-US" altLang="zh-CN" dirty="0"/>
              <a:t>entries</a:t>
            </a:r>
            <a:r>
              <a:rPr lang="zh-CN" altLang="en-US" dirty="0"/>
              <a:t>归一化反倒是看着不对，但我之前实现的也不对，之前是按照</a:t>
            </a:r>
            <a:r>
              <a:rPr lang="en-US" altLang="zh-CN" dirty="0"/>
              <a:t>bins</a:t>
            </a:r>
            <a:r>
              <a:rPr lang="zh-CN" altLang="en-US" dirty="0"/>
              <a:t>的求和，如果有溢出也不对。</a:t>
            </a:r>
            <a:r>
              <a:rPr lang="en-US" altLang="zh-CN" dirty="0"/>
              <a:t>entries</a:t>
            </a:r>
            <a:r>
              <a:rPr lang="zh-CN" altLang="en-US" dirty="0"/>
              <a:t>有小数</a:t>
            </a:r>
            <a:r>
              <a:rPr lang="en-US" altLang="zh-CN" dirty="0"/>
              <a:t>,</a:t>
            </a:r>
            <a:r>
              <a:rPr lang="zh-CN" altLang="en-US" dirty="0"/>
              <a:t>因为按照参考图的</a:t>
            </a:r>
            <a:r>
              <a:rPr lang="en-US" altLang="zh-CN" dirty="0"/>
              <a:t>entries</a:t>
            </a:r>
            <a:r>
              <a:rPr lang="zh-CN" altLang="en-US" dirty="0"/>
              <a:t>展示去了</a:t>
            </a:r>
            <a:endParaRPr lang="en-US" altLang="zh-CN" dirty="0"/>
          </a:p>
          <a:p>
            <a:pPr lvl="1"/>
            <a:r>
              <a:rPr lang="zh-CN" altLang="en-US" dirty="0"/>
              <a:t>后来我改成了按照积分归一化，保证面积一致，看着对</a:t>
            </a:r>
            <a:endParaRPr lang="en-US" altLang="zh-CN" dirty="0"/>
          </a:p>
          <a:p>
            <a:r>
              <a:rPr lang="zh-CN" altLang="en-US" dirty="0"/>
              <a:t>优化全选按钮展示方式</a:t>
            </a:r>
            <a:endParaRPr lang="en-US" altLang="zh-CN" dirty="0"/>
          </a:p>
          <a:p>
            <a:r>
              <a:rPr lang="zh-CN" altLang="en-US" dirty="0"/>
              <a:t>筛选条件：展示</a:t>
            </a:r>
            <a:r>
              <a:rPr lang="zh-CN" altLang="en-US" dirty="0">
                <a:solidFill>
                  <a:srgbClr val="FF0000"/>
                </a:solidFill>
              </a:rPr>
              <a:t>待</a:t>
            </a:r>
            <a:r>
              <a:rPr lang="zh-CN" altLang="en-US" dirty="0"/>
              <a:t>标注</a:t>
            </a:r>
            <a:r>
              <a:rPr lang="en-US" altLang="zh-CN" dirty="0"/>
              <a:t>/</a:t>
            </a:r>
            <a:r>
              <a:rPr lang="zh-CN" altLang="en-US" dirty="0"/>
              <a:t>已标注</a:t>
            </a:r>
            <a:r>
              <a:rPr lang="en-US" altLang="zh-CN" dirty="0"/>
              <a:t>/</a:t>
            </a:r>
            <a:r>
              <a:rPr lang="zh-CN" altLang="en-US" dirty="0"/>
              <a:t>接受系统判定的</a:t>
            </a:r>
            <a:endParaRPr lang="en-US" altLang="zh-CN" dirty="0"/>
          </a:p>
          <a:p>
            <a:r>
              <a:rPr lang="zh-CN" altLang="en-US" dirty="0"/>
              <a:t>展示专家标注和系统判定结果不一致的</a:t>
            </a:r>
            <a:endParaRPr lang="en-US" altLang="zh-CN" dirty="0"/>
          </a:p>
          <a:p>
            <a:r>
              <a:rPr lang="zh-CN" altLang="en-US" dirty="0"/>
              <a:t>解决标注页漏掉未展示全的问题，后端进行分页上传</a:t>
            </a:r>
          </a:p>
        </p:txBody>
      </p:sp>
    </p:spTree>
    <p:extLst>
      <p:ext uri="{BB962C8B-B14F-4D97-AF65-F5344CB8AC3E}">
        <p14:creationId xmlns:p14="http://schemas.microsoft.com/office/powerpoint/2010/main" val="5323263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F7FDA0-4F6A-42CF-B590-0166FF73F2C0}"/>
              </a:ext>
            </a:extLst>
          </p:cNvPr>
          <p:cNvSpPr>
            <a:spLocks noGrp="1"/>
          </p:cNvSpPr>
          <p:nvPr>
            <p:ph type="title"/>
          </p:nvPr>
        </p:nvSpPr>
        <p:spPr/>
        <p:txBody>
          <a:bodyPr/>
          <a:lstStyle/>
          <a:p>
            <a:r>
              <a:rPr lang="en-US" altLang="zh-CN" dirty="0"/>
              <a:t>TODO</a:t>
            </a:r>
            <a:r>
              <a:rPr lang="zh-CN" altLang="en-US" dirty="0"/>
              <a:t>：</a:t>
            </a:r>
          </a:p>
        </p:txBody>
      </p:sp>
      <p:sp>
        <p:nvSpPr>
          <p:cNvPr id="3" name="内容占位符 2">
            <a:extLst>
              <a:ext uri="{FF2B5EF4-FFF2-40B4-BE49-F238E27FC236}">
                <a16:creationId xmlns:a16="http://schemas.microsoft.com/office/drawing/2014/main" id="{BAC00382-988E-400D-99E1-2D5A7C6921B0}"/>
              </a:ext>
            </a:extLst>
          </p:cNvPr>
          <p:cNvSpPr>
            <a:spLocks noGrp="1"/>
          </p:cNvSpPr>
          <p:nvPr>
            <p:ph idx="1"/>
          </p:nvPr>
        </p:nvSpPr>
        <p:spPr/>
        <p:txBody>
          <a:bodyPr/>
          <a:lstStyle/>
          <a:p>
            <a:r>
              <a:rPr lang="zh-CN" altLang="en-US" dirty="0"/>
              <a:t>异常列表 按</a:t>
            </a:r>
            <a:r>
              <a:rPr lang="en-US" altLang="zh-CN" dirty="0"/>
              <a:t>run</a:t>
            </a:r>
            <a:r>
              <a:rPr lang="zh-CN" altLang="en-US" dirty="0"/>
              <a:t>为单位给一个总表</a:t>
            </a:r>
            <a:endParaRPr lang="en-US" altLang="zh-CN" dirty="0"/>
          </a:p>
          <a:p>
            <a:r>
              <a:rPr lang="zh-CN" altLang="en-US" dirty="0"/>
              <a:t>历史</a:t>
            </a:r>
            <a:r>
              <a:rPr lang="en-US" altLang="zh-CN" dirty="0"/>
              <a:t>ROOT</a:t>
            </a:r>
            <a:r>
              <a:rPr lang="zh-CN" altLang="en-US" dirty="0"/>
              <a:t>文件可展示 按</a:t>
            </a:r>
            <a:r>
              <a:rPr lang="en-US" altLang="zh-CN" dirty="0"/>
              <a:t>run</a:t>
            </a:r>
            <a:r>
              <a:rPr lang="zh-CN" altLang="en-US" dirty="0"/>
              <a:t>为单位</a:t>
            </a:r>
            <a:endParaRPr lang="en-US" altLang="zh-CN" dirty="0"/>
          </a:p>
          <a:p>
            <a:r>
              <a:rPr lang="zh-CN" altLang="en-US" dirty="0"/>
              <a:t>值班员标注后专家标注</a:t>
            </a:r>
            <a:endParaRPr lang="en-US" altLang="zh-CN" dirty="0"/>
          </a:p>
          <a:p>
            <a:r>
              <a:rPr lang="en-US" altLang="zh-CN" dirty="0"/>
              <a:t>run</a:t>
            </a:r>
            <a:r>
              <a:rPr lang="zh-CN" altLang="en-US" dirty="0"/>
              <a:t>刚起来的异常不检测，等</a:t>
            </a:r>
            <a:r>
              <a:rPr lang="en-US" altLang="zh-CN" dirty="0"/>
              <a:t>entries</a:t>
            </a:r>
            <a:r>
              <a:rPr lang="zh-CN" altLang="en-US" dirty="0"/>
              <a:t>比例达到某个值再说</a:t>
            </a:r>
            <a:endParaRPr lang="en-US" altLang="zh-CN" dirty="0"/>
          </a:p>
          <a:p>
            <a:r>
              <a:rPr lang="zh-CN" altLang="en-US" dirty="0"/>
              <a:t>偏移和冒道不太一样</a:t>
            </a:r>
          </a:p>
        </p:txBody>
      </p:sp>
    </p:spTree>
    <p:extLst>
      <p:ext uri="{BB962C8B-B14F-4D97-AF65-F5344CB8AC3E}">
        <p14:creationId xmlns:p14="http://schemas.microsoft.com/office/powerpoint/2010/main" val="42646904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18C791-1F19-4207-A1D0-166C412E623F}"/>
              </a:ext>
            </a:extLst>
          </p:cNvPr>
          <p:cNvSpPr>
            <a:spLocks noGrp="1"/>
          </p:cNvSpPr>
          <p:nvPr>
            <p:ph type="title"/>
          </p:nvPr>
        </p:nvSpPr>
        <p:spPr/>
        <p:txBody>
          <a:bodyPr/>
          <a:lstStyle/>
          <a:p>
            <a:r>
              <a:rPr lang="zh-CN" altLang="en-US" dirty="0"/>
              <a:t>继续优化</a:t>
            </a:r>
          </a:p>
        </p:txBody>
      </p:sp>
      <p:sp>
        <p:nvSpPr>
          <p:cNvPr id="3" name="内容占位符 2">
            <a:extLst>
              <a:ext uri="{FF2B5EF4-FFF2-40B4-BE49-F238E27FC236}">
                <a16:creationId xmlns:a16="http://schemas.microsoft.com/office/drawing/2014/main" id="{DB00A6A4-87F6-442E-B34E-99063D124E42}"/>
              </a:ext>
            </a:extLst>
          </p:cNvPr>
          <p:cNvSpPr>
            <a:spLocks noGrp="1"/>
          </p:cNvSpPr>
          <p:nvPr>
            <p:ph idx="1"/>
          </p:nvPr>
        </p:nvSpPr>
        <p:spPr/>
        <p:txBody>
          <a:bodyPr/>
          <a:lstStyle/>
          <a:p>
            <a:r>
              <a:rPr lang="zh-CN" altLang="en-US" dirty="0"/>
              <a:t>实时图</a:t>
            </a:r>
            <a:r>
              <a:rPr lang="en-US" altLang="zh-CN" dirty="0"/>
              <a:t>entries</a:t>
            </a:r>
            <a:r>
              <a:rPr lang="zh-CN" altLang="en-US" dirty="0"/>
              <a:t>达到参考图</a:t>
            </a:r>
            <a:r>
              <a:rPr lang="en-US" altLang="zh-CN" dirty="0"/>
              <a:t>entries</a:t>
            </a:r>
            <a:r>
              <a:rPr lang="zh-CN" altLang="en-US" dirty="0"/>
              <a:t>的</a:t>
            </a:r>
            <a:r>
              <a:rPr lang="en-US" altLang="zh-CN" dirty="0"/>
              <a:t>10%</a:t>
            </a:r>
            <a:r>
              <a:rPr lang="zh-CN" altLang="en-US" dirty="0"/>
              <a:t>以上触发异常检测</a:t>
            </a:r>
            <a:endParaRPr lang="en-US" altLang="zh-CN" dirty="0"/>
          </a:p>
          <a:p>
            <a:r>
              <a:rPr lang="zh-CN" altLang="en-US" dirty="0"/>
              <a:t>不是</a:t>
            </a:r>
            <a:r>
              <a:rPr lang="en-US" altLang="zh-CN" dirty="0" err="1"/>
              <a:t>hitmap</a:t>
            </a:r>
            <a:r>
              <a:rPr lang="zh-CN" altLang="en-US" dirty="0"/>
              <a:t>的图不会报死道冒道，都报</a:t>
            </a:r>
            <a:r>
              <a:rPr lang="en-US" altLang="zh-CN" dirty="0"/>
              <a:t>shape</a:t>
            </a:r>
            <a:r>
              <a:rPr lang="zh-CN" altLang="en-US" dirty="0"/>
              <a:t>异常</a:t>
            </a:r>
            <a:endParaRPr lang="en-US" altLang="zh-CN" dirty="0"/>
          </a:p>
          <a:p>
            <a:r>
              <a:rPr lang="zh-CN" altLang="en-US" dirty="0"/>
              <a:t>增加历史直方图展示</a:t>
            </a:r>
          </a:p>
        </p:txBody>
      </p:sp>
    </p:spTree>
    <p:extLst>
      <p:ext uri="{BB962C8B-B14F-4D97-AF65-F5344CB8AC3E}">
        <p14:creationId xmlns:p14="http://schemas.microsoft.com/office/powerpoint/2010/main" val="37065413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30DB6E-2263-45C8-A435-45FAE99242A1}"/>
              </a:ext>
            </a:extLst>
          </p:cNvPr>
          <p:cNvSpPr>
            <a:spLocks noGrp="1"/>
          </p:cNvSpPr>
          <p:nvPr>
            <p:ph type="title"/>
          </p:nvPr>
        </p:nvSpPr>
        <p:spPr/>
        <p:txBody>
          <a:bodyPr/>
          <a:lstStyle/>
          <a:p>
            <a:r>
              <a:rPr lang="zh-CN" altLang="en-US" dirty="0"/>
              <a:t>标注规则重构</a:t>
            </a:r>
          </a:p>
        </p:txBody>
      </p:sp>
      <p:sp>
        <p:nvSpPr>
          <p:cNvPr id="3" name="内容占位符 2">
            <a:extLst>
              <a:ext uri="{FF2B5EF4-FFF2-40B4-BE49-F238E27FC236}">
                <a16:creationId xmlns:a16="http://schemas.microsoft.com/office/drawing/2014/main" id="{97AE816E-5CEB-4127-84F5-AAC639329DC0}"/>
              </a:ext>
            </a:extLst>
          </p:cNvPr>
          <p:cNvSpPr>
            <a:spLocks noGrp="1"/>
          </p:cNvSpPr>
          <p:nvPr>
            <p:ph idx="1"/>
          </p:nvPr>
        </p:nvSpPr>
        <p:spPr/>
        <p:txBody>
          <a:bodyPr>
            <a:normAutofit fontScale="92500" lnSpcReduction="10000"/>
          </a:bodyPr>
          <a:lstStyle/>
          <a:p>
            <a:r>
              <a:rPr lang="zh-CN" altLang="en-US" dirty="0"/>
              <a:t>原始实时数据层不动，展示</a:t>
            </a:r>
            <a:r>
              <a:rPr lang="en-US" altLang="zh-CN" dirty="0"/>
              <a:t>overview</a:t>
            </a:r>
            <a:r>
              <a:rPr lang="zh-CN" altLang="en-US" dirty="0"/>
              <a:t>页面</a:t>
            </a:r>
            <a:endParaRPr lang="en-US" altLang="zh-CN" dirty="0"/>
          </a:p>
          <a:p>
            <a:r>
              <a:rPr lang="zh-CN" altLang="en-US" dirty="0"/>
              <a:t>人工复核层有改动，只存进入人工流程的图，包括</a:t>
            </a:r>
            <a:endParaRPr lang="en-US" altLang="zh-CN" dirty="0"/>
          </a:p>
          <a:p>
            <a:pPr lvl="1"/>
            <a:r>
              <a:rPr lang="zh-CN" altLang="en-US" dirty="0"/>
              <a:t>值班员需要初标的图</a:t>
            </a:r>
            <a:r>
              <a:rPr lang="en-US" altLang="zh-CN" dirty="0"/>
              <a:t>-&gt;</a:t>
            </a:r>
            <a:r>
              <a:rPr lang="zh-CN" altLang="en-US" dirty="0"/>
              <a:t>专家需要确认的图</a:t>
            </a:r>
            <a:r>
              <a:rPr lang="en-US" altLang="zh-CN" dirty="0"/>
              <a:t>-&gt;</a:t>
            </a:r>
            <a:r>
              <a:rPr lang="zh-CN" altLang="en-US" dirty="0"/>
              <a:t>最终进入训练集的图</a:t>
            </a:r>
            <a:endParaRPr lang="en-US" altLang="zh-CN" dirty="0"/>
          </a:p>
          <a:p>
            <a:r>
              <a:rPr lang="zh-CN" altLang="en-US" dirty="0"/>
              <a:t>增加</a:t>
            </a:r>
            <a:r>
              <a:rPr lang="en-US" altLang="zh-CN" dirty="0"/>
              <a:t>run</a:t>
            </a:r>
            <a:r>
              <a:rPr lang="zh-CN" altLang="en-US" dirty="0"/>
              <a:t>汇总表和候选层</a:t>
            </a:r>
            <a:endParaRPr lang="en-US" altLang="zh-CN" dirty="0"/>
          </a:p>
          <a:p>
            <a:pPr lvl="1"/>
            <a:r>
              <a:rPr lang="zh-CN" altLang="en-US" dirty="0"/>
              <a:t>按照</a:t>
            </a:r>
            <a:r>
              <a:rPr lang="en-US" altLang="zh-CN" dirty="0"/>
              <a:t>run</a:t>
            </a:r>
            <a:r>
              <a:rPr lang="zh-CN" altLang="en-US" dirty="0"/>
              <a:t>号和直方图名字聚合，存首次</a:t>
            </a:r>
            <a:r>
              <a:rPr lang="en-US" altLang="zh-CN" dirty="0"/>
              <a:t>/</a:t>
            </a:r>
            <a:r>
              <a:rPr lang="zh-CN" altLang="en-US" dirty="0"/>
              <a:t>最后异常时间，异常次数，最大分数等</a:t>
            </a:r>
            <a:endParaRPr lang="en-US" altLang="zh-CN" dirty="0"/>
          </a:p>
          <a:p>
            <a:pPr lvl="1"/>
            <a:r>
              <a:rPr lang="zh-CN" altLang="en-US" dirty="0"/>
              <a:t>候选表存给值班员看的候选图，既可以是异常候选也可以是正常候选（避免对瞬时实时图乱标）</a:t>
            </a:r>
            <a:endParaRPr lang="en-US" altLang="zh-CN" dirty="0"/>
          </a:p>
          <a:p>
            <a:r>
              <a:rPr lang="zh-CN" altLang="en-US" dirty="0"/>
              <a:t>按</a:t>
            </a:r>
            <a:r>
              <a:rPr lang="en-US" altLang="zh-CN" dirty="0"/>
              <a:t>run</a:t>
            </a:r>
            <a:r>
              <a:rPr lang="zh-CN" altLang="en-US" dirty="0"/>
              <a:t>组织值班员工作台</a:t>
            </a:r>
            <a:endParaRPr lang="en-US" altLang="zh-CN" dirty="0"/>
          </a:p>
          <a:p>
            <a:pPr lvl="1"/>
            <a:r>
              <a:rPr lang="zh-CN" altLang="en-US" dirty="0"/>
              <a:t>每个</a:t>
            </a:r>
            <a:r>
              <a:rPr lang="en-US" altLang="zh-CN" dirty="0"/>
              <a:t>run</a:t>
            </a:r>
            <a:r>
              <a:rPr lang="zh-CN" altLang="en-US" dirty="0"/>
              <a:t>下给出异常待标和正常待标</a:t>
            </a:r>
            <a:endParaRPr lang="en-US" altLang="zh-CN" dirty="0"/>
          </a:p>
          <a:p>
            <a:pPr lvl="1"/>
            <a:r>
              <a:rPr lang="zh-CN" altLang="en-US" dirty="0"/>
              <a:t>异常待标：一分钟检测一次，展示首次时间，最后时间，次数，一张代表图</a:t>
            </a:r>
            <a:endParaRPr lang="en-US" altLang="zh-CN" dirty="0"/>
          </a:p>
          <a:p>
            <a:pPr lvl="1"/>
            <a:r>
              <a:rPr lang="zh-CN" altLang="en-US" dirty="0"/>
              <a:t>正常待标：</a:t>
            </a:r>
            <a:r>
              <a:rPr lang="en-US" altLang="zh-CN" dirty="0"/>
              <a:t>run</a:t>
            </a:r>
            <a:r>
              <a:rPr lang="zh-CN" altLang="en-US" dirty="0"/>
              <a:t>稳定后每隔</a:t>
            </a:r>
            <a:r>
              <a:rPr lang="en-US" altLang="zh-CN" dirty="0"/>
              <a:t>10</a:t>
            </a:r>
            <a:r>
              <a:rPr lang="zh-CN" altLang="en-US" dirty="0"/>
              <a:t>分钟抽</a:t>
            </a:r>
            <a:r>
              <a:rPr lang="zh-CN" altLang="en-US"/>
              <a:t>一批</a:t>
            </a:r>
            <a:endParaRPr lang="en-US" altLang="zh-CN" dirty="0"/>
          </a:p>
          <a:p>
            <a:pPr lvl="1"/>
            <a:endParaRPr lang="en-US" altLang="zh-CN" dirty="0"/>
          </a:p>
          <a:p>
            <a:pPr marL="457200" lvl="1" indent="0">
              <a:buNone/>
            </a:pPr>
            <a:endParaRPr lang="zh-CN" altLang="en-US" dirty="0"/>
          </a:p>
        </p:txBody>
      </p:sp>
    </p:spTree>
    <p:extLst>
      <p:ext uri="{BB962C8B-B14F-4D97-AF65-F5344CB8AC3E}">
        <p14:creationId xmlns:p14="http://schemas.microsoft.com/office/powerpoint/2010/main" val="5376943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16F81F-49C3-4D63-ABBB-C25B7FE75B46}"/>
              </a:ext>
            </a:extLst>
          </p:cNvPr>
          <p:cNvSpPr>
            <a:spLocks noGrp="1"/>
          </p:cNvSpPr>
          <p:nvPr>
            <p:ph type="title"/>
          </p:nvPr>
        </p:nvSpPr>
        <p:spPr/>
        <p:txBody>
          <a:bodyPr/>
          <a:lstStyle/>
          <a:p>
            <a:r>
              <a:rPr lang="en-US" altLang="zh-CN" dirty="0"/>
              <a:t>TODO:</a:t>
            </a:r>
            <a:endParaRPr lang="zh-CN" altLang="en-US" dirty="0"/>
          </a:p>
        </p:txBody>
      </p:sp>
      <p:sp>
        <p:nvSpPr>
          <p:cNvPr id="3" name="内容占位符 2">
            <a:extLst>
              <a:ext uri="{FF2B5EF4-FFF2-40B4-BE49-F238E27FC236}">
                <a16:creationId xmlns:a16="http://schemas.microsoft.com/office/drawing/2014/main" id="{45CE2BFD-4A75-47CF-9CC9-FDAEECD6BA4F}"/>
              </a:ext>
            </a:extLst>
          </p:cNvPr>
          <p:cNvSpPr>
            <a:spLocks noGrp="1"/>
          </p:cNvSpPr>
          <p:nvPr>
            <p:ph idx="1"/>
          </p:nvPr>
        </p:nvSpPr>
        <p:spPr/>
        <p:txBody>
          <a:bodyPr/>
          <a:lstStyle/>
          <a:p>
            <a:r>
              <a:rPr lang="en-US" altLang="zh-CN" dirty="0"/>
              <a:t>Overview</a:t>
            </a:r>
            <a:r>
              <a:rPr lang="zh-CN" altLang="en-US" dirty="0"/>
              <a:t>上标，布局</a:t>
            </a:r>
            <a:endParaRPr lang="en-US" altLang="zh-CN" dirty="0"/>
          </a:p>
          <a:p>
            <a:r>
              <a:rPr lang="zh-CN" altLang="en-US" dirty="0"/>
              <a:t>历史发生过的 后来恢复的呢咋看出来</a:t>
            </a:r>
            <a:endParaRPr lang="en-US" altLang="zh-CN" dirty="0"/>
          </a:p>
          <a:p>
            <a:r>
              <a:rPr lang="zh-CN" altLang="en-US" dirty="0"/>
              <a:t>值班员标太多了</a:t>
            </a:r>
            <a:endParaRPr lang="en-US" altLang="zh-CN" dirty="0"/>
          </a:p>
          <a:p>
            <a:r>
              <a:rPr lang="en-US" altLang="zh-CN" dirty="0"/>
              <a:t>run</a:t>
            </a:r>
            <a:r>
              <a:rPr lang="zh-CN" altLang="en-US" dirty="0"/>
              <a:t>的详情页展示最后一次异常事例</a:t>
            </a:r>
          </a:p>
        </p:txBody>
      </p:sp>
    </p:spTree>
    <p:extLst>
      <p:ext uri="{BB962C8B-B14F-4D97-AF65-F5344CB8AC3E}">
        <p14:creationId xmlns:p14="http://schemas.microsoft.com/office/powerpoint/2010/main" val="4858937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9498AA-B870-4009-8703-C85595514B44}"/>
              </a:ext>
            </a:extLst>
          </p:cNvPr>
          <p:cNvSpPr>
            <a:spLocks noGrp="1"/>
          </p:cNvSpPr>
          <p:nvPr>
            <p:ph type="title"/>
          </p:nvPr>
        </p:nvSpPr>
        <p:spPr/>
        <p:txBody>
          <a:bodyPr/>
          <a:lstStyle/>
          <a:p>
            <a:r>
              <a:rPr lang="zh-CN" altLang="en-US" dirty="0"/>
              <a:t>直方图数据不更新</a:t>
            </a:r>
          </a:p>
        </p:txBody>
      </p:sp>
      <p:sp>
        <p:nvSpPr>
          <p:cNvPr id="3" name="内容占位符 2">
            <a:extLst>
              <a:ext uri="{FF2B5EF4-FFF2-40B4-BE49-F238E27FC236}">
                <a16:creationId xmlns:a16="http://schemas.microsoft.com/office/drawing/2014/main" id="{FB61ACC1-8B7B-4E1D-A3E2-EE0F300743A9}"/>
              </a:ext>
            </a:extLst>
          </p:cNvPr>
          <p:cNvSpPr>
            <a:spLocks noGrp="1"/>
          </p:cNvSpPr>
          <p:nvPr>
            <p:ph idx="1"/>
          </p:nvPr>
        </p:nvSpPr>
        <p:spPr/>
        <p:txBody>
          <a:bodyPr>
            <a:normAutofit/>
          </a:bodyPr>
          <a:lstStyle/>
          <a:p>
            <a:r>
              <a:rPr lang="en-US" altLang="zh-CN" dirty="0"/>
              <a:t>Datahub</a:t>
            </a:r>
            <a:r>
              <a:rPr lang="zh-CN" altLang="en-US" dirty="0"/>
              <a:t>拉取</a:t>
            </a:r>
            <a:r>
              <a:rPr lang="en-US" altLang="zh-CN" dirty="0"/>
              <a:t>IS</a:t>
            </a:r>
            <a:r>
              <a:rPr lang="zh-CN" altLang="en-US" dirty="0"/>
              <a:t>服务数据</a:t>
            </a:r>
            <a:r>
              <a:rPr lang="en-US" altLang="zh-CN" dirty="0"/>
              <a:t>2.35MB</a:t>
            </a:r>
            <a:r>
              <a:rPr lang="zh-CN" altLang="en-US" dirty="0"/>
              <a:t>，需要</a:t>
            </a:r>
            <a:r>
              <a:rPr lang="en-US" altLang="zh-CN" dirty="0"/>
              <a:t>90s</a:t>
            </a:r>
            <a:r>
              <a:rPr lang="zh-CN" altLang="en-US" dirty="0"/>
              <a:t>，约</a:t>
            </a:r>
            <a:r>
              <a:rPr lang="en-US" altLang="zh-CN" dirty="0"/>
              <a:t>25KB/s</a:t>
            </a:r>
          </a:p>
          <a:p>
            <a:r>
              <a:rPr lang="zh-CN" altLang="en-US" dirty="0"/>
              <a:t>但</a:t>
            </a:r>
            <a:r>
              <a:rPr lang="en-US" altLang="zh-CN" dirty="0"/>
              <a:t>Datahub</a:t>
            </a:r>
            <a:r>
              <a:rPr lang="zh-CN" altLang="en-US" dirty="0"/>
              <a:t>超时只等</a:t>
            </a:r>
            <a:r>
              <a:rPr lang="en-US" altLang="zh-CN" dirty="0"/>
              <a:t>15s</a:t>
            </a:r>
            <a:r>
              <a:rPr lang="zh-CN" altLang="en-US" dirty="0"/>
              <a:t>，所以请求超时，结果为空</a:t>
            </a:r>
            <a:endParaRPr lang="en-US" altLang="zh-CN" dirty="0"/>
          </a:p>
          <a:p>
            <a:r>
              <a:rPr lang="zh-CN" altLang="en-US" dirty="0"/>
              <a:t>修改为</a:t>
            </a:r>
            <a:r>
              <a:rPr lang="en-US" altLang="zh-CN" dirty="0"/>
              <a:t>150s</a:t>
            </a:r>
          </a:p>
          <a:p>
            <a:r>
              <a:rPr lang="zh-CN" altLang="en-US" dirty="0"/>
              <a:t>排查</a:t>
            </a:r>
            <a:r>
              <a:rPr lang="en-US" altLang="zh-CN" dirty="0"/>
              <a:t>25KB/s</a:t>
            </a:r>
            <a:r>
              <a:rPr lang="zh-CN" altLang="en-US" dirty="0"/>
              <a:t>传输速度慢的原因</a:t>
            </a:r>
            <a:endParaRPr lang="en-US" altLang="zh-CN" dirty="0"/>
          </a:p>
          <a:p>
            <a:pPr lvl="1"/>
            <a:r>
              <a:rPr lang="en-US" altLang="zh-CN" dirty="0"/>
              <a:t>blade109</a:t>
            </a:r>
            <a:r>
              <a:rPr lang="zh-CN" altLang="en-US" dirty="0"/>
              <a:t>自发自收很快</a:t>
            </a:r>
            <a:endParaRPr lang="en-US" altLang="zh-CN" dirty="0"/>
          </a:p>
          <a:p>
            <a:pPr lvl="1"/>
            <a:r>
              <a:rPr lang="zh-CN" altLang="en-US" dirty="0"/>
              <a:t>但</a:t>
            </a:r>
            <a:r>
              <a:rPr lang="en-US" altLang="zh-CN" dirty="0"/>
              <a:t>blade109</a:t>
            </a:r>
            <a:r>
              <a:rPr lang="zh-CN" altLang="en-US" dirty="0"/>
              <a:t>到</a:t>
            </a:r>
            <a:r>
              <a:rPr lang="en-US" altLang="zh-CN" dirty="0"/>
              <a:t>A800</a:t>
            </a:r>
            <a:r>
              <a:rPr lang="zh-CN" altLang="en-US" dirty="0"/>
              <a:t>传输很慢</a:t>
            </a:r>
            <a:endParaRPr lang="en-US" altLang="zh-CN" dirty="0"/>
          </a:p>
          <a:p>
            <a:pPr lvl="1"/>
            <a:r>
              <a:rPr lang="zh-CN" altLang="en-US" dirty="0"/>
              <a:t>定位问题</a:t>
            </a:r>
            <a:endParaRPr lang="en-US" altLang="zh-CN" dirty="0"/>
          </a:p>
          <a:p>
            <a:pPr lvl="2"/>
            <a:r>
              <a:rPr lang="en-US" altLang="zh-CN" dirty="0"/>
              <a:t>blade109-&gt;A800</a:t>
            </a:r>
            <a:r>
              <a:rPr lang="zh-CN" altLang="en-US" dirty="0"/>
              <a:t>单项</a:t>
            </a:r>
            <a:r>
              <a:rPr lang="en-US" altLang="zh-CN" dirty="0"/>
              <a:t>TCP</a:t>
            </a:r>
            <a:r>
              <a:rPr lang="zh-CN" altLang="en-US" dirty="0"/>
              <a:t>传输异常，约</a:t>
            </a:r>
            <a:r>
              <a:rPr lang="en-US" altLang="zh-CN" dirty="0"/>
              <a:t>20-25KB/s</a:t>
            </a:r>
            <a:r>
              <a:rPr lang="zh-CN" altLang="en-US" dirty="0"/>
              <a:t>（纯</a:t>
            </a:r>
            <a:r>
              <a:rPr lang="en-US" altLang="zh-CN" dirty="0"/>
              <a:t>TCP</a:t>
            </a:r>
            <a:r>
              <a:rPr lang="zh-CN" altLang="en-US" dirty="0"/>
              <a:t>可复现）</a:t>
            </a:r>
            <a:endParaRPr lang="en-US" altLang="zh-CN" dirty="0"/>
          </a:p>
          <a:p>
            <a:pPr lvl="2"/>
            <a:r>
              <a:rPr lang="en-US" altLang="zh-CN" dirty="0"/>
              <a:t>A800-&gt;blade109</a:t>
            </a:r>
            <a:r>
              <a:rPr lang="zh-CN" altLang="en-US" dirty="0"/>
              <a:t>正常，约</a:t>
            </a:r>
            <a:r>
              <a:rPr lang="en-US" altLang="zh-CN" dirty="0"/>
              <a:t>100MB/s+</a:t>
            </a:r>
          </a:p>
          <a:p>
            <a:pPr lvl="1"/>
            <a:r>
              <a:rPr lang="zh-CN" altLang="en-US" dirty="0"/>
              <a:t>基本定位</a:t>
            </a:r>
            <a:r>
              <a:rPr lang="en-US" altLang="zh-CN" dirty="0"/>
              <a:t>blade109</a:t>
            </a:r>
            <a:r>
              <a:rPr lang="zh-CN" altLang="en-US" dirty="0"/>
              <a:t>到</a:t>
            </a:r>
            <a:r>
              <a:rPr lang="en-US" altLang="zh-CN" dirty="0"/>
              <a:t>A800</a:t>
            </a:r>
            <a:r>
              <a:rPr lang="zh-CN" altLang="en-US" dirty="0"/>
              <a:t>的网络存在异常</a:t>
            </a:r>
            <a:endParaRPr lang="en-US" altLang="zh-CN" dirty="0"/>
          </a:p>
        </p:txBody>
      </p:sp>
    </p:spTree>
    <p:extLst>
      <p:ext uri="{BB962C8B-B14F-4D97-AF65-F5344CB8AC3E}">
        <p14:creationId xmlns:p14="http://schemas.microsoft.com/office/powerpoint/2010/main" val="25305020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8D9DDF-1F41-4D10-9196-724A7080C311}"/>
              </a:ext>
            </a:extLst>
          </p:cNvPr>
          <p:cNvSpPr>
            <a:spLocks noGrp="1"/>
          </p:cNvSpPr>
          <p:nvPr>
            <p:ph type="title"/>
          </p:nvPr>
        </p:nvSpPr>
        <p:spPr/>
        <p:txBody>
          <a:bodyPr/>
          <a:lstStyle/>
          <a:p>
            <a:r>
              <a:rPr lang="zh-CN" altLang="en-US" dirty="0"/>
              <a:t>直方图页面优化</a:t>
            </a:r>
          </a:p>
        </p:txBody>
      </p:sp>
      <p:sp>
        <p:nvSpPr>
          <p:cNvPr id="3" name="内容占位符 2">
            <a:extLst>
              <a:ext uri="{FF2B5EF4-FFF2-40B4-BE49-F238E27FC236}">
                <a16:creationId xmlns:a16="http://schemas.microsoft.com/office/drawing/2014/main" id="{B9CA9B5C-74AF-41CB-AFC2-C7CDE51D7A92}"/>
              </a:ext>
            </a:extLst>
          </p:cNvPr>
          <p:cNvSpPr>
            <a:spLocks noGrp="1"/>
          </p:cNvSpPr>
          <p:nvPr>
            <p:ph idx="1"/>
          </p:nvPr>
        </p:nvSpPr>
        <p:spPr/>
        <p:txBody>
          <a:bodyPr/>
          <a:lstStyle/>
          <a:p>
            <a:r>
              <a:rPr lang="zh-CN" altLang="en-US" dirty="0"/>
              <a:t>挂盘</a:t>
            </a:r>
            <a:r>
              <a:rPr lang="en-US" altLang="zh-CN" dirty="0"/>
              <a:t>daqs1</a:t>
            </a:r>
            <a:r>
              <a:rPr lang="zh-CN" altLang="en-US" dirty="0"/>
              <a:t>的目录获取全部参考图，</a:t>
            </a:r>
            <a:r>
              <a:rPr lang="en-US" altLang="zh-CN" dirty="0" err="1"/>
              <a:t>nfs</a:t>
            </a:r>
            <a:r>
              <a:rPr lang="zh-CN" altLang="en-US" dirty="0"/>
              <a:t>只读挂载</a:t>
            </a:r>
            <a:endParaRPr lang="en-US" altLang="zh-CN" dirty="0"/>
          </a:p>
          <a:p>
            <a:r>
              <a:rPr lang="zh-CN" altLang="en-US" dirty="0"/>
              <a:t>修改后端参考图默认路径</a:t>
            </a:r>
            <a:endParaRPr lang="en-US" altLang="zh-CN" dirty="0"/>
          </a:p>
          <a:p>
            <a:r>
              <a:rPr lang="zh-CN" altLang="en-US" dirty="0"/>
              <a:t>调整</a:t>
            </a:r>
            <a:r>
              <a:rPr lang="en-US" altLang="zh-CN" dirty="0"/>
              <a:t>overview</a:t>
            </a:r>
            <a:r>
              <a:rPr lang="zh-CN" altLang="en-US" dirty="0"/>
              <a:t>页面只展示异常直方图的数量，异常框变红</a:t>
            </a:r>
            <a:endParaRPr lang="en-US" altLang="zh-CN" dirty="0"/>
          </a:p>
          <a:p>
            <a:r>
              <a:rPr lang="en-US" altLang="zh-CN" dirty="0"/>
              <a:t>run</a:t>
            </a:r>
            <a:r>
              <a:rPr lang="zh-CN" altLang="en-US" dirty="0"/>
              <a:t>总表修改异常示例图为最新一次的</a:t>
            </a:r>
            <a:endParaRPr lang="en-US" altLang="zh-CN" dirty="0"/>
          </a:p>
          <a:p>
            <a:endParaRPr lang="zh-CN" altLang="en-US" dirty="0"/>
          </a:p>
        </p:txBody>
      </p:sp>
    </p:spTree>
    <p:extLst>
      <p:ext uri="{BB962C8B-B14F-4D97-AF65-F5344CB8AC3E}">
        <p14:creationId xmlns:p14="http://schemas.microsoft.com/office/powerpoint/2010/main" val="4155231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与</a:t>
            </a:r>
            <a:r>
              <a:rPr lang="en-US" altLang="zh-CN"/>
              <a:t>Axon</a:t>
            </a:r>
            <a:r>
              <a:rPr lang="zh-CN" altLang="en-US"/>
              <a:t>集成</a:t>
            </a:r>
            <a:r>
              <a:rPr lang="en-US" altLang="zh-CN"/>
              <a:t>——</a:t>
            </a:r>
            <a:r>
              <a:rPr lang="zh-CN" altLang="en-US"/>
              <a:t>运行相关异常检测</a:t>
            </a:r>
            <a:r>
              <a:rPr lang="en-US" altLang="zh-CN"/>
              <a:t>Agent</a:t>
            </a:r>
            <a:r>
              <a:rPr lang="zh-CN" altLang="en-US">
                <a:sym typeface="+mn-ea"/>
              </a:rPr>
              <a:t>（第二部分）</a:t>
            </a:r>
            <a:endParaRPr lang="en-US" altLang="zh-CN"/>
          </a:p>
        </p:txBody>
      </p:sp>
      <p:sp>
        <p:nvSpPr>
          <p:cNvPr id="3" name="内容占位符 2"/>
          <p:cNvSpPr>
            <a:spLocks noGrp="1"/>
          </p:cNvSpPr>
          <p:nvPr>
            <p:ph idx="1"/>
          </p:nvPr>
        </p:nvSpPr>
        <p:spPr/>
        <p:txBody>
          <a:bodyPr>
            <a:normAutofit fontScale="85000" lnSpcReduction="20000"/>
          </a:bodyPr>
          <a:lstStyle/>
          <a:p>
            <a:r>
              <a:rPr lang="zh-CN" altLang="en-US"/>
              <a:t>功能预览：</a:t>
            </a:r>
            <a:r>
              <a:rPr lang="zh-CN" altLang="en-US">
                <a:sym typeface="+mn-ea"/>
              </a:rPr>
              <a:t>面向实时日志流和异常事件构建后台自动分析能力，结合日志、状态、直方图和代码检索结果，输出根因分析、诊断摘要和处置建议，形成后台助手与诊断服务</a:t>
            </a:r>
            <a:endParaRPr lang="zh-CN" altLang="en-US"/>
          </a:p>
          <a:p>
            <a:pPr marL="0" indent="0">
              <a:buNone/>
            </a:pPr>
            <a:r>
              <a:rPr lang="en-US" altLang="zh-CN"/>
              <a:t>1. </a:t>
            </a:r>
            <a:r>
              <a:rPr lang="zh-CN" altLang="en-US"/>
              <a:t>明确后台助手诊断的触发条件：</a:t>
            </a:r>
          </a:p>
          <a:p>
            <a:pPr lvl="1"/>
            <a:r>
              <a:rPr lang="zh-CN" altLang="en-US" sz="2400"/>
              <a:t>新</a:t>
            </a:r>
            <a:r>
              <a:rPr lang="en-US" altLang="zh-CN" sz="2400"/>
              <a:t>ERROR/FATAL</a:t>
            </a:r>
            <a:r>
              <a:rPr lang="zh-CN" altLang="en-US" sz="2400"/>
              <a:t>日志出现</a:t>
            </a:r>
          </a:p>
          <a:p>
            <a:pPr lvl="1"/>
            <a:r>
              <a:rPr lang="en-US" altLang="zh-CN" sz="2400"/>
              <a:t>histogram</a:t>
            </a:r>
            <a:r>
              <a:rPr lang="zh-CN" altLang="en-US" sz="2400"/>
              <a:t>异常出现</a:t>
            </a:r>
          </a:p>
          <a:p>
            <a:pPr lvl="1"/>
            <a:r>
              <a:rPr lang="zh-CN" altLang="en-US"/>
              <a:t>时序曲线状态剧烈变化</a:t>
            </a:r>
          </a:p>
          <a:p>
            <a:pPr lvl="1"/>
            <a:r>
              <a:rPr lang="zh-CN" altLang="en-US"/>
              <a:t>人工发起诊断需求</a:t>
            </a:r>
          </a:p>
          <a:p>
            <a:pPr marL="0" lvl="0" indent="0">
              <a:buNone/>
            </a:pPr>
            <a:r>
              <a:rPr lang="en-US" altLang="zh-CN" sz="2800"/>
              <a:t>2. </a:t>
            </a:r>
            <a:r>
              <a:rPr lang="zh-CN" altLang="en-US" sz="2800"/>
              <a:t>设计诊断输入统一的上下文</a:t>
            </a:r>
          </a:p>
          <a:p>
            <a:pPr lvl="1"/>
            <a:r>
              <a:rPr lang="zh-CN" altLang="en-US"/>
              <a:t>诊断事件、</a:t>
            </a:r>
            <a:r>
              <a:rPr lang="en-US" altLang="zh-CN"/>
              <a:t>run</a:t>
            </a:r>
            <a:r>
              <a:rPr lang="zh-CN" altLang="en-US"/>
              <a:t>状态、相关日志、相关代码检索结果、直方图异常结果、</a:t>
            </a:r>
          </a:p>
          <a:p>
            <a:pPr marL="0" lvl="0" indent="0">
              <a:buNone/>
            </a:pPr>
            <a:r>
              <a:rPr lang="en-US" altLang="zh-CN" sz="2800"/>
              <a:t>3. </a:t>
            </a:r>
            <a:r>
              <a:rPr lang="zh-CN" altLang="en-US" sz="2800"/>
              <a:t>实现诊断流程</a:t>
            </a:r>
          </a:p>
          <a:p>
            <a:pPr lvl="1"/>
            <a:r>
              <a:rPr lang="zh-CN" altLang="en-US" sz="2400"/>
              <a:t>与</a:t>
            </a:r>
            <a:r>
              <a:rPr lang="en-US" altLang="zh-CN" sz="2400"/>
              <a:t>Axon</a:t>
            </a:r>
            <a:r>
              <a:rPr lang="zh-CN" altLang="en-US" sz="2400"/>
              <a:t>对接</a:t>
            </a:r>
          </a:p>
          <a:p>
            <a:pPr marL="0" lvl="0" indent="0">
              <a:buNone/>
            </a:pPr>
            <a:r>
              <a:rPr lang="en-US" altLang="zh-CN"/>
              <a:t>4. </a:t>
            </a:r>
            <a:r>
              <a:rPr lang="zh-CN" altLang="en-US"/>
              <a:t>输出诊断结果结构化</a:t>
            </a:r>
          </a:p>
          <a:p>
            <a:pPr lvl="1"/>
            <a:r>
              <a:rPr lang="zh-CN" altLang="en-US">
                <a:sym typeface="+mn-ea"/>
              </a:rPr>
              <a:t>事件类型，原因，日志证据，代码证据，建议行为，是否需要人工确认</a:t>
            </a:r>
            <a:endParaRPr lang="zh-CN" altLang="en-US"/>
          </a:p>
          <a:p>
            <a:pPr lvl="1"/>
            <a:endParaRPr lang="zh-CN" altLang="en-US"/>
          </a:p>
          <a:p>
            <a:endParaRPr lang="zh-CN"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628249-D742-4E12-98D0-71BFFFEF031F}"/>
              </a:ext>
            </a:extLst>
          </p:cNvPr>
          <p:cNvSpPr>
            <a:spLocks noGrp="1"/>
          </p:cNvSpPr>
          <p:nvPr>
            <p:ph type="title"/>
          </p:nvPr>
        </p:nvSpPr>
        <p:spPr/>
        <p:txBody>
          <a:bodyPr/>
          <a:lstStyle/>
          <a:p>
            <a:r>
              <a:rPr lang="zh-CN" altLang="en-US" dirty="0"/>
              <a:t>专家标注策略调整</a:t>
            </a:r>
          </a:p>
        </p:txBody>
      </p:sp>
      <p:sp>
        <p:nvSpPr>
          <p:cNvPr id="3" name="内容占位符 2">
            <a:extLst>
              <a:ext uri="{FF2B5EF4-FFF2-40B4-BE49-F238E27FC236}">
                <a16:creationId xmlns:a16="http://schemas.microsoft.com/office/drawing/2014/main" id="{0019E7D3-115B-4450-9B5F-4D35CA44C1F5}"/>
              </a:ext>
            </a:extLst>
          </p:cNvPr>
          <p:cNvSpPr>
            <a:spLocks noGrp="1"/>
          </p:cNvSpPr>
          <p:nvPr>
            <p:ph idx="1"/>
          </p:nvPr>
        </p:nvSpPr>
        <p:spPr/>
        <p:txBody>
          <a:bodyPr/>
          <a:lstStyle/>
          <a:p>
            <a:r>
              <a:rPr lang="zh-CN" altLang="en-US" dirty="0"/>
              <a:t>每个</a:t>
            </a:r>
            <a:r>
              <a:rPr lang="en-US" altLang="zh-CN" dirty="0"/>
              <a:t>run</a:t>
            </a:r>
            <a:r>
              <a:rPr lang="zh-CN" altLang="en-US" dirty="0"/>
              <a:t>减少值班员</a:t>
            </a:r>
            <a:r>
              <a:rPr lang="en-US" altLang="zh-CN" dirty="0"/>
              <a:t>/</a:t>
            </a:r>
            <a:r>
              <a:rPr lang="zh-CN" altLang="en-US" dirty="0"/>
              <a:t>专家标注数量</a:t>
            </a:r>
            <a:endParaRPr lang="en-US" altLang="zh-CN" dirty="0"/>
          </a:p>
          <a:p>
            <a:r>
              <a:rPr lang="zh-CN" altLang="en-US" dirty="0"/>
              <a:t>策略</a:t>
            </a:r>
            <a:endParaRPr lang="en-US" altLang="zh-CN" dirty="0"/>
          </a:p>
          <a:p>
            <a:pPr lvl="1"/>
            <a:r>
              <a:rPr lang="zh-CN" altLang="en-US" dirty="0"/>
              <a:t>每个</a:t>
            </a:r>
            <a:r>
              <a:rPr lang="en-US" altLang="zh-CN" dirty="0"/>
              <a:t>run</a:t>
            </a:r>
            <a:r>
              <a:rPr lang="zh-CN" altLang="en-US" dirty="0"/>
              <a:t>每张直方图都要一次值班员标注</a:t>
            </a:r>
            <a:endParaRPr lang="en-US" altLang="zh-CN" dirty="0"/>
          </a:p>
          <a:p>
            <a:pPr lvl="1"/>
            <a:r>
              <a:rPr lang="zh-CN" altLang="en-US" dirty="0"/>
              <a:t>高异常样本优先标注；没异常的则选</a:t>
            </a:r>
            <a:r>
              <a:rPr lang="en-US" altLang="zh-CN" dirty="0"/>
              <a:t>normal</a:t>
            </a:r>
            <a:r>
              <a:rPr lang="zh-CN" altLang="en-US" dirty="0"/>
              <a:t>得分最高的一条；</a:t>
            </a:r>
            <a:endParaRPr lang="en-US" altLang="zh-CN" dirty="0"/>
          </a:p>
          <a:p>
            <a:pPr lvl="1"/>
            <a:r>
              <a:rPr lang="zh-CN" altLang="en-US" dirty="0"/>
              <a:t>其他重复样本折叠，不展示</a:t>
            </a:r>
            <a:endParaRPr lang="en-US" altLang="zh-CN" dirty="0"/>
          </a:p>
        </p:txBody>
      </p:sp>
    </p:spTree>
    <p:extLst>
      <p:ext uri="{BB962C8B-B14F-4D97-AF65-F5344CB8AC3E}">
        <p14:creationId xmlns:p14="http://schemas.microsoft.com/office/powerpoint/2010/main" val="30782324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5CF494-3A31-46D3-AD57-4A96A9FE6E34}"/>
              </a:ext>
            </a:extLst>
          </p:cNvPr>
          <p:cNvSpPr>
            <a:spLocks noGrp="1"/>
          </p:cNvSpPr>
          <p:nvPr>
            <p:ph type="title"/>
          </p:nvPr>
        </p:nvSpPr>
        <p:spPr/>
        <p:txBody>
          <a:bodyPr/>
          <a:lstStyle/>
          <a:p>
            <a:r>
              <a:rPr lang="en-US" altLang="zh-CN" dirty="0"/>
              <a:t>TODO</a:t>
            </a:r>
            <a:endParaRPr lang="zh-CN" altLang="en-US" dirty="0"/>
          </a:p>
        </p:txBody>
      </p:sp>
      <p:sp>
        <p:nvSpPr>
          <p:cNvPr id="3" name="内容占位符 2">
            <a:extLst>
              <a:ext uri="{FF2B5EF4-FFF2-40B4-BE49-F238E27FC236}">
                <a16:creationId xmlns:a16="http://schemas.microsoft.com/office/drawing/2014/main" id="{B905E877-0333-466F-9EC2-8AE1A1E3A256}"/>
              </a:ext>
            </a:extLst>
          </p:cNvPr>
          <p:cNvSpPr>
            <a:spLocks noGrp="1"/>
          </p:cNvSpPr>
          <p:nvPr>
            <p:ph idx="1"/>
          </p:nvPr>
        </p:nvSpPr>
        <p:spPr/>
        <p:txBody>
          <a:bodyPr/>
          <a:lstStyle/>
          <a:p>
            <a:r>
              <a:rPr lang="zh-CN" altLang="en-US" dirty="0"/>
              <a:t>每张直方图给出什么时间出现异常，什么时间恢复</a:t>
            </a:r>
            <a:endParaRPr lang="en-US" altLang="zh-CN" dirty="0"/>
          </a:p>
          <a:p>
            <a:r>
              <a:rPr lang="zh-CN" altLang="en-US" dirty="0"/>
              <a:t>名字改掉</a:t>
            </a:r>
            <a:endParaRPr lang="en-US" altLang="zh-CN" dirty="0"/>
          </a:p>
          <a:p>
            <a:r>
              <a:rPr lang="zh-CN" altLang="en-US" dirty="0"/>
              <a:t>历史</a:t>
            </a:r>
            <a:r>
              <a:rPr lang="en-US" altLang="zh-CN" dirty="0"/>
              <a:t>ROOT</a:t>
            </a:r>
            <a:r>
              <a:rPr lang="zh-CN" altLang="en-US" dirty="0"/>
              <a:t>图</a:t>
            </a:r>
            <a:endParaRPr lang="en-US" altLang="zh-CN" dirty="0"/>
          </a:p>
          <a:p>
            <a:r>
              <a:rPr lang="en-US" altLang="zh-CN" dirty="0"/>
              <a:t>Overview</a:t>
            </a:r>
            <a:r>
              <a:rPr lang="zh-CN" altLang="en-US" dirty="0"/>
              <a:t>图太小了</a:t>
            </a:r>
            <a:endParaRPr lang="en-US" altLang="zh-CN" dirty="0"/>
          </a:p>
          <a:p>
            <a:r>
              <a:rPr lang="zh-CN" altLang="en-US" dirty="0"/>
              <a:t>权限问题</a:t>
            </a:r>
            <a:endParaRPr lang="en-US" altLang="zh-CN" dirty="0"/>
          </a:p>
          <a:p>
            <a:r>
              <a:rPr lang="en-US" altLang="zh-CN" dirty="0"/>
              <a:t>overview</a:t>
            </a:r>
            <a:r>
              <a:rPr lang="zh-CN" altLang="en-US" dirty="0"/>
              <a:t>和</a:t>
            </a:r>
            <a:r>
              <a:rPr lang="en-US" altLang="zh-CN" dirty="0"/>
              <a:t>anomaly</a:t>
            </a:r>
            <a:r>
              <a:rPr lang="zh-CN" altLang="en-US"/>
              <a:t>合并</a:t>
            </a:r>
            <a:endParaRPr lang="zh-CN" altLang="en-US" dirty="0"/>
          </a:p>
        </p:txBody>
      </p:sp>
    </p:spTree>
    <p:extLst>
      <p:ext uri="{BB962C8B-B14F-4D97-AF65-F5344CB8AC3E}">
        <p14:creationId xmlns:p14="http://schemas.microsoft.com/office/powerpoint/2010/main" val="3524910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与</a:t>
            </a:r>
            <a:r>
              <a:rPr lang="en-US" altLang="zh-CN"/>
              <a:t>Axon</a:t>
            </a:r>
            <a:r>
              <a:rPr lang="zh-CN" altLang="en-US"/>
              <a:t>集成</a:t>
            </a:r>
            <a:r>
              <a:rPr lang="en-US" altLang="zh-CN"/>
              <a:t>——</a:t>
            </a:r>
            <a:r>
              <a:rPr lang="zh-CN" altLang="en-US"/>
              <a:t>值班助手</a:t>
            </a:r>
            <a:r>
              <a:rPr lang="en-US" altLang="zh-CN"/>
              <a:t>Agent</a:t>
            </a:r>
            <a:r>
              <a:rPr lang="zh-CN" altLang="en-US">
                <a:sym typeface="+mn-ea"/>
              </a:rPr>
              <a:t>（第二部分）</a:t>
            </a:r>
            <a:endParaRPr lang="en-US" altLang="zh-CN"/>
          </a:p>
        </p:txBody>
      </p:sp>
      <p:sp>
        <p:nvSpPr>
          <p:cNvPr id="3" name="内容占位符 2"/>
          <p:cNvSpPr>
            <a:spLocks noGrp="1"/>
          </p:cNvSpPr>
          <p:nvPr>
            <p:ph idx="1"/>
          </p:nvPr>
        </p:nvSpPr>
        <p:spPr>
          <a:xfrm>
            <a:off x="838200" y="1825625"/>
            <a:ext cx="10515600" cy="4565015"/>
          </a:xfrm>
        </p:spPr>
        <p:txBody>
          <a:bodyPr>
            <a:normAutofit fontScale="85000" lnSpcReduction="20000"/>
          </a:bodyPr>
          <a:lstStyle/>
          <a:p>
            <a:r>
              <a:rPr lang="zh-CN" altLang="en-US"/>
              <a:t>功能预览：播报当前</a:t>
            </a:r>
            <a:r>
              <a:rPr lang="en-US" altLang="zh-CN"/>
              <a:t>run</a:t>
            </a:r>
            <a:r>
              <a:rPr lang="zh-CN" altLang="en-US"/>
              <a:t>状态，运行开始时间，最关键的异常点，建议动作，严重异常说明，交接班摘要生成，自然语言问答</a:t>
            </a:r>
          </a:p>
          <a:p>
            <a:r>
              <a:rPr lang="zh-CN" altLang="en-US"/>
              <a:t>例：现在最严重的问题是什么？最近五分钟有什么</a:t>
            </a:r>
            <a:r>
              <a:rPr lang="en-US" altLang="zh-CN"/>
              <a:t>ERROR</a:t>
            </a:r>
            <a:r>
              <a:rPr lang="zh-CN" altLang="en-US"/>
              <a:t>？是否建议停止取数？</a:t>
            </a:r>
          </a:p>
          <a:p>
            <a:r>
              <a:rPr lang="zh-CN" altLang="en-US"/>
              <a:t>运行报告生成：汇总</a:t>
            </a:r>
            <a:r>
              <a:rPr lang="en-US" altLang="zh-CN"/>
              <a:t>run</a:t>
            </a:r>
            <a:r>
              <a:rPr lang="zh-CN" altLang="en-US"/>
              <a:t>时间线，汇总告警信息，汇总诊断事件，输出值班交接说明</a:t>
            </a:r>
          </a:p>
          <a:p>
            <a:pPr lvl="0"/>
            <a:r>
              <a:rPr lang="zh-CN" altLang="en-US"/>
              <a:t>从各个</a:t>
            </a:r>
            <a:r>
              <a:rPr lang="en-US" altLang="zh-CN"/>
              <a:t>API</a:t>
            </a:r>
            <a:r>
              <a:rPr lang="zh-CN" altLang="en-US"/>
              <a:t>获取信息</a:t>
            </a:r>
            <a:r>
              <a:rPr lang="en-US" altLang="zh-CN"/>
              <a:t>-</a:t>
            </a:r>
            <a:r>
              <a:rPr lang="zh-CN" altLang="en-US"/>
              <a:t>事件生成</a:t>
            </a:r>
            <a:r>
              <a:rPr lang="en-US" altLang="zh-CN"/>
              <a:t>-Axon skill-Agent</a:t>
            </a:r>
            <a:r>
              <a:rPr lang="zh-CN" altLang="en-US"/>
              <a:t>调用</a:t>
            </a:r>
            <a:r>
              <a:rPr lang="en-US" altLang="zh-CN"/>
              <a:t>-</a:t>
            </a:r>
            <a:r>
              <a:rPr lang="zh-CN" altLang="en-US"/>
              <a:t>结果输出</a:t>
            </a:r>
          </a:p>
          <a:p>
            <a:pPr lvl="0"/>
            <a:r>
              <a:rPr lang="zh-CN" altLang="en-US"/>
              <a:t>交付物</a:t>
            </a:r>
          </a:p>
          <a:p>
            <a:pPr lvl="1"/>
            <a:r>
              <a:rPr lang="zh-CN" altLang="en-US"/>
              <a:t>定时播报</a:t>
            </a:r>
          </a:p>
          <a:p>
            <a:pPr lvl="2"/>
            <a:r>
              <a:rPr lang="zh-CN" altLang="en-US" sz="2000"/>
              <a:t>当前</a:t>
            </a:r>
            <a:r>
              <a:rPr lang="en-US" altLang="zh-CN" sz="2000"/>
              <a:t>run</a:t>
            </a:r>
            <a:r>
              <a:rPr lang="zh-CN" altLang="en-US" sz="2000"/>
              <a:t>状态、当前最重要异常、当前风险最高的子系统</a:t>
            </a:r>
            <a:endParaRPr lang="zh-CN" altLang="en-US"/>
          </a:p>
          <a:p>
            <a:pPr lvl="1"/>
            <a:r>
              <a:rPr lang="zh-CN" altLang="en-US"/>
              <a:t>问答</a:t>
            </a:r>
          </a:p>
          <a:p>
            <a:pPr lvl="2"/>
            <a:r>
              <a:rPr lang="zh-CN" altLang="en-US"/>
              <a:t>根据值班员问题决定调用哪些</a:t>
            </a:r>
            <a:r>
              <a:rPr lang="en-US" altLang="zh-CN"/>
              <a:t>skill</a:t>
            </a:r>
            <a:endParaRPr lang="zh-CN" altLang="en-US"/>
          </a:p>
          <a:p>
            <a:pPr lvl="1"/>
            <a:r>
              <a:rPr lang="zh-CN" altLang="en-US" sz="2400"/>
              <a:t>交接班摘要</a:t>
            </a:r>
          </a:p>
          <a:p>
            <a:pPr lvl="2"/>
            <a:r>
              <a:rPr lang="zh-CN" altLang="en-US" sz="2000"/>
              <a:t>当前</a:t>
            </a:r>
            <a:r>
              <a:rPr lang="en-US" altLang="zh-CN" sz="2000"/>
              <a:t>run</a:t>
            </a:r>
            <a:r>
              <a:rPr lang="zh-CN" altLang="en-US" sz="2000"/>
              <a:t>摘要、重点异常和待处理项</a:t>
            </a:r>
          </a:p>
          <a:p>
            <a:pPr lvl="1"/>
            <a:r>
              <a:rPr lang="zh-CN" altLang="en-US" sz="2400"/>
              <a:t>封装值班相关</a:t>
            </a:r>
            <a:r>
              <a:rPr lang="en-US" altLang="zh-CN" sz="2400"/>
              <a:t>skills</a:t>
            </a: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与</a:t>
            </a:r>
            <a:r>
              <a:rPr lang="en-US" altLang="zh-CN"/>
              <a:t>Axon</a:t>
            </a:r>
            <a:r>
              <a:rPr lang="zh-CN" altLang="en-US"/>
              <a:t>集成</a:t>
            </a:r>
            <a:r>
              <a:rPr lang="en-US" altLang="zh-CN"/>
              <a:t>——skill</a:t>
            </a:r>
            <a:r>
              <a:rPr lang="zh-CN" altLang="en-US"/>
              <a:t>设计</a:t>
            </a:r>
          </a:p>
        </p:txBody>
      </p:sp>
      <p:sp>
        <p:nvSpPr>
          <p:cNvPr id="3" name="内容占位符 2"/>
          <p:cNvSpPr>
            <a:spLocks noGrp="1"/>
          </p:cNvSpPr>
          <p:nvPr>
            <p:ph idx="1"/>
          </p:nvPr>
        </p:nvSpPr>
        <p:spPr>
          <a:xfrm>
            <a:off x="838200" y="1691005"/>
            <a:ext cx="10515600" cy="4857115"/>
          </a:xfrm>
        </p:spPr>
        <p:txBody>
          <a:bodyPr>
            <a:normAutofit fontScale="75000" lnSpcReduction="20000"/>
          </a:bodyPr>
          <a:lstStyle/>
          <a:p>
            <a:r>
              <a:rPr lang="zh-CN" altLang="en-US"/>
              <a:t>状态查询</a:t>
            </a:r>
            <a:r>
              <a:rPr lang="en-US" altLang="zh-CN"/>
              <a:t>skill</a:t>
            </a:r>
          </a:p>
          <a:p>
            <a:pPr lvl="1"/>
            <a:r>
              <a:rPr lang="en-US" altLang="zh-CN"/>
              <a:t>run</a:t>
            </a:r>
            <a:r>
              <a:rPr lang="zh-CN" altLang="en-US"/>
              <a:t>状态查询（</a:t>
            </a:r>
            <a:r>
              <a:rPr lang="en-US" altLang="zh-CN"/>
              <a:t>run</a:t>
            </a:r>
            <a:r>
              <a:rPr lang="zh-CN" altLang="en-US"/>
              <a:t>号，开始时间，</a:t>
            </a:r>
            <a:r>
              <a:rPr lang="en-US" altLang="zh-CN"/>
              <a:t>RUNNING/Configured</a:t>
            </a:r>
            <a:r>
              <a:rPr lang="zh-CN" altLang="en-US"/>
              <a:t>，束流亮度状态，</a:t>
            </a:r>
            <a:r>
              <a:rPr lang="en-US" altLang="zh-CN"/>
              <a:t>DAQ/DCS</a:t>
            </a:r>
            <a:r>
              <a:rPr lang="zh-CN" altLang="en-US"/>
              <a:t>相关参数）</a:t>
            </a:r>
          </a:p>
          <a:p>
            <a:pPr lvl="1"/>
            <a:r>
              <a:rPr lang="zh-CN" altLang="en-US"/>
              <a:t>子系统状态查询（</a:t>
            </a:r>
            <a:r>
              <a:rPr lang="en-US" altLang="zh-CN"/>
              <a:t>EMC</a:t>
            </a:r>
            <a:r>
              <a:rPr lang="zh-CN" altLang="en-US"/>
              <a:t>探测器的报警信息，关键指标的总结，异常次数）</a:t>
            </a:r>
          </a:p>
          <a:p>
            <a:pPr lvl="1"/>
            <a:r>
              <a:rPr lang="zh-CN" altLang="en-US"/>
              <a:t>当前报警查询（错误等级、错误时间）</a:t>
            </a:r>
          </a:p>
          <a:p>
            <a:pPr lvl="1"/>
            <a:r>
              <a:rPr lang="zh-CN" altLang="en-US"/>
              <a:t>值班助手</a:t>
            </a:r>
            <a:r>
              <a:rPr lang="en-US" altLang="zh-CN"/>
              <a:t>agent</a:t>
            </a:r>
            <a:r>
              <a:rPr lang="zh-CN" altLang="en-US"/>
              <a:t>，后台诊断</a:t>
            </a:r>
            <a:r>
              <a:rPr lang="en-US" altLang="zh-CN"/>
              <a:t>agent</a:t>
            </a:r>
            <a:r>
              <a:rPr lang="zh-CN" altLang="en-US"/>
              <a:t>会调用</a:t>
            </a:r>
            <a:endParaRPr lang="en-US" altLang="zh-CN"/>
          </a:p>
          <a:p>
            <a:r>
              <a:rPr lang="zh-CN" altLang="en-US"/>
              <a:t>日志分析</a:t>
            </a:r>
            <a:r>
              <a:rPr lang="en-US" altLang="zh-CN"/>
              <a:t>skill</a:t>
            </a:r>
            <a:endParaRPr lang="zh-CN" altLang="en-US"/>
          </a:p>
          <a:p>
            <a:pPr lvl="1"/>
            <a:r>
              <a:rPr lang="zh-CN" altLang="en-US"/>
              <a:t>获取最近时间日志，按条件搜索日志，从一批日志中提取高频错误</a:t>
            </a:r>
          </a:p>
          <a:p>
            <a:pPr lvl="1"/>
            <a:r>
              <a:rPr lang="zh-CN" altLang="en-US"/>
              <a:t>返回某个窗口的日志异常汇总结果</a:t>
            </a:r>
          </a:p>
          <a:p>
            <a:pPr lvl="1"/>
            <a:r>
              <a:rPr lang="zh-CN" altLang="en-US">
                <a:sym typeface="+mn-ea"/>
              </a:rPr>
              <a:t>值班助手</a:t>
            </a:r>
            <a:r>
              <a:rPr lang="en-US" altLang="zh-CN">
                <a:sym typeface="+mn-ea"/>
              </a:rPr>
              <a:t>agent</a:t>
            </a:r>
            <a:r>
              <a:rPr lang="zh-CN" altLang="en-US">
                <a:sym typeface="+mn-ea"/>
              </a:rPr>
              <a:t>，后台诊断</a:t>
            </a:r>
            <a:r>
              <a:rPr lang="en-US" altLang="zh-CN">
                <a:sym typeface="+mn-ea"/>
              </a:rPr>
              <a:t>agent</a:t>
            </a:r>
            <a:r>
              <a:rPr lang="zh-CN" altLang="en-US">
                <a:sym typeface="+mn-ea"/>
              </a:rPr>
              <a:t>会调用</a:t>
            </a:r>
            <a:endParaRPr lang="en-US" altLang="zh-CN"/>
          </a:p>
          <a:p>
            <a:r>
              <a:rPr lang="zh-CN" altLang="en-US"/>
              <a:t>直方图相关</a:t>
            </a:r>
            <a:r>
              <a:rPr lang="en-US" altLang="zh-CN"/>
              <a:t>skill</a:t>
            </a:r>
          </a:p>
          <a:p>
            <a:pPr lvl="1"/>
            <a:r>
              <a:rPr lang="zh-CN" altLang="en-US"/>
              <a:t>原始直方图获取（直方图类型，</a:t>
            </a:r>
            <a:r>
              <a:rPr lang="en-US" altLang="zh-CN"/>
              <a:t>entries</a:t>
            </a:r>
            <a:r>
              <a:rPr lang="zh-CN" altLang="en-US"/>
              <a:t>等基本信息，异常打分）</a:t>
            </a:r>
          </a:p>
          <a:p>
            <a:pPr lvl="1"/>
            <a:r>
              <a:rPr lang="zh-CN" altLang="en-US"/>
              <a:t>和参考图的对比（死道冒道监测）</a:t>
            </a:r>
          </a:p>
          <a:p>
            <a:pPr lvl="1"/>
            <a:r>
              <a:rPr lang="zh-CN" altLang="en-US"/>
              <a:t>列出最近异常直方图</a:t>
            </a:r>
          </a:p>
          <a:p>
            <a:pPr lvl="1"/>
            <a:r>
              <a:rPr lang="zh-CN" altLang="en-US">
                <a:sym typeface="+mn-ea"/>
              </a:rPr>
              <a:t>值班助手</a:t>
            </a:r>
            <a:r>
              <a:rPr lang="en-US" altLang="zh-CN">
                <a:sym typeface="+mn-ea"/>
              </a:rPr>
              <a:t>agent</a:t>
            </a:r>
            <a:r>
              <a:rPr lang="zh-CN" altLang="en-US">
                <a:sym typeface="+mn-ea"/>
              </a:rPr>
              <a:t>，直方图检测</a:t>
            </a:r>
            <a:r>
              <a:rPr lang="en-US" altLang="zh-CN">
                <a:sym typeface="+mn-ea"/>
              </a:rPr>
              <a:t>agent</a:t>
            </a:r>
            <a:r>
              <a:rPr lang="zh-CN" altLang="en-US">
                <a:sym typeface="+mn-ea"/>
              </a:rPr>
              <a:t>调用，后台诊断</a:t>
            </a:r>
            <a:r>
              <a:rPr lang="en-US" altLang="zh-CN">
                <a:sym typeface="+mn-ea"/>
              </a:rPr>
              <a:t>agent</a:t>
            </a:r>
            <a:r>
              <a:rPr lang="zh-CN" altLang="en-US">
                <a:sym typeface="+mn-ea"/>
              </a:rPr>
              <a:t>（关联分析时用）</a:t>
            </a:r>
            <a:endParaRPr lang="en-US" altLang="zh-CN"/>
          </a:p>
          <a:p>
            <a:r>
              <a:rPr lang="zh-CN" altLang="en-US"/>
              <a:t>代码检索</a:t>
            </a:r>
            <a:r>
              <a:rPr lang="en-US" altLang="zh-CN"/>
              <a:t>skill</a:t>
            </a:r>
          </a:p>
          <a:p>
            <a:pPr lvl="1"/>
            <a:r>
              <a:rPr lang="zh-CN" altLang="en-US"/>
              <a:t>按日志文本检索代码；按错误码检索代码；按函数或模块检索代码；</a:t>
            </a:r>
          </a:p>
          <a:p>
            <a:pPr lvl="1"/>
            <a:r>
              <a:rPr lang="zh-CN" altLang="en-US"/>
              <a:t>后台诊断</a:t>
            </a:r>
            <a:r>
              <a:rPr lang="en-US" altLang="zh-CN"/>
              <a:t>agent</a:t>
            </a:r>
            <a:r>
              <a:rPr lang="zh-CN" altLang="en-US"/>
              <a:t>调用</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实时监测（前端界面展示部分）</a:t>
            </a:r>
          </a:p>
        </p:txBody>
      </p:sp>
      <p:sp>
        <p:nvSpPr>
          <p:cNvPr id="3" name="内容占位符 2"/>
          <p:cNvSpPr>
            <a:spLocks noGrp="1"/>
          </p:cNvSpPr>
          <p:nvPr>
            <p:ph idx="1"/>
          </p:nvPr>
        </p:nvSpPr>
        <p:spPr/>
        <p:txBody>
          <a:bodyPr/>
          <a:lstStyle/>
          <a:p>
            <a:r>
              <a:rPr lang="zh-CN" altLang="en-US"/>
              <a:t>基本监测功能：嵌入各种</a:t>
            </a:r>
            <a:r>
              <a:rPr lang="en-US" altLang="zh-CN"/>
              <a:t>grafana</a:t>
            </a:r>
            <a:r>
              <a:rPr lang="zh-CN" altLang="en-US"/>
              <a:t>页面展示运行状态，</a:t>
            </a:r>
            <a:r>
              <a:rPr lang="en-US" altLang="zh-CN"/>
              <a:t>JSROOT</a:t>
            </a:r>
            <a:r>
              <a:rPr lang="zh-CN" altLang="en-US"/>
              <a:t>直方图监测（参考图对比展示）</a:t>
            </a:r>
          </a:p>
          <a:p>
            <a:r>
              <a:rPr lang="zh-CN" altLang="en-US"/>
              <a:t>异常告警：直方图异常标注，支持值班员人工标注反馈。严重错误弹窗</a:t>
            </a:r>
            <a:r>
              <a:rPr lang="en-US" altLang="zh-CN"/>
              <a:t>+</a:t>
            </a:r>
            <a:r>
              <a:rPr lang="zh-CN" altLang="en-US"/>
              <a:t>声音报警，查看异常证据链</a:t>
            </a:r>
          </a:p>
          <a:p>
            <a:r>
              <a:rPr lang="zh-CN" altLang="en-US"/>
              <a:t>日志分析页</a:t>
            </a:r>
          </a:p>
          <a:p>
            <a:r>
              <a:rPr lang="zh-CN" altLang="en-US"/>
              <a:t>值班助手页</a:t>
            </a:r>
          </a:p>
          <a:p>
            <a:pPr lvl="0"/>
            <a:r>
              <a:rPr lang="zh-CN" altLang="en-US" sz="3265">
                <a:sym typeface="+mn-ea"/>
              </a:rPr>
              <a:t>专家：各部分服务状态监控</a:t>
            </a:r>
            <a:endParaRPr lang="zh-CN" altLang="en-US" sz="3265"/>
          </a:p>
          <a:p>
            <a:endParaRPr lang="zh-CN" altLang="en-US"/>
          </a:p>
          <a:p>
            <a:endParaRPr lang="zh-CN" altLang="en-US"/>
          </a:p>
          <a:p>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分工安排</a:t>
            </a:r>
          </a:p>
        </p:txBody>
      </p:sp>
      <p:sp>
        <p:nvSpPr>
          <p:cNvPr id="3" name="内容占位符 2"/>
          <p:cNvSpPr>
            <a:spLocks noGrp="1"/>
          </p:cNvSpPr>
          <p:nvPr>
            <p:ph idx="1"/>
          </p:nvPr>
        </p:nvSpPr>
        <p:spPr>
          <a:xfrm>
            <a:off x="838200" y="1825625"/>
            <a:ext cx="10515600" cy="4606290"/>
          </a:xfrm>
        </p:spPr>
        <p:txBody>
          <a:bodyPr>
            <a:normAutofit fontScale="77500" lnSpcReduction="20000"/>
          </a:bodyPr>
          <a:lstStyle/>
          <a:p>
            <a:r>
              <a:rPr lang="zh-CN" altLang="en-US"/>
              <a:t>每个人进行前端</a:t>
            </a:r>
            <a:r>
              <a:rPr lang="en-US" altLang="zh-CN"/>
              <a:t>+</a:t>
            </a:r>
            <a:r>
              <a:rPr lang="zh-CN" altLang="en-US"/>
              <a:t>后端全栈实现，对应于一个大标签页，一个子模块，一个</a:t>
            </a:r>
            <a:r>
              <a:rPr lang="en-US" altLang="zh-CN"/>
              <a:t>agent</a:t>
            </a:r>
            <a:endParaRPr lang="zh-CN" altLang="en-US"/>
          </a:p>
          <a:p>
            <a:r>
              <a:rPr lang="zh-CN" altLang="en-US"/>
              <a:t>共同完成数据接入部分，必须把</a:t>
            </a:r>
            <a:r>
              <a:rPr lang="en-US" altLang="zh-CN"/>
              <a:t>API</a:t>
            </a:r>
            <a:r>
              <a:rPr lang="zh-CN" altLang="en-US"/>
              <a:t>接口整理清楚，且每个人都足够了解</a:t>
            </a:r>
          </a:p>
          <a:p>
            <a:pPr lvl="1"/>
            <a:r>
              <a:rPr lang="zh-CN" altLang="en-US"/>
              <a:t>数据标准化与统一 </a:t>
            </a:r>
            <a:r>
              <a:rPr lang="en-US" altLang="zh-CN"/>
              <a:t>schema；</a:t>
            </a:r>
            <a:r>
              <a:rPr lang="zh-CN" altLang="en-US"/>
              <a:t>统一 </a:t>
            </a:r>
            <a:r>
              <a:rPr lang="en-US" altLang="zh-CN"/>
              <a:t>API </a:t>
            </a:r>
            <a:r>
              <a:rPr lang="zh-CN" altLang="en-US"/>
              <a:t>接口设计；基础服务层搭建；统一存储与公共查询能力；基本的运行状态、日志、直方图、代码检索接口。</a:t>
            </a:r>
          </a:p>
          <a:p>
            <a:pPr lvl="1"/>
            <a:r>
              <a:rPr lang="zh-CN" altLang="en-US"/>
              <a:t>该阶段完成后每个人可以独立推进前应具备能力</a:t>
            </a:r>
          </a:p>
          <a:p>
            <a:pPr lvl="2"/>
            <a:r>
              <a:rPr lang="zh-CN" altLang="en-US" sz="2000"/>
              <a:t>明确</a:t>
            </a:r>
            <a:r>
              <a:rPr lang="en-US" altLang="zh-CN" sz="2000"/>
              <a:t>MySQL/PostgreSQL/Telnet/ROOT</a:t>
            </a:r>
            <a:r>
              <a:rPr lang="zh-CN" altLang="en-US" sz="2000"/>
              <a:t>直方图</a:t>
            </a:r>
            <a:r>
              <a:rPr lang="en-US" altLang="zh-CN" sz="2000"/>
              <a:t>/</a:t>
            </a:r>
            <a:r>
              <a:rPr lang="zh-CN" altLang="en-US" sz="2000"/>
              <a:t>日志统一数据接入</a:t>
            </a:r>
          </a:p>
          <a:p>
            <a:pPr lvl="2"/>
            <a:r>
              <a:rPr lang="zh-CN" altLang="en-US"/>
              <a:t>明确状态类（</a:t>
            </a:r>
            <a:r>
              <a:rPr lang="en-US" altLang="zh-CN"/>
              <a:t>run</a:t>
            </a:r>
            <a:r>
              <a:rPr lang="zh-CN" altLang="en-US"/>
              <a:t>状态、</a:t>
            </a:r>
            <a:r>
              <a:rPr lang="en-US" altLang="zh-CN"/>
              <a:t>DAQ/DCS</a:t>
            </a:r>
            <a:r>
              <a:rPr lang="zh-CN" altLang="en-US"/>
              <a:t>状态）、日志类（最近日志检索）、直方图类（获取原始直方图</a:t>
            </a:r>
            <a:r>
              <a:rPr lang="en-US" altLang="zh-CN"/>
              <a:t>/</a:t>
            </a:r>
            <a:r>
              <a:rPr lang="zh-CN" altLang="en-US"/>
              <a:t>参考直方图</a:t>
            </a:r>
            <a:r>
              <a:rPr lang="en-US" altLang="zh-CN"/>
              <a:t>/</a:t>
            </a:r>
            <a:r>
              <a:rPr lang="zh-CN" altLang="en-US"/>
              <a:t>历史直方图，获取直方图特征）、代码检索类（按日志</a:t>
            </a:r>
            <a:r>
              <a:rPr lang="en-US" altLang="zh-CN"/>
              <a:t>/</a:t>
            </a:r>
            <a:r>
              <a:rPr lang="zh-CN" altLang="en-US"/>
              <a:t>错误码检索代码）</a:t>
            </a:r>
          </a:p>
          <a:p>
            <a:r>
              <a:rPr lang="zh-CN" altLang="en-US"/>
              <a:t>之后确定哪个</a:t>
            </a:r>
            <a:r>
              <a:rPr lang="en-US" altLang="zh-CN"/>
              <a:t>skill</a:t>
            </a:r>
            <a:r>
              <a:rPr lang="zh-CN" altLang="en-US"/>
              <a:t>具体谁来编写</a:t>
            </a:r>
          </a:p>
          <a:p>
            <a:r>
              <a:rPr lang="zh-CN" altLang="en-US"/>
              <a:t>智能化部分：（并行开发）</a:t>
            </a:r>
          </a:p>
          <a:p>
            <a:pPr lvl="1"/>
            <a:r>
              <a:rPr lang="zh-CN" altLang="en-US"/>
              <a:t>后台助手页（日志分析</a:t>
            </a:r>
            <a:r>
              <a:rPr lang="en-US" altLang="zh-CN"/>
              <a:t>skill</a:t>
            </a:r>
            <a:r>
              <a:rPr lang="zh-CN" altLang="en-US"/>
              <a:t>，诊断结果</a:t>
            </a:r>
            <a:r>
              <a:rPr lang="en-US" altLang="zh-CN"/>
              <a:t>API</a:t>
            </a:r>
            <a:r>
              <a:rPr lang="zh-CN" altLang="en-US"/>
              <a:t>）</a:t>
            </a:r>
          </a:p>
          <a:p>
            <a:pPr lvl="1"/>
            <a:r>
              <a:rPr lang="zh-CN" altLang="en-US"/>
              <a:t>数据相关异常（直方图</a:t>
            </a:r>
            <a:r>
              <a:rPr lang="en-US" altLang="zh-CN"/>
              <a:t>skill</a:t>
            </a:r>
            <a:r>
              <a:rPr lang="zh-CN" altLang="en-US"/>
              <a:t>，异常结果</a:t>
            </a:r>
            <a:r>
              <a:rPr lang="en-US" altLang="zh-CN"/>
              <a:t>API</a:t>
            </a:r>
            <a:r>
              <a:rPr lang="zh-CN" altLang="en-US"/>
              <a:t>）</a:t>
            </a:r>
          </a:p>
          <a:p>
            <a:pPr lvl="1"/>
            <a:r>
              <a:rPr lang="zh-CN" altLang="en-US">
                <a:sym typeface="+mn-ea"/>
              </a:rPr>
              <a:t>值班助手页（状态查询</a:t>
            </a:r>
            <a:r>
              <a:rPr lang="en-US" altLang="zh-CN">
                <a:sym typeface="+mn-ea"/>
              </a:rPr>
              <a:t>skill</a:t>
            </a:r>
            <a:r>
              <a:rPr lang="zh-CN" altLang="en-US">
                <a:sym typeface="+mn-ea"/>
              </a:rPr>
              <a:t>，下面两个也要用）</a:t>
            </a:r>
            <a:endParaRPr lang="zh-CN" altLang="en-US"/>
          </a:p>
          <a:p>
            <a:pPr lvl="0"/>
            <a:r>
              <a:rPr lang="zh-CN" altLang="en-US"/>
              <a:t>直方图异常检测和后台助手相对并行推进，值班助手在二者初版可用后快速整合</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统一数据接入架构</a:t>
            </a:r>
            <a:r>
              <a:rPr lang="en-US" altLang="zh-CN"/>
              <a:t> BES-Data-Hub</a:t>
            </a:r>
          </a:p>
        </p:txBody>
      </p:sp>
      <p:sp>
        <p:nvSpPr>
          <p:cNvPr id="3" name="内容占位符 2"/>
          <p:cNvSpPr>
            <a:spLocks noGrp="1"/>
          </p:cNvSpPr>
          <p:nvPr>
            <p:ph idx="1"/>
          </p:nvPr>
        </p:nvSpPr>
        <p:spPr/>
        <p:txBody>
          <a:bodyPr>
            <a:normAutofit lnSpcReduction="10000"/>
          </a:bodyPr>
          <a:lstStyle/>
          <a:p>
            <a:r>
              <a:rPr lang="zh-CN" altLang="en-US" dirty="0"/>
              <a:t>基于</a:t>
            </a:r>
            <a:r>
              <a:rPr lang="en-US" altLang="zh-CN" dirty="0" err="1"/>
              <a:t>FastAPI</a:t>
            </a:r>
            <a:r>
              <a:rPr lang="zh-CN" altLang="en-US" dirty="0"/>
              <a:t>实现，对实验数据的统一查询、</a:t>
            </a:r>
            <a:r>
              <a:rPr lang="en-US" altLang="zh-CN" dirty="0"/>
              <a:t>API</a:t>
            </a:r>
            <a:r>
              <a:rPr lang="zh-CN" altLang="en-US" dirty="0"/>
              <a:t>暴露</a:t>
            </a:r>
          </a:p>
          <a:p>
            <a:r>
              <a:rPr lang="en-US" altLang="zh-CN" dirty="0"/>
              <a:t>API</a:t>
            </a:r>
            <a:r>
              <a:rPr lang="zh-CN" altLang="en-US" dirty="0"/>
              <a:t>路由层：提供各种</a:t>
            </a:r>
            <a:r>
              <a:rPr lang="en-US" altLang="zh-CN" dirty="0"/>
              <a:t>API</a:t>
            </a:r>
            <a:r>
              <a:rPr lang="zh-CN" altLang="en-US" dirty="0"/>
              <a:t>接口</a:t>
            </a:r>
          </a:p>
          <a:p>
            <a:r>
              <a:rPr lang="zh-CN" altLang="en-US" dirty="0"/>
              <a:t>业务逻辑层：提供具体核心业务实现，包括连接器的生命周期管理、</a:t>
            </a:r>
            <a:r>
              <a:rPr lang="zh-CN" altLang="en-US" dirty="0">
                <a:sym typeface="+mn-ea"/>
              </a:rPr>
              <a:t>数据获取、基础的数据分析（聚合、趋势分析、不同</a:t>
            </a:r>
            <a:r>
              <a:rPr lang="en-US" altLang="zh-CN" dirty="0">
                <a:sym typeface="+mn-ea"/>
              </a:rPr>
              <a:t>run</a:t>
            </a:r>
            <a:r>
              <a:rPr lang="zh-CN" altLang="en-US" dirty="0">
                <a:sym typeface="+mn-ea"/>
              </a:rPr>
              <a:t>的比较）</a:t>
            </a:r>
            <a:endParaRPr lang="zh-CN" altLang="en-US" dirty="0"/>
          </a:p>
          <a:p>
            <a:r>
              <a:rPr lang="zh-CN" altLang="en-US" dirty="0">
                <a:sym typeface="+mn-ea"/>
              </a:rPr>
              <a:t>连接器层：连接不同类型数据源，继承抽象基类方式实现</a:t>
            </a:r>
            <a:endParaRPr lang="zh-CN" altLang="en-US" dirty="0"/>
          </a:p>
          <a:p>
            <a:r>
              <a:rPr lang="zh-CN" altLang="en-US" dirty="0"/>
              <a:t>数据源（可配的）：</a:t>
            </a:r>
            <a:r>
              <a:rPr lang="en-US" altLang="zh-CN" dirty="0" err="1"/>
              <a:t>yaml</a:t>
            </a:r>
            <a:r>
              <a:rPr lang="zh-CN" altLang="en-US" dirty="0"/>
              <a:t>配置文件指定数据库连接配置和数据源和表配置</a:t>
            </a:r>
          </a:p>
          <a:p>
            <a:r>
              <a:rPr lang="zh-CN" altLang="en-US" dirty="0"/>
              <a:t>代码路径：</a:t>
            </a:r>
            <a:r>
              <a:rPr lang="en-US" altLang="zh-CN" dirty="0">
                <a:hlinkClick r:id="rId2"/>
              </a:rPr>
              <a:t>https://code.ihep.ac.cn/bes-daq/bes-data-hub</a:t>
            </a:r>
            <a:endParaRPr lang="en-US" altLang="zh-CN" dirty="0"/>
          </a:p>
          <a:p>
            <a:r>
              <a:rPr lang="zh-CN" altLang="en-US" dirty="0"/>
              <a:t>文档路径：</a:t>
            </a:r>
            <a:r>
              <a:rPr lang="en-US" altLang="zh-CN" dirty="0"/>
              <a:t>$CODE/docs</a:t>
            </a:r>
          </a:p>
          <a:p>
            <a:pPr marL="0" indent="0">
              <a:buNone/>
            </a:pPr>
            <a:endParaRPr lang="en-US" altLang="zh-CN" dirty="0"/>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22251</TotalTime>
  <Words>4881</Words>
  <Application>Microsoft Office PowerPoint</Application>
  <PresentationFormat>宽屏</PresentationFormat>
  <Paragraphs>360</Paragraphs>
  <Slides>41</Slides>
  <Notes>1</Notes>
  <HiddenSlides>4</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41</vt:i4>
      </vt:variant>
    </vt:vector>
  </HeadingPairs>
  <TitlesOfParts>
    <vt:vector size="45" baseType="lpstr">
      <vt:lpstr>等线</vt:lpstr>
      <vt:lpstr>等线 Light</vt:lpstr>
      <vt:lpstr>Arial</vt:lpstr>
      <vt:lpstr>Office 主题​​</vt:lpstr>
      <vt:lpstr>系统整体设计方案</vt:lpstr>
      <vt:lpstr>数据接入层方案设计（第一部分）</vt:lpstr>
      <vt:lpstr>智能分析层——数据质量相关异常检测（第二部分）</vt:lpstr>
      <vt:lpstr>与Axon集成——运行相关异常检测Agent（第二部分）</vt:lpstr>
      <vt:lpstr>与Axon集成——值班助手Agent（第二部分）</vt:lpstr>
      <vt:lpstr>与Axon集成——skill设计</vt:lpstr>
      <vt:lpstr>实时监测（前端界面展示部分）</vt:lpstr>
      <vt:lpstr>分工安排</vt:lpstr>
      <vt:lpstr>统一数据接入架构 BES-Data-Hub</vt:lpstr>
      <vt:lpstr>BES-Data-Hub实现进展</vt:lpstr>
      <vt:lpstr>BES-Data-Hub实现进展</vt:lpstr>
      <vt:lpstr>直方图检测相关问题</vt:lpstr>
      <vt:lpstr>进度安排</vt:lpstr>
      <vt:lpstr>目前进展——Bes-Data-Hub集成</vt:lpstr>
      <vt:lpstr>目前进展——直方图异常检测服务</vt:lpstr>
      <vt:lpstr>目前进展——直方图异常检测服务</vt:lpstr>
      <vt:lpstr>解决问题</vt:lpstr>
      <vt:lpstr>Axon-workbench问题汇总</vt:lpstr>
      <vt:lpstr>PowerPoint 演示文稿</vt:lpstr>
      <vt:lpstr>2026.05.07</vt:lpstr>
      <vt:lpstr>2026.05.08</vt:lpstr>
      <vt:lpstr>2025.05.09</vt:lpstr>
      <vt:lpstr>2026.05.11</vt:lpstr>
      <vt:lpstr>直方图异常检测服务</vt:lpstr>
      <vt:lpstr>直方图异常检测服务</vt:lpstr>
      <vt:lpstr>下一步计划</vt:lpstr>
      <vt:lpstr>Axon问题</vt:lpstr>
      <vt:lpstr>标记部分问题</vt:lpstr>
      <vt:lpstr>PowerPoint 演示文稿</vt:lpstr>
      <vt:lpstr>直方图异常检测服务v1更新发布</vt:lpstr>
      <vt:lpstr>样本存储与专家标注方案</vt:lpstr>
      <vt:lpstr>完善8000端口现有页面</vt:lpstr>
      <vt:lpstr>标注页面更新</vt:lpstr>
      <vt:lpstr>TODO：</vt:lpstr>
      <vt:lpstr>继续优化</vt:lpstr>
      <vt:lpstr>标注规则重构</vt:lpstr>
      <vt:lpstr>TODO:</vt:lpstr>
      <vt:lpstr>直方图数据不更新</vt:lpstr>
      <vt:lpstr>直方图页面优化</vt:lpstr>
      <vt:lpstr>专家标注策略调整</vt:lpstr>
      <vt:lpstr>TODO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直方图标注</dc:title>
  <dc:creator>DELL</dc:creator>
  <cp:lastModifiedBy>DELL</cp:lastModifiedBy>
  <cp:revision>337</cp:revision>
  <dcterms:created xsi:type="dcterms:W3CDTF">2026-04-30T01:10:35Z</dcterms:created>
  <dcterms:modified xsi:type="dcterms:W3CDTF">2026-06-02T08:38:38Z</dcterms:modified>
</cp:coreProperties>
</file>