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  <p:sldMasterId id="2147483665" r:id="rId2"/>
  </p:sldMasterIdLst>
  <p:notesMasterIdLst>
    <p:notesMasterId r:id="rId8"/>
  </p:notesMasterIdLst>
  <p:sldIdLst>
    <p:sldId id="256" r:id="rId3"/>
    <p:sldId id="274" r:id="rId4"/>
    <p:sldId id="275" r:id="rId5"/>
    <p:sldId id="278" r:id="rId6"/>
    <p:sldId id="276" r:id="rId7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8F"/>
    <a:srgbClr val="BDFFBD"/>
    <a:srgbClr val="C1FFCB"/>
    <a:srgbClr val="FFC1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7544" autoAdjust="0"/>
  </p:normalViewPr>
  <p:slideViewPr>
    <p:cSldViewPr snapToGrid="0" showGuides="1">
      <p:cViewPr>
        <p:scale>
          <a:sx n="75" d="100"/>
          <a:sy n="75" d="100"/>
        </p:scale>
        <p:origin x="931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929626-7644-457F-AAFA-CD02915E003D}" type="datetimeFigureOut">
              <a:rPr lang="zh-CN" altLang="en-US" smtClean="0"/>
              <a:t>2026/6/4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74B99A-3531-4728-B3FF-C6554FAAECC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6803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https://www.kudashi.com/pub/tool/geom-modeling/design?projectid=78b7df89-04d0-4ac4-bebf-c1580f4d863a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74B99A-3531-4728-B3FF-C6554FAAECCC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141838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G:\keyan\HERD</a:t>
            </a:r>
            <a:r>
              <a:rPr lang="zh-CN" altLang="en-US" dirty="0"/>
              <a:t>项目文档</a:t>
            </a:r>
            <a:r>
              <a:rPr lang="en-US" altLang="zh-CN" dirty="0"/>
              <a:t>\2026</a:t>
            </a:r>
            <a:r>
              <a:rPr lang="zh-CN" altLang="en-US" dirty="0"/>
              <a:t>年束流实验</a:t>
            </a:r>
            <a:r>
              <a:rPr lang="en-US" altLang="zh-CN" dirty="0"/>
              <a:t>\20260605_Ladder</a:t>
            </a:r>
            <a:r>
              <a:rPr lang="zh-CN" altLang="en-US" dirty="0"/>
              <a:t>装配流程</a:t>
            </a:r>
            <a:r>
              <a:rPr lang="en-US" altLang="zh-CN" dirty="0"/>
              <a:t>.</a:t>
            </a:r>
            <a:r>
              <a:rPr lang="en-US" altLang="zh-CN" dirty="0" err="1"/>
              <a:t>vsdx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74B99A-3531-4728-B3FF-C6554FAAECCC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314817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6" descr="高能所图标-单色.tif"/>
          <p:cNvPicPr>
            <a:picLocks noChangeAspect="1"/>
          </p:cNvPicPr>
          <p:nvPr/>
        </p:nvPicPr>
        <p:blipFill>
          <a:blip r:embed="rId2">
            <a:lum bright="4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" y="2349501"/>
            <a:ext cx="7440084" cy="450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/>
          <p:nvPr/>
        </p:nvSpPr>
        <p:spPr>
          <a:xfrm>
            <a:off x="0" y="6750051"/>
            <a:ext cx="12192000" cy="10795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2476503" y="6750051"/>
            <a:ext cx="9715500" cy="107951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0" y="1"/>
            <a:ext cx="12192000" cy="2159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9239251" y="1"/>
            <a:ext cx="2952749" cy="21590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>
            <a:noAutofit/>
          </a:bodyPr>
          <a:lstStyle>
            <a:lvl1pPr>
              <a:defRPr lang="zh-CN" altLang="en-US" sz="6600" b="1" kern="1200" dirty="0">
                <a:solidFill>
                  <a:srgbClr val="33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25400" stA="30000" endPos="30000" dist="50800" dir="5400000" sy="-100000" algn="bl" rotWithShape="0"/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 dirty="0"/>
          </a:p>
        </p:txBody>
      </p:sp>
      <p:sp>
        <p:nvSpPr>
          <p:cNvPr id="9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97B5FA-0921-464F-AAE1-844C04324D75}" type="datetimeFigureOut">
              <a:rPr lang="zh-CN" altLang="en-US" smtClean="0"/>
              <a:t>2026/6/4</a:t>
            </a:fld>
            <a:endParaRPr lang="zh-CN" altLang="en-US"/>
          </a:p>
        </p:txBody>
      </p:sp>
      <p:sp>
        <p:nvSpPr>
          <p:cNvPr id="10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12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337449" y="6488768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600">
                <a:solidFill>
                  <a:srgbClr val="898989"/>
                </a:solidFill>
                <a:latin typeface="+mn-lt"/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16210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2026/6/4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18209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2026/6/4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40440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2026/6/4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24815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2026/6/4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87270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660043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57013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6750051"/>
            <a:ext cx="12192000" cy="10795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2476503" y="6750051"/>
            <a:ext cx="9715500" cy="107951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0" y="938215"/>
            <a:ext cx="12192000" cy="10795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3" y="3"/>
            <a:ext cx="285751" cy="91757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600" y="1285862"/>
            <a:ext cx="10972800" cy="4840303"/>
          </a:xfrm>
        </p:spPr>
        <p:txBody>
          <a:bodyPr/>
          <a:lstStyle>
            <a:lvl1pPr>
              <a:buClr>
                <a:srgbClr val="E38700"/>
              </a:buClr>
              <a:buSzPct val="80000"/>
              <a:buFont typeface="Wingdings" panose="05000000000000000000" pitchFamily="2" charset="2"/>
              <a:buChar char="n"/>
              <a:defRPr sz="28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6712" y="142854"/>
            <a:ext cx="10763325" cy="725471"/>
          </a:xfrm>
        </p:spPr>
        <p:txBody>
          <a:bodyPr>
            <a:normAutofit/>
          </a:bodyPr>
          <a:lstStyle>
            <a:lvl1pPr algn="ctr">
              <a:defRPr sz="4000" b="0">
                <a:solidFill>
                  <a:srgbClr val="FF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8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97B5FA-0921-464F-AAE1-844C04324D75}" type="datetimeFigureOut">
              <a:rPr lang="zh-CN" altLang="en-US" smtClean="0"/>
              <a:t>2026/6/4</a:t>
            </a:fld>
            <a:endParaRPr lang="zh-CN" altLang="en-US"/>
          </a:p>
        </p:txBody>
      </p:sp>
      <p:sp>
        <p:nvSpPr>
          <p:cNvPr id="9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11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337449" y="6488768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600">
                <a:solidFill>
                  <a:srgbClr val="898989"/>
                </a:solidFill>
                <a:latin typeface="+mn-lt"/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0217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6750051"/>
            <a:ext cx="12192000" cy="10795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2476503" y="6750051"/>
            <a:ext cx="9715500" cy="107951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0" y="938215"/>
            <a:ext cx="12192000" cy="10795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3" y="3"/>
            <a:ext cx="285751" cy="91757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6712" y="142854"/>
            <a:ext cx="10763325" cy="725471"/>
          </a:xfrm>
        </p:spPr>
        <p:txBody>
          <a:bodyPr>
            <a:normAutofit/>
          </a:bodyPr>
          <a:lstStyle>
            <a:lvl1pPr algn="ctr">
              <a:defRPr sz="4000" b="0">
                <a:solidFill>
                  <a:srgbClr val="FF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8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97B5FA-0921-464F-AAE1-844C04324D75}" type="datetimeFigureOut">
              <a:rPr lang="zh-CN" altLang="en-US" smtClean="0"/>
              <a:t>2026/6/4</a:t>
            </a:fld>
            <a:endParaRPr lang="zh-CN" altLang="en-US"/>
          </a:p>
        </p:txBody>
      </p:sp>
      <p:sp>
        <p:nvSpPr>
          <p:cNvPr id="9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10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337449" y="6488768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600">
                <a:solidFill>
                  <a:srgbClr val="898989"/>
                </a:solidFill>
                <a:latin typeface="+mn-lt"/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01173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97B5FA-0921-464F-AAE1-844C04324D75}" type="datetimeFigureOut">
              <a:rPr lang="zh-CN" altLang="en-US" smtClean="0"/>
              <a:t>2026/6/4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337449" y="6488768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600">
                <a:solidFill>
                  <a:srgbClr val="898989"/>
                </a:solidFill>
                <a:latin typeface="+mn-lt"/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11766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1259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06222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09748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2026/6/4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02288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2026/6/4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68966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609600" y="1600202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fld id="{D997B5FA-0921-464F-AAE1-844C04324D75}" type="datetimeFigureOut">
              <a:rPr lang="zh-CN" altLang="en-US" smtClean="0"/>
              <a:t>2026/6/4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337449" y="6488768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600">
                <a:solidFill>
                  <a:srgbClr val="898989"/>
                </a:solidFill>
                <a:latin typeface="+mn-lt"/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22732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70BF5-8568-4370-8A90-8BCFCD973452}" type="datetimeFigureOut">
              <a:rPr lang="zh-CN" altLang="en-US" smtClean="0"/>
              <a:t>2026/6/4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37963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1EFE5DC-847D-4941-8AA5-C3FB08B05A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/>
              <a:t>8</a:t>
            </a:r>
            <a:r>
              <a:rPr lang="zh-CN" altLang="en-US" dirty="0"/>
              <a:t>月重核束流实验</a:t>
            </a:r>
            <a:br>
              <a:rPr lang="en-US" altLang="zh-CN" dirty="0"/>
            </a:br>
            <a:r>
              <a:rPr lang="zh-CN" altLang="en-US" dirty="0"/>
              <a:t>探测器装配安排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3B10BC21-D5BD-4252-B717-04ABBDFC548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/>
              <a:t>乔锐</a:t>
            </a:r>
          </a:p>
        </p:txBody>
      </p:sp>
    </p:spTree>
    <p:extLst>
      <p:ext uri="{BB962C8B-B14F-4D97-AF65-F5344CB8AC3E}">
        <p14:creationId xmlns:p14="http://schemas.microsoft.com/office/powerpoint/2010/main" val="3615309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" name="直接箭头连接符 29">
            <a:extLst>
              <a:ext uri="{FF2B5EF4-FFF2-40B4-BE49-F238E27FC236}">
                <a16:creationId xmlns:a16="http://schemas.microsoft.com/office/drawing/2014/main" id="{AFE78BFD-0392-4A79-8BC6-075299C1EF2E}"/>
              </a:ext>
            </a:extLst>
          </p:cNvPr>
          <p:cNvCxnSpPr>
            <a:cxnSpLocks/>
          </p:cNvCxnSpPr>
          <p:nvPr/>
        </p:nvCxnSpPr>
        <p:spPr>
          <a:xfrm>
            <a:off x="923925" y="4082923"/>
            <a:ext cx="9326355" cy="0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标题 2">
            <a:extLst>
              <a:ext uri="{FF2B5EF4-FFF2-40B4-BE49-F238E27FC236}">
                <a16:creationId xmlns:a16="http://schemas.microsoft.com/office/drawing/2014/main" id="{1AADDEDF-2B7B-4CA1-B008-00B4E046D3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重核束流实验的</a:t>
            </a:r>
            <a:r>
              <a:rPr lang="en-US" altLang="zh-CN" dirty="0"/>
              <a:t>SCD</a:t>
            </a:r>
            <a:r>
              <a:rPr lang="zh-CN" altLang="en-US" dirty="0"/>
              <a:t>待装配硅微条探测器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0B5FA47C-85DE-4696-97F8-6FD3C6DAA515}"/>
              </a:ext>
            </a:extLst>
          </p:cNvPr>
          <p:cNvSpPr/>
          <p:nvPr/>
        </p:nvSpPr>
        <p:spPr>
          <a:xfrm>
            <a:off x="4073235" y="3342861"/>
            <a:ext cx="369455" cy="148012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7064DEF3-BA38-4457-B221-9F0C45A8C0B6}"/>
              </a:ext>
            </a:extLst>
          </p:cNvPr>
          <p:cNvSpPr/>
          <p:nvPr/>
        </p:nvSpPr>
        <p:spPr>
          <a:xfrm>
            <a:off x="4488872" y="3342861"/>
            <a:ext cx="369455" cy="148012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1386895B-144C-4FD4-B60E-C47228118EB6}"/>
              </a:ext>
            </a:extLst>
          </p:cNvPr>
          <p:cNvSpPr/>
          <p:nvPr/>
        </p:nvSpPr>
        <p:spPr>
          <a:xfrm rot="2700000">
            <a:off x="5477162" y="3342862"/>
            <a:ext cx="369455" cy="148012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右大括号 9">
            <a:extLst>
              <a:ext uri="{FF2B5EF4-FFF2-40B4-BE49-F238E27FC236}">
                <a16:creationId xmlns:a16="http://schemas.microsoft.com/office/drawing/2014/main" id="{7580EAE7-2966-4E11-ADE7-2C5A232DD52B}"/>
              </a:ext>
            </a:extLst>
          </p:cNvPr>
          <p:cNvSpPr/>
          <p:nvPr/>
        </p:nvSpPr>
        <p:spPr>
          <a:xfrm rot="5400000">
            <a:off x="5283650" y="3832286"/>
            <a:ext cx="369455" cy="2873413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ED939F52-D4F2-4658-B440-B5814BBBB6A3}"/>
              </a:ext>
            </a:extLst>
          </p:cNvPr>
          <p:cNvSpPr txBox="1"/>
          <p:nvPr/>
        </p:nvSpPr>
        <p:spPr>
          <a:xfrm>
            <a:off x="3660844" y="5457803"/>
            <a:ext cx="360547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SCD</a:t>
            </a:r>
            <a:r>
              <a:rPr lang="zh-CN" altLang="en-US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初样</a:t>
            </a:r>
            <a:r>
              <a:rPr lang="en-US" altLang="zh-CN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Ladder</a:t>
            </a:r>
          </a:p>
          <a:p>
            <a:pPr algn="ctr"/>
            <a:r>
              <a:rPr lang="en-US" altLang="zh-CN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LZ/LP/TZ/TP</a:t>
            </a:r>
          </a:p>
          <a:p>
            <a:pPr algn="ctr"/>
            <a:r>
              <a:rPr lang="en-US" altLang="zh-CN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2</a:t>
            </a:r>
            <a:r>
              <a:rPr lang="zh-CN" altLang="en-US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个垂直入射、</a:t>
            </a:r>
            <a:r>
              <a:rPr lang="en-US" altLang="zh-CN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2</a:t>
            </a:r>
            <a:r>
              <a:rPr lang="zh-CN" altLang="en-US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个斜入射</a:t>
            </a:r>
          </a:p>
        </p:txBody>
      </p:sp>
      <p:pic>
        <p:nvPicPr>
          <p:cNvPr id="13" name="图片 12">
            <a:extLst>
              <a:ext uri="{FF2B5EF4-FFF2-40B4-BE49-F238E27FC236}">
                <a16:creationId xmlns:a16="http://schemas.microsoft.com/office/drawing/2014/main" id="{28F1C569-9E2E-476A-AD81-9517587F3A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6570" y="1215738"/>
            <a:ext cx="3605474" cy="1750073"/>
          </a:xfrm>
          <a:prstGeom prst="rect">
            <a:avLst/>
          </a:prstGeom>
        </p:spPr>
      </p:pic>
      <p:sp>
        <p:nvSpPr>
          <p:cNvPr id="14" name="矩形 13">
            <a:extLst>
              <a:ext uri="{FF2B5EF4-FFF2-40B4-BE49-F238E27FC236}">
                <a16:creationId xmlns:a16="http://schemas.microsoft.com/office/drawing/2014/main" id="{ADA25520-17C3-4C0B-83DD-1FE0B69ABB21}"/>
              </a:ext>
            </a:extLst>
          </p:cNvPr>
          <p:cNvSpPr/>
          <p:nvPr/>
        </p:nvSpPr>
        <p:spPr>
          <a:xfrm rot="2700000">
            <a:off x="6066431" y="3342862"/>
            <a:ext cx="369455" cy="148012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/>
          </a:p>
        </p:txBody>
      </p:sp>
      <p:grpSp>
        <p:nvGrpSpPr>
          <p:cNvPr id="21" name="组合 20">
            <a:extLst>
              <a:ext uri="{FF2B5EF4-FFF2-40B4-BE49-F238E27FC236}">
                <a16:creationId xmlns:a16="http://schemas.microsoft.com/office/drawing/2014/main" id="{6852AE84-6E0B-4125-93BE-F3DD08B1D99A}"/>
              </a:ext>
            </a:extLst>
          </p:cNvPr>
          <p:cNvGrpSpPr/>
          <p:nvPr/>
        </p:nvGrpSpPr>
        <p:grpSpPr>
          <a:xfrm>
            <a:off x="1558463" y="3677904"/>
            <a:ext cx="1176925" cy="2241564"/>
            <a:chOff x="1558463" y="3677904"/>
            <a:chExt cx="1176925" cy="2241564"/>
          </a:xfrm>
        </p:grpSpPr>
        <p:sp>
          <p:nvSpPr>
            <p:cNvPr id="15" name="矩形 14">
              <a:extLst>
                <a:ext uri="{FF2B5EF4-FFF2-40B4-BE49-F238E27FC236}">
                  <a16:creationId xmlns:a16="http://schemas.microsoft.com/office/drawing/2014/main" id="{351CAEB2-6A12-44C6-AA89-AF656F2EF40B}"/>
                </a:ext>
              </a:extLst>
            </p:cNvPr>
            <p:cNvSpPr/>
            <p:nvPr/>
          </p:nvSpPr>
          <p:spPr>
            <a:xfrm>
              <a:off x="2264126" y="3677904"/>
              <a:ext cx="114300" cy="810039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矩形 15">
              <a:extLst>
                <a:ext uri="{FF2B5EF4-FFF2-40B4-BE49-F238E27FC236}">
                  <a16:creationId xmlns:a16="http://schemas.microsoft.com/office/drawing/2014/main" id="{A6C8555C-EBEC-4CA5-BCE4-206483B95E79}"/>
                </a:ext>
              </a:extLst>
            </p:cNvPr>
            <p:cNvSpPr/>
            <p:nvPr/>
          </p:nvSpPr>
          <p:spPr>
            <a:xfrm>
              <a:off x="2103644" y="3677904"/>
              <a:ext cx="114300" cy="810039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矩形 16">
              <a:extLst>
                <a:ext uri="{FF2B5EF4-FFF2-40B4-BE49-F238E27FC236}">
                  <a16:creationId xmlns:a16="http://schemas.microsoft.com/office/drawing/2014/main" id="{1EA3782A-EC4A-4C08-8FCB-1D0E4101AA54}"/>
                </a:ext>
              </a:extLst>
            </p:cNvPr>
            <p:cNvSpPr/>
            <p:nvPr/>
          </p:nvSpPr>
          <p:spPr>
            <a:xfrm>
              <a:off x="1941720" y="3677904"/>
              <a:ext cx="114300" cy="810039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8" name="矩形 17">
              <a:extLst>
                <a:ext uri="{FF2B5EF4-FFF2-40B4-BE49-F238E27FC236}">
                  <a16:creationId xmlns:a16="http://schemas.microsoft.com/office/drawing/2014/main" id="{5FE18B6A-EEAE-4D1D-AED4-727515A7AC87}"/>
                </a:ext>
              </a:extLst>
            </p:cNvPr>
            <p:cNvSpPr/>
            <p:nvPr/>
          </p:nvSpPr>
          <p:spPr>
            <a:xfrm>
              <a:off x="1779796" y="3677904"/>
              <a:ext cx="114300" cy="810039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9" name="右大括号 18">
              <a:extLst>
                <a:ext uri="{FF2B5EF4-FFF2-40B4-BE49-F238E27FC236}">
                  <a16:creationId xmlns:a16="http://schemas.microsoft.com/office/drawing/2014/main" id="{C46762DA-F9E9-43F9-B451-261A7315DACB}"/>
                </a:ext>
              </a:extLst>
            </p:cNvPr>
            <p:cNvSpPr/>
            <p:nvPr/>
          </p:nvSpPr>
          <p:spPr>
            <a:xfrm rot="5400000">
              <a:off x="1918916" y="4901861"/>
              <a:ext cx="369455" cy="734263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0" name="文本框 19">
              <a:extLst>
                <a:ext uri="{FF2B5EF4-FFF2-40B4-BE49-F238E27FC236}">
                  <a16:creationId xmlns:a16="http://schemas.microsoft.com/office/drawing/2014/main" id="{D422D114-3EE1-4F57-87D3-857D3CB18AE2}"/>
                </a:ext>
              </a:extLst>
            </p:cNvPr>
            <p:cNvSpPr txBox="1"/>
            <p:nvPr/>
          </p:nvSpPr>
          <p:spPr>
            <a:xfrm>
              <a:off x="1558463" y="5457803"/>
              <a:ext cx="117692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CN" sz="2400" dirty="0">
                  <a:solidFill>
                    <a:srgbClr val="002060"/>
                  </a:solidFill>
                  <a:ea typeface="黑体" panose="02010609060101010101" pitchFamily="2" charset="-122"/>
                  <a:cs typeface="Arial" panose="020B0604020202020204" pitchFamily="34" charset="0"/>
                </a:rPr>
                <a:t>PID×4</a:t>
              </a:r>
              <a:endParaRPr lang="zh-CN" altLang="en-US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endParaRPr>
            </a:p>
          </p:txBody>
        </p:sp>
      </p:grpSp>
      <p:grpSp>
        <p:nvGrpSpPr>
          <p:cNvPr id="22" name="组合 21">
            <a:extLst>
              <a:ext uri="{FF2B5EF4-FFF2-40B4-BE49-F238E27FC236}">
                <a16:creationId xmlns:a16="http://schemas.microsoft.com/office/drawing/2014/main" id="{F176EA46-BF7A-4DCD-8417-7A4BC2122495}"/>
              </a:ext>
            </a:extLst>
          </p:cNvPr>
          <p:cNvGrpSpPr/>
          <p:nvPr/>
        </p:nvGrpSpPr>
        <p:grpSpPr>
          <a:xfrm>
            <a:off x="8378363" y="3677904"/>
            <a:ext cx="1176925" cy="2241564"/>
            <a:chOff x="1558463" y="3677904"/>
            <a:chExt cx="1176925" cy="2241564"/>
          </a:xfrm>
        </p:grpSpPr>
        <p:sp>
          <p:nvSpPr>
            <p:cNvPr id="23" name="矩形 22">
              <a:extLst>
                <a:ext uri="{FF2B5EF4-FFF2-40B4-BE49-F238E27FC236}">
                  <a16:creationId xmlns:a16="http://schemas.microsoft.com/office/drawing/2014/main" id="{CF0F4FA3-8890-4AFC-AE26-8AE2E45F7092}"/>
                </a:ext>
              </a:extLst>
            </p:cNvPr>
            <p:cNvSpPr/>
            <p:nvPr/>
          </p:nvSpPr>
          <p:spPr>
            <a:xfrm>
              <a:off x="2264126" y="3677904"/>
              <a:ext cx="114300" cy="810039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4" name="矩形 23">
              <a:extLst>
                <a:ext uri="{FF2B5EF4-FFF2-40B4-BE49-F238E27FC236}">
                  <a16:creationId xmlns:a16="http://schemas.microsoft.com/office/drawing/2014/main" id="{AE6D3A7F-1676-4D5E-A471-977CD3C79876}"/>
                </a:ext>
              </a:extLst>
            </p:cNvPr>
            <p:cNvSpPr/>
            <p:nvPr/>
          </p:nvSpPr>
          <p:spPr>
            <a:xfrm>
              <a:off x="2103644" y="3677904"/>
              <a:ext cx="114300" cy="810039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5" name="矩形 24">
              <a:extLst>
                <a:ext uri="{FF2B5EF4-FFF2-40B4-BE49-F238E27FC236}">
                  <a16:creationId xmlns:a16="http://schemas.microsoft.com/office/drawing/2014/main" id="{B2D93959-A8A2-429C-B7A5-D1E37C99F346}"/>
                </a:ext>
              </a:extLst>
            </p:cNvPr>
            <p:cNvSpPr/>
            <p:nvPr/>
          </p:nvSpPr>
          <p:spPr>
            <a:xfrm>
              <a:off x="1941720" y="3677904"/>
              <a:ext cx="114300" cy="810039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6" name="矩形 25">
              <a:extLst>
                <a:ext uri="{FF2B5EF4-FFF2-40B4-BE49-F238E27FC236}">
                  <a16:creationId xmlns:a16="http://schemas.microsoft.com/office/drawing/2014/main" id="{CDCA7559-0188-4DEE-84C3-2456A8F46A06}"/>
                </a:ext>
              </a:extLst>
            </p:cNvPr>
            <p:cNvSpPr/>
            <p:nvPr/>
          </p:nvSpPr>
          <p:spPr>
            <a:xfrm>
              <a:off x="1779796" y="3677904"/>
              <a:ext cx="114300" cy="810039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7" name="右大括号 26">
              <a:extLst>
                <a:ext uri="{FF2B5EF4-FFF2-40B4-BE49-F238E27FC236}">
                  <a16:creationId xmlns:a16="http://schemas.microsoft.com/office/drawing/2014/main" id="{F80AA4C0-B116-4482-94EE-243CC503EF67}"/>
                </a:ext>
              </a:extLst>
            </p:cNvPr>
            <p:cNvSpPr/>
            <p:nvPr/>
          </p:nvSpPr>
          <p:spPr>
            <a:xfrm rot="5400000">
              <a:off x="1918916" y="4901861"/>
              <a:ext cx="369455" cy="734263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8" name="文本框 27">
              <a:extLst>
                <a:ext uri="{FF2B5EF4-FFF2-40B4-BE49-F238E27FC236}">
                  <a16:creationId xmlns:a16="http://schemas.microsoft.com/office/drawing/2014/main" id="{418E644A-C034-4FE7-98E1-EF7DE546C2ED}"/>
                </a:ext>
              </a:extLst>
            </p:cNvPr>
            <p:cNvSpPr txBox="1"/>
            <p:nvPr/>
          </p:nvSpPr>
          <p:spPr>
            <a:xfrm>
              <a:off x="1558463" y="5457803"/>
              <a:ext cx="117692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CN" sz="2400" dirty="0">
                  <a:solidFill>
                    <a:srgbClr val="002060"/>
                  </a:solidFill>
                  <a:ea typeface="黑体" panose="02010609060101010101" pitchFamily="2" charset="-122"/>
                  <a:cs typeface="Arial" panose="020B0604020202020204" pitchFamily="34" charset="0"/>
                </a:rPr>
                <a:t>PID×4</a:t>
              </a:r>
              <a:endParaRPr lang="zh-CN" altLang="en-US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263556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>
            <a:extLst>
              <a:ext uri="{FF2B5EF4-FFF2-40B4-BE49-F238E27FC236}">
                <a16:creationId xmlns:a16="http://schemas.microsoft.com/office/drawing/2014/main" id="{8D18ED94-4B77-4F17-950B-B63A3B8AD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待装配硅微条探测器模块</a:t>
            </a:r>
            <a:r>
              <a:rPr lang="en-US" altLang="zh-CN" dirty="0"/>
              <a:t>(Ladder)</a:t>
            </a:r>
            <a:endParaRPr lang="zh-CN" altLang="en-US" dirty="0"/>
          </a:p>
        </p:txBody>
      </p:sp>
      <p:graphicFrame>
        <p:nvGraphicFramePr>
          <p:cNvPr id="4" name="内容占位符 3">
            <a:extLst>
              <a:ext uri="{FF2B5EF4-FFF2-40B4-BE49-F238E27FC236}">
                <a16:creationId xmlns:a16="http://schemas.microsoft.com/office/drawing/2014/main" id="{55941E16-F968-4ADB-802C-791D814152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8795107"/>
              </p:ext>
            </p:extLst>
          </p:nvPr>
        </p:nvGraphicFramePr>
        <p:xfrm>
          <a:off x="552430" y="1619249"/>
          <a:ext cx="11087140" cy="41134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09790">
                  <a:extLst>
                    <a:ext uri="{9D8B030D-6E8A-4147-A177-3AD203B41FA5}">
                      <a16:colId xmlns:a16="http://schemas.microsoft.com/office/drawing/2014/main" val="733084206"/>
                    </a:ext>
                  </a:extLst>
                </a:gridCol>
                <a:gridCol w="1485900">
                  <a:extLst>
                    <a:ext uri="{9D8B030D-6E8A-4147-A177-3AD203B41FA5}">
                      <a16:colId xmlns:a16="http://schemas.microsoft.com/office/drawing/2014/main" val="1340558395"/>
                    </a:ext>
                  </a:extLst>
                </a:gridCol>
                <a:gridCol w="3356594">
                  <a:extLst>
                    <a:ext uri="{9D8B030D-6E8A-4147-A177-3AD203B41FA5}">
                      <a16:colId xmlns:a16="http://schemas.microsoft.com/office/drawing/2014/main" val="3630603897"/>
                    </a:ext>
                  </a:extLst>
                </a:gridCol>
                <a:gridCol w="2217428">
                  <a:extLst>
                    <a:ext uri="{9D8B030D-6E8A-4147-A177-3AD203B41FA5}">
                      <a16:colId xmlns:a16="http://schemas.microsoft.com/office/drawing/2014/main" val="3661470940"/>
                    </a:ext>
                  </a:extLst>
                </a:gridCol>
                <a:gridCol w="2217428">
                  <a:extLst>
                    <a:ext uri="{9D8B030D-6E8A-4147-A177-3AD203B41FA5}">
                      <a16:colId xmlns:a16="http://schemas.microsoft.com/office/drawing/2014/main" val="785827243"/>
                    </a:ext>
                  </a:extLst>
                </a:gridCol>
              </a:tblGrid>
              <a:tr h="461971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Ladder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Ladder</a:t>
                      </a:r>
                      <a:r>
                        <a:rPr lang="zh-CN" altLang="en-US" dirty="0"/>
                        <a:t>数量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每个</a:t>
                      </a:r>
                      <a:r>
                        <a:rPr lang="en-US" altLang="zh-CN" dirty="0"/>
                        <a:t>Ladder</a:t>
                      </a:r>
                      <a:r>
                        <a:rPr lang="zh-CN" altLang="en-US" dirty="0"/>
                        <a:t>的硅微条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每个</a:t>
                      </a:r>
                      <a:r>
                        <a:rPr lang="en-US" altLang="zh-CN" dirty="0"/>
                        <a:t>Ladder</a:t>
                      </a:r>
                      <a:r>
                        <a:rPr lang="zh-CN" altLang="en-US" dirty="0"/>
                        <a:t>的硅电容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每个</a:t>
                      </a:r>
                      <a:r>
                        <a:rPr lang="en-US" altLang="zh-CN" dirty="0"/>
                        <a:t>Ladder</a:t>
                      </a:r>
                      <a:r>
                        <a:rPr lang="zh-CN" altLang="en-US" dirty="0"/>
                        <a:t>的</a:t>
                      </a:r>
                      <a:r>
                        <a:rPr lang="en-US" altLang="zh-CN" dirty="0"/>
                        <a:t>ASIC</a:t>
                      </a:r>
                      <a:endParaRPr lang="zh-CN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95955079"/>
                  </a:ext>
                </a:extLst>
              </a:tr>
              <a:tr h="79737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顶面</a:t>
                      </a:r>
                      <a:r>
                        <a:rPr lang="en-US" altLang="zh-CN" dirty="0"/>
                        <a:t>P</a:t>
                      </a:r>
                      <a:r>
                        <a:rPr lang="zh-CN" altLang="en-US" dirty="0"/>
                        <a:t>型</a:t>
                      </a:r>
                      <a:r>
                        <a:rPr lang="en-US" altLang="zh-CN" dirty="0"/>
                        <a:t>(TP)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1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滨松新晶圆</a:t>
                      </a:r>
                      <a:r>
                        <a:rPr lang="en-US" altLang="zh-CN" dirty="0"/>
                        <a:t>×6</a:t>
                      </a:r>
                      <a:endParaRPr lang="zh-CN" altLang="en-US" dirty="0"/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/>
                        <a:t>270pF</a:t>
                      </a:r>
                      <a:endParaRPr lang="zh-CN" altLang="en-US" dirty="0"/>
                    </a:p>
                  </a:txBody>
                  <a:tcPr anchor="ctr">
                    <a:solidFill>
                      <a:srgbClr val="FFC1F3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/>
                        <a:t>IDE1140</a:t>
                      </a:r>
                      <a:r>
                        <a:rPr lang="zh-CN" altLang="en-US" dirty="0"/>
                        <a:t>级联</a:t>
                      </a:r>
                      <a:r>
                        <a:rPr lang="en-US" altLang="zh-CN" dirty="0"/>
                        <a:t>5</a:t>
                      </a:r>
                      <a:r>
                        <a:rPr lang="zh-CN" altLang="en-US" dirty="0"/>
                        <a:t>片</a:t>
                      </a:r>
                      <a:r>
                        <a:rPr lang="en-US" altLang="zh-CN" dirty="0"/>
                        <a:t>×1</a:t>
                      </a:r>
                      <a:r>
                        <a:rPr lang="zh-CN" altLang="en-US" dirty="0"/>
                        <a:t>组，对应逐条读出区域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54208390"/>
                  </a:ext>
                </a:extLst>
              </a:tr>
              <a:tr h="79737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顶面</a:t>
                      </a:r>
                      <a:r>
                        <a:rPr lang="en-US" altLang="zh-CN" dirty="0"/>
                        <a:t>Z</a:t>
                      </a:r>
                      <a:r>
                        <a:rPr lang="zh-CN" altLang="en-US" dirty="0"/>
                        <a:t>型</a:t>
                      </a:r>
                      <a:r>
                        <a:rPr lang="en-US" altLang="zh-CN" dirty="0"/>
                        <a:t>(TZ)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1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滨松新晶圆</a:t>
                      </a:r>
                      <a:r>
                        <a:rPr lang="en-US" altLang="zh-CN" dirty="0"/>
                        <a:t>×6</a:t>
                      </a:r>
                      <a:endParaRPr lang="zh-CN" altLang="en-US" dirty="0"/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（拟）</a:t>
                      </a:r>
                      <a:r>
                        <a:rPr lang="en-US" altLang="zh-CN" dirty="0"/>
                        <a:t>500pF</a:t>
                      </a:r>
                      <a:endParaRPr lang="zh-CN" altLang="en-US" dirty="0"/>
                    </a:p>
                  </a:txBody>
                  <a:tcPr anchor="ctr">
                    <a:solidFill>
                      <a:srgbClr val="C1FFCB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00923328"/>
                  </a:ext>
                </a:extLst>
              </a:tr>
              <a:tr h="79737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侧面</a:t>
                      </a:r>
                      <a:r>
                        <a:rPr lang="en-US" altLang="zh-CN" dirty="0"/>
                        <a:t>P</a:t>
                      </a:r>
                      <a:r>
                        <a:rPr lang="zh-CN" altLang="en-US" dirty="0"/>
                        <a:t>型</a:t>
                      </a:r>
                      <a:r>
                        <a:rPr lang="en-US" altLang="zh-CN" dirty="0"/>
                        <a:t>(LP)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1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滨松新晶圆</a:t>
                      </a:r>
                      <a:r>
                        <a:rPr lang="en-US" altLang="zh-CN" dirty="0"/>
                        <a:t>×7</a:t>
                      </a:r>
                      <a:endParaRPr lang="zh-CN" altLang="en-US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/>
                        <a:t>270pF</a:t>
                      </a:r>
                      <a:endParaRPr lang="zh-CN" altLang="en-US" dirty="0"/>
                    </a:p>
                  </a:txBody>
                  <a:tcPr anchor="ctr">
                    <a:solidFill>
                      <a:srgbClr val="FFC1F3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9255839"/>
                  </a:ext>
                </a:extLst>
              </a:tr>
              <a:tr h="79737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侧面</a:t>
                      </a:r>
                      <a:r>
                        <a:rPr lang="en-US" altLang="zh-CN" dirty="0"/>
                        <a:t>Z</a:t>
                      </a:r>
                      <a:r>
                        <a:rPr lang="zh-CN" altLang="en-US" dirty="0"/>
                        <a:t>型</a:t>
                      </a:r>
                      <a:r>
                        <a:rPr lang="en-US" altLang="zh-CN" dirty="0"/>
                        <a:t>(LZ)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1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滨松旧晶圆</a:t>
                      </a:r>
                      <a:r>
                        <a:rPr lang="en-US" altLang="zh-CN" dirty="0"/>
                        <a:t>×7</a:t>
                      </a:r>
                      <a:endParaRPr lang="zh-CN" altLang="en-US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（拟）</a:t>
                      </a:r>
                      <a:r>
                        <a:rPr lang="en-US" altLang="zh-CN" dirty="0"/>
                        <a:t>500pF</a:t>
                      </a:r>
                      <a:endParaRPr lang="zh-CN" altLang="en-US" dirty="0"/>
                    </a:p>
                  </a:txBody>
                  <a:tcPr anchor="ctr">
                    <a:solidFill>
                      <a:srgbClr val="C1FFCB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2922917"/>
                  </a:ext>
                </a:extLst>
              </a:tr>
              <a:tr h="461971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PID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8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枣庄</a:t>
                      </a:r>
                      <a:r>
                        <a:rPr lang="en-US" altLang="zh-CN" dirty="0"/>
                        <a:t>×1</a:t>
                      </a:r>
                      <a:endParaRPr lang="zh-CN" altLang="en-US" dirty="0"/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/>
                        <a:t>N/A</a:t>
                      </a:r>
                      <a:endParaRPr lang="zh-CN" altLang="en-US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/>
                        <a:t>IDE1160×1</a:t>
                      </a:r>
                      <a:endParaRPr lang="zh-CN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415000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8953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>
            <a:extLst>
              <a:ext uri="{FF2B5EF4-FFF2-40B4-BE49-F238E27FC236}">
                <a16:creationId xmlns:a16="http://schemas.microsoft.com/office/drawing/2014/main" id="{D9729EDD-2646-4694-B25D-2EEEACB94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Ladder</a:t>
            </a:r>
            <a:r>
              <a:rPr lang="zh-CN" altLang="en-US" dirty="0"/>
              <a:t>装配相关的重要时间节点</a:t>
            </a:r>
          </a:p>
        </p:txBody>
      </p:sp>
      <p:graphicFrame>
        <p:nvGraphicFramePr>
          <p:cNvPr id="8" name="表格 7">
            <a:extLst>
              <a:ext uri="{FF2B5EF4-FFF2-40B4-BE49-F238E27FC236}">
                <a16:creationId xmlns:a16="http://schemas.microsoft.com/office/drawing/2014/main" id="{899DFE2A-9CF8-4CFC-8DA7-ADA7B79498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6859620"/>
              </p:ext>
            </p:extLst>
          </p:nvPr>
        </p:nvGraphicFramePr>
        <p:xfrm>
          <a:off x="358140" y="1080631"/>
          <a:ext cx="7688577" cy="4880611"/>
        </p:xfrm>
        <a:graphic>
          <a:graphicData uri="http://schemas.openxmlformats.org/drawingml/2006/table">
            <a:tbl>
              <a:tblPr/>
              <a:tblGrid>
                <a:gridCol w="1155037">
                  <a:extLst>
                    <a:ext uri="{9D8B030D-6E8A-4147-A177-3AD203B41FA5}">
                      <a16:colId xmlns:a16="http://schemas.microsoft.com/office/drawing/2014/main" val="2888520094"/>
                    </a:ext>
                  </a:extLst>
                </a:gridCol>
                <a:gridCol w="1306708">
                  <a:extLst>
                    <a:ext uri="{9D8B030D-6E8A-4147-A177-3AD203B41FA5}">
                      <a16:colId xmlns:a16="http://schemas.microsoft.com/office/drawing/2014/main" val="1278069363"/>
                    </a:ext>
                  </a:extLst>
                </a:gridCol>
                <a:gridCol w="1306708">
                  <a:extLst>
                    <a:ext uri="{9D8B030D-6E8A-4147-A177-3AD203B41FA5}">
                      <a16:colId xmlns:a16="http://schemas.microsoft.com/office/drawing/2014/main" val="4259066651"/>
                    </a:ext>
                  </a:extLst>
                </a:gridCol>
                <a:gridCol w="1306708">
                  <a:extLst>
                    <a:ext uri="{9D8B030D-6E8A-4147-A177-3AD203B41FA5}">
                      <a16:colId xmlns:a16="http://schemas.microsoft.com/office/drawing/2014/main" val="197674515"/>
                    </a:ext>
                  </a:extLst>
                </a:gridCol>
                <a:gridCol w="1306708">
                  <a:extLst>
                    <a:ext uri="{9D8B030D-6E8A-4147-A177-3AD203B41FA5}">
                      <a16:colId xmlns:a16="http://schemas.microsoft.com/office/drawing/2014/main" val="495155128"/>
                    </a:ext>
                  </a:extLst>
                </a:gridCol>
                <a:gridCol w="1306708">
                  <a:extLst>
                    <a:ext uri="{9D8B030D-6E8A-4147-A177-3AD203B41FA5}">
                      <a16:colId xmlns:a16="http://schemas.microsoft.com/office/drawing/2014/main" val="2722994130"/>
                    </a:ext>
                  </a:extLst>
                </a:gridCol>
              </a:tblGrid>
              <a:tr h="357118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等线" panose="02010600030101010101" pitchFamily="2" charset="-122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星期一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星期二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星期三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星期四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星期五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6906974"/>
                  </a:ext>
                </a:extLst>
              </a:tr>
              <a:tr h="34796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</a:t>
                      </a:r>
                      <a:r>
                        <a:rPr lang="zh-CN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月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8811253"/>
                  </a:ext>
                </a:extLst>
              </a:tr>
              <a:tr h="34796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</a:t>
                      </a:r>
                      <a:r>
                        <a:rPr lang="zh-CN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月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8948381"/>
                  </a:ext>
                </a:extLst>
              </a:tr>
              <a:tr h="34796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</a:t>
                      </a:r>
                      <a:r>
                        <a:rPr lang="zh-CN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月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7630587"/>
                  </a:ext>
                </a:extLst>
              </a:tr>
              <a:tr h="34796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</a:t>
                      </a:r>
                      <a:r>
                        <a:rPr lang="zh-CN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月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5614903"/>
                  </a:ext>
                </a:extLst>
              </a:tr>
              <a:tr h="34796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6/7</a:t>
                      </a:r>
                      <a:r>
                        <a:rPr lang="zh-CN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月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4819934"/>
                  </a:ext>
                </a:extLst>
              </a:tr>
              <a:tr h="34796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7</a:t>
                      </a:r>
                      <a:r>
                        <a:rPr lang="zh-CN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月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5438421"/>
                  </a:ext>
                </a:extLst>
              </a:tr>
              <a:tr h="34796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7</a:t>
                      </a:r>
                      <a:r>
                        <a:rPr lang="zh-CN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月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2377740"/>
                  </a:ext>
                </a:extLst>
              </a:tr>
              <a:tr h="34796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7</a:t>
                      </a:r>
                      <a:r>
                        <a:rPr lang="zh-CN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月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5532431"/>
                  </a:ext>
                </a:extLst>
              </a:tr>
              <a:tr h="34796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7/8</a:t>
                      </a:r>
                      <a:r>
                        <a:rPr lang="zh-CN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月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1307053"/>
                  </a:ext>
                </a:extLst>
              </a:tr>
              <a:tr h="34796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8</a:t>
                      </a:r>
                      <a:r>
                        <a:rPr lang="zh-CN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月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0519076"/>
                  </a:ext>
                </a:extLst>
              </a:tr>
              <a:tr h="34796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8</a:t>
                      </a:r>
                      <a:r>
                        <a:rPr lang="zh-CN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月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2872171"/>
                  </a:ext>
                </a:extLst>
              </a:tr>
              <a:tr h="34796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8</a:t>
                      </a:r>
                      <a:r>
                        <a:rPr lang="zh-CN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月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702282"/>
                  </a:ext>
                </a:extLst>
              </a:tr>
              <a:tr h="34796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8</a:t>
                      </a:r>
                      <a:r>
                        <a:rPr lang="zh-CN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月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4964495"/>
                  </a:ext>
                </a:extLst>
              </a:tr>
            </a:tbl>
          </a:graphicData>
        </a:graphic>
      </p:graphicFrame>
      <p:sp>
        <p:nvSpPr>
          <p:cNvPr id="9" name="矩形 8">
            <a:extLst>
              <a:ext uri="{FF2B5EF4-FFF2-40B4-BE49-F238E27FC236}">
                <a16:creationId xmlns:a16="http://schemas.microsoft.com/office/drawing/2014/main" id="{C3ACBC64-1819-4487-B65A-30B70A2EA2FC}"/>
              </a:ext>
            </a:extLst>
          </p:cNvPr>
          <p:cNvSpPr/>
          <p:nvPr/>
        </p:nvSpPr>
        <p:spPr>
          <a:xfrm>
            <a:off x="8829040" y="1751876"/>
            <a:ext cx="27025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dirty="0">
                <a:solidFill>
                  <a:schemeClr val="tx1"/>
                </a:solidFill>
                <a:highlight>
                  <a:srgbClr val="FFFFFF"/>
                </a:highlight>
              </a:rPr>
              <a:t>(</a:t>
            </a:r>
            <a:r>
              <a:rPr lang="zh-CN" altLang="en-US" dirty="0">
                <a:solidFill>
                  <a:schemeClr val="tx1"/>
                </a:solidFill>
                <a:highlight>
                  <a:srgbClr val="FFFFFF"/>
                </a:highlight>
              </a:rPr>
              <a:t>暂定</a:t>
            </a:r>
            <a:r>
              <a:rPr lang="en-US" altLang="zh-CN" dirty="0">
                <a:solidFill>
                  <a:schemeClr val="tx1"/>
                </a:solidFill>
                <a:highlight>
                  <a:srgbClr val="FFFFFF"/>
                </a:highlight>
              </a:rPr>
              <a:t>)</a:t>
            </a:r>
            <a:r>
              <a:rPr lang="zh-CN" altLang="en-US" dirty="0">
                <a:solidFill>
                  <a:schemeClr val="tx1"/>
                </a:solidFill>
                <a:highlight>
                  <a:srgbClr val="FFFFFF"/>
                </a:highlight>
              </a:rPr>
              <a:t>确定</a:t>
            </a:r>
            <a:r>
              <a:rPr lang="en-US" altLang="zh-CN" dirty="0">
                <a:solidFill>
                  <a:schemeClr val="tx1"/>
                </a:solidFill>
                <a:highlight>
                  <a:srgbClr val="FFFFFF"/>
                </a:highlight>
              </a:rPr>
              <a:t>LZ</a:t>
            </a:r>
            <a:r>
              <a:rPr lang="zh-CN" altLang="en-US" dirty="0">
                <a:solidFill>
                  <a:schemeClr val="tx1"/>
                </a:solidFill>
                <a:highlight>
                  <a:srgbClr val="FFFFFF"/>
                </a:highlight>
              </a:rPr>
              <a:t>的电容</a:t>
            </a:r>
            <a:endParaRPr lang="zh-CN" altLang="en-US" dirty="0"/>
          </a:p>
        </p:txBody>
      </p:sp>
      <p:cxnSp>
        <p:nvCxnSpPr>
          <p:cNvPr id="11" name="直接箭头连接符 10">
            <a:extLst>
              <a:ext uri="{FF2B5EF4-FFF2-40B4-BE49-F238E27FC236}">
                <a16:creationId xmlns:a16="http://schemas.microsoft.com/office/drawing/2014/main" id="{F348F8F6-B55F-4F00-95BF-B7CCA5B82848}"/>
              </a:ext>
            </a:extLst>
          </p:cNvPr>
          <p:cNvCxnSpPr>
            <a:cxnSpLocks/>
            <a:stCxn id="9" idx="1"/>
          </p:cNvCxnSpPr>
          <p:nvPr/>
        </p:nvCxnSpPr>
        <p:spPr>
          <a:xfrm flipH="1">
            <a:off x="7792720" y="1936542"/>
            <a:ext cx="1036320" cy="0"/>
          </a:xfrm>
          <a:prstGeom prst="straightConnector1">
            <a:avLst/>
          </a:prstGeom>
          <a:ln w="28575">
            <a:solidFill>
              <a:srgbClr val="FF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矩形 13">
            <a:extLst>
              <a:ext uri="{FF2B5EF4-FFF2-40B4-BE49-F238E27FC236}">
                <a16:creationId xmlns:a16="http://schemas.microsoft.com/office/drawing/2014/main" id="{0983BC80-A5BB-44CA-9320-15D3FDD744D9}"/>
              </a:ext>
            </a:extLst>
          </p:cNvPr>
          <p:cNvSpPr/>
          <p:nvPr/>
        </p:nvSpPr>
        <p:spPr>
          <a:xfrm>
            <a:off x="8829040" y="3722023"/>
            <a:ext cx="27025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dirty="0">
                <a:solidFill>
                  <a:schemeClr val="tx1"/>
                </a:solidFill>
                <a:highlight>
                  <a:srgbClr val="FFFFFF"/>
                </a:highlight>
              </a:rPr>
              <a:t>电联试</a:t>
            </a:r>
            <a:endParaRPr lang="en-US" altLang="zh-CN" dirty="0">
              <a:solidFill>
                <a:schemeClr val="tx1"/>
              </a:solidFill>
              <a:highlight>
                <a:srgbClr val="FFFFFF"/>
              </a:highlight>
            </a:endParaRPr>
          </a:p>
          <a:p>
            <a:pPr algn="ctr"/>
            <a:r>
              <a:rPr lang="zh-CN" altLang="en-US" dirty="0">
                <a:solidFill>
                  <a:schemeClr val="tx1"/>
                </a:solidFill>
                <a:highlight>
                  <a:srgbClr val="FFFFFF"/>
                </a:highlight>
              </a:rPr>
              <a:t>可部分</a:t>
            </a:r>
            <a:r>
              <a:rPr lang="en-US" altLang="zh-CN" dirty="0">
                <a:solidFill>
                  <a:schemeClr val="tx1"/>
                </a:solidFill>
                <a:highlight>
                  <a:srgbClr val="FFFFFF"/>
                </a:highlight>
              </a:rPr>
              <a:t>Ladder</a:t>
            </a:r>
            <a:r>
              <a:rPr lang="zh-CN" altLang="en-US" dirty="0">
                <a:solidFill>
                  <a:schemeClr val="tx1"/>
                </a:solidFill>
                <a:highlight>
                  <a:srgbClr val="FFFFFF"/>
                </a:highlight>
              </a:rPr>
              <a:t>和</a:t>
            </a:r>
            <a:r>
              <a:rPr lang="en-US" altLang="zh-CN" dirty="0">
                <a:solidFill>
                  <a:schemeClr val="tx1"/>
                </a:solidFill>
                <a:highlight>
                  <a:srgbClr val="FFFFFF"/>
                </a:highlight>
              </a:rPr>
              <a:t>PID</a:t>
            </a:r>
            <a:r>
              <a:rPr lang="zh-CN" altLang="en-US" dirty="0">
                <a:solidFill>
                  <a:schemeClr val="tx1"/>
                </a:solidFill>
                <a:highlight>
                  <a:srgbClr val="FFFFFF"/>
                </a:highlight>
              </a:rPr>
              <a:t>参加</a:t>
            </a:r>
            <a:endParaRPr lang="zh-CN" altLang="en-US" dirty="0">
              <a:highlight>
                <a:srgbClr val="FFFFFF"/>
              </a:highlight>
            </a:endParaRPr>
          </a:p>
        </p:txBody>
      </p:sp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C94718A8-5A18-4460-933A-0A17C0C59A7C}"/>
              </a:ext>
            </a:extLst>
          </p:cNvPr>
          <p:cNvCxnSpPr>
            <a:cxnSpLocks/>
            <a:stCxn id="14" idx="1"/>
          </p:cNvCxnSpPr>
          <p:nvPr/>
        </p:nvCxnSpPr>
        <p:spPr>
          <a:xfrm flipH="1">
            <a:off x="7792720" y="4045189"/>
            <a:ext cx="1036320" cy="0"/>
          </a:xfrm>
          <a:prstGeom prst="straightConnector1">
            <a:avLst/>
          </a:prstGeom>
          <a:ln w="28575">
            <a:solidFill>
              <a:srgbClr val="FF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矩形 18">
            <a:extLst>
              <a:ext uri="{FF2B5EF4-FFF2-40B4-BE49-F238E27FC236}">
                <a16:creationId xmlns:a16="http://schemas.microsoft.com/office/drawing/2014/main" id="{02FAEE9F-234E-4407-9417-1AA7B22A3B46}"/>
              </a:ext>
            </a:extLst>
          </p:cNvPr>
          <p:cNvSpPr/>
          <p:nvPr/>
        </p:nvSpPr>
        <p:spPr>
          <a:xfrm>
            <a:off x="8829040" y="4778663"/>
            <a:ext cx="27025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dirty="0">
                <a:solidFill>
                  <a:schemeClr val="tx1"/>
                </a:solidFill>
                <a:highlight>
                  <a:srgbClr val="FFFFFF"/>
                </a:highlight>
              </a:rPr>
              <a:t>(</a:t>
            </a:r>
            <a:r>
              <a:rPr lang="zh-CN" altLang="en-US" dirty="0">
                <a:solidFill>
                  <a:schemeClr val="tx1"/>
                </a:solidFill>
                <a:highlight>
                  <a:srgbClr val="FFFFFF"/>
                </a:highlight>
              </a:rPr>
              <a:t>暂定</a:t>
            </a:r>
            <a:r>
              <a:rPr lang="en-US" altLang="zh-CN" dirty="0">
                <a:solidFill>
                  <a:schemeClr val="tx1"/>
                </a:solidFill>
                <a:highlight>
                  <a:srgbClr val="FFFFFF"/>
                </a:highlight>
              </a:rPr>
              <a:t>)</a:t>
            </a:r>
            <a:r>
              <a:rPr lang="zh-CN" altLang="en-US" dirty="0">
                <a:solidFill>
                  <a:schemeClr val="tx1"/>
                </a:solidFill>
                <a:highlight>
                  <a:srgbClr val="FFFFFF"/>
                </a:highlight>
              </a:rPr>
              <a:t>提前</a:t>
            </a:r>
            <a:r>
              <a:rPr lang="en-US" altLang="zh-CN" dirty="0">
                <a:solidFill>
                  <a:schemeClr val="tx1"/>
                </a:solidFill>
                <a:highlight>
                  <a:srgbClr val="FFFFFF"/>
                </a:highlight>
              </a:rPr>
              <a:t>2</a:t>
            </a:r>
            <a:r>
              <a:rPr lang="zh-CN" altLang="en-US" dirty="0">
                <a:solidFill>
                  <a:schemeClr val="tx1"/>
                </a:solidFill>
                <a:highlight>
                  <a:srgbClr val="FFFFFF"/>
                </a:highlight>
              </a:rPr>
              <a:t>周装箱运输</a:t>
            </a:r>
            <a:endParaRPr lang="en-US" altLang="zh-CN" dirty="0">
              <a:solidFill>
                <a:schemeClr val="tx1"/>
              </a:solidFill>
              <a:highlight>
                <a:srgbClr val="FFFFFF"/>
              </a:highlight>
            </a:endParaRPr>
          </a:p>
          <a:p>
            <a:pPr algn="ctr"/>
            <a:r>
              <a:rPr lang="zh-CN" altLang="en-US" dirty="0">
                <a:solidFill>
                  <a:schemeClr val="tx1"/>
                </a:solidFill>
                <a:highlight>
                  <a:srgbClr val="FFFFFF"/>
                </a:highlight>
              </a:rPr>
              <a:t>含</a:t>
            </a:r>
            <a:r>
              <a:rPr lang="en-US" altLang="zh-CN" dirty="0">
                <a:solidFill>
                  <a:schemeClr val="tx1"/>
                </a:solidFill>
                <a:highlight>
                  <a:srgbClr val="FFFFFF"/>
                </a:highlight>
              </a:rPr>
              <a:t>Ladder</a:t>
            </a:r>
            <a:r>
              <a:rPr lang="zh-CN" altLang="en-US" dirty="0">
                <a:solidFill>
                  <a:schemeClr val="tx1"/>
                </a:solidFill>
                <a:highlight>
                  <a:srgbClr val="FFFFFF"/>
                </a:highlight>
              </a:rPr>
              <a:t>和</a:t>
            </a:r>
            <a:r>
              <a:rPr lang="en-US" altLang="zh-CN" dirty="0">
                <a:solidFill>
                  <a:schemeClr val="tx1"/>
                </a:solidFill>
                <a:highlight>
                  <a:srgbClr val="FFFFFF"/>
                </a:highlight>
              </a:rPr>
              <a:t>PID</a:t>
            </a:r>
            <a:endParaRPr lang="zh-CN" altLang="en-US" dirty="0">
              <a:highlight>
                <a:srgbClr val="FFFFFF"/>
              </a:highlight>
            </a:endParaRPr>
          </a:p>
        </p:txBody>
      </p:sp>
      <p:cxnSp>
        <p:nvCxnSpPr>
          <p:cNvPr id="20" name="直接箭头连接符 19">
            <a:extLst>
              <a:ext uri="{FF2B5EF4-FFF2-40B4-BE49-F238E27FC236}">
                <a16:creationId xmlns:a16="http://schemas.microsoft.com/office/drawing/2014/main" id="{4372F661-59F1-4220-AC27-3D3EAB8E2958}"/>
              </a:ext>
            </a:extLst>
          </p:cNvPr>
          <p:cNvCxnSpPr>
            <a:cxnSpLocks/>
            <a:stCxn id="19" idx="1"/>
          </p:cNvCxnSpPr>
          <p:nvPr/>
        </p:nvCxnSpPr>
        <p:spPr>
          <a:xfrm flipH="1">
            <a:off x="7792720" y="5101829"/>
            <a:ext cx="1036320" cy="1"/>
          </a:xfrm>
          <a:prstGeom prst="straightConnector1">
            <a:avLst/>
          </a:prstGeom>
          <a:ln w="28575">
            <a:solidFill>
              <a:srgbClr val="FF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矩形 20">
            <a:extLst>
              <a:ext uri="{FF2B5EF4-FFF2-40B4-BE49-F238E27FC236}">
                <a16:creationId xmlns:a16="http://schemas.microsoft.com/office/drawing/2014/main" id="{B95B4A2C-7A38-404E-9B16-1D434C1D10E2}"/>
              </a:ext>
            </a:extLst>
          </p:cNvPr>
          <p:cNvSpPr/>
          <p:nvPr/>
        </p:nvSpPr>
        <p:spPr>
          <a:xfrm>
            <a:off x="833377" y="6358214"/>
            <a:ext cx="27025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dirty="0">
                <a:solidFill>
                  <a:schemeClr val="tx1"/>
                </a:solidFill>
                <a:highlight>
                  <a:srgbClr val="FFFFFF"/>
                </a:highlight>
              </a:rPr>
              <a:t>重核束流实验</a:t>
            </a:r>
            <a:endParaRPr lang="zh-CN" altLang="en-US" dirty="0">
              <a:highlight>
                <a:srgbClr val="FFFFFF"/>
              </a:highlight>
            </a:endParaRPr>
          </a:p>
        </p:txBody>
      </p:sp>
      <p:cxnSp>
        <p:nvCxnSpPr>
          <p:cNvPr id="22" name="直接箭头连接符 21">
            <a:extLst>
              <a:ext uri="{FF2B5EF4-FFF2-40B4-BE49-F238E27FC236}">
                <a16:creationId xmlns:a16="http://schemas.microsoft.com/office/drawing/2014/main" id="{BA46E585-9355-4BE0-A315-BF3E09786258}"/>
              </a:ext>
            </a:extLst>
          </p:cNvPr>
          <p:cNvCxnSpPr>
            <a:cxnSpLocks/>
            <a:stCxn id="21" idx="0"/>
          </p:cNvCxnSpPr>
          <p:nvPr/>
        </p:nvCxnSpPr>
        <p:spPr>
          <a:xfrm flipV="1">
            <a:off x="2184657" y="5868365"/>
            <a:ext cx="0" cy="489849"/>
          </a:xfrm>
          <a:prstGeom prst="straightConnector1">
            <a:avLst/>
          </a:prstGeom>
          <a:ln w="28575">
            <a:solidFill>
              <a:srgbClr val="FF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矩形 25">
            <a:extLst>
              <a:ext uri="{FF2B5EF4-FFF2-40B4-BE49-F238E27FC236}">
                <a16:creationId xmlns:a16="http://schemas.microsoft.com/office/drawing/2014/main" id="{B1D94A01-BFBC-466A-AA6E-486959683780}"/>
              </a:ext>
            </a:extLst>
          </p:cNvPr>
          <p:cNvSpPr/>
          <p:nvPr/>
        </p:nvSpPr>
        <p:spPr>
          <a:xfrm>
            <a:off x="8829040" y="2113702"/>
            <a:ext cx="27025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dirty="0">
                <a:solidFill>
                  <a:schemeClr val="tx1"/>
                </a:solidFill>
                <a:highlight>
                  <a:srgbClr val="FFFFFF"/>
                </a:highlight>
              </a:rPr>
              <a:t>(</a:t>
            </a:r>
            <a:r>
              <a:rPr lang="zh-CN" altLang="en-US" dirty="0">
                <a:solidFill>
                  <a:schemeClr val="tx1"/>
                </a:solidFill>
                <a:highlight>
                  <a:srgbClr val="FFFFFF"/>
                </a:highlight>
              </a:rPr>
              <a:t>预计</a:t>
            </a:r>
            <a:r>
              <a:rPr lang="en-US" altLang="zh-CN" dirty="0">
                <a:solidFill>
                  <a:schemeClr val="tx1"/>
                </a:solidFill>
                <a:highlight>
                  <a:srgbClr val="FFFFFF"/>
                </a:highlight>
              </a:rPr>
              <a:t>)PID</a:t>
            </a:r>
            <a:r>
              <a:rPr lang="zh-CN" altLang="en-US" dirty="0">
                <a:solidFill>
                  <a:schemeClr val="tx1"/>
                </a:solidFill>
                <a:highlight>
                  <a:srgbClr val="FFFFFF"/>
                </a:highlight>
              </a:rPr>
              <a:t>板生产完成</a:t>
            </a:r>
            <a:endParaRPr lang="zh-CN" altLang="en-US" dirty="0"/>
          </a:p>
        </p:txBody>
      </p:sp>
      <p:cxnSp>
        <p:nvCxnSpPr>
          <p:cNvPr id="27" name="直接箭头连接符 26">
            <a:extLst>
              <a:ext uri="{FF2B5EF4-FFF2-40B4-BE49-F238E27FC236}">
                <a16:creationId xmlns:a16="http://schemas.microsoft.com/office/drawing/2014/main" id="{CF084C5E-094B-4557-B4A0-50AEF048966E}"/>
              </a:ext>
            </a:extLst>
          </p:cNvPr>
          <p:cNvCxnSpPr>
            <a:cxnSpLocks/>
            <a:stCxn id="26" idx="1"/>
          </p:cNvCxnSpPr>
          <p:nvPr/>
        </p:nvCxnSpPr>
        <p:spPr>
          <a:xfrm flipH="1">
            <a:off x="6423949" y="2298368"/>
            <a:ext cx="2405091" cy="0"/>
          </a:xfrm>
          <a:prstGeom prst="straightConnector1">
            <a:avLst/>
          </a:prstGeom>
          <a:ln w="28575">
            <a:solidFill>
              <a:srgbClr val="FF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00431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>
            <a:extLst>
              <a:ext uri="{FF2B5EF4-FFF2-40B4-BE49-F238E27FC236}">
                <a16:creationId xmlns:a16="http://schemas.microsoft.com/office/drawing/2014/main" id="{8B4705EB-4B27-4301-A8BE-AA1C06C89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硅微条探测器模块</a:t>
            </a:r>
            <a:r>
              <a:rPr lang="en-US" altLang="zh-CN" dirty="0"/>
              <a:t>(Ladder)</a:t>
            </a:r>
            <a:r>
              <a:rPr lang="zh-CN" altLang="en-US" dirty="0"/>
              <a:t>的当前状态</a:t>
            </a:r>
          </a:p>
        </p:txBody>
      </p:sp>
      <p:graphicFrame>
        <p:nvGraphicFramePr>
          <p:cNvPr id="4" name="内容占位符 3">
            <a:extLst>
              <a:ext uri="{FF2B5EF4-FFF2-40B4-BE49-F238E27FC236}">
                <a16:creationId xmlns:a16="http://schemas.microsoft.com/office/drawing/2014/main" id="{65B654C2-D692-4CDE-8762-DFA63800E68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5788589"/>
              </p:ext>
            </p:extLst>
          </p:nvPr>
        </p:nvGraphicFramePr>
        <p:xfrm>
          <a:off x="479406" y="3368358"/>
          <a:ext cx="11407794" cy="31023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83315">
                  <a:extLst>
                    <a:ext uri="{9D8B030D-6E8A-4147-A177-3AD203B41FA5}">
                      <a16:colId xmlns:a16="http://schemas.microsoft.com/office/drawing/2014/main" val="733084206"/>
                    </a:ext>
                  </a:extLst>
                </a:gridCol>
                <a:gridCol w="4461599">
                  <a:extLst>
                    <a:ext uri="{9D8B030D-6E8A-4147-A177-3AD203B41FA5}">
                      <a16:colId xmlns:a16="http://schemas.microsoft.com/office/drawing/2014/main" val="1340558395"/>
                    </a:ext>
                  </a:extLst>
                </a:gridCol>
                <a:gridCol w="5262880">
                  <a:extLst>
                    <a:ext uri="{9D8B030D-6E8A-4147-A177-3AD203B41FA5}">
                      <a16:colId xmlns:a16="http://schemas.microsoft.com/office/drawing/2014/main" val="3630603897"/>
                    </a:ext>
                  </a:extLst>
                </a:gridCol>
              </a:tblGrid>
              <a:tr h="264634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Ladder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物料准备情况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装配情况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95955079"/>
                  </a:ext>
                </a:extLst>
              </a:tr>
              <a:tr h="57691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顶面</a:t>
                      </a:r>
                      <a:r>
                        <a:rPr lang="en-US" altLang="zh-CN" dirty="0"/>
                        <a:t>P</a:t>
                      </a:r>
                      <a:r>
                        <a:rPr lang="zh-CN" altLang="en-US" dirty="0"/>
                        <a:t>型</a:t>
                      </a:r>
                      <a:r>
                        <a:rPr lang="en-US" altLang="zh-CN" dirty="0"/>
                        <a:t>(TP)</a:t>
                      </a:r>
                    </a:p>
                  </a:txBody>
                  <a:tcPr anchor="ctr">
                    <a:solidFill>
                      <a:srgbClr val="FFFF8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已齐备</a:t>
                      </a:r>
                    </a:p>
                  </a:txBody>
                  <a:tcPr anchor="ctr">
                    <a:solidFill>
                      <a:srgbClr val="FFFF8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/>
                        <a:t>ASIC</a:t>
                      </a:r>
                      <a:r>
                        <a:rPr lang="zh-CN" altLang="en-US" dirty="0"/>
                        <a:t>板已电装、贴</a:t>
                      </a:r>
                      <a:r>
                        <a:rPr lang="en-US" altLang="zh-CN" dirty="0"/>
                        <a:t>ASIC+</a:t>
                      </a:r>
                      <a:r>
                        <a:rPr lang="zh-CN" altLang="en-US" dirty="0"/>
                        <a:t>硅电容。待键合、电测</a:t>
                      </a:r>
                    </a:p>
                  </a:txBody>
                  <a:tcPr anchor="ctr">
                    <a:solidFill>
                      <a:srgbClr val="FFFF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208390"/>
                  </a:ext>
                </a:extLst>
              </a:tr>
              <a:tr h="57691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顶面</a:t>
                      </a:r>
                      <a:r>
                        <a:rPr lang="en-US" altLang="zh-CN" dirty="0"/>
                        <a:t>Z</a:t>
                      </a:r>
                      <a:r>
                        <a:rPr lang="zh-CN" altLang="en-US" dirty="0"/>
                        <a:t>型</a:t>
                      </a:r>
                      <a:r>
                        <a:rPr lang="en-US" altLang="zh-CN" dirty="0"/>
                        <a:t>(TZ)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新制作的</a:t>
                      </a:r>
                      <a:r>
                        <a:rPr lang="en-US" altLang="zh-CN" dirty="0"/>
                        <a:t>Z</a:t>
                      </a:r>
                      <a:r>
                        <a:rPr lang="zh-CN" altLang="en-US" dirty="0"/>
                        <a:t>型高密走线板尺寸偏大，需要返厂重做。可考虑使用旧板子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/>
                        <a:t>ASIC</a:t>
                      </a:r>
                      <a:r>
                        <a:rPr lang="zh-CN" altLang="en-US" dirty="0"/>
                        <a:t>板已电装，待容值确认后贴</a:t>
                      </a:r>
                      <a:r>
                        <a:rPr lang="en-US" altLang="zh-CN" dirty="0"/>
                        <a:t>ASIC+</a:t>
                      </a:r>
                      <a:r>
                        <a:rPr lang="zh-CN" altLang="en-US" dirty="0"/>
                        <a:t>硅电容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0923328"/>
                  </a:ext>
                </a:extLst>
              </a:tr>
              <a:tr h="57691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侧面</a:t>
                      </a:r>
                      <a:r>
                        <a:rPr lang="en-US" altLang="zh-CN" dirty="0"/>
                        <a:t>P</a:t>
                      </a:r>
                      <a:r>
                        <a:rPr lang="zh-CN" altLang="en-US" dirty="0"/>
                        <a:t>型</a:t>
                      </a:r>
                      <a:r>
                        <a:rPr lang="en-US" altLang="zh-CN" dirty="0"/>
                        <a:t>(LP)</a:t>
                      </a:r>
                    </a:p>
                  </a:txBody>
                  <a:tcPr anchor="ctr">
                    <a:solidFill>
                      <a:srgbClr val="FFFF8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缺</a:t>
                      </a:r>
                      <a:r>
                        <a:rPr lang="en-US" altLang="zh-CN" dirty="0"/>
                        <a:t>1</a:t>
                      </a:r>
                      <a:r>
                        <a:rPr lang="zh-CN" altLang="en-US" dirty="0"/>
                        <a:t>片</a:t>
                      </a:r>
                      <a:r>
                        <a:rPr lang="en-US" altLang="zh-CN" dirty="0"/>
                        <a:t>270pF</a:t>
                      </a:r>
                      <a:r>
                        <a:rPr lang="zh-CN" altLang="en-US" dirty="0"/>
                        <a:t>硅电容，但不影响使用</a:t>
                      </a:r>
                    </a:p>
                  </a:txBody>
                  <a:tcPr anchor="ctr">
                    <a:solidFill>
                      <a:srgbClr val="FFFF8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/>
                        <a:t>ASIC</a:t>
                      </a:r>
                      <a:r>
                        <a:rPr lang="zh-CN" altLang="en-US" dirty="0"/>
                        <a:t>板已电装、贴</a:t>
                      </a:r>
                      <a:r>
                        <a:rPr lang="en-US" altLang="zh-CN" dirty="0"/>
                        <a:t>ASIC+</a:t>
                      </a:r>
                      <a:r>
                        <a:rPr lang="zh-CN" altLang="en-US" dirty="0"/>
                        <a:t>硅电容。待键合、电测</a:t>
                      </a:r>
                    </a:p>
                  </a:txBody>
                  <a:tcPr anchor="ctr">
                    <a:solidFill>
                      <a:srgbClr val="FFFF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9255839"/>
                  </a:ext>
                </a:extLst>
              </a:tr>
              <a:tr h="57691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侧面</a:t>
                      </a:r>
                      <a:r>
                        <a:rPr lang="en-US" altLang="zh-CN" dirty="0"/>
                        <a:t>Z</a:t>
                      </a:r>
                      <a:r>
                        <a:rPr lang="zh-CN" altLang="en-US" dirty="0"/>
                        <a:t>型</a:t>
                      </a:r>
                      <a:r>
                        <a:rPr lang="en-US" altLang="zh-CN" dirty="0"/>
                        <a:t>(LZ)</a:t>
                      </a:r>
                    </a:p>
                  </a:txBody>
                  <a:tcPr anchor="ctr">
                    <a:solidFill>
                      <a:srgbClr val="BDFF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已齐备</a:t>
                      </a:r>
                    </a:p>
                  </a:txBody>
                  <a:tcPr anchor="ctr">
                    <a:solidFill>
                      <a:srgbClr val="BDFF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Ladder</a:t>
                      </a:r>
                      <a:r>
                        <a:rPr lang="zh-CN" altLang="en-US" dirty="0"/>
                        <a:t>已键合。仅缺</a:t>
                      </a:r>
                      <a:r>
                        <a:rPr lang="en-US" altLang="zh-CN" dirty="0"/>
                        <a:t>2</a:t>
                      </a:r>
                      <a:r>
                        <a:rPr lang="zh-CN" altLang="en-US" dirty="0"/>
                        <a:t>个</a:t>
                      </a:r>
                      <a:r>
                        <a:rPr lang="en-US" altLang="zh-CN" dirty="0"/>
                        <a:t>ASIC+</a:t>
                      </a:r>
                      <a:r>
                        <a:rPr lang="zh-CN" altLang="en-US" dirty="0"/>
                        <a:t>硅电容</a:t>
                      </a:r>
                    </a:p>
                  </a:txBody>
                  <a:tcPr anchor="ctr">
                    <a:solidFill>
                      <a:srgbClr val="BDFF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2922917"/>
                  </a:ext>
                </a:extLst>
              </a:tr>
              <a:tr h="334244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PID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ASIC</a:t>
                      </a:r>
                      <a:r>
                        <a:rPr lang="zh-CN" altLang="en-US" dirty="0"/>
                        <a:t>板正在生产，预计</a:t>
                      </a:r>
                      <a:r>
                        <a:rPr lang="en-US" altLang="zh-CN" dirty="0"/>
                        <a:t>6</a:t>
                      </a:r>
                      <a:r>
                        <a:rPr lang="zh-CN" altLang="en-US" dirty="0"/>
                        <a:t>月</a:t>
                      </a:r>
                      <a:r>
                        <a:rPr lang="en-US" altLang="zh-CN" dirty="0"/>
                        <a:t>18</a:t>
                      </a:r>
                      <a:r>
                        <a:rPr lang="zh-CN" altLang="en-US" dirty="0"/>
                        <a:t>日完成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暂未启动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1500041"/>
                  </a:ext>
                </a:extLst>
              </a:tr>
            </a:tbl>
          </a:graphicData>
        </a:graphic>
      </p:graphicFrame>
      <p:pic>
        <p:nvPicPr>
          <p:cNvPr id="76" name="图片 75">
            <a:extLst>
              <a:ext uri="{FF2B5EF4-FFF2-40B4-BE49-F238E27FC236}">
                <a16:creationId xmlns:a16="http://schemas.microsoft.com/office/drawing/2014/main" id="{D2B31DBC-D1B3-44A5-9498-260178CDD6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1439" y="1033780"/>
            <a:ext cx="9367101" cy="2065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395639"/>
      </p:ext>
    </p:extLst>
  </p:cSld>
  <p:clrMapOvr>
    <a:masterClrMapping/>
  </p:clrMapOvr>
</p:sld>
</file>

<file path=ppt/theme/theme1.xml><?xml version="1.0" encoding="utf-8"?>
<a:theme xmlns:a="http://schemas.openxmlformats.org/drawingml/2006/main" name="IHE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2400" dirty="0" smtClean="0">
            <a:solidFill>
              <a:srgbClr val="002060"/>
            </a:solidFill>
            <a:ea typeface="黑体" panose="02010609060101010101" pitchFamily="2" charset="-122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IHEP" id="{1B0B717B-B345-4556-8931-A4D9E266528D}" vid="{B471213F-AC63-4C40-9683-2EC057EFCA7F}"/>
    </a:ext>
  </a:ext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8054</TotalTime>
  <Words>512</Words>
  <Application>Microsoft Office PowerPoint</Application>
  <PresentationFormat>宽屏</PresentationFormat>
  <Paragraphs>151</Paragraphs>
  <Slides>5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5</vt:i4>
      </vt:variant>
    </vt:vector>
  </HeadingPairs>
  <TitlesOfParts>
    <vt:vector size="15" baseType="lpstr">
      <vt:lpstr>等线</vt:lpstr>
      <vt:lpstr>黑体</vt:lpstr>
      <vt:lpstr>宋体</vt:lpstr>
      <vt:lpstr>微软雅黑</vt:lpstr>
      <vt:lpstr>Arial</vt:lpstr>
      <vt:lpstr>Calibri</vt:lpstr>
      <vt:lpstr>Calibri Light</vt:lpstr>
      <vt:lpstr>Wingdings</vt:lpstr>
      <vt:lpstr>IHEP</vt:lpstr>
      <vt:lpstr>自定义设计方案</vt:lpstr>
      <vt:lpstr>8月重核束流实验 探测器装配安排</vt:lpstr>
      <vt:lpstr>重核束流实验的SCD待装配硅微条探测器</vt:lpstr>
      <vt:lpstr>待装配硅微条探测器模块(Ladder)</vt:lpstr>
      <vt:lpstr>Ladder装配相关的重要时间节点</vt:lpstr>
      <vt:lpstr>硅微条探测器模块(Ladder)的当前状态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AMS-02的AIREX装配</dc:title>
  <dc:creator>Yuodaa</dc:creator>
  <cp:lastModifiedBy>乔锐</cp:lastModifiedBy>
  <cp:revision>188</cp:revision>
  <dcterms:created xsi:type="dcterms:W3CDTF">2023-08-09T12:44:00Z</dcterms:created>
  <dcterms:modified xsi:type="dcterms:W3CDTF">2026-06-04T14:40:08Z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2052-12.1.0.21915</vt:lpwstr>
  </property>
</Properties>
</file>