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17"/>
  </p:notesMasterIdLst>
  <p:sldIdLst>
    <p:sldId id="256" r:id="rId3"/>
    <p:sldId id="258" r:id="rId4"/>
    <p:sldId id="259" r:id="rId5"/>
    <p:sldId id="268" r:id="rId6"/>
    <p:sldId id="270" r:id="rId7"/>
    <p:sldId id="260" r:id="rId8"/>
    <p:sldId id="261" r:id="rId9"/>
    <p:sldId id="271" r:id="rId10"/>
    <p:sldId id="262" r:id="rId11"/>
    <p:sldId id="265" r:id="rId12"/>
    <p:sldId id="269" r:id="rId13"/>
    <p:sldId id="257" r:id="rId14"/>
    <p:sldId id="266" r:id="rId15"/>
    <p:sldId id="267" r:id="rId1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notesMaster" Target="notesMasters/notesMaster1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482090" y="2436813"/>
            <a:ext cx="9144000" cy="2387600"/>
          </a:xfrm>
        </p:spPr>
        <p:txBody>
          <a:bodyPr>
            <a:normAutofit fontScale="90000"/>
          </a:bodyPr>
          <a:p>
            <a:r>
              <a:rPr lang="en-US" altLang="zh-CN"/>
              <a:t>The M</a:t>
            </a:r>
            <a:r>
              <a:rPr lang="en-US" altLang="zh-CN"/>
              <a:t>uon Moonshot: Lunar Muonic Spectra and Tomography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4824413"/>
            <a:ext cx="9144000" cy="1655762"/>
          </a:xfrm>
        </p:spPr>
        <p:txBody>
          <a:bodyPr>
            <a:normAutofit lnSpcReduction="10000"/>
          </a:bodyPr>
          <a:p>
            <a:r>
              <a:rPr lang="en-US" altLang="zh-CN"/>
              <a:t>Reporter: Zimo Hu</a:t>
            </a:r>
            <a:endParaRPr lang="en-US" altLang="zh-CN"/>
          </a:p>
          <a:p>
            <a:r>
              <a:rPr lang="en-US" altLang="zh-CN"/>
              <a:t>Peking University School of Physics, Class 8 of 2025</a:t>
            </a:r>
            <a:endParaRPr lang="en-US" altLang="zh-CN"/>
          </a:p>
          <a:p>
            <a:r>
              <a:rPr lang="en-US" altLang="zh-CN"/>
              <a:t>On behalf of the PKMu collaboration</a:t>
            </a:r>
            <a:endParaRPr lang="en-US" altLang="zh-CN"/>
          </a:p>
          <a:p>
            <a:r>
              <a:rPr lang="en-US" altLang="zh-CN" sz="1800"/>
              <a:t>https://arxiv.org/</a:t>
            </a:r>
            <a:r>
              <a:rPr lang="en-US" altLang="zh-CN" sz="1800"/>
              <a:t>xxxx.xxxxx</a:t>
            </a:r>
            <a:endParaRPr lang="en-US" altLang="zh-CN" sz="18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34985" y="206375"/>
            <a:ext cx="2039620" cy="203962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3040" y="344170"/>
            <a:ext cx="4185920" cy="209296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8155" y="206375"/>
            <a:ext cx="1998980" cy="19989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PID </a:t>
            </a:r>
            <a:r>
              <a:rPr lang="en-US" altLang="zh-CN"/>
              <a:t>Requirements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90000"/>
          </a:bodyPr>
          <a:p>
            <a:r>
              <a:rPr lang="en-US" altLang="zh-CN"/>
              <a:t>Main background: </a:t>
            </a:r>
            <a:r>
              <a:rPr lang="en-US" altLang="zh-CN">
                <a:solidFill>
                  <a:srgbClr val="FF0000"/>
                </a:solidFill>
              </a:rPr>
              <a:t>charged pions</a:t>
            </a:r>
            <a:endParaRPr lang="en-US" altLang="zh-CN"/>
          </a:p>
          <a:p>
            <a:endParaRPr lang="en-US" altLang="zh-CN"/>
          </a:p>
          <a:p>
            <a:r>
              <a:rPr lang="en-US" altLang="zh-CN"/>
              <a:t>N(pi) + N(mu) nearly conserves, if PID fails, all sensitivity diminishes</a:t>
            </a:r>
            <a:endParaRPr lang="en-US" altLang="zh-CN"/>
          </a:p>
          <a:p>
            <a:endParaRPr lang="en-US" altLang="zh-CN"/>
          </a:p>
          <a:p>
            <a:r>
              <a:rPr lang="en-US" altLang="zh-CN"/>
              <a:t>TOF (Time-of-Flight) system requires ~100ps resolution for 1 m flight path to distinguish between E</a:t>
            </a:r>
            <a:r>
              <a:rPr lang="en-US" altLang="zh-CN" baseline="-25000"/>
              <a:t>k</a:t>
            </a:r>
            <a:r>
              <a:rPr lang="en-US" altLang="zh-CN"/>
              <a:t>~100 MeV muons and pions</a:t>
            </a:r>
            <a:endParaRPr lang="en-US" altLang="zh-CN"/>
          </a:p>
          <a:p>
            <a:endParaRPr lang="en-US" altLang="zh-CN"/>
          </a:p>
          <a:p>
            <a:r>
              <a:rPr lang="en-US" altLang="zh-CN"/>
              <a:t>Corresponds to or is less difficult than existing probes like PAMELA and LIDAL</a:t>
            </a:r>
            <a:endParaRPr lang="en-US" altLang="zh-CN"/>
          </a:p>
          <a:p>
            <a:r>
              <a:rPr lang="en-US" altLang="zh-CN"/>
              <a:t>Should be an achievable method given an appropriate detector design</a:t>
            </a:r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PID Requirements</a:t>
            </a:r>
            <a:endParaRPr lang="en-US" altLang="zh-CN"/>
          </a:p>
        </p:txBody>
      </p:sp>
      <p:pic>
        <p:nvPicPr>
          <p:cNvPr id="5" name="内容占位符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38200" y="1522095"/>
            <a:ext cx="5887720" cy="435165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875780" y="1857375"/>
            <a:ext cx="406400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/>
              <a:t>Cerenkov methods sensitive to 200~500MeV kinetic energy.</a:t>
            </a:r>
            <a:endParaRPr lang="en-US" altLang="zh-CN" sz="2400"/>
          </a:p>
          <a:p>
            <a:endParaRPr lang="en-US" altLang="zh-CN" sz="2400"/>
          </a:p>
          <a:p>
            <a:r>
              <a:rPr lang="en-US" altLang="zh-CN" sz="2400"/>
              <a:t>Corresponds to the most sensitive spectral region (approximately 50~500MeV)</a:t>
            </a:r>
            <a:endParaRPr lang="en-US" altLang="zh-CN" sz="2400"/>
          </a:p>
        </p:txBody>
      </p:sp>
      <p:sp>
        <p:nvSpPr>
          <p:cNvPr id="7" name="文本框 6"/>
          <p:cNvSpPr txBox="1"/>
          <p:nvPr/>
        </p:nvSpPr>
        <p:spPr>
          <a:xfrm>
            <a:off x="1152525" y="6220460"/>
            <a:ext cx="44227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Pic from:https://arxiv.org/abs/2511.22864, acknowledgements to Dr. Yuhong Yu</a:t>
            </a:r>
            <a:endParaRPr lang="en-US" altLang="zh-CN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Brief Summary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0825" y="1784350"/>
            <a:ext cx="7539990" cy="4351655"/>
          </a:xfrm>
        </p:spPr>
        <p:txBody>
          <a:bodyPr>
            <a:normAutofit lnSpcReduction="20000"/>
          </a:bodyPr>
          <a:p>
            <a:r>
              <a:rPr lang="en-US" altLang="zh-CN"/>
              <a:t>This research provided an analysis of the lunar muonic spectrum, using FLUKA simulated data. The spectrum is generated by the reactions between primal cosmic rays and the lunar regolith.</a:t>
            </a:r>
            <a:endParaRPr lang="en-US" altLang="zh-CN"/>
          </a:p>
          <a:p>
            <a:r>
              <a:rPr lang="en-US" altLang="zh-CN"/>
              <a:t>The obtained spectrum is proven to be sensitive to detector height variation in a range from the lunar surface to ~10m, or in other words, sensitive to underground cavities near the lunar surface.</a:t>
            </a:r>
            <a:endParaRPr lang="en-US" altLang="zh-CN"/>
          </a:p>
          <a:p>
            <a:r>
              <a:rPr lang="en-US" altLang="zh-CN"/>
              <a:t>The spectrum may be used as a method of lunar underground detection.</a:t>
            </a:r>
            <a:endParaRPr lang="en-US" altLang="zh-CN"/>
          </a:p>
          <a:p>
            <a:endParaRPr lang="en-US" altLang="zh-CN"/>
          </a:p>
          <a:p>
            <a:endParaRPr lang="en-US" altLang="zh-CN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9525" y="2033905"/>
            <a:ext cx="4562475" cy="3494405"/>
          </a:xfrm>
          <a:prstGeom prst="rect">
            <a:avLst/>
          </a:prstGeom>
        </p:spPr>
      </p:pic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Prospect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Detailed designs of lunar detectors and probes used to seek underground structures</a:t>
            </a:r>
            <a:endParaRPr lang="en-US" altLang="zh-CN"/>
          </a:p>
          <a:p>
            <a:r>
              <a:rPr lang="en-US" altLang="zh-CN"/>
              <a:t>There exists the probability of probing ~100m structures using muon decay (rather than pion decay as used in shallow regolith detection). Angular distribution information may also be useful for macroscopic probing.</a:t>
            </a:r>
            <a:endParaRPr lang="en-US" altLang="zh-CN"/>
          </a:p>
          <a:p>
            <a:r>
              <a:rPr lang="en-US" altLang="zh-CN"/>
              <a:t>Further refined simulations that may give more details on the possibility and limitations of subsurface water (or other matter) detection.</a:t>
            </a:r>
            <a:endParaRPr lang="en-US" altLang="zh-CN"/>
          </a:p>
          <a:p>
            <a:r>
              <a:rPr lang="en-US" altLang="zh-CN"/>
              <a:t>Further investigation on sensitivity to cavity size (contrast to depth)</a:t>
            </a:r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663825"/>
            <a:ext cx="10515600" cy="1325563"/>
          </a:xfrm>
        </p:spPr>
        <p:txBody>
          <a:bodyPr/>
          <a:p>
            <a:pPr algn="ctr"/>
            <a:r>
              <a:rPr lang="en-US" altLang="zh-CN" sz="7200"/>
              <a:t>Thanks for listening</a:t>
            </a:r>
            <a:endParaRPr lang="en-US" altLang="zh-CN" sz="720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Research Background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Muon tomography: widely used technology on earth</a:t>
            </a:r>
            <a:endParaRPr lang="en-US" altLang="zh-CN"/>
          </a:p>
          <a:p>
            <a:endParaRPr lang="en-US" altLang="zh-CN"/>
          </a:p>
          <a:p>
            <a:r>
              <a:rPr lang="en-US" altLang="zh-CN"/>
              <a:t>There readily exists research concerning secondary lunar photons</a:t>
            </a:r>
            <a:endParaRPr lang="en-US" altLang="zh-CN"/>
          </a:p>
          <a:p>
            <a:endParaRPr lang="en-US" altLang="zh-CN"/>
          </a:p>
          <a:p>
            <a:r>
              <a:rPr lang="en-US" altLang="zh-CN"/>
              <a:t>What if secondary lunar muons carry tomographic information?</a:t>
            </a:r>
            <a:endParaRPr lang="en-US" altLang="zh-CN"/>
          </a:p>
          <a:p>
            <a:endParaRPr lang="en-US" altLang="zh-CN"/>
          </a:p>
          <a:p>
            <a:r>
              <a:rPr lang="en-US" altLang="zh-CN"/>
              <a:t>Probable application on future lunar probing missions</a:t>
            </a:r>
            <a:endParaRPr lang="en-US" altLang="zh-CN"/>
          </a:p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FLUKA Simulation Structure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5012055" cy="4351655"/>
          </a:xfrm>
        </p:spPr>
        <p:txBody>
          <a:bodyPr/>
          <a:p>
            <a:r>
              <a:rPr lang="en-US" altLang="zh-CN"/>
              <a:t>A three-layer concentric sphere geometry (world, void, moon)</a:t>
            </a:r>
            <a:endParaRPr lang="en-US" altLang="zh-CN"/>
          </a:p>
          <a:p>
            <a:r>
              <a:rPr lang="en-US" altLang="zh-CN"/>
              <a:t>Used FLUKA’s internal GCR spectra</a:t>
            </a:r>
            <a:endParaRPr lang="en-US" altLang="zh-CN"/>
          </a:p>
          <a:p>
            <a:r>
              <a:rPr lang="en-US" altLang="zh-CN"/>
              <a:t>Measured the flux of muons, pions ,kaons and photons(benchmark) at multiple heights</a:t>
            </a:r>
            <a:endParaRPr lang="en-US" altLang="zh-CN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96025" y="1559560"/>
            <a:ext cx="5167630" cy="5167630"/>
          </a:xfrm>
          <a:prstGeom prst="rect">
            <a:avLst/>
          </a:prstGeom>
        </p:spPr>
      </p:pic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Detailed Simulation Settings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FLUKA has its internal GCR spectra, one corresponding to solar minimum (465 MV), the other to solar maximum (1440 MV).</a:t>
            </a:r>
            <a:endParaRPr lang="en-US" altLang="zh-CN"/>
          </a:p>
          <a:p>
            <a:r>
              <a:rPr lang="en-US" altLang="zh-CN"/>
              <a:t>Selected moon radius to be 1737.1km</a:t>
            </a:r>
            <a:endParaRPr lang="en-US" altLang="zh-CN"/>
          </a:p>
          <a:p>
            <a:r>
              <a:rPr lang="en-US" altLang="zh-CN"/>
              <a:t>GCR was generated on a sphere slightly larger than the moon to avoid particle leakage. (To be exact, 5 cm larger than moon)</a:t>
            </a:r>
            <a:endParaRPr lang="en-US" altLang="zh-CN"/>
          </a:p>
          <a:p>
            <a:r>
              <a:rPr lang="en-US" altLang="zh-CN"/>
              <a:t>Most simulations are ran in patches of 4000*50*5=1 million primaries</a:t>
            </a:r>
            <a:endParaRPr lang="en-US" altLang="zh-CN"/>
          </a:p>
          <a:p>
            <a:r>
              <a:rPr lang="en-US" altLang="zh-CN"/>
              <a:t>this corresponds to 30s or 40s at solar minimum</a:t>
            </a:r>
            <a:endParaRPr lang="en-US" altLang="zh-CN"/>
          </a:p>
          <a:p>
            <a:r>
              <a:rPr lang="en-US" altLang="zh-CN"/>
              <a:t>Models DPMJET and RQMD used</a:t>
            </a:r>
            <a:endParaRPr lang="en-US" altLang="zh-CN"/>
          </a:p>
          <a:p>
            <a:pPr marL="0" indent="0">
              <a:buNone/>
            </a:pPr>
            <a:endParaRPr lang="en-US" altLang="zh-CN"/>
          </a:p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Physics Explanation</a:t>
            </a:r>
            <a:endParaRPr lang="en-US" altLang="zh-CN"/>
          </a:p>
        </p:txBody>
      </p:sp>
      <p:pic>
        <p:nvPicPr>
          <p:cNvPr id="5" name="内容占位符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82955" y="1557020"/>
            <a:ext cx="5972175" cy="4573270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6889115" y="1844040"/>
            <a:ext cx="471233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/>
              <a:t>Primary galactic rays strike regolith and produce secondaries</a:t>
            </a:r>
            <a:endParaRPr lang="en-US" altLang="zh-CN" sz="2400"/>
          </a:p>
          <a:p>
            <a:r>
              <a:rPr lang="en-US" altLang="zh-CN" sz="2400"/>
              <a:t>secondary mesons: pions (charged or not)</a:t>
            </a:r>
            <a:endParaRPr lang="en-US" altLang="zh-CN" sz="2400"/>
          </a:p>
          <a:p>
            <a:r>
              <a:rPr lang="en-US" altLang="zh-CN" sz="2400"/>
              <a:t>kaons</a:t>
            </a:r>
            <a:endParaRPr lang="en-US" altLang="zh-CN" sz="2400"/>
          </a:p>
          <a:p>
            <a:endParaRPr lang="en-US" altLang="zh-CN" sz="2400"/>
          </a:p>
          <a:p>
            <a:r>
              <a:rPr lang="en-US" altLang="zh-CN" sz="2400"/>
              <a:t>Decay inside/outside regolith</a:t>
            </a:r>
            <a:endParaRPr lang="en-US" altLang="zh-CN" sz="2400"/>
          </a:p>
          <a:p>
            <a:endParaRPr lang="en-US" altLang="zh-CN" sz="2400"/>
          </a:p>
          <a:p>
            <a:endParaRPr lang="en-US" altLang="zh-CN" sz="2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Height Sensitivity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27710" y="1825625"/>
            <a:ext cx="5370195" cy="4351655"/>
          </a:xfrm>
        </p:spPr>
        <p:txBody>
          <a:bodyPr>
            <a:normAutofit fontScale="90000" lnSpcReduction="20000"/>
          </a:bodyPr>
          <a:p>
            <a:r>
              <a:rPr lang="en-US" altLang="zh-CN"/>
              <a:t>Muon comes mostly from π</a:t>
            </a:r>
            <a:r>
              <a:rPr lang="zh-CN" altLang="en-US" baseline="30000"/>
              <a:t>±</a:t>
            </a:r>
            <a:r>
              <a:rPr lang="en-US" altLang="zh-CN"/>
              <a:t>→μ</a:t>
            </a:r>
            <a:r>
              <a:rPr lang="zh-CN" altLang="en-US" baseline="30000"/>
              <a:t>±</a:t>
            </a:r>
            <a:r>
              <a:rPr lang="en-US" altLang="zh-CN"/>
              <a:t>+ν</a:t>
            </a:r>
            <a:r>
              <a:rPr lang="en-US" altLang="zh-CN" baseline="-25000"/>
              <a:t>μ </a:t>
            </a:r>
            <a:r>
              <a:rPr lang="zh-CN" altLang="en-US"/>
              <a:t>（</a:t>
            </a:r>
            <a:r>
              <a:rPr lang="en-US" altLang="zh-CN"/>
              <a:t>channel near 100%</a:t>
            </a:r>
            <a:r>
              <a:rPr lang="zh-CN" altLang="en-US"/>
              <a:t>）</a:t>
            </a:r>
            <a:endParaRPr lang="en-US" altLang="zh-CN" baseline="-25000"/>
          </a:p>
          <a:p>
            <a:r>
              <a:rPr lang="en-US" altLang="zh-CN">
                <a:sym typeface="+mn-ea"/>
              </a:rPr>
              <a:t>π</a:t>
            </a:r>
            <a:r>
              <a:rPr lang="zh-CN" altLang="en-US" baseline="30000">
                <a:sym typeface="+mn-ea"/>
              </a:rPr>
              <a:t>±</a:t>
            </a:r>
            <a:r>
              <a:rPr lang="en-US" altLang="zh-CN" baseline="30000">
                <a:sym typeface="+mn-ea"/>
              </a:rPr>
              <a:t> </a:t>
            </a:r>
            <a:r>
              <a:rPr lang="en-US" altLang="zh-CN">
                <a:sym typeface="+mn-ea"/>
              </a:rPr>
              <a:t>has </a:t>
            </a:r>
            <a:r>
              <a:rPr lang="en-US" altLang="zh-CN"/>
              <a:t>cτ=</a:t>
            </a:r>
            <a:r>
              <a:rPr lang="en-US" altLang="zh-CN">
                <a:solidFill>
                  <a:srgbClr val="FF0000"/>
                </a:solidFill>
              </a:rPr>
              <a:t>7.8 m</a:t>
            </a:r>
            <a:endParaRPr lang="en-US" altLang="zh-CN"/>
          </a:p>
          <a:p>
            <a:r>
              <a:rPr lang="en-US" altLang="zh-CN"/>
              <a:t>Primary CR penetration ~0.1 m to 1 m, which corresponds to pion generation depth</a:t>
            </a:r>
            <a:endParaRPr lang="en-US" altLang="zh-CN"/>
          </a:p>
          <a:p>
            <a:r>
              <a:rPr lang="en-US" altLang="zh-CN"/>
              <a:t>Therefore most charged pions come out of the surface undecayed</a:t>
            </a:r>
            <a:endParaRPr lang="en-US" altLang="zh-CN"/>
          </a:p>
          <a:p>
            <a:endParaRPr lang="en-US" altLang="zh-CN"/>
          </a:p>
          <a:p>
            <a:r>
              <a:rPr lang="en-US" altLang="zh-CN"/>
              <a:t>These pions subsequently decay into muons, vastly increasing muon flux at a height</a:t>
            </a:r>
            <a:endParaRPr lang="en-US" altLang="zh-CN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8540" y="1691005"/>
            <a:ext cx="5822950" cy="4337685"/>
          </a:xfrm>
          <a:prstGeom prst="rect">
            <a:avLst/>
          </a:prstGeom>
        </p:spPr>
      </p:pic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Simulation Results</a:t>
            </a:r>
            <a:endParaRPr lang="en-US" altLang="zh-CN"/>
          </a:p>
        </p:txBody>
      </p:sp>
      <p:pic>
        <p:nvPicPr>
          <p:cNvPr id="6" name="内容占位符 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58190" y="1691005"/>
            <a:ext cx="5323205" cy="396557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235710" y="608965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Muon flux at different heights (465MV)</a:t>
            </a:r>
            <a:endParaRPr lang="en-US" altLang="zh-CN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6515" y="1691005"/>
            <a:ext cx="5016500" cy="373697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7359015" y="595185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Relevant meson flux at surface</a:t>
            </a:r>
            <a:endParaRPr lang="en-US" altLang="zh-CN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Tomographic Application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812145" cy="4351655"/>
          </a:xfrm>
        </p:spPr>
        <p:txBody>
          <a:bodyPr/>
          <a:p>
            <a:r>
              <a:rPr lang="en-US" altLang="zh-CN"/>
              <a:t>Idea:</a:t>
            </a:r>
            <a:endParaRPr lang="en-US" altLang="zh-CN"/>
          </a:p>
          <a:p>
            <a:r>
              <a:rPr lang="en-US" altLang="zh-CN"/>
              <a:t>Spectrum at a height vs Spectrum at surface where a hole exists</a:t>
            </a:r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504950" y="4439285"/>
            <a:ext cx="3969385" cy="1670685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844165" y="3569970"/>
            <a:ext cx="1194435" cy="75565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5757545" y="4070985"/>
            <a:ext cx="406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/>
              <a:t>≈</a:t>
            </a:r>
            <a:endParaRPr lang="en-US" altLang="zh-CN" sz="3600"/>
          </a:p>
        </p:txBody>
      </p:sp>
      <p:sp>
        <p:nvSpPr>
          <p:cNvPr id="9" name="矩形 8"/>
          <p:cNvSpPr/>
          <p:nvPr/>
        </p:nvSpPr>
        <p:spPr>
          <a:xfrm>
            <a:off x="6827520" y="4460240"/>
            <a:ext cx="4004310" cy="1656715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8194675" y="4460240"/>
            <a:ext cx="1276985" cy="6902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8208010" y="4267200"/>
            <a:ext cx="1222375" cy="172085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Simulation results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4398645" cy="4351655"/>
          </a:xfrm>
        </p:spPr>
        <p:txBody>
          <a:bodyPr>
            <a:normAutofit fontScale="90000" lnSpcReduction="20000"/>
          </a:bodyPr>
          <a:p>
            <a:r>
              <a:rPr lang="en-US" altLang="zh-CN"/>
              <a:t>Investigated cases where a heterogeneous substance exists from (0.1/0.2/0.5 m) to 10m in order to show tomographic ability.</a:t>
            </a:r>
            <a:endParaRPr lang="en-US" altLang="zh-CN"/>
          </a:p>
          <a:p>
            <a:r>
              <a:rPr lang="en-US" altLang="zh-CN"/>
              <a:t>Differences of 1~2 orders of magnitude can be observed for cavities under shallow coverage in a few seconds.</a:t>
            </a:r>
            <a:endParaRPr lang="en-US" altLang="zh-CN"/>
          </a:p>
          <a:p>
            <a:r>
              <a:rPr lang="en-US" altLang="zh-CN"/>
              <a:t>Still could differentiate for thicker coverage or underground water by 5</a:t>
            </a:r>
            <a:r>
              <a:rPr lang="en-US" altLang="zh-CN"/>
              <a:t>σ, given some minutes of data collection.</a:t>
            </a:r>
            <a:endParaRPr lang="en-US" altLang="zh-CN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87340" y="1508760"/>
            <a:ext cx="6749415" cy="5349240"/>
          </a:xfrm>
          <a:prstGeom prst="rect">
            <a:avLst/>
          </a:prstGeom>
        </p:spPr>
      </p:pic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3699</Words>
  <Application>WPS 演示</Application>
  <PresentationFormat>宽屏</PresentationFormat>
  <Paragraphs>135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1" baseType="lpstr">
      <vt:lpstr>Arial</vt:lpstr>
      <vt:lpstr>宋体</vt:lpstr>
      <vt:lpstr>Wingdings</vt:lpstr>
      <vt:lpstr>Calibri</vt:lpstr>
      <vt:lpstr>微软雅黑</vt:lpstr>
      <vt:lpstr>Arial Unicode MS</vt:lpstr>
      <vt:lpstr>WPS</vt:lpstr>
      <vt:lpstr>The Muon Moonshot: Lunar Muonic Spectra and Tomography</vt:lpstr>
      <vt:lpstr>Research Background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Brief Introduction</vt:lpstr>
      <vt:lpstr>PowerPoint 演示文稿</vt:lpstr>
      <vt:lpstr>Thanks for listening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胡子墨</dc:creator>
  <cp:lastModifiedBy>胡子墨</cp:lastModifiedBy>
  <cp:revision>28</cp:revision>
  <dcterms:created xsi:type="dcterms:W3CDTF">2023-08-09T12:44:00Z</dcterms:created>
  <dcterms:modified xsi:type="dcterms:W3CDTF">2026-07-12T15:09:17Z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2AB48D7764694DC8A7B77A4B1E465A1D_12</vt:lpwstr>
  </property>
</Properties>
</file>