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7" r:id="rId4"/>
    <p:sldId id="696" r:id="rId6"/>
    <p:sldId id="698" r:id="rId7"/>
    <p:sldId id="699" r:id="rId8"/>
    <p:sldId id="700" r:id="rId9"/>
    <p:sldId id="701" r:id="rId10"/>
    <p:sldId id="702" r:id="rId11"/>
    <p:sldId id="703" r:id="rId12"/>
    <p:sldId id="704" r:id="rId13"/>
    <p:sldId id="705" r:id="rId14"/>
    <p:sldId id="707" r:id="rId15"/>
    <p:sldId id="708" r:id="rId16"/>
    <p:sldId id="709" r:id="rId17"/>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01" userDrawn="1">
          <p15:clr>
            <a:srgbClr val="A4A3A4"/>
          </p15:clr>
        </p15:guide>
        <p15:guide id="2" pos="38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9CD2"/>
    <a:srgbClr val="F5AC1B"/>
    <a:srgbClr val="333333"/>
    <a:srgbClr val="543926"/>
    <a:srgbClr val="D92D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66" autoAdjust="0"/>
    <p:restoredTop sz="94660"/>
  </p:normalViewPr>
  <p:slideViewPr>
    <p:cSldViewPr snapToGrid="0" showGuides="1">
      <p:cViewPr varScale="1">
        <p:scale>
          <a:sx n="58" d="100"/>
          <a:sy n="58" d="100"/>
        </p:scale>
        <p:origin x="666" y="60"/>
      </p:cViewPr>
      <p:guideLst>
        <p:guide orient="horz" pos="3901"/>
        <p:guide pos="3879"/>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1" Type="http://schemas.openxmlformats.org/officeDocument/2006/relationships/tags" Target="tags/tag19.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930E80-CBAF-4A7B-9BA8-7A2E1C5ED59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EC6F64-93D2-4380-A858-AFE12340E07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EC6F64-93D2-4380-A858-AFE12340E07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9790484" y="18252"/>
            <a:ext cx="2401516" cy="6858000"/>
          </a:xfrm>
          <a:prstGeom prst="rect">
            <a:avLst/>
          </a:prstGeom>
        </p:spPr>
      </p:pic>
      <p:pic>
        <p:nvPicPr>
          <p:cNvPr id="9" name="图片 8"/>
          <p:cNvPicPr>
            <a:picLocks noChangeAspect="1"/>
          </p:cNvPicPr>
          <p:nvPr userDrawn="1"/>
        </p:nvPicPr>
        <p:blipFill>
          <a:blip r:embed="rId3"/>
          <a:stretch>
            <a:fillRect/>
          </a:stretch>
        </p:blipFill>
        <p:spPr>
          <a:xfrm>
            <a:off x="0" y="0"/>
            <a:ext cx="3228367"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9790484" y="18252"/>
            <a:ext cx="2401516" cy="6858000"/>
          </a:xfrm>
          <a:prstGeom prst="rect">
            <a:avLst/>
          </a:prstGeom>
        </p:spPr>
      </p:pic>
      <p:pic>
        <p:nvPicPr>
          <p:cNvPr id="9" name="图片 8"/>
          <p:cNvPicPr>
            <a:picLocks noChangeAspect="1"/>
          </p:cNvPicPr>
          <p:nvPr userDrawn="1"/>
        </p:nvPicPr>
        <p:blipFill>
          <a:blip r:embed="rId3"/>
          <a:stretch>
            <a:fillRect/>
          </a:stretch>
        </p:blipFill>
        <p:spPr>
          <a:xfrm>
            <a:off x="0" y="0"/>
            <a:ext cx="3228367"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0"/>
            <a:ext cx="3228367" cy="6858000"/>
          </a:xfrm>
          <a:prstGeom prst="rect">
            <a:avLst/>
          </a:prstGeom>
        </p:spPr>
      </p:pic>
      <p:pic>
        <p:nvPicPr>
          <p:cNvPr id="9" name="图片 8"/>
          <p:cNvPicPr>
            <a:picLocks noChangeAspect="1"/>
          </p:cNvPicPr>
          <p:nvPr userDrawn="1"/>
        </p:nvPicPr>
        <p:blipFill rotWithShape="1">
          <a:blip r:embed="rId3"/>
          <a:srcRect t="65616"/>
          <a:stretch>
            <a:fillRect/>
          </a:stretch>
        </p:blipFill>
        <p:spPr>
          <a:xfrm>
            <a:off x="9790484" y="4518212"/>
            <a:ext cx="2401516" cy="2358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a:off x="1" y="1"/>
            <a:ext cx="929750" cy="105128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0"/>
            <a:ext cx="3228367" cy="6858000"/>
          </a:xfrm>
          <a:prstGeom prst="rect">
            <a:avLst/>
          </a:prstGeom>
        </p:spPr>
      </p:pic>
      <p:pic>
        <p:nvPicPr>
          <p:cNvPr id="9" name="图片 8"/>
          <p:cNvPicPr>
            <a:picLocks noChangeAspect="1"/>
          </p:cNvPicPr>
          <p:nvPr userDrawn="1"/>
        </p:nvPicPr>
        <p:blipFill rotWithShape="1">
          <a:blip r:embed="rId3"/>
          <a:srcRect t="65616"/>
          <a:stretch>
            <a:fillRect/>
          </a:stretch>
        </p:blipFill>
        <p:spPr>
          <a:xfrm>
            <a:off x="9790484" y="4518212"/>
            <a:ext cx="2401516" cy="2358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a:off x="1" y="1"/>
            <a:ext cx="929750" cy="105128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395BD72-2B1A-47E3-A4EF-B704961B4A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8023A8-D1CB-4C4B-848E-42DF0B6FC3E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5BD72-2B1A-47E3-A4EF-B704961B4AD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023A8-D1CB-4C4B-848E-42DF0B6FC3E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Click="0"/>
    </mc:Choice>
    <mc:Fallback>
      <p:transition spd="slow"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5BD72-2B1A-47E3-A4EF-B704961B4AD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023A8-D1CB-4C4B-848E-42DF0B6FC3E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advClick="0"/>
    </mc:Choice>
    <mc:Fallback>
      <p:transition spd="slow"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16.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tags" Target="../tags/tag15.xml"/><Relationship Id="rId4" Type="http://schemas.openxmlformats.org/officeDocument/2006/relationships/image" Target="../media/image22.png"/><Relationship Id="rId3" Type="http://schemas.openxmlformats.org/officeDocument/2006/relationships/tags" Target="../tags/tag14.xml"/><Relationship Id="rId2" Type="http://schemas.openxmlformats.org/officeDocument/2006/relationships/image" Target="../media/image21.png"/><Relationship Id="rId10" Type="http://schemas.openxmlformats.org/officeDocument/2006/relationships/notesSlide" Target="../notesSlides/notesSlide1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3.xml"/><Relationship Id="rId4" Type="http://schemas.openxmlformats.org/officeDocument/2006/relationships/image" Target="../media/image26.png"/><Relationship Id="rId3" Type="http://schemas.openxmlformats.org/officeDocument/2006/relationships/tags" Target="../tags/tag18.xml"/><Relationship Id="rId2" Type="http://schemas.openxmlformats.org/officeDocument/2006/relationships/image" Target="../media/image25.png"/><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tags" Target="../tags/tag3.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4.xml"/><Relationship Id="rId4" Type="http://schemas.openxmlformats.org/officeDocument/2006/relationships/image" Target="../media/image10.jpeg"/><Relationship Id="rId3" Type="http://schemas.openxmlformats.org/officeDocument/2006/relationships/image" Target="../media/image9.png"/><Relationship Id="rId2" Type="http://schemas.openxmlformats.org/officeDocument/2006/relationships/tags" Target="../tags/tag4.xml"/><Relationship Id="rId1" Type="http://schemas.openxmlformats.org/officeDocument/2006/relationships/image" Target="../media/image8.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4.xml"/><Relationship Id="rId3" Type="http://schemas.openxmlformats.org/officeDocument/2006/relationships/image" Target="../media/image12.png"/><Relationship Id="rId2" Type="http://schemas.openxmlformats.org/officeDocument/2006/relationships/tags" Target="../tags/tag5.xml"/><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4.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4.xml"/><Relationship Id="rId3" Type="http://schemas.openxmlformats.org/officeDocument/2006/relationships/image" Target="../media/image18.png"/><Relationship Id="rId2" Type="http://schemas.openxmlformats.org/officeDocument/2006/relationships/tags" Target="../tags/tag8.xml"/><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4.xml"/><Relationship Id="rId3" Type="http://schemas.openxmlformats.org/officeDocument/2006/relationships/image" Target="../media/image18.png"/><Relationship Id="rId2" Type="http://schemas.openxmlformats.org/officeDocument/2006/relationships/tags" Target="../tags/tag9.xml"/><Relationship Id="rId1" Type="http://schemas.openxmlformats.org/officeDocument/2006/relationships/image" Target="../media/image19.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4.xml"/><Relationship Id="rId3" Type="http://schemas.openxmlformats.org/officeDocument/2006/relationships/image" Target="../media/image20.png"/><Relationship Id="rId2" Type="http://schemas.openxmlformats.org/officeDocument/2006/relationships/tags" Target="../tags/tag10.xml"/><Relationship Id="rId1"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文本框 60"/>
          <p:cNvSpPr txBox="1"/>
          <p:nvPr/>
        </p:nvSpPr>
        <p:spPr>
          <a:xfrm>
            <a:off x="2279015" y="2886710"/>
            <a:ext cx="8469630" cy="1069340"/>
          </a:xfrm>
          <a:prstGeom prst="rect">
            <a:avLst/>
          </a:prstGeom>
          <a:noFill/>
        </p:spPr>
        <p:txBody>
          <a:bodyPr wrap="none" rtlCol="0">
            <a:noAutofit/>
          </a:bodyPr>
          <a:lstStyle/>
          <a:p>
            <a:pPr algn="ctr"/>
            <a:r>
              <a:rPr lang="zh-CN" altLang="en-US" sz="3600" b="1" dirty="0">
                <a:solidFill>
                  <a:srgbClr val="D92D1C"/>
                </a:solidFill>
                <a:latin typeface="思源黑体 CN Medium" panose="020B0600000000000000" pitchFamily="34" charset="-122"/>
                <a:ea typeface="思源黑体 CN Medium" panose="020B0600000000000000" pitchFamily="34" charset="-122"/>
                <a:cs typeface="+mn-ea"/>
                <a:sym typeface="+mn-lt"/>
              </a:rPr>
              <a:t>次级粒子对基于</a:t>
            </a:r>
            <a:r>
              <a:rPr lang="en-US" altLang="zh-CN" sz="3600" b="1" dirty="0">
                <a:solidFill>
                  <a:srgbClr val="D92D1C"/>
                </a:solidFill>
                <a:latin typeface="思源黑体 CN Medium" panose="020B0600000000000000" pitchFamily="34" charset="-122"/>
                <a:ea typeface="思源黑体 CN Medium" panose="020B0600000000000000" pitchFamily="34" charset="-122"/>
                <a:cs typeface="+mn-ea"/>
                <a:sym typeface="+mn-lt"/>
              </a:rPr>
              <a:t>PoCA</a:t>
            </a:r>
            <a:r>
              <a:rPr lang="zh-CN" altLang="en-US" sz="3600" b="1" dirty="0">
                <a:solidFill>
                  <a:srgbClr val="D92D1C"/>
                </a:solidFill>
                <a:latin typeface="思源黑体 CN Medium" panose="020B0600000000000000" pitchFamily="34" charset="-122"/>
                <a:ea typeface="思源黑体 CN Medium" panose="020B0600000000000000" pitchFamily="34" charset="-122"/>
                <a:cs typeface="+mn-ea"/>
                <a:sym typeface="+mn-lt"/>
              </a:rPr>
              <a:t>算法的</a:t>
            </a:r>
            <a:endParaRPr lang="zh-CN" altLang="en-US" sz="3600" b="1" dirty="0">
              <a:solidFill>
                <a:srgbClr val="D92D1C"/>
              </a:solidFill>
              <a:latin typeface="思源黑体 CN Medium" panose="020B0600000000000000" pitchFamily="34" charset="-122"/>
              <a:ea typeface="思源黑体 CN Medium" panose="020B0600000000000000" pitchFamily="34" charset="-122"/>
              <a:cs typeface="+mn-ea"/>
              <a:sym typeface="+mn-lt"/>
            </a:endParaRPr>
          </a:p>
          <a:p>
            <a:pPr algn="ctr"/>
            <a:r>
              <a:rPr lang="zh-CN" altLang="en-US" sz="3600" b="1" dirty="0">
                <a:solidFill>
                  <a:srgbClr val="D92D1C"/>
                </a:solidFill>
                <a:latin typeface="思源黑体 CN Medium" panose="020B0600000000000000" pitchFamily="34" charset="-122"/>
                <a:ea typeface="思源黑体 CN Medium" panose="020B0600000000000000" pitchFamily="34" charset="-122"/>
                <a:cs typeface="+mn-ea"/>
                <a:sym typeface="+mn-lt"/>
              </a:rPr>
              <a:t>宇宙射线成像影响</a:t>
            </a:r>
            <a:r>
              <a:rPr lang="zh-CN" altLang="en-US" sz="3600" b="1" dirty="0">
                <a:solidFill>
                  <a:srgbClr val="D92D1C"/>
                </a:solidFill>
                <a:latin typeface="思源黑体 CN Medium" panose="020B0600000000000000" pitchFamily="34" charset="-122"/>
                <a:ea typeface="思源黑体 CN Medium" panose="020B0600000000000000" pitchFamily="34" charset="-122"/>
                <a:cs typeface="+mn-ea"/>
                <a:sym typeface="+mn-lt"/>
              </a:rPr>
              <a:t>研究</a:t>
            </a:r>
            <a:endParaRPr lang="zh-CN" altLang="en-US" sz="3600" b="1" dirty="0">
              <a:solidFill>
                <a:srgbClr val="D92D1C"/>
              </a:solidFill>
              <a:latin typeface="思源黑体 CN Medium" panose="020B0600000000000000" pitchFamily="34" charset="-122"/>
              <a:ea typeface="思源黑体 CN Medium" panose="020B0600000000000000" pitchFamily="34" charset="-122"/>
              <a:cs typeface="+mn-ea"/>
              <a:sym typeface="+mn-lt"/>
            </a:endParaRPr>
          </a:p>
        </p:txBody>
      </p:sp>
      <p:grpSp>
        <p:nvGrpSpPr>
          <p:cNvPr id="69"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1"/>
            </p:custDataLst>
          </p:nvPr>
        </p:nvGrpSpPr>
        <p:grpSpPr>
          <a:xfrm>
            <a:off x="4559935" y="1390650"/>
            <a:ext cx="3287395" cy="1040765"/>
            <a:chOff x="9751692" y="288501"/>
            <a:chExt cx="2177295" cy="656972"/>
          </a:xfrm>
          <a:solidFill>
            <a:srgbClr val="513623"/>
          </a:solidFill>
        </p:grpSpPr>
        <p:sp>
          <p:nvSpPr>
            <p:cNvPr id="70"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1"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2"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3"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4"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5"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6"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7"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8"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9"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0"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1"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2"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3"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4"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5"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6"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7"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8"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9"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90" name="PA_文本框 27"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2"/>
            </p:custDataLst>
          </p:nvPr>
        </p:nvSpPr>
        <p:spPr>
          <a:xfrm>
            <a:off x="3127375" y="4204335"/>
            <a:ext cx="6469380" cy="1209040"/>
          </a:xfrm>
          <a:prstGeom prst="rect">
            <a:avLst/>
          </a:prstGeom>
          <a:noFill/>
        </p:spPr>
        <p:txBody>
          <a:bodyPr vert="horz" wrap="none" rtlCol="0">
            <a:noAutofit/>
          </a:bodyPr>
          <a:lstStyle/>
          <a:p>
            <a:pPr algn="ctr"/>
            <a:r>
              <a:rPr lang="zh-CN" altLang="en-US" dirty="0">
                <a:solidFill>
                  <a:srgbClr val="40220F"/>
                </a:solidFill>
                <a:latin typeface="思源黑体 CN Medium" panose="020B0600000000000000" pitchFamily="34" charset="-122"/>
                <a:ea typeface="思源黑体 CN Medium" panose="020B0600000000000000" pitchFamily="34" charset="-122"/>
              </a:rPr>
              <a:t>汇报人：张荣峰</a:t>
            </a:r>
            <a:endParaRPr lang="zh-CN" altLang="en-US" dirty="0">
              <a:solidFill>
                <a:srgbClr val="40220F"/>
              </a:solidFill>
              <a:latin typeface="思源黑体 CN Medium" panose="020B0600000000000000" pitchFamily="34" charset="-122"/>
              <a:ea typeface="思源黑体 CN Medium" panose="020B0600000000000000" pitchFamily="34" charset="-122"/>
            </a:endParaRPr>
          </a:p>
          <a:p>
            <a:pPr algn="ctr"/>
            <a:r>
              <a:rPr lang="zh-CN" altLang="en-US" dirty="0">
                <a:solidFill>
                  <a:srgbClr val="40220F"/>
                </a:solidFill>
                <a:latin typeface="思源黑体 CN Medium" panose="020B0600000000000000" pitchFamily="34" charset="-122"/>
                <a:ea typeface="思源黑体 CN Medium" panose="020B0600000000000000" pitchFamily="34" charset="-122"/>
              </a:rPr>
              <a:t>代表</a:t>
            </a:r>
            <a:r>
              <a:rPr lang="en-US" altLang="zh-CN" dirty="0">
                <a:solidFill>
                  <a:srgbClr val="40220F"/>
                </a:solidFill>
                <a:latin typeface="思源黑体 CN Medium" panose="020B0600000000000000" pitchFamily="34" charset="-122"/>
                <a:ea typeface="思源黑体 CN Medium" panose="020B0600000000000000" pitchFamily="34" charset="-122"/>
              </a:rPr>
              <a:t>PKMu</a:t>
            </a:r>
            <a:r>
              <a:rPr lang="zh-CN" altLang="en-US" dirty="0">
                <a:solidFill>
                  <a:srgbClr val="40220F"/>
                </a:solidFill>
                <a:latin typeface="思源黑体 CN Medium" panose="020B0600000000000000" pitchFamily="34" charset="-122"/>
                <a:ea typeface="思源黑体 CN Medium" panose="020B0600000000000000" pitchFamily="34" charset="-122"/>
              </a:rPr>
              <a:t>项目组</a:t>
            </a:r>
            <a:endParaRPr lang="en-US" altLang="zh-CN" dirty="0">
              <a:solidFill>
                <a:srgbClr val="40220F"/>
              </a:solidFill>
              <a:latin typeface="思源黑体 CN Medium" panose="020B0600000000000000" pitchFamily="34" charset="-122"/>
              <a:ea typeface="思源黑体 CN Medium" panose="020B0600000000000000" pitchFamily="34" charset="-122"/>
            </a:endParaRPr>
          </a:p>
          <a:p>
            <a:pPr algn="ctr"/>
            <a:r>
              <a:rPr lang="zh-CN" altLang="en-US" dirty="0">
                <a:solidFill>
                  <a:srgbClr val="40220F"/>
                </a:solidFill>
                <a:latin typeface="思源黑体 CN Medium" panose="020B0600000000000000" pitchFamily="34" charset="-122"/>
                <a:ea typeface="思源黑体 CN Medium" panose="020B0600000000000000" pitchFamily="34" charset="-122"/>
              </a:rPr>
              <a:t>核物理与核技术全国重点实验室</a:t>
            </a:r>
            <a:endParaRPr lang="en-US" altLang="zh-CN" dirty="0">
              <a:solidFill>
                <a:srgbClr val="40220F"/>
              </a:solidFill>
              <a:latin typeface="思源黑体 CN Medium" panose="020B0600000000000000" pitchFamily="34" charset="-122"/>
              <a:ea typeface="思源黑体 CN Medium" panose="020B0600000000000000" pitchFamily="34" charset="-122"/>
            </a:endParaRPr>
          </a:p>
          <a:p>
            <a:pPr algn="ctr"/>
            <a:r>
              <a:rPr lang="zh-CN" altLang="en-US" dirty="0">
                <a:solidFill>
                  <a:srgbClr val="40220F"/>
                </a:solidFill>
                <a:latin typeface="思源黑体 CN Medium" panose="020B0600000000000000" pitchFamily="34" charset="-122"/>
                <a:ea typeface="思源黑体 CN Medium" panose="020B0600000000000000" pitchFamily="34" charset="-122"/>
              </a:rPr>
              <a:t>北京大学</a:t>
            </a:r>
            <a:r>
              <a:rPr lang="en-US" altLang="zh-CN" dirty="0">
                <a:solidFill>
                  <a:srgbClr val="40220F"/>
                </a:solidFill>
                <a:latin typeface="思源黑体 CN Medium" panose="020B0600000000000000" pitchFamily="34" charset="-122"/>
                <a:ea typeface="思源黑体 CN Medium" panose="020B0600000000000000" pitchFamily="34" charset="-122"/>
              </a:rPr>
              <a:t> </a:t>
            </a:r>
            <a:r>
              <a:rPr lang="zh-CN" altLang="en-US" dirty="0">
                <a:solidFill>
                  <a:srgbClr val="40220F"/>
                </a:solidFill>
                <a:latin typeface="思源黑体 CN Medium" panose="020B0600000000000000" pitchFamily="34" charset="-122"/>
                <a:ea typeface="思源黑体 CN Medium" panose="020B0600000000000000" pitchFamily="34" charset="-122"/>
              </a:rPr>
              <a:t>物理学院</a:t>
            </a:r>
            <a:r>
              <a:rPr lang="en-US" altLang="zh-CN" dirty="0">
                <a:solidFill>
                  <a:srgbClr val="40220F"/>
                </a:solidFill>
                <a:latin typeface="思源黑体 CN Medium" panose="020B0600000000000000" pitchFamily="34" charset="-122"/>
                <a:ea typeface="思源黑体 CN Medium" panose="020B0600000000000000" pitchFamily="34" charset="-122"/>
              </a:rPr>
              <a:t> </a:t>
            </a:r>
            <a:r>
              <a:rPr lang="zh-CN" altLang="en-US" dirty="0">
                <a:solidFill>
                  <a:srgbClr val="40220F"/>
                </a:solidFill>
                <a:latin typeface="思源黑体 CN Medium" panose="020B0600000000000000" pitchFamily="34" charset="-122"/>
                <a:ea typeface="思源黑体 CN Medium" panose="020B0600000000000000" pitchFamily="34" charset="-122"/>
              </a:rPr>
              <a:t>技术物理系 </a:t>
            </a:r>
            <a:endParaRPr lang="zh-CN" altLang="en-US" b="1" dirty="0">
              <a:solidFill>
                <a:srgbClr val="40220F"/>
              </a:solidFill>
              <a:latin typeface="思源黑体 CN Medium" panose="020B0600000000000000" pitchFamily="34" charset="-122"/>
              <a:ea typeface="思源黑体 CN Medium" panose="020B0600000000000000" pitchFamily="34" charset="-122"/>
            </a:endParaRPr>
          </a:p>
        </p:txBody>
      </p:sp>
      <p:sp>
        <p:nvSpPr>
          <p:cNvPr id="9" name="文本框 8"/>
          <p:cNvSpPr txBox="1"/>
          <p:nvPr/>
        </p:nvSpPr>
        <p:spPr>
          <a:xfrm>
            <a:off x="4631690" y="5585460"/>
            <a:ext cx="3461385" cy="304800"/>
          </a:xfrm>
          <a:prstGeom prst="rect">
            <a:avLst/>
          </a:prstGeom>
        </p:spPr>
        <p:txBody>
          <a:bodyPr wrap="square">
            <a:noAutofit/>
          </a:bodyPr>
          <a:p>
            <a:pPr marL="0" indent="0" algn="ctr"/>
            <a:r>
              <a:rPr lang="en-US" altLang="zh-CN" sz="1600" b="1" i="0" u="sng" dirty="0">
                <a:solidFill>
                  <a:schemeClr val="hlink"/>
                </a:solidFill>
              </a:rPr>
              <a:t>J. Appl. Phys. 139, 014903 (2026)</a:t>
            </a:r>
            <a:endParaRPr lang="en-US" altLang="zh-CN" sz="1600" b="1" i="0" u="sng" dirty="0">
              <a:solidFill>
                <a:schemeClr val="hlin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8940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总结</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1"/>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09</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45" name="文本框 44"/>
          <p:cNvSpPr txBox="1"/>
          <p:nvPr/>
        </p:nvSpPr>
        <p:spPr>
          <a:xfrm>
            <a:off x="829945" y="1290320"/>
            <a:ext cx="10664825" cy="2860675"/>
          </a:xfrm>
          <a:prstGeom prst="rect">
            <a:avLst/>
          </a:prstGeom>
          <a:noFill/>
        </p:spPr>
        <p:txBody>
          <a:bodyPr wrap="square" rtlCol="0" anchor="t">
            <a:noAutofit/>
          </a:bodyPr>
          <a:p>
            <a:pPr indent="0" algn="l" fontAlgn="auto">
              <a:lnSpc>
                <a:spcPct val="150000"/>
              </a:lnSpc>
            </a:pPr>
            <a:r>
              <a:rPr lang="en-US" altLang="zh-CN">
                <a:sym typeface="+mn-ea"/>
              </a:rPr>
              <a:t>- </a:t>
            </a:r>
            <a:r>
              <a:rPr lang="zh-CN" altLang="en-US" b="1">
                <a:sym typeface="+mn-ea"/>
              </a:rPr>
              <a:t>重新定义了“噪声”数据的物理意义。</a:t>
            </a:r>
            <a:r>
              <a:rPr lang="zh-CN" altLang="en-US">
                <a:latin typeface="Times New Roman" panose="02020603050405020304" pitchFamily="18" charset="0"/>
                <a:cs typeface="Times New Roman" panose="02020603050405020304" pitchFamily="18" charset="0"/>
                <a:sym typeface="+mn-ea"/>
              </a:rPr>
              <a:t>位于探测器上的</a:t>
            </a:r>
            <a:r>
              <a:rPr lang="en-US" altLang="zh-CN">
                <a:latin typeface="Times New Roman" panose="02020603050405020304" pitchFamily="18" charset="0"/>
                <a:cs typeface="Times New Roman" panose="02020603050405020304" pitchFamily="18" charset="0"/>
                <a:sym typeface="+mn-ea"/>
              </a:rPr>
              <a:t>PoCA</a:t>
            </a:r>
            <a:r>
              <a:rPr lang="zh-CN" altLang="en-US">
                <a:latin typeface="Times New Roman" panose="02020603050405020304" pitchFamily="18" charset="0"/>
                <a:cs typeface="Times New Roman" panose="02020603050405020304" pitchFamily="18" charset="0"/>
                <a:sym typeface="+mn-ea"/>
              </a:rPr>
              <a:t>点通常被视为噪声，但分析发现这些事件包含了入射粒子和探测器以及周围物质相互作用的信息</a:t>
            </a:r>
            <a:endParaRPr lang="en-US" altLang="zh-CN">
              <a:sym typeface="+mn-ea"/>
            </a:endParaRPr>
          </a:p>
          <a:p>
            <a:pPr indent="0" algn="l" fontAlgn="auto">
              <a:lnSpc>
                <a:spcPct val="150000"/>
              </a:lnSpc>
            </a:pPr>
            <a:r>
              <a:rPr lang="en-US" altLang="zh-CN">
                <a:sym typeface="+mn-ea"/>
              </a:rPr>
              <a:t>- </a:t>
            </a:r>
            <a:r>
              <a:rPr lang="zh-CN" altLang="en-US" b="1">
                <a:sym typeface="+mn-ea"/>
              </a:rPr>
              <a:t>建立了屋顶结构与</a:t>
            </a:r>
            <a:r>
              <a:rPr lang="en-US" altLang="zh-CN" b="1">
                <a:sym typeface="+mn-ea"/>
              </a:rPr>
              <a:t>PoCA</a:t>
            </a:r>
            <a:r>
              <a:rPr lang="zh-CN" altLang="en-US" b="1">
                <a:sym typeface="+mn-ea"/>
              </a:rPr>
              <a:t>点分布之间的定量关系。</a:t>
            </a:r>
            <a:r>
              <a:rPr lang="zh-CN" altLang="en-US">
                <a:sym typeface="+mn-ea"/>
              </a:rPr>
              <a:t>通过系统改变屋顶材料与厚度，</a:t>
            </a:r>
            <a:r>
              <a:rPr lang="en-US" altLang="zh-CN">
                <a:latin typeface="Times New Roman" panose="02020603050405020304" pitchFamily="18" charset="0"/>
                <a:cs typeface="Times New Roman" panose="02020603050405020304" pitchFamily="18" charset="0"/>
                <a:sym typeface="+mn-ea"/>
              </a:rPr>
              <a:t>RPC1</a:t>
            </a:r>
            <a:r>
              <a:rPr lang="zh-CN" altLang="en-US">
                <a:latin typeface="Times New Roman" panose="02020603050405020304" pitchFamily="18" charset="0"/>
                <a:cs typeface="Times New Roman" panose="02020603050405020304" pitchFamily="18" charset="0"/>
                <a:sym typeface="+mn-ea"/>
              </a:rPr>
              <a:t>处的</a:t>
            </a:r>
            <a:r>
              <a:rPr lang="en-US" altLang="zh-CN">
                <a:latin typeface="Times New Roman" panose="02020603050405020304" pitchFamily="18" charset="0"/>
                <a:cs typeface="Times New Roman" panose="02020603050405020304" pitchFamily="18" charset="0"/>
                <a:sym typeface="+mn-ea"/>
              </a:rPr>
              <a:t>PoCA</a:t>
            </a:r>
            <a:r>
              <a:rPr lang="zh-CN" altLang="en-US">
                <a:latin typeface="Times New Roman" panose="02020603050405020304" pitchFamily="18" charset="0"/>
                <a:cs typeface="Times New Roman" panose="02020603050405020304" pitchFamily="18" charset="0"/>
                <a:sym typeface="+mn-ea"/>
              </a:rPr>
              <a:t>点的</a:t>
            </a:r>
            <a:r>
              <a:rPr lang="zh-CN" altLang="en-US">
                <a:latin typeface="Times New Roman" panose="02020603050405020304" pitchFamily="18" charset="0"/>
                <a:cs typeface="Times New Roman" panose="02020603050405020304" pitchFamily="18" charset="0"/>
                <a:sym typeface="+mn-ea"/>
              </a:rPr>
              <a:t>占比与屋顶的材料种类和面密度拥有很强的关联</a:t>
            </a:r>
            <a:r>
              <a:rPr lang="zh-CN" altLang="en-US">
                <a:sym typeface="+mn-ea"/>
              </a:rPr>
              <a:t>，并能有效区分不同材料</a:t>
            </a:r>
            <a:endParaRPr lang="zh-CN" altLang="en-US">
              <a:sym typeface="+mn-ea"/>
            </a:endParaRPr>
          </a:p>
          <a:p>
            <a:pPr indent="0" algn="l" fontAlgn="auto">
              <a:lnSpc>
                <a:spcPct val="150000"/>
              </a:lnSpc>
            </a:pPr>
            <a:r>
              <a:rPr lang="en-US" altLang="zh-CN">
                <a:sym typeface="+mn-ea"/>
              </a:rPr>
              <a:t>- </a:t>
            </a:r>
            <a:r>
              <a:rPr lang="zh-CN" altLang="en-US" b="1">
                <a:sym typeface="+mn-ea"/>
              </a:rPr>
              <a:t>拓展了</a:t>
            </a:r>
            <a:r>
              <a:rPr lang="en-US" altLang="zh-CN" b="1">
                <a:sym typeface="+mn-ea"/>
              </a:rPr>
              <a:t>PoCA</a:t>
            </a:r>
            <a:r>
              <a:rPr lang="zh-CN" altLang="en-US" b="1">
                <a:sym typeface="+mn-ea"/>
              </a:rPr>
              <a:t>算法的应用边界，具备实际探测潜力。</a:t>
            </a:r>
            <a:r>
              <a:rPr lang="zh-CN" altLang="en-US">
                <a:sym typeface="+mn-ea"/>
              </a:rPr>
              <a:t>该方法将缪子成像的敏感区从样品区域延伸至探测器上方空间，在不改变现有硬件条件下即可获取额外信息，提供了一种新成像思路</a:t>
            </a:r>
            <a:r>
              <a:rPr lang="zh-CN" altLang="en-US">
                <a:latin typeface="Times New Roman" panose="02020603050405020304" pitchFamily="18" charset="0"/>
                <a:cs typeface="Times New Roman" panose="02020603050405020304" pitchFamily="18" charset="0"/>
                <a:sym typeface="+mn-ea"/>
              </a:rPr>
              <a:t>，拥有发展新的成像方法的潜力</a:t>
            </a:r>
            <a:endParaRPr lang="zh-CN" altLang="en-US">
              <a:latin typeface="Times New Roman" panose="02020603050405020304" pitchFamily="18" charset="0"/>
              <a:cs typeface="Times New Roman" panose="02020603050405020304" pitchFamily="18" charset="0"/>
              <a:sym typeface="+mn-ea"/>
            </a:endParaRPr>
          </a:p>
        </p:txBody>
      </p:sp>
      <p:sp>
        <p:nvSpPr>
          <p:cNvPr id="8" name="文本框 7"/>
          <p:cNvSpPr txBox="1"/>
          <p:nvPr/>
        </p:nvSpPr>
        <p:spPr>
          <a:xfrm>
            <a:off x="2340610" y="4664710"/>
            <a:ext cx="7636510" cy="1071245"/>
          </a:xfrm>
          <a:prstGeom prst="rect">
            <a:avLst/>
          </a:prstGeom>
          <a:noFill/>
        </p:spPr>
        <p:txBody>
          <a:bodyPr wrap="square" rtlCol="0" anchor="t">
            <a:noAutofit/>
          </a:bodyPr>
          <a:p>
            <a:pPr algn="ctr"/>
            <a:r>
              <a:rPr lang="en-US" altLang="zh-CN" sz="40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Thanks for your attention!</a:t>
            </a:r>
            <a:endParaRPr lang="en-US" altLang="zh-CN" sz="40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sp>
        <p:nvSpPr>
          <p:cNvPr id="9" name="文本框 8"/>
          <p:cNvSpPr txBox="1"/>
          <p:nvPr/>
        </p:nvSpPr>
        <p:spPr>
          <a:xfrm>
            <a:off x="4532630" y="5857240"/>
            <a:ext cx="3461385" cy="304800"/>
          </a:xfrm>
          <a:prstGeom prst="rect">
            <a:avLst/>
          </a:prstGeom>
        </p:spPr>
        <p:txBody>
          <a:bodyPr wrap="square">
            <a:noAutofit/>
          </a:bodyPr>
          <a:p>
            <a:pPr marL="0" indent="0" algn="ctr"/>
            <a:r>
              <a:rPr lang="en-US" altLang="zh-CN" sz="1600" b="1" i="0" u="sng" dirty="0">
                <a:solidFill>
                  <a:schemeClr val="hlink"/>
                </a:solidFill>
              </a:rPr>
              <a:t>J. Appl. Phys. 139, 014903 (2026)</a:t>
            </a:r>
            <a:endParaRPr lang="en-US" altLang="zh-CN" sz="1600" b="1" i="0" u="sng" dirty="0">
              <a:solidFill>
                <a:schemeClr val="hlin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文本框 60"/>
          <p:cNvSpPr txBox="1"/>
          <p:nvPr/>
        </p:nvSpPr>
        <p:spPr>
          <a:xfrm>
            <a:off x="2279015" y="3296285"/>
            <a:ext cx="8469630" cy="906145"/>
          </a:xfrm>
          <a:prstGeom prst="rect">
            <a:avLst/>
          </a:prstGeom>
          <a:noFill/>
        </p:spPr>
        <p:txBody>
          <a:bodyPr wrap="none" rtlCol="0">
            <a:noAutofit/>
          </a:bodyPr>
          <a:lstStyle/>
          <a:p>
            <a:pPr algn="ctr"/>
            <a:r>
              <a:rPr lang="en-US" sz="5400" b="1" dirty="0">
                <a:solidFill>
                  <a:srgbClr val="D92D1C"/>
                </a:solidFill>
                <a:latin typeface="思源黑体 CN Medium" panose="020B0600000000000000" pitchFamily="34" charset="-122"/>
                <a:ea typeface="思源黑体 CN Medium" panose="020B0600000000000000" pitchFamily="34" charset="-122"/>
                <a:cs typeface="+mn-ea"/>
                <a:sym typeface="+mn-lt"/>
              </a:rPr>
              <a:t>Backup</a:t>
            </a:r>
            <a:endParaRPr lang="en-US" sz="5400" b="1" dirty="0">
              <a:solidFill>
                <a:srgbClr val="D92D1C"/>
              </a:solidFill>
              <a:latin typeface="思源黑体 CN Medium" panose="020B0600000000000000" pitchFamily="34" charset="-122"/>
              <a:ea typeface="思源黑体 CN Medium" panose="020B0600000000000000" pitchFamily="34" charset="-122"/>
              <a:cs typeface="+mn-ea"/>
              <a:sym typeface="+mn-lt"/>
            </a:endParaRPr>
          </a:p>
        </p:txBody>
      </p:sp>
      <p:grpSp>
        <p:nvGrpSpPr>
          <p:cNvPr id="69"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1"/>
            </p:custDataLst>
          </p:nvPr>
        </p:nvGrpSpPr>
        <p:grpSpPr>
          <a:xfrm>
            <a:off x="4559935" y="1390650"/>
            <a:ext cx="3287395" cy="1040765"/>
            <a:chOff x="9751692" y="288501"/>
            <a:chExt cx="2177295" cy="656972"/>
          </a:xfrm>
          <a:solidFill>
            <a:srgbClr val="513623"/>
          </a:solidFill>
        </p:grpSpPr>
        <p:sp>
          <p:nvSpPr>
            <p:cNvPr id="70"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1"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2"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3"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4"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5"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6"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7"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8"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79"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0"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1"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2"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3"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4"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5"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6"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7"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8"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89"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srcRect b="24543"/>
          <a:stretch>
            <a:fillRect/>
          </a:stretch>
        </p:blipFill>
        <p:spPr>
          <a:xfrm>
            <a:off x="805180" y="916940"/>
            <a:ext cx="7077710" cy="2133600"/>
          </a:xfrm>
          <a:prstGeom prst="rect">
            <a:avLst/>
          </a:prstGeom>
        </p:spPr>
      </p:pic>
      <p:pic>
        <p:nvPicPr>
          <p:cNvPr id="71" name="Google Shape;71;p14"/>
          <p:cNvPicPr preferRelativeResize="0"/>
          <p:nvPr>
            <p:custDataLst>
              <p:tags r:id="rId3"/>
            </p:custDataLst>
          </p:nvPr>
        </p:nvPicPr>
        <p:blipFill>
          <a:blip r:embed="rId4"/>
          <a:stretch>
            <a:fillRect/>
          </a:stretch>
        </p:blipFill>
        <p:spPr>
          <a:xfrm>
            <a:off x="7774305" y="2797175"/>
            <a:ext cx="4154170" cy="3215005"/>
          </a:xfrm>
          <a:prstGeom prst="rect">
            <a:avLst/>
          </a:prstGeom>
          <a:noFill/>
          <a:ln>
            <a:noFill/>
          </a:ln>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45408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S</a:t>
            </a:r>
            <a:r>
              <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earching for Dark Matter</a:t>
            </a:r>
            <a:endPar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cxnSp>
        <p:nvCxnSpPr>
          <p:cNvPr id="18" name="直接连接符 17" descr="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
          <p:cNvCxnSpPr/>
          <p:nvPr/>
        </p:nvCxnSpPr>
        <p:spPr>
          <a:xfrm>
            <a:off x="1216917" y="5439328"/>
            <a:ext cx="17572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5"/>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pic>
        <p:nvPicPr>
          <p:cNvPr id="54" name="Google Shape;54;p13"/>
          <p:cNvPicPr preferRelativeResize="0"/>
          <p:nvPr/>
        </p:nvPicPr>
        <p:blipFill>
          <a:blip r:embed="rId6"/>
          <a:stretch>
            <a:fillRect/>
          </a:stretch>
        </p:blipFill>
        <p:spPr>
          <a:xfrm>
            <a:off x="8679815" y="58420"/>
            <a:ext cx="3406140" cy="1535430"/>
          </a:xfrm>
          <a:prstGeom prst="rect">
            <a:avLst/>
          </a:prstGeom>
          <a:noFill/>
          <a:ln>
            <a:noFill/>
          </a:ln>
        </p:spPr>
      </p:pic>
      <p:pic>
        <p:nvPicPr>
          <p:cNvPr id="56" name="Google Shape;56;p13"/>
          <p:cNvPicPr preferRelativeResize="0"/>
          <p:nvPr/>
        </p:nvPicPr>
        <p:blipFill>
          <a:blip r:embed="rId7"/>
          <a:stretch>
            <a:fillRect/>
          </a:stretch>
        </p:blipFill>
        <p:spPr>
          <a:xfrm>
            <a:off x="805180" y="3383280"/>
            <a:ext cx="6558280" cy="3381375"/>
          </a:xfrm>
          <a:prstGeom prst="rect">
            <a:avLst/>
          </a:prstGeom>
          <a:noFill/>
          <a:ln>
            <a:noFill/>
          </a:ln>
        </p:spPr>
      </p:pic>
      <p:sp>
        <p:nvSpPr>
          <p:cNvPr id="57" name="Google Shape;57;p13"/>
          <p:cNvSpPr txBox="1"/>
          <p:nvPr/>
        </p:nvSpPr>
        <p:spPr>
          <a:xfrm>
            <a:off x="675005" y="2997835"/>
            <a:ext cx="3767455" cy="62992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900">
                <a:solidFill>
                  <a:schemeClr val="tx1"/>
                </a:solidFill>
              </a:rPr>
              <a:t>Muon Tomography</a:t>
            </a:r>
            <a:endParaRPr lang="en-GB" altLang="en-GB" sz="1900">
              <a:solidFill>
                <a:schemeClr val="tx1"/>
              </a:solidFill>
            </a:endParaRPr>
          </a:p>
        </p:txBody>
      </p:sp>
      <p:sp>
        <p:nvSpPr>
          <p:cNvPr id="58" name="Google Shape;58;p13"/>
          <p:cNvSpPr txBox="1"/>
          <p:nvPr/>
        </p:nvSpPr>
        <p:spPr>
          <a:xfrm>
            <a:off x="4253230" y="2991485"/>
            <a:ext cx="4220210" cy="41275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900">
                <a:solidFill>
                  <a:schemeClr val="tx1"/>
                </a:solidFill>
              </a:rPr>
              <a:t>Dark Matter Search</a:t>
            </a:r>
            <a:endParaRPr lang="zh-CN" altLang="en-GB" sz="1900">
              <a:solidFill>
                <a:srgbClr val="0000FF"/>
              </a:solidFill>
            </a:endParaRPr>
          </a:p>
        </p:txBody>
      </p:sp>
      <p:sp>
        <p:nvSpPr>
          <p:cNvPr id="70" name="Google Shape;70;p14"/>
          <p:cNvSpPr txBox="1"/>
          <p:nvPr>
            <p:custDataLst>
              <p:tags r:id="rId8"/>
            </p:custDataLst>
          </p:nvPr>
        </p:nvSpPr>
        <p:spPr>
          <a:xfrm>
            <a:off x="7933690" y="1801495"/>
            <a:ext cx="4048760" cy="788035"/>
          </a:xfrm>
          <a:prstGeom prst="rect">
            <a:avLst/>
          </a:prstGeom>
          <a:noFill/>
          <a:ln>
            <a:noFill/>
          </a:ln>
        </p:spPr>
        <p:txBody>
          <a:bodyPr spcFirstLastPara="1" wrap="square" lIns="91425" tIns="91425" rIns="91425" bIns="91425" anchor="t" anchorCtr="0">
            <a:noAutofit/>
          </a:bodyPr>
          <a:p>
            <a:pPr marL="0" lvl="0" indent="0" algn="l" rtl="0">
              <a:spcBef>
                <a:spcPts val="0"/>
              </a:spcBef>
              <a:spcAft>
                <a:spcPts val="0"/>
              </a:spcAft>
              <a:buNone/>
            </a:pPr>
            <a:r>
              <a:rPr lang="en-GB" sz="1900">
                <a:solidFill>
                  <a:schemeClr val="tx1"/>
                </a:solidFill>
              </a:rPr>
              <a:t>Geant4 simulation results for muon scattering with</a:t>
            </a:r>
            <a:r>
              <a:rPr lang="en-US" altLang="en-GB" sz="1900">
                <a:solidFill>
                  <a:schemeClr val="tx1"/>
                </a:solidFill>
              </a:rPr>
              <a:t> 1m thick </a:t>
            </a:r>
            <a:r>
              <a:rPr lang="en-GB" sz="1900">
                <a:solidFill>
                  <a:schemeClr val="tx1"/>
                </a:solidFill>
              </a:rPr>
              <a:t>air or DM</a:t>
            </a:r>
            <a:endParaRPr lang="en-GB" sz="1900">
              <a:solidFill>
                <a:schemeClr val="tx1"/>
              </a:solidFill>
            </a:endParaRPr>
          </a:p>
        </p:txBody>
      </p:sp>
      <p:sp>
        <p:nvSpPr>
          <p:cNvPr id="11" name="文本框 10"/>
          <p:cNvSpPr txBox="1"/>
          <p:nvPr/>
        </p:nvSpPr>
        <p:spPr>
          <a:xfrm>
            <a:off x="4308475" y="58420"/>
            <a:ext cx="3574415" cy="337185"/>
          </a:xfrm>
          <a:prstGeom prst="rect">
            <a:avLst/>
          </a:prstGeom>
          <a:noFill/>
        </p:spPr>
        <p:txBody>
          <a:bodyPr wrap="square" rtlCol="0" anchor="t">
            <a:spAutoFit/>
          </a:bodyPr>
          <a:p>
            <a:r>
              <a:rPr lang="en-US" altLang="zh-CN" sz="1600" b="1" dirty="0">
                <a:solidFill>
                  <a:schemeClr val="bg1"/>
                </a:solidFill>
                <a:latin typeface="微软雅黑" panose="020B0503020204020204" charset="-122"/>
                <a:ea typeface="微软雅黑" panose="020B0503020204020204" charset="-122"/>
                <a:sym typeface="+mn-ea"/>
              </a:rPr>
              <a:t>Phys. Rev. D 110, 016017(2024)</a:t>
            </a:r>
            <a:endParaRPr lang="en-US" altLang="zh-CN" sz="1600" b="1" dirty="0">
              <a:solidFill>
                <a:schemeClr val="bg1"/>
              </a:solidFill>
              <a:latin typeface="微软雅黑" panose="020B0503020204020204" charset="-122"/>
              <a:ea typeface="微软雅黑" panose="020B0503020204020204" charset="-122"/>
              <a:sym typeface="+mn-ea"/>
            </a:endParaRPr>
          </a:p>
        </p:txBody>
      </p:sp>
      <p:sp>
        <p:nvSpPr>
          <p:cNvPr id="13" name="矩形 12"/>
          <p:cNvSpPr/>
          <p:nvPr/>
        </p:nvSpPr>
        <p:spPr>
          <a:xfrm>
            <a:off x="4605655" y="4856480"/>
            <a:ext cx="1176655" cy="37782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430022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Resistive Plate Chamber</a:t>
            </a:r>
            <a:endPar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1"/>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11" name="文本框 10"/>
          <p:cNvSpPr txBox="1"/>
          <p:nvPr/>
        </p:nvSpPr>
        <p:spPr>
          <a:xfrm>
            <a:off x="4308475" y="58420"/>
            <a:ext cx="3574415" cy="337185"/>
          </a:xfrm>
          <a:prstGeom prst="rect">
            <a:avLst/>
          </a:prstGeom>
          <a:noFill/>
        </p:spPr>
        <p:txBody>
          <a:bodyPr wrap="square" rtlCol="0" anchor="t">
            <a:spAutoFit/>
          </a:bodyPr>
          <a:p>
            <a:r>
              <a:rPr lang="en-US" altLang="zh-CN" sz="1600" b="1" dirty="0">
                <a:solidFill>
                  <a:schemeClr val="bg1"/>
                </a:solidFill>
                <a:latin typeface="微软雅黑" panose="020B0503020204020204" charset="-122"/>
                <a:ea typeface="微软雅黑" panose="020B0503020204020204" charset="-122"/>
                <a:sym typeface="+mn-ea"/>
              </a:rPr>
              <a:t>Phys. Rev. D 110, 016017(2024)</a:t>
            </a:r>
            <a:endParaRPr lang="en-US" altLang="zh-CN" sz="1600" b="1" dirty="0">
              <a:solidFill>
                <a:schemeClr val="bg1"/>
              </a:solidFill>
              <a:latin typeface="微软雅黑" panose="020B0503020204020204" charset="-122"/>
              <a:ea typeface="微软雅黑" panose="020B0503020204020204" charset="-122"/>
              <a:sym typeface="+mn-ea"/>
            </a:endParaRPr>
          </a:p>
        </p:txBody>
      </p:sp>
      <p:cxnSp>
        <p:nvCxnSpPr>
          <p:cNvPr id="3" name="直接连接符 2"/>
          <p:cNvCxnSpPr/>
          <p:nvPr/>
        </p:nvCxnSpPr>
        <p:spPr>
          <a:xfrm>
            <a:off x="5392862" y="3693465"/>
            <a:ext cx="4681024" cy="1"/>
          </a:xfrm>
          <a:prstGeom prst="line">
            <a:avLst/>
          </a:prstGeom>
          <a:solidFill>
            <a:srgbClr val="070606"/>
          </a:solidFill>
          <a:ln w="15875">
            <a:solidFill>
              <a:schemeClr val="bg1"/>
            </a:solidFill>
            <a:round/>
          </a:ln>
        </p:spPr>
      </p:cxnSp>
      <p:pic>
        <p:nvPicPr>
          <p:cNvPr id="4" name="图片 3"/>
          <p:cNvPicPr>
            <a:picLocks noChangeAspect="1"/>
          </p:cNvPicPr>
          <p:nvPr/>
        </p:nvPicPr>
        <p:blipFill>
          <a:blip r:embed="rId2"/>
          <a:stretch>
            <a:fillRect/>
          </a:stretch>
        </p:blipFill>
        <p:spPr>
          <a:xfrm>
            <a:off x="474980" y="1534795"/>
            <a:ext cx="5143500" cy="4208145"/>
          </a:xfrm>
          <a:prstGeom prst="rect">
            <a:avLst/>
          </a:prstGeom>
        </p:spPr>
      </p:pic>
      <p:sp>
        <p:nvSpPr>
          <p:cNvPr id="8" name="文本框 7"/>
          <p:cNvSpPr txBox="1"/>
          <p:nvPr/>
        </p:nvSpPr>
        <p:spPr>
          <a:xfrm>
            <a:off x="1509395" y="6005830"/>
            <a:ext cx="2776220" cy="321945"/>
          </a:xfrm>
          <a:prstGeom prst="rect">
            <a:avLst/>
          </a:prstGeom>
        </p:spPr>
        <p:txBody>
          <a:bodyPr wrap="square">
            <a:spAutoFit/>
          </a:bodyPr>
          <a:p>
            <a:pPr marL="266700" indent="0" algn="just" defTabSz="266700">
              <a:lnSpc>
                <a:spcPts val="1800"/>
              </a:lnSpc>
              <a:spcAft>
                <a:spcPct val="0"/>
              </a:spcAft>
              <a:buFont typeface="Wingdings" panose="05000000000000000000"/>
              <a:buNone/>
            </a:pPr>
            <a:r>
              <a:rPr lang="zh-CN" altLang="en-US">
                <a:sym typeface="+mn-ea"/>
              </a:rPr>
              <a:t>阻性板探</a:t>
            </a:r>
            <a:r>
              <a:rPr lang="zh-CN" altLang="en-US" sz="1800"/>
              <a:t>测器</a:t>
            </a:r>
            <a:r>
              <a:rPr lang="en-US" altLang="zh-CN">
                <a:latin typeface="Times New Roman" panose="02020603050405020304" pitchFamily="18" charset="0"/>
                <a:cs typeface="Times New Roman" panose="02020603050405020304" pitchFamily="18" charset="0"/>
              </a:rPr>
              <a:t>(RPC)</a:t>
            </a:r>
            <a:endParaRPr lang="en-US" altLang="zh-CN">
              <a:solidFill>
                <a:srgbClr val="3F3F3F"/>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7" name="文本框 6"/>
          <p:cNvSpPr txBox="1"/>
          <p:nvPr/>
        </p:nvSpPr>
        <p:spPr>
          <a:xfrm>
            <a:off x="6507480" y="4772025"/>
            <a:ext cx="4871720" cy="1342390"/>
          </a:xfrm>
          <a:prstGeom prst="rect">
            <a:avLst/>
          </a:prstGeom>
          <a:noFill/>
        </p:spPr>
        <p:txBody>
          <a:bodyPr wrap="square" rtlCol="0" anchor="t">
            <a:noAutofit/>
          </a:bodyPr>
          <a:p>
            <a:pPr algn="l"/>
            <a:r>
              <a:rPr lang="en-US" altLang="zh-CN" sz="2000" b="1">
                <a:latin typeface="Times New Roman" panose="02020603050405020304" pitchFamily="18" charset="0"/>
                <a:cs typeface="Times New Roman" panose="02020603050405020304" pitchFamily="18" charset="0"/>
                <a:sym typeface="+mn-ea"/>
              </a:rPr>
              <a:t>Ref</a:t>
            </a:r>
            <a:endParaRPr lang="en-US" altLang="zh-CN" sz="2000" b="1">
              <a:latin typeface="Times New Roman" panose="02020603050405020304" pitchFamily="18" charset="0"/>
              <a:cs typeface="Times New Roman" panose="02020603050405020304" pitchFamily="18" charset="0"/>
              <a:sym typeface="+mn-ea"/>
            </a:endParaRPr>
          </a:p>
          <a:p>
            <a:pPr marL="285750" lvl="0" indent="-285750">
              <a:lnSpc>
                <a:spcPts val="2100"/>
              </a:lnSpc>
              <a:buFont typeface="Arial" panose="020B0604020202020204" pitchFamily="34" charset="0"/>
              <a:buChar char="•"/>
            </a:pPr>
            <a:r>
              <a:rPr lang="en-US" altLang="zh-CN">
                <a:latin typeface="Times New Roman" panose="02020603050405020304" pitchFamily="18" charset="0"/>
                <a:cs typeface="Times New Roman" panose="02020603050405020304" pitchFamily="18" charset="0"/>
                <a:sym typeface="+mn-ea"/>
              </a:rPr>
              <a:t>Li, Qite, et al. NIM-A 663.1 (2012): 22-25.</a:t>
            </a:r>
            <a:endParaRPr lang="en-US" altLang="zh-CN">
              <a:latin typeface="Times New Roman" panose="02020603050405020304" pitchFamily="18" charset="0"/>
              <a:cs typeface="Times New Roman" panose="02020603050405020304" pitchFamily="18" charset="0"/>
              <a:sym typeface="+mn-ea"/>
            </a:endParaRPr>
          </a:p>
          <a:p>
            <a:pPr marL="285750" lvl="0" indent="-285750">
              <a:lnSpc>
                <a:spcPts val="2100"/>
              </a:lnSpc>
              <a:buFont typeface="Arial" panose="020B0604020202020204" pitchFamily="34" charset="0"/>
              <a:buChar char="•"/>
            </a:pPr>
            <a:r>
              <a:rPr lang="en-US" altLang="zh-CN">
                <a:latin typeface="Times New Roman" panose="02020603050405020304" pitchFamily="18" charset="0"/>
                <a:cs typeface="Times New Roman" panose="02020603050405020304" pitchFamily="18" charset="0"/>
                <a:sym typeface="+mn-ea"/>
              </a:rPr>
              <a:t>Qi-Te, Li, et al. Chinese Physics C 37 (2013)016002.</a:t>
            </a:r>
            <a:endParaRPr lang="en-US" altLang="zh-CN">
              <a:latin typeface="Times New Roman" panose="02020603050405020304" pitchFamily="18" charset="0"/>
              <a:cs typeface="Times New Roman" panose="02020603050405020304" pitchFamily="18" charset="0"/>
            </a:endParaRPr>
          </a:p>
          <a:p>
            <a:pPr marL="285750" lvl="0" indent="-285750">
              <a:lnSpc>
                <a:spcPts val="2100"/>
              </a:lnSpc>
              <a:buFont typeface="Arial" panose="020B0604020202020204" pitchFamily="34" charset="0"/>
              <a:buChar char="•"/>
            </a:pPr>
            <a:r>
              <a:rPr lang="en-US" altLang="zh-CN">
                <a:latin typeface="Times New Roman" panose="02020603050405020304" pitchFamily="18" charset="0"/>
                <a:cs typeface="Times New Roman" panose="02020603050405020304" pitchFamily="18" charset="0"/>
                <a:sym typeface="+mn-ea"/>
              </a:rPr>
              <a:t>S. Chen, Q. Li*, et al, JINST: 10 (2014)10022.</a:t>
            </a:r>
            <a:endParaRPr lang="zh-CN" altLang="en-US" dirty="0">
              <a:solidFill>
                <a:srgbClr val="C00000"/>
              </a:solidFill>
            </a:endParaRPr>
          </a:p>
          <a:p>
            <a:pPr algn="l"/>
            <a:endParaRPr lang="en-US" altLang="zh-CN">
              <a:sym typeface="+mn-ea"/>
            </a:endParaRPr>
          </a:p>
        </p:txBody>
      </p:sp>
      <p:pic>
        <p:nvPicPr>
          <p:cNvPr id="5" name="图片 4" descr="图片111"/>
          <p:cNvPicPr>
            <a:picLocks noChangeAspect="1"/>
          </p:cNvPicPr>
          <p:nvPr>
            <p:custDataLst>
              <p:tags r:id="rId3"/>
            </p:custDataLst>
          </p:nvPr>
        </p:nvPicPr>
        <p:blipFill>
          <a:blip r:embed="rId4"/>
          <a:stretch>
            <a:fillRect/>
          </a:stretch>
        </p:blipFill>
        <p:spPr>
          <a:xfrm>
            <a:off x="5808345" y="1250315"/>
            <a:ext cx="6195060" cy="3296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屏幕截图 2025-04-13 120113"/>
          <p:cNvPicPr>
            <a:picLocks noChangeAspect="1"/>
          </p:cNvPicPr>
          <p:nvPr/>
        </p:nvPicPr>
        <p:blipFill>
          <a:blip r:embed="rId1"/>
          <a:stretch>
            <a:fillRect/>
          </a:stretch>
        </p:blipFill>
        <p:spPr>
          <a:xfrm>
            <a:off x="5219700" y="1217295"/>
            <a:ext cx="3689350" cy="3282950"/>
          </a:xfrm>
          <a:prstGeom prst="rect">
            <a:avLst/>
          </a:prstGeom>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428244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宇宙射线缪子与</a:t>
            </a:r>
            <a:r>
              <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PoCA</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算法</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cxnSp>
        <p:nvCxnSpPr>
          <p:cNvPr id="18" name="直接连接符 17" descr="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
          <p:cNvCxnSpPr/>
          <p:nvPr/>
        </p:nvCxnSpPr>
        <p:spPr>
          <a:xfrm>
            <a:off x="1216917" y="5439328"/>
            <a:ext cx="17572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2"/>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01</a:t>
            </a:r>
            <a:endParaRPr lang="en-US" altLang="zh-CN" sz="2400" b="1">
              <a:solidFill>
                <a:srgbClr val="543926"/>
              </a:solidFill>
              <a:effectLst>
                <a:outerShdw blurRad="38100" dist="25400" dir="5400000" algn="ctr" rotWithShape="0">
                  <a:srgbClr val="6E747A">
                    <a:alpha val="43000"/>
                  </a:srgbClr>
                </a:outerShdw>
              </a:effectLst>
            </a:endParaRPr>
          </a:p>
        </p:txBody>
      </p:sp>
      <p:pic>
        <p:nvPicPr>
          <p:cNvPr id="6" name="图片 5"/>
          <p:cNvPicPr>
            <a:picLocks noChangeAspect="1"/>
          </p:cNvPicPr>
          <p:nvPr/>
        </p:nvPicPr>
        <p:blipFill>
          <a:blip r:embed="rId3"/>
          <a:stretch>
            <a:fillRect/>
          </a:stretch>
        </p:blipFill>
        <p:spPr>
          <a:xfrm>
            <a:off x="1102995" y="1188085"/>
            <a:ext cx="3638550" cy="5161280"/>
          </a:xfrm>
          <a:prstGeom prst="rect">
            <a:avLst/>
          </a:prstGeom>
        </p:spPr>
      </p:pic>
      <p:sp>
        <p:nvSpPr>
          <p:cNvPr id="7" name="文本框 6"/>
          <p:cNvSpPr txBox="1"/>
          <p:nvPr/>
        </p:nvSpPr>
        <p:spPr>
          <a:xfrm>
            <a:off x="7604760" y="4538345"/>
            <a:ext cx="2100580" cy="523875"/>
          </a:xfrm>
          <a:prstGeom prst="rect">
            <a:avLst/>
          </a:prstGeom>
          <a:noFill/>
        </p:spPr>
        <p:txBody>
          <a:bodyPr wrap="square" rtlCol="0" anchor="t">
            <a:noAutofit/>
          </a:bodyPr>
          <a:p>
            <a:pPr indent="0" algn="ctr" fontAlgn="auto">
              <a:lnSpc>
                <a:spcPct val="150000"/>
              </a:lnSpc>
              <a:spcBef>
                <a:spcPts val="600"/>
              </a:spcBef>
              <a:spcAft>
                <a:spcPts val="600"/>
              </a:spcAft>
            </a:pPr>
            <a:r>
              <a:rPr lang="zh-CN" altLang="en-US">
                <a:sym typeface="+mn-ea"/>
              </a:rPr>
              <a:t>缪子透射</a:t>
            </a:r>
            <a:r>
              <a:rPr lang="zh-CN" altLang="en-US">
                <a:sym typeface="+mn-ea"/>
              </a:rPr>
              <a:t>成像</a:t>
            </a:r>
            <a:endParaRPr lang="zh-CN" altLang="en-US">
              <a:sym typeface="+mn-ea"/>
            </a:endParaRPr>
          </a:p>
        </p:txBody>
      </p:sp>
      <p:sp>
        <p:nvSpPr>
          <p:cNvPr id="8" name="文本框 7"/>
          <p:cNvSpPr txBox="1"/>
          <p:nvPr/>
        </p:nvSpPr>
        <p:spPr>
          <a:xfrm>
            <a:off x="1102995" y="6381115"/>
            <a:ext cx="3835400" cy="306705"/>
          </a:xfrm>
          <a:prstGeom prst="rect">
            <a:avLst/>
          </a:prstGeom>
          <a:noFill/>
        </p:spPr>
        <p:txBody>
          <a:bodyPr wrap="square" rtlCol="0" anchor="t">
            <a:spAutoFit/>
          </a:bodyPr>
          <a:p>
            <a:pPr indent="0" algn="l" fontAlgn="auto"/>
            <a:r>
              <a:rPr lang="en-US" altLang="zh-CN" sz="1400">
                <a:latin typeface="Times New Roman" panose="02020603050405020304" pitchFamily="18" charset="0"/>
                <a:cs typeface="Times New Roman" panose="02020603050405020304" pitchFamily="18" charset="0"/>
                <a:sym typeface="+mn-ea"/>
              </a:rPr>
              <a:t>Javier Zarracina/Vox</a:t>
            </a:r>
            <a:endParaRPr lang="en-US" altLang="zh-CN" sz="1400">
              <a:latin typeface="Times New Roman" panose="02020603050405020304" pitchFamily="18" charset="0"/>
              <a:cs typeface="Times New Roman" panose="02020603050405020304" pitchFamily="18" charset="0"/>
              <a:sym typeface="+mn-ea"/>
            </a:endParaRPr>
          </a:p>
        </p:txBody>
      </p:sp>
      <p:sp>
        <p:nvSpPr>
          <p:cNvPr id="44" name="文本框 43"/>
          <p:cNvSpPr txBox="1"/>
          <p:nvPr/>
        </p:nvSpPr>
        <p:spPr>
          <a:xfrm>
            <a:off x="5019040" y="5100320"/>
            <a:ext cx="6908800" cy="1223010"/>
          </a:xfrm>
          <a:prstGeom prst="rect">
            <a:avLst/>
          </a:prstGeom>
          <a:noFill/>
        </p:spPr>
        <p:txBody>
          <a:bodyPr wrap="square" rtlCol="0" anchor="t">
            <a:noAutofit/>
          </a:bodyPr>
          <a:p>
            <a:r>
              <a:rPr lang="en-US" altLang="zh-CN">
                <a:sym typeface="+mn-ea"/>
              </a:rPr>
              <a:t>PoCA</a:t>
            </a:r>
            <a:r>
              <a:rPr lang="zh-CN" altLang="en-US">
                <a:sym typeface="+mn-ea"/>
              </a:rPr>
              <a:t>算法：</a:t>
            </a:r>
            <a:r>
              <a:rPr lang="en-US" altLang="zh-CN">
                <a:sym typeface="+mn-ea"/>
              </a:rPr>
              <a:t> </a:t>
            </a:r>
            <a:endParaRPr lang="en-US" altLang="zh-CN">
              <a:sym typeface="+mn-ea"/>
            </a:endParaRPr>
          </a:p>
          <a:p>
            <a:r>
              <a:rPr lang="en-US" altLang="zh-CN">
                <a:sym typeface="+mn-ea"/>
              </a:rPr>
              <a:t>- </a:t>
            </a:r>
            <a:r>
              <a:rPr lang="zh-CN" altLang="en-US">
                <a:sym typeface="+mn-ea"/>
              </a:rPr>
              <a:t>基于单次散射假设</a:t>
            </a:r>
            <a:endParaRPr lang="en-US" altLang="zh-CN">
              <a:sym typeface="+mn-ea"/>
            </a:endParaRPr>
          </a:p>
          <a:p>
            <a:r>
              <a:rPr lang="en-US" altLang="zh-CN">
                <a:sym typeface="+mn-ea"/>
              </a:rPr>
              <a:t>- </a:t>
            </a:r>
            <a:r>
              <a:rPr lang="zh-CN" altLang="en-US">
                <a:sym typeface="+mn-ea"/>
              </a:rPr>
              <a:t>计算入射缪子和出射缪子径迹的最近邻点（</a:t>
            </a:r>
            <a:r>
              <a:rPr lang="en-US" altLang="zh-CN" b="1">
                <a:sym typeface="+mn-ea"/>
              </a:rPr>
              <a:t>the Point of Closest Approach</a:t>
            </a:r>
            <a:r>
              <a:rPr lang="zh-CN" altLang="en-US">
                <a:sym typeface="+mn-ea"/>
              </a:rPr>
              <a:t>，</a:t>
            </a:r>
            <a:r>
              <a:rPr lang="en-US" altLang="zh-CN">
                <a:sym typeface="+mn-ea"/>
              </a:rPr>
              <a:t>PoCA point</a:t>
            </a:r>
            <a:r>
              <a:rPr lang="zh-CN" altLang="en-US">
                <a:sym typeface="+mn-ea"/>
              </a:rPr>
              <a:t>）作为散射</a:t>
            </a:r>
            <a:r>
              <a:rPr lang="zh-CN" altLang="en-US">
                <a:sym typeface="+mn-ea"/>
              </a:rPr>
              <a:t>点</a:t>
            </a:r>
            <a:endParaRPr lang="zh-CN" altLang="en-US">
              <a:sym typeface="+mn-ea"/>
            </a:endParaRPr>
          </a:p>
        </p:txBody>
      </p:sp>
      <p:pic>
        <p:nvPicPr>
          <p:cNvPr id="11" name="图片 10"/>
          <p:cNvPicPr>
            <a:picLocks noChangeAspect="1"/>
          </p:cNvPicPr>
          <p:nvPr/>
        </p:nvPicPr>
        <p:blipFill>
          <a:blip r:embed="rId4"/>
          <a:stretch>
            <a:fillRect/>
          </a:stretch>
        </p:blipFill>
        <p:spPr>
          <a:xfrm>
            <a:off x="8881745" y="3479800"/>
            <a:ext cx="3064510" cy="559435"/>
          </a:xfrm>
          <a:prstGeom prst="rect">
            <a:avLst/>
          </a:prstGeom>
        </p:spPr>
      </p:pic>
      <p:pic>
        <p:nvPicPr>
          <p:cNvPr id="10" name="图片 9"/>
          <p:cNvPicPr>
            <a:picLocks noChangeAspect="1"/>
          </p:cNvPicPr>
          <p:nvPr/>
        </p:nvPicPr>
        <p:blipFill>
          <a:blip r:embed="rId5"/>
          <a:stretch>
            <a:fillRect/>
          </a:stretch>
        </p:blipFill>
        <p:spPr>
          <a:xfrm>
            <a:off x="8649335" y="1743710"/>
            <a:ext cx="3433445" cy="15735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屏幕截图 2025-06-27 181220"/>
          <p:cNvPicPr>
            <a:picLocks noChangeAspect="1"/>
          </p:cNvPicPr>
          <p:nvPr/>
        </p:nvPicPr>
        <p:blipFill>
          <a:blip r:embed="rId1"/>
          <a:stretch>
            <a:fillRect/>
          </a:stretch>
        </p:blipFill>
        <p:spPr>
          <a:xfrm>
            <a:off x="3439160" y="1435100"/>
            <a:ext cx="5224780" cy="4450080"/>
          </a:xfrm>
          <a:prstGeom prst="rect">
            <a:avLst/>
          </a:prstGeom>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40944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本地实验</a:t>
            </a:r>
            <a:r>
              <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寻找</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暗物质</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cxnSp>
        <p:nvCxnSpPr>
          <p:cNvPr id="18" name="直接连接符 17" descr="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
          <p:cNvCxnSpPr/>
          <p:nvPr/>
        </p:nvCxnSpPr>
        <p:spPr>
          <a:xfrm>
            <a:off x="1216917" y="5439328"/>
            <a:ext cx="17572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2"/>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02</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43" name="文本框 42"/>
          <p:cNvSpPr txBox="1"/>
          <p:nvPr/>
        </p:nvSpPr>
        <p:spPr>
          <a:xfrm>
            <a:off x="266700" y="1435100"/>
            <a:ext cx="4112895" cy="2519680"/>
          </a:xfrm>
          <a:prstGeom prst="rect">
            <a:avLst/>
          </a:prstGeom>
          <a:noFill/>
        </p:spPr>
        <p:txBody>
          <a:bodyPr wrap="square" rtlCol="0">
            <a:noAutofit/>
          </a:bodyPr>
          <a:p>
            <a:pPr indent="0" fontAlgn="auto">
              <a:lnSpc>
                <a:spcPct val="150000"/>
              </a:lnSpc>
              <a:spcBef>
                <a:spcPts val="600"/>
              </a:spcBef>
              <a:spcAft>
                <a:spcPts val="600"/>
              </a:spcAft>
            </a:pPr>
            <a:r>
              <a:rPr lang="zh-CN" altLang="en-US" sz="2000"/>
              <a:t>实验参数</a:t>
            </a:r>
            <a:r>
              <a:rPr lang="en-US" altLang="zh-CN" sz="2000"/>
              <a:t>:</a:t>
            </a:r>
            <a:endParaRPr lang="en-US" altLang="zh-CN" sz="2000"/>
          </a:p>
          <a:p>
            <a:pPr indent="0" fontAlgn="auto">
              <a:lnSpc>
                <a:spcPct val="150000"/>
              </a:lnSpc>
              <a:spcBef>
                <a:spcPts val="600"/>
              </a:spcBef>
              <a:spcAft>
                <a:spcPts val="600"/>
              </a:spcAft>
            </a:pPr>
            <a:r>
              <a:rPr lang="en-US" altLang="zh-CN" sz="2000"/>
              <a:t>- RPC</a:t>
            </a:r>
            <a:r>
              <a:rPr lang="zh-CN" altLang="en-US" sz="2000"/>
              <a:t>有效面积</a:t>
            </a:r>
            <a:r>
              <a:rPr lang="en-US" altLang="zh-CN" sz="2000"/>
              <a:t>: 280*280m</a:t>
            </a:r>
            <a:r>
              <a:rPr lang="en-US" altLang="zh-CN" sz="2000">
                <a:sym typeface="+mn-ea"/>
              </a:rPr>
              <a:t>m</a:t>
            </a:r>
            <a:r>
              <a:rPr lang="en-US" altLang="zh-CN" sz="2000" baseline="30000">
                <a:sym typeface="+mn-ea"/>
              </a:rPr>
              <a:t>2</a:t>
            </a:r>
            <a:endParaRPr lang="en-US" altLang="zh-CN" sz="2000" baseline="30000">
              <a:sym typeface="+mn-ea"/>
            </a:endParaRPr>
          </a:p>
          <a:p>
            <a:pPr indent="0" fontAlgn="auto">
              <a:lnSpc>
                <a:spcPct val="150000"/>
              </a:lnSpc>
              <a:spcBef>
                <a:spcPts val="600"/>
              </a:spcBef>
              <a:spcAft>
                <a:spcPts val="600"/>
              </a:spcAft>
            </a:pPr>
            <a:r>
              <a:rPr lang="en-US" altLang="zh-CN" sz="2000"/>
              <a:t>- </a:t>
            </a:r>
            <a:r>
              <a:rPr lang="zh-CN" altLang="en-US" sz="2000"/>
              <a:t>探测器分辨率</a:t>
            </a:r>
            <a:r>
              <a:rPr lang="en-US" altLang="zh-CN" sz="2000"/>
              <a:t>: 0.7mm</a:t>
            </a:r>
            <a:endParaRPr lang="en-US" altLang="zh-CN" sz="2000"/>
          </a:p>
          <a:p>
            <a:pPr indent="0" fontAlgn="auto">
              <a:lnSpc>
                <a:spcPct val="150000"/>
              </a:lnSpc>
              <a:spcBef>
                <a:spcPts val="600"/>
              </a:spcBef>
              <a:spcAft>
                <a:spcPts val="600"/>
              </a:spcAft>
            </a:pPr>
            <a:r>
              <a:rPr lang="en-US" altLang="zh-CN" sz="2000"/>
              <a:t>- </a:t>
            </a:r>
            <a:r>
              <a:rPr lang="zh-CN" altLang="en-US" sz="2000"/>
              <a:t>有效事件数</a:t>
            </a:r>
            <a:r>
              <a:rPr lang="en-US" altLang="zh-CN" sz="2000"/>
              <a:t>: 1.18 million </a:t>
            </a:r>
            <a:endParaRPr lang="en-US" altLang="zh-CN" sz="2000"/>
          </a:p>
        </p:txBody>
      </p:sp>
      <p:pic>
        <p:nvPicPr>
          <p:cNvPr id="14" name="图片 13" descr="poca_xz_plot"/>
          <p:cNvPicPr>
            <a:picLocks noChangeAspect="1"/>
          </p:cNvPicPr>
          <p:nvPr/>
        </p:nvPicPr>
        <p:blipFill>
          <a:blip r:embed="rId3"/>
          <a:stretch>
            <a:fillRect/>
          </a:stretch>
        </p:blipFill>
        <p:spPr>
          <a:xfrm>
            <a:off x="8468995" y="1208405"/>
            <a:ext cx="2484120" cy="4885690"/>
          </a:xfrm>
          <a:prstGeom prst="rect">
            <a:avLst/>
          </a:prstGeom>
        </p:spPr>
      </p:pic>
      <p:sp>
        <p:nvSpPr>
          <p:cNvPr id="15" name="文本框 14"/>
          <p:cNvSpPr txBox="1"/>
          <p:nvPr/>
        </p:nvSpPr>
        <p:spPr>
          <a:xfrm>
            <a:off x="7700010" y="5958205"/>
            <a:ext cx="3977005" cy="346710"/>
          </a:xfrm>
          <a:prstGeom prst="rect">
            <a:avLst/>
          </a:prstGeom>
        </p:spPr>
        <p:txBody>
          <a:bodyPr wrap="square">
            <a:noAutofit/>
          </a:bodyPr>
          <a:p>
            <a:pPr marL="266700" indent="0" algn="ctr" defTabSz="266700">
              <a:lnSpc>
                <a:spcPts val="1800"/>
              </a:lnSpc>
              <a:spcAft>
                <a:spcPct val="0"/>
              </a:spcAft>
              <a:buFont typeface="Wingdings" panose="05000000000000000000"/>
              <a:buNone/>
            </a:pPr>
            <a:r>
              <a:rPr lang="zh-CN" altLang="en-US" sz="1200">
                <a:latin typeface="Times New Roman" panose="02020603050405020304" pitchFamily="18" charset="0"/>
                <a:cs typeface="Times New Roman" panose="02020603050405020304" pitchFamily="18" charset="0"/>
                <a:sym typeface="+mn-ea"/>
              </a:rPr>
              <a:t>实验空气散射的</a:t>
            </a:r>
            <a:r>
              <a:rPr lang="en-US" altLang="zh-CN" sz="1200">
                <a:latin typeface="Times New Roman" panose="02020603050405020304" pitchFamily="18" charset="0"/>
                <a:cs typeface="Times New Roman" panose="02020603050405020304" pitchFamily="18" charset="0"/>
                <a:sym typeface="+mn-ea"/>
              </a:rPr>
              <a:t>PoCA</a:t>
            </a:r>
            <a:r>
              <a:rPr lang="zh-CN" altLang="en-US" sz="1200">
                <a:latin typeface="Times New Roman" panose="02020603050405020304" pitchFamily="18" charset="0"/>
                <a:cs typeface="Times New Roman" panose="02020603050405020304" pitchFamily="18" charset="0"/>
                <a:sym typeface="+mn-ea"/>
              </a:rPr>
              <a:t>点</a:t>
            </a:r>
            <a:r>
              <a:rPr lang="en-US" altLang="zh-CN" sz="1200">
                <a:latin typeface="Times New Roman" panose="02020603050405020304" pitchFamily="18" charset="0"/>
                <a:cs typeface="Times New Roman" panose="02020603050405020304" pitchFamily="18" charset="0"/>
                <a:sym typeface="+mn-ea"/>
              </a:rPr>
              <a:t>x-z</a:t>
            </a:r>
            <a:r>
              <a:rPr lang="zh-CN" altLang="en-US" sz="1200">
                <a:latin typeface="Times New Roman" panose="02020603050405020304" pitchFamily="18" charset="0"/>
                <a:cs typeface="Times New Roman" panose="02020603050405020304" pitchFamily="18" charset="0"/>
                <a:sym typeface="+mn-ea"/>
              </a:rPr>
              <a:t>坐标分布</a:t>
            </a:r>
            <a:endParaRPr lang="en-US" altLang="zh-CN" sz="1200"/>
          </a:p>
        </p:txBody>
      </p:sp>
      <p:sp>
        <p:nvSpPr>
          <p:cNvPr id="19" name="矩形 18"/>
          <p:cNvSpPr/>
          <p:nvPr/>
        </p:nvSpPr>
        <p:spPr>
          <a:xfrm>
            <a:off x="9060180" y="2778760"/>
            <a:ext cx="1452880" cy="1513840"/>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41" name="直接连接符 40"/>
          <p:cNvCxnSpPr/>
          <p:nvPr/>
        </p:nvCxnSpPr>
        <p:spPr>
          <a:xfrm flipH="1">
            <a:off x="10513060" y="3592830"/>
            <a:ext cx="720725" cy="6985"/>
          </a:xfrm>
          <a:prstGeom prst="line">
            <a:avLst/>
          </a:prstGeom>
          <a:ln>
            <a:solidFill>
              <a:srgbClr val="C00000"/>
            </a:solidFill>
          </a:ln>
        </p:spPr>
        <p:style>
          <a:lnRef idx="2">
            <a:prstClr val="black"/>
          </a:lnRef>
          <a:fillRef idx="0">
            <a:srgbClr val="FFFFFF"/>
          </a:fillRef>
          <a:effectRef idx="0">
            <a:srgbClr val="FFFFFF"/>
          </a:effectRef>
          <a:fontRef idx="minor">
            <a:schemeClr val="tx1"/>
          </a:fontRef>
        </p:style>
      </p:cxnSp>
      <p:sp>
        <p:nvSpPr>
          <p:cNvPr id="42" name="文本框 41"/>
          <p:cNvSpPr txBox="1"/>
          <p:nvPr/>
        </p:nvSpPr>
        <p:spPr>
          <a:xfrm>
            <a:off x="11026775" y="3133090"/>
            <a:ext cx="1163955" cy="1020445"/>
          </a:xfrm>
          <a:prstGeom prst="rect">
            <a:avLst/>
          </a:prstGeom>
          <a:noFill/>
        </p:spPr>
        <p:txBody>
          <a:bodyPr wrap="square" rtlCol="0" anchor="t">
            <a:noAutofit/>
          </a:bodyPr>
          <a:p>
            <a:pPr algn="ctr"/>
            <a:r>
              <a:rPr lang="en-US" altLang="zh-CN">
                <a:sym typeface="+mn-ea"/>
              </a:rPr>
              <a:t>Volume</a:t>
            </a:r>
            <a:endParaRPr lang="en-US" altLang="zh-CN">
              <a:sym typeface="+mn-ea"/>
            </a:endParaRPr>
          </a:p>
          <a:p>
            <a:pPr algn="ctr"/>
            <a:r>
              <a:rPr lang="en-US" altLang="zh-CN">
                <a:sym typeface="+mn-ea"/>
              </a:rPr>
              <a:t>of</a:t>
            </a:r>
            <a:endParaRPr lang="en-US" altLang="zh-CN">
              <a:sym typeface="+mn-ea"/>
            </a:endParaRPr>
          </a:p>
          <a:p>
            <a:pPr algn="ctr"/>
            <a:r>
              <a:rPr lang="en-US" altLang="zh-CN">
                <a:sym typeface="+mn-ea"/>
              </a:rPr>
              <a:t>Interested </a:t>
            </a:r>
            <a:endParaRPr lang="en-US" altLang="zh-CN">
              <a:sym typeface="+mn-ea"/>
            </a:endParaRPr>
          </a:p>
        </p:txBody>
      </p:sp>
      <p:sp>
        <p:nvSpPr>
          <p:cNvPr id="45" name="矩形 44"/>
          <p:cNvSpPr/>
          <p:nvPr/>
        </p:nvSpPr>
        <p:spPr>
          <a:xfrm>
            <a:off x="8956675" y="2262505"/>
            <a:ext cx="1647825" cy="365760"/>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46" name="直接连接符 45"/>
          <p:cNvCxnSpPr/>
          <p:nvPr/>
        </p:nvCxnSpPr>
        <p:spPr>
          <a:xfrm>
            <a:off x="10604500" y="2442210"/>
            <a:ext cx="762000" cy="6350"/>
          </a:xfrm>
          <a:prstGeom prst="line">
            <a:avLst/>
          </a:prstGeom>
          <a:ln>
            <a:solidFill>
              <a:srgbClr val="C00000"/>
            </a:solidFill>
          </a:ln>
        </p:spPr>
        <p:style>
          <a:lnRef idx="2">
            <a:prstClr val="black"/>
          </a:lnRef>
          <a:fillRef idx="0">
            <a:srgbClr val="FFFFFF"/>
          </a:fillRef>
          <a:effectRef idx="0">
            <a:srgbClr val="FFFFFF"/>
          </a:effectRef>
          <a:fontRef idx="minor">
            <a:schemeClr val="tx1"/>
          </a:fontRef>
        </p:style>
      </p:cxnSp>
      <p:sp>
        <p:nvSpPr>
          <p:cNvPr id="47" name="文本框 46"/>
          <p:cNvSpPr txBox="1"/>
          <p:nvPr/>
        </p:nvSpPr>
        <p:spPr>
          <a:xfrm>
            <a:off x="11233785" y="2249805"/>
            <a:ext cx="1059815" cy="379730"/>
          </a:xfrm>
          <a:prstGeom prst="rect">
            <a:avLst/>
          </a:prstGeom>
          <a:noFill/>
        </p:spPr>
        <p:txBody>
          <a:bodyPr wrap="square" rtlCol="0" anchor="t">
            <a:noAutofit/>
          </a:bodyPr>
          <a:p>
            <a:pPr algn="ctr"/>
            <a:r>
              <a:rPr lang="en-US" altLang="zh-CN">
                <a:sym typeface="+mn-ea"/>
              </a:rPr>
              <a:t>RPC1 </a:t>
            </a:r>
            <a:endParaRPr lang="en-US" altLang="zh-CN">
              <a:sym typeface="+mn-ea"/>
            </a:endParaRPr>
          </a:p>
        </p:txBody>
      </p:sp>
      <p:sp>
        <p:nvSpPr>
          <p:cNvPr id="48" name="矩形 47"/>
          <p:cNvSpPr/>
          <p:nvPr/>
        </p:nvSpPr>
        <p:spPr>
          <a:xfrm>
            <a:off x="8950960" y="4383405"/>
            <a:ext cx="1647825" cy="365760"/>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49" name="直接连接符 48"/>
          <p:cNvCxnSpPr/>
          <p:nvPr/>
        </p:nvCxnSpPr>
        <p:spPr>
          <a:xfrm>
            <a:off x="10598785" y="4563110"/>
            <a:ext cx="762000" cy="6350"/>
          </a:xfrm>
          <a:prstGeom prst="line">
            <a:avLst/>
          </a:prstGeom>
          <a:ln>
            <a:solidFill>
              <a:srgbClr val="C00000"/>
            </a:solidFill>
          </a:ln>
        </p:spPr>
        <p:style>
          <a:lnRef idx="2">
            <a:prstClr val="black"/>
          </a:lnRef>
          <a:fillRef idx="0">
            <a:srgbClr val="FFFFFF"/>
          </a:fillRef>
          <a:effectRef idx="0">
            <a:srgbClr val="FFFFFF"/>
          </a:effectRef>
          <a:fontRef idx="minor">
            <a:schemeClr val="tx1"/>
          </a:fontRef>
        </p:style>
      </p:cxnSp>
      <p:sp>
        <p:nvSpPr>
          <p:cNvPr id="50" name="文本框 49"/>
          <p:cNvSpPr txBox="1"/>
          <p:nvPr/>
        </p:nvSpPr>
        <p:spPr>
          <a:xfrm>
            <a:off x="11228070" y="4370705"/>
            <a:ext cx="1059815" cy="379730"/>
          </a:xfrm>
          <a:prstGeom prst="rect">
            <a:avLst/>
          </a:prstGeom>
          <a:noFill/>
        </p:spPr>
        <p:txBody>
          <a:bodyPr wrap="square" rtlCol="0" anchor="t">
            <a:noAutofit/>
          </a:bodyPr>
          <a:p>
            <a:pPr algn="ctr"/>
            <a:r>
              <a:rPr lang="en-US" altLang="zh-CN">
                <a:sym typeface="+mn-ea"/>
              </a:rPr>
              <a:t>RPC2 </a:t>
            </a:r>
            <a:endParaRPr lang="en-US" altLang="zh-CN">
              <a:sym typeface="+mn-ea"/>
            </a:endParaRPr>
          </a:p>
        </p:txBody>
      </p:sp>
      <p:pic>
        <p:nvPicPr>
          <p:cNvPr id="11" name="图片 10"/>
          <p:cNvPicPr>
            <a:picLocks noChangeAspect="1"/>
          </p:cNvPicPr>
          <p:nvPr/>
        </p:nvPicPr>
        <p:blipFill>
          <a:blip r:embed="rId4"/>
          <a:stretch>
            <a:fillRect/>
          </a:stretch>
        </p:blipFill>
        <p:spPr>
          <a:xfrm>
            <a:off x="66040" y="4087495"/>
            <a:ext cx="3726815" cy="2714625"/>
          </a:xfrm>
          <a:prstGeom prst="rect">
            <a:avLst/>
          </a:prstGeom>
        </p:spPr>
      </p:pic>
      <p:sp>
        <p:nvSpPr>
          <p:cNvPr id="3" name="文本框 2"/>
          <p:cNvSpPr txBox="1"/>
          <p:nvPr/>
        </p:nvSpPr>
        <p:spPr>
          <a:xfrm>
            <a:off x="4123690" y="5958205"/>
            <a:ext cx="3576955" cy="879475"/>
          </a:xfrm>
          <a:prstGeom prst="rect">
            <a:avLst/>
          </a:prstGeom>
          <a:noFill/>
        </p:spPr>
        <p:txBody>
          <a:bodyPr wrap="square" rtlCol="0" anchor="t">
            <a:noAutofit/>
          </a:bodyPr>
          <a:p>
            <a:pPr indent="0" algn="just" defTabSz="266700" fontAlgn="auto">
              <a:lnSpc>
                <a:spcPct val="150000"/>
              </a:lnSpc>
              <a:spcBef>
                <a:spcPct val="0"/>
              </a:spcBef>
              <a:spcAft>
                <a:spcPct val="0"/>
              </a:spcAft>
            </a:pPr>
            <a:r>
              <a:rPr lang="en-US" altLang="en-GB" sz="1600" b="1" u="sng" dirty="0">
                <a:solidFill>
                  <a:schemeClr val="hlink"/>
                </a:solidFill>
                <a:sym typeface="+mn-ea"/>
              </a:rPr>
              <a:t>Phys. Rev. D. 110, 016017</a:t>
            </a:r>
            <a:endParaRPr lang="en-US" altLang="en-GB" sz="1600" b="1" u="sng" dirty="0">
              <a:solidFill>
                <a:schemeClr val="hlink"/>
              </a:solidFill>
            </a:endParaRPr>
          </a:p>
          <a:p>
            <a:pPr indent="0" algn="just" defTabSz="266700" fontAlgn="auto">
              <a:lnSpc>
                <a:spcPct val="150000"/>
              </a:lnSpc>
              <a:spcBef>
                <a:spcPct val="0"/>
              </a:spcBef>
              <a:spcAft>
                <a:spcPct val="0"/>
              </a:spcAft>
            </a:pPr>
            <a:r>
              <a:rPr lang="en-US" altLang="en-GB" sz="1600" b="1" u="sng" dirty="0">
                <a:solidFill>
                  <a:schemeClr val="hlink"/>
                </a:solidFill>
                <a:sym typeface="+mn-ea"/>
              </a:rPr>
              <a:t>Phys. Rev. Lett. 136, 151001</a:t>
            </a:r>
            <a:endParaRPr lang="en-US" altLang="en-GB" sz="1600" b="1" u="sng" dirty="0">
              <a:solidFill>
                <a:schemeClr val="hlink"/>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bldLst>
      <p:bldP spid="19" grpId="1" animBg="1"/>
      <p:bldP spid="42" grpId="1"/>
      <p:bldP spid="48" grpId="1" animBg="1"/>
      <p:bldP spid="50" grpId="1"/>
      <p:bldP spid="45" grpId="1" animBg="1"/>
      <p:bldP spid="4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12"/>
          <p:cNvPicPr>
            <a:picLocks noChangeAspect="1"/>
          </p:cNvPicPr>
          <p:nvPr/>
        </p:nvPicPr>
        <p:blipFill>
          <a:blip r:embed="rId1"/>
          <a:stretch>
            <a:fillRect/>
          </a:stretch>
        </p:blipFill>
        <p:spPr>
          <a:xfrm>
            <a:off x="137795" y="1110615"/>
            <a:ext cx="7735570" cy="4302760"/>
          </a:xfrm>
          <a:prstGeom prst="rect">
            <a:avLst/>
          </a:prstGeom>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模拟</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设置</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cxnSp>
        <p:nvCxnSpPr>
          <p:cNvPr id="18" name="直接连接符 17" descr="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
          <p:cNvCxnSpPr/>
          <p:nvPr/>
        </p:nvCxnSpPr>
        <p:spPr>
          <a:xfrm>
            <a:off x="1252477" y="4926248"/>
            <a:ext cx="17572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2"/>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03</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44" name="文本框 43"/>
          <p:cNvSpPr txBox="1"/>
          <p:nvPr/>
        </p:nvSpPr>
        <p:spPr>
          <a:xfrm>
            <a:off x="387985" y="5241925"/>
            <a:ext cx="7615555" cy="1322070"/>
          </a:xfrm>
          <a:prstGeom prst="rect">
            <a:avLst/>
          </a:prstGeom>
          <a:noFill/>
        </p:spPr>
        <p:txBody>
          <a:bodyPr wrap="square" rtlCol="0" anchor="t">
            <a:noAutofit/>
          </a:bodyPr>
          <a:p>
            <a:r>
              <a:rPr lang="en-US" altLang="zh-CN">
                <a:sym typeface="+mn-ea"/>
              </a:rPr>
              <a:t>Run0: </a:t>
            </a:r>
            <a:endParaRPr lang="en-US" altLang="zh-CN">
              <a:sym typeface="+mn-ea"/>
            </a:endParaRPr>
          </a:p>
          <a:p>
            <a:r>
              <a:rPr lang="en-US" altLang="zh-CN">
                <a:sym typeface="+mn-ea"/>
              </a:rPr>
              <a:t>- CRY</a:t>
            </a:r>
            <a:r>
              <a:rPr lang="zh-CN" altLang="en-US">
                <a:sym typeface="+mn-ea"/>
              </a:rPr>
              <a:t>产生宇宙射线</a:t>
            </a:r>
            <a:r>
              <a:rPr lang="en-US" altLang="zh-CN">
                <a:sym typeface="+mn-ea"/>
              </a:rPr>
              <a:t> </a:t>
            </a:r>
            <a:r>
              <a:rPr lang="en-US" altLang="zh-CN" sz="1600" b="1" u="sng" dirty="0">
                <a:solidFill>
                  <a:schemeClr val="hlink"/>
                </a:solidFill>
                <a:sym typeface="+mn-ea"/>
              </a:rPr>
              <a:t>Hagmann et al., IEEE NSS Conf. Rec., pp. 1143-1146 (2007).</a:t>
            </a:r>
            <a:endParaRPr lang="en-US" altLang="zh-CN">
              <a:sym typeface="+mn-ea"/>
            </a:endParaRPr>
          </a:p>
          <a:p>
            <a:r>
              <a:rPr lang="en-US" altLang="zh-CN">
                <a:sym typeface="+mn-ea"/>
              </a:rPr>
              <a:t>- </a:t>
            </a:r>
            <a:r>
              <a:rPr lang="zh-CN" altLang="en-US">
                <a:sym typeface="+mn-ea"/>
              </a:rPr>
              <a:t>粒子产生于</a:t>
            </a:r>
            <a:r>
              <a:rPr lang="en-US" altLang="zh-CN">
                <a:latin typeface="Times New Roman" panose="02020603050405020304" pitchFamily="18" charset="0"/>
                <a:cs typeface="Times New Roman" panose="02020603050405020304" pitchFamily="18" charset="0"/>
                <a:sym typeface="+mn-ea"/>
              </a:rPr>
              <a:t>RPC0</a:t>
            </a:r>
            <a:r>
              <a:rPr lang="zh-CN" altLang="en-US">
                <a:sym typeface="+mn-ea"/>
              </a:rPr>
              <a:t>顶部</a:t>
            </a:r>
            <a:endParaRPr lang="en-US" altLang="zh-CN">
              <a:sym typeface="+mn-ea"/>
            </a:endParaRPr>
          </a:p>
          <a:p>
            <a:r>
              <a:rPr lang="en-US" altLang="zh-CN">
                <a:sym typeface="+mn-ea"/>
              </a:rPr>
              <a:t>- </a:t>
            </a:r>
            <a:r>
              <a:rPr lang="zh-CN" altLang="en-US">
                <a:sym typeface="+mn-ea"/>
              </a:rPr>
              <a:t>划定读出区域，能量沉积重心计算水平位置</a:t>
            </a:r>
            <a:endParaRPr lang="en-US" altLang="zh-CN">
              <a:sym typeface="+mn-ea"/>
            </a:endParaRPr>
          </a:p>
        </p:txBody>
      </p:sp>
      <p:cxnSp>
        <p:nvCxnSpPr>
          <p:cNvPr id="9" name="直接箭头连接符 8"/>
          <p:cNvCxnSpPr/>
          <p:nvPr/>
        </p:nvCxnSpPr>
        <p:spPr>
          <a:xfrm flipH="1">
            <a:off x="548640" y="2696845"/>
            <a:ext cx="5570220" cy="1579880"/>
          </a:xfrm>
          <a:prstGeom prst="straightConnector1">
            <a:avLst/>
          </a:prstGeom>
          <a:ln w="31750" cap="rnd">
            <a:solidFill>
              <a:schemeClr val="accent6"/>
            </a:solidFill>
            <a:round/>
            <a:tailEnd type="arrow" w="med" len="med"/>
          </a:ln>
        </p:spPr>
        <p:style>
          <a:lnRef idx="0">
            <a:srgbClr val="FFFFFF"/>
          </a:lnRef>
          <a:fillRef idx="0">
            <a:srgbClr val="FFFFFF"/>
          </a:fillRef>
          <a:effectRef idx="0">
            <a:srgbClr val="FFFFFF"/>
          </a:effectRef>
          <a:fontRef idx="minor">
            <a:schemeClr val="tx1"/>
          </a:fontRef>
        </p:style>
      </p:cxnSp>
      <p:cxnSp>
        <p:nvCxnSpPr>
          <p:cNvPr id="11" name="直接连接符 10"/>
          <p:cNvCxnSpPr/>
          <p:nvPr/>
        </p:nvCxnSpPr>
        <p:spPr>
          <a:xfrm>
            <a:off x="1210945" y="1835785"/>
            <a:ext cx="6985" cy="510540"/>
          </a:xfrm>
          <a:prstGeom prst="line">
            <a:avLst/>
          </a:prstGeom>
        </p:spPr>
        <p:style>
          <a:lnRef idx="2">
            <a:prstClr val="black"/>
          </a:lnRef>
          <a:fillRef idx="0">
            <a:srgbClr val="FFFFFF"/>
          </a:fillRef>
          <a:effectRef idx="0">
            <a:srgbClr val="FFFFFF"/>
          </a:effectRef>
          <a:fontRef idx="minor">
            <a:schemeClr val="tx1"/>
          </a:fontRef>
        </p:style>
      </p:cxnSp>
      <p:cxnSp>
        <p:nvCxnSpPr>
          <p:cNvPr id="16" name="直接连接符 15"/>
          <p:cNvCxnSpPr/>
          <p:nvPr/>
        </p:nvCxnSpPr>
        <p:spPr>
          <a:xfrm>
            <a:off x="2204720" y="1600835"/>
            <a:ext cx="6985" cy="510540"/>
          </a:xfrm>
          <a:prstGeom prst="line">
            <a:avLst/>
          </a:prstGeom>
        </p:spPr>
        <p:style>
          <a:lnRef idx="2">
            <a:prstClr val="black"/>
          </a:lnRef>
          <a:fillRef idx="0">
            <a:srgbClr val="FFFFFF"/>
          </a:fillRef>
          <a:effectRef idx="0">
            <a:srgbClr val="FFFFFF"/>
          </a:effectRef>
          <a:fontRef idx="minor">
            <a:schemeClr val="tx1"/>
          </a:fontRef>
        </p:style>
      </p:cxnSp>
      <p:cxnSp>
        <p:nvCxnSpPr>
          <p:cNvPr id="17" name="直接连接符 16"/>
          <p:cNvCxnSpPr/>
          <p:nvPr/>
        </p:nvCxnSpPr>
        <p:spPr>
          <a:xfrm>
            <a:off x="4606925" y="943610"/>
            <a:ext cx="6985" cy="510540"/>
          </a:xfrm>
          <a:prstGeom prst="line">
            <a:avLst/>
          </a:prstGeom>
        </p:spPr>
        <p:style>
          <a:lnRef idx="2">
            <a:prstClr val="black"/>
          </a:lnRef>
          <a:fillRef idx="0">
            <a:srgbClr val="FFFFFF"/>
          </a:fillRef>
          <a:effectRef idx="0">
            <a:srgbClr val="FFFFFF"/>
          </a:effectRef>
          <a:fontRef idx="minor">
            <a:schemeClr val="tx1"/>
          </a:fontRef>
        </p:style>
      </p:cxnSp>
      <p:cxnSp>
        <p:nvCxnSpPr>
          <p:cNvPr id="51" name="直接连接符 50"/>
          <p:cNvCxnSpPr/>
          <p:nvPr/>
        </p:nvCxnSpPr>
        <p:spPr>
          <a:xfrm>
            <a:off x="5600700" y="672465"/>
            <a:ext cx="6985" cy="510540"/>
          </a:xfrm>
          <a:prstGeom prst="line">
            <a:avLst/>
          </a:prstGeom>
        </p:spPr>
        <p:style>
          <a:lnRef idx="2">
            <a:prstClr val="black"/>
          </a:lnRef>
          <a:fillRef idx="0">
            <a:srgbClr val="FFFFFF"/>
          </a:fillRef>
          <a:effectRef idx="0">
            <a:srgbClr val="FFFFFF"/>
          </a:effectRef>
          <a:fontRef idx="minor">
            <a:schemeClr val="tx1"/>
          </a:fontRef>
        </p:style>
      </p:cxnSp>
      <p:sp>
        <p:nvSpPr>
          <p:cNvPr id="52" name="文本框 51"/>
          <p:cNvSpPr txBox="1"/>
          <p:nvPr/>
        </p:nvSpPr>
        <p:spPr>
          <a:xfrm>
            <a:off x="842010" y="1449705"/>
            <a:ext cx="744855" cy="368300"/>
          </a:xfrm>
          <a:prstGeom prst="rect">
            <a:avLst/>
          </a:prstGeom>
          <a:noFill/>
        </p:spPr>
        <p:txBody>
          <a:bodyPr wrap="square" rtlCol="0" anchor="t">
            <a:spAutoFit/>
          </a:bodyPr>
          <a:p>
            <a:r>
              <a:rPr lang="en-US" altLang="zh-CN">
                <a:sym typeface="+mn-ea"/>
              </a:rPr>
              <a:t>RPC3 </a:t>
            </a:r>
            <a:endParaRPr lang="en-US" altLang="zh-CN">
              <a:sym typeface="+mn-ea"/>
            </a:endParaRPr>
          </a:p>
        </p:txBody>
      </p:sp>
      <p:sp>
        <p:nvSpPr>
          <p:cNvPr id="53" name="文本框 52"/>
          <p:cNvSpPr txBox="1"/>
          <p:nvPr/>
        </p:nvSpPr>
        <p:spPr>
          <a:xfrm>
            <a:off x="1835785" y="1232535"/>
            <a:ext cx="744855" cy="368300"/>
          </a:xfrm>
          <a:prstGeom prst="rect">
            <a:avLst/>
          </a:prstGeom>
          <a:noFill/>
        </p:spPr>
        <p:txBody>
          <a:bodyPr wrap="square" rtlCol="0" anchor="t">
            <a:spAutoFit/>
          </a:bodyPr>
          <a:p>
            <a:r>
              <a:rPr lang="en-US" altLang="zh-CN">
                <a:sym typeface="+mn-ea"/>
              </a:rPr>
              <a:t>RPC2 </a:t>
            </a:r>
            <a:endParaRPr lang="en-US" altLang="zh-CN">
              <a:sym typeface="+mn-ea"/>
            </a:endParaRPr>
          </a:p>
        </p:txBody>
      </p:sp>
      <p:sp>
        <p:nvSpPr>
          <p:cNvPr id="54" name="文本框 53"/>
          <p:cNvSpPr txBox="1"/>
          <p:nvPr/>
        </p:nvSpPr>
        <p:spPr>
          <a:xfrm>
            <a:off x="4266565" y="588010"/>
            <a:ext cx="744855" cy="368300"/>
          </a:xfrm>
          <a:prstGeom prst="rect">
            <a:avLst/>
          </a:prstGeom>
          <a:noFill/>
        </p:spPr>
        <p:txBody>
          <a:bodyPr wrap="square" rtlCol="0" anchor="t">
            <a:spAutoFit/>
          </a:bodyPr>
          <a:p>
            <a:r>
              <a:rPr lang="en-US" altLang="zh-CN">
                <a:sym typeface="+mn-ea"/>
              </a:rPr>
              <a:t>RPC1 </a:t>
            </a:r>
            <a:endParaRPr lang="en-US" altLang="zh-CN">
              <a:sym typeface="+mn-ea"/>
            </a:endParaRPr>
          </a:p>
        </p:txBody>
      </p:sp>
      <p:sp>
        <p:nvSpPr>
          <p:cNvPr id="55" name="文本框 54"/>
          <p:cNvSpPr txBox="1"/>
          <p:nvPr/>
        </p:nvSpPr>
        <p:spPr>
          <a:xfrm>
            <a:off x="5272405" y="304165"/>
            <a:ext cx="744855" cy="368300"/>
          </a:xfrm>
          <a:prstGeom prst="rect">
            <a:avLst/>
          </a:prstGeom>
          <a:noFill/>
        </p:spPr>
        <p:txBody>
          <a:bodyPr wrap="square" rtlCol="0" anchor="t">
            <a:spAutoFit/>
          </a:bodyPr>
          <a:p>
            <a:r>
              <a:rPr lang="en-US" altLang="zh-CN">
                <a:sym typeface="+mn-ea"/>
              </a:rPr>
              <a:t>RPC0 </a:t>
            </a:r>
            <a:endParaRPr lang="en-US" altLang="zh-CN">
              <a:sym typeface="+mn-ea"/>
            </a:endParaRPr>
          </a:p>
        </p:txBody>
      </p:sp>
      <p:pic>
        <p:nvPicPr>
          <p:cNvPr id="57" name="图片 56" descr="poca_sim_xz_plot"/>
          <p:cNvPicPr>
            <a:picLocks noChangeAspect="1"/>
          </p:cNvPicPr>
          <p:nvPr/>
        </p:nvPicPr>
        <p:blipFill>
          <a:blip r:embed="rId3"/>
          <a:stretch>
            <a:fillRect/>
          </a:stretch>
        </p:blipFill>
        <p:spPr>
          <a:xfrm>
            <a:off x="8468995" y="1244600"/>
            <a:ext cx="2484037" cy="4885200"/>
          </a:xfrm>
          <a:prstGeom prst="rect">
            <a:avLst/>
          </a:prstGeom>
        </p:spPr>
      </p:pic>
      <p:sp>
        <p:nvSpPr>
          <p:cNvPr id="59" name="矩形 58"/>
          <p:cNvSpPr/>
          <p:nvPr/>
        </p:nvSpPr>
        <p:spPr>
          <a:xfrm>
            <a:off x="8997315" y="2248535"/>
            <a:ext cx="1556385" cy="335915"/>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60" name="直接连接符 59"/>
          <p:cNvCxnSpPr/>
          <p:nvPr/>
        </p:nvCxnSpPr>
        <p:spPr>
          <a:xfrm flipH="1">
            <a:off x="10553700" y="2406015"/>
            <a:ext cx="720725" cy="6985"/>
          </a:xfrm>
          <a:prstGeom prst="line">
            <a:avLst/>
          </a:prstGeom>
          <a:ln>
            <a:solidFill>
              <a:srgbClr val="C00000"/>
            </a:solidFill>
          </a:ln>
        </p:spPr>
        <p:style>
          <a:lnRef idx="2">
            <a:prstClr val="black"/>
          </a:lnRef>
          <a:fillRef idx="0">
            <a:srgbClr val="FFFFFF"/>
          </a:fillRef>
          <a:effectRef idx="0">
            <a:srgbClr val="FFFFFF"/>
          </a:effectRef>
          <a:fontRef idx="minor">
            <a:schemeClr val="tx1"/>
          </a:fontRef>
        </p:style>
      </p:cxnSp>
      <p:sp>
        <p:nvSpPr>
          <p:cNvPr id="61" name="文本框 60"/>
          <p:cNvSpPr txBox="1"/>
          <p:nvPr/>
        </p:nvSpPr>
        <p:spPr>
          <a:xfrm>
            <a:off x="11274425" y="2235835"/>
            <a:ext cx="933450" cy="348615"/>
          </a:xfrm>
          <a:prstGeom prst="rect">
            <a:avLst/>
          </a:prstGeom>
          <a:noFill/>
        </p:spPr>
        <p:txBody>
          <a:bodyPr wrap="square" rtlCol="0" anchor="t">
            <a:noAutofit/>
          </a:bodyPr>
          <a:p>
            <a:pPr algn="ctr"/>
            <a:r>
              <a:rPr lang="en-US" altLang="zh-CN">
                <a:sym typeface="+mn-ea"/>
              </a:rPr>
              <a:t>RPC1 </a:t>
            </a:r>
            <a:endParaRPr lang="en-US" altLang="zh-CN">
              <a:sym typeface="+mn-ea"/>
            </a:endParaRPr>
          </a:p>
        </p:txBody>
      </p:sp>
      <p:sp>
        <p:nvSpPr>
          <p:cNvPr id="62" name="文本框 61"/>
          <p:cNvSpPr txBox="1"/>
          <p:nvPr/>
        </p:nvSpPr>
        <p:spPr>
          <a:xfrm>
            <a:off x="7700010" y="6019800"/>
            <a:ext cx="3977005" cy="346710"/>
          </a:xfrm>
          <a:prstGeom prst="rect">
            <a:avLst/>
          </a:prstGeom>
        </p:spPr>
        <p:txBody>
          <a:bodyPr wrap="square">
            <a:noAutofit/>
          </a:bodyPr>
          <a:p>
            <a:pPr marL="266700" indent="0" algn="ctr" defTabSz="266700">
              <a:lnSpc>
                <a:spcPts val="1800"/>
              </a:lnSpc>
              <a:spcAft>
                <a:spcPct val="0"/>
              </a:spcAft>
              <a:buFont typeface="Wingdings" panose="05000000000000000000"/>
              <a:buNone/>
            </a:pPr>
            <a:r>
              <a:rPr lang="zh-CN" altLang="en-US" sz="1200">
                <a:latin typeface="Times New Roman" panose="02020603050405020304" pitchFamily="18" charset="0"/>
                <a:cs typeface="Times New Roman" panose="02020603050405020304" pitchFamily="18" charset="0"/>
                <a:sym typeface="+mn-ea"/>
              </a:rPr>
              <a:t>模拟空气散射的</a:t>
            </a:r>
            <a:r>
              <a:rPr lang="en-US" altLang="zh-CN" sz="1200">
                <a:latin typeface="Times New Roman" panose="02020603050405020304" pitchFamily="18" charset="0"/>
                <a:cs typeface="Times New Roman" panose="02020603050405020304" pitchFamily="18" charset="0"/>
                <a:sym typeface="+mn-ea"/>
              </a:rPr>
              <a:t>PoCA</a:t>
            </a:r>
            <a:r>
              <a:rPr lang="zh-CN" altLang="en-US" sz="1200">
                <a:latin typeface="Times New Roman" panose="02020603050405020304" pitchFamily="18" charset="0"/>
                <a:cs typeface="Times New Roman" panose="02020603050405020304" pitchFamily="18" charset="0"/>
                <a:sym typeface="+mn-ea"/>
              </a:rPr>
              <a:t>点</a:t>
            </a:r>
            <a:r>
              <a:rPr lang="en-US" altLang="zh-CN" sz="1200">
                <a:latin typeface="Times New Roman" panose="02020603050405020304" pitchFamily="18" charset="0"/>
                <a:cs typeface="Times New Roman" panose="02020603050405020304" pitchFamily="18" charset="0"/>
                <a:sym typeface="+mn-ea"/>
              </a:rPr>
              <a:t>x-z</a:t>
            </a:r>
            <a:r>
              <a:rPr lang="zh-CN" altLang="en-US" sz="1200">
                <a:latin typeface="Times New Roman" panose="02020603050405020304" pitchFamily="18" charset="0"/>
                <a:cs typeface="Times New Roman" panose="02020603050405020304" pitchFamily="18" charset="0"/>
                <a:sym typeface="+mn-ea"/>
              </a:rPr>
              <a:t>坐标分布</a:t>
            </a:r>
            <a:endParaRPr lang="en-US" altLang="zh-CN" sz="1200"/>
          </a:p>
        </p:txBody>
      </p:sp>
      <p:cxnSp>
        <p:nvCxnSpPr>
          <p:cNvPr id="3" name="直接连接符 2"/>
          <p:cNvCxnSpPr/>
          <p:nvPr/>
        </p:nvCxnSpPr>
        <p:spPr>
          <a:xfrm>
            <a:off x="5577840" y="1224280"/>
            <a:ext cx="1310640" cy="75184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4" name="直接连接符 3"/>
          <p:cNvCxnSpPr/>
          <p:nvPr/>
        </p:nvCxnSpPr>
        <p:spPr>
          <a:xfrm>
            <a:off x="6888480" y="1976120"/>
            <a:ext cx="0" cy="210312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6" name="直接连接符 5"/>
          <p:cNvCxnSpPr/>
          <p:nvPr/>
        </p:nvCxnSpPr>
        <p:spPr>
          <a:xfrm>
            <a:off x="5567680" y="1214120"/>
            <a:ext cx="0" cy="1198880"/>
          </a:xfrm>
          <a:prstGeom prst="line">
            <a:avLst/>
          </a:prstGeom>
          <a:ln w="38100" cap="rnd" cmpd="sng">
            <a:solidFill>
              <a:schemeClr val="accent1">
                <a:shade val="50000"/>
              </a:schemeClr>
            </a:solidFill>
            <a:prstDash val="dash"/>
            <a:round/>
          </a:ln>
        </p:spPr>
        <p:style>
          <a:lnRef idx="0">
            <a:srgbClr val="FFFFFF"/>
          </a:lnRef>
          <a:fillRef idx="0">
            <a:srgbClr val="FFFFFF"/>
          </a:fillRef>
          <a:effectRef idx="0">
            <a:srgbClr val="FFFFFF"/>
          </a:effectRef>
          <a:fontRef idx="minor">
            <a:schemeClr val="tx1"/>
          </a:fontRef>
        </p:style>
      </p:cxnSp>
      <p:cxnSp>
        <p:nvCxnSpPr>
          <p:cNvPr id="7" name="直接连接符 6"/>
          <p:cNvCxnSpPr/>
          <p:nvPr/>
        </p:nvCxnSpPr>
        <p:spPr>
          <a:xfrm flipH="1" flipV="1">
            <a:off x="5648960" y="3388360"/>
            <a:ext cx="1239520" cy="680720"/>
          </a:xfrm>
          <a:prstGeom prst="line">
            <a:avLst/>
          </a:prstGeom>
          <a:ln w="3810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2" name="直接箭头连接符 11"/>
          <p:cNvCxnSpPr/>
          <p:nvPr/>
        </p:nvCxnSpPr>
        <p:spPr>
          <a:xfrm flipH="1">
            <a:off x="6924040" y="1844040"/>
            <a:ext cx="548640" cy="32512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7101840" y="1449705"/>
            <a:ext cx="1128395" cy="368300"/>
          </a:xfrm>
          <a:prstGeom prst="rect">
            <a:avLst/>
          </a:prstGeom>
          <a:noFill/>
        </p:spPr>
        <p:txBody>
          <a:bodyPr wrap="square" rtlCol="0">
            <a:spAutoFit/>
          </a:bodyPr>
          <a:p>
            <a:r>
              <a:rPr lang="zh-CN" altLang="en-US"/>
              <a:t>产生</a:t>
            </a:r>
            <a:r>
              <a:rPr lang="zh-CN" altLang="en-US"/>
              <a:t>平面</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事件</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筛选</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1"/>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04</a:t>
            </a:r>
            <a:endParaRPr lang="en-US" altLang="zh-CN" sz="2400" b="1">
              <a:solidFill>
                <a:srgbClr val="543926"/>
              </a:solidFill>
              <a:effectLst>
                <a:outerShdw blurRad="38100" dist="25400" dir="5400000" algn="ctr" rotWithShape="0">
                  <a:srgbClr val="6E747A">
                    <a:alpha val="43000"/>
                  </a:srgbClr>
                </a:outerShdw>
              </a:effectLst>
            </a:endParaRPr>
          </a:p>
        </p:txBody>
      </p:sp>
      <mc:AlternateContent xmlns:mc="http://schemas.openxmlformats.org/markup-compatibility/2006">
        <mc:Choice xmlns:a14="http://schemas.microsoft.com/office/drawing/2010/main" Requires="a14">
          <p:sp>
            <p:nvSpPr>
              <p:cNvPr id="44" name="文本框 43"/>
              <p:cNvSpPr txBox="1"/>
              <p:nvPr/>
            </p:nvSpPr>
            <p:spPr>
              <a:xfrm>
                <a:off x="132080" y="1463040"/>
                <a:ext cx="5776595" cy="5158740"/>
              </a:xfrm>
              <a:prstGeom prst="rect">
                <a:avLst/>
              </a:prstGeom>
              <a:noFill/>
            </p:spPr>
            <p:txBody>
              <a:bodyPr wrap="square" rtlCol="0" anchor="t">
                <a:noAutofit/>
              </a:bodyPr>
              <a:p>
                <a:pPr indent="0" fontAlgn="auto">
                  <a:lnSpc>
                    <a:spcPct val="150000"/>
                  </a:lnSpc>
                </a:pPr>
                <a:r>
                  <a:rPr lang="zh-CN" altLang="en-US" sz="2000">
                    <a:sym typeface="+mn-ea"/>
                  </a:rPr>
                  <a:t>排除多重散射</a:t>
                </a:r>
                <a:r>
                  <a:rPr lang="en-US" altLang="zh-CN" sz="2000">
                    <a:sym typeface="+mn-ea"/>
                  </a:rPr>
                  <a:t>: </a:t>
                </a:r>
                <a:endParaRPr lang="en-US" altLang="zh-CN" sz="2000">
                  <a:sym typeface="+mn-ea"/>
                </a:endParaRPr>
              </a:p>
              <a:p>
                <a:pPr indent="0" fontAlgn="auto">
                  <a:lnSpc>
                    <a:spcPct val="150000"/>
                  </a:lnSpc>
                </a:pPr>
                <a:r>
                  <a:rPr lang="en-US" altLang="zh-CN" sz="2000">
                    <a:sym typeface="+mn-ea"/>
                  </a:rPr>
                  <a:t>- </a:t>
                </a:r>
                <a:r>
                  <a:rPr lang="zh-CN" altLang="en-US" sz="2000">
                    <a:latin typeface="Times New Roman" panose="02020603050405020304" pitchFamily="18" charset="0"/>
                    <a:cs typeface="Times New Roman" panose="02020603050405020304" pitchFamily="18" charset="0"/>
                    <a:sym typeface="+mn-ea"/>
                  </a:rPr>
                  <a:t>空气和探测器材料等轻物质很难造成大角度散射</a:t>
                </a:r>
                <a:endParaRPr lang="en-US" altLang="zh-CN" sz="2000">
                  <a:sym typeface="+mn-ea"/>
                </a:endParaRPr>
              </a:p>
              <a:p>
                <a:pPr indent="0" fontAlgn="auto">
                  <a:lnSpc>
                    <a:spcPct val="150000"/>
                  </a:lnSpc>
                </a:pPr>
                <a:r>
                  <a:rPr lang="en-US" altLang="zh-CN" sz="2000">
                    <a:sym typeface="+mn-ea"/>
                  </a:rPr>
                  <a:t>- </a:t>
                </a:r>
                <a:r>
                  <a:rPr lang="zh-CN" altLang="en-US" sz="2000">
                    <a:latin typeface="Times New Roman" panose="02020603050405020304" pitchFamily="18" charset="0"/>
                    <a:cs typeface="Times New Roman" panose="02020603050405020304" pitchFamily="18" charset="0"/>
                    <a:sym typeface="+mn-ea"/>
                  </a:rPr>
                  <a:t>多重散射事件入射出射两条直线多数情况异面</a:t>
                </a:r>
                <a:endParaRPr lang="en-US" altLang="zh-CN" sz="2000">
                  <a:sym typeface="+mn-ea"/>
                </a:endParaRPr>
              </a:p>
              <a:p>
                <a:pPr indent="0" fontAlgn="auto">
                  <a:lnSpc>
                    <a:spcPct val="150000"/>
                  </a:lnSpc>
                </a:pPr>
                <a:endParaRPr lang="en-US" altLang="zh-CN" sz="2000">
                  <a:sym typeface="+mn-ea"/>
                </a:endParaRPr>
              </a:p>
              <a:p>
                <a:pPr indent="0" fontAlgn="auto">
                  <a:lnSpc>
                    <a:spcPct val="150000"/>
                  </a:lnSpc>
                </a:pPr>
                <a:r>
                  <a:rPr lang="zh-CN" altLang="en-US" sz="2000">
                    <a:sym typeface="+mn-ea"/>
                  </a:rPr>
                  <a:t>筛选条件</a:t>
                </a:r>
                <a:r>
                  <a:rPr lang="en-US" altLang="zh-CN" sz="2000">
                    <a:sym typeface="+mn-ea"/>
                  </a:rPr>
                  <a:t>:</a:t>
                </a:r>
                <a:endParaRPr lang="en-US" altLang="zh-CN" sz="2000">
                  <a:sym typeface="+mn-ea"/>
                </a:endParaRPr>
              </a:p>
              <a:p>
                <a:pPr indent="0" fontAlgn="auto">
                  <a:lnSpc>
                    <a:spcPct val="150000"/>
                  </a:lnSpc>
                </a:pPr>
                <a:r>
                  <a:rPr lang="en-US" altLang="zh-CN" sz="2000">
                    <a:sym typeface="+mn-ea"/>
                  </a:rPr>
                  <a:t>- </a:t>
                </a:r>
                <a:r>
                  <a:rPr lang="zh-CN" altLang="en-US" sz="2000">
                    <a:sym typeface="+mn-ea"/>
                  </a:rPr>
                  <a:t>散射角</a:t>
                </a:r>
                <a:r>
                  <a:rPr lang="en-US" altLang="zh-CN" sz="2000">
                    <a:sym typeface="+mn-ea"/>
                  </a:rPr>
                  <a:t> θ &gt; 0.2 rad</a:t>
                </a:r>
                <a:endParaRPr lang="en-US" altLang="zh-CN" sz="2000">
                  <a:sym typeface="+mn-ea"/>
                </a:endParaRPr>
              </a:p>
              <a:p>
                <a:pPr indent="0" fontAlgn="auto">
                  <a:lnSpc>
                    <a:spcPct val="150000"/>
                  </a:lnSpc>
                </a:pPr>
                <a:r>
                  <a:rPr lang="en-US" altLang="zh-CN" sz="2000">
                    <a:sym typeface="+mn-ea"/>
                  </a:rPr>
                  <a:t>- </a:t>
                </a:r>
                <a:r>
                  <a:rPr lang="zh-CN" altLang="en-US" sz="2000">
                    <a:sym typeface="+mn-ea"/>
                  </a:rPr>
                  <a:t>异面直线间距</a:t>
                </a:r>
                <a:r>
                  <a:rPr lang="en-US" altLang="zh-CN" sz="2000">
                    <a:sym typeface="+mn-ea"/>
                  </a:rPr>
                  <a:t> ∆d &lt; 10 mm</a:t>
                </a:r>
                <a:endParaRPr lang="en-US" altLang="zh-CN" sz="2000">
                  <a:sym typeface="+mn-ea"/>
                </a:endParaRPr>
              </a:p>
              <a:p>
                <a:pPr indent="0" fontAlgn="auto">
                  <a:lnSpc>
                    <a:spcPct val="150000"/>
                  </a:lnSpc>
                </a:pPr>
                <a:r>
                  <a:rPr lang="en-US" altLang="zh-CN" sz="2000">
                    <a:sym typeface="+mn-ea"/>
                  </a:rPr>
                  <a:t>- PoCA</a:t>
                </a:r>
                <a:r>
                  <a:rPr lang="zh-CN" altLang="en-US" sz="2000">
                    <a:sym typeface="+mn-ea"/>
                  </a:rPr>
                  <a:t>点分析区域</a:t>
                </a:r>
                <a:endParaRPr lang="en-US" altLang="zh-CN" sz="2000">
                  <a:sym typeface="+mn-ea"/>
                </a:endParaRPr>
              </a:p>
              <a:p>
                <a:pPr indent="0" fontAlgn="auto">
                  <a:lnSpc>
                    <a:spcPct val="150000"/>
                  </a:lnSpc>
                </a:pPr>
                <a14:m>
                  <m:oMathPara xmlns:m="http://schemas.openxmlformats.org/officeDocument/2006/math">
                    <m:oMathParaPr>
                      <m:jc m:val="centerGroup"/>
                    </m:oMathParaPr>
                    <m:oMath xmlns:m="http://schemas.openxmlformats.org/officeDocument/2006/math">
                      <m:r>
                        <a:rPr lang="en-US" altLang="zh-CN" sz="2000">
                          <a:latin typeface="Cambria Math" panose="02040503050406030204" charset="0"/>
                          <a:sym typeface="+mn-ea"/>
                        </a:rPr>
                        <m:t>[−</m:t>
                      </m:r>
                      <m:r>
                        <a:rPr lang="en-US" altLang="zh-CN" sz="2000">
                          <a:latin typeface="Cambria Math" panose="02040503050406030204" charset="0"/>
                          <a:sym typeface="+mn-ea"/>
                        </a:rPr>
                        <m:t>150</m:t>
                      </m:r>
                      <m:r>
                        <a:rPr lang="en-US" altLang="zh-CN" sz="2000">
                          <a:latin typeface="Cambria Math" panose="02040503050406030204" charset="0"/>
                          <a:sym typeface="+mn-ea"/>
                        </a:rPr>
                        <m:t>, </m:t>
                      </m:r>
                      <m:r>
                        <a:rPr lang="en-US" altLang="zh-CN" sz="2000">
                          <a:latin typeface="Cambria Math" panose="02040503050406030204" charset="0"/>
                          <a:sym typeface="+mn-ea"/>
                        </a:rPr>
                        <m:t>150</m:t>
                      </m:r>
                      <m:r>
                        <a:rPr lang="en-US" altLang="zh-CN" sz="2000">
                          <a:latin typeface="Cambria Math" panose="02040503050406030204" charset="0"/>
                          <a:sym typeface="+mn-ea"/>
                        </a:rPr>
                        <m:t>]×[−</m:t>
                      </m:r>
                      <m:r>
                        <a:rPr lang="en-US" altLang="zh-CN" sz="2000">
                          <a:latin typeface="Cambria Math" panose="02040503050406030204" charset="0"/>
                          <a:sym typeface="+mn-ea"/>
                        </a:rPr>
                        <m:t>150</m:t>
                      </m:r>
                      <m:r>
                        <a:rPr lang="en-US" altLang="zh-CN" sz="2000">
                          <a:latin typeface="Cambria Math" panose="02040503050406030204" charset="0"/>
                          <a:sym typeface="+mn-ea"/>
                        </a:rPr>
                        <m:t>, </m:t>
                      </m:r>
                      <m:r>
                        <a:rPr lang="en-US" altLang="zh-CN" sz="2000">
                          <a:latin typeface="Cambria Math" panose="02040503050406030204" charset="0"/>
                          <a:sym typeface="+mn-ea"/>
                        </a:rPr>
                        <m:t>150</m:t>
                      </m:r>
                      <m:r>
                        <a:rPr lang="en-US" altLang="zh-CN" sz="2000">
                          <a:latin typeface="Cambria Math" panose="02040503050406030204" charset="0"/>
                          <a:sym typeface="+mn-ea"/>
                        </a:rPr>
                        <m:t>]×[−</m:t>
                      </m:r>
                      <m:r>
                        <a:rPr lang="en-US" altLang="zh-CN" sz="2000">
                          <a:latin typeface="Cambria Math" panose="02040503050406030204" charset="0"/>
                          <a:sym typeface="+mn-ea"/>
                        </a:rPr>
                        <m:t>500</m:t>
                      </m:r>
                      <m:r>
                        <a:rPr lang="en-US" altLang="zh-CN" sz="2000">
                          <a:latin typeface="Cambria Math" panose="02040503050406030204" charset="0"/>
                          <a:sym typeface="+mn-ea"/>
                        </a:rPr>
                        <m:t>, </m:t>
                      </m:r>
                      <m:r>
                        <a:rPr lang="en-US" altLang="zh-CN" sz="2000">
                          <a:latin typeface="Cambria Math" panose="02040503050406030204" charset="0"/>
                          <a:sym typeface="+mn-ea"/>
                        </a:rPr>
                        <m:t>500</m:t>
                      </m:r>
                      <m:r>
                        <a:rPr lang="en-US" altLang="zh-CN" sz="2000">
                          <a:latin typeface="Cambria Math" panose="02040503050406030204" charset="0"/>
                          <a:sym typeface="+mn-ea"/>
                        </a:rPr>
                        <m:t>] </m:t>
                      </m:r>
                      <m:sSup>
                        <m:sSupPr>
                          <m:ctrlPr>
                            <a:rPr lang="en-US" altLang="zh-CN" sz="2000">
                              <a:sym typeface="+mn-ea"/>
                            </a:rPr>
                          </m:ctrlPr>
                        </m:sSupPr>
                        <m:e>
                          <m:r>
                            <m:rPr>
                              <m:sty m:val="p"/>
                            </m:rPr>
                            <a:rPr lang="en-US" altLang="zh-CN" sz="2000">
                              <a:latin typeface="Cambria Math" panose="02040503050406030204" charset="0"/>
                              <a:sym typeface="+mn-ea"/>
                            </a:rPr>
                            <m:t>mm</m:t>
                          </m:r>
                        </m:e>
                        <m:sup>
                          <m:r>
                            <a:rPr lang="en-US" altLang="zh-CN" sz="2000">
                              <a:latin typeface="Cambria Math" panose="02040503050406030204" charset="0"/>
                              <a:sym typeface="+mn-ea"/>
                            </a:rPr>
                            <m:t>3</m:t>
                          </m:r>
                        </m:sup>
                      </m:sSup>
                    </m:oMath>
                  </m:oMathPara>
                </a14:m>
                <a:endParaRPr lang="en-US" altLang="zh-CN" sz="2000">
                  <a:sym typeface="+mn-ea"/>
                </a:endParaRPr>
              </a:p>
            </p:txBody>
          </p:sp>
        </mc:Choice>
        <mc:Fallback>
          <p:sp>
            <p:nvSpPr>
              <p:cNvPr id="44" name="文本框 43"/>
              <p:cNvSpPr txBox="1">
                <a:spLocks noRot="1" noChangeAspect="1" noMove="1" noResize="1" noEditPoints="1" noAdjustHandles="1" noChangeArrowheads="1" noChangeShapeType="1" noTextEdit="1"/>
              </p:cNvSpPr>
              <p:nvPr/>
            </p:nvSpPr>
            <p:spPr>
              <a:xfrm>
                <a:off x="132080" y="1463040"/>
                <a:ext cx="5776595" cy="5158740"/>
              </a:xfrm>
              <a:prstGeom prst="rect">
                <a:avLst/>
              </a:prstGeom>
              <a:blipFill rotWithShape="1">
                <a:blip r:embed="rId2"/>
                <a:stretch>
                  <a:fillRect/>
                </a:stretch>
              </a:blipFill>
            </p:spPr>
            <p:txBody>
              <a:bodyPr/>
              <a:lstStyle/>
              <a:p>
                <a:r>
                  <a:rPr lang="zh-CN" altLang="en-US">
                    <a:noFill/>
                  </a:rPr>
                  <a:t> </a:t>
                </a:r>
              </a:p>
            </p:txBody>
          </p:sp>
        </mc:Fallback>
      </mc:AlternateContent>
      <p:pic>
        <p:nvPicPr>
          <p:cNvPr id="4" name="图片 3" descr="ZPoCASmeared_distribution"/>
          <p:cNvPicPr>
            <a:picLocks noChangeAspect="1"/>
          </p:cNvPicPr>
          <p:nvPr/>
        </p:nvPicPr>
        <p:blipFill>
          <a:blip r:embed="rId3"/>
          <a:stretch>
            <a:fillRect/>
          </a:stretch>
        </p:blipFill>
        <p:spPr>
          <a:xfrm>
            <a:off x="5908675" y="1396365"/>
            <a:ext cx="6080760" cy="4370070"/>
          </a:xfrm>
          <a:prstGeom prst="rect">
            <a:avLst/>
          </a:prstGeom>
        </p:spPr>
      </p:pic>
      <p:sp>
        <p:nvSpPr>
          <p:cNvPr id="6" name="矩形 5"/>
          <p:cNvSpPr/>
          <p:nvPr/>
        </p:nvSpPr>
        <p:spPr>
          <a:xfrm>
            <a:off x="10267950" y="1634490"/>
            <a:ext cx="340360" cy="4131310"/>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339217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en-US" altLang="zh-CN" sz="2800" dirty="0">
                <a:solidFill>
                  <a:srgbClr val="C00000"/>
                </a:solidFill>
                <a:latin typeface="思源黑体 CN Medium" panose="020B0600000000000000" pitchFamily="34" charset="-122"/>
                <a:ea typeface="思源黑体 CN Medium" panose="020B0600000000000000" pitchFamily="34" charset="-122"/>
                <a:sym typeface="+mn-ea"/>
              </a:rPr>
              <a:t>次级粒子vs多重散射</a:t>
            </a:r>
            <a:endParaRPr lang="en-US" altLang="zh-CN"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1"/>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05</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44" name="文本框 43"/>
          <p:cNvSpPr txBox="1"/>
          <p:nvPr/>
        </p:nvSpPr>
        <p:spPr>
          <a:xfrm>
            <a:off x="1296670" y="1243965"/>
            <a:ext cx="3519170" cy="606425"/>
          </a:xfrm>
          <a:prstGeom prst="rect">
            <a:avLst/>
          </a:prstGeom>
          <a:noFill/>
        </p:spPr>
        <p:txBody>
          <a:bodyPr wrap="square" rtlCol="0" anchor="t">
            <a:noAutofit/>
          </a:bodyPr>
          <a:p>
            <a:pPr indent="0" fontAlgn="auto">
              <a:lnSpc>
                <a:spcPct val="150000"/>
              </a:lnSpc>
            </a:pPr>
            <a:r>
              <a:rPr lang="en-US" altLang="zh-CN" sz="2000">
                <a:sym typeface="+mn-ea"/>
              </a:rPr>
              <a:t>1) </a:t>
            </a:r>
            <a:r>
              <a:rPr lang="zh-CN" altLang="en-US" sz="2000">
                <a:sym typeface="+mn-ea"/>
              </a:rPr>
              <a:t>次级粒子</a:t>
            </a:r>
            <a:endParaRPr lang="en-US" altLang="zh-CN" sz="2000">
              <a:sym typeface="+mn-ea"/>
            </a:endParaRPr>
          </a:p>
        </p:txBody>
      </p:sp>
      <p:sp>
        <p:nvSpPr>
          <p:cNvPr id="49" name="矩形 48"/>
          <p:cNvSpPr/>
          <p:nvPr/>
        </p:nvSpPr>
        <p:spPr>
          <a:xfrm>
            <a:off x="1367790" y="5625465"/>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1" name="矩形 60"/>
          <p:cNvSpPr/>
          <p:nvPr/>
        </p:nvSpPr>
        <p:spPr>
          <a:xfrm>
            <a:off x="1367790" y="4716780"/>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2" name="矩形 61"/>
          <p:cNvSpPr/>
          <p:nvPr/>
        </p:nvSpPr>
        <p:spPr>
          <a:xfrm>
            <a:off x="1367790" y="2128520"/>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63" name="直接箭头连接符 62"/>
          <p:cNvCxnSpPr/>
          <p:nvPr/>
        </p:nvCxnSpPr>
        <p:spPr>
          <a:xfrm>
            <a:off x="8879095" y="3375045"/>
            <a:ext cx="414655" cy="217805"/>
          </a:xfrm>
          <a:prstGeom prst="straightConnector1">
            <a:avLst/>
          </a:prstGeom>
          <a:ln w="31750" cap="rnd">
            <a:solidFill>
              <a:schemeClr val="accent1"/>
            </a:solidFill>
            <a:prstDash val="sysDot"/>
            <a:round/>
            <a:headEnd type="none" w="med" len="med"/>
            <a:tailEnd type="triangle" w="med" len="med"/>
          </a:ln>
        </p:spPr>
        <p:style>
          <a:lnRef idx="0">
            <a:srgbClr val="FFFFFF"/>
          </a:lnRef>
          <a:fillRef idx="0">
            <a:srgbClr val="FFFFFF"/>
          </a:fillRef>
          <a:effectRef idx="0">
            <a:srgbClr val="FFFFFF"/>
          </a:effectRef>
          <a:fontRef idx="minor">
            <a:schemeClr val="tx1"/>
          </a:fontRef>
        </p:style>
      </p:cxnSp>
      <p:cxnSp>
        <p:nvCxnSpPr>
          <p:cNvPr id="66" name="直接箭头连接符 65"/>
          <p:cNvCxnSpPr/>
          <p:nvPr/>
        </p:nvCxnSpPr>
        <p:spPr>
          <a:xfrm>
            <a:off x="9293551" y="3592578"/>
            <a:ext cx="71120" cy="386080"/>
          </a:xfrm>
          <a:prstGeom prst="straightConnector1">
            <a:avLst/>
          </a:prstGeom>
          <a:ln w="31750" cap="rnd">
            <a:solidFill>
              <a:schemeClr val="accent1"/>
            </a:solidFill>
            <a:prstDash val="sysDot"/>
            <a:round/>
            <a:headEnd type="none" w="med" len="med"/>
            <a:tailEnd type="triangle" w="med" len="med"/>
          </a:ln>
        </p:spPr>
        <p:style>
          <a:lnRef idx="0">
            <a:srgbClr val="FFFFFF"/>
          </a:lnRef>
          <a:fillRef idx="0">
            <a:srgbClr val="FFFFFF"/>
          </a:fillRef>
          <a:effectRef idx="0">
            <a:srgbClr val="FFFFFF"/>
          </a:effectRef>
          <a:fontRef idx="minor">
            <a:schemeClr val="tx1"/>
          </a:fontRef>
        </p:style>
      </p:cxnSp>
      <p:cxnSp>
        <p:nvCxnSpPr>
          <p:cNvPr id="67" name="直接箭头连接符 66"/>
          <p:cNvCxnSpPr/>
          <p:nvPr/>
        </p:nvCxnSpPr>
        <p:spPr>
          <a:xfrm flipH="1">
            <a:off x="9192074" y="3958663"/>
            <a:ext cx="172720" cy="477520"/>
          </a:xfrm>
          <a:prstGeom prst="straightConnector1">
            <a:avLst/>
          </a:prstGeom>
          <a:ln w="31750" cap="rnd">
            <a:solidFill>
              <a:schemeClr val="accent1"/>
            </a:solidFill>
            <a:prstDash val="sysDot"/>
            <a:round/>
            <a:headEnd type="none" w="med" len="med"/>
            <a:tailEnd type="triangle" w="med" len="med"/>
          </a:ln>
        </p:spPr>
        <p:style>
          <a:lnRef idx="0">
            <a:srgbClr val="FFFFFF"/>
          </a:lnRef>
          <a:fillRef idx="0">
            <a:srgbClr val="FFFFFF"/>
          </a:fillRef>
          <a:effectRef idx="0">
            <a:srgbClr val="FFFFFF"/>
          </a:effectRef>
          <a:fontRef idx="minor">
            <a:schemeClr val="tx1"/>
          </a:fontRef>
        </p:style>
      </p:cxnSp>
      <p:pic>
        <p:nvPicPr>
          <p:cNvPr id="72" name="图片 71"/>
          <p:cNvPicPr>
            <a:picLocks noChangeAspect="1"/>
          </p:cNvPicPr>
          <p:nvPr/>
        </p:nvPicPr>
        <p:blipFill>
          <a:blip r:embed="rId2">
            <a:clrChange>
              <a:clrFrom>
                <a:srgbClr val="FFFFFF"/>
              </a:clrFrom>
              <a:clrTo>
                <a:srgbClr val="FFFFFF">
                  <a:alpha val="0"/>
                </a:srgbClr>
              </a:clrTo>
            </a:clrChange>
          </a:blip>
          <a:stretch>
            <a:fillRect/>
          </a:stretch>
        </p:blipFill>
        <p:spPr>
          <a:xfrm rot="7980000">
            <a:off x="2795905" y="5035550"/>
            <a:ext cx="682625" cy="429895"/>
          </a:xfrm>
          <a:prstGeom prst="rect">
            <a:avLst/>
          </a:prstGeom>
        </p:spPr>
      </p:pic>
      <p:sp>
        <p:nvSpPr>
          <p:cNvPr id="73" name="星形: 四角 44"/>
          <p:cNvSpPr/>
          <p:nvPr/>
        </p:nvSpPr>
        <p:spPr>
          <a:xfrm>
            <a:off x="2546350" y="5556250"/>
            <a:ext cx="290830" cy="369570"/>
          </a:xfrm>
          <a:prstGeom prst="star4">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4" name="矩形 73"/>
          <p:cNvSpPr/>
          <p:nvPr/>
        </p:nvSpPr>
        <p:spPr>
          <a:xfrm>
            <a:off x="1367790" y="2983865"/>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5" name="组合 74"/>
          <p:cNvGrpSpPr/>
          <p:nvPr/>
        </p:nvGrpSpPr>
        <p:grpSpPr>
          <a:xfrm>
            <a:off x="1567815" y="2019935"/>
            <a:ext cx="2777490" cy="4092442"/>
            <a:chOff x="1759789" y="1989826"/>
            <a:chExt cx="1537970" cy="3120816"/>
          </a:xfrm>
        </p:grpSpPr>
        <p:sp>
          <p:nvSpPr>
            <p:cNvPr id="76" name="星形: 四角 42"/>
            <p:cNvSpPr/>
            <p:nvPr/>
          </p:nvSpPr>
          <p:spPr>
            <a:xfrm>
              <a:off x="1759789" y="1989826"/>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星形: 四角 43"/>
            <p:cNvSpPr/>
            <p:nvPr/>
          </p:nvSpPr>
          <p:spPr>
            <a:xfrm>
              <a:off x="2101092" y="2708202"/>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4" name="星形: 四角 44"/>
            <p:cNvSpPr/>
            <p:nvPr/>
          </p:nvSpPr>
          <p:spPr>
            <a:xfrm>
              <a:off x="3129436" y="4705952"/>
              <a:ext cx="161026" cy="281796"/>
            </a:xfrm>
            <a:prstGeom prst="star4">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95" name="直接箭头连接符 94"/>
            <p:cNvCxnSpPr/>
            <p:nvPr/>
          </p:nvCxnSpPr>
          <p:spPr>
            <a:xfrm>
              <a:off x="1759789" y="1989826"/>
              <a:ext cx="1537970" cy="3097530"/>
            </a:xfrm>
            <a:prstGeom prst="straightConnector1">
              <a:avLst/>
            </a:prstGeom>
            <a:ln w="1905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直接箭头连接符 95"/>
            <p:cNvCxnSpPr>
              <a:stCxn id="100" idx="0"/>
            </p:cNvCxnSpPr>
            <p:nvPr/>
          </p:nvCxnSpPr>
          <p:spPr>
            <a:xfrm flipH="1">
              <a:off x="2770673" y="4161534"/>
              <a:ext cx="71378" cy="949108"/>
            </a:xfrm>
            <a:prstGeom prst="straightConnector1">
              <a:avLst/>
            </a:prstGeom>
            <a:ln w="31750" cap="rnd">
              <a:solidFill>
                <a:srgbClr val="C00000"/>
              </a:solidFill>
              <a:prstDash val="sysDot"/>
              <a:round/>
              <a:headEnd type="none" w="med" len="med"/>
              <a:tailEnd type="none" w="med" len="med"/>
            </a:ln>
          </p:spPr>
          <p:style>
            <a:lnRef idx="0">
              <a:srgbClr val="FFFFFF"/>
            </a:lnRef>
            <a:fillRef idx="0">
              <a:srgbClr val="FFFFFF"/>
            </a:fillRef>
            <a:effectRef idx="0">
              <a:srgbClr val="FFFFFF"/>
            </a:effectRef>
            <a:fontRef idx="minor">
              <a:schemeClr val="tx1"/>
            </a:fontRef>
          </p:style>
        </p:cxnSp>
        <p:sp>
          <p:nvSpPr>
            <p:cNvPr id="97" name="星形: 四角 45"/>
            <p:cNvSpPr/>
            <p:nvPr/>
          </p:nvSpPr>
          <p:spPr>
            <a:xfrm>
              <a:off x="2751328" y="4045569"/>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98" name="星形: 四角 78"/>
          <p:cNvSpPr/>
          <p:nvPr/>
        </p:nvSpPr>
        <p:spPr>
          <a:xfrm>
            <a:off x="3293745" y="5581650"/>
            <a:ext cx="290830" cy="369570"/>
          </a:xfrm>
          <a:prstGeom prst="star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1509395" y="1919605"/>
            <a:ext cx="124460" cy="109855"/>
          </a:xfrm>
          <a:prstGeom prst="ellipse">
            <a:avLst/>
          </a:prstGeom>
          <a:solidFill>
            <a:srgbClr val="0070C0"/>
          </a:solidFill>
          <a:ln>
            <a:solidFill>
              <a:srgbClr val="0070C0"/>
            </a:solidFill>
          </a:ln>
        </p:spPr>
        <p:style>
          <a:lnRef idx="2">
            <a:schemeClr val="lt1"/>
          </a:lnRef>
          <a:fillRef idx="1">
            <a:schemeClr val="accent4"/>
          </a:fillRef>
          <a:effectRef idx="1">
            <a:schemeClr val="accent4"/>
          </a:effectRef>
          <a:fontRef idx="minor">
            <a:schemeClr val="lt1"/>
          </a:fontRef>
        </p:style>
        <p:txBody>
          <a:bodyPr rtlCol="0" anchor="ctr"/>
          <a:p>
            <a:pPr algn="ctr"/>
            <a:endParaRPr lang="zh-CN" altLang="en-US"/>
          </a:p>
        </p:txBody>
      </p:sp>
      <p:sp>
        <p:nvSpPr>
          <p:cNvPr id="100" name="椭圆 99"/>
          <p:cNvSpPr/>
          <p:nvPr/>
        </p:nvSpPr>
        <p:spPr>
          <a:xfrm>
            <a:off x="3460115" y="4867910"/>
            <a:ext cx="124460" cy="109855"/>
          </a:xfrm>
          <a:prstGeom prst="ellipse">
            <a:avLst/>
          </a:prstGeom>
          <a:solidFill>
            <a:schemeClr val="bg2">
              <a:lumMod val="50000"/>
            </a:schemeClr>
          </a:solidFill>
          <a:ln>
            <a:solidFill>
              <a:schemeClr val="bg2">
                <a:lumMod val="50000"/>
              </a:schemeClr>
            </a:solidFill>
          </a:ln>
        </p:spPr>
        <p:style>
          <a:lnRef idx="2">
            <a:schemeClr val="lt1"/>
          </a:lnRef>
          <a:fillRef idx="1">
            <a:schemeClr val="accent4"/>
          </a:fillRef>
          <a:effectRef idx="1">
            <a:schemeClr val="accent4"/>
          </a:effectRef>
          <a:fontRef idx="minor">
            <a:schemeClr val="lt1"/>
          </a:fontRef>
        </p:style>
        <p:txBody>
          <a:bodyPr rtlCol="0" anchor="ctr"/>
          <a:p>
            <a:pPr algn="ctr"/>
            <a:endParaRPr lang="zh-CN" altLang="en-US"/>
          </a:p>
        </p:txBody>
      </p:sp>
      <p:sp>
        <p:nvSpPr>
          <p:cNvPr id="101" name="矩形 100"/>
          <p:cNvSpPr/>
          <p:nvPr/>
        </p:nvSpPr>
        <p:spPr>
          <a:xfrm>
            <a:off x="6899910" y="5625465"/>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2" name="矩形 101"/>
          <p:cNvSpPr/>
          <p:nvPr/>
        </p:nvSpPr>
        <p:spPr>
          <a:xfrm>
            <a:off x="6899910" y="4716780"/>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3" name="矩形 102"/>
          <p:cNvSpPr/>
          <p:nvPr/>
        </p:nvSpPr>
        <p:spPr>
          <a:xfrm>
            <a:off x="6899910" y="2128520"/>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4" name="矩形 103"/>
          <p:cNvSpPr/>
          <p:nvPr/>
        </p:nvSpPr>
        <p:spPr>
          <a:xfrm>
            <a:off x="6899910" y="2983865"/>
            <a:ext cx="2936875" cy="260985"/>
          </a:xfrm>
          <a:prstGeom prst="rect">
            <a:avLst/>
          </a:prstGeom>
          <a:solidFill>
            <a:srgbClr val="FFC000"/>
          </a:solidFill>
          <a:ln>
            <a:solidFill>
              <a:srgbClr val="FFC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05" name="组合 104"/>
          <p:cNvGrpSpPr/>
          <p:nvPr/>
        </p:nvGrpSpPr>
        <p:grpSpPr>
          <a:xfrm>
            <a:off x="7253605" y="2029460"/>
            <a:ext cx="1938478" cy="3939583"/>
            <a:chOff x="1731034" y="1989826"/>
            <a:chExt cx="1128575" cy="3191809"/>
          </a:xfrm>
        </p:grpSpPr>
        <p:cxnSp>
          <p:nvCxnSpPr>
            <p:cNvPr id="106" name="直接箭头连接符 105"/>
            <p:cNvCxnSpPr/>
            <p:nvPr/>
          </p:nvCxnSpPr>
          <p:spPr>
            <a:xfrm>
              <a:off x="1731034" y="1989826"/>
              <a:ext cx="957549" cy="1107057"/>
            </a:xfrm>
            <a:prstGeom prst="straightConnector1">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直接箭头连接符 106"/>
            <p:cNvCxnSpPr/>
            <p:nvPr/>
          </p:nvCxnSpPr>
          <p:spPr>
            <a:xfrm flipH="1">
              <a:off x="2173825" y="3906777"/>
              <a:ext cx="685784" cy="1274858"/>
            </a:xfrm>
            <a:prstGeom prst="straightConnector1">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直接箭头连接符 107"/>
            <p:cNvCxnSpPr/>
            <p:nvPr/>
          </p:nvCxnSpPr>
          <p:spPr>
            <a:xfrm>
              <a:off x="2679939" y="3096883"/>
              <a:ext cx="138266" cy="826239"/>
            </a:xfrm>
            <a:prstGeom prst="straightConnector1">
              <a:avLst/>
            </a:prstGeom>
            <a:ln w="12700">
              <a:solidFill>
                <a:srgbClr val="FF0000"/>
              </a:solidFill>
              <a:prstDash val="dash"/>
              <a:headEnd type="oval" w="med" len="med"/>
              <a:tailEnd type="oval" w="med" len="med"/>
            </a:ln>
          </p:spPr>
          <p:style>
            <a:lnRef idx="1">
              <a:schemeClr val="accent2"/>
            </a:lnRef>
            <a:fillRef idx="0">
              <a:schemeClr val="accent2"/>
            </a:fillRef>
            <a:effectRef idx="0">
              <a:schemeClr val="accent2"/>
            </a:effectRef>
            <a:fontRef idx="minor">
              <a:schemeClr val="tx1"/>
            </a:fontRef>
          </p:style>
        </p:cxnSp>
        <p:sp>
          <p:nvSpPr>
            <p:cNvPr id="109" name="爆炸形: 8 pt  84"/>
            <p:cNvSpPr/>
            <p:nvPr/>
          </p:nvSpPr>
          <p:spPr>
            <a:xfrm>
              <a:off x="2688708" y="3456285"/>
              <a:ext cx="132822" cy="162464"/>
            </a:xfrm>
            <a:prstGeom prst="irregularSeal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0" name="星形: 四角 85"/>
            <p:cNvSpPr/>
            <p:nvPr/>
          </p:nvSpPr>
          <p:spPr>
            <a:xfrm>
              <a:off x="1759789" y="1989826"/>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1" name="星形: 四角 86"/>
            <p:cNvSpPr/>
            <p:nvPr/>
          </p:nvSpPr>
          <p:spPr>
            <a:xfrm>
              <a:off x="2349912" y="2692485"/>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2" name="星形: 四角 87"/>
            <p:cNvSpPr/>
            <p:nvPr/>
          </p:nvSpPr>
          <p:spPr>
            <a:xfrm>
              <a:off x="2173777" y="4846404"/>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3" name="星形: 四角 88"/>
            <p:cNvSpPr/>
            <p:nvPr/>
          </p:nvSpPr>
          <p:spPr>
            <a:xfrm>
              <a:off x="2527414" y="4166088"/>
              <a:ext cx="161026" cy="281796"/>
            </a:xfrm>
            <a:prstGeom prst="star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4" name="左大括号 113"/>
            <p:cNvSpPr/>
            <p:nvPr/>
          </p:nvSpPr>
          <p:spPr>
            <a:xfrm rot="20942435">
              <a:off x="2407206" y="3128349"/>
              <a:ext cx="269877" cy="870998"/>
            </a:xfrm>
            <a:prstGeom prst="leftBrace">
              <a:avLst/>
            </a:prstGeom>
            <a:ln w="95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mc:AlternateContent xmlns:mc="http://schemas.openxmlformats.org/markup-compatibility/2006">
          <mc:Choice xmlns:a14="http://schemas.microsoft.com/office/drawing/2010/main" Requires="a14">
            <p:sp>
              <p:nvSpPr>
                <p:cNvPr id="115" name="文本框 114"/>
                <p:cNvSpPr txBox="1"/>
                <p:nvPr/>
              </p:nvSpPr>
              <p:spPr>
                <a:xfrm>
                  <a:off x="2051089" y="3477893"/>
                  <a:ext cx="405765" cy="273184"/>
                </a:xfrm>
                <a:prstGeom prst="rect">
                  <a:avLst/>
                </a:prstGeom>
                <a:noFill/>
              </p:spPr>
              <p:txBody>
                <a:bodyPr wrap="square" rtlCol="0">
                  <a:spAutoFit/>
                </a:bodyPr>
                <a:p>
                  <a14:m>
                    <m:oMath xmlns:m="http://schemas.openxmlformats.org/officeDocument/2006/math">
                      <m:r>
                        <a:rPr lang="en-US" altLang="zh-CN" sz="1600" i="1" dirty="0">
                          <a:solidFill>
                            <a:srgbClr val="FF0000"/>
                          </a:solidFill>
                          <a:latin typeface="Cambria Math" panose="02040503050406030204" charset="0"/>
                          <a:cs typeface="Cambria Math" panose="02040503050406030204" charset="0"/>
                        </a:rPr>
                        <m:t>∆</m:t>
                      </m:r>
                    </m:oMath>
                  </a14:m>
                  <a:r>
                    <a:rPr lang="en-US" altLang="zh-CN" sz="1600" dirty="0">
                      <a:solidFill>
                        <a:srgbClr val="FF0000"/>
                      </a:solidFill>
                      <a:latin typeface="Times New Roman" panose="02020603050405020304" pitchFamily="18" charset="0"/>
                      <a:cs typeface="Times New Roman" panose="02020603050405020304" pitchFamily="18" charset="0"/>
                    </a:rPr>
                    <a:t>d</a:t>
                  </a:r>
                  <a:endParaRPr lang="zh-CN" altLang="en-US" sz="1600" dirty="0">
                    <a:solidFill>
                      <a:srgbClr val="FF0000"/>
                    </a:solidFill>
                    <a:latin typeface="Times New Roman" panose="02020603050405020304" pitchFamily="18" charset="0"/>
                    <a:cs typeface="Times New Roman" panose="02020603050405020304" pitchFamily="18" charset="0"/>
                  </a:endParaRPr>
                </a:p>
              </p:txBody>
            </p:sp>
          </mc:Choice>
          <mc:Fallback>
            <p:sp>
              <p:nvSpPr>
                <p:cNvPr id="115" name="文本框 114"/>
                <p:cNvSpPr txBox="1">
                  <a:spLocks noRot="1" noChangeAspect="1" noMove="1" noResize="1" noEditPoints="1" noAdjustHandles="1" noChangeArrowheads="1" noChangeShapeType="1" noTextEdit="1"/>
                </p:cNvSpPr>
                <p:nvPr/>
              </p:nvSpPr>
              <p:spPr>
                <a:xfrm>
                  <a:off x="2051089" y="3477893"/>
                  <a:ext cx="405765" cy="273184"/>
                </a:xfrm>
                <a:prstGeom prst="rect">
                  <a:avLst/>
                </a:prstGeom>
                <a:blipFill rotWithShape="1">
                  <a:blip r:embed="rId3"/>
                </a:blipFill>
              </p:spPr>
              <p:txBody>
                <a:bodyPr/>
                <a:lstStyle/>
                <a:p>
                  <a:r>
                    <a:rPr lang="zh-CN" altLang="en-US">
                      <a:noFill/>
                    </a:rPr>
                    <a:t> </a:t>
                  </a:r>
                </a:p>
              </p:txBody>
            </p:sp>
          </mc:Fallback>
        </mc:AlternateContent>
      </p:grpSp>
      <p:cxnSp>
        <p:nvCxnSpPr>
          <p:cNvPr id="116" name="直接连接符 115"/>
          <p:cNvCxnSpPr>
            <a:stCxn id="117" idx="1"/>
            <a:endCxn id="62" idx="3"/>
          </p:cNvCxnSpPr>
          <p:nvPr/>
        </p:nvCxnSpPr>
        <p:spPr>
          <a:xfrm flipH="1">
            <a:off x="4304665" y="2213610"/>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17" name="文本框 116"/>
          <p:cNvSpPr txBox="1"/>
          <p:nvPr/>
        </p:nvSpPr>
        <p:spPr>
          <a:xfrm>
            <a:off x="4871720" y="2029460"/>
            <a:ext cx="744855" cy="368300"/>
          </a:xfrm>
          <a:prstGeom prst="rect">
            <a:avLst/>
          </a:prstGeom>
          <a:noFill/>
        </p:spPr>
        <p:txBody>
          <a:bodyPr wrap="square" rtlCol="0" anchor="t">
            <a:spAutoFit/>
          </a:bodyPr>
          <a:p>
            <a:r>
              <a:rPr lang="en-US" altLang="zh-CN">
                <a:sym typeface="+mn-ea"/>
              </a:rPr>
              <a:t>RPC0 </a:t>
            </a:r>
            <a:endParaRPr lang="en-US" altLang="zh-CN">
              <a:sym typeface="+mn-ea"/>
            </a:endParaRPr>
          </a:p>
        </p:txBody>
      </p:sp>
      <p:cxnSp>
        <p:nvCxnSpPr>
          <p:cNvPr id="118" name="直接连接符 117"/>
          <p:cNvCxnSpPr>
            <a:stCxn id="119" idx="1"/>
          </p:cNvCxnSpPr>
          <p:nvPr/>
        </p:nvCxnSpPr>
        <p:spPr>
          <a:xfrm flipH="1">
            <a:off x="4304665" y="3060700"/>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19" name="文本框 118"/>
          <p:cNvSpPr txBox="1"/>
          <p:nvPr/>
        </p:nvSpPr>
        <p:spPr>
          <a:xfrm>
            <a:off x="4871720" y="2876550"/>
            <a:ext cx="744855" cy="368300"/>
          </a:xfrm>
          <a:prstGeom prst="rect">
            <a:avLst/>
          </a:prstGeom>
          <a:noFill/>
        </p:spPr>
        <p:txBody>
          <a:bodyPr wrap="square" rtlCol="0" anchor="t">
            <a:spAutoFit/>
          </a:bodyPr>
          <a:p>
            <a:r>
              <a:rPr lang="en-US" altLang="zh-CN">
                <a:sym typeface="+mn-ea"/>
              </a:rPr>
              <a:t>RPC1 </a:t>
            </a:r>
            <a:endParaRPr lang="en-US" altLang="zh-CN">
              <a:sym typeface="+mn-ea"/>
            </a:endParaRPr>
          </a:p>
        </p:txBody>
      </p:sp>
      <p:cxnSp>
        <p:nvCxnSpPr>
          <p:cNvPr id="120" name="直接连接符 119"/>
          <p:cNvCxnSpPr/>
          <p:nvPr/>
        </p:nvCxnSpPr>
        <p:spPr>
          <a:xfrm flipH="1">
            <a:off x="4304665" y="4793615"/>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21" name="文本框 120"/>
          <p:cNvSpPr txBox="1"/>
          <p:nvPr/>
        </p:nvSpPr>
        <p:spPr>
          <a:xfrm>
            <a:off x="4871720" y="4609465"/>
            <a:ext cx="744855" cy="368300"/>
          </a:xfrm>
          <a:prstGeom prst="rect">
            <a:avLst/>
          </a:prstGeom>
          <a:noFill/>
        </p:spPr>
        <p:txBody>
          <a:bodyPr wrap="square" rtlCol="0" anchor="t">
            <a:spAutoFit/>
          </a:bodyPr>
          <a:p>
            <a:r>
              <a:rPr lang="en-US" altLang="zh-CN">
                <a:sym typeface="+mn-ea"/>
              </a:rPr>
              <a:t>RPC2 </a:t>
            </a:r>
            <a:endParaRPr lang="en-US" altLang="zh-CN">
              <a:sym typeface="+mn-ea"/>
            </a:endParaRPr>
          </a:p>
        </p:txBody>
      </p:sp>
      <p:cxnSp>
        <p:nvCxnSpPr>
          <p:cNvPr id="122" name="直接连接符 121"/>
          <p:cNvCxnSpPr>
            <a:stCxn id="123" idx="1"/>
          </p:cNvCxnSpPr>
          <p:nvPr/>
        </p:nvCxnSpPr>
        <p:spPr>
          <a:xfrm flipH="1">
            <a:off x="4304665" y="5741670"/>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23" name="文本框 122"/>
          <p:cNvSpPr txBox="1"/>
          <p:nvPr/>
        </p:nvSpPr>
        <p:spPr>
          <a:xfrm>
            <a:off x="4871720" y="5557520"/>
            <a:ext cx="744855" cy="368300"/>
          </a:xfrm>
          <a:prstGeom prst="rect">
            <a:avLst/>
          </a:prstGeom>
          <a:noFill/>
        </p:spPr>
        <p:txBody>
          <a:bodyPr wrap="square" rtlCol="0" anchor="t">
            <a:spAutoFit/>
          </a:bodyPr>
          <a:p>
            <a:r>
              <a:rPr lang="en-US" altLang="zh-CN">
                <a:sym typeface="+mn-ea"/>
              </a:rPr>
              <a:t>RPC3 </a:t>
            </a:r>
            <a:endParaRPr lang="en-US" altLang="zh-CN">
              <a:sym typeface="+mn-ea"/>
            </a:endParaRPr>
          </a:p>
        </p:txBody>
      </p:sp>
      <p:cxnSp>
        <p:nvCxnSpPr>
          <p:cNvPr id="124" name="直接连接符 123"/>
          <p:cNvCxnSpPr>
            <a:stCxn id="125" idx="1"/>
          </p:cNvCxnSpPr>
          <p:nvPr/>
        </p:nvCxnSpPr>
        <p:spPr>
          <a:xfrm flipH="1">
            <a:off x="9836785" y="2213610"/>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25" name="文本框 124"/>
          <p:cNvSpPr txBox="1"/>
          <p:nvPr/>
        </p:nvSpPr>
        <p:spPr>
          <a:xfrm>
            <a:off x="10403840" y="2029460"/>
            <a:ext cx="744855" cy="368300"/>
          </a:xfrm>
          <a:prstGeom prst="rect">
            <a:avLst/>
          </a:prstGeom>
          <a:noFill/>
        </p:spPr>
        <p:txBody>
          <a:bodyPr wrap="square" rtlCol="0" anchor="t">
            <a:spAutoFit/>
          </a:bodyPr>
          <a:p>
            <a:r>
              <a:rPr lang="en-US" altLang="zh-CN">
                <a:sym typeface="+mn-ea"/>
              </a:rPr>
              <a:t>RPC0 </a:t>
            </a:r>
            <a:endParaRPr lang="en-US" altLang="zh-CN">
              <a:sym typeface="+mn-ea"/>
            </a:endParaRPr>
          </a:p>
        </p:txBody>
      </p:sp>
      <p:cxnSp>
        <p:nvCxnSpPr>
          <p:cNvPr id="126" name="直接连接符 125"/>
          <p:cNvCxnSpPr>
            <a:stCxn id="127" idx="1"/>
          </p:cNvCxnSpPr>
          <p:nvPr/>
        </p:nvCxnSpPr>
        <p:spPr>
          <a:xfrm flipH="1">
            <a:off x="9836785" y="3060700"/>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27" name="文本框 126"/>
          <p:cNvSpPr txBox="1"/>
          <p:nvPr/>
        </p:nvSpPr>
        <p:spPr>
          <a:xfrm>
            <a:off x="10403840" y="2876550"/>
            <a:ext cx="744855" cy="368300"/>
          </a:xfrm>
          <a:prstGeom prst="rect">
            <a:avLst/>
          </a:prstGeom>
          <a:noFill/>
        </p:spPr>
        <p:txBody>
          <a:bodyPr wrap="square" rtlCol="0" anchor="t">
            <a:spAutoFit/>
          </a:bodyPr>
          <a:p>
            <a:r>
              <a:rPr lang="en-US" altLang="zh-CN">
                <a:sym typeface="+mn-ea"/>
              </a:rPr>
              <a:t>RPC1 </a:t>
            </a:r>
            <a:endParaRPr lang="en-US" altLang="zh-CN">
              <a:sym typeface="+mn-ea"/>
            </a:endParaRPr>
          </a:p>
        </p:txBody>
      </p:sp>
      <p:cxnSp>
        <p:nvCxnSpPr>
          <p:cNvPr id="128" name="直接连接符 127"/>
          <p:cNvCxnSpPr/>
          <p:nvPr/>
        </p:nvCxnSpPr>
        <p:spPr>
          <a:xfrm flipH="1">
            <a:off x="9836785" y="4793615"/>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29" name="文本框 128"/>
          <p:cNvSpPr txBox="1"/>
          <p:nvPr/>
        </p:nvSpPr>
        <p:spPr>
          <a:xfrm>
            <a:off x="10403840" y="4609465"/>
            <a:ext cx="744855" cy="368300"/>
          </a:xfrm>
          <a:prstGeom prst="rect">
            <a:avLst/>
          </a:prstGeom>
          <a:noFill/>
        </p:spPr>
        <p:txBody>
          <a:bodyPr wrap="square" rtlCol="0" anchor="t">
            <a:spAutoFit/>
          </a:bodyPr>
          <a:p>
            <a:r>
              <a:rPr lang="en-US" altLang="zh-CN">
                <a:sym typeface="+mn-ea"/>
              </a:rPr>
              <a:t>RPC2 </a:t>
            </a:r>
            <a:endParaRPr lang="en-US" altLang="zh-CN">
              <a:sym typeface="+mn-ea"/>
            </a:endParaRPr>
          </a:p>
        </p:txBody>
      </p:sp>
      <p:cxnSp>
        <p:nvCxnSpPr>
          <p:cNvPr id="130" name="直接连接符 129"/>
          <p:cNvCxnSpPr>
            <a:stCxn id="131" idx="1"/>
          </p:cNvCxnSpPr>
          <p:nvPr/>
        </p:nvCxnSpPr>
        <p:spPr>
          <a:xfrm flipH="1">
            <a:off x="9836785" y="5741670"/>
            <a:ext cx="567055" cy="45720"/>
          </a:xfrm>
          <a:prstGeom prst="line">
            <a:avLst/>
          </a:prstGeom>
        </p:spPr>
        <p:style>
          <a:lnRef idx="2">
            <a:prstClr val="black"/>
          </a:lnRef>
          <a:fillRef idx="0">
            <a:srgbClr val="FFFFFF"/>
          </a:fillRef>
          <a:effectRef idx="0">
            <a:srgbClr val="FFFFFF"/>
          </a:effectRef>
          <a:fontRef idx="minor">
            <a:schemeClr val="tx1"/>
          </a:fontRef>
        </p:style>
      </p:cxnSp>
      <p:sp>
        <p:nvSpPr>
          <p:cNvPr id="131" name="文本框 130"/>
          <p:cNvSpPr txBox="1"/>
          <p:nvPr/>
        </p:nvSpPr>
        <p:spPr>
          <a:xfrm>
            <a:off x="10403840" y="5557520"/>
            <a:ext cx="744855" cy="368300"/>
          </a:xfrm>
          <a:prstGeom prst="rect">
            <a:avLst/>
          </a:prstGeom>
          <a:noFill/>
        </p:spPr>
        <p:txBody>
          <a:bodyPr wrap="square" rtlCol="0" anchor="t">
            <a:spAutoFit/>
          </a:bodyPr>
          <a:p>
            <a:r>
              <a:rPr lang="en-US" altLang="zh-CN">
                <a:sym typeface="+mn-ea"/>
              </a:rPr>
              <a:t>RPC3 </a:t>
            </a:r>
            <a:endParaRPr lang="en-US" altLang="zh-CN">
              <a:sym typeface="+mn-ea"/>
            </a:endParaRPr>
          </a:p>
        </p:txBody>
      </p:sp>
      <p:sp>
        <p:nvSpPr>
          <p:cNvPr id="132" name="文本框 131"/>
          <p:cNvSpPr txBox="1"/>
          <p:nvPr/>
        </p:nvSpPr>
        <p:spPr>
          <a:xfrm>
            <a:off x="6846570" y="1243965"/>
            <a:ext cx="3158490" cy="482600"/>
          </a:xfrm>
          <a:prstGeom prst="rect">
            <a:avLst/>
          </a:prstGeom>
          <a:noFill/>
        </p:spPr>
        <p:txBody>
          <a:bodyPr wrap="square" rtlCol="0" anchor="t">
            <a:noAutofit/>
          </a:bodyPr>
          <a:p>
            <a:pPr indent="0" fontAlgn="auto">
              <a:lnSpc>
                <a:spcPct val="150000"/>
              </a:lnSpc>
            </a:pPr>
            <a:r>
              <a:rPr lang="en-US" altLang="zh-CN" sz="2000">
                <a:sym typeface="+mn-ea"/>
              </a:rPr>
              <a:t>2) </a:t>
            </a:r>
            <a:r>
              <a:rPr lang="zh-CN" altLang="en-US" sz="2000">
                <a:sym typeface="+mn-ea"/>
              </a:rPr>
              <a:t>多重</a:t>
            </a:r>
            <a:r>
              <a:rPr lang="zh-CN" altLang="en-US" sz="2000">
                <a:sym typeface="+mn-ea"/>
              </a:rPr>
              <a:t>散射</a:t>
            </a:r>
            <a:endParaRPr lang="zh-CN" altLang="en-US" sz="2000">
              <a:sym typeface="+mn-ea"/>
            </a:endParaRPr>
          </a:p>
        </p:txBody>
      </p:sp>
      <p:sp>
        <p:nvSpPr>
          <p:cNvPr id="6" name="上箭头 5"/>
          <p:cNvSpPr/>
          <p:nvPr/>
        </p:nvSpPr>
        <p:spPr>
          <a:xfrm>
            <a:off x="641985" y="5250180"/>
            <a:ext cx="481330" cy="440690"/>
          </a:xfrm>
          <a:prstGeom prst="up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544830" y="5951220"/>
            <a:ext cx="751205" cy="645160"/>
          </a:xfrm>
          <a:prstGeom prst="rect">
            <a:avLst/>
          </a:prstGeom>
          <a:noFill/>
        </p:spPr>
        <p:txBody>
          <a:bodyPr wrap="square" rtlCol="0">
            <a:spAutoFit/>
          </a:bodyPr>
          <a:p>
            <a:r>
              <a:rPr lang="zh-CN" altLang="en-US"/>
              <a:t>反过来</a:t>
            </a:r>
            <a:r>
              <a:rPr lang="zh-CN" altLang="en-US"/>
              <a:t>看？</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00213533 0.00648167 L 0.219531 0.578334 " pathEditMode="relative" rAng="0" ptsTypes="">
                                      <p:cBhvr>
                                        <p:cTn id="6" dur="3000" fill="hold"/>
                                        <p:tgtEl>
                                          <p:spTgt spid="99"/>
                                        </p:tgtEl>
                                        <p:attrNameLst>
                                          <p:attrName>ppt_x</p:attrName>
                                          <p:attrName>ppt_y</p:attrName>
                                        </p:attrNameLst>
                                      </p:cBhvr>
                                      <p:rCtr x="111" y="286"/>
                                    </p:animMotion>
                                  </p:childTnLst>
                                  <p:subTnLst>
                                    <p:set>
                                      <p:cBhvr override="childStyle">
                                        <p:cTn dur="65" fill="hold" display="1" masterRel="sameClick" afterEffect="1">
                                          <p:stCondLst>
                                            <p:cond evt="end" delay="0">
                                              <p:tn val="5"/>
                                            </p:cond>
                                          </p:stCondLst>
                                        </p:cTn>
                                        <p:tgtEl>
                                          <p:spTgt spid="99"/>
                                        </p:tgtEl>
                                        <p:attrNameLst>
                                          <p:attrName>style.visibility</p:attrName>
                                        </p:attrNameLst>
                                      </p:cBhvr>
                                      <p:to>
                                        <p:strVal val="hidden"/>
                                      </p:to>
                                    </p:set>
                                  </p:subTnLst>
                                </p:cTn>
                              </p:par>
                              <p:par>
                                <p:cTn id="7" presetID="1" presetClass="entr" presetSubtype="0" fill="hold" grpId="2" nodeType="withEffect">
                                  <p:stCondLst>
                                    <p:cond delay="1900"/>
                                  </p:stCondLst>
                                  <p:childTnLst>
                                    <p:set>
                                      <p:cBhvr>
                                        <p:cTn id="8" dur="1" fill="hold">
                                          <p:stCondLst>
                                            <p:cond delay="0"/>
                                          </p:stCondLst>
                                        </p:cTn>
                                        <p:tgtEl>
                                          <p:spTgt spid="100"/>
                                        </p:tgtEl>
                                        <p:attrNameLst>
                                          <p:attrName>style.visibility</p:attrName>
                                        </p:attrNameLst>
                                      </p:cBhvr>
                                      <p:to>
                                        <p:strVal val="visible"/>
                                      </p:to>
                                    </p:set>
                                  </p:childTnLst>
                                </p:cTn>
                              </p:par>
                              <p:par>
                                <p:cTn id="9" presetID="56" presetClass="path" presetSubtype="0" accel="50000" decel="50000" fill="hold" grpId="0" nodeType="withEffect">
                                  <p:stCondLst>
                                    <p:cond delay="1900"/>
                                  </p:stCondLst>
                                  <p:childTnLst>
                                    <p:animMotion origin="layout" path="M -0.000625339 0.00314818 L -0.0689583 0.124722 " pathEditMode="relative" rAng="0" ptsTypes="">
                                      <p:cBhvr>
                                        <p:cTn id="10" dur="1000" fill="hold"/>
                                        <p:tgtEl>
                                          <p:spTgt spid="100"/>
                                        </p:tgtEl>
                                        <p:attrNameLst>
                                          <p:attrName>ppt_x</p:attrName>
                                          <p:attrName>ppt_y</p:attrName>
                                        </p:attrNameLst>
                                      </p:cBhvr>
                                      <p:rCtr x="-34" y="61"/>
                                    </p:animMotion>
                                  </p:childTnLst>
                                  <p:subTnLst>
                                    <p:set>
                                      <p:cBhvr override="childStyle">
                                        <p:cTn dur="65" fill="hold" display="1" masterRel="sameClick" afterEffect="1">
                                          <p:stCondLst>
                                            <p:cond evt="end" delay="0">
                                              <p:tn val="9"/>
                                            </p:cond>
                                          </p:stCondLst>
                                        </p:cTn>
                                        <p:tgtEl>
                                          <p:spTgt spid="100"/>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bldLvl="0" animBg="1"/>
      <p:bldP spid="99" grpId="1" animBg="1"/>
      <p:bldP spid="100" grpId="0" bldLvl="0" animBg="1"/>
      <p:bldP spid="100" grpId="1" animBg="1"/>
      <p:bldP spid="100" grpId="2" bldLvl="0" animBg="1"/>
      <p:bldP spid="6" grpId="0" animBg="1"/>
      <p:bldP spid="7" grpId="0"/>
      <p:bldP spid="6" grpId="1" animBg="1"/>
      <p:bldP spid="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10"/>
          <p:cNvPicPr>
            <a:picLocks noChangeAspect="1"/>
          </p:cNvPicPr>
          <p:nvPr/>
        </p:nvPicPr>
        <p:blipFill>
          <a:blip r:embed="rId1"/>
          <a:srcRect l="12854"/>
          <a:stretch>
            <a:fillRect/>
          </a:stretch>
        </p:blipFill>
        <p:spPr>
          <a:xfrm>
            <a:off x="260985" y="1118870"/>
            <a:ext cx="6630035" cy="4375150"/>
          </a:xfrm>
          <a:prstGeom prst="rect">
            <a:avLst/>
          </a:prstGeom>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屋顶</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模拟</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2"/>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06</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132" name="文本框 131"/>
          <p:cNvSpPr txBox="1"/>
          <p:nvPr/>
        </p:nvSpPr>
        <p:spPr>
          <a:xfrm>
            <a:off x="1275715" y="5528945"/>
            <a:ext cx="6974840" cy="991870"/>
          </a:xfrm>
          <a:prstGeom prst="rect">
            <a:avLst/>
          </a:prstGeom>
          <a:noFill/>
        </p:spPr>
        <p:txBody>
          <a:bodyPr wrap="square" rtlCol="0" anchor="t">
            <a:noAutofit/>
          </a:bodyPr>
          <a:p>
            <a:pPr algn="l" fontAlgn="auto">
              <a:lnSpc>
                <a:spcPct val="100000"/>
              </a:lnSpc>
              <a:buClrTx/>
              <a:buSzTx/>
              <a:buNone/>
            </a:pPr>
            <a:r>
              <a:rPr lang="en-US" altLang="zh-CN" sz="1800">
                <a:sym typeface="+mn-ea"/>
              </a:rPr>
              <a:t>Run1:</a:t>
            </a:r>
            <a:endParaRPr lang="en-US" altLang="zh-CN" sz="1800">
              <a:sym typeface="+mn-ea"/>
            </a:endParaRPr>
          </a:p>
          <a:p>
            <a:pPr algn="l" fontAlgn="auto">
              <a:lnSpc>
                <a:spcPct val="100000"/>
              </a:lnSpc>
              <a:buClrTx/>
              <a:buSzTx/>
              <a:buNone/>
            </a:pPr>
            <a:r>
              <a:rPr lang="en-US" altLang="zh-CN" sz="1800">
                <a:sym typeface="+mn-ea"/>
              </a:rPr>
              <a:t>- </a:t>
            </a:r>
            <a:r>
              <a:rPr lang="zh-CN" altLang="en-US" sz="1800">
                <a:sym typeface="+mn-ea"/>
              </a:rPr>
              <a:t>探测系统前放了一块材料模拟屋顶</a:t>
            </a:r>
            <a:endParaRPr lang="en-US" altLang="zh-CN" sz="1800">
              <a:sym typeface="+mn-ea"/>
            </a:endParaRPr>
          </a:p>
          <a:p>
            <a:pPr algn="l" fontAlgn="auto">
              <a:lnSpc>
                <a:spcPct val="100000"/>
              </a:lnSpc>
              <a:buClrTx/>
              <a:buSzTx/>
              <a:buNone/>
            </a:pPr>
            <a:r>
              <a:rPr lang="en-US" altLang="zh-CN" sz="1800">
                <a:sym typeface="+mn-ea"/>
              </a:rPr>
              <a:t>- </a:t>
            </a:r>
            <a:r>
              <a:rPr lang="zh-CN" altLang="en-US" sz="1800">
                <a:sym typeface="+mn-ea"/>
              </a:rPr>
              <a:t>粒子在屋顶顶部产生</a:t>
            </a:r>
            <a:endParaRPr lang="en-US" altLang="zh-CN" sz="1800">
              <a:sym typeface="+mn-ea"/>
            </a:endParaRPr>
          </a:p>
          <a:p>
            <a:pPr algn="l" fontAlgn="auto">
              <a:lnSpc>
                <a:spcPct val="100000"/>
              </a:lnSpc>
              <a:buClrTx/>
              <a:buSzTx/>
              <a:buNone/>
            </a:pPr>
            <a:endParaRPr lang="en-US" altLang="zh-CN" sz="1800">
              <a:sym typeface="+mn-ea"/>
            </a:endParaRPr>
          </a:p>
        </p:txBody>
      </p:sp>
      <p:cxnSp>
        <p:nvCxnSpPr>
          <p:cNvPr id="18" name="直接箭头连接符 17"/>
          <p:cNvCxnSpPr/>
          <p:nvPr/>
        </p:nvCxnSpPr>
        <p:spPr>
          <a:xfrm flipH="1">
            <a:off x="1048385" y="2482850"/>
            <a:ext cx="3301365" cy="1972945"/>
          </a:xfrm>
          <a:prstGeom prst="straightConnector1">
            <a:avLst/>
          </a:prstGeom>
          <a:ln w="31750" cap="rnd">
            <a:solidFill>
              <a:schemeClr val="accent4"/>
            </a:solidFill>
            <a:round/>
            <a:tailEnd type="arrow" w="med" len="med"/>
          </a:ln>
        </p:spPr>
        <p:style>
          <a:lnRef idx="0">
            <a:srgbClr val="FFFFFF"/>
          </a:lnRef>
          <a:fillRef idx="0">
            <a:srgbClr val="FFFFFF"/>
          </a:fillRef>
          <a:effectRef idx="0">
            <a:srgbClr val="FFFFFF"/>
          </a:effectRef>
          <a:fontRef idx="minor">
            <a:schemeClr val="tx1"/>
          </a:fontRef>
        </p:style>
      </p:cxnSp>
      <p:sp>
        <p:nvSpPr>
          <p:cNvPr id="6" name="爆炸形 1 5"/>
          <p:cNvSpPr/>
          <p:nvPr/>
        </p:nvSpPr>
        <p:spPr>
          <a:xfrm>
            <a:off x="3429000" y="3350260"/>
            <a:ext cx="97790" cy="210185"/>
          </a:xfrm>
          <a:prstGeom prst="irregularSeal1">
            <a:avLst/>
          </a:prstGeom>
          <a:solidFill>
            <a:srgbClr val="FFFF00"/>
          </a:solidFill>
          <a:ln>
            <a:solidFill>
              <a:srgbClr val="FFFF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爆炸形 1 6"/>
          <p:cNvSpPr/>
          <p:nvPr/>
        </p:nvSpPr>
        <p:spPr>
          <a:xfrm>
            <a:off x="2930525" y="3201670"/>
            <a:ext cx="97790" cy="210185"/>
          </a:xfrm>
          <a:prstGeom prst="irregularSeal1">
            <a:avLst/>
          </a:prstGeom>
          <a:solidFill>
            <a:srgbClr val="FFFF00"/>
          </a:solidFill>
          <a:ln>
            <a:solidFill>
              <a:srgbClr val="FFFF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爆炸形 1 8"/>
          <p:cNvSpPr/>
          <p:nvPr/>
        </p:nvSpPr>
        <p:spPr>
          <a:xfrm>
            <a:off x="2003425" y="3722370"/>
            <a:ext cx="97790" cy="210185"/>
          </a:xfrm>
          <a:prstGeom prst="irregularSeal1">
            <a:avLst/>
          </a:prstGeom>
          <a:solidFill>
            <a:srgbClr val="FFFF00"/>
          </a:solidFill>
          <a:ln>
            <a:solidFill>
              <a:srgbClr val="FFFF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爆炸形 1 9"/>
          <p:cNvSpPr/>
          <p:nvPr/>
        </p:nvSpPr>
        <p:spPr>
          <a:xfrm>
            <a:off x="1570355" y="3971925"/>
            <a:ext cx="97790" cy="210185"/>
          </a:xfrm>
          <a:prstGeom prst="irregularSeal1">
            <a:avLst/>
          </a:prstGeom>
          <a:solidFill>
            <a:srgbClr val="FFFF00"/>
          </a:solidFill>
          <a:ln>
            <a:solidFill>
              <a:srgbClr val="FFFF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11" name="直接连接符 10"/>
          <p:cNvCxnSpPr/>
          <p:nvPr/>
        </p:nvCxnSpPr>
        <p:spPr>
          <a:xfrm>
            <a:off x="2954020" y="3350260"/>
            <a:ext cx="1048385" cy="267335"/>
          </a:xfrm>
          <a:prstGeom prst="line">
            <a:avLst/>
          </a:prstGeom>
          <a:ln w="31750" cap="rnd">
            <a:solidFill>
              <a:schemeClr val="accent4"/>
            </a:solidFill>
            <a:prstDash val="sysDot"/>
            <a:round/>
          </a:ln>
        </p:spPr>
        <p:style>
          <a:lnRef idx="0">
            <a:srgbClr val="FFFFFF"/>
          </a:lnRef>
          <a:fillRef idx="0">
            <a:srgbClr val="FFFFFF"/>
          </a:fillRef>
          <a:effectRef idx="0">
            <a:srgbClr val="FFFFFF"/>
          </a:effectRef>
          <a:fontRef idx="minor">
            <a:schemeClr val="tx1"/>
          </a:fontRef>
        </p:style>
      </p:cxnSp>
      <p:cxnSp>
        <p:nvCxnSpPr>
          <p:cNvPr id="12" name="直接箭头连接符 11"/>
          <p:cNvCxnSpPr>
            <a:stCxn id="13" idx="7"/>
          </p:cNvCxnSpPr>
          <p:nvPr/>
        </p:nvCxnSpPr>
        <p:spPr>
          <a:xfrm flipH="1">
            <a:off x="3467100" y="2649855"/>
            <a:ext cx="641350" cy="796290"/>
          </a:xfrm>
          <a:prstGeom prst="straightConnector1">
            <a:avLst/>
          </a:prstGeom>
          <a:ln w="31750" cap="rnd">
            <a:solidFill>
              <a:srgbClr val="089CD2"/>
            </a:solidFill>
            <a:round/>
            <a:tailEnd type="arrow" w="med" len="med"/>
          </a:ln>
        </p:spPr>
        <p:style>
          <a:lnRef idx="0">
            <a:srgbClr val="FFFFFF"/>
          </a:lnRef>
          <a:fillRef idx="0">
            <a:srgbClr val="FFFFFF"/>
          </a:fillRef>
          <a:effectRef idx="0">
            <a:srgbClr val="FFFFFF"/>
          </a:effectRef>
          <a:fontRef idx="minor">
            <a:schemeClr val="tx1"/>
          </a:fontRef>
        </p:style>
      </p:cxnSp>
      <p:sp>
        <p:nvSpPr>
          <p:cNvPr id="13" name="椭圆 12"/>
          <p:cNvSpPr/>
          <p:nvPr/>
        </p:nvSpPr>
        <p:spPr>
          <a:xfrm>
            <a:off x="4002405" y="2633980"/>
            <a:ext cx="124460" cy="109855"/>
          </a:xfrm>
          <a:prstGeom prst="ellipse">
            <a:avLst/>
          </a:prstGeom>
          <a:solidFill>
            <a:srgbClr val="00B0F0"/>
          </a:solidFill>
          <a:ln>
            <a:solidFill>
              <a:srgbClr val="00B0F0"/>
            </a:solidFill>
          </a:ln>
        </p:spPr>
        <p:style>
          <a:lnRef idx="2">
            <a:schemeClr val="lt1"/>
          </a:lnRef>
          <a:fillRef idx="1">
            <a:schemeClr val="accent6"/>
          </a:fillRef>
          <a:effectRef idx="1">
            <a:schemeClr val="accent6"/>
          </a:effectRef>
          <a:fontRef idx="minor">
            <a:schemeClr val="lt1"/>
          </a:fontRef>
        </p:style>
        <p:txBody>
          <a:bodyPr rtlCol="0" anchor="ctr"/>
          <a:p>
            <a:pPr algn="ctr"/>
            <a:endParaRPr lang="zh-CN" altLang="en-US" b="1"/>
          </a:p>
        </p:txBody>
      </p:sp>
      <p:sp>
        <p:nvSpPr>
          <p:cNvPr id="14" name="椭圆 13"/>
          <p:cNvSpPr/>
          <p:nvPr/>
        </p:nvSpPr>
        <p:spPr>
          <a:xfrm>
            <a:off x="4610100" y="2247900"/>
            <a:ext cx="124460" cy="109855"/>
          </a:xfrm>
          <a:prstGeom prst="ellipse">
            <a:avLst/>
          </a:prstGeom>
        </p:spPr>
        <p:style>
          <a:lnRef idx="2">
            <a:schemeClr val="lt1"/>
          </a:lnRef>
          <a:fillRef idx="1">
            <a:schemeClr val="accent4"/>
          </a:fillRef>
          <a:effectRef idx="1">
            <a:schemeClr val="accent4"/>
          </a:effectRef>
          <a:fontRef idx="minor">
            <a:schemeClr val="lt1"/>
          </a:fontRef>
        </p:style>
        <p:txBody>
          <a:bodyPr rtlCol="0" anchor="ctr"/>
          <a:p>
            <a:pPr algn="ctr"/>
            <a:endParaRPr lang="zh-CN" altLang="en-US"/>
          </a:p>
        </p:txBody>
      </p:sp>
      <p:cxnSp>
        <p:nvCxnSpPr>
          <p:cNvPr id="16" name="直接箭头连接符 15"/>
          <p:cNvCxnSpPr/>
          <p:nvPr/>
        </p:nvCxnSpPr>
        <p:spPr>
          <a:xfrm flipH="1">
            <a:off x="4685665" y="1839595"/>
            <a:ext cx="820420" cy="450215"/>
          </a:xfrm>
          <a:prstGeom prst="straightConnector1">
            <a:avLst/>
          </a:prstGeom>
          <a:ln w="31750" cap="rnd">
            <a:solidFill>
              <a:srgbClr val="F5AC1B"/>
            </a:solidFill>
            <a:round/>
            <a:tailEnd type="arrow" w="med" len="med"/>
          </a:ln>
        </p:spPr>
        <p:style>
          <a:lnRef idx="0">
            <a:srgbClr val="FFFFFF"/>
          </a:lnRef>
          <a:fillRef idx="0">
            <a:srgbClr val="FFFFFF"/>
          </a:fillRef>
          <a:effectRef idx="0">
            <a:srgbClr val="FFFFFF"/>
          </a:effectRef>
          <a:fontRef idx="minor">
            <a:schemeClr val="tx1"/>
          </a:fontRef>
        </p:style>
      </p:cxnSp>
      <p:sp>
        <p:nvSpPr>
          <p:cNvPr id="17" name="文本框 16"/>
          <p:cNvSpPr txBox="1"/>
          <p:nvPr/>
        </p:nvSpPr>
        <p:spPr>
          <a:xfrm rot="10800000" flipV="1">
            <a:off x="6776085" y="5140960"/>
            <a:ext cx="4718050" cy="387985"/>
          </a:xfrm>
          <a:prstGeom prst="rect">
            <a:avLst/>
          </a:prstGeom>
          <a:noFill/>
        </p:spPr>
        <p:txBody>
          <a:bodyPr wrap="square" rtlCol="0" anchor="t">
            <a:noAutofit/>
          </a:bodyPr>
          <a:p>
            <a:pPr algn="ctr" fontAlgn="auto">
              <a:lnSpc>
                <a:spcPct val="150000"/>
              </a:lnSpc>
              <a:buClrTx/>
              <a:buSzTx/>
              <a:buNone/>
            </a:pPr>
            <a:r>
              <a:rPr lang="zh-CN" altLang="en-US" sz="1200">
                <a:sym typeface="+mn-ea"/>
              </a:rPr>
              <a:t>筛选后</a:t>
            </a:r>
            <a:r>
              <a:rPr lang="en-US" altLang="zh-CN" sz="1200">
                <a:sym typeface="+mn-ea"/>
              </a:rPr>
              <a:t>PoCA</a:t>
            </a:r>
            <a:r>
              <a:rPr lang="zh-CN" altLang="en-US" sz="1200">
                <a:sym typeface="+mn-ea"/>
              </a:rPr>
              <a:t>点</a:t>
            </a:r>
            <a:r>
              <a:rPr lang="en-US" altLang="zh-CN" sz="1200">
                <a:sym typeface="+mn-ea"/>
              </a:rPr>
              <a:t>z</a:t>
            </a:r>
            <a:r>
              <a:rPr lang="zh-CN" altLang="en-US" sz="1200">
                <a:sym typeface="+mn-ea"/>
              </a:rPr>
              <a:t>坐标</a:t>
            </a:r>
            <a:r>
              <a:rPr lang="zh-CN" altLang="en-US" sz="1200">
                <a:sym typeface="+mn-ea"/>
              </a:rPr>
              <a:t>对比</a:t>
            </a:r>
            <a:endParaRPr lang="zh-CN" altLang="en-US" sz="1200">
              <a:sym typeface="+mn-ea"/>
            </a:endParaRPr>
          </a:p>
        </p:txBody>
      </p:sp>
      <p:pic>
        <p:nvPicPr>
          <p:cNvPr id="19" name="图片 18"/>
          <p:cNvPicPr>
            <a:picLocks noChangeAspect="1"/>
          </p:cNvPicPr>
          <p:nvPr/>
        </p:nvPicPr>
        <p:blipFill>
          <a:blip r:embed="rId3"/>
          <a:stretch>
            <a:fillRect/>
          </a:stretch>
        </p:blipFill>
        <p:spPr>
          <a:xfrm>
            <a:off x="6495415" y="1490345"/>
            <a:ext cx="4998720" cy="3592195"/>
          </a:xfrm>
          <a:prstGeom prst="rect">
            <a:avLst/>
          </a:prstGeom>
        </p:spPr>
      </p:pic>
      <p:sp>
        <p:nvSpPr>
          <p:cNvPr id="41" name="矩形 40"/>
          <p:cNvSpPr/>
          <p:nvPr/>
        </p:nvSpPr>
        <p:spPr>
          <a:xfrm>
            <a:off x="9952990" y="1709420"/>
            <a:ext cx="518160" cy="3187065"/>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00161458 0.00240741 L -0.293698 0.311667 " pathEditMode="relative" rAng="0" ptsTypes="">
                                      <p:cBhvr>
                                        <p:cTn id="6" dur="2000" fill="hold"/>
                                        <p:tgtEl>
                                          <p:spTgt spid="14"/>
                                        </p:tgtEl>
                                        <p:attrNameLst>
                                          <p:attrName>ppt_x</p:attrName>
                                          <p:attrName>ppt_y</p:attrName>
                                        </p:attrNameLst>
                                      </p:cBhvr>
                                      <p:rCtr x="-134" y="141"/>
                                    </p:animMotion>
                                  </p:childTnLst>
                                  <p:subTnLst>
                                    <p:set>
                                      <p:cBhvr override="childStyle">
                                        <p:cTn dur="65" fill="hold" display="1" masterRel="sameClick" afterEffect="1">
                                          <p:stCondLst>
                                            <p:cond evt="end" delay="0">
                                              <p:tn val="5"/>
                                            </p:cond>
                                          </p:stCondLst>
                                        </p:cTn>
                                        <p:tgtEl>
                                          <p:spTgt spid="14"/>
                                        </p:tgtEl>
                                        <p:attrNameLst>
                                          <p:attrName>style.visibility</p:attrName>
                                        </p:attrNameLst>
                                      </p:cBhvr>
                                      <p:to>
                                        <p:strVal val="hidden"/>
                                      </p:to>
                                    </p:set>
                                  </p:subTnLst>
                                </p:cTn>
                              </p:par>
                              <p:par>
                                <p:cTn id="7" presetID="1" presetClass="entr" presetSubtype="0" fill="hold" grpId="2" nodeType="withEffect">
                                  <p:stCondLst>
                                    <p:cond delay="500"/>
                                  </p:stCondLst>
                                  <p:childTnLst>
                                    <p:set>
                                      <p:cBhvr>
                                        <p:cTn id="8" dur="1" fill="hold">
                                          <p:stCondLst>
                                            <p:cond delay="0"/>
                                          </p:stCondLst>
                                        </p:cTn>
                                        <p:tgtEl>
                                          <p:spTgt spid="13"/>
                                        </p:tgtEl>
                                        <p:attrNameLst>
                                          <p:attrName>style.visibility</p:attrName>
                                        </p:attrNameLst>
                                      </p:cBhvr>
                                      <p:to>
                                        <p:strVal val="visible"/>
                                      </p:to>
                                    </p:set>
                                  </p:childTnLst>
                                </p:cTn>
                              </p:par>
                              <p:par>
                                <p:cTn id="9" presetID="56" presetClass="path" presetSubtype="0" accel="50000" decel="50000" fill="hold" grpId="0" nodeType="withEffect">
                                  <p:stCondLst>
                                    <p:cond delay="500"/>
                                  </p:stCondLst>
                                  <p:childTnLst>
                                    <p:animMotion origin="layout" path="M 0.00244792 -0.00425926 L -0.0500521 0.11287 " pathEditMode="relative" rAng="0" ptsTypes="">
                                      <p:cBhvr>
                                        <p:cTn id="10" dur="1000" fill="hold"/>
                                        <p:tgtEl>
                                          <p:spTgt spid="13"/>
                                        </p:tgtEl>
                                        <p:attrNameLst>
                                          <p:attrName>ppt_x</p:attrName>
                                          <p:attrName>ppt_y</p:attrName>
                                        </p:attrNameLst>
                                      </p:cBhvr>
                                      <p:rCtr x="-27" y="54"/>
                                    </p:animMotion>
                                  </p:childTnLst>
                                  <p:subTnLst>
                                    <p:set>
                                      <p:cBhvr override="childStyle">
                                        <p:cTn dur="65" fill="hold" display="1" masterRel="sameClick" afterEffect="1">
                                          <p:stCondLst>
                                            <p:cond evt="end" delay="0">
                                              <p:tn val="9"/>
                                            </p:cond>
                                          </p:stCondLst>
                                        </p:cTn>
                                        <p:tgtEl>
                                          <p:spTgt spid="1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3" grpId="1" animBg="1"/>
      <p:bldP spid="14" grpId="0" bldLvl="0" animBg="1"/>
      <p:bldP spid="14" grpId="1" animBg="1"/>
      <p:bldP spid="13" grpId="2"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p:cNvPicPr>
            <a:picLocks noChangeAspect="1"/>
          </p:cNvPicPr>
          <p:nvPr/>
        </p:nvPicPr>
        <p:blipFill>
          <a:blip r:embed="rId1"/>
          <a:stretch>
            <a:fillRect/>
          </a:stretch>
        </p:blipFill>
        <p:spPr>
          <a:xfrm>
            <a:off x="6444615" y="1127760"/>
            <a:ext cx="5009786" cy="3600000"/>
          </a:xfrm>
          <a:prstGeom prst="rect">
            <a:avLst/>
          </a:prstGeom>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23164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次级粒子</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溯源</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2"/>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07</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45" name="文本框 44"/>
          <p:cNvSpPr txBox="1"/>
          <p:nvPr/>
        </p:nvSpPr>
        <p:spPr>
          <a:xfrm>
            <a:off x="1268095" y="5234940"/>
            <a:ext cx="9641840" cy="1078865"/>
          </a:xfrm>
          <a:prstGeom prst="rect">
            <a:avLst/>
          </a:prstGeom>
          <a:noFill/>
        </p:spPr>
        <p:txBody>
          <a:bodyPr wrap="square" rtlCol="0" anchor="t">
            <a:noAutofit/>
          </a:bodyPr>
          <a:p>
            <a:pPr indent="0" algn="ctr" fontAlgn="auto">
              <a:lnSpc>
                <a:spcPct val="150000"/>
              </a:lnSpc>
            </a:pPr>
            <a:r>
              <a:rPr lang="zh-CN" altLang="en-US" sz="2000" b="1">
                <a:latin typeface="Times New Roman" panose="02020603050405020304" pitchFamily="18" charset="0"/>
                <a:cs typeface="Times New Roman" panose="02020603050405020304" pitchFamily="18" charset="0"/>
                <a:sym typeface="+mn-ea"/>
              </a:rPr>
              <a:t>两种主要粒子：电子和</a:t>
            </a:r>
            <a:r>
              <a:rPr lang="zh-CN" altLang="en-US" sz="2000" b="1">
                <a:latin typeface="Times New Roman" panose="02020603050405020304" pitchFamily="18" charset="0"/>
                <a:cs typeface="Times New Roman" panose="02020603050405020304" pitchFamily="18" charset="0"/>
                <a:sym typeface="+mn-ea"/>
              </a:rPr>
              <a:t>光子</a:t>
            </a:r>
            <a:endParaRPr lang="zh-CN" altLang="en-US" sz="2000" b="1">
              <a:latin typeface="Times New Roman" panose="02020603050405020304" pitchFamily="18" charset="0"/>
              <a:cs typeface="Times New Roman" panose="02020603050405020304" pitchFamily="18" charset="0"/>
              <a:sym typeface="+mn-ea"/>
            </a:endParaRPr>
          </a:p>
          <a:p>
            <a:pPr indent="0" algn="ctr" fontAlgn="auto">
              <a:lnSpc>
                <a:spcPct val="150000"/>
              </a:lnSpc>
            </a:pPr>
            <a:r>
              <a:rPr lang="zh-CN" altLang="en-US" sz="2000" b="1">
                <a:latin typeface="Times New Roman" panose="02020603050405020304" pitchFamily="18" charset="0"/>
                <a:cs typeface="Times New Roman" panose="02020603050405020304" pitchFamily="18" charset="0"/>
                <a:sym typeface="+mn-ea"/>
              </a:rPr>
              <a:t>对应两种产生过程：缪子电离和韧</a:t>
            </a:r>
            <a:r>
              <a:rPr lang="zh-CN" altLang="en-US" sz="2000" b="1">
                <a:latin typeface="Times New Roman" panose="02020603050405020304" pitchFamily="18" charset="0"/>
                <a:cs typeface="Times New Roman" panose="02020603050405020304" pitchFamily="18" charset="0"/>
                <a:sym typeface="+mn-ea"/>
              </a:rPr>
              <a:t>致辐射</a:t>
            </a:r>
            <a:endParaRPr lang="zh-CN" altLang="en-US" sz="2000" b="1">
              <a:latin typeface="Times New Roman" panose="02020603050405020304" pitchFamily="18" charset="0"/>
              <a:cs typeface="Times New Roman" panose="02020603050405020304" pitchFamily="18" charset="0"/>
              <a:sym typeface="+mn-ea"/>
            </a:endParaRPr>
          </a:p>
        </p:txBody>
      </p:sp>
      <p:sp>
        <p:nvSpPr>
          <p:cNvPr id="41" name="矩形 40"/>
          <p:cNvSpPr/>
          <p:nvPr/>
        </p:nvSpPr>
        <p:spPr>
          <a:xfrm>
            <a:off x="10945495" y="1489710"/>
            <a:ext cx="347980" cy="3013710"/>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3" name="直接连接符 2"/>
          <p:cNvCxnSpPr/>
          <p:nvPr/>
        </p:nvCxnSpPr>
        <p:spPr>
          <a:xfrm flipH="1" flipV="1">
            <a:off x="11115040" y="4496435"/>
            <a:ext cx="5080" cy="553720"/>
          </a:xfrm>
          <a:prstGeom prst="line">
            <a:avLst/>
          </a:prstGeom>
          <a:ln>
            <a:solidFill>
              <a:srgbClr val="C00000"/>
            </a:solidFill>
          </a:ln>
        </p:spPr>
        <p:style>
          <a:lnRef idx="2">
            <a:prstClr val="black"/>
          </a:lnRef>
          <a:fillRef idx="0">
            <a:srgbClr val="FFFFFF"/>
          </a:fillRef>
          <a:effectRef idx="0">
            <a:srgbClr val="FFFFFF"/>
          </a:effectRef>
          <a:fontRef idx="minor">
            <a:schemeClr val="tx1"/>
          </a:fontRef>
        </p:style>
      </p:cxnSp>
      <p:sp>
        <p:nvSpPr>
          <p:cNvPr id="42" name="文本框 41"/>
          <p:cNvSpPr txBox="1"/>
          <p:nvPr/>
        </p:nvSpPr>
        <p:spPr>
          <a:xfrm>
            <a:off x="10513060" y="5078730"/>
            <a:ext cx="1163955" cy="363220"/>
          </a:xfrm>
          <a:prstGeom prst="rect">
            <a:avLst/>
          </a:prstGeom>
          <a:noFill/>
        </p:spPr>
        <p:txBody>
          <a:bodyPr wrap="square" rtlCol="0" anchor="t">
            <a:noAutofit/>
          </a:bodyPr>
          <a:p>
            <a:pPr algn="ctr"/>
            <a:r>
              <a:rPr lang="zh-CN" altLang="en-US">
                <a:sym typeface="+mn-ea"/>
              </a:rPr>
              <a:t>屋顶位置</a:t>
            </a:r>
            <a:r>
              <a:rPr lang="en-US" altLang="zh-CN">
                <a:sym typeface="+mn-ea"/>
              </a:rPr>
              <a:t> </a:t>
            </a:r>
            <a:endParaRPr lang="en-US" altLang="zh-CN">
              <a:sym typeface="+mn-ea"/>
            </a:endParaRPr>
          </a:p>
        </p:txBody>
      </p:sp>
      <p:pic>
        <p:nvPicPr>
          <p:cNvPr id="19" name="图片 18"/>
          <p:cNvPicPr>
            <a:picLocks noChangeAspect="1"/>
          </p:cNvPicPr>
          <p:nvPr/>
        </p:nvPicPr>
        <p:blipFill>
          <a:blip r:embed="rId3"/>
          <a:stretch>
            <a:fillRect/>
          </a:stretch>
        </p:blipFill>
        <p:spPr>
          <a:xfrm>
            <a:off x="619760" y="1127760"/>
            <a:ext cx="4998720" cy="3592195"/>
          </a:xfrm>
          <a:prstGeom prst="rect">
            <a:avLst/>
          </a:prstGeom>
        </p:spPr>
      </p:pic>
      <p:sp>
        <p:nvSpPr>
          <p:cNvPr id="8" name="矩形 7"/>
          <p:cNvSpPr/>
          <p:nvPr/>
        </p:nvSpPr>
        <p:spPr>
          <a:xfrm>
            <a:off x="4077335" y="1346835"/>
            <a:ext cx="518160" cy="3187065"/>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5" name="直接连接符 14"/>
          <p:cNvCxnSpPr/>
          <p:nvPr/>
        </p:nvCxnSpPr>
        <p:spPr>
          <a:xfrm flipV="1">
            <a:off x="4613910" y="941070"/>
            <a:ext cx="1873250" cy="727075"/>
          </a:xfrm>
          <a:prstGeom prst="line">
            <a:avLst/>
          </a:prstGeom>
        </p:spPr>
        <p:style>
          <a:lnRef idx="3">
            <a:schemeClr val="accent1"/>
          </a:lnRef>
          <a:fillRef idx="0">
            <a:srgbClr val="FFFFFF"/>
          </a:fillRef>
          <a:effectRef idx="0">
            <a:srgbClr val="FFFFFF"/>
          </a:effectRef>
          <a:fontRef idx="minor">
            <a:schemeClr val="tx1"/>
          </a:fontRef>
        </p:style>
      </p:cxnSp>
      <p:cxnSp>
        <p:nvCxnSpPr>
          <p:cNvPr id="44" name="直接连接符 43"/>
          <p:cNvCxnSpPr/>
          <p:nvPr/>
        </p:nvCxnSpPr>
        <p:spPr>
          <a:xfrm>
            <a:off x="4595495" y="4169410"/>
            <a:ext cx="1994535" cy="650875"/>
          </a:xfrm>
          <a:prstGeom prst="line">
            <a:avLst/>
          </a:prstGeom>
        </p:spPr>
        <p:style>
          <a:lnRef idx="3">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bldLst>
      <p:bldP spid="4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a:stretch>
            <a:fillRect/>
          </a:stretch>
        </p:blipFill>
        <p:spPr>
          <a:xfrm>
            <a:off x="795020" y="2796540"/>
            <a:ext cx="4508811" cy="3240000"/>
          </a:xfrm>
          <a:prstGeom prst="rect">
            <a:avLst/>
          </a:prstGeom>
        </p:spPr>
      </p:pic>
      <p:sp>
        <p:nvSpPr>
          <p:cNvPr id="2" name="矩形 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a:spLocks noChangeArrowheads="1"/>
          </p:cNvSpPr>
          <p:nvPr/>
        </p:nvSpPr>
        <p:spPr bwMode="auto">
          <a:xfrm>
            <a:off x="715042" y="295841"/>
            <a:ext cx="3738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微软雅黑" panose="020B0503020204020204" charset="-122"/>
              </a:defRPr>
            </a:lvl1pPr>
            <a:lvl2pPr marL="742950" indent="-285750">
              <a:defRPr sz="1300">
                <a:solidFill>
                  <a:schemeClr val="tx1"/>
                </a:solidFill>
                <a:latin typeface="Calibri Light" panose="020F0302020204030204" pitchFamily="34" charset="0"/>
                <a:ea typeface="微软雅黑" panose="020B0503020204020204" charset="-122"/>
              </a:defRPr>
            </a:lvl2pPr>
            <a:lvl3pPr marL="1143000" indent="-228600">
              <a:defRPr sz="1300">
                <a:solidFill>
                  <a:schemeClr val="tx1"/>
                </a:solidFill>
                <a:latin typeface="Calibri Light" panose="020F0302020204030204" pitchFamily="34" charset="0"/>
                <a:ea typeface="微软雅黑" panose="020B0503020204020204" charset="-122"/>
              </a:defRPr>
            </a:lvl3pPr>
            <a:lvl4pPr marL="1600200" indent="-228600">
              <a:defRPr sz="1300">
                <a:solidFill>
                  <a:schemeClr val="tx1"/>
                </a:solidFill>
                <a:latin typeface="Calibri Light" panose="020F0302020204030204" pitchFamily="34" charset="0"/>
                <a:ea typeface="微软雅黑" panose="020B0503020204020204" charset="-122"/>
              </a:defRPr>
            </a:lvl4pPr>
            <a:lvl5pPr marL="2057400" indent="-228600">
              <a:defRPr sz="1300">
                <a:solidFill>
                  <a:schemeClr val="tx1"/>
                </a:solidFill>
                <a:latin typeface="Calibri Light" panose="020F0302020204030204" pitchFamily="34" charset="0"/>
                <a:ea typeface="微软雅黑" panose="020B0503020204020204" charset="-122"/>
              </a:defRPr>
            </a:lvl5pPr>
            <a:lvl6pPr marL="25146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6pPr>
            <a:lvl7pPr marL="29718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7pPr>
            <a:lvl8pPr marL="34290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8pPr>
            <a:lvl9pPr marL="3886200" indent="-228600" fontAlgn="base">
              <a:spcBef>
                <a:spcPct val="0"/>
              </a:spcBef>
              <a:spcAft>
                <a:spcPct val="0"/>
              </a:spcAft>
              <a:defRPr sz="1300">
                <a:solidFill>
                  <a:schemeClr val="tx1"/>
                </a:solidFill>
                <a:latin typeface="Calibri Light" panose="020F0302020204030204" pitchFamily="34" charset="0"/>
                <a:ea typeface="微软雅黑" panose="020B0503020204020204" charset="-122"/>
              </a:defRPr>
            </a:lvl9pPr>
          </a:lstStyle>
          <a:p>
            <a:pPr algn="l" defTabSz="914400" fontAlgn="base">
              <a:spcBef>
                <a:spcPct val="0"/>
              </a:spcBef>
              <a:spcAft>
                <a:spcPct val="0"/>
              </a:spcAft>
            </a:pP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屋顶材料和厚度的</a:t>
            </a:r>
            <a:r>
              <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rPr>
              <a:t>影响</a:t>
            </a:r>
            <a:endParaRPr lang="zh-CN" altLang="en-US" sz="2800" dirty="0">
              <a:solidFill>
                <a:srgbClr val="C00000"/>
              </a:soli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0" name="PA_组合 2"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GrpSpPr/>
          <p:nvPr>
            <p:custDataLst>
              <p:tags r:id="rId2"/>
            </p:custDataLst>
          </p:nvPr>
        </p:nvGrpSpPr>
        <p:grpSpPr>
          <a:xfrm>
            <a:off x="9681210" y="295752"/>
            <a:ext cx="2057974" cy="620968"/>
            <a:chOff x="9751692" y="288501"/>
            <a:chExt cx="2177295" cy="656972"/>
          </a:xfrm>
          <a:solidFill>
            <a:srgbClr val="513623"/>
          </a:solidFill>
        </p:grpSpPr>
        <p:sp>
          <p:nvSpPr>
            <p:cNvPr id="21" name="Freeform 6"/>
            <p:cNvSpPr>
              <a:spLocks noEditPoints="1"/>
            </p:cNvSpPr>
            <p:nvPr/>
          </p:nvSpPr>
          <p:spPr bwMode="auto">
            <a:xfrm>
              <a:off x="9777244" y="312579"/>
              <a:ext cx="604886" cy="437818"/>
            </a:xfrm>
            <a:custGeom>
              <a:avLst/>
              <a:gdLst>
                <a:gd name="T0" fmla="*/ 101 w 1776"/>
                <a:gd name="T1" fmla="*/ 1259 h 1284"/>
                <a:gd name="T2" fmla="*/ 121 w 1776"/>
                <a:gd name="T3" fmla="*/ 1181 h 1284"/>
                <a:gd name="T4" fmla="*/ 80 w 1776"/>
                <a:gd name="T5" fmla="*/ 1233 h 1284"/>
                <a:gd name="T6" fmla="*/ 15 w 1776"/>
                <a:gd name="T7" fmla="*/ 1067 h 1284"/>
                <a:gd name="T8" fmla="*/ 68 w 1776"/>
                <a:gd name="T9" fmla="*/ 1009 h 1284"/>
                <a:gd name="T10" fmla="*/ 121 w 1776"/>
                <a:gd name="T11" fmla="*/ 1001 h 1284"/>
                <a:gd name="T12" fmla="*/ 139 w 1776"/>
                <a:gd name="T13" fmla="*/ 1049 h 1284"/>
                <a:gd name="T14" fmla="*/ 141 w 1776"/>
                <a:gd name="T15" fmla="*/ 762 h 1284"/>
                <a:gd name="T16" fmla="*/ 117 w 1776"/>
                <a:gd name="T17" fmla="*/ 790 h 1284"/>
                <a:gd name="T18" fmla="*/ 21 w 1776"/>
                <a:gd name="T19" fmla="*/ 804 h 1284"/>
                <a:gd name="T20" fmla="*/ 71 w 1776"/>
                <a:gd name="T21" fmla="*/ 781 h 1284"/>
                <a:gd name="T22" fmla="*/ 28 w 1776"/>
                <a:gd name="T23" fmla="*/ 680 h 1284"/>
                <a:gd name="T24" fmla="*/ 206 w 1776"/>
                <a:gd name="T25" fmla="*/ 561 h 1284"/>
                <a:gd name="T26" fmla="*/ 60 w 1776"/>
                <a:gd name="T27" fmla="*/ 565 h 1284"/>
                <a:gd name="T28" fmla="*/ 202 w 1776"/>
                <a:gd name="T29" fmla="*/ 559 h 1284"/>
                <a:gd name="T30" fmla="*/ 141 w 1776"/>
                <a:gd name="T31" fmla="*/ 404 h 1284"/>
                <a:gd name="T32" fmla="*/ 225 w 1776"/>
                <a:gd name="T33" fmla="*/ 300 h 1284"/>
                <a:gd name="T34" fmla="*/ 238 w 1776"/>
                <a:gd name="T35" fmla="*/ 455 h 1284"/>
                <a:gd name="T36" fmla="*/ 457 w 1776"/>
                <a:gd name="T37" fmla="*/ 225 h 1284"/>
                <a:gd name="T38" fmla="*/ 391 w 1776"/>
                <a:gd name="T39" fmla="*/ 159 h 1284"/>
                <a:gd name="T40" fmla="*/ 368 w 1776"/>
                <a:gd name="T41" fmla="*/ 252 h 1284"/>
                <a:gd name="T42" fmla="*/ 457 w 1776"/>
                <a:gd name="T43" fmla="*/ 197 h 1284"/>
                <a:gd name="T44" fmla="*/ 658 w 1776"/>
                <a:gd name="T45" fmla="*/ 173 h 1284"/>
                <a:gd name="T46" fmla="*/ 619 w 1776"/>
                <a:gd name="T47" fmla="*/ 42 h 1284"/>
                <a:gd name="T48" fmla="*/ 667 w 1776"/>
                <a:gd name="T49" fmla="*/ 54 h 1284"/>
                <a:gd name="T50" fmla="*/ 809 w 1776"/>
                <a:gd name="T51" fmla="*/ 114 h 1284"/>
                <a:gd name="T52" fmla="*/ 900 w 1776"/>
                <a:gd name="T53" fmla="*/ 25 h 1284"/>
                <a:gd name="T54" fmla="*/ 908 w 1776"/>
                <a:gd name="T55" fmla="*/ 138 h 1284"/>
                <a:gd name="T56" fmla="*/ 792 w 1776"/>
                <a:gd name="T57" fmla="*/ 136 h 1284"/>
                <a:gd name="T58" fmla="*/ 1032 w 1776"/>
                <a:gd name="T59" fmla="*/ 32 h 1284"/>
                <a:gd name="T60" fmla="*/ 1062 w 1776"/>
                <a:gd name="T61" fmla="*/ 37 h 1284"/>
                <a:gd name="T62" fmla="*/ 1199 w 1776"/>
                <a:gd name="T63" fmla="*/ 206 h 1284"/>
                <a:gd name="T64" fmla="*/ 1244 w 1776"/>
                <a:gd name="T65" fmla="*/ 81 h 1284"/>
                <a:gd name="T66" fmla="*/ 1279 w 1776"/>
                <a:gd name="T67" fmla="*/ 107 h 1284"/>
                <a:gd name="T68" fmla="*/ 1485 w 1776"/>
                <a:gd name="T69" fmla="*/ 228 h 1284"/>
                <a:gd name="T70" fmla="*/ 1442 w 1776"/>
                <a:gd name="T71" fmla="*/ 235 h 1284"/>
                <a:gd name="T72" fmla="*/ 1375 w 1776"/>
                <a:gd name="T73" fmla="*/ 304 h 1284"/>
                <a:gd name="T74" fmla="*/ 1345 w 1776"/>
                <a:gd name="T75" fmla="*/ 264 h 1284"/>
                <a:gd name="T76" fmla="*/ 1601 w 1776"/>
                <a:gd name="T77" fmla="*/ 374 h 1284"/>
                <a:gd name="T78" fmla="*/ 1608 w 1776"/>
                <a:gd name="T79" fmla="*/ 371 h 1284"/>
                <a:gd name="T80" fmla="*/ 1468 w 1776"/>
                <a:gd name="T81" fmla="*/ 404 h 1284"/>
                <a:gd name="T82" fmla="*/ 1525 w 1776"/>
                <a:gd name="T83" fmla="*/ 480 h 1284"/>
                <a:gd name="T84" fmla="*/ 1689 w 1776"/>
                <a:gd name="T85" fmla="*/ 561 h 1284"/>
                <a:gd name="T86" fmla="*/ 1588 w 1776"/>
                <a:gd name="T87" fmla="*/ 595 h 1284"/>
                <a:gd name="T88" fmla="*/ 1631 w 1776"/>
                <a:gd name="T89" fmla="*/ 641 h 1284"/>
                <a:gd name="T90" fmla="*/ 1726 w 1776"/>
                <a:gd name="T91" fmla="*/ 603 h 1284"/>
                <a:gd name="T92" fmla="*/ 1634 w 1776"/>
                <a:gd name="T93" fmla="*/ 755 h 1284"/>
                <a:gd name="T94" fmla="*/ 1772 w 1776"/>
                <a:gd name="T95" fmla="*/ 804 h 1284"/>
                <a:gd name="T96" fmla="*/ 1645 w 1776"/>
                <a:gd name="T97" fmla="*/ 1000 h 1284"/>
                <a:gd name="T98" fmla="*/ 1737 w 1776"/>
                <a:gd name="T99" fmla="*/ 916 h 1284"/>
                <a:gd name="T100" fmla="*/ 1765 w 1776"/>
                <a:gd name="T101" fmla="*/ 989 h 1284"/>
                <a:gd name="T102" fmla="*/ 1683 w 1776"/>
                <a:gd name="T103" fmla="*/ 1263 h 1284"/>
                <a:gd name="T104" fmla="*/ 1611 w 1776"/>
                <a:gd name="T105" fmla="*/ 1135 h 1284"/>
                <a:gd name="T106" fmla="*/ 1715 w 1776"/>
                <a:gd name="T107" fmla="*/ 1215 h 1284"/>
                <a:gd name="T108" fmla="*/ 1674 w 1776"/>
                <a:gd name="T109" fmla="*/ 1235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6" h="1284">
                  <a:moveTo>
                    <a:pt x="205" y="1231"/>
                  </a:moveTo>
                  <a:cubicBezTo>
                    <a:pt x="201" y="1233"/>
                    <a:pt x="201" y="1233"/>
                    <a:pt x="201" y="1233"/>
                  </a:cubicBezTo>
                  <a:cubicBezTo>
                    <a:pt x="198" y="1228"/>
                    <a:pt x="196" y="1225"/>
                    <a:pt x="195" y="1224"/>
                  </a:cubicBezTo>
                  <a:cubicBezTo>
                    <a:pt x="194" y="1223"/>
                    <a:pt x="194" y="1223"/>
                    <a:pt x="194" y="1223"/>
                  </a:cubicBezTo>
                  <a:cubicBezTo>
                    <a:pt x="191" y="1220"/>
                    <a:pt x="186" y="1221"/>
                    <a:pt x="178" y="1224"/>
                  </a:cubicBezTo>
                  <a:cubicBezTo>
                    <a:pt x="101" y="1259"/>
                    <a:pt x="101" y="1259"/>
                    <a:pt x="101" y="1259"/>
                  </a:cubicBezTo>
                  <a:cubicBezTo>
                    <a:pt x="89" y="1263"/>
                    <a:pt x="85" y="1270"/>
                    <a:pt x="90" y="1282"/>
                  </a:cubicBezTo>
                  <a:cubicBezTo>
                    <a:pt x="86" y="1284"/>
                    <a:pt x="86" y="1284"/>
                    <a:pt x="86" y="1284"/>
                  </a:cubicBezTo>
                  <a:cubicBezTo>
                    <a:pt x="62" y="1224"/>
                    <a:pt x="62" y="1224"/>
                    <a:pt x="62" y="1224"/>
                  </a:cubicBezTo>
                  <a:cubicBezTo>
                    <a:pt x="50" y="1192"/>
                    <a:pt x="54" y="1171"/>
                    <a:pt x="75" y="1161"/>
                  </a:cubicBezTo>
                  <a:cubicBezTo>
                    <a:pt x="86" y="1157"/>
                    <a:pt x="98" y="1158"/>
                    <a:pt x="109" y="1167"/>
                  </a:cubicBezTo>
                  <a:cubicBezTo>
                    <a:pt x="113" y="1170"/>
                    <a:pt x="117" y="1175"/>
                    <a:pt x="121" y="1181"/>
                  </a:cubicBezTo>
                  <a:cubicBezTo>
                    <a:pt x="123" y="1185"/>
                    <a:pt x="127" y="1194"/>
                    <a:pt x="133" y="1209"/>
                  </a:cubicBezTo>
                  <a:cubicBezTo>
                    <a:pt x="166" y="1195"/>
                    <a:pt x="166" y="1195"/>
                    <a:pt x="166" y="1195"/>
                  </a:cubicBezTo>
                  <a:cubicBezTo>
                    <a:pt x="178" y="1191"/>
                    <a:pt x="181" y="1183"/>
                    <a:pt x="176" y="1171"/>
                  </a:cubicBezTo>
                  <a:cubicBezTo>
                    <a:pt x="180" y="1169"/>
                    <a:pt x="180" y="1169"/>
                    <a:pt x="180" y="1169"/>
                  </a:cubicBezTo>
                  <a:cubicBezTo>
                    <a:pt x="205" y="1231"/>
                    <a:pt x="205" y="1231"/>
                    <a:pt x="205" y="1231"/>
                  </a:cubicBezTo>
                  <a:close/>
                  <a:moveTo>
                    <a:pt x="80" y="1233"/>
                  </a:moveTo>
                  <a:cubicBezTo>
                    <a:pt x="127" y="1212"/>
                    <a:pt x="127" y="1212"/>
                    <a:pt x="127" y="1212"/>
                  </a:cubicBezTo>
                  <a:cubicBezTo>
                    <a:pt x="120" y="1189"/>
                    <a:pt x="108" y="1182"/>
                    <a:pt x="88" y="1193"/>
                  </a:cubicBezTo>
                  <a:cubicBezTo>
                    <a:pt x="70" y="1200"/>
                    <a:pt x="64" y="1212"/>
                    <a:pt x="71" y="1227"/>
                  </a:cubicBezTo>
                  <a:cubicBezTo>
                    <a:pt x="73" y="1233"/>
                    <a:pt x="76" y="1235"/>
                    <a:pt x="80" y="1233"/>
                  </a:cubicBezTo>
                  <a:close/>
                  <a:moveTo>
                    <a:pt x="20" y="1067"/>
                  </a:moveTo>
                  <a:cubicBezTo>
                    <a:pt x="15" y="1067"/>
                    <a:pt x="15" y="1067"/>
                    <a:pt x="15" y="1067"/>
                  </a:cubicBezTo>
                  <a:cubicBezTo>
                    <a:pt x="0" y="953"/>
                    <a:pt x="0" y="953"/>
                    <a:pt x="0" y="953"/>
                  </a:cubicBezTo>
                  <a:cubicBezTo>
                    <a:pt x="38" y="947"/>
                    <a:pt x="38" y="947"/>
                    <a:pt x="38" y="947"/>
                  </a:cubicBezTo>
                  <a:cubicBezTo>
                    <a:pt x="39" y="953"/>
                    <a:pt x="39" y="953"/>
                    <a:pt x="39" y="953"/>
                  </a:cubicBezTo>
                  <a:cubicBezTo>
                    <a:pt x="16" y="957"/>
                    <a:pt x="8" y="974"/>
                    <a:pt x="13" y="1002"/>
                  </a:cubicBezTo>
                  <a:cubicBezTo>
                    <a:pt x="14" y="1013"/>
                    <a:pt x="18" y="1018"/>
                    <a:pt x="24" y="1015"/>
                  </a:cubicBezTo>
                  <a:cubicBezTo>
                    <a:pt x="68" y="1009"/>
                    <a:pt x="68" y="1009"/>
                    <a:pt x="68" y="1009"/>
                  </a:cubicBezTo>
                  <a:cubicBezTo>
                    <a:pt x="67" y="989"/>
                    <a:pt x="56" y="979"/>
                    <a:pt x="36" y="981"/>
                  </a:cubicBezTo>
                  <a:cubicBezTo>
                    <a:pt x="35" y="976"/>
                    <a:pt x="35" y="976"/>
                    <a:pt x="35" y="976"/>
                  </a:cubicBezTo>
                  <a:cubicBezTo>
                    <a:pt x="99" y="967"/>
                    <a:pt x="99" y="967"/>
                    <a:pt x="99" y="967"/>
                  </a:cubicBezTo>
                  <a:cubicBezTo>
                    <a:pt x="99" y="971"/>
                    <a:pt x="99" y="971"/>
                    <a:pt x="99" y="971"/>
                  </a:cubicBezTo>
                  <a:cubicBezTo>
                    <a:pt x="79" y="976"/>
                    <a:pt x="71" y="988"/>
                    <a:pt x="75" y="1008"/>
                  </a:cubicBezTo>
                  <a:cubicBezTo>
                    <a:pt x="121" y="1001"/>
                    <a:pt x="121" y="1001"/>
                    <a:pt x="121" y="1001"/>
                  </a:cubicBezTo>
                  <a:cubicBezTo>
                    <a:pt x="128" y="1001"/>
                    <a:pt x="131" y="995"/>
                    <a:pt x="129" y="983"/>
                  </a:cubicBezTo>
                  <a:cubicBezTo>
                    <a:pt x="126" y="958"/>
                    <a:pt x="112" y="942"/>
                    <a:pt x="88" y="936"/>
                  </a:cubicBezTo>
                  <a:cubicBezTo>
                    <a:pt x="88" y="930"/>
                    <a:pt x="88" y="930"/>
                    <a:pt x="88" y="930"/>
                  </a:cubicBezTo>
                  <a:cubicBezTo>
                    <a:pt x="128" y="932"/>
                    <a:pt x="128" y="932"/>
                    <a:pt x="128" y="932"/>
                  </a:cubicBezTo>
                  <a:cubicBezTo>
                    <a:pt x="144" y="1048"/>
                    <a:pt x="144" y="1048"/>
                    <a:pt x="144" y="1048"/>
                  </a:cubicBezTo>
                  <a:cubicBezTo>
                    <a:pt x="139" y="1049"/>
                    <a:pt x="139" y="1049"/>
                    <a:pt x="139" y="1049"/>
                  </a:cubicBezTo>
                  <a:cubicBezTo>
                    <a:pt x="137" y="1036"/>
                    <a:pt x="131" y="1031"/>
                    <a:pt x="123" y="1033"/>
                  </a:cubicBezTo>
                  <a:cubicBezTo>
                    <a:pt x="32" y="1047"/>
                    <a:pt x="32" y="1047"/>
                    <a:pt x="32" y="1047"/>
                  </a:cubicBezTo>
                  <a:cubicBezTo>
                    <a:pt x="22" y="1048"/>
                    <a:pt x="18" y="1054"/>
                    <a:pt x="20" y="1067"/>
                  </a:cubicBezTo>
                  <a:close/>
                  <a:moveTo>
                    <a:pt x="148" y="695"/>
                  </a:moveTo>
                  <a:cubicBezTo>
                    <a:pt x="152" y="696"/>
                    <a:pt x="152" y="696"/>
                    <a:pt x="152" y="696"/>
                  </a:cubicBezTo>
                  <a:cubicBezTo>
                    <a:pt x="141" y="762"/>
                    <a:pt x="141" y="762"/>
                    <a:pt x="141" y="762"/>
                  </a:cubicBezTo>
                  <a:cubicBezTo>
                    <a:pt x="136" y="761"/>
                    <a:pt x="136" y="761"/>
                    <a:pt x="136" y="761"/>
                  </a:cubicBezTo>
                  <a:cubicBezTo>
                    <a:pt x="138" y="750"/>
                    <a:pt x="137" y="745"/>
                    <a:pt x="135" y="745"/>
                  </a:cubicBezTo>
                  <a:cubicBezTo>
                    <a:pt x="133" y="745"/>
                    <a:pt x="130" y="746"/>
                    <a:pt x="126" y="748"/>
                  </a:cubicBezTo>
                  <a:cubicBezTo>
                    <a:pt x="77" y="777"/>
                    <a:pt x="77" y="777"/>
                    <a:pt x="77" y="777"/>
                  </a:cubicBezTo>
                  <a:cubicBezTo>
                    <a:pt x="80" y="783"/>
                    <a:pt x="80" y="783"/>
                    <a:pt x="80" y="783"/>
                  </a:cubicBezTo>
                  <a:cubicBezTo>
                    <a:pt x="117" y="790"/>
                    <a:pt x="117" y="790"/>
                    <a:pt x="117" y="790"/>
                  </a:cubicBezTo>
                  <a:cubicBezTo>
                    <a:pt x="126" y="792"/>
                    <a:pt x="132" y="787"/>
                    <a:pt x="134" y="774"/>
                  </a:cubicBezTo>
                  <a:cubicBezTo>
                    <a:pt x="139" y="775"/>
                    <a:pt x="139" y="775"/>
                    <a:pt x="139" y="775"/>
                  </a:cubicBezTo>
                  <a:cubicBezTo>
                    <a:pt x="127" y="841"/>
                    <a:pt x="127" y="841"/>
                    <a:pt x="127" y="841"/>
                  </a:cubicBezTo>
                  <a:cubicBezTo>
                    <a:pt x="123" y="841"/>
                    <a:pt x="123" y="841"/>
                    <a:pt x="123" y="841"/>
                  </a:cubicBezTo>
                  <a:cubicBezTo>
                    <a:pt x="125" y="828"/>
                    <a:pt x="121" y="822"/>
                    <a:pt x="112" y="821"/>
                  </a:cubicBezTo>
                  <a:cubicBezTo>
                    <a:pt x="21" y="804"/>
                    <a:pt x="21" y="804"/>
                    <a:pt x="21" y="804"/>
                  </a:cubicBezTo>
                  <a:cubicBezTo>
                    <a:pt x="12" y="802"/>
                    <a:pt x="6" y="807"/>
                    <a:pt x="4" y="819"/>
                  </a:cubicBezTo>
                  <a:cubicBezTo>
                    <a:pt x="0" y="818"/>
                    <a:pt x="0" y="818"/>
                    <a:pt x="0" y="818"/>
                  </a:cubicBezTo>
                  <a:cubicBezTo>
                    <a:pt x="11" y="752"/>
                    <a:pt x="11" y="752"/>
                    <a:pt x="11" y="752"/>
                  </a:cubicBezTo>
                  <a:cubicBezTo>
                    <a:pt x="16" y="753"/>
                    <a:pt x="16" y="753"/>
                    <a:pt x="16" y="753"/>
                  </a:cubicBezTo>
                  <a:cubicBezTo>
                    <a:pt x="13" y="765"/>
                    <a:pt x="18" y="772"/>
                    <a:pt x="30" y="774"/>
                  </a:cubicBezTo>
                  <a:cubicBezTo>
                    <a:pt x="71" y="781"/>
                    <a:pt x="71" y="781"/>
                    <a:pt x="71" y="781"/>
                  </a:cubicBezTo>
                  <a:cubicBezTo>
                    <a:pt x="37" y="730"/>
                    <a:pt x="37" y="730"/>
                    <a:pt x="37" y="730"/>
                  </a:cubicBezTo>
                  <a:cubicBezTo>
                    <a:pt x="33" y="724"/>
                    <a:pt x="30" y="721"/>
                    <a:pt x="28" y="721"/>
                  </a:cubicBezTo>
                  <a:cubicBezTo>
                    <a:pt x="24" y="719"/>
                    <a:pt x="21" y="724"/>
                    <a:pt x="18" y="737"/>
                  </a:cubicBezTo>
                  <a:cubicBezTo>
                    <a:pt x="14" y="736"/>
                    <a:pt x="14" y="736"/>
                    <a:pt x="14" y="736"/>
                  </a:cubicBezTo>
                  <a:cubicBezTo>
                    <a:pt x="23" y="679"/>
                    <a:pt x="23" y="679"/>
                    <a:pt x="23" y="679"/>
                  </a:cubicBezTo>
                  <a:cubicBezTo>
                    <a:pt x="28" y="680"/>
                    <a:pt x="28" y="680"/>
                    <a:pt x="28" y="680"/>
                  </a:cubicBezTo>
                  <a:cubicBezTo>
                    <a:pt x="23" y="693"/>
                    <a:pt x="34" y="716"/>
                    <a:pt x="60" y="751"/>
                  </a:cubicBezTo>
                  <a:cubicBezTo>
                    <a:pt x="142" y="704"/>
                    <a:pt x="142" y="704"/>
                    <a:pt x="142" y="704"/>
                  </a:cubicBezTo>
                  <a:cubicBezTo>
                    <a:pt x="144" y="703"/>
                    <a:pt x="146" y="701"/>
                    <a:pt x="147" y="697"/>
                  </a:cubicBezTo>
                  <a:cubicBezTo>
                    <a:pt x="147" y="696"/>
                    <a:pt x="148" y="696"/>
                    <a:pt x="148" y="695"/>
                  </a:cubicBezTo>
                  <a:close/>
                  <a:moveTo>
                    <a:pt x="202" y="559"/>
                  </a:moveTo>
                  <a:cubicBezTo>
                    <a:pt x="206" y="561"/>
                    <a:pt x="206" y="561"/>
                    <a:pt x="206" y="561"/>
                  </a:cubicBezTo>
                  <a:cubicBezTo>
                    <a:pt x="176" y="624"/>
                    <a:pt x="176" y="624"/>
                    <a:pt x="176" y="624"/>
                  </a:cubicBezTo>
                  <a:cubicBezTo>
                    <a:pt x="172" y="622"/>
                    <a:pt x="172" y="622"/>
                    <a:pt x="172" y="622"/>
                  </a:cubicBezTo>
                  <a:cubicBezTo>
                    <a:pt x="177" y="610"/>
                    <a:pt x="176" y="602"/>
                    <a:pt x="167" y="599"/>
                  </a:cubicBezTo>
                  <a:cubicBezTo>
                    <a:pt x="85" y="557"/>
                    <a:pt x="85" y="557"/>
                    <a:pt x="85" y="557"/>
                  </a:cubicBezTo>
                  <a:cubicBezTo>
                    <a:pt x="76" y="552"/>
                    <a:pt x="69" y="555"/>
                    <a:pt x="64" y="567"/>
                  </a:cubicBezTo>
                  <a:cubicBezTo>
                    <a:pt x="60" y="565"/>
                    <a:pt x="60" y="565"/>
                    <a:pt x="60" y="565"/>
                  </a:cubicBezTo>
                  <a:cubicBezTo>
                    <a:pt x="89" y="502"/>
                    <a:pt x="89" y="502"/>
                    <a:pt x="89" y="502"/>
                  </a:cubicBezTo>
                  <a:cubicBezTo>
                    <a:pt x="93" y="504"/>
                    <a:pt x="93" y="504"/>
                    <a:pt x="93" y="504"/>
                  </a:cubicBezTo>
                  <a:cubicBezTo>
                    <a:pt x="93" y="504"/>
                    <a:pt x="93" y="505"/>
                    <a:pt x="93" y="505"/>
                  </a:cubicBezTo>
                  <a:cubicBezTo>
                    <a:pt x="88" y="516"/>
                    <a:pt x="89" y="524"/>
                    <a:pt x="98" y="528"/>
                  </a:cubicBezTo>
                  <a:cubicBezTo>
                    <a:pt x="181" y="570"/>
                    <a:pt x="181" y="570"/>
                    <a:pt x="181" y="570"/>
                  </a:cubicBezTo>
                  <a:cubicBezTo>
                    <a:pt x="189" y="575"/>
                    <a:pt x="196" y="571"/>
                    <a:pt x="202" y="559"/>
                  </a:cubicBezTo>
                  <a:close/>
                  <a:moveTo>
                    <a:pt x="240" y="491"/>
                  </a:moveTo>
                  <a:cubicBezTo>
                    <a:pt x="236" y="488"/>
                    <a:pt x="236" y="488"/>
                    <a:pt x="236" y="488"/>
                  </a:cubicBezTo>
                  <a:cubicBezTo>
                    <a:pt x="244" y="478"/>
                    <a:pt x="244" y="470"/>
                    <a:pt x="235" y="464"/>
                  </a:cubicBezTo>
                  <a:cubicBezTo>
                    <a:pt x="166" y="403"/>
                    <a:pt x="166" y="403"/>
                    <a:pt x="166" y="403"/>
                  </a:cubicBezTo>
                  <a:cubicBezTo>
                    <a:pt x="153" y="403"/>
                    <a:pt x="146" y="404"/>
                    <a:pt x="145" y="407"/>
                  </a:cubicBezTo>
                  <a:cubicBezTo>
                    <a:pt x="141" y="404"/>
                    <a:pt x="141" y="404"/>
                    <a:pt x="141" y="404"/>
                  </a:cubicBezTo>
                  <a:cubicBezTo>
                    <a:pt x="167" y="371"/>
                    <a:pt x="167" y="371"/>
                    <a:pt x="167" y="371"/>
                  </a:cubicBezTo>
                  <a:cubicBezTo>
                    <a:pt x="272" y="373"/>
                    <a:pt x="272" y="373"/>
                    <a:pt x="272" y="373"/>
                  </a:cubicBezTo>
                  <a:cubicBezTo>
                    <a:pt x="228" y="334"/>
                    <a:pt x="228" y="334"/>
                    <a:pt x="228" y="334"/>
                  </a:cubicBezTo>
                  <a:cubicBezTo>
                    <a:pt x="219" y="325"/>
                    <a:pt x="211" y="325"/>
                    <a:pt x="202" y="336"/>
                  </a:cubicBezTo>
                  <a:cubicBezTo>
                    <a:pt x="198" y="332"/>
                    <a:pt x="198" y="332"/>
                    <a:pt x="198" y="332"/>
                  </a:cubicBezTo>
                  <a:cubicBezTo>
                    <a:pt x="225" y="300"/>
                    <a:pt x="225" y="300"/>
                    <a:pt x="225" y="300"/>
                  </a:cubicBezTo>
                  <a:cubicBezTo>
                    <a:pt x="228" y="303"/>
                    <a:pt x="228" y="303"/>
                    <a:pt x="228" y="303"/>
                  </a:cubicBezTo>
                  <a:cubicBezTo>
                    <a:pt x="222" y="312"/>
                    <a:pt x="223" y="320"/>
                    <a:pt x="231" y="325"/>
                  </a:cubicBezTo>
                  <a:cubicBezTo>
                    <a:pt x="316" y="400"/>
                    <a:pt x="316" y="400"/>
                    <a:pt x="316" y="400"/>
                  </a:cubicBezTo>
                  <a:cubicBezTo>
                    <a:pt x="313" y="404"/>
                    <a:pt x="313" y="404"/>
                    <a:pt x="313" y="404"/>
                  </a:cubicBezTo>
                  <a:cubicBezTo>
                    <a:pt x="179" y="404"/>
                    <a:pt x="179" y="404"/>
                    <a:pt x="179" y="404"/>
                  </a:cubicBezTo>
                  <a:cubicBezTo>
                    <a:pt x="238" y="455"/>
                    <a:pt x="238" y="455"/>
                    <a:pt x="238" y="455"/>
                  </a:cubicBezTo>
                  <a:cubicBezTo>
                    <a:pt x="247" y="464"/>
                    <a:pt x="256" y="464"/>
                    <a:pt x="264" y="453"/>
                  </a:cubicBezTo>
                  <a:cubicBezTo>
                    <a:pt x="268" y="456"/>
                    <a:pt x="268" y="456"/>
                    <a:pt x="268" y="456"/>
                  </a:cubicBezTo>
                  <a:cubicBezTo>
                    <a:pt x="240" y="491"/>
                    <a:pt x="240" y="491"/>
                    <a:pt x="240" y="491"/>
                  </a:cubicBezTo>
                  <a:close/>
                  <a:moveTo>
                    <a:pt x="457" y="197"/>
                  </a:moveTo>
                  <a:cubicBezTo>
                    <a:pt x="460" y="201"/>
                    <a:pt x="460" y="201"/>
                    <a:pt x="460" y="201"/>
                  </a:cubicBezTo>
                  <a:cubicBezTo>
                    <a:pt x="450" y="208"/>
                    <a:pt x="449" y="216"/>
                    <a:pt x="457" y="225"/>
                  </a:cubicBezTo>
                  <a:cubicBezTo>
                    <a:pt x="471" y="246"/>
                    <a:pt x="471" y="246"/>
                    <a:pt x="471" y="246"/>
                  </a:cubicBezTo>
                  <a:cubicBezTo>
                    <a:pt x="466" y="258"/>
                    <a:pt x="454" y="271"/>
                    <a:pt x="436" y="287"/>
                  </a:cubicBezTo>
                  <a:cubicBezTo>
                    <a:pt x="400" y="312"/>
                    <a:pt x="368" y="308"/>
                    <a:pt x="341" y="274"/>
                  </a:cubicBezTo>
                  <a:cubicBezTo>
                    <a:pt x="318" y="235"/>
                    <a:pt x="323" y="202"/>
                    <a:pt x="355" y="174"/>
                  </a:cubicBezTo>
                  <a:cubicBezTo>
                    <a:pt x="361" y="169"/>
                    <a:pt x="370" y="165"/>
                    <a:pt x="382" y="162"/>
                  </a:cubicBezTo>
                  <a:cubicBezTo>
                    <a:pt x="387" y="161"/>
                    <a:pt x="390" y="160"/>
                    <a:pt x="391" y="159"/>
                  </a:cubicBezTo>
                  <a:cubicBezTo>
                    <a:pt x="394" y="157"/>
                    <a:pt x="395" y="153"/>
                    <a:pt x="393" y="146"/>
                  </a:cubicBezTo>
                  <a:cubicBezTo>
                    <a:pt x="397" y="143"/>
                    <a:pt x="397" y="143"/>
                    <a:pt x="397" y="143"/>
                  </a:cubicBezTo>
                  <a:cubicBezTo>
                    <a:pt x="423" y="181"/>
                    <a:pt x="423" y="181"/>
                    <a:pt x="423" y="181"/>
                  </a:cubicBezTo>
                  <a:cubicBezTo>
                    <a:pt x="420" y="184"/>
                    <a:pt x="420" y="184"/>
                    <a:pt x="420" y="184"/>
                  </a:cubicBezTo>
                  <a:cubicBezTo>
                    <a:pt x="396" y="170"/>
                    <a:pt x="376" y="168"/>
                    <a:pt x="360" y="179"/>
                  </a:cubicBezTo>
                  <a:cubicBezTo>
                    <a:pt x="341" y="193"/>
                    <a:pt x="344" y="217"/>
                    <a:pt x="368" y="252"/>
                  </a:cubicBezTo>
                  <a:cubicBezTo>
                    <a:pt x="392" y="286"/>
                    <a:pt x="414" y="296"/>
                    <a:pt x="434" y="281"/>
                  </a:cubicBezTo>
                  <a:cubicBezTo>
                    <a:pt x="446" y="273"/>
                    <a:pt x="449" y="265"/>
                    <a:pt x="442" y="258"/>
                  </a:cubicBezTo>
                  <a:cubicBezTo>
                    <a:pt x="430" y="240"/>
                    <a:pt x="430" y="240"/>
                    <a:pt x="430" y="240"/>
                  </a:cubicBezTo>
                  <a:cubicBezTo>
                    <a:pt x="426" y="231"/>
                    <a:pt x="418" y="231"/>
                    <a:pt x="407" y="241"/>
                  </a:cubicBezTo>
                  <a:cubicBezTo>
                    <a:pt x="404" y="237"/>
                    <a:pt x="404" y="237"/>
                    <a:pt x="404" y="237"/>
                  </a:cubicBezTo>
                  <a:cubicBezTo>
                    <a:pt x="457" y="197"/>
                    <a:pt x="457" y="197"/>
                    <a:pt x="457" y="197"/>
                  </a:cubicBezTo>
                  <a:close/>
                  <a:moveTo>
                    <a:pt x="682" y="23"/>
                  </a:moveTo>
                  <a:cubicBezTo>
                    <a:pt x="684" y="28"/>
                    <a:pt x="684" y="28"/>
                    <a:pt x="684" y="28"/>
                  </a:cubicBezTo>
                  <a:cubicBezTo>
                    <a:pt x="673" y="31"/>
                    <a:pt x="670" y="38"/>
                    <a:pt x="674" y="48"/>
                  </a:cubicBezTo>
                  <a:cubicBezTo>
                    <a:pt x="691" y="110"/>
                    <a:pt x="691" y="110"/>
                    <a:pt x="691" y="110"/>
                  </a:cubicBezTo>
                  <a:cubicBezTo>
                    <a:pt x="695" y="128"/>
                    <a:pt x="695" y="141"/>
                    <a:pt x="691" y="150"/>
                  </a:cubicBezTo>
                  <a:cubicBezTo>
                    <a:pt x="685" y="160"/>
                    <a:pt x="674" y="168"/>
                    <a:pt x="658" y="173"/>
                  </a:cubicBezTo>
                  <a:cubicBezTo>
                    <a:pt x="642" y="178"/>
                    <a:pt x="629" y="178"/>
                    <a:pt x="618" y="174"/>
                  </a:cubicBezTo>
                  <a:cubicBezTo>
                    <a:pt x="607" y="170"/>
                    <a:pt x="599" y="159"/>
                    <a:pt x="595" y="143"/>
                  </a:cubicBezTo>
                  <a:cubicBezTo>
                    <a:pt x="578" y="79"/>
                    <a:pt x="578" y="79"/>
                    <a:pt x="578" y="79"/>
                  </a:cubicBezTo>
                  <a:cubicBezTo>
                    <a:pt x="575" y="66"/>
                    <a:pt x="569" y="61"/>
                    <a:pt x="558" y="65"/>
                  </a:cubicBezTo>
                  <a:cubicBezTo>
                    <a:pt x="557" y="61"/>
                    <a:pt x="557" y="61"/>
                    <a:pt x="557" y="61"/>
                  </a:cubicBezTo>
                  <a:cubicBezTo>
                    <a:pt x="619" y="42"/>
                    <a:pt x="619" y="42"/>
                    <a:pt x="619" y="42"/>
                  </a:cubicBezTo>
                  <a:cubicBezTo>
                    <a:pt x="620" y="47"/>
                    <a:pt x="620" y="47"/>
                    <a:pt x="620" y="47"/>
                  </a:cubicBezTo>
                  <a:cubicBezTo>
                    <a:pt x="607" y="49"/>
                    <a:pt x="602" y="57"/>
                    <a:pt x="607" y="70"/>
                  </a:cubicBezTo>
                  <a:cubicBezTo>
                    <a:pt x="625" y="134"/>
                    <a:pt x="625" y="134"/>
                    <a:pt x="625" y="134"/>
                  </a:cubicBezTo>
                  <a:cubicBezTo>
                    <a:pt x="631" y="159"/>
                    <a:pt x="644" y="169"/>
                    <a:pt x="662" y="163"/>
                  </a:cubicBezTo>
                  <a:cubicBezTo>
                    <a:pt x="684" y="157"/>
                    <a:pt x="691" y="140"/>
                    <a:pt x="683" y="112"/>
                  </a:cubicBezTo>
                  <a:cubicBezTo>
                    <a:pt x="667" y="54"/>
                    <a:pt x="667" y="54"/>
                    <a:pt x="667" y="54"/>
                  </a:cubicBezTo>
                  <a:cubicBezTo>
                    <a:pt x="664" y="41"/>
                    <a:pt x="656" y="36"/>
                    <a:pt x="643" y="40"/>
                  </a:cubicBezTo>
                  <a:cubicBezTo>
                    <a:pt x="642" y="35"/>
                    <a:pt x="642" y="35"/>
                    <a:pt x="642" y="35"/>
                  </a:cubicBezTo>
                  <a:cubicBezTo>
                    <a:pt x="682" y="23"/>
                    <a:pt x="682" y="23"/>
                    <a:pt x="682" y="23"/>
                  </a:cubicBezTo>
                  <a:close/>
                  <a:moveTo>
                    <a:pt x="792" y="136"/>
                  </a:moveTo>
                  <a:cubicBezTo>
                    <a:pt x="792" y="131"/>
                    <a:pt x="792" y="131"/>
                    <a:pt x="792" y="131"/>
                  </a:cubicBezTo>
                  <a:cubicBezTo>
                    <a:pt x="805" y="130"/>
                    <a:pt x="810" y="125"/>
                    <a:pt x="809" y="114"/>
                  </a:cubicBezTo>
                  <a:cubicBezTo>
                    <a:pt x="809" y="20"/>
                    <a:pt x="809" y="20"/>
                    <a:pt x="809" y="20"/>
                  </a:cubicBezTo>
                  <a:cubicBezTo>
                    <a:pt x="801" y="10"/>
                    <a:pt x="795" y="5"/>
                    <a:pt x="793" y="5"/>
                  </a:cubicBezTo>
                  <a:cubicBezTo>
                    <a:pt x="793" y="0"/>
                    <a:pt x="793" y="0"/>
                    <a:pt x="793" y="0"/>
                  </a:cubicBezTo>
                  <a:cubicBezTo>
                    <a:pt x="833" y="0"/>
                    <a:pt x="833" y="0"/>
                    <a:pt x="833" y="0"/>
                  </a:cubicBezTo>
                  <a:cubicBezTo>
                    <a:pt x="900" y="86"/>
                    <a:pt x="900" y="86"/>
                    <a:pt x="900" y="86"/>
                  </a:cubicBezTo>
                  <a:cubicBezTo>
                    <a:pt x="900" y="25"/>
                    <a:pt x="900" y="25"/>
                    <a:pt x="900" y="25"/>
                  </a:cubicBezTo>
                  <a:cubicBezTo>
                    <a:pt x="901" y="12"/>
                    <a:pt x="895" y="6"/>
                    <a:pt x="882" y="5"/>
                  </a:cubicBezTo>
                  <a:cubicBezTo>
                    <a:pt x="882" y="0"/>
                    <a:pt x="882" y="0"/>
                    <a:pt x="882" y="0"/>
                  </a:cubicBezTo>
                  <a:cubicBezTo>
                    <a:pt x="923" y="0"/>
                    <a:pt x="923" y="0"/>
                    <a:pt x="923" y="0"/>
                  </a:cubicBezTo>
                  <a:cubicBezTo>
                    <a:pt x="923" y="5"/>
                    <a:pt x="923" y="5"/>
                    <a:pt x="923" y="5"/>
                  </a:cubicBezTo>
                  <a:cubicBezTo>
                    <a:pt x="912" y="6"/>
                    <a:pt x="907" y="12"/>
                    <a:pt x="908" y="22"/>
                  </a:cubicBezTo>
                  <a:cubicBezTo>
                    <a:pt x="908" y="138"/>
                    <a:pt x="908" y="138"/>
                    <a:pt x="908" y="138"/>
                  </a:cubicBezTo>
                  <a:cubicBezTo>
                    <a:pt x="903" y="138"/>
                    <a:pt x="903" y="138"/>
                    <a:pt x="903" y="138"/>
                  </a:cubicBezTo>
                  <a:cubicBezTo>
                    <a:pt x="818" y="31"/>
                    <a:pt x="818" y="31"/>
                    <a:pt x="818" y="31"/>
                  </a:cubicBezTo>
                  <a:cubicBezTo>
                    <a:pt x="818" y="111"/>
                    <a:pt x="818" y="111"/>
                    <a:pt x="818" y="111"/>
                  </a:cubicBezTo>
                  <a:cubicBezTo>
                    <a:pt x="817" y="124"/>
                    <a:pt x="823" y="131"/>
                    <a:pt x="836" y="131"/>
                  </a:cubicBezTo>
                  <a:cubicBezTo>
                    <a:pt x="836" y="136"/>
                    <a:pt x="836" y="136"/>
                    <a:pt x="836" y="136"/>
                  </a:cubicBezTo>
                  <a:cubicBezTo>
                    <a:pt x="792" y="136"/>
                    <a:pt x="792" y="136"/>
                    <a:pt x="792" y="136"/>
                  </a:cubicBezTo>
                  <a:close/>
                  <a:moveTo>
                    <a:pt x="1066" y="149"/>
                  </a:moveTo>
                  <a:cubicBezTo>
                    <a:pt x="1065" y="154"/>
                    <a:pt x="1065" y="154"/>
                    <a:pt x="1065" y="154"/>
                  </a:cubicBezTo>
                  <a:cubicBezTo>
                    <a:pt x="998" y="144"/>
                    <a:pt x="998" y="144"/>
                    <a:pt x="998" y="144"/>
                  </a:cubicBezTo>
                  <a:cubicBezTo>
                    <a:pt x="999" y="139"/>
                    <a:pt x="999" y="139"/>
                    <a:pt x="999" y="139"/>
                  </a:cubicBezTo>
                  <a:cubicBezTo>
                    <a:pt x="1012" y="141"/>
                    <a:pt x="1019" y="137"/>
                    <a:pt x="1019" y="127"/>
                  </a:cubicBezTo>
                  <a:cubicBezTo>
                    <a:pt x="1032" y="32"/>
                    <a:pt x="1032" y="32"/>
                    <a:pt x="1032" y="32"/>
                  </a:cubicBezTo>
                  <a:cubicBezTo>
                    <a:pt x="1033" y="22"/>
                    <a:pt x="1028" y="17"/>
                    <a:pt x="1016" y="15"/>
                  </a:cubicBezTo>
                  <a:cubicBezTo>
                    <a:pt x="1016" y="10"/>
                    <a:pt x="1016" y="10"/>
                    <a:pt x="1016" y="10"/>
                  </a:cubicBezTo>
                  <a:cubicBezTo>
                    <a:pt x="1083" y="20"/>
                    <a:pt x="1083" y="20"/>
                    <a:pt x="1083" y="20"/>
                  </a:cubicBezTo>
                  <a:cubicBezTo>
                    <a:pt x="1083" y="25"/>
                    <a:pt x="1083" y="25"/>
                    <a:pt x="1083" y="25"/>
                  </a:cubicBezTo>
                  <a:cubicBezTo>
                    <a:pt x="1082" y="25"/>
                    <a:pt x="1082" y="25"/>
                    <a:pt x="1081" y="24"/>
                  </a:cubicBezTo>
                  <a:cubicBezTo>
                    <a:pt x="1069" y="23"/>
                    <a:pt x="1063" y="27"/>
                    <a:pt x="1062" y="37"/>
                  </a:cubicBezTo>
                  <a:cubicBezTo>
                    <a:pt x="1049" y="132"/>
                    <a:pt x="1049" y="132"/>
                    <a:pt x="1049" y="132"/>
                  </a:cubicBezTo>
                  <a:cubicBezTo>
                    <a:pt x="1047" y="142"/>
                    <a:pt x="1053" y="147"/>
                    <a:pt x="1066" y="149"/>
                  </a:cubicBezTo>
                  <a:close/>
                  <a:moveTo>
                    <a:pt x="1307" y="104"/>
                  </a:moveTo>
                  <a:cubicBezTo>
                    <a:pt x="1305" y="108"/>
                    <a:pt x="1305" y="108"/>
                    <a:pt x="1305" y="108"/>
                  </a:cubicBezTo>
                  <a:cubicBezTo>
                    <a:pt x="1298" y="105"/>
                    <a:pt x="1290" y="108"/>
                    <a:pt x="1283" y="116"/>
                  </a:cubicBezTo>
                  <a:cubicBezTo>
                    <a:pt x="1199" y="206"/>
                    <a:pt x="1199" y="206"/>
                    <a:pt x="1199" y="206"/>
                  </a:cubicBezTo>
                  <a:cubicBezTo>
                    <a:pt x="1195" y="204"/>
                    <a:pt x="1195" y="204"/>
                    <a:pt x="1195" y="204"/>
                  </a:cubicBezTo>
                  <a:cubicBezTo>
                    <a:pt x="1194" y="74"/>
                    <a:pt x="1194" y="74"/>
                    <a:pt x="1194" y="74"/>
                  </a:cubicBezTo>
                  <a:cubicBezTo>
                    <a:pt x="1195" y="64"/>
                    <a:pt x="1191" y="58"/>
                    <a:pt x="1184" y="55"/>
                  </a:cubicBezTo>
                  <a:cubicBezTo>
                    <a:pt x="1186" y="50"/>
                    <a:pt x="1186" y="50"/>
                    <a:pt x="1186" y="50"/>
                  </a:cubicBezTo>
                  <a:cubicBezTo>
                    <a:pt x="1245" y="77"/>
                    <a:pt x="1245" y="77"/>
                    <a:pt x="1245" y="77"/>
                  </a:cubicBezTo>
                  <a:cubicBezTo>
                    <a:pt x="1244" y="81"/>
                    <a:pt x="1244" y="81"/>
                    <a:pt x="1244" y="81"/>
                  </a:cubicBezTo>
                  <a:cubicBezTo>
                    <a:pt x="1232" y="76"/>
                    <a:pt x="1226" y="76"/>
                    <a:pt x="1225" y="82"/>
                  </a:cubicBezTo>
                  <a:cubicBezTo>
                    <a:pt x="1224" y="85"/>
                    <a:pt x="1224" y="91"/>
                    <a:pt x="1224" y="100"/>
                  </a:cubicBezTo>
                  <a:cubicBezTo>
                    <a:pt x="1223" y="169"/>
                    <a:pt x="1223" y="169"/>
                    <a:pt x="1223" y="169"/>
                  </a:cubicBezTo>
                  <a:cubicBezTo>
                    <a:pt x="1271" y="118"/>
                    <a:pt x="1271" y="118"/>
                    <a:pt x="1271" y="118"/>
                  </a:cubicBezTo>
                  <a:cubicBezTo>
                    <a:pt x="1271" y="118"/>
                    <a:pt x="1272" y="117"/>
                    <a:pt x="1273" y="116"/>
                  </a:cubicBezTo>
                  <a:cubicBezTo>
                    <a:pt x="1276" y="112"/>
                    <a:pt x="1279" y="109"/>
                    <a:pt x="1279" y="107"/>
                  </a:cubicBezTo>
                  <a:cubicBezTo>
                    <a:pt x="1283" y="102"/>
                    <a:pt x="1279" y="97"/>
                    <a:pt x="1268" y="92"/>
                  </a:cubicBezTo>
                  <a:cubicBezTo>
                    <a:pt x="1270" y="87"/>
                    <a:pt x="1270" y="87"/>
                    <a:pt x="1270" y="87"/>
                  </a:cubicBezTo>
                  <a:cubicBezTo>
                    <a:pt x="1307" y="104"/>
                    <a:pt x="1307" y="104"/>
                    <a:pt x="1307" y="104"/>
                  </a:cubicBezTo>
                  <a:close/>
                  <a:moveTo>
                    <a:pt x="1393" y="164"/>
                  </a:moveTo>
                  <a:cubicBezTo>
                    <a:pt x="1396" y="160"/>
                    <a:pt x="1396" y="160"/>
                    <a:pt x="1396" y="160"/>
                  </a:cubicBezTo>
                  <a:cubicBezTo>
                    <a:pt x="1485" y="228"/>
                    <a:pt x="1485" y="228"/>
                    <a:pt x="1485" y="228"/>
                  </a:cubicBezTo>
                  <a:cubicBezTo>
                    <a:pt x="1463" y="260"/>
                    <a:pt x="1463" y="260"/>
                    <a:pt x="1463" y="260"/>
                  </a:cubicBezTo>
                  <a:cubicBezTo>
                    <a:pt x="1459" y="257"/>
                    <a:pt x="1459" y="257"/>
                    <a:pt x="1459" y="257"/>
                  </a:cubicBezTo>
                  <a:cubicBezTo>
                    <a:pt x="1471" y="237"/>
                    <a:pt x="1465" y="219"/>
                    <a:pt x="1442" y="204"/>
                  </a:cubicBezTo>
                  <a:cubicBezTo>
                    <a:pt x="1434" y="197"/>
                    <a:pt x="1429" y="196"/>
                    <a:pt x="1425" y="203"/>
                  </a:cubicBezTo>
                  <a:cubicBezTo>
                    <a:pt x="1399" y="240"/>
                    <a:pt x="1399" y="240"/>
                    <a:pt x="1399" y="240"/>
                  </a:cubicBezTo>
                  <a:cubicBezTo>
                    <a:pt x="1414" y="253"/>
                    <a:pt x="1428" y="252"/>
                    <a:pt x="1442" y="235"/>
                  </a:cubicBezTo>
                  <a:cubicBezTo>
                    <a:pt x="1445" y="238"/>
                    <a:pt x="1445" y="238"/>
                    <a:pt x="1445" y="238"/>
                  </a:cubicBezTo>
                  <a:cubicBezTo>
                    <a:pt x="1407" y="292"/>
                    <a:pt x="1407" y="292"/>
                    <a:pt x="1407" y="292"/>
                  </a:cubicBezTo>
                  <a:cubicBezTo>
                    <a:pt x="1404" y="290"/>
                    <a:pt x="1404" y="290"/>
                    <a:pt x="1404" y="290"/>
                  </a:cubicBezTo>
                  <a:cubicBezTo>
                    <a:pt x="1415" y="271"/>
                    <a:pt x="1412" y="256"/>
                    <a:pt x="1395" y="246"/>
                  </a:cubicBezTo>
                  <a:cubicBezTo>
                    <a:pt x="1368" y="285"/>
                    <a:pt x="1368" y="285"/>
                    <a:pt x="1368" y="285"/>
                  </a:cubicBezTo>
                  <a:cubicBezTo>
                    <a:pt x="1363" y="291"/>
                    <a:pt x="1365" y="297"/>
                    <a:pt x="1375" y="304"/>
                  </a:cubicBezTo>
                  <a:cubicBezTo>
                    <a:pt x="1394" y="319"/>
                    <a:pt x="1415" y="320"/>
                    <a:pt x="1436" y="306"/>
                  </a:cubicBezTo>
                  <a:cubicBezTo>
                    <a:pt x="1440" y="309"/>
                    <a:pt x="1440" y="309"/>
                    <a:pt x="1440" y="309"/>
                  </a:cubicBezTo>
                  <a:cubicBezTo>
                    <a:pt x="1411" y="338"/>
                    <a:pt x="1411" y="338"/>
                    <a:pt x="1411" y="338"/>
                  </a:cubicBezTo>
                  <a:cubicBezTo>
                    <a:pt x="1320" y="269"/>
                    <a:pt x="1320" y="269"/>
                    <a:pt x="1320" y="269"/>
                  </a:cubicBezTo>
                  <a:cubicBezTo>
                    <a:pt x="1322" y="266"/>
                    <a:pt x="1322" y="266"/>
                    <a:pt x="1322" y="266"/>
                  </a:cubicBezTo>
                  <a:cubicBezTo>
                    <a:pt x="1333" y="273"/>
                    <a:pt x="1340" y="272"/>
                    <a:pt x="1345" y="264"/>
                  </a:cubicBezTo>
                  <a:cubicBezTo>
                    <a:pt x="1399" y="186"/>
                    <a:pt x="1399" y="186"/>
                    <a:pt x="1399" y="186"/>
                  </a:cubicBezTo>
                  <a:cubicBezTo>
                    <a:pt x="1405" y="179"/>
                    <a:pt x="1403" y="171"/>
                    <a:pt x="1393" y="164"/>
                  </a:cubicBezTo>
                  <a:close/>
                  <a:moveTo>
                    <a:pt x="1588" y="369"/>
                  </a:moveTo>
                  <a:cubicBezTo>
                    <a:pt x="1549" y="401"/>
                    <a:pt x="1549" y="401"/>
                    <a:pt x="1549" y="401"/>
                  </a:cubicBezTo>
                  <a:cubicBezTo>
                    <a:pt x="1564" y="423"/>
                    <a:pt x="1578" y="426"/>
                    <a:pt x="1594" y="411"/>
                  </a:cubicBezTo>
                  <a:cubicBezTo>
                    <a:pt x="1608" y="399"/>
                    <a:pt x="1611" y="387"/>
                    <a:pt x="1601" y="374"/>
                  </a:cubicBezTo>
                  <a:cubicBezTo>
                    <a:pt x="1597" y="366"/>
                    <a:pt x="1592" y="365"/>
                    <a:pt x="1588" y="369"/>
                  </a:cubicBezTo>
                  <a:close/>
                  <a:moveTo>
                    <a:pt x="1552" y="509"/>
                  </a:moveTo>
                  <a:cubicBezTo>
                    <a:pt x="1551" y="507"/>
                    <a:pt x="1550" y="504"/>
                    <a:pt x="1551" y="501"/>
                  </a:cubicBezTo>
                  <a:cubicBezTo>
                    <a:pt x="1570" y="434"/>
                    <a:pt x="1570" y="434"/>
                    <a:pt x="1570" y="434"/>
                  </a:cubicBezTo>
                  <a:cubicBezTo>
                    <a:pt x="1587" y="447"/>
                    <a:pt x="1602" y="448"/>
                    <a:pt x="1614" y="437"/>
                  </a:cubicBezTo>
                  <a:cubicBezTo>
                    <a:pt x="1631" y="423"/>
                    <a:pt x="1629" y="401"/>
                    <a:pt x="1608" y="371"/>
                  </a:cubicBezTo>
                  <a:cubicBezTo>
                    <a:pt x="1570" y="321"/>
                    <a:pt x="1570" y="321"/>
                    <a:pt x="1570" y="321"/>
                  </a:cubicBezTo>
                  <a:cubicBezTo>
                    <a:pt x="1566" y="324"/>
                    <a:pt x="1566" y="324"/>
                    <a:pt x="1566" y="324"/>
                  </a:cubicBezTo>
                  <a:cubicBezTo>
                    <a:pt x="1574" y="333"/>
                    <a:pt x="1573" y="341"/>
                    <a:pt x="1562" y="349"/>
                  </a:cubicBezTo>
                  <a:cubicBezTo>
                    <a:pt x="1496" y="403"/>
                    <a:pt x="1496" y="403"/>
                    <a:pt x="1496" y="403"/>
                  </a:cubicBezTo>
                  <a:cubicBezTo>
                    <a:pt x="1487" y="412"/>
                    <a:pt x="1479" y="412"/>
                    <a:pt x="1471" y="401"/>
                  </a:cubicBezTo>
                  <a:cubicBezTo>
                    <a:pt x="1468" y="404"/>
                    <a:pt x="1468" y="404"/>
                    <a:pt x="1468" y="404"/>
                  </a:cubicBezTo>
                  <a:cubicBezTo>
                    <a:pt x="1507" y="457"/>
                    <a:pt x="1507" y="457"/>
                    <a:pt x="1507" y="457"/>
                  </a:cubicBezTo>
                  <a:cubicBezTo>
                    <a:pt x="1511" y="454"/>
                    <a:pt x="1511" y="454"/>
                    <a:pt x="1511" y="454"/>
                  </a:cubicBezTo>
                  <a:cubicBezTo>
                    <a:pt x="1503" y="444"/>
                    <a:pt x="1504" y="435"/>
                    <a:pt x="1515" y="429"/>
                  </a:cubicBezTo>
                  <a:cubicBezTo>
                    <a:pt x="1544" y="405"/>
                    <a:pt x="1544" y="405"/>
                    <a:pt x="1544" y="405"/>
                  </a:cubicBezTo>
                  <a:cubicBezTo>
                    <a:pt x="1548" y="409"/>
                    <a:pt x="1548" y="409"/>
                    <a:pt x="1548" y="409"/>
                  </a:cubicBezTo>
                  <a:cubicBezTo>
                    <a:pt x="1525" y="480"/>
                    <a:pt x="1525" y="480"/>
                    <a:pt x="1525" y="480"/>
                  </a:cubicBezTo>
                  <a:cubicBezTo>
                    <a:pt x="1549" y="512"/>
                    <a:pt x="1549" y="512"/>
                    <a:pt x="1549" y="512"/>
                  </a:cubicBezTo>
                  <a:cubicBezTo>
                    <a:pt x="1552" y="509"/>
                    <a:pt x="1552" y="509"/>
                    <a:pt x="1552" y="509"/>
                  </a:cubicBezTo>
                  <a:close/>
                  <a:moveTo>
                    <a:pt x="1699" y="629"/>
                  </a:moveTo>
                  <a:cubicBezTo>
                    <a:pt x="1697" y="624"/>
                    <a:pt x="1697" y="624"/>
                    <a:pt x="1697" y="624"/>
                  </a:cubicBezTo>
                  <a:cubicBezTo>
                    <a:pt x="1715" y="607"/>
                    <a:pt x="1721" y="591"/>
                    <a:pt x="1714" y="574"/>
                  </a:cubicBezTo>
                  <a:cubicBezTo>
                    <a:pt x="1708" y="561"/>
                    <a:pt x="1699" y="557"/>
                    <a:pt x="1689" y="561"/>
                  </a:cubicBezTo>
                  <a:cubicBezTo>
                    <a:pt x="1680" y="564"/>
                    <a:pt x="1676" y="573"/>
                    <a:pt x="1676" y="590"/>
                  </a:cubicBezTo>
                  <a:cubicBezTo>
                    <a:pt x="1675" y="623"/>
                    <a:pt x="1675" y="623"/>
                    <a:pt x="1675" y="623"/>
                  </a:cubicBezTo>
                  <a:cubicBezTo>
                    <a:pt x="1673" y="639"/>
                    <a:pt x="1666" y="651"/>
                    <a:pt x="1651" y="657"/>
                  </a:cubicBezTo>
                  <a:cubicBezTo>
                    <a:pt x="1628" y="666"/>
                    <a:pt x="1610" y="657"/>
                    <a:pt x="1597" y="629"/>
                  </a:cubicBezTo>
                  <a:cubicBezTo>
                    <a:pt x="1594" y="622"/>
                    <a:pt x="1591" y="614"/>
                    <a:pt x="1590" y="604"/>
                  </a:cubicBezTo>
                  <a:cubicBezTo>
                    <a:pt x="1589" y="600"/>
                    <a:pt x="1589" y="597"/>
                    <a:pt x="1588" y="595"/>
                  </a:cubicBezTo>
                  <a:cubicBezTo>
                    <a:pt x="1587" y="593"/>
                    <a:pt x="1584" y="591"/>
                    <a:pt x="1581" y="592"/>
                  </a:cubicBezTo>
                  <a:cubicBezTo>
                    <a:pt x="1579" y="587"/>
                    <a:pt x="1579" y="587"/>
                    <a:pt x="1579" y="587"/>
                  </a:cubicBezTo>
                  <a:cubicBezTo>
                    <a:pt x="1620" y="568"/>
                    <a:pt x="1620" y="568"/>
                    <a:pt x="1620" y="568"/>
                  </a:cubicBezTo>
                  <a:cubicBezTo>
                    <a:pt x="1623" y="573"/>
                    <a:pt x="1623" y="573"/>
                    <a:pt x="1623" y="573"/>
                  </a:cubicBezTo>
                  <a:cubicBezTo>
                    <a:pt x="1601" y="590"/>
                    <a:pt x="1594" y="609"/>
                    <a:pt x="1602" y="628"/>
                  </a:cubicBezTo>
                  <a:cubicBezTo>
                    <a:pt x="1608" y="642"/>
                    <a:pt x="1618" y="646"/>
                    <a:pt x="1631" y="641"/>
                  </a:cubicBezTo>
                  <a:cubicBezTo>
                    <a:pt x="1640" y="638"/>
                    <a:pt x="1644" y="628"/>
                    <a:pt x="1643" y="611"/>
                  </a:cubicBezTo>
                  <a:cubicBezTo>
                    <a:pt x="1644" y="596"/>
                    <a:pt x="1644" y="596"/>
                    <a:pt x="1644" y="596"/>
                  </a:cubicBezTo>
                  <a:cubicBezTo>
                    <a:pt x="1645" y="569"/>
                    <a:pt x="1653" y="553"/>
                    <a:pt x="1668" y="547"/>
                  </a:cubicBezTo>
                  <a:cubicBezTo>
                    <a:pt x="1691" y="538"/>
                    <a:pt x="1708" y="546"/>
                    <a:pt x="1720" y="572"/>
                  </a:cubicBezTo>
                  <a:cubicBezTo>
                    <a:pt x="1722" y="578"/>
                    <a:pt x="1724" y="585"/>
                    <a:pt x="1724" y="594"/>
                  </a:cubicBezTo>
                  <a:cubicBezTo>
                    <a:pt x="1725" y="599"/>
                    <a:pt x="1725" y="602"/>
                    <a:pt x="1726" y="603"/>
                  </a:cubicBezTo>
                  <a:cubicBezTo>
                    <a:pt x="1727" y="607"/>
                    <a:pt x="1730" y="608"/>
                    <a:pt x="1734" y="606"/>
                  </a:cubicBezTo>
                  <a:cubicBezTo>
                    <a:pt x="1737" y="612"/>
                    <a:pt x="1737" y="612"/>
                    <a:pt x="1737" y="612"/>
                  </a:cubicBezTo>
                  <a:cubicBezTo>
                    <a:pt x="1699" y="629"/>
                    <a:pt x="1699" y="629"/>
                    <a:pt x="1699" y="629"/>
                  </a:cubicBezTo>
                  <a:close/>
                  <a:moveTo>
                    <a:pt x="1649" y="824"/>
                  </a:moveTo>
                  <a:cubicBezTo>
                    <a:pt x="1644" y="825"/>
                    <a:pt x="1644" y="825"/>
                    <a:pt x="1644" y="825"/>
                  </a:cubicBezTo>
                  <a:cubicBezTo>
                    <a:pt x="1634" y="755"/>
                    <a:pt x="1634" y="755"/>
                    <a:pt x="1634" y="755"/>
                  </a:cubicBezTo>
                  <a:cubicBezTo>
                    <a:pt x="1638" y="755"/>
                    <a:pt x="1638" y="755"/>
                    <a:pt x="1638" y="755"/>
                  </a:cubicBezTo>
                  <a:cubicBezTo>
                    <a:pt x="1641" y="768"/>
                    <a:pt x="1647" y="773"/>
                    <a:pt x="1655" y="771"/>
                  </a:cubicBezTo>
                  <a:cubicBezTo>
                    <a:pt x="1746" y="756"/>
                    <a:pt x="1746" y="756"/>
                    <a:pt x="1746" y="756"/>
                  </a:cubicBezTo>
                  <a:cubicBezTo>
                    <a:pt x="1756" y="755"/>
                    <a:pt x="1759" y="748"/>
                    <a:pt x="1757" y="735"/>
                  </a:cubicBezTo>
                  <a:cubicBezTo>
                    <a:pt x="1762" y="734"/>
                    <a:pt x="1762" y="734"/>
                    <a:pt x="1762" y="734"/>
                  </a:cubicBezTo>
                  <a:cubicBezTo>
                    <a:pt x="1772" y="804"/>
                    <a:pt x="1772" y="804"/>
                    <a:pt x="1772" y="804"/>
                  </a:cubicBezTo>
                  <a:cubicBezTo>
                    <a:pt x="1768" y="804"/>
                    <a:pt x="1768" y="804"/>
                    <a:pt x="1768" y="804"/>
                  </a:cubicBezTo>
                  <a:cubicBezTo>
                    <a:pt x="1768" y="804"/>
                    <a:pt x="1768" y="803"/>
                    <a:pt x="1768" y="803"/>
                  </a:cubicBezTo>
                  <a:cubicBezTo>
                    <a:pt x="1766" y="791"/>
                    <a:pt x="1760" y="785"/>
                    <a:pt x="1751" y="788"/>
                  </a:cubicBezTo>
                  <a:cubicBezTo>
                    <a:pt x="1660" y="803"/>
                    <a:pt x="1660" y="803"/>
                    <a:pt x="1660" y="803"/>
                  </a:cubicBezTo>
                  <a:cubicBezTo>
                    <a:pt x="1651" y="804"/>
                    <a:pt x="1647" y="811"/>
                    <a:pt x="1649" y="824"/>
                  </a:cubicBezTo>
                  <a:close/>
                  <a:moveTo>
                    <a:pt x="1645" y="1000"/>
                  </a:moveTo>
                  <a:cubicBezTo>
                    <a:pt x="1640" y="1000"/>
                    <a:pt x="1640" y="1000"/>
                    <a:pt x="1640" y="1000"/>
                  </a:cubicBezTo>
                  <a:cubicBezTo>
                    <a:pt x="1645" y="929"/>
                    <a:pt x="1645" y="929"/>
                    <a:pt x="1645" y="929"/>
                  </a:cubicBezTo>
                  <a:cubicBezTo>
                    <a:pt x="1649" y="929"/>
                    <a:pt x="1649" y="929"/>
                    <a:pt x="1649" y="929"/>
                  </a:cubicBezTo>
                  <a:cubicBezTo>
                    <a:pt x="1647" y="944"/>
                    <a:pt x="1653" y="950"/>
                    <a:pt x="1666" y="950"/>
                  </a:cubicBezTo>
                  <a:cubicBezTo>
                    <a:pt x="1767" y="957"/>
                    <a:pt x="1767" y="957"/>
                    <a:pt x="1767" y="957"/>
                  </a:cubicBezTo>
                  <a:cubicBezTo>
                    <a:pt x="1769" y="934"/>
                    <a:pt x="1759" y="920"/>
                    <a:pt x="1737" y="916"/>
                  </a:cubicBezTo>
                  <a:cubicBezTo>
                    <a:pt x="1738" y="910"/>
                    <a:pt x="1738" y="910"/>
                    <a:pt x="1738" y="910"/>
                  </a:cubicBezTo>
                  <a:cubicBezTo>
                    <a:pt x="1776" y="914"/>
                    <a:pt x="1776" y="914"/>
                    <a:pt x="1776" y="914"/>
                  </a:cubicBezTo>
                  <a:cubicBezTo>
                    <a:pt x="1768" y="1033"/>
                    <a:pt x="1768" y="1033"/>
                    <a:pt x="1768" y="1033"/>
                  </a:cubicBezTo>
                  <a:cubicBezTo>
                    <a:pt x="1729" y="1031"/>
                    <a:pt x="1729" y="1031"/>
                    <a:pt x="1729" y="1031"/>
                  </a:cubicBezTo>
                  <a:cubicBezTo>
                    <a:pt x="1730" y="1025"/>
                    <a:pt x="1730" y="1025"/>
                    <a:pt x="1730" y="1025"/>
                  </a:cubicBezTo>
                  <a:cubicBezTo>
                    <a:pt x="1752" y="1025"/>
                    <a:pt x="1763" y="1013"/>
                    <a:pt x="1765" y="989"/>
                  </a:cubicBezTo>
                  <a:cubicBezTo>
                    <a:pt x="1664" y="982"/>
                    <a:pt x="1664" y="982"/>
                    <a:pt x="1664" y="982"/>
                  </a:cubicBezTo>
                  <a:cubicBezTo>
                    <a:pt x="1651" y="979"/>
                    <a:pt x="1644" y="985"/>
                    <a:pt x="1645" y="1000"/>
                  </a:cubicBezTo>
                  <a:close/>
                  <a:moveTo>
                    <a:pt x="1690" y="1280"/>
                  </a:moveTo>
                  <a:cubicBezTo>
                    <a:pt x="1685" y="1278"/>
                    <a:pt x="1685" y="1278"/>
                    <a:pt x="1685" y="1278"/>
                  </a:cubicBezTo>
                  <a:cubicBezTo>
                    <a:pt x="1685" y="1278"/>
                    <a:pt x="1685" y="1278"/>
                    <a:pt x="1686" y="1277"/>
                  </a:cubicBezTo>
                  <a:cubicBezTo>
                    <a:pt x="1687" y="1272"/>
                    <a:pt x="1686" y="1267"/>
                    <a:pt x="1683" y="1263"/>
                  </a:cubicBezTo>
                  <a:cubicBezTo>
                    <a:pt x="1641" y="1204"/>
                    <a:pt x="1641" y="1204"/>
                    <a:pt x="1641" y="1204"/>
                  </a:cubicBezTo>
                  <a:cubicBezTo>
                    <a:pt x="1609" y="1190"/>
                    <a:pt x="1609" y="1190"/>
                    <a:pt x="1609" y="1190"/>
                  </a:cubicBezTo>
                  <a:cubicBezTo>
                    <a:pt x="1598" y="1184"/>
                    <a:pt x="1590" y="1187"/>
                    <a:pt x="1586" y="1200"/>
                  </a:cubicBezTo>
                  <a:cubicBezTo>
                    <a:pt x="1582" y="1198"/>
                    <a:pt x="1582" y="1198"/>
                    <a:pt x="1582" y="1198"/>
                  </a:cubicBezTo>
                  <a:cubicBezTo>
                    <a:pt x="1607" y="1134"/>
                    <a:pt x="1607" y="1134"/>
                    <a:pt x="1607" y="1134"/>
                  </a:cubicBezTo>
                  <a:cubicBezTo>
                    <a:pt x="1611" y="1135"/>
                    <a:pt x="1611" y="1135"/>
                    <a:pt x="1611" y="1135"/>
                  </a:cubicBezTo>
                  <a:cubicBezTo>
                    <a:pt x="1605" y="1148"/>
                    <a:pt x="1608" y="1156"/>
                    <a:pt x="1621" y="1160"/>
                  </a:cubicBezTo>
                  <a:cubicBezTo>
                    <a:pt x="1647" y="1171"/>
                    <a:pt x="1647" y="1171"/>
                    <a:pt x="1647" y="1171"/>
                  </a:cubicBezTo>
                  <a:cubicBezTo>
                    <a:pt x="1719" y="1162"/>
                    <a:pt x="1719" y="1162"/>
                    <a:pt x="1719" y="1162"/>
                  </a:cubicBezTo>
                  <a:cubicBezTo>
                    <a:pt x="1726" y="1161"/>
                    <a:pt x="1732" y="1157"/>
                    <a:pt x="1734" y="1151"/>
                  </a:cubicBezTo>
                  <a:cubicBezTo>
                    <a:pt x="1739" y="1153"/>
                    <a:pt x="1739" y="1153"/>
                    <a:pt x="1739" y="1153"/>
                  </a:cubicBezTo>
                  <a:cubicBezTo>
                    <a:pt x="1715" y="1215"/>
                    <a:pt x="1715" y="1215"/>
                    <a:pt x="1715" y="1215"/>
                  </a:cubicBezTo>
                  <a:cubicBezTo>
                    <a:pt x="1710" y="1214"/>
                    <a:pt x="1710" y="1214"/>
                    <a:pt x="1710" y="1214"/>
                  </a:cubicBezTo>
                  <a:cubicBezTo>
                    <a:pt x="1715" y="1202"/>
                    <a:pt x="1715" y="1196"/>
                    <a:pt x="1710" y="1196"/>
                  </a:cubicBezTo>
                  <a:cubicBezTo>
                    <a:pt x="1709" y="1195"/>
                    <a:pt x="1706" y="1195"/>
                    <a:pt x="1701" y="1195"/>
                  </a:cubicBezTo>
                  <a:cubicBezTo>
                    <a:pt x="1700" y="1196"/>
                    <a:pt x="1699" y="1196"/>
                    <a:pt x="1699" y="1196"/>
                  </a:cubicBezTo>
                  <a:cubicBezTo>
                    <a:pt x="1648" y="1201"/>
                    <a:pt x="1648" y="1201"/>
                    <a:pt x="1648" y="1201"/>
                  </a:cubicBezTo>
                  <a:cubicBezTo>
                    <a:pt x="1674" y="1235"/>
                    <a:pt x="1674" y="1235"/>
                    <a:pt x="1674" y="1235"/>
                  </a:cubicBezTo>
                  <a:cubicBezTo>
                    <a:pt x="1678" y="1242"/>
                    <a:pt x="1682" y="1247"/>
                    <a:pt x="1687" y="1249"/>
                  </a:cubicBezTo>
                  <a:cubicBezTo>
                    <a:pt x="1692" y="1252"/>
                    <a:pt x="1696" y="1248"/>
                    <a:pt x="1701" y="1238"/>
                  </a:cubicBezTo>
                  <a:cubicBezTo>
                    <a:pt x="1705" y="1239"/>
                    <a:pt x="1705" y="1239"/>
                    <a:pt x="1705" y="1239"/>
                  </a:cubicBezTo>
                  <a:lnTo>
                    <a:pt x="1690" y="1280"/>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2" name="Freeform 7"/>
            <p:cNvSpPr/>
            <p:nvPr/>
          </p:nvSpPr>
          <p:spPr bwMode="auto">
            <a:xfrm>
              <a:off x="9896157" y="423630"/>
              <a:ext cx="168543" cy="263378"/>
            </a:xfrm>
            <a:custGeom>
              <a:avLst/>
              <a:gdLst>
                <a:gd name="T0" fmla="*/ 495 w 495"/>
                <a:gd name="T1" fmla="*/ 81 h 772"/>
                <a:gd name="T2" fmla="*/ 495 w 495"/>
                <a:gd name="T3" fmla="*/ 404 h 772"/>
                <a:gd name="T4" fmla="*/ 454 w 495"/>
                <a:gd name="T5" fmla="*/ 443 h 772"/>
                <a:gd name="T6" fmla="*/ 415 w 495"/>
                <a:gd name="T7" fmla="*/ 456 h 772"/>
                <a:gd name="T8" fmla="*/ 117 w 495"/>
                <a:gd name="T9" fmla="*/ 708 h 772"/>
                <a:gd name="T10" fmla="*/ 110 w 495"/>
                <a:gd name="T11" fmla="*/ 718 h 772"/>
                <a:gd name="T12" fmla="*/ 88 w 495"/>
                <a:gd name="T13" fmla="*/ 750 h 772"/>
                <a:gd name="T14" fmla="*/ 9 w 495"/>
                <a:gd name="T15" fmla="*/ 717 h 772"/>
                <a:gd name="T16" fmla="*/ 20 w 495"/>
                <a:gd name="T17" fmla="*/ 675 h 772"/>
                <a:gd name="T18" fmla="*/ 31 w 495"/>
                <a:gd name="T19" fmla="*/ 657 h 772"/>
                <a:gd name="T20" fmla="*/ 395 w 495"/>
                <a:gd name="T21" fmla="*/ 356 h 772"/>
                <a:gd name="T22" fmla="*/ 395 w 495"/>
                <a:gd name="T23" fmla="*/ 241 h 772"/>
                <a:gd name="T24" fmla="*/ 130 w 495"/>
                <a:gd name="T25" fmla="*/ 385 h 772"/>
                <a:gd name="T26" fmla="*/ 56 w 495"/>
                <a:gd name="T27" fmla="*/ 315 h 772"/>
                <a:gd name="T28" fmla="*/ 395 w 495"/>
                <a:gd name="T29" fmla="*/ 139 h 772"/>
                <a:gd name="T30" fmla="*/ 395 w 495"/>
                <a:gd name="T31" fmla="*/ 86 h 772"/>
                <a:gd name="T32" fmla="*/ 495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495" y="81"/>
                  </a:moveTo>
                  <a:cubicBezTo>
                    <a:pt x="495" y="404"/>
                    <a:pt x="495" y="404"/>
                    <a:pt x="495" y="404"/>
                  </a:cubicBezTo>
                  <a:cubicBezTo>
                    <a:pt x="494" y="425"/>
                    <a:pt x="480" y="437"/>
                    <a:pt x="454" y="443"/>
                  </a:cubicBezTo>
                  <a:cubicBezTo>
                    <a:pt x="439" y="447"/>
                    <a:pt x="430" y="450"/>
                    <a:pt x="415" y="456"/>
                  </a:cubicBezTo>
                  <a:cubicBezTo>
                    <a:pt x="277" y="510"/>
                    <a:pt x="193" y="607"/>
                    <a:pt x="117" y="708"/>
                  </a:cubicBezTo>
                  <a:cubicBezTo>
                    <a:pt x="115" y="712"/>
                    <a:pt x="112" y="715"/>
                    <a:pt x="110" y="718"/>
                  </a:cubicBezTo>
                  <a:cubicBezTo>
                    <a:pt x="103" y="728"/>
                    <a:pt x="96" y="742"/>
                    <a:pt x="88" y="750"/>
                  </a:cubicBezTo>
                  <a:cubicBezTo>
                    <a:pt x="66" y="772"/>
                    <a:pt x="15" y="757"/>
                    <a:pt x="9" y="717"/>
                  </a:cubicBezTo>
                  <a:cubicBezTo>
                    <a:pt x="6" y="699"/>
                    <a:pt x="11" y="690"/>
                    <a:pt x="20" y="675"/>
                  </a:cubicBezTo>
                  <a:cubicBezTo>
                    <a:pt x="24" y="669"/>
                    <a:pt x="27" y="663"/>
                    <a:pt x="31" y="657"/>
                  </a:cubicBezTo>
                  <a:cubicBezTo>
                    <a:pt x="125" y="508"/>
                    <a:pt x="249" y="411"/>
                    <a:pt x="395" y="356"/>
                  </a:cubicBezTo>
                  <a:cubicBezTo>
                    <a:pt x="395" y="241"/>
                    <a:pt x="395" y="241"/>
                    <a:pt x="395" y="241"/>
                  </a:cubicBezTo>
                  <a:cubicBezTo>
                    <a:pt x="322" y="264"/>
                    <a:pt x="241" y="301"/>
                    <a:pt x="130" y="385"/>
                  </a:cubicBezTo>
                  <a:cubicBezTo>
                    <a:pt x="68" y="432"/>
                    <a:pt x="0" y="371"/>
                    <a:pt x="56" y="315"/>
                  </a:cubicBezTo>
                  <a:cubicBezTo>
                    <a:pt x="142" y="231"/>
                    <a:pt x="260" y="178"/>
                    <a:pt x="395" y="139"/>
                  </a:cubicBezTo>
                  <a:cubicBezTo>
                    <a:pt x="395" y="86"/>
                    <a:pt x="395" y="86"/>
                    <a:pt x="395" y="86"/>
                  </a:cubicBezTo>
                  <a:cubicBezTo>
                    <a:pt x="395" y="4"/>
                    <a:pt x="495" y="0"/>
                    <a:pt x="495"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3" name="Freeform 8"/>
            <p:cNvSpPr/>
            <p:nvPr/>
          </p:nvSpPr>
          <p:spPr bwMode="auto">
            <a:xfrm>
              <a:off x="10094674" y="423630"/>
              <a:ext cx="168543" cy="263378"/>
            </a:xfrm>
            <a:custGeom>
              <a:avLst/>
              <a:gdLst>
                <a:gd name="T0" fmla="*/ 0 w 495"/>
                <a:gd name="T1" fmla="*/ 81 h 772"/>
                <a:gd name="T2" fmla="*/ 0 w 495"/>
                <a:gd name="T3" fmla="*/ 404 h 772"/>
                <a:gd name="T4" fmla="*/ 41 w 495"/>
                <a:gd name="T5" fmla="*/ 443 h 772"/>
                <a:gd name="T6" fmla="*/ 79 w 495"/>
                <a:gd name="T7" fmla="*/ 456 h 772"/>
                <a:gd name="T8" fmla="*/ 377 w 495"/>
                <a:gd name="T9" fmla="*/ 708 h 772"/>
                <a:gd name="T10" fmla="*/ 385 w 495"/>
                <a:gd name="T11" fmla="*/ 718 h 772"/>
                <a:gd name="T12" fmla="*/ 407 w 495"/>
                <a:gd name="T13" fmla="*/ 750 h 772"/>
                <a:gd name="T14" fmla="*/ 486 w 495"/>
                <a:gd name="T15" fmla="*/ 717 h 772"/>
                <a:gd name="T16" fmla="*/ 475 w 495"/>
                <a:gd name="T17" fmla="*/ 675 h 772"/>
                <a:gd name="T18" fmla="*/ 463 w 495"/>
                <a:gd name="T19" fmla="*/ 657 h 772"/>
                <a:gd name="T20" fmla="*/ 100 w 495"/>
                <a:gd name="T21" fmla="*/ 356 h 772"/>
                <a:gd name="T22" fmla="*/ 100 w 495"/>
                <a:gd name="T23" fmla="*/ 241 h 772"/>
                <a:gd name="T24" fmla="*/ 365 w 495"/>
                <a:gd name="T25" fmla="*/ 385 h 772"/>
                <a:gd name="T26" fmla="*/ 438 w 495"/>
                <a:gd name="T27" fmla="*/ 315 h 772"/>
                <a:gd name="T28" fmla="*/ 100 w 495"/>
                <a:gd name="T29" fmla="*/ 139 h 772"/>
                <a:gd name="T30" fmla="*/ 100 w 495"/>
                <a:gd name="T31" fmla="*/ 86 h 772"/>
                <a:gd name="T32" fmla="*/ 0 w 495"/>
                <a:gd name="T33" fmla="*/ 81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5" h="772">
                  <a:moveTo>
                    <a:pt x="0" y="81"/>
                  </a:moveTo>
                  <a:cubicBezTo>
                    <a:pt x="0" y="404"/>
                    <a:pt x="0" y="404"/>
                    <a:pt x="0" y="404"/>
                  </a:cubicBezTo>
                  <a:cubicBezTo>
                    <a:pt x="1" y="425"/>
                    <a:pt x="15" y="437"/>
                    <a:pt x="41" y="443"/>
                  </a:cubicBezTo>
                  <a:cubicBezTo>
                    <a:pt x="56" y="447"/>
                    <a:pt x="64" y="451"/>
                    <a:pt x="79" y="456"/>
                  </a:cubicBezTo>
                  <a:cubicBezTo>
                    <a:pt x="220" y="504"/>
                    <a:pt x="302" y="607"/>
                    <a:pt x="377" y="708"/>
                  </a:cubicBezTo>
                  <a:cubicBezTo>
                    <a:pt x="380" y="712"/>
                    <a:pt x="382" y="715"/>
                    <a:pt x="385" y="718"/>
                  </a:cubicBezTo>
                  <a:cubicBezTo>
                    <a:pt x="392" y="728"/>
                    <a:pt x="399" y="742"/>
                    <a:pt x="407" y="750"/>
                  </a:cubicBezTo>
                  <a:cubicBezTo>
                    <a:pt x="428" y="772"/>
                    <a:pt x="479" y="757"/>
                    <a:pt x="486" y="717"/>
                  </a:cubicBezTo>
                  <a:cubicBezTo>
                    <a:pt x="489" y="699"/>
                    <a:pt x="483" y="690"/>
                    <a:pt x="475" y="675"/>
                  </a:cubicBezTo>
                  <a:cubicBezTo>
                    <a:pt x="471" y="669"/>
                    <a:pt x="467" y="663"/>
                    <a:pt x="463" y="657"/>
                  </a:cubicBezTo>
                  <a:cubicBezTo>
                    <a:pt x="369" y="508"/>
                    <a:pt x="246" y="411"/>
                    <a:pt x="100" y="356"/>
                  </a:cubicBezTo>
                  <a:cubicBezTo>
                    <a:pt x="100" y="241"/>
                    <a:pt x="100" y="241"/>
                    <a:pt x="100" y="241"/>
                  </a:cubicBezTo>
                  <a:cubicBezTo>
                    <a:pt x="172" y="264"/>
                    <a:pt x="253" y="301"/>
                    <a:pt x="365" y="385"/>
                  </a:cubicBezTo>
                  <a:cubicBezTo>
                    <a:pt x="427" y="432"/>
                    <a:pt x="495" y="371"/>
                    <a:pt x="438" y="315"/>
                  </a:cubicBezTo>
                  <a:cubicBezTo>
                    <a:pt x="352" y="231"/>
                    <a:pt x="234" y="178"/>
                    <a:pt x="100" y="139"/>
                  </a:cubicBezTo>
                  <a:cubicBezTo>
                    <a:pt x="100" y="86"/>
                    <a:pt x="100" y="86"/>
                    <a:pt x="100" y="86"/>
                  </a:cubicBezTo>
                  <a:cubicBezTo>
                    <a:pt x="100" y="4"/>
                    <a:pt x="0" y="0"/>
                    <a:pt x="0" y="8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4" name="Freeform 9"/>
            <p:cNvSpPr/>
            <p:nvPr/>
          </p:nvSpPr>
          <p:spPr bwMode="auto">
            <a:xfrm>
              <a:off x="9933993" y="581853"/>
              <a:ext cx="291387" cy="215715"/>
            </a:xfrm>
            <a:custGeom>
              <a:avLst/>
              <a:gdLst>
                <a:gd name="T0" fmla="*/ 33 w 856"/>
                <a:gd name="T1" fmla="*/ 420 h 633"/>
                <a:gd name="T2" fmla="*/ 377 w 856"/>
                <a:gd name="T3" fmla="*/ 84 h 633"/>
                <a:gd name="T4" fmla="*/ 378 w 856"/>
                <a:gd name="T5" fmla="*/ 60 h 633"/>
                <a:gd name="T6" fmla="*/ 428 w 856"/>
                <a:gd name="T7" fmla="*/ 0 h 633"/>
                <a:gd name="T8" fmla="*/ 477 w 856"/>
                <a:gd name="T9" fmla="*/ 60 h 633"/>
                <a:gd name="T10" fmla="*/ 478 w 856"/>
                <a:gd name="T11" fmla="*/ 84 h 633"/>
                <a:gd name="T12" fmla="*/ 823 w 856"/>
                <a:gd name="T13" fmla="*/ 420 h 633"/>
                <a:gd name="T14" fmla="*/ 736 w 856"/>
                <a:gd name="T15" fmla="*/ 469 h 633"/>
                <a:gd name="T16" fmla="*/ 479 w 856"/>
                <a:gd name="T17" fmla="*/ 186 h 633"/>
                <a:gd name="T18" fmla="*/ 479 w 856"/>
                <a:gd name="T19" fmla="*/ 272 h 633"/>
                <a:gd name="T20" fmla="*/ 484 w 856"/>
                <a:gd name="T21" fmla="*/ 291 h 633"/>
                <a:gd name="T22" fmla="*/ 499 w 856"/>
                <a:gd name="T23" fmla="*/ 304 h 633"/>
                <a:gd name="T24" fmla="*/ 657 w 856"/>
                <a:gd name="T25" fmla="*/ 534 h 633"/>
                <a:gd name="T26" fmla="*/ 663 w 856"/>
                <a:gd name="T27" fmla="*/ 573 h 633"/>
                <a:gd name="T28" fmla="*/ 574 w 856"/>
                <a:gd name="T29" fmla="*/ 599 h 633"/>
                <a:gd name="T30" fmla="*/ 562 w 856"/>
                <a:gd name="T31" fmla="*/ 565 h 633"/>
                <a:gd name="T32" fmla="*/ 482 w 856"/>
                <a:gd name="T33" fmla="*/ 415 h 633"/>
                <a:gd name="T34" fmla="*/ 453 w 856"/>
                <a:gd name="T35" fmla="*/ 395 h 633"/>
                <a:gd name="T36" fmla="*/ 402 w 856"/>
                <a:gd name="T37" fmla="*/ 395 h 633"/>
                <a:gd name="T38" fmla="*/ 374 w 856"/>
                <a:gd name="T39" fmla="*/ 415 h 633"/>
                <a:gd name="T40" fmla="*/ 293 w 856"/>
                <a:gd name="T41" fmla="*/ 565 h 633"/>
                <a:gd name="T42" fmla="*/ 282 w 856"/>
                <a:gd name="T43" fmla="*/ 599 h 633"/>
                <a:gd name="T44" fmla="*/ 192 w 856"/>
                <a:gd name="T45" fmla="*/ 573 h 633"/>
                <a:gd name="T46" fmla="*/ 198 w 856"/>
                <a:gd name="T47" fmla="*/ 534 h 633"/>
                <a:gd name="T48" fmla="*/ 356 w 856"/>
                <a:gd name="T49" fmla="*/ 304 h 633"/>
                <a:gd name="T50" fmla="*/ 372 w 856"/>
                <a:gd name="T51" fmla="*/ 291 h 633"/>
                <a:gd name="T52" fmla="*/ 377 w 856"/>
                <a:gd name="T53" fmla="*/ 272 h 633"/>
                <a:gd name="T54" fmla="*/ 377 w 856"/>
                <a:gd name="T55" fmla="*/ 186 h 633"/>
                <a:gd name="T56" fmla="*/ 120 w 856"/>
                <a:gd name="T57" fmla="*/ 469 h 633"/>
                <a:gd name="T58" fmla="*/ 33 w 856"/>
                <a:gd name="T59" fmla="*/ 42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6" h="633">
                  <a:moveTo>
                    <a:pt x="33" y="420"/>
                  </a:moveTo>
                  <a:cubicBezTo>
                    <a:pt x="115" y="220"/>
                    <a:pt x="232" y="113"/>
                    <a:pt x="377" y="84"/>
                  </a:cubicBezTo>
                  <a:cubicBezTo>
                    <a:pt x="378" y="60"/>
                    <a:pt x="378" y="60"/>
                    <a:pt x="378" y="60"/>
                  </a:cubicBezTo>
                  <a:cubicBezTo>
                    <a:pt x="380" y="21"/>
                    <a:pt x="404" y="1"/>
                    <a:pt x="428" y="0"/>
                  </a:cubicBezTo>
                  <a:cubicBezTo>
                    <a:pt x="452" y="1"/>
                    <a:pt x="476" y="21"/>
                    <a:pt x="477" y="60"/>
                  </a:cubicBezTo>
                  <a:cubicBezTo>
                    <a:pt x="478" y="84"/>
                    <a:pt x="478" y="84"/>
                    <a:pt x="478" y="84"/>
                  </a:cubicBezTo>
                  <a:cubicBezTo>
                    <a:pt x="624" y="113"/>
                    <a:pt x="740" y="220"/>
                    <a:pt x="823" y="420"/>
                  </a:cubicBezTo>
                  <a:cubicBezTo>
                    <a:pt x="856" y="499"/>
                    <a:pt x="769" y="540"/>
                    <a:pt x="736" y="469"/>
                  </a:cubicBezTo>
                  <a:cubicBezTo>
                    <a:pt x="664" y="319"/>
                    <a:pt x="582" y="213"/>
                    <a:pt x="479" y="186"/>
                  </a:cubicBezTo>
                  <a:cubicBezTo>
                    <a:pt x="479" y="272"/>
                    <a:pt x="479" y="272"/>
                    <a:pt x="479" y="272"/>
                  </a:cubicBezTo>
                  <a:cubicBezTo>
                    <a:pt x="479" y="279"/>
                    <a:pt x="479" y="284"/>
                    <a:pt x="484" y="291"/>
                  </a:cubicBezTo>
                  <a:cubicBezTo>
                    <a:pt x="488" y="297"/>
                    <a:pt x="493" y="300"/>
                    <a:pt x="499" y="304"/>
                  </a:cubicBezTo>
                  <a:cubicBezTo>
                    <a:pt x="577" y="352"/>
                    <a:pt x="631" y="427"/>
                    <a:pt x="657" y="534"/>
                  </a:cubicBezTo>
                  <a:cubicBezTo>
                    <a:pt x="660" y="547"/>
                    <a:pt x="664" y="560"/>
                    <a:pt x="663" y="573"/>
                  </a:cubicBezTo>
                  <a:cubicBezTo>
                    <a:pt x="659" y="621"/>
                    <a:pt x="596" y="633"/>
                    <a:pt x="574" y="599"/>
                  </a:cubicBezTo>
                  <a:cubicBezTo>
                    <a:pt x="568" y="589"/>
                    <a:pt x="566" y="576"/>
                    <a:pt x="562" y="565"/>
                  </a:cubicBezTo>
                  <a:cubicBezTo>
                    <a:pt x="543" y="502"/>
                    <a:pt x="517" y="449"/>
                    <a:pt x="482" y="415"/>
                  </a:cubicBezTo>
                  <a:cubicBezTo>
                    <a:pt x="472" y="406"/>
                    <a:pt x="463" y="399"/>
                    <a:pt x="453" y="395"/>
                  </a:cubicBezTo>
                  <a:cubicBezTo>
                    <a:pt x="435" y="386"/>
                    <a:pt x="420" y="386"/>
                    <a:pt x="402" y="395"/>
                  </a:cubicBezTo>
                  <a:cubicBezTo>
                    <a:pt x="392" y="400"/>
                    <a:pt x="383" y="406"/>
                    <a:pt x="374" y="415"/>
                  </a:cubicBezTo>
                  <a:cubicBezTo>
                    <a:pt x="338" y="449"/>
                    <a:pt x="313" y="502"/>
                    <a:pt x="293" y="565"/>
                  </a:cubicBezTo>
                  <a:cubicBezTo>
                    <a:pt x="290" y="576"/>
                    <a:pt x="288" y="589"/>
                    <a:pt x="282" y="599"/>
                  </a:cubicBezTo>
                  <a:cubicBezTo>
                    <a:pt x="259" y="633"/>
                    <a:pt x="196" y="621"/>
                    <a:pt x="192" y="573"/>
                  </a:cubicBezTo>
                  <a:cubicBezTo>
                    <a:pt x="191" y="560"/>
                    <a:pt x="195" y="547"/>
                    <a:pt x="198" y="534"/>
                  </a:cubicBezTo>
                  <a:cubicBezTo>
                    <a:pt x="225" y="427"/>
                    <a:pt x="279" y="352"/>
                    <a:pt x="356" y="304"/>
                  </a:cubicBezTo>
                  <a:cubicBezTo>
                    <a:pt x="362" y="300"/>
                    <a:pt x="368" y="297"/>
                    <a:pt x="372" y="291"/>
                  </a:cubicBezTo>
                  <a:cubicBezTo>
                    <a:pt x="376" y="284"/>
                    <a:pt x="377" y="279"/>
                    <a:pt x="377" y="272"/>
                  </a:cubicBezTo>
                  <a:cubicBezTo>
                    <a:pt x="377" y="186"/>
                    <a:pt x="377" y="186"/>
                    <a:pt x="377" y="186"/>
                  </a:cubicBezTo>
                  <a:cubicBezTo>
                    <a:pt x="274" y="213"/>
                    <a:pt x="191" y="319"/>
                    <a:pt x="120" y="469"/>
                  </a:cubicBezTo>
                  <a:cubicBezTo>
                    <a:pt x="87" y="540"/>
                    <a:pt x="0" y="499"/>
                    <a:pt x="33" y="42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5" name="Freeform 10"/>
            <p:cNvSpPr>
              <a:spLocks noEditPoints="1"/>
            </p:cNvSpPr>
            <p:nvPr/>
          </p:nvSpPr>
          <p:spPr bwMode="auto">
            <a:xfrm>
              <a:off x="9943821" y="847689"/>
              <a:ext cx="271241" cy="71741"/>
            </a:xfrm>
            <a:custGeom>
              <a:avLst/>
              <a:gdLst>
                <a:gd name="T0" fmla="*/ 68 w 796"/>
                <a:gd name="T1" fmla="*/ 150 h 210"/>
                <a:gd name="T2" fmla="*/ 2 w 796"/>
                <a:gd name="T3" fmla="*/ 114 h 210"/>
                <a:gd name="T4" fmla="*/ 65 w 796"/>
                <a:gd name="T5" fmla="*/ 36 h 210"/>
                <a:gd name="T6" fmla="*/ 47 w 796"/>
                <a:gd name="T7" fmla="*/ 18 h 210"/>
                <a:gd name="T8" fmla="*/ 103 w 796"/>
                <a:gd name="T9" fmla="*/ 15 h 210"/>
                <a:gd name="T10" fmla="*/ 59 w 796"/>
                <a:gd name="T11" fmla="*/ 120 h 210"/>
                <a:gd name="T12" fmla="*/ 258 w 796"/>
                <a:gd name="T13" fmla="*/ 170 h 210"/>
                <a:gd name="T14" fmla="*/ 294 w 796"/>
                <a:gd name="T15" fmla="*/ 179 h 210"/>
                <a:gd name="T16" fmla="*/ 271 w 796"/>
                <a:gd name="T17" fmla="*/ 143 h 210"/>
                <a:gd name="T18" fmla="*/ 273 w 796"/>
                <a:gd name="T19" fmla="*/ 87 h 210"/>
                <a:gd name="T20" fmla="*/ 306 w 796"/>
                <a:gd name="T21" fmla="*/ 100 h 210"/>
                <a:gd name="T22" fmla="*/ 273 w 796"/>
                <a:gd name="T23" fmla="*/ 87 h 210"/>
                <a:gd name="T24" fmla="*/ 330 w 796"/>
                <a:gd name="T25" fmla="*/ 102 h 210"/>
                <a:gd name="T26" fmla="*/ 323 w 796"/>
                <a:gd name="T27" fmla="*/ 172 h 210"/>
                <a:gd name="T28" fmla="*/ 234 w 796"/>
                <a:gd name="T29" fmla="*/ 166 h 210"/>
                <a:gd name="T30" fmla="*/ 246 w 796"/>
                <a:gd name="T31" fmla="*/ 96 h 210"/>
                <a:gd name="T32" fmla="*/ 479 w 796"/>
                <a:gd name="T33" fmla="*/ 210 h 210"/>
                <a:gd name="T34" fmla="*/ 524 w 796"/>
                <a:gd name="T35" fmla="*/ 148 h 210"/>
                <a:gd name="T36" fmla="*/ 506 w 796"/>
                <a:gd name="T37" fmla="*/ 155 h 210"/>
                <a:gd name="T38" fmla="*/ 501 w 796"/>
                <a:gd name="T39" fmla="*/ 68 h 210"/>
                <a:gd name="T40" fmla="*/ 479 w 796"/>
                <a:gd name="T41" fmla="*/ 210 h 210"/>
                <a:gd name="T42" fmla="*/ 516 w 796"/>
                <a:gd name="T43" fmla="*/ 144 h 210"/>
                <a:gd name="T44" fmla="*/ 524 w 796"/>
                <a:gd name="T45" fmla="*/ 133 h 210"/>
                <a:gd name="T46" fmla="*/ 501 w 796"/>
                <a:gd name="T47" fmla="*/ 73 h 210"/>
                <a:gd name="T48" fmla="*/ 730 w 796"/>
                <a:gd name="T49" fmla="*/ 116 h 210"/>
                <a:gd name="T50" fmla="*/ 765 w 796"/>
                <a:gd name="T51" fmla="*/ 104 h 210"/>
                <a:gd name="T52" fmla="*/ 727 w 796"/>
                <a:gd name="T53" fmla="*/ 86 h 210"/>
                <a:gd name="T54" fmla="*/ 698 w 796"/>
                <a:gd name="T55" fmla="*/ 38 h 210"/>
                <a:gd name="T56" fmla="*/ 733 w 796"/>
                <a:gd name="T57" fmla="*/ 31 h 210"/>
                <a:gd name="T58" fmla="*/ 698 w 796"/>
                <a:gd name="T59" fmla="*/ 38 h 210"/>
                <a:gd name="T60" fmla="*/ 753 w 796"/>
                <a:gd name="T61" fmla="*/ 20 h 210"/>
                <a:gd name="T62" fmla="*/ 786 w 796"/>
                <a:gd name="T63" fmla="*/ 82 h 210"/>
                <a:gd name="T64" fmla="*/ 708 w 796"/>
                <a:gd name="T65" fmla="*/ 126 h 210"/>
                <a:gd name="T66" fmla="*/ 680 w 796"/>
                <a:gd name="T67" fmla="*/ 6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6" h="210">
                  <a:moveTo>
                    <a:pt x="70" y="146"/>
                  </a:moveTo>
                  <a:cubicBezTo>
                    <a:pt x="68" y="150"/>
                    <a:pt x="68" y="150"/>
                    <a:pt x="68" y="150"/>
                  </a:cubicBezTo>
                  <a:cubicBezTo>
                    <a:pt x="0" y="118"/>
                    <a:pt x="0" y="118"/>
                    <a:pt x="0" y="118"/>
                  </a:cubicBezTo>
                  <a:cubicBezTo>
                    <a:pt x="2" y="114"/>
                    <a:pt x="2" y="114"/>
                    <a:pt x="2" y="114"/>
                  </a:cubicBezTo>
                  <a:cubicBezTo>
                    <a:pt x="18" y="123"/>
                    <a:pt x="28" y="120"/>
                    <a:pt x="32" y="106"/>
                  </a:cubicBezTo>
                  <a:cubicBezTo>
                    <a:pt x="65" y="36"/>
                    <a:pt x="65" y="36"/>
                    <a:pt x="65" y="36"/>
                  </a:cubicBezTo>
                  <a:cubicBezTo>
                    <a:pt x="69" y="28"/>
                    <a:pt x="69" y="23"/>
                    <a:pt x="64" y="20"/>
                  </a:cubicBezTo>
                  <a:cubicBezTo>
                    <a:pt x="61" y="19"/>
                    <a:pt x="56" y="18"/>
                    <a:pt x="47" y="18"/>
                  </a:cubicBezTo>
                  <a:cubicBezTo>
                    <a:pt x="49" y="13"/>
                    <a:pt x="49" y="13"/>
                    <a:pt x="49" y="13"/>
                  </a:cubicBezTo>
                  <a:cubicBezTo>
                    <a:pt x="103" y="15"/>
                    <a:pt x="103" y="15"/>
                    <a:pt x="103" y="15"/>
                  </a:cubicBezTo>
                  <a:cubicBezTo>
                    <a:pt x="107" y="16"/>
                    <a:pt x="107" y="16"/>
                    <a:pt x="107" y="16"/>
                  </a:cubicBezTo>
                  <a:cubicBezTo>
                    <a:pt x="59" y="120"/>
                    <a:pt x="59" y="120"/>
                    <a:pt x="59" y="120"/>
                  </a:cubicBezTo>
                  <a:cubicBezTo>
                    <a:pt x="51" y="131"/>
                    <a:pt x="55" y="140"/>
                    <a:pt x="70" y="146"/>
                  </a:cubicBezTo>
                  <a:close/>
                  <a:moveTo>
                    <a:pt x="258" y="170"/>
                  </a:moveTo>
                  <a:cubicBezTo>
                    <a:pt x="256" y="187"/>
                    <a:pt x="261" y="197"/>
                    <a:pt x="273" y="199"/>
                  </a:cubicBezTo>
                  <a:cubicBezTo>
                    <a:pt x="284" y="201"/>
                    <a:pt x="291" y="194"/>
                    <a:pt x="294" y="179"/>
                  </a:cubicBezTo>
                  <a:cubicBezTo>
                    <a:pt x="296" y="167"/>
                    <a:pt x="289" y="155"/>
                    <a:pt x="272" y="142"/>
                  </a:cubicBezTo>
                  <a:cubicBezTo>
                    <a:pt x="272" y="142"/>
                    <a:pt x="272" y="143"/>
                    <a:pt x="271" y="143"/>
                  </a:cubicBezTo>
                  <a:cubicBezTo>
                    <a:pt x="263" y="151"/>
                    <a:pt x="259" y="160"/>
                    <a:pt x="258" y="170"/>
                  </a:cubicBezTo>
                  <a:close/>
                  <a:moveTo>
                    <a:pt x="273" y="87"/>
                  </a:moveTo>
                  <a:cubicBezTo>
                    <a:pt x="272" y="99"/>
                    <a:pt x="279" y="110"/>
                    <a:pt x="295" y="121"/>
                  </a:cubicBezTo>
                  <a:cubicBezTo>
                    <a:pt x="302" y="115"/>
                    <a:pt x="306" y="108"/>
                    <a:pt x="306" y="100"/>
                  </a:cubicBezTo>
                  <a:cubicBezTo>
                    <a:pt x="309" y="84"/>
                    <a:pt x="304" y="74"/>
                    <a:pt x="292" y="73"/>
                  </a:cubicBezTo>
                  <a:cubicBezTo>
                    <a:pt x="282" y="72"/>
                    <a:pt x="276" y="77"/>
                    <a:pt x="273" y="87"/>
                  </a:cubicBezTo>
                  <a:close/>
                  <a:moveTo>
                    <a:pt x="296" y="68"/>
                  </a:moveTo>
                  <a:cubicBezTo>
                    <a:pt x="320" y="72"/>
                    <a:pt x="331" y="83"/>
                    <a:pt x="330" y="102"/>
                  </a:cubicBezTo>
                  <a:cubicBezTo>
                    <a:pt x="328" y="115"/>
                    <a:pt x="318" y="123"/>
                    <a:pt x="299" y="126"/>
                  </a:cubicBezTo>
                  <a:cubicBezTo>
                    <a:pt x="317" y="141"/>
                    <a:pt x="325" y="156"/>
                    <a:pt x="323" y="172"/>
                  </a:cubicBezTo>
                  <a:cubicBezTo>
                    <a:pt x="318" y="197"/>
                    <a:pt x="301" y="208"/>
                    <a:pt x="271" y="204"/>
                  </a:cubicBezTo>
                  <a:cubicBezTo>
                    <a:pt x="245" y="199"/>
                    <a:pt x="232" y="187"/>
                    <a:pt x="234" y="166"/>
                  </a:cubicBezTo>
                  <a:cubicBezTo>
                    <a:pt x="236" y="149"/>
                    <a:pt x="248" y="140"/>
                    <a:pt x="269" y="137"/>
                  </a:cubicBezTo>
                  <a:cubicBezTo>
                    <a:pt x="252" y="124"/>
                    <a:pt x="244" y="111"/>
                    <a:pt x="246" y="96"/>
                  </a:cubicBezTo>
                  <a:cubicBezTo>
                    <a:pt x="251" y="74"/>
                    <a:pt x="267" y="64"/>
                    <a:pt x="296" y="68"/>
                  </a:cubicBezTo>
                  <a:close/>
                  <a:moveTo>
                    <a:pt x="479" y="210"/>
                  </a:moveTo>
                  <a:cubicBezTo>
                    <a:pt x="478" y="207"/>
                    <a:pt x="478" y="207"/>
                    <a:pt x="478" y="207"/>
                  </a:cubicBezTo>
                  <a:cubicBezTo>
                    <a:pt x="504" y="199"/>
                    <a:pt x="520" y="179"/>
                    <a:pt x="524" y="148"/>
                  </a:cubicBezTo>
                  <a:cubicBezTo>
                    <a:pt x="521" y="150"/>
                    <a:pt x="518" y="152"/>
                    <a:pt x="515" y="152"/>
                  </a:cubicBezTo>
                  <a:cubicBezTo>
                    <a:pt x="513" y="153"/>
                    <a:pt x="510" y="154"/>
                    <a:pt x="506" y="155"/>
                  </a:cubicBezTo>
                  <a:cubicBezTo>
                    <a:pt x="483" y="156"/>
                    <a:pt x="469" y="144"/>
                    <a:pt x="465" y="118"/>
                  </a:cubicBezTo>
                  <a:cubicBezTo>
                    <a:pt x="464" y="89"/>
                    <a:pt x="476" y="72"/>
                    <a:pt x="501" y="68"/>
                  </a:cubicBezTo>
                  <a:cubicBezTo>
                    <a:pt x="531" y="65"/>
                    <a:pt x="549" y="83"/>
                    <a:pt x="555" y="120"/>
                  </a:cubicBezTo>
                  <a:cubicBezTo>
                    <a:pt x="557" y="167"/>
                    <a:pt x="532" y="197"/>
                    <a:pt x="479" y="210"/>
                  </a:cubicBezTo>
                  <a:close/>
                  <a:moveTo>
                    <a:pt x="493" y="103"/>
                  </a:moveTo>
                  <a:cubicBezTo>
                    <a:pt x="497" y="133"/>
                    <a:pt x="505" y="147"/>
                    <a:pt x="516" y="144"/>
                  </a:cubicBezTo>
                  <a:cubicBezTo>
                    <a:pt x="521" y="143"/>
                    <a:pt x="524" y="142"/>
                    <a:pt x="525" y="140"/>
                  </a:cubicBezTo>
                  <a:cubicBezTo>
                    <a:pt x="525" y="139"/>
                    <a:pt x="524" y="137"/>
                    <a:pt x="524" y="133"/>
                  </a:cubicBezTo>
                  <a:cubicBezTo>
                    <a:pt x="524" y="127"/>
                    <a:pt x="524" y="124"/>
                    <a:pt x="524" y="122"/>
                  </a:cubicBezTo>
                  <a:cubicBezTo>
                    <a:pt x="520" y="85"/>
                    <a:pt x="512" y="69"/>
                    <a:pt x="501" y="73"/>
                  </a:cubicBezTo>
                  <a:cubicBezTo>
                    <a:pt x="492" y="73"/>
                    <a:pt x="490" y="83"/>
                    <a:pt x="493" y="103"/>
                  </a:cubicBezTo>
                  <a:close/>
                  <a:moveTo>
                    <a:pt x="730" y="116"/>
                  </a:moveTo>
                  <a:cubicBezTo>
                    <a:pt x="738" y="131"/>
                    <a:pt x="748" y="137"/>
                    <a:pt x="759" y="133"/>
                  </a:cubicBezTo>
                  <a:cubicBezTo>
                    <a:pt x="770" y="128"/>
                    <a:pt x="772" y="118"/>
                    <a:pt x="765" y="104"/>
                  </a:cubicBezTo>
                  <a:cubicBezTo>
                    <a:pt x="760" y="93"/>
                    <a:pt x="748" y="86"/>
                    <a:pt x="727" y="85"/>
                  </a:cubicBezTo>
                  <a:cubicBezTo>
                    <a:pt x="727" y="85"/>
                    <a:pt x="727" y="86"/>
                    <a:pt x="727" y="86"/>
                  </a:cubicBezTo>
                  <a:cubicBezTo>
                    <a:pt x="724" y="97"/>
                    <a:pt x="726" y="107"/>
                    <a:pt x="730" y="116"/>
                  </a:cubicBezTo>
                  <a:close/>
                  <a:moveTo>
                    <a:pt x="698" y="38"/>
                  </a:moveTo>
                  <a:cubicBezTo>
                    <a:pt x="704" y="48"/>
                    <a:pt x="716" y="54"/>
                    <a:pt x="735" y="55"/>
                  </a:cubicBezTo>
                  <a:cubicBezTo>
                    <a:pt x="737" y="46"/>
                    <a:pt x="737" y="38"/>
                    <a:pt x="733" y="31"/>
                  </a:cubicBezTo>
                  <a:cubicBezTo>
                    <a:pt x="726" y="16"/>
                    <a:pt x="717" y="11"/>
                    <a:pt x="706" y="16"/>
                  </a:cubicBezTo>
                  <a:cubicBezTo>
                    <a:pt x="697" y="20"/>
                    <a:pt x="695" y="28"/>
                    <a:pt x="698" y="38"/>
                  </a:cubicBezTo>
                  <a:close/>
                  <a:moveTo>
                    <a:pt x="706" y="10"/>
                  </a:moveTo>
                  <a:cubicBezTo>
                    <a:pt x="728" y="0"/>
                    <a:pt x="744" y="3"/>
                    <a:pt x="753" y="20"/>
                  </a:cubicBezTo>
                  <a:cubicBezTo>
                    <a:pt x="759" y="31"/>
                    <a:pt x="755" y="44"/>
                    <a:pt x="741" y="57"/>
                  </a:cubicBezTo>
                  <a:cubicBezTo>
                    <a:pt x="764" y="59"/>
                    <a:pt x="779" y="67"/>
                    <a:pt x="786" y="82"/>
                  </a:cubicBezTo>
                  <a:cubicBezTo>
                    <a:pt x="796" y="106"/>
                    <a:pt x="787" y="124"/>
                    <a:pt x="760" y="137"/>
                  </a:cubicBezTo>
                  <a:cubicBezTo>
                    <a:pt x="735" y="148"/>
                    <a:pt x="718" y="144"/>
                    <a:pt x="708" y="126"/>
                  </a:cubicBezTo>
                  <a:cubicBezTo>
                    <a:pt x="701" y="110"/>
                    <a:pt x="705" y="96"/>
                    <a:pt x="722" y="83"/>
                  </a:cubicBezTo>
                  <a:cubicBezTo>
                    <a:pt x="700" y="81"/>
                    <a:pt x="686" y="74"/>
                    <a:pt x="680" y="61"/>
                  </a:cubicBezTo>
                  <a:cubicBezTo>
                    <a:pt x="672" y="39"/>
                    <a:pt x="681" y="22"/>
                    <a:pt x="706" y="1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6" name="Freeform 11"/>
            <p:cNvSpPr>
              <a:spLocks noEditPoints="1"/>
            </p:cNvSpPr>
            <p:nvPr/>
          </p:nvSpPr>
          <p:spPr bwMode="auto">
            <a:xfrm>
              <a:off x="9751692" y="288501"/>
              <a:ext cx="655989" cy="656972"/>
            </a:xfrm>
            <a:custGeom>
              <a:avLst/>
              <a:gdLst>
                <a:gd name="T0" fmla="*/ 963 w 1926"/>
                <a:gd name="T1" fmla="*/ 0 h 1926"/>
                <a:gd name="T2" fmla="*/ 1926 w 1926"/>
                <a:gd name="T3" fmla="*/ 963 h 1926"/>
                <a:gd name="T4" fmla="*/ 963 w 1926"/>
                <a:gd name="T5" fmla="*/ 1926 h 1926"/>
                <a:gd name="T6" fmla="*/ 0 w 1926"/>
                <a:gd name="T7" fmla="*/ 963 h 1926"/>
                <a:gd name="T8" fmla="*/ 963 w 1926"/>
                <a:gd name="T9" fmla="*/ 0 h 1926"/>
                <a:gd name="T10" fmla="*/ 963 w 1926"/>
                <a:gd name="T11" fmla="*/ 34 h 1926"/>
                <a:gd name="T12" fmla="*/ 33 w 1926"/>
                <a:gd name="T13" fmla="*/ 963 h 1926"/>
                <a:gd name="T14" fmla="*/ 963 w 1926"/>
                <a:gd name="T15" fmla="*/ 1892 h 1926"/>
                <a:gd name="T16" fmla="*/ 1892 w 1926"/>
                <a:gd name="T17" fmla="*/ 963 h 1926"/>
                <a:gd name="T18" fmla="*/ 963 w 1926"/>
                <a:gd name="T19" fmla="*/ 3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6" h="1926">
                  <a:moveTo>
                    <a:pt x="963" y="0"/>
                  </a:moveTo>
                  <a:cubicBezTo>
                    <a:pt x="1493" y="0"/>
                    <a:pt x="1926" y="433"/>
                    <a:pt x="1926" y="963"/>
                  </a:cubicBezTo>
                  <a:cubicBezTo>
                    <a:pt x="1926" y="1493"/>
                    <a:pt x="1493" y="1926"/>
                    <a:pt x="963" y="1926"/>
                  </a:cubicBezTo>
                  <a:cubicBezTo>
                    <a:pt x="432" y="1926"/>
                    <a:pt x="0" y="1493"/>
                    <a:pt x="0" y="963"/>
                  </a:cubicBezTo>
                  <a:cubicBezTo>
                    <a:pt x="0" y="433"/>
                    <a:pt x="432" y="0"/>
                    <a:pt x="963" y="0"/>
                  </a:cubicBezTo>
                  <a:close/>
                  <a:moveTo>
                    <a:pt x="963" y="34"/>
                  </a:moveTo>
                  <a:cubicBezTo>
                    <a:pt x="451" y="34"/>
                    <a:pt x="33" y="451"/>
                    <a:pt x="33" y="963"/>
                  </a:cubicBezTo>
                  <a:cubicBezTo>
                    <a:pt x="33" y="1475"/>
                    <a:pt x="451" y="1892"/>
                    <a:pt x="963" y="1892"/>
                  </a:cubicBezTo>
                  <a:cubicBezTo>
                    <a:pt x="1475" y="1892"/>
                    <a:pt x="1892" y="1475"/>
                    <a:pt x="1892" y="963"/>
                  </a:cubicBezTo>
                  <a:cubicBezTo>
                    <a:pt x="1892" y="451"/>
                    <a:pt x="1475" y="34"/>
                    <a:pt x="963" y="34"/>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7" name="Freeform 12"/>
            <p:cNvSpPr>
              <a:spLocks noEditPoints="1"/>
            </p:cNvSpPr>
            <p:nvPr/>
          </p:nvSpPr>
          <p:spPr bwMode="auto">
            <a:xfrm>
              <a:off x="9837192" y="374492"/>
              <a:ext cx="484499" cy="484990"/>
            </a:xfrm>
            <a:custGeom>
              <a:avLst/>
              <a:gdLst>
                <a:gd name="T0" fmla="*/ 712 w 1423"/>
                <a:gd name="T1" fmla="*/ 0 h 1422"/>
                <a:gd name="T2" fmla="*/ 1423 w 1423"/>
                <a:gd name="T3" fmla="*/ 711 h 1422"/>
                <a:gd name="T4" fmla="*/ 712 w 1423"/>
                <a:gd name="T5" fmla="*/ 1422 h 1422"/>
                <a:gd name="T6" fmla="*/ 0 w 1423"/>
                <a:gd name="T7" fmla="*/ 711 h 1422"/>
                <a:gd name="T8" fmla="*/ 712 w 1423"/>
                <a:gd name="T9" fmla="*/ 0 h 1422"/>
                <a:gd name="T10" fmla="*/ 712 w 1423"/>
                <a:gd name="T11" fmla="*/ 22 h 1422"/>
                <a:gd name="T12" fmla="*/ 23 w 1423"/>
                <a:gd name="T13" fmla="*/ 711 h 1422"/>
                <a:gd name="T14" fmla="*/ 712 w 1423"/>
                <a:gd name="T15" fmla="*/ 1400 h 1422"/>
                <a:gd name="T16" fmla="*/ 1401 w 1423"/>
                <a:gd name="T17" fmla="*/ 711 h 1422"/>
                <a:gd name="T18" fmla="*/ 712 w 1423"/>
                <a:gd name="T19" fmla="*/ 22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1422">
                  <a:moveTo>
                    <a:pt x="712" y="0"/>
                  </a:moveTo>
                  <a:cubicBezTo>
                    <a:pt x="1104" y="0"/>
                    <a:pt x="1423" y="319"/>
                    <a:pt x="1423" y="711"/>
                  </a:cubicBezTo>
                  <a:cubicBezTo>
                    <a:pt x="1423" y="1103"/>
                    <a:pt x="1104" y="1422"/>
                    <a:pt x="712" y="1422"/>
                  </a:cubicBezTo>
                  <a:cubicBezTo>
                    <a:pt x="320" y="1422"/>
                    <a:pt x="0" y="1103"/>
                    <a:pt x="0" y="711"/>
                  </a:cubicBezTo>
                  <a:cubicBezTo>
                    <a:pt x="0" y="319"/>
                    <a:pt x="320" y="0"/>
                    <a:pt x="712" y="0"/>
                  </a:cubicBezTo>
                  <a:close/>
                  <a:moveTo>
                    <a:pt x="712" y="22"/>
                  </a:moveTo>
                  <a:cubicBezTo>
                    <a:pt x="332" y="22"/>
                    <a:pt x="23" y="331"/>
                    <a:pt x="23" y="711"/>
                  </a:cubicBezTo>
                  <a:cubicBezTo>
                    <a:pt x="23" y="1090"/>
                    <a:pt x="332" y="1400"/>
                    <a:pt x="712" y="1400"/>
                  </a:cubicBezTo>
                  <a:cubicBezTo>
                    <a:pt x="1091" y="1400"/>
                    <a:pt x="1401" y="1090"/>
                    <a:pt x="1401" y="711"/>
                  </a:cubicBezTo>
                  <a:cubicBezTo>
                    <a:pt x="1401" y="331"/>
                    <a:pt x="1091" y="22"/>
                    <a:pt x="712" y="2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8" name="Freeform 13"/>
            <p:cNvSpPr/>
            <p:nvPr/>
          </p:nvSpPr>
          <p:spPr bwMode="auto">
            <a:xfrm>
              <a:off x="10771792" y="443285"/>
              <a:ext cx="155767" cy="216206"/>
            </a:xfrm>
            <a:custGeom>
              <a:avLst/>
              <a:gdLst>
                <a:gd name="T0" fmla="*/ 68 w 458"/>
                <a:gd name="T1" fmla="*/ 0 h 634"/>
                <a:gd name="T2" fmla="*/ 145 w 458"/>
                <a:gd name="T3" fmla="*/ 71 h 634"/>
                <a:gd name="T4" fmla="*/ 198 w 458"/>
                <a:gd name="T5" fmla="*/ 232 h 634"/>
                <a:gd name="T6" fmla="*/ 251 w 458"/>
                <a:gd name="T7" fmla="*/ 247 h 634"/>
                <a:gd name="T8" fmla="*/ 284 w 458"/>
                <a:gd name="T9" fmla="*/ 224 h 634"/>
                <a:gd name="T10" fmla="*/ 296 w 458"/>
                <a:gd name="T11" fmla="*/ 215 h 634"/>
                <a:gd name="T12" fmla="*/ 296 w 458"/>
                <a:gd name="T13" fmla="*/ 201 h 634"/>
                <a:gd name="T14" fmla="*/ 296 w 458"/>
                <a:gd name="T15" fmla="*/ 174 h 634"/>
                <a:gd name="T16" fmla="*/ 309 w 458"/>
                <a:gd name="T17" fmla="*/ 143 h 634"/>
                <a:gd name="T18" fmla="*/ 327 w 458"/>
                <a:gd name="T19" fmla="*/ 144 h 634"/>
                <a:gd name="T20" fmla="*/ 341 w 458"/>
                <a:gd name="T21" fmla="*/ 171 h 634"/>
                <a:gd name="T22" fmla="*/ 419 w 458"/>
                <a:gd name="T23" fmla="*/ 214 h 634"/>
                <a:gd name="T24" fmla="*/ 272 w 458"/>
                <a:gd name="T25" fmla="*/ 353 h 634"/>
                <a:gd name="T26" fmla="*/ 234 w 458"/>
                <a:gd name="T27" fmla="*/ 359 h 634"/>
                <a:gd name="T28" fmla="*/ 232 w 458"/>
                <a:gd name="T29" fmla="*/ 393 h 634"/>
                <a:gd name="T30" fmla="*/ 227 w 458"/>
                <a:gd name="T31" fmla="*/ 449 h 634"/>
                <a:gd name="T32" fmla="*/ 184 w 458"/>
                <a:gd name="T33" fmla="*/ 487 h 634"/>
                <a:gd name="T34" fmla="*/ 196 w 458"/>
                <a:gd name="T35" fmla="*/ 522 h 634"/>
                <a:gd name="T36" fmla="*/ 308 w 458"/>
                <a:gd name="T37" fmla="*/ 493 h 634"/>
                <a:gd name="T38" fmla="*/ 369 w 458"/>
                <a:gd name="T39" fmla="*/ 479 h 634"/>
                <a:gd name="T40" fmla="*/ 425 w 458"/>
                <a:gd name="T41" fmla="*/ 460 h 634"/>
                <a:gd name="T42" fmla="*/ 455 w 458"/>
                <a:gd name="T43" fmla="*/ 469 h 634"/>
                <a:gd name="T44" fmla="*/ 453 w 458"/>
                <a:gd name="T45" fmla="*/ 489 h 634"/>
                <a:gd name="T46" fmla="*/ 446 w 458"/>
                <a:gd name="T47" fmla="*/ 504 h 634"/>
                <a:gd name="T48" fmla="*/ 417 w 458"/>
                <a:gd name="T49" fmla="*/ 549 h 634"/>
                <a:gd name="T50" fmla="*/ 278 w 458"/>
                <a:gd name="T51" fmla="*/ 599 h 634"/>
                <a:gd name="T52" fmla="*/ 252 w 458"/>
                <a:gd name="T53" fmla="*/ 598 h 634"/>
                <a:gd name="T54" fmla="*/ 232 w 458"/>
                <a:gd name="T55" fmla="*/ 605 h 634"/>
                <a:gd name="T56" fmla="*/ 118 w 458"/>
                <a:gd name="T57" fmla="*/ 613 h 634"/>
                <a:gd name="T58" fmla="*/ 92 w 458"/>
                <a:gd name="T59" fmla="*/ 592 h 634"/>
                <a:gd name="T60" fmla="*/ 38 w 458"/>
                <a:gd name="T61" fmla="*/ 471 h 634"/>
                <a:gd name="T62" fmla="*/ 38 w 458"/>
                <a:gd name="T63" fmla="*/ 431 h 634"/>
                <a:gd name="T64" fmla="*/ 0 w 458"/>
                <a:gd name="T65" fmla="*/ 275 h 634"/>
                <a:gd name="T66" fmla="*/ 68 w 458"/>
                <a:gd name="T67" fmla="*/ 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8" h="634">
                  <a:moveTo>
                    <a:pt x="68" y="0"/>
                  </a:moveTo>
                  <a:cubicBezTo>
                    <a:pt x="145" y="71"/>
                    <a:pt x="145" y="71"/>
                    <a:pt x="145" y="71"/>
                  </a:cubicBezTo>
                  <a:cubicBezTo>
                    <a:pt x="170" y="118"/>
                    <a:pt x="189" y="171"/>
                    <a:pt x="198" y="232"/>
                  </a:cubicBezTo>
                  <a:cubicBezTo>
                    <a:pt x="205" y="283"/>
                    <a:pt x="219" y="270"/>
                    <a:pt x="251" y="247"/>
                  </a:cubicBezTo>
                  <a:cubicBezTo>
                    <a:pt x="284" y="224"/>
                    <a:pt x="284" y="224"/>
                    <a:pt x="284" y="224"/>
                  </a:cubicBezTo>
                  <a:cubicBezTo>
                    <a:pt x="296" y="215"/>
                    <a:pt x="296" y="215"/>
                    <a:pt x="296" y="215"/>
                  </a:cubicBezTo>
                  <a:cubicBezTo>
                    <a:pt x="296" y="201"/>
                    <a:pt x="296" y="201"/>
                    <a:pt x="296" y="201"/>
                  </a:cubicBezTo>
                  <a:cubicBezTo>
                    <a:pt x="296" y="174"/>
                    <a:pt x="296" y="174"/>
                    <a:pt x="296" y="174"/>
                  </a:cubicBezTo>
                  <a:cubicBezTo>
                    <a:pt x="296" y="156"/>
                    <a:pt x="292" y="152"/>
                    <a:pt x="309" y="143"/>
                  </a:cubicBezTo>
                  <a:cubicBezTo>
                    <a:pt x="319" y="137"/>
                    <a:pt x="324" y="138"/>
                    <a:pt x="327" y="144"/>
                  </a:cubicBezTo>
                  <a:cubicBezTo>
                    <a:pt x="333" y="158"/>
                    <a:pt x="326" y="157"/>
                    <a:pt x="341" y="171"/>
                  </a:cubicBezTo>
                  <a:cubicBezTo>
                    <a:pt x="365" y="192"/>
                    <a:pt x="392" y="204"/>
                    <a:pt x="419" y="214"/>
                  </a:cubicBezTo>
                  <a:cubicBezTo>
                    <a:pt x="431" y="319"/>
                    <a:pt x="336" y="356"/>
                    <a:pt x="272" y="353"/>
                  </a:cubicBezTo>
                  <a:cubicBezTo>
                    <a:pt x="255" y="353"/>
                    <a:pt x="246" y="345"/>
                    <a:pt x="234" y="359"/>
                  </a:cubicBezTo>
                  <a:cubicBezTo>
                    <a:pt x="228" y="367"/>
                    <a:pt x="226" y="378"/>
                    <a:pt x="232" y="393"/>
                  </a:cubicBezTo>
                  <a:cubicBezTo>
                    <a:pt x="238" y="412"/>
                    <a:pt x="237" y="430"/>
                    <a:pt x="227" y="449"/>
                  </a:cubicBezTo>
                  <a:cubicBezTo>
                    <a:pt x="211" y="458"/>
                    <a:pt x="197" y="471"/>
                    <a:pt x="184" y="487"/>
                  </a:cubicBezTo>
                  <a:cubicBezTo>
                    <a:pt x="169" y="506"/>
                    <a:pt x="167" y="518"/>
                    <a:pt x="196" y="522"/>
                  </a:cubicBezTo>
                  <a:cubicBezTo>
                    <a:pt x="224" y="526"/>
                    <a:pt x="267" y="509"/>
                    <a:pt x="308" y="493"/>
                  </a:cubicBezTo>
                  <a:cubicBezTo>
                    <a:pt x="330" y="485"/>
                    <a:pt x="349" y="489"/>
                    <a:pt x="369" y="479"/>
                  </a:cubicBezTo>
                  <a:cubicBezTo>
                    <a:pt x="390" y="469"/>
                    <a:pt x="409" y="462"/>
                    <a:pt x="425" y="460"/>
                  </a:cubicBezTo>
                  <a:cubicBezTo>
                    <a:pt x="436" y="459"/>
                    <a:pt x="448" y="458"/>
                    <a:pt x="455" y="469"/>
                  </a:cubicBezTo>
                  <a:cubicBezTo>
                    <a:pt x="458" y="475"/>
                    <a:pt x="457" y="482"/>
                    <a:pt x="453" y="489"/>
                  </a:cubicBezTo>
                  <a:cubicBezTo>
                    <a:pt x="451" y="494"/>
                    <a:pt x="449" y="500"/>
                    <a:pt x="446" y="504"/>
                  </a:cubicBezTo>
                  <a:cubicBezTo>
                    <a:pt x="439" y="519"/>
                    <a:pt x="430" y="539"/>
                    <a:pt x="417" y="549"/>
                  </a:cubicBezTo>
                  <a:cubicBezTo>
                    <a:pt x="395" y="566"/>
                    <a:pt x="351" y="583"/>
                    <a:pt x="278" y="599"/>
                  </a:cubicBezTo>
                  <a:cubicBezTo>
                    <a:pt x="270" y="600"/>
                    <a:pt x="261" y="599"/>
                    <a:pt x="252" y="598"/>
                  </a:cubicBezTo>
                  <a:cubicBezTo>
                    <a:pt x="238" y="598"/>
                    <a:pt x="243" y="597"/>
                    <a:pt x="232" y="605"/>
                  </a:cubicBezTo>
                  <a:cubicBezTo>
                    <a:pt x="194" y="632"/>
                    <a:pt x="152" y="634"/>
                    <a:pt x="118" y="613"/>
                  </a:cubicBezTo>
                  <a:cubicBezTo>
                    <a:pt x="105" y="606"/>
                    <a:pt x="98" y="599"/>
                    <a:pt x="92" y="592"/>
                  </a:cubicBezTo>
                  <a:cubicBezTo>
                    <a:pt x="69" y="559"/>
                    <a:pt x="51" y="508"/>
                    <a:pt x="38" y="471"/>
                  </a:cubicBezTo>
                  <a:cubicBezTo>
                    <a:pt x="38" y="431"/>
                    <a:pt x="38" y="431"/>
                    <a:pt x="38" y="431"/>
                  </a:cubicBezTo>
                  <a:cubicBezTo>
                    <a:pt x="0" y="275"/>
                    <a:pt x="0" y="275"/>
                    <a:pt x="0" y="275"/>
                  </a:cubicBezTo>
                  <a:cubicBezTo>
                    <a:pt x="23" y="183"/>
                    <a:pt x="36" y="77"/>
                    <a:pt x="68" y="0"/>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29" name="Freeform 14"/>
            <p:cNvSpPr/>
            <p:nvPr/>
          </p:nvSpPr>
          <p:spPr bwMode="auto">
            <a:xfrm>
              <a:off x="11097576" y="346975"/>
              <a:ext cx="89431" cy="91888"/>
            </a:xfrm>
            <a:custGeom>
              <a:avLst/>
              <a:gdLst>
                <a:gd name="T0" fmla="*/ 58 w 262"/>
                <a:gd name="T1" fmla="*/ 12 h 269"/>
                <a:gd name="T2" fmla="*/ 84 w 262"/>
                <a:gd name="T3" fmla="*/ 21 h 269"/>
                <a:gd name="T4" fmla="*/ 178 w 262"/>
                <a:gd name="T5" fmla="*/ 69 h 269"/>
                <a:gd name="T6" fmla="*/ 158 w 262"/>
                <a:gd name="T7" fmla="*/ 201 h 269"/>
                <a:gd name="T8" fmla="*/ 120 w 262"/>
                <a:gd name="T9" fmla="*/ 221 h 269"/>
                <a:gd name="T10" fmla="*/ 48 w 262"/>
                <a:gd name="T11" fmla="*/ 236 h 269"/>
                <a:gd name="T12" fmla="*/ 51 w 262"/>
                <a:gd name="T13" fmla="*/ 128 h 269"/>
                <a:gd name="T14" fmla="*/ 25 w 262"/>
                <a:gd name="T15" fmla="*/ 73 h 269"/>
                <a:gd name="T16" fmla="*/ 10 w 262"/>
                <a:gd name="T17" fmla="*/ 20 h 269"/>
                <a:gd name="T18" fmla="*/ 58 w 262"/>
                <a:gd name="T1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269">
                  <a:moveTo>
                    <a:pt x="58" y="12"/>
                  </a:moveTo>
                  <a:cubicBezTo>
                    <a:pt x="67" y="14"/>
                    <a:pt x="75" y="17"/>
                    <a:pt x="84" y="21"/>
                  </a:cubicBezTo>
                  <a:cubicBezTo>
                    <a:pt x="113" y="34"/>
                    <a:pt x="150" y="53"/>
                    <a:pt x="178" y="69"/>
                  </a:cubicBezTo>
                  <a:cubicBezTo>
                    <a:pt x="262" y="116"/>
                    <a:pt x="251" y="199"/>
                    <a:pt x="158" y="201"/>
                  </a:cubicBezTo>
                  <a:cubicBezTo>
                    <a:pt x="134" y="201"/>
                    <a:pt x="138" y="203"/>
                    <a:pt x="120" y="221"/>
                  </a:cubicBezTo>
                  <a:cubicBezTo>
                    <a:pt x="77" y="265"/>
                    <a:pt x="53" y="269"/>
                    <a:pt x="48" y="236"/>
                  </a:cubicBezTo>
                  <a:cubicBezTo>
                    <a:pt x="74" y="203"/>
                    <a:pt x="75" y="167"/>
                    <a:pt x="51" y="128"/>
                  </a:cubicBezTo>
                  <a:cubicBezTo>
                    <a:pt x="36" y="103"/>
                    <a:pt x="32" y="101"/>
                    <a:pt x="25" y="73"/>
                  </a:cubicBezTo>
                  <a:cubicBezTo>
                    <a:pt x="19" y="51"/>
                    <a:pt x="0" y="44"/>
                    <a:pt x="10" y="20"/>
                  </a:cubicBezTo>
                  <a:cubicBezTo>
                    <a:pt x="20" y="0"/>
                    <a:pt x="41" y="7"/>
                    <a:pt x="58" y="12"/>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0" name="Freeform 15"/>
            <p:cNvSpPr/>
            <p:nvPr/>
          </p:nvSpPr>
          <p:spPr bwMode="auto">
            <a:xfrm>
              <a:off x="11051387" y="444268"/>
              <a:ext cx="145940" cy="83042"/>
            </a:xfrm>
            <a:custGeom>
              <a:avLst/>
              <a:gdLst>
                <a:gd name="T0" fmla="*/ 46 w 428"/>
                <a:gd name="T1" fmla="*/ 121 h 243"/>
                <a:gd name="T2" fmla="*/ 245 w 428"/>
                <a:gd name="T3" fmla="*/ 41 h 243"/>
                <a:gd name="T4" fmla="*/ 329 w 428"/>
                <a:gd name="T5" fmla="*/ 16 h 243"/>
                <a:gd name="T6" fmla="*/ 359 w 428"/>
                <a:gd name="T7" fmla="*/ 6 h 243"/>
                <a:gd name="T8" fmla="*/ 403 w 428"/>
                <a:gd name="T9" fmla="*/ 2 h 243"/>
                <a:gd name="T10" fmla="*/ 425 w 428"/>
                <a:gd name="T11" fmla="*/ 10 h 243"/>
                <a:gd name="T12" fmla="*/ 418 w 428"/>
                <a:gd name="T13" fmla="*/ 32 h 243"/>
                <a:gd name="T14" fmla="*/ 402 w 428"/>
                <a:gd name="T15" fmla="*/ 49 h 243"/>
                <a:gd name="T16" fmla="*/ 381 w 428"/>
                <a:gd name="T17" fmla="*/ 60 h 243"/>
                <a:gd name="T18" fmla="*/ 381 w 428"/>
                <a:gd name="T19" fmla="*/ 60 h 243"/>
                <a:gd name="T20" fmla="*/ 353 w 428"/>
                <a:gd name="T21" fmla="*/ 66 h 243"/>
                <a:gd name="T22" fmla="*/ 219 w 428"/>
                <a:gd name="T23" fmla="*/ 187 h 243"/>
                <a:gd name="T24" fmla="*/ 38 w 428"/>
                <a:gd name="T25" fmla="*/ 194 h 243"/>
                <a:gd name="T26" fmla="*/ 12 w 428"/>
                <a:gd name="T27" fmla="*/ 143 h 243"/>
                <a:gd name="T28" fmla="*/ 46 w 428"/>
                <a:gd name="T29"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8" h="243">
                  <a:moveTo>
                    <a:pt x="46" y="121"/>
                  </a:moveTo>
                  <a:cubicBezTo>
                    <a:pt x="245" y="41"/>
                    <a:pt x="245" y="41"/>
                    <a:pt x="245" y="41"/>
                  </a:cubicBezTo>
                  <a:cubicBezTo>
                    <a:pt x="273" y="36"/>
                    <a:pt x="301" y="29"/>
                    <a:pt x="329" y="16"/>
                  </a:cubicBezTo>
                  <a:cubicBezTo>
                    <a:pt x="340" y="12"/>
                    <a:pt x="348" y="8"/>
                    <a:pt x="359" y="6"/>
                  </a:cubicBezTo>
                  <a:cubicBezTo>
                    <a:pt x="374" y="3"/>
                    <a:pt x="389" y="1"/>
                    <a:pt x="403" y="2"/>
                  </a:cubicBezTo>
                  <a:cubicBezTo>
                    <a:pt x="412" y="2"/>
                    <a:pt x="421" y="0"/>
                    <a:pt x="425" y="10"/>
                  </a:cubicBezTo>
                  <a:cubicBezTo>
                    <a:pt x="428" y="18"/>
                    <a:pt x="423" y="26"/>
                    <a:pt x="418" y="32"/>
                  </a:cubicBezTo>
                  <a:cubicBezTo>
                    <a:pt x="414" y="38"/>
                    <a:pt x="408" y="43"/>
                    <a:pt x="402" y="49"/>
                  </a:cubicBezTo>
                  <a:cubicBezTo>
                    <a:pt x="395" y="55"/>
                    <a:pt x="391" y="59"/>
                    <a:pt x="381" y="60"/>
                  </a:cubicBezTo>
                  <a:cubicBezTo>
                    <a:pt x="381" y="60"/>
                    <a:pt x="381" y="60"/>
                    <a:pt x="381" y="60"/>
                  </a:cubicBezTo>
                  <a:cubicBezTo>
                    <a:pt x="365" y="61"/>
                    <a:pt x="368" y="57"/>
                    <a:pt x="353" y="66"/>
                  </a:cubicBezTo>
                  <a:cubicBezTo>
                    <a:pt x="307" y="95"/>
                    <a:pt x="263" y="137"/>
                    <a:pt x="219" y="187"/>
                  </a:cubicBezTo>
                  <a:cubicBezTo>
                    <a:pt x="166" y="243"/>
                    <a:pt x="95" y="235"/>
                    <a:pt x="38" y="194"/>
                  </a:cubicBezTo>
                  <a:cubicBezTo>
                    <a:pt x="19" y="181"/>
                    <a:pt x="0" y="169"/>
                    <a:pt x="12" y="143"/>
                  </a:cubicBezTo>
                  <a:cubicBezTo>
                    <a:pt x="20" y="128"/>
                    <a:pt x="31" y="127"/>
                    <a:pt x="46" y="12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1" name="Freeform 16"/>
            <p:cNvSpPr/>
            <p:nvPr/>
          </p:nvSpPr>
          <p:spPr bwMode="auto">
            <a:xfrm>
              <a:off x="11006180" y="522889"/>
              <a:ext cx="185741" cy="211293"/>
            </a:xfrm>
            <a:custGeom>
              <a:avLst/>
              <a:gdLst>
                <a:gd name="T0" fmla="*/ 131 w 545"/>
                <a:gd name="T1" fmla="*/ 115 h 620"/>
                <a:gd name="T2" fmla="*/ 180 w 545"/>
                <a:gd name="T3" fmla="*/ 128 h 620"/>
                <a:gd name="T4" fmla="*/ 239 w 545"/>
                <a:gd name="T5" fmla="*/ 126 h 620"/>
                <a:gd name="T6" fmla="*/ 317 w 545"/>
                <a:gd name="T7" fmla="*/ 72 h 620"/>
                <a:gd name="T8" fmla="*/ 347 w 545"/>
                <a:gd name="T9" fmla="*/ 59 h 620"/>
                <a:gd name="T10" fmla="*/ 384 w 545"/>
                <a:gd name="T11" fmla="*/ 36 h 620"/>
                <a:gd name="T12" fmla="*/ 539 w 545"/>
                <a:gd name="T13" fmla="*/ 34 h 620"/>
                <a:gd name="T14" fmla="*/ 542 w 545"/>
                <a:gd name="T15" fmla="*/ 53 h 620"/>
                <a:gd name="T16" fmla="*/ 528 w 545"/>
                <a:gd name="T17" fmla="*/ 61 h 620"/>
                <a:gd name="T18" fmla="*/ 482 w 545"/>
                <a:gd name="T19" fmla="*/ 99 h 620"/>
                <a:gd name="T20" fmla="*/ 459 w 545"/>
                <a:gd name="T21" fmla="*/ 123 h 620"/>
                <a:gd name="T22" fmla="*/ 426 w 545"/>
                <a:gd name="T23" fmla="*/ 150 h 620"/>
                <a:gd name="T24" fmla="*/ 368 w 545"/>
                <a:gd name="T25" fmla="*/ 209 h 620"/>
                <a:gd name="T26" fmla="*/ 369 w 545"/>
                <a:gd name="T27" fmla="*/ 219 h 620"/>
                <a:gd name="T28" fmla="*/ 471 w 545"/>
                <a:gd name="T29" fmla="*/ 205 h 620"/>
                <a:gd name="T30" fmla="*/ 471 w 545"/>
                <a:gd name="T31" fmla="*/ 240 h 620"/>
                <a:gd name="T32" fmla="*/ 366 w 545"/>
                <a:gd name="T33" fmla="*/ 307 h 620"/>
                <a:gd name="T34" fmla="*/ 330 w 545"/>
                <a:gd name="T35" fmla="*/ 333 h 620"/>
                <a:gd name="T36" fmla="*/ 337 w 545"/>
                <a:gd name="T37" fmla="*/ 401 h 620"/>
                <a:gd name="T38" fmla="*/ 371 w 545"/>
                <a:gd name="T39" fmla="*/ 605 h 620"/>
                <a:gd name="T40" fmla="*/ 326 w 545"/>
                <a:gd name="T41" fmla="*/ 602 h 620"/>
                <a:gd name="T42" fmla="*/ 318 w 545"/>
                <a:gd name="T43" fmla="*/ 571 h 620"/>
                <a:gd name="T44" fmla="*/ 279 w 545"/>
                <a:gd name="T45" fmla="*/ 536 h 620"/>
                <a:gd name="T46" fmla="*/ 254 w 545"/>
                <a:gd name="T47" fmla="*/ 524 h 620"/>
                <a:gd name="T48" fmla="*/ 255 w 545"/>
                <a:gd name="T49" fmla="*/ 506 h 620"/>
                <a:gd name="T50" fmla="*/ 289 w 545"/>
                <a:gd name="T51" fmla="*/ 491 h 620"/>
                <a:gd name="T52" fmla="*/ 302 w 545"/>
                <a:gd name="T53" fmla="*/ 462 h 620"/>
                <a:gd name="T54" fmla="*/ 298 w 545"/>
                <a:gd name="T55" fmla="*/ 429 h 620"/>
                <a:gd name="T56" fmla="*/ 293 w 545"/>
                <a:gd name="T57" fmla="*/ 419 h 620"/>
                <a:gd name="T58" fmla="*/ 270 w 545"/>
                <a:gd name="T59" fmla="*/ 414 h 620"/>
                <a:gd name="T60" fmla="*/ 249 w 545"/>
                <a:gd name="T61" fmla="*/ 432 h 620"/>
                <a:gd name="T62" fmla="*/ 216 w 545"/>
                <a:gd name="T63" fmla="*/ 465 h 620"/>
                <a:gd name="T64" fmla="*/ 208 w 545"/>
                <a:gd name="T65" fmla="*/ 478 h 620"/>
                <a:gd name="T66" fmla="*/ 106 w 545"/>
                <a:gd name="T67" fmla="*/ 580 h 620"/>
                <a:gd name="T68" fmla="*/ 55 w 545"/>
                <a:gd name="T69" fmla="*/ 601 h 620"/>
                <a:gd name="T70" fmla="*/ 0 w 545"/>
                <a:gd name="T71" fmla="*/ 503 h 620"/>
                <a:gd name="T72" fmla="*/ 12 w 545"/>
                <a:gd name="T73" fmla="*/ 489 h 620"/>
                <a:gd name="T74" fmla="*/ 43 w 545"/>
                <a:gd name="T75" fmla="*/ 488 h 620"/>
                <a:gd name="T76" fmla="*/ 61 w 545"/>
                <a:gd name="T77" fmla="*/ 485 h 620"/>
                <a:gd name="T78" fmla="*/ 81 w 545"/>
                <a:gd name="T79" fmla="*/ 472 h 620"/>
                <a:gd name="T80" fmla="*/ 89 w 545"/>
                <a:gd name="T81" fmla="*/ 468 h 620"/>
                <a:gd name="T82" fmla="*/ 127 w 545"/>
                <a:gd name="T83" fmla="*/ 445 h 620"/>
                <a:gd name="T84" fmla="*/ 146 w 545"/>
                <a:gd name="T85" fmla="*/ 436 h 620"/>
                <a:gd name="T86" fmla="*/ 285 w 545"/>
                <a:gd name="T87" fmla="*/ 336 h 620"/>
                <a:gd name="T88" fmla="*/ 279 w 545"/>
                <a:gd name="T89" fmla="*/ 321 h 620"/>
                <a:gd name="T90" fmla="*/ 270 w 545"/>
                <a:gd name="T91" fmla="*/ 285 h 620"/>
                <a:gd name="T92" fmla="*/ 290 w 545"/>
                <a:gd name="T93" fmla="*/ 238 h 620"/>
                <a:gd name="T94" fmla="*/ 282 w 545"/>
                <a:gd name="T95" fmla="*/ 221 h 620"/>
                <a:gd name="T96" fmla="*/ 243 w 545"/>
                <a:gd name="T97" fmla="*/ 233 h 620"/>
                <a:gd name="T98" fmla="*/ 242 w 545"/>
                <a:gd name="T99" fmla="*/ 301 h 620"/>
                <a:gd name="T100" fmla="*/ 171 w 545"/>
                <a:gd name="T101" fmla="*/ 395 h 620"/>
                <a:gd name="T102" fmla="*/ 158 w 545"/>
                <a:gd name="T103" fmla="*/ 378 h 620"/>
                <a:gd name="T104" fmla="*/ 139 w 545"/>
                <a:gd name="T105" fmla="*/ 354 h 620"/>
                <a:gd name="T106" fmla="*/ 137 w 545"/>
                <a:gd name="T107" fmla="*/ 339 h 620"/>
                <a:gd name="T108" fmla="*/ 128 w 545"/>
                <a:gd name="T109" fmla="*/ 317 h 620"/>
                <a:gd name="T110" fmla="*/ 128 w 545"/>
                <a:gd name="T111" fmla="*/ 198 h 620"/>
                <a:gd name="T112" fmla="*/ 133 w 545"/>
                <a:gd name="T113" fmla="*/ 151 h 620"/>
                <a:gd name="T114" fmla="*/ 131 w 545"/>
                <a:gd name="T115" fmla="*/ 11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5" h="620">
                  <a:moveTo>
                    <a:pt x="131" y="115"/>
                  </a:moveTo>
                  <a:cubicBezTo>
                    <a:pt x="144" y="100"/>
                    <a:pt x="161" y="103"/>
                    <a:pt x="180" y="128"/>
                  </a:cubicBezTo>
                  <a:cubicBezTo>
                    <a:pt x="203" y="157"/>
                    <a:pt x="212" y="143"/>
                    <a:pt x="239" y="126"/>
                  </a:cubicBezTo>
                  <a:cubicBezTo>
                    <a:pt x="266" y="110"/>
                    <a:pt x="291" y="92"/>
                    <a:pt x="317" y="72"/>
                  </a:cubicBezTo>
                  <a:cubicBezTo>
                    <a:pt x="330" y="61"/>
                    <a:pt x="330" y="61"/>
                    <a:pt x="347" y="59"/>
                  </a:cubicBezTo>
                  <a:cubicBezTo>
                    <a:pt x="366" y="56"/>
                    <a:pt x="362" y="53"/>
                    <a:pt x="384" y="36"/>
                  </a:cubicBezTo>
                  <a:cubicBezTo>
                    <a:pt x="429" y="0"/>
                    <a:pt x="519" y="14"/>
                    <a:pt x="539" y="34"/>
                  </a:cubicBezTo>
                  <a:cubicBezTo>
                    <a:pt x="543" y="39"/>
                    <a:pt x="545" y="49"/>
                    <a:pt x="542" y="53"/>
                  </a:cubicBezTo>
                  <a:cubicBezTo>
                    <a:pt x="542" y="53"/>
                    <a:pt x="530" y="60"/>
                    <a:pt x="528" y="61"/>
                  </a:cubicBezTo>
                  <a:cubicBezTo>
                    <a:pt x="517" y="70"/>
                    <a:pt x="497" y="87"/>
                    <a:pt x="482" y="99"/>
                  </a:cubicBezTo>
                  <a:cubicBezTo>
                    <a:pt x="470" y="108"/>
                    <a:pt x="467" y="111"/>
                    <a:pt x="459" y="123"/>
                  </a:cubicBezTo>
                  <a:cubicBezTo>
                    <a:pt x="450" y="135"/>
                    <a:pt x="440" y="146"/>
                    <a:pt x="426" y="150"/>
                  </a:cubicBezTo>
                  <a:cubicBezTo>
                    <a:pt x="368" y="209"/>
                    <a:pt x="368" y="209"/>
                    <a:pt x="368" y="209"/>
                  </a:cubicBezTo>
                  <a:cubicBezTo>
                    <a:pt x="369" y="219"/>
                    <a:pt x="369" y="219"/>
                    <a:pt x="369" y="219"/>
                  </a:cubicBezTo>
                  <a:cubicBezTo>
                    <a:pt x="398" y="204"/>
                    <a:pt x="425" y="178"/>
                    <a:pt x="471" y="205"/>
                  </a:cubicBezTo>
                  <a:cubicBezTo>
                    <a:pt x="487" y="217"/>
                    <a:pt x="486" y="231"/>
                    <a:pt x="471" y="240"/>
                  </a:cubicBezTo>
                  <a:cubicBezTo>
                    <a:pt x="440" y="268"/>
                    <a:pt x="404" y="289"/>
                    <a:pt x="366" y="307"/>
                  </a:cubicBezTo>
                  <a:cubicBezTo>
                    <a:pt x="352" y="313"/>
                    <a:pt x="337" y="316"/>
                    <a:pt x="330" y="333"/>
                  </a:cubicBezTo>
                  <a:cubicBezTo>
                    <a:pt x="325" y="348"/>
                    <a:pt x="327" y="370"/>
                    <a:pt x="337" y="401"/>
                  </a:cubicBezTo>
                  <a:cubicBezTo>
                    <a:pt x="364" y="463"/>
                    <a:pt x="374" y="532"/>
                    <a:pt x="371" y="605"/>
                  </a:cubicBezTo>
                  <a:cubicBezTo>
                    <a:pt x="367" y="620"/>
                    <a:pt x="335" y="612"/>
                    <a:pt x="326" y="602"/>
                  </a:cubicBezTo>
                  <a:cubicBezTo>
                    <a:pt x="311" y="586"/>
                    <a:pt x="320" y="590"/>
                    <a:pt x="318" y="571"/>
                  </a:cubicBezTo>
                  <a:cubicBezTo>
                    <a:pt x="316" y="553"/>
                    <a:pt x="302" y="542"/>
                    <a:pt x="279" y="536"/>
                  </a:cubicBezTo>
                  <a:cubicBezTo>
                    <a:pt x="268" y="533"/>
                    <a:pt x="260" y="535"/>
                    <a:pt x="254" y="524"/>
                  </a:cubicBezTo>
                  <a:cubicBezTo>
                    <a:pt x="250" y="518"/>
                    <a:pt x="250" y="512"/>
                    <a:pt x="255" y="506"/>
                  </a:cubicBezTo>
                  <a:cubicBezTo>
                    <a:pt x="266" y="493"/>
                    <a:pt x="277" y="501"/>
                    <a:pt x="289" y="491"/>
                  </a:cubicBezTo>
                  <a:cubicBezTo>
                    <a:pt x="296" y="486"/>
                    <a:pt x="301" y="476"/>
                    <a:pt x="302" y="462"/>
                  </a:cubicBezTo>
                  <a:cubicBezTo>
                    <a:pt x="302" y="451"/>
                    <a:pt x="301" y="440"/>
                    <a:pt x="298" y="429"/>
                  </a:cubicBezTo>
                  <a:cubicBezTo>
                    <a:pt x="297" y="426"/>
                    <a:pt x="295" y="422"/>
                    <a:pt x="293" y="419"/>
                  </a:cubicBezTo>
                  <a:cubicBezTo>
                    <a:pt x="283" y="400"/>
                    <a:pt x="284" y="402"/>
                    <a:pt x="270" y="414"/>
                  </a:cubicBezTo>
                  <a:cubicBezTo>
                    <a:pt x="249" y="432"/>
                    <a:pt x="249" y="432"/>
                    <a:pt x="249" y="432"/>
                  </a:cubicBezTo>
                  <a:cubicBezTo>
                    <a:pt x="238" y="442"/>
                    <a:pt x="224" y="452"/>
                    <a:pt x="216" y="465"/>
                  </a:cubicBezTo>
                  <a:cubicBezTo>
                    <a:pt x="213" y="469"/>
                    <a:pt x="211" y="473"/>
                    <a:pt x="208" y="478"/>
                  </a:cubicBezTo>
                  <a:cubicBezTo>
                    <a:pt x="106" y="580"/>
                    <a:pt x="106" y="580"/>
                    <a:pt x="106" y="580"/>
                  </a:cubicBezTo>
                  <a:cubicBezTo>
                    <a:pt x="89" y="598"/>
                    <a:pt x="82" y="610"/>
                    <a:pt x="55" y="601"/>
                  </a:cubicBezTo>
                  <a:cubicBezTo>
                    <a:pt x="22" y="590"/>
                    <a:pt x="3" y="547"/>
                    <a:pt x="0" y="503"/>
                  </a:cubicBezTo>
                  <a:cubicBezTo>
                    <a:pt x="0" y="490"/>
                    <a:pt x="1" y="493"/>
                    <a:pt x="12" y="489"/>
                  </a:cubicBezTo>
                  <a:cubicBezTo>
                    <a:pt x="30" y="483"/>
                    <a:pt x="27" y="483"/>
                    <a:pt x="43" y="488"/>
                  </a:cubicBezTo>
                  <a:cubicBezTo>
                    <a:pt x="50" y="491"/>
                    <a:pt x="56" y="489"/>
                    <a:pt x="61" y="485"/>
                  </a:cubicBezTo>
                  <a:cubicBezTo>
                    <a:pt x="69" y="479"/>
                    <a:pt x="71" y="476"/>
                    <a:pt x="81" y="472"/>
                  </a:cubicBezTo>
                  <a:cubicBezTo>
                    <a:pt x="89" y="468"/>
                    <a:pt x="89" y="468"/>
                    <a:pt x="89" y="468"/>
                  </a:cubicBezTo>
                  <a:cubicBezTo>
                    <a:pt x="104" y="461"/>
                    <a:pt x="113" y="453"/>
                    <a:pt x="127" y="445"/>
                  </a:cubicBezTo>
                  <a:cubicBezTo>
                    <a:pt x="133" y="441"/>
                    <a:pt x="140" y="438"/>
                    <a:pt x="146" y="436"/>
                  </a:cubicBezTo>
                  <a:cubicBezTo>
                    <a:pt x="189" y="402"/>
                    <a:pt x="267" y="375"/>
                    <a:pt x="285" y="336"/>
                  </a:cubicBezTo>
                  <a:cubicBezTo>
                    <a:pt x="292" y="322"/>
                    <a:pt x="290" y="325"/>
                    <a:pt x="279" y="321"/>
                  </a:cubicBezTo>
                  <a:cubicBezTo>
                    <a:pt x="267" y="318"/>
                    <a:pt x="262" y="307"/>
                    <a:pt x="270" y="285"/>
                  </a:cubicBezTo>
                  <a:cubicBezTo>
                    <a:pt x="290" y="238"/>
                    <a:pt x="290" y="238"/>
                    <a:pt x="290" y="238"/>
                  </a:cubicBezTo>
                  <a:cubicBezTo>
                    <a:pt x="294" y="228"/>
                    <a:pt x="299" y="221"/>
                    <a:pt x="282" y="221"/>
                  </a:cubicBezTo>
                  <a:cubicBezTo>
                    <a:pt x="272" y="221"/>
                    <a:pt x="261" y="227"/>
                    <a:pt x="243" y="233"/>
                  </a:cubicBezTo>
                  <a:cubicBezTo>
                    <a:pt x="242" y="301"/>
                    <a:pt x="242" y="301"/>
                    <a:pt x="242" y="301"/>
                  </a:cubicBezTo>
                  <a:cubicBezTo>
                    <a:pt x="171" y="395"/>
                    <a:pt x="171" y="395"/>
                    <a:pt x="171" y="395"/>
                  </a:cubicBezTo>
                  <a:cubicBezTo>
                    <a:pt x="168" y="389"/>
                    <a:pt x="163" y="384"/>
                    <a:pt x="158" y="378"/>
                  </a:cubicBezTo>
                  <a:cubicBezTo>
                    <a:pt x="149" y="369"/>
                    <a:pt x="143" y="367"/>
                    <a:pt x="139" y="354"/>
                  </a:cubicBezTo>
                  <a:cubicBezTo>
                    <a:pt x="138" y="349"/>
                    <a:pt x="137" y="344"/>
                    <a:pt x="137" y="339"/>
                  </a:cubicBezTo>
                  <a:cubicBezTo>
                    <a:pt x="133" y="331"/>
                    <a:pt x="130" y="324"/>
                    <a:pt x="128" y="317"/>
                  </a:cubicBezTo>
                  <a:cubicBezTo>
                    <a:pt x="115" y="278"/>
                    <a:pt x="115" y="238"/>
                    <a:pt x="128" y="198"/>
                  </a:cubicBezTo>
                  <a:cubicBezTo>
                    <a:pt x="135" y="178"/>
                    <a:pt x="135" y="172"/>
                    <a:pt x="133" y="151"/>
                  </a:cubicBezTo>
                  <a:lnTo>
                    <a:pt x="131" y="115"/>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2" name="Freeform 17"/>
            <p:cNvSpPr/>
            <p:nvPr/>
          </p:nvSpPr>
          <p:spPr bwMode="auto">
            <a:xfrm>
              <a:off x="11164895" y="620181"/>
              <a:ext cx="56508" cy="69284"/>
            </a:xfrm>
            <a:custGeom>
              <a:avLst/>
              <a:gdLst>
                <a:gd name="T0" fmla="*/ 55 w 165"/>
                <a:gd name="T1" fmla="*/ 8 h 202"/>
                <a:gd name="T2" fmla="*/ 117 w 165"/>
                <a:gd name="T3" fmla="*/ 41 h 202"/>
                <a:gd name="T4" fmla="*/ 162 w 165"/>
                <a:gd name="T5" fmla="*/ 100 h 202"/>
                <a:gd name="T6" fmla="*/ 161 w 165"/>
                <a:gd name="T7" fmla="*/ 147 h 202"/>
                <a:gd name="T8" fmla="*/ 130 w 165"/>
                <a:gd name="T9" fmla="*/ 190 h 202"/>
                <a:gd name="T10" fmla="*/ 57 w 165"/>
                <a:gd name="T11" fmla="*/ 164 h 202"/>
                <a:gd name="T12" fmla="*/ 26 w 165"/>
                <a:gd name="T13" fmla="*/ 125 h 202"/>
                <a:gd name="T14" fmla="*/ 5 w 165"/>
                <a:gd name="T15" fmla="*/ 64 h 202"/>
                <a:gd name="T16" fmla="*/ 55 w 165"/>
                <a:gd name="T17" fmla="*/ 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2">
                  <a:moveTo>
                    <a:pt x="55" y="8"/>
                  </a:moveTo>
                  <a:cubicBezTo>
                    <a:pt x="77" y="12"/>
                    <a:pt x="98" y="22"/>
                    <a:pt x="117" y="41"/>
                  </a:cubicBezTo>
                  <a:cubicBezTo>
                    <a:pt x="126" y="51"/>
                    <a:pt x="159" y="88"/>
                    <a:pt x="162" y="100"/>
                  </a:cubicBezTo>
                  <a:cubicBezTo>
                    <a:pt x="165" y="112"/>
                    <a:pt x="165" y="127"/>
                    <a:pt x="161" y="147"/>
                  </a:cubicBezTo>
                  <a:cubicBezTo>
                    <a:pt x="157" y="170"/>
                    <a:pt x="153" y="179"/>
                    <a:pt x="130" y="190"/>
                  </a:cubicBezTo>
                  <a:cubicBezTo>
                    <a:pt x="106" y="202"/>
                    <a:pt x="81" y="194"/>
                    <a:pt x="57" y="164"/>
                  </a:cubicBezTo>
                  <a:cubicBezTo>
                    <a:pt x="47" y="152"/>
                    <a:pt x="35" y="138"/>
                    <a:pt x="26" y="125"/>
                  </a:cubicBezTo>
                  <a:cubicBezTo>
                    <a:pt x="14" y="108"/>
                    <a:pt x="7" y="87"/>
                    <a:pt x="5" y="64"/>
                  </a:cubicBezTo>
                  <a:cubicBezTo>
                    <a:pt x="0" y="14"/>
                    <a:pt x="3" y="0"/>
                    <a:pt x="55" y="8"/>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3" name="Freeform 18"/>
            <p:cNvSpPr/>
            <p:nvPr/>
          </p:nvSpPr>
          <p:spPr bwMode="auto">
            <a:xfrm>
              <a:off x="11291179" y="398569"/>
              <a:ext cx="261413" cy="282051"/>
            </a:xfrm>
            <a:custGeom>
              <a:avLst/>
              <a:gdLst>
                <a:gd name="T0" fmla="*/ 432 w 768"/>
                <a:gd name="T1" fmla="*/ 11 h 828"/>
                <a:gd name="T2" fmla="*/ 445 w 768"/>
                <a:gd name="T3" fmla="*/ 13 h 828"/>
                <a:gd name="T4" fmla="*/ 483 w 768"/>
                <a:gd name="T5" fmla="*/ 28 h 828"/>
                <a:gd name="T6" fmla="*/ 537 w 768"/>
                <a:gd name="T7" fmla="*/ 63 h 828"/>
                <a:gd name="T8" fmla="*/ 559 w 768"/>
                <a:gd name="T9" fmla="*/ 133 h 828"/>
                <a:gd name="T10" fmla="*/ 544 w 768"/>
                <a:gd name="T11" fmla="*/ 150 h 828"/>
                <a:gd name="T12" fmla="*/ 547 w 768"/>
                <a:gd name="T13" fmla="*/ 341 h 828"/>
                <a:gd name="T14" fmla="*/ 576 w 768"/>
                <a:gd name="T15" fmla="*/ 358 h 828"/>
                <a:gd name="T16" fmla="*/ 655 w 768"/>
                <a:gd name="T17" fmla="*/ 287 h 828"/>
                <a:gd name="T18" fmla="*/ 724 w 768"/>
                <a:gd name="T19" fmla="*/ 245 h 828"/>
                <a:gd name="T20" fmla="*/ 765 w 768"/>
                <a:gd name="T21" fmla="*/ 269 h 828"/>
                <a:gd name="T22" fmla="*/ 686 w 768"/>
                <a:gd name="T23" fmla="*/ 358 h 828"/>
                <a:gd name="T24" fmla="*/ 546 w 768"/>
                <a:gd name="T25" fmla="*/ 468 h 828"/>
                <a:gd name="T26" fmla="*/ 501 w 768"/>
                <a:gd name="T27" fmla="*/ 649 h 828"/>
                <a:gd name="T28" fmla="*/ 192 w 768"/>
                <a:gd name="T29" fmla="*/ 823 h 828"/>
                <a:gd name="T30" fmla="*/ 178 w 768"/>
                <a:gd name="T31" fmla="*/ 803 h 828"/>
                <a:gd name="T32" fmla="*/ 212 w 768"/>
                <a:gd name="T33" fmla="*/ 768 h 828"/>
                <a:gd name="T34" fmla="*/ 254 w 768"/>
                <a:gd name="T35" fmla="*/ 754 h 828"/>
                <a:gd name="T36" fmla="*/ 401 w 768"/>
                <a:gd name="T37" fmla="*/ 576 h 828"/>
                <a:gd name="T38" fmla="*/ 386 w 768"/>
                <a:gd name="T39" fmla="*/ 553 h 828"/>
                <a:gd name="T40" fmla="*/ 324 w 768"/>
                <a:gd name="T41" fmla="*/ 573 h 828"/>
                <a:gd name="T42" fmla="*/ 286 w 768"/>
                <a:gd name="T43" fmla="*/ 588 h 828"/>
                <a:gd name="T44" fmla="*/ 237 w 768"/>
                <a:gd name="T45" fmla="*/ 624 h 828"/>
                <a:gd name="T46" fmla="*/ 135 w 768"/>
                <a:gd name="T47" fmla="*/ 688 h 828"/>
                <a:gd name="T48" fmla="*/ 85 w 768"/>
                <a:gd name="T49" fmla="*/ 706 h 828"/>
                <a:gd name="T50" fmla="*/ 16 w 768"/>
                <a:gd name="T51" fmla="*/ 685 h 828"/>
                <a:gd name="T52" fmla="*/ 4 w 768"/>
                <a:gd name="T53" fmla="*/ 621 h 828"/>
                <a:gd name="T54" fmla="*/ 3 w 768"/>
                <a:gd name="T55" fmla="*/ 587 h 828"/>
                <a:gd name="T56" fmla="*/ 8 w 768"/>
                <a:gd name="T57" fmla="*/ 562 h 828"/>
                <a:gd name="T58" fmla="*/ 20 w 768"/>
                <a:gd name="T59" fmla="*/ 577 h 828"/>
                <a:gd name="T60" fmla="*/ 96 w 768"/>
                <a:gd name="T61" fmla="*/ 587 h 828"/>
                <a:gd name="T62" fmla="*/ 125 w 768"/>
                <a:gd name="T63" fmla="*/ 583 h 828"/>
                <a:gd name="T64" fmla="*/ 227 w 768"/>
                <a:gd name="T65" fmla="*/ 525 h 828"/>
                <a:gd name="T66" fmla="*/ 405 w 768"/>
                <a:gd name="T67" fmla="*/ 457 h 828"/>
                <a:gd name="T68" fmla="*/ 440 w 768"/>
                <a:gd name="T69" fmla="*/ 404 h 828"/>
                <a:gd name="T70" fmla="*/ 445 w 768"/>
                <a:gd name="T71" fmla="*/ 236 h 828"/>
                <a:gd name="T72" fmla="*/ 419 w 768"/>
                <a:gd name="T73" fmla="*/ 135 h 828"/>
                <a:gd name="T74" fmla="*/ 389 w 768"/>
                <a:gd name="T75" fmla="*/ 24 h 828"/>
                <a:gd name="T76" fmla="*/ 398 w 768"/>
                <a:gd name="T77" fmla="*/ 7 h 828"/>
                <a:gd name="T78" fmla="*/ 432 w 768"/>
                <a:gd name="T79" fmla="*/ 1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8" h="828">
                  <a:moveTo>
                    <a:pt x="432" y="11"/>
                  </a:moveTo>
                  <a:cubicBezTo>
                    <a:pt x="436" y="12"/>
                    <a:pt x="441" y="13"/>
                    <a:pt x="445" y="13"/>
                  </a:cubicBezTo>
                  <a:cubicBezTo>
                    <a:pt x="468" y="16"/>
                    <a:pt x="466" y="13"/>
                    <a:pt x="483" y="28"/>
                  </a:cubicBezTo>
                  <a:cubicBezTo>
                    <a:pt x="499" y="42"/>
                    <a:pt x="517" y="55"/>
                    <a:pt x="537" y="63"/>
                  </a:cubicBezTo>
                  <a:cubicBezTo>
                    <a:pt x="558" y="75"/>
                    <a:pt x="569" y="96"/>
                    <a:pt x="559" y="133"/>
                  </a:cubicBezTo>
                  <a:cubicBezTo>
                    <a:pt x="556" y="141"/>
                    <a:pt x="551" y="147"/>
                    <a:pt x="544" y="150"/>
                  </a:cubicBezTo>
                  <a:cubicBezTo>
                    <a:pt x="546" y="213"/>
                    <a:pt x="541" y="279"/>
                    <a:pt x="547" y="341"/>
                  </a:cubicBezTo>
                  <a:cubicBezTo>
                    <a:pt x="550" y="376"/>
                    <a:pt x="546" y="374"/>
                    <a:pt x="576" y="358"/>
                  </a:cubicBezTo>
                  <a:cubicBezTo>
                    <a:pt x="607" y="341"/>
                    <a:pt x="636" y="321"/>
                    <a:pt x="655" y="287"/>
                  </a:cubicBezTo>
                  <a:cubicBezTo>
                    <a:pt x="675" y="260"/>
                    <a:pt x="698" y="245"/>
                    <a:pt x="724" y="245"/>
                  </a:cubicBezTo>
                  <a:cubicBezTo>
                    <a:pt x="742" y="245"/>
                    <a:pt x="762" y="248"/>
                    <a:pt x="765" y="269"/>
                  </a:cubicBezTo>
                  <a:cubicBezTo>
                    <a:pt x="768" y="289"/>
                    <a:pt x="751" y="320"/>
                    <a:pt x="686" y="358"/>
                  </a:cubicBezTo>
                  <a:cubicBezTo>
                    <a:pt x="546" y="468"/>
                    <a:pt x="546" y="468"/>
                    <a:pt x="546" y="468"/>
                  </a:cubicBezTo>
                  <a:cubicBezTo>
                    <a:pt x="537" y="532"/>
                    <a:pt x="523" y="593"/>
                    <a:pt x="501" y="649"/>
                  </a:cubicBezTo>
                  <a:cubicBezTo>
                    <a:pt x="398" y="768"/>
                    <a:pt x="295" y="815"/>
                    <a:pt x="192" y="823"/>
                  </a:cubicBezTo>
                  <a:cubicBezTo>
                    <a:pt x="166" y="826"/>
                    <a:pt x="164" y="828"/>
                    <a:pt x="178" y="803"/>
                  </a:cubicBezTo>
                  <a:cubicBezTo>
                    <a:pt x="187" y="786"/>
                    <a:pt x="198" y="775"/>
                    <a:pt x="212" y="768"/>
                  </a:cubicBezTo>
                  <a:cubicBezTo>
                    <a:pt x="225" y="762"/>
                    <a:pt x="240" y="760"/>
                    <a:pt x="254" y="754"/>
                  </a:cubicBezTo>
                  <a:cubicBezTo>
                    <a:pt x="330" y="723"/>
                    <a:pt x="381" y="666"/>
                    <a:pt x="401" y="576"/>
                  </a:cubicBezTo>
                  <a:cubicBezTo>
                    <a:pt x="406" y="553"/>
                    <a:pt x="413" y="548"/>
                    <a:pt x="386" y="553"/>
                  </a:cubicBezTo>
                  <a:cubicBezTo>
                    <a:pt x="366" y="555"/>
                    <a:pt x="346" y="563"/>
                    <a:pt x="324" y="573"/>
                  </a:cubicBezTo>
                  <a:cubicBezTo>
                    <a:pt x="310" y="580"/>
                    <a:pt x="300" y="582"/>
                    <a:pt x="286" y="588"/>
                  </a:cubicBezTo>
                  <a:cubicBezTo>
                    <a:pt x="271" y="594"/>
                    <a:pt x="254" y="609"/>
                    <a:pt x="237" y="624"/>
                  </a:cubicBezTo>
                  <a:cubicBezTo>
                    <a:pt x="201" y="650"/>
                    <a:pt x="166" y="673"/>
                    <a:pt x="135" y="688"/>
                  </a:cubicBezTo>
                  <a:cubicBezTo>
                    <a:pt x="119" y="695"/>
                    <a:pt x="102" y="700"/>
                    <a:pt x="85" y="706"/>
                  </a:cubicBezTo>
                  <a:cubicBezTo>
                    <a:pt x="56" y="717"/>
                    <a:pt x="32" y="712"/>
                    <a:pt x="16" y="685"/>
                  </a:cubicBezTo>
                  <a:cubicBezTo>
                    <a:pt x="3" y="662"/>
                    <a:pt x="4" y="646"/>
                    <a:pt x="4" y="621"/>
                  </a:cubicBezTo>
                  <a:cubicBezTo>
                    <a:pt x="3" y="587"/>
                    <a:pt x="3" y="587"/>
                    <a:pt x="3" y="587"/>
                  </a:cubicBezTo>
                  <a:cubicBezTo>
                    <a:pt x="3" y="580"/>
                    <a:pt x="0" y="565"/>
                    <a:pt x="8" y="562"/>
                  </a:cubicBezTo>
                  <a:cubicBezTo>
                    <a:pt x="11" y="561"/>
                    <a:pt x="15" y="565"/>
                    <a:pt x="20" y="577"/>
                  </a:cubicBezTo>
                  <a:cubicBezTo>
                    <a:pt x="37" y="608"/>
                    <a:pt x="64" y="604"/>
                    <a:pt x="96" y="587"/>
                  </a:cubicBezTo>
                  <a:cubicBezTo>
                    <a:pt x="103" y="580"/>
                    <a:pt x="116" y="589"/>
                    <a:pt x="125" y="583"/>
                  </a:cubicBezTo>
                  <a:cubicBezTo>
                    <a:pt x="227" y="525"/>
                    <a:pt x="227" y="525"/>
                    <a:pt x="227" y="525"/>
                  </a:cubicBezTo>
                  <a:cubicBezTo>
                    <a:pt x="283" y="499"/>
                    <a:pt x="346" y="480"/>
                    <a:pt x="405" y="457"/>
                  </a:cubicBezTo>
                  <a:cubicBezTo>
                    <a:pt x="431" y="445"/>
                    <a:pt x="440" y="426"/>
                    <a:pt x="440" y="404"/>
                  </a:cubicBezTo>
                  <a:cubicBezTo>
                    <a:pt x="445" y="348"/>
                    <a:pt x="449" y="293"/>
                    <a:pt x="445" y="236"/>
                  </a:cubicBezTo>
                  <a:cubicBezTo>
                    <a:pt x="441" y="190"/>
                    <a:pt x="436" y="176"/>
                    <a:pt x="419" y="135"/>
                  </a:cubicBezTo>
                  <a:cubicBezTo>
                    <a:pt x="403" y="98"/>
                    <a:pt x="388" y="62"/>
                    <a:pt x="389" y="24"/>
                  </a:cubicBezTo>
                  <a:cubicBezTo>
                    <a:pt x="390" y="15"/>
                    <a:pt x="390" y="12"/>
                    <a:pt x="398" y="7"/>
                  </a:cubicBezTo>
                  <a:cubicBezTo>
                    <a:pt x="410" y="0"/>
                    <a:pt x="419" y="8"/>
                    <a:pt x="432" y="11"/>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4" name="Freeform 19"/>
            <p:cNvSpPr/>
            <p:nvPr/>
          </p:nvSpPr>
          <p:spPr bwMode="auto">
            <a:xfrm>
              <a:off x="11517704" y="604948"/>
              <a:ext cx="59948" cy="72233"/>
            </a:xfrm>
            <a:custGeom>
              <a:avLst/>
              <a:gdLst>
                <a:gd name="T0" fmla="*/ 6 w 176"/>
                <a:gd name="T1" fmla="*/ 7 h 211"/>
                <a:gd name="T2" fmla="*/ 44 w 176"/>
                <a:gd name="T3" fmla="*/ 11 h 211"/>
                <a:gd name="T4" fmla="*/ 106 w 176"/>
                <a:gd name="T5" fmla="*/ 60 h 211"/>
                <a:gd name="T6" fmla="*/ 170 w 176"/>
                <a:gd name="T7" fmla="*/ 132 h 211"/>
                <a:gd name="T8" fmla="*/ 160 w 176"/>
                <a:gd name="T9" fmla="*/ 172 h 211"/>
                <a:gd name="T10" fmla="*/ 64 w 176"/>
                <a:gd name="T11" fmla="*/ 202 h 211"/>
                <a:gd name="T12" fmla="*/ 50 w 176"/>
                <a:gd name="T13" fmla="*/ 175 h 211"/>
                <a:gd name="T14" fmla="*/ 42 w 176"/>
                <a:gd name="T15" fmla="*/ 142 h 211"/>
                <a:gd name="T16" fmla="*/ 33 w 176"/>
                <a:gd name="T17" fmla="*/ 120 h 211"/>
                <a:gd name="T18" fmla="*/ 6 w 176"/>
                <a:gd name="T19" fmla="*/ 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211">
                  <a:moveTo>
                    <a:pt x="6" y="7"/>
                  </a:moveTo>
                  <a:cubicBezTo>
                    <a:pt x="16" y="0"/>
                    <a:pt x="29" y="2"/>
                    <a:pt x="44" y="11"/>
                  </a:cubicBezTo>
                  <a:cubicBezTo>
                    <a:pt x="64" y="24"/>
                    <a:pt x="86" y="45"/>
                    <a:pt x="106" y="60"/>
                  </a:cubicBezTo>
                  <a:cubicBezTo>
                    <a:pt x="138" y="86"/>
                    <a:pt x="162" y="110"/>
                    <a:pt x="170" y="132"/>
                  </a:cubicBezTo>
                  <a:cubicBezTo>
                    <a:pt x="176" y="150"/>
                    <a:pt x="172" y="160"/>
                    <a:pt x="160" y="172"/>
                  </a:cubicBezTo>
                  <a:cubicBezTo>
                    <a:pt x="136" y="197"/>
                    <a:pt x="90" y="211"/>
                    <a:pt x="64" y="202"/>
                  </a:cubicBezTo>
                  <a:cubicBezTo>
                    <a:pt x="46" y="196"/>
                    <a:pt x="51" y="191"/>
                    <a:pt x="50" y="175"/>
                  </a:cubicBezTo>
                  <a:cubicBezTo>
                    <a:pt x="49" y="163"/>
                    <a:pt x="46" y="152"/>
                    <a:pt x="42" y="142"/>
                  </a:cubicBezTo>
                  <a:cubicBezTo>
                    <a:pt x="38" y="134"/>
                    <a:pt x="35" y="129"/>
                    <a:pt x="33" y="120"/>
                  </a:cubicBezTo>
                  <a:cubicBezTo>
                    <a:pt x="21" y="83"/>
                    <a:pt x="0" y="46"/>
                    <a:pt x="6"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5" name="Freeform 20"/>
            <p:cNvSpPr/>
            <p:nvPr/>
          </p:nvSpPr>
          <p:spPr bwMode="auto">
            <a:xfrm>
              <a:off x="11690178" y="429035"/>
              <a:ext cx="76164" cy="103189"/>
            </a:xfrm>
            <a:custGeom>
              <a:avLst/>
              <a:gdLst>
                <a:gd name="T0" fmla="*/ 2 w 223"/>
                <a:gd name="T1" fmla="*/ 36 h 302"/>
                <a:gd name="T2" fmla="*/ 2 w 223"/>
                <a:gd name="T3" fmla="*/ 10 h 302"/>
                <a:gd name="T4" fmla="*/ 13 w 223"/>
                <a:gd name="T5" fmla="*/ 1 h 302"/>
                <a:gd name="T6" fmla="*/ 56 w 223"/>
                <a:gd name="T7" fmla="*/ 29 h 302"/>
                <a:gd name="T8" fmla="*/ 105 w 223"/>
                <a:gd name="T9" fmla="*/ 58 h 302"/>
                <a:gd name="T10" fmla="*/ 174 w 223"/>
                <a:gd name="T11" fmla="*/ 117 h 302"/>
                <a:gd name="T12" fmla="*/ 219 w 223"/>
                <a:gd name="T13" fmla="*/ 215 h 302"/>
                <a:gd name="T14" fmla="*/ 209 w 223"/>
                <a:gd name="T15" fmla="*/ 261 h 302"/>
                <a:gd name="T16" fmla="*/ 168 w 223"/>
                <a:gd name="T17" fmla="*/ 295 h 302"/>
                <a:gd name="T18" fmla="*/ 141 w 223"/>
                <a:gd name="T19" fmla="*/ 276 h 302"/>
                <a:gd name="T20" fmla="*/ 111 w 223"/>
                <a:gd name="T21" fmla="*/ 164 h 302"/>
                <a:gd name="T22" fmla="*/ 84 w 223"/>
                <a:gd name="T23" fmla="*/ 132 h 302"/>
                <a:gd name="T24" fmla="*/ 13 w 223"/>
                <a:gd name="T25" fmla="*/ 52 h 302"/>
                <a:gd name="T26" fmla="*/ 2 w 223"/>
                <a:gd name="T27" fmla="*/ 3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3" h="302">
                  <a:moveTo>
                    <a:pt x="2" y="36"/>
                  </a:moveTo>
                  <a:cubicBezTo>
                    <a:pt x="0" y="26"/>
                    <a:pt x="0" y="18"/>
                    <a:pt x="2" y="10"/>
                  </a:cubicBezTo>
                  <a:cubicBezTo>
                    <a:pt x="4" y="3"/>
                    <a:pt x="4" y="0"/>
                    <a:pt x="13" y="1"/>
                  </a:cubicBezTo>
                  <a:cubicBezTo>
                    <a:pt x="24" y="3"/>
                    <a:pt x="38" y="12"/>
                    <a:pt x="56" y="29"/>
                  </a:cubicBezTo>
                  <a:cubicBezTo>
                    <a:pt x="76" y="48"/>
                    <a:pt x="81" y="46"/>
                    <a:pt x="105" y="58"/>
                  </a:cubicBezTo>
                  <a:cubicBezTo>
                    <a:pt x="129" y="70"/>
                    <a:pt x="152" y="90"/>
                    <a:pt x="174" y="117"/>
                  </a:cubicBezTo>
                  <a:cubicBezTo>
                    <a:pt x="199" y="152"/>
                    <a:pt x="213" y="184"/>
                    <a:pt x="219" y="215"/>
                  </a:cubicBezTo>
                  <a:cubicBezTo>
                    <a:pt x="223" y="239"/>
                    <a:pt x="223" y="242"/>
                    <a:pt x="209" y="261"/>
                  </a:cubicBezTo>
                  <a:cubicBezTo>
                    <a:pt x="196" y="277"/>
                    <a:pt x="183" y="290"/>
                    <a:pt x="168" y="295"/>
                  </a:cubicBezTo>
                  <a:cubicBezTo>
                    <a:pt x="146" y="302"/>
                    <a:pt x="146" y="295"/>
                    <a:pt x="141" y="276"/>
                  </a:cubicBezTo>
                  <a:cubicBezTo>
                    <a:pt x="131" y="240"/>
                    <a:pt x="131" y="196"/>
                    <a:pt x="111" y="164"/>
                  </a:cubicBezTo>
                  <a:cubicBezTo>
                    <a:pt x="104" y="151"/>
                    <a:pt x="94" y="143"/>
                    <a:pt x="84" y="132"/>
                  </a:cubicBezTo>
                  <a:cubicBezTo>
                    <a:pt x="59" y="105"/>
                    <a:pt x="39" y="76"/>
                    <a:pt x="13" y="52"/>
                  </a:cubicBezTo>
                  <a:cubicBezTo>
                    <a:pt x="6" y="46"/>
                    <a:pt x="4" y="45"/>
                    <a:pt x="2" y="36"/>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6" name="Freeform 21"/>
            <p:cNvSpPr/>
            <p:nvPr/>
          </p:nvSpPr>
          <p:spPr bwMode="auto">
            <a:xfrm>
              <a:off x="11687721" y="509621"/>
              <a:ext cx="30957" cy="60931"/>
            </a:xfrm>
            <a:custGeom>
              <a:avLst/>
              <a:gdLst>
                <a:gd name="T0" fmla="*/ 8 w 91"/>
                <a:gd name="T1" fmla="*/ 7 h 179"/>
                <a:gd name="T2" fmla="*/ 71 w 91"/>
                <a:gd name="T3" fmla="*/ 65 h 179"/>
                <a:gd name="T4" fmla="*/ 87 w 91"/>
                <a:gd name="T5" fmla="*/ 116 h 179"/>
                <a:gd name="T6" fmla="*/ 50 w 91"/>
                <a:gd name="T7" fmla="*/ 177 h 179"/>
                <a:gd name="T8" fmla="*/ 24 w 91"/>
                <a:gd name="T9" fmla="*/ 176 h 179"/>
                <a:gd name="T10" fmla="*/ 14 w 91"/>
                <a:gd name="T11" fmla="*/ 151 h 179"/>
                <a:gd name="T12" fmla="*/ 14 w 91"/>
                <a:gd name="T13" fmla="*/ 122 h 179"/>
                <a:gd name="T14" fmla="*/ 6 w 91"/>
                <a:gd name="T15" fmla="*/ 24 h 179"/>
                <a:gd name="T16" fmla="*/ 8 w 91"/>
                <a:gd name="T17" fmla="*/ 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79">
                  <a:moveTo>
                    <a:pt x="8" y="7"/>
                  </a:moveTo>
                  <a:cubicBezTo>
                    <a:pt x="20" y="0"/>
                    <a:pt x="41" y="19"/>
                    <a:pt x="71" y="65"/>
                  </a:cubicBezTo>
                  <a:cubicBezTo>
                    <a:pt x="86" y="86"/>
                    <a:pt x="91" y="90"/>
                    <a:pt x="87" y="116"/>
                  </a:cubicBezTo>
                  <a:cubicBezTo>
                    <a:pt x="82" y="153"/>
                    <a:pt x="69" y="173"/>
                    <a:pt x="50" y="177"/>
                  </a:cubicBezTo>
                  <a:cubicBezTo>
                    <a:pt x="44" y="178"/>
                    <a:pt x="29" y="179"/>
                    <a:pt x="24" y="176"/>
                  </a:cubicBezTo>
                  <a:cubicBezTo>
                    <a:pt x="18" y="171"/>
                    <a:pt x="15" y="161"/>
                    <a:pt x="14" y="151"/>
                  </a:cubicBezTo>
                  <a:cubicBezTo>
                    <a:pt x="12" y="141"/>
                    <a:pt x="13" y="132"/>
                    <a:pt x="14" y="122"/>
                  </a:cubicBezTo>
                  <a:cubicBezTo>
                    <a:pt x="15" y="91"/>
                    <a:pt x="12" y="58"/>
                    <a:pt x="6" y="24"/>
                  </a:cubicBezTo>
                  <a:cubicBezTo>
                    <a:pt x="4" y="17"/>
                    <a:pt x="0" y="11"/>
                    <a:pt x="8" y="7"/>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7" name="Freeform 22"/>
            <p:cNvSpPr/>
            <p:nvPr/>
          </p:nvSpPr>
          <p:spPr bwMode="auto">
            <a:xfrm>
              <a:off x="11669539" y="601017"/>
              <a:ext cx="193603" cy="123336"/>
            </a:xfrm>
            <a:custGeom>
              <a:avLst/>
              <a:gdLst>
                <a:gd name="T0" fmla="*/ 39 w 568"/>
                <a:gd name="T1" fmla="*/ 153 h 362"/>
                <a:gd name="T2" fmla="*/ 50 w 568"/>
                <a:gd name="T3" fmla="*/ 154 h 362"/>
                <a:gd name="T4" fmla="*/ 78 w 568"/>
                <a:gd name="T5" fmla="*/ 151 h 362"/>
                <a:gd name="T6" fmla="*/ 91 w 568"/>
                <a:gd name="T7" fmla="*/ 142 h 362"/>
                <a:gd name="T8" fmla="*/ 113 w 568"/>
                <a:gd name="T9" fmla="*/ 130 h 362"/>
                <a:gd name="T10" fmla="*/ 126 w 568"/>
                <a:gd name="T11" fmla="*/ 127 h 362"/>
                <a:gd name="T12" fmla="*/ 360 w 568"/>
                <a:gd name="T13" fmla="*/ 29 h 362"/>
                <a:gd name="T14" fmla="*/ 454 w 568"/>
                <a:gd name="T15" fmla="*/ 8 h 362"/>
                <a:gd name="T16" fmla="*/ 475 w 568"/>
                <a:gd name="T17" fmla="*/ 1 h 362"/>
                <a:gd name="T18" fmla="*/ 541 w 568"/>
                <a:gd name="T19" fmla="*/ 11 h 362"/>
                <a:gd name="T20" fmla="*/ 558 w 568"/>
                <a:gd name="T21" fmla="*/ 26 h 362"/>
                <a:gd name="T22" fmla="*/ 530 w 568"/>
                <a:gd name="T23" fmla="*/ 94 h 362"/>
                <a:gd name="T24" fmla="*/ 489 w 568"/>
                <a:gd name="T25" fmla="*/ 109 h 362"/>
                <a:gd name="T26" fmla="*/ 445 w 568"/>
                <a:gd name="T27" fmla="*/ 186 h 362"/>
                <a:gd name="T28" fmla="*/ 455 w 568"/>
                <a:gd name="T29" fmla="*/ 214 h 362"/>
                <a:gd name="T30" fmla="*/ 456 w 568"/>
                <a:gd name="T31" fmla="*/ 255 h 362"/>
                <a:gd name="T32" fmla="*/ 429 w 568"/>
                <a:gd name="T33" fmla="*/ 320 h 362"/>
                <a:gd name="T34" fmla="*/ 395 w 568"/>
                <a:gd name="T35" fmla="*/ 328 h 362"/>
                <a:gd name="T36" fmla="*/ 384 w 568"/>
                <a:gd name="T37" fmla="*/ 327 h 362"/>
                <a:gd name="T38" fmla="*/ 368 w 568"/>
                <a:gd name="T39" fmla="*/ 338 h 362"/>
                <a:gd name="T40" fmla="*/ 284 w 568"/>
                <a:gd name="T41" fmla="*/ 330 h 362"/>
                <a:gd name="T42" fmla="*/ 262 w 568"/>
                <a:gd name="T43" fmla="*/ 325 h 362"/>
                <a:gd name="T44" fmla="*/ 237 w 568"/>
                <a:gd name="T45" fmla="*/ 310 h 362"/>
                <a:gd name="T46" fmla="*/ 241 w 568"/>
                <a:gd name="T47" fmla="*/ 294 h 362"/>
                <a:gd name="T48" fmla="*/ 377 w 568"/>
                <a:gd name="T49" fmla="*/ 260 h 362"/>
                <a:gd name="T50" fmla="*/ 383 w 568"/>
                <a:gd name="T51" fmla="*/ 235 h 362"/>
                <a:gd name="T52" fmla="*/ 376 w 568"/>
                <a:gd name="T53" fmla="*/ 159 h 362"/>
                <a:gd name="T54" fmla="*/ 368 w 568"/>
                <a:gd name="T55" fmla="*/ 143 h 362"/>
                <a:gd name="T56" fmla="*/ 353 w 568"/>
                <a:gd name="T57" fmla="*/ 142 h 362"/>
                <a:gd name="T58" fmla="*/ 335 w 568"/>
                <a:gd name="T59" fmla="*/ 150 h 362"/>
                <a:gd name="T60" fmla="*/ 303 w 568"/>
                <a:gd name="T61" fmla="*/ 166 h 362"/>
                <a:gd name="T62" fmla="*/ 247 w 568"/>
                <a:gd name="T63" fmla="*/ 179 h 362"/>
                <a:gd name="T64" fmla="*/ 42 w 568"/>
                <a:gd name="T65" fmla="*/ 269 h 362"/>
                <a:gd name="T66" fmla="*/ 41 w 568"/>
                <a:gd name="T67" fmla="*/ 255 h 362"/>
                <a:gd name="T68" fmla="*/ 19 w 568"/>
                <a:gd name="T69" fmla="*/ 165 h 362"/>
                <a:gd name="T70" fmla="*/ 39 w 568"/>
                <a:gd name="T71" fmla="*/ 15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8" h="362">
                  <a:moveTo>
                    <a:pt x="39" y="153"/>
                  </a:moveTo>
                  <a:cubicBezTo>
                    <a:pt x="43" y="153"/>
                    <a:pt x="46" y="153"/>
                    <a:pt x="50" y="154"/>
                  </a:cubicBezTo>
                  <a:cubicBezTo>
                    <a:pt x="63" y="156"/>
                    <a:pt x="66" y="157"/>
                    <a:pt x="78" y="151"/>
                  </a:cubicBezTo>
                  <a:cubicBezTo>
                    <a:pt x="83" y="149"/>
                    <a:pt x="87" y="146"/>
                    <a:pt x="91" y="142"/>
                  </a:cubicBezTo>
                  <a:cubicBezTo>
                    <a:pt x="103" y="131"/>
                    <a:pt x="96" y="132"/>
                    <a:pt x="113" y="130"/>
                  </a:cubicBezTo>
                  <a:cubicBezTo>
                    <a:pt x="117" y="130"/>
                    <a:pt x="122" y="129"/>
                    <a:pt x="126" y="127"/>
                  </a:cubicBezTo>
                  <a:cubicBezTo>
                    <a:pt x="200" y="87"/>
                    <a:pt x="278" y="52"/>
                    <a:pt x="360" y="29"/>
                  </a:cubicBezTo>
                  <a:cubicBezTo>
                    <a:pt x="406" y="26"/>
                    <a:pt x="435" y="18"/>
                    <a:pt x="454" y="8"/>
                  </a:cubicBezTo>
                  <a:cubicBezTo>
                    <a:pt x="463" y="2"/>
                    <a:pt x="463" y="1"/>
                    <a:pt x="475" y="1"/>
                  </a:cubicBezTo>
                  <a:cubicBezTo>
                    <a:pt x="499" y="0"/>
                    <a:pt x="521" y="3"/>
                    <a:pt x="541" y="11"/>
                  </a:cubicBezTo>
                  <a:cubicBezTo>
                    <a:pt x="549" y="15"/>
                    <a:pt x="554" y="18"/>
                    <a:pt x="558" y="26"/>
                  </a:cubicBezTo>
                  <a:cubicBezTo>
                    <a:pt x="568" y="43"/>
                    <a:pt x="562" y="65"/>
                    <a:pt x="530" y="94"/>
                  </a:cubicBezTo>
                  <a:cubicBezTo>
                    <a:pt x="514" y="108"/>
                    <a:pt x="510" y="107"/>
                    <a:pt x="489" y="109"/>
                  </a:cubicBezTo>
                  <a:cubicBezTo>
                    <a:pt x="421" y="115"/>
                    <a:pt x="408" y="116"/>
                    <a:pt x="445" y="186"/>
                  </a:cubicBezTo>
                  <a:cubicBezTo>
                    <a:pt x="450" y="195"/>
                    <a:pt x="453" y="205"/>
                    <a:pt x="455" y="214"/>
                  </a:cubicBezTo>
                  <a:cubicBezTo>
                    <a:pt x="457" y="228"/>
                    <a:pt x="457" y="242"/>
                    <a:pt x="456" y="255"/>
                  </a:cubicBezTo>
                  <a:cubicBezTo>
                    <a:pt x="453" y="287"/>
                    <a:pt x="445" y="309"/>
                    <a:pt x="429" y="320"/>
                  </a:cubicBezTo>
                  <a:cubicBezTo>
                    <a:pt x="419" y="326"/>
                    <a:pt x="406" y="328"/>
                    <a:pt x="395" y="328"/>
                  </a:cubicBezTo>
                  <a:cubicBezTo>
                    <a:pt x="391" y="328"/>
                    <a:pt x="388" y="328"/>
                    <a:pt x="384" y="327"/>
                  </a:cubicBezTo>
                  <a:cubicBezTo>
                    <a:pt x="373" y="326"/>
                    <a:pt x="376" y="330"/>
                    <a:pt x="368" y="338"/>
                  </a:cubicBezTo>
                  <a:cubicBezTo>
                    <a:pt x="345" y="362"/>
                    <a:pt x="321" y="357"/>
                    <a:pt x="284" y="330"/>
                  </a:cubicBezTo>
                  <a:cubicBezTo>
                    <a:pt x="279" y="327"/>
                    <a:pt x="273" y="325"/>
                    <a:pt x="262" y="325"/>
                  </a:cubicBezTo>
                  <a:cubicBezTo>
                    <a:pt x="246" y="326"/>
                    <a:pt x="247" y="325"/>
                    <a:pt x="237" y="310"/>
                  </a:cubicBezTo>
                  <a:cubicBezTo>
                    <a:pt x="232" y="300"/>
                    <a:pt x="231" y="294"/>
                    <a:pt x="241" y="294"/>
                  </a:cubicBezTo>
                  <a:cubicBezTo>
                    <a:pt x="300" y="300"/>
                    <a:pt x="352" y="284"/>
                    <a:pt x="377" y="260"/>
                  </a:cubicBezTo>
                  <a:cubicBezTo>
                    <a:pt x="387" y="249"/>
                    <a:pt x="386" y="249"/>
                    <a:pt x="383" y="235"/>
                  </a:cubicBezTo>
                  <a:cubicBezTo>
                    <a:pt x="379" y="212"/>
                    <a:pt x="377" y="186"/>
                    <a:pt x="376" y="159"/>
                  </a:cubicBezTo>
                  <a:cubicBezTo>
                    <a:pt x="376" y="149"/>
                    <a:pt x="378" y="146"/>
                    <a:pt x="368" y="143"/>
                  </a:cubicBezTo>
                  <a:cubicBezTo>
                    <a:pt x="364" y="142"/>
                    <a:pt x="359" y="141"/>
                    <a:pt x="353" y="142"/>
                  </a:cubicBezTo>
                  <a:cubicBezTo>
                    <a:pt x="344" y="143"/>
                    <a:pt x="342" y="145"/>
                    <a:pt x="335" y="150"/>
                  </a:cubicBezTo>
                  <a:cubicBezTo>
                    <a:pt x="325" y="158"/>
                    <a:pt x="315" y="166"/>
                    <a:pt x="303" y="166"/>
                  </a:cubicBezTo>
                  <a:cubicBezTo>
                    <a:pt x="281" y="166"/>
                    <a:pt x="269" y="165"/>
                    <a:pt x="247" y="179"/>
                  </a:cubicBezTo>
                  <a:cubicBezTo>
                    <a:pt x="172" y="226"/>
                    <a:pt x="113" y="305"/>
                    <a:pt x="42" y="269"/>
                  </a:cubicBezTo>
                  <a:cubicBezTo>
                    <a:pt x="36" y="265"/>
                    <a:pt x="47" y="260"/>
                    <a:pt x="41" y="255"/>
                  </a:cubicBezTo>
                  <a:cubicBezTo>
                    <a:pt x="14" y="221"/>
                    <a:pt x="0" y="190"/>
                    <a:pt x="19" y="165"/>
                  </a:cubicBezTo>
                  <a:cubicBezTo>
                    <a:pt x="25" y="157"/>
                    <a:pt x="29" y="154"/>
                    <a:pt x="39" y="1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8" name="Freeform 23"/>
            <p:cNvSpPr>
              <a:spLocks noEditPoints="1"/>
            </p:cNvSpPr>
            <p:nvPr/>
          </p:nvSpPr>
          <p:spPr bwMode="auto">
            <a:xfrm>
              <a:off x="11704427" y="355328"/>
              <a:ext cx="224560" cy="250111"/>
            </a:xfrm>
            <a:custGeom>
              <a:avLst/>
              <a:gdLst>
                <a:gd name="T0" fmla="*/ 241 w 659"/>
                <a:gd name="T1" fmla="*/ 376 h 733"/>
                <a:gd name="T2" fmla="*/ 269 w 659"/>
                <a:gd name="T3" fmla="*/ 339 h 733"/>
                <a:gd name="T4" fmla="*/ 315 w 659"/>
                <a:gd name="T5" fmla="*/ 288 h 733"/>
                <a:gd name="T6" fmla="*/ 290 w 659"/>
                <a:gd name="T7" fmla="*/ 287 h 733"/>
                <a:gd name="T8" fmla="*/ 263 w 659"/>
                <a:gd name="T9" fmla="*/ 282 h 733"/>
                <a:gd name="T10" fmla="*/ 286 w 659"/>
                <a:gd name="T11" fmla="*/ 238 h 733"/>
                <a:gd name="T12" fmla="*/ 223 w 659"/>
                <a:gd name="T13" fmla="*/ 183 h 733"/>
                <a:gd name="T14" fmla="*/ 334 w 659"/>
                <a:gd name="T15" fmla="*/ 159 h 733"/>
                <a:gd name="T16" fmla="*/ 407 w 659"/>
                <a:gd name="T17" fmla="*/ 27 h 733"/>
                <a:gd name="T18" fmla="*/ 425 w 659"/>
                <a:gd name="T19" fmla="*/ 1 h 733"/>
                <a:gd name="T20" fmla="*/ 445 w 659"/>
                <a:gd name="T21" fmla="*/ 112 h 733"/>
                <a:gd name="T22" fmla="*/ 550 w 659"/>
                <a:gd name="T23" fmla="*/ 167 h 733"/>
                <a:gd name="T24" fmla="*/ 619 w 659"/>
                <a:gd name="T25" fmla="*/ 171 h 733"/>
                <a:gd name="T26" fmla="*/ 511 w 659"/>
                <a:gd name="T27" fmla="*/ 414 h 733"/>
                <a:gd name="T28" fmla="*/ 484 w 659"/>
                <a:gd name="T29" fmla="*/ 434 h 733"/>
                <a:gd name="T30" fmla="*/ 533 w 659"/>
                <a:gd name="T31" fmla="*/ 457 h 733"/>
                <a:gd name="T32" fmla="*/ 507 w 659"/>
                <a:gd name="T33" fmla="*/ 585 h 733"/>
                <a:gd name="T34" fmla="*/ 439 w 659"/>
                <a:gd name="T35" fmla="*/ 633 h 733"/>
                <a:gd name="T36" fmla="*/ 324 w 659"/>
                <a:gd name="T37" fmla="*/ 661 h 733"/>
                <a:gd name="T38" fmla="*/ 397 w 659"/>
                <a:gd name="T39" fmla="*/ 591 h 733"/>
                <a:gd name="T40" fmla="*/ 435 w 659"/>
                <a:gd name="T41" fmla="*/ 550 h 733"/>
                <a:gd name="T42" fmla="*/ 452 w 659"/>
                <a:gd name="T43" fmla="*/ 521 h 733"/>
                <a:gd name="T44" fmla="*/ 444 w 659"/>
                <a:gd name="T45" fmla="*/ 511 h 733"/>
                <a:gd name="T46" fmla="*/ 285 w 659"/>
                <a:gd name="T47" fmla="*/ 627 h 733"/>
                <a:gd name="T48" fmla="*/ 0 w 659"/>
                <a:gd name="T49" fmla="*/ 710 h 733"/>
                <a:gd name="T50" fmla="*/ 18 w 659"/>
                <a:gd name="T51" fmla="*/ 696 h 733"/>
                <a:gd name="T52" fmla="*/ 198 w 659"/>
                <a:gd name="T53" fmla="*/ 591 h 733"/>
                <a:gd name="T54" fmla="*/ 419 w 659"/>
                <a:gd name="T55" fmla="*/ 469 h 733"/>
                <a:gd name="T56" fmla="*/ 374 w 659"/>
                <a:gd name="T57" fmla="*/ 472 h 733"/>
                <a:gd name="T58" fmla="*/ 324 w 659"/>
                <a:gd name="T59" fmla="*/ 479 h 733"/>
                <a:gd name="T60" fmla="*/ 334 w 659"/>
                <a:gd name="T61" fmla="*/ 428 h 733"/>
                <a:gd name="T62" fmla="*/ 273 w 659"/>
                <a:gd name="T63" fmla="*/ 421 h 733"/>
                <a:gd name="T64" fmla="*/ 325 w 659"/>
                <a:gd name="T65" fmla="*/ 353 h 733"/>
                <a:gd name="T66" fmla="*/ 363 w 659"/>
                <a:gd name="T67" fmla="*/ 377 h 733"/>
                <a:gd name="T68" fmla="*/ 381 w 659"/>
                <a:gd name="T69" fmla="*/ 330 h 733"/>
                <a:gd name="T70" fmla="*/ 407 w 659"/>
                <a:gd name="T71" fmla="*/ 380 h 733"/>
                <a:gd name="T72" fmla="*/ 417 w 659"/>
                <a:gd name="T73" fmla="*/ 417 h 733"/>
                <a:gd name="T74" fmla="*/ 505 w 659"/>
                <a:gd name="T75" fmla="*/ 315 h 733"/>
                <a:gd name="T76" fmla="*/ 518 w 659"/>
                <a:gd name="T77" fmla="*/ 273 h 733"/>
                <a:gd name="T78" fmla="*/ 408 w 659"/>
                <a:gd name="T79" fmla="*/ 244 h 733"/>
                <a:gd name="T80" fmla="*/ 333 w 659"/>
                <a:gd name="T81" fmla="*/ 329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9" h="733">
                  <a:moveTo>
                    <a:pt x="194" y="451"/>
                  </a:moveTo>
                  <a:cubicBezTo>
                    <a:pt x="202" y="431"/>
                    <a:pt x="242" y="411"/>
                    <a:pt x="241" y="376"/>
                  </a:cubicBezTo>
                  <a:cubicBezTo>
                    <a:pt x="239" y="366"/>
                    <a:pt x="215" y="353"/>
                    <a:pt x="230" y="347"/>
                  </a:cubicBezTo>
                  <a:cubicBezTo>
                    <a:pt x="246" y="345"/>
                    <a:pt x="255" y="339"/>
                    <a:pt x="269" y="339"/>
                  </a:cubicBezTo>
                  <a:cubicBezTo>
                    <a:pt x="284" y="338"/>
                    <a:pt x="279" y="339"/>
                    <a:pt x="289" y="327"/>
                  </a:cubicBezTo>
                  <a:cubicBezTo>
                    <a:pt x="300" y="314"/>
                    <a:pt x="313" y="302"/>
                    <a:pt x="315" y="288"/>
                  </a:cubicBezTo>
                  <a:cubicBezTo>
                    <a:pt x="316" y="279"/>
                    <a:pt x="312" y="278"/>
                    <a:pt x="304" y="280"/>
                  </a:cubicBezTo>
                  <a:cubicBezTo>
                    <a:pt x="299" y="281"/>
                    <a:pt x="295" y="284"/>
                    <a:pt x="290" y="287"/>
                  </a:cubicBezTo>
                  <a:cubicBezTo>
                    <a:pt x="284" y="291"/>
                    <a:pt x="278" y="291"/>
                    <a:pt x="272" y="289"/>
                  </a:cubicBezTo>
                  <a:cubicBezTo>
                    <a:pt x="268" y="288"/>
                    <a:pt x="265" y="287"/>
                    <a:pt x="263" y="282"/>
                  </a:cubicBezTo>
                  <a:cubicBezTo>
                    <a:pt x="262" y="279"/>
                    <a:pt x="262" y="275"/>
                    <a:pt x="264" y="271"/>
                  </a:cubicBezTo>
                  <a:cubicBezTo>
                    <a:pt x="279" y="261"/>
                    <a:pt x="287" y="250"/>
                    <a:pt x="286" y="238"/>
                  </a:cubicBezTo>
                  <a:cubicBezTo>
                    <a:pt x="286" y="227"/>
                    <a:pt x="284" y="229"/>
                    <a:pt x="274" y="229"/>
                  </a:cubicBezTo>
                  <a:cubicBezTo>
                    <a:pt x="239" y="228"/>
                    <a:pt x="222" y="212"/>
                    <a:pt x="223" y="183"/>
                  </a:cubicBezTo>
                  <a:cubicBezTo>
                    <a:pt x="223" y="170"/>
                    <a:pt x="271" y="196"/>
                    <a:pt x="305" y="171"/>
                  </a:cubicBezTo>
                  <a:cubicBezTo>
                    <a:pt x="311" y="165"/>
                    <a:pt x="322" y="161"/>
                    <a:pt x="334" y="159"/>
                  </a:cubicBezTo>
                  <a:cubicBezTo>
                    <a:pt x="354" y="155"/>
                    <a:pt x="357" y="150"/>
                    <a:pt x="371" y="134"/>
                  </a:cubicBezTo>
                  <a:cubicBezTo>
                    <a:pt x="396" y="102"/>
                    <a:pt x="410" y="67"/>
                    <a:pt x="407" y="27"/>
                  </a:cubicBezTo>
                  <a:cubicBezTo>
                    <a:pt x="407" y="17"/>
                    <a:pt x="403" y="9"/>
                    <a:pt x="413" y="3"/>
                  </a:cubicBezTo>
                  <a:cubicBezTo>
                    <a:pt x="416" y="0"/>
                    <a:pt x="420" y="0"/>
                    <a:pt x="425" y="1"/>
                  </a:cubicBezTo>
                  <a:cubicBezTo>
                    <a:pt x="437" y="6"/>
                    <a:pt x="450" y="20"/>
                    <a:pt x="456" y="31"/>
                  </a:cubicBezTo>
                  <a:cubicBezTo>
                    <a:pt x="469" y="52"/>
                    <a:pt x="469" y="77"/>
                    <a:pt x="445" y="112"/>
                  </a:cubicBezTo>
                  <a:cubicBezTo>
                    <a:pt x="403" y="178"/>
                    <a:pt x="387" y="215"/>
                    <a:pt x="433" y="208"/>
                  </a:cubicBezTo>
                  <a:cubicBezTo>
                    <a:pt x="471" y="192"/>
                    <a:pt x="510" y="178"/>
                    <a:pt x="550" y="167"/>
                  </a:cubicBezTo>
                  <a:cubicBezTo>
                    <a:pt x="569" y="162"/>
                    <a:pt x="582" y="159"/>
                    <a:pt x="590" y="166"/>
                  </a:cubicBezTo>
                  <a:cubicBezTo>
                    <a:pt x="602" y="175"/>
                    <a:pt x="604" y="170"/>
                    <a:pt x="619" y="171"/>
                  </a:cubicBezTo>
                  <a:cubicBezTo>
                    <a:pt x="655" y="173"/>
                    <a:pt x="659" y="200"/>
                    <a:pt x="631" y="252"/>
                  </a:cubicBezTo>
                  <a:cubicBezTo>
                    <a:pt x="610" y="307"/>
                    <a:pt x="565" y="361"/>
                    <a:pt x="511" y="414"/>
                  </a:cubicBezTo>
                  <a:cubicBezTo>
                    <a:pt x="504" y="422"/>
                    <a:pt x="500" y="424"/>
                    <a:pt x="491" y="429"/>
                  </a:cubicBezTo>
                  <a:cubicBezTo>
                    <a:pt x="489" y="430"/>
                    <a:pt x="486" y="432"/>
                    <a:pt x="484" y="434"/>
                  </a:cubicBezTo>
                  <a:cubicBezTo>
                    <a:pt x="479" y="438"/>
                    <a:pt x="468" y="452"/>
                    <a:pt x="479" y="454"/>
                  </a:cubicBezTo>
                  <a:cubicBezTo>
                    <a:pt x="490" y="456"/>
                    <a:pt x="513" y="456"/>
                    <a:pt x="533" y="457"/>
                  </a:cubicBezTo>
                  <a:cubicBezTo>
                    <a:pt x="561" y="460"/>
                    <a:pt x="566" y="467"/>
                    <a:pt x="563" y="497"/>
                  </a:cubicBezTo>
                  <a:cubicBezTo>
                    <a:pt x="560" y="525"/>
                    <a:pt x="540" y="554"/>
                    <a:pt x="507" y="585"/>
                  </a:cubicBezTo>
                  <a:cubicBezTo>
                    <a:pt x="476" y="612"/>
                    <a:pt x="476" y="612"/>
                    <a:pt x="476" y="612"/>
                  </a:cubicBezTo>
                  <a:cubicBezTo>
                    <a:pt x="461" y="624"/>
                    <a:pt x="456" y="626"/>
                    <a:pt x="439" y="633"/>
                  </a:cubicBezTo>
                  <a:cubicBezTo>
                    <a:pt x="398" y="650"/>
                    <a:pt x="358" y="685"/>
                    <a:pt x="327" y="683"/>
                  </a:cubicBezTo>
                  <a:cubicBezTo>
                    <a:pt x="315" y="679"/>
                    <a:pt x="315" y="672"/>
                    <a:pt x="324" y="661"/>
                  </a:cubicBezTo>
                  <a:cubicBezTo>
                    <a:pt x="383" y="612"/>
                    <a:pt x="383" y="612"/>
                    <a:pt x="383" y="612"/>
                  </a:cubicBezTo>
                  <a:cubicBezTo>
                    <a:pt x="390" y="604"/>
                    <a:pt x="387" y="599"/>
                    <a:pt x="397" y="591"/>
                  </a:cubicBezTo>
                  <a:cubicBezTo>
                    <a:pt x="427" y="564"/>
                    <a:pt x="427" y="564"/>
                    <a:pt x="427" y="564"/>
                  </a:cubicBezTo>
                  <a:cubicBezTo>
                    <a:pt x="432" y="559"/>
                    <a:pt x="434" y="557"/>
                    <a:pt x="435" y="550"/>
                  </a:cubicBezTo>
                  <a:cubicBezTo>
                    <a:pt x="437" y="540"/>
                    <a:pt x="435" y="540"/>
                    <a:pt x="443" y="531"/>
                  </a:cubicBezTo>
                  <a:cubicBezTo>
                    <a:pt x="446" y="528"/>
                    <a:pt x="449" y="525"/>
                    <a:pt x="452" y="521"/>
                  </a:cubicBezTo>
                  <a:cubicBezTo>
                    <a:pt x="457" y="517"/>
                    <a:pt x="460" y="516"/>
                    <a:pt x="453" y="512"/>
                  </a:cubicBezTo>
                  <a:cubicBezTo>
                    <a:pt x="451" y="511"/>
                    <a:pt x="448" y="511"/>
                    <a:pt x="444" y="511"/>
                  </a:cubicBezTo>
                  <a:cubicBezTo>
                    <a:pt x="441" y="512"/>
                    <a:pt x="436" y="515"/>
                    <a:pt x="432" y="516"/>
                  </a:cubicBezTo>
                  <a:cubicBezTo>
                    <a:pt x="383" y="535"/>
                    <a:pt x="357" y="593"/>
                    <a:pt x="285" y="627"/>
                  </a:cubicBezTo>
                  <a:cubicBezTo>
                    <a:pt x="157" y="705"/>
                    <a:pt x="71" y="733"/>
                    <a:pt x="20" y="722"/>
                  </a:cubicBezTo>
                  <a:cubicBezTo>
                    <a:pt x="13" y="721"/>
                    <a:pt x="0" y="719"/>
                    <a:pt x="0" y="710"/>
                  </a:cubicBezTo>
                  <a:cubicBezTo>
                    <a:pt x="0" y="709"/>
                    <a:pt x="0" y="707"/>
                    <a:pt x="1" y="706"/>
                  </a:cubicBezTo>
                  <a:cubicBezTo>
                    <a:pt x="4" y="703"/>
                    <a:pt x="13" y="699"/>
                    <a:pt x="18" y="696"/>
                  </a:cubicBezTo>
                  <a:cubicBezTo>
                    <a:pt x="72" y="658"/>
                    <a:pt x="125" y="627"/>
                    <a:pt x="177" y="596"/>
                  </a:cubicBezTo>
                  <a:cubicBezTo>
                    <a:pt x="198" y="591"/>
                    <a:pt x="198" y="591"/>
                    <a:pt x="198" y="591"/>
                  </a:cubicBezTo>
                  <a:cubicBezTo>
                    <a:pt x="267" y="548"/>
                    <a:pt x="339" y="512"/>
                    <a:pt x="411" y="477"/>
                  </a:cubicBezTo>
                  <a:cubicBezTo>
                    <a:pt x="416" y="475"/>
                    <a:pt x="418" y="474"/>
                    <a:pt x="419" y="469"/>
                  </a:cubicBezTo>
                  <a:cubicBezTo>
                    <a:pt x="421" y="463"/>
                    <a:pt x="414" y="461"/>
                    <a:pt x="399" y="463"/>
                  </a:cubicBezTo>
                  <a:cubicBezTo>
                    <a:pt x="389" y="465"/>
                    <a:pt x="383" y="468"/>
                    <a:pt x="374" y="472"/>
                  </a:cubicBezTo>
                  <a:cubicBezTo>
                    <a:pt x="359" y="480"/>
                    <a:pt x="346" y="484"/>
                    <a:pt x="336" y="486"/>
                  </a:cubicBezTo>
                  <a:cubicBezTo>
                    <a:pt x="328" y="488"/>
                    <a:pt x="325" y="489"/>
                    <a:pt x="324" y="479"/>
                  </a:cubicBezTo>
                  <a:cubicBezTo>
                    <a:pt x="323" y="473"/>
                    <a:pt x="325" y="468"/>
                    <a:pt x="328" y="462"/>
                  </a:cubicBezTo>
                  <a:cubicBezTo>
                    <a:pt x="344" y="447"/>
                    <a:pt x="344" y="436"/>
                    <a:pt x="334" y="428"/>
                  </a:cubicBezTo>
                  <a:cubicBezTo>
                    <a:pt x="329" y="424"/>
                    <a:pt x="321" y="419"/>
                    <a:pt x="315" y="415"/>
                  </a:cubicBezTo>
                  <a:cubicBezTo>
                    <a:pt x="301" y="406"/>
                    <a:pt x="287" y="405"/>
                    <a:pt x="273" y="421"/>
                  </a:cubicBezTo>
                  <a:cubicBezTo>
                    <a:pt x="223" y="467"/>
                    <a:pt x="186" y="494"/>
                    <a:pt x="194" y="451"/>
                  </a:cubicBezTo>
                  <a:close/>
                  <a:moveTo>
                    <a:pt x="325" y="353"/>
                  </a:moveTo>
                  <a:cubicBezTo>
                    <a:pt x="324" y="368"/>
                    <a:pt x="328" y="373"/>
                    <a:pt x="340" y="382"/>
                  </a:cubicBezTo>
                  <a:cubicBezTo>
                    <a:pt x="351" y="389"/>
                    <a:pt x="358" y="386"/>
                    <a:pt x="363" y="377"/>
                  </a:cubicBezTo>
                  <a:cubicBezTo>
                    <a:pt x="368" y="368"/>
                    <a:pt x="367" y="361"/>
                    <a:pt x="368" y="352"/>
                  </a:cubicBezTo>
                  <a:cubicBezTo>
                    <a:pt x="370" y="340"/>
                    <a:pt x="374" y="333"/>
                    <a:pt x="381" y="330"/>
                  </a:cubicBezTo>
                  <a:cubicBezTo>
                    <a:pt x="396" y="325"/>
                    <a:pt x="395" y="334"/>
                    <a:pt x="398" y="345"/>
                  </a:cubicBezTo>
                  <a:cubicBezTo>
                    <a:pt x="407" y="380"/>
                    <a:pt x="407" y="380"/>
                    <a:pt x="407" y="380"/>
                  </a:cubicBezTo>
                  <a:cubicBezTo>
                    <a:pt x="409" y="386"/>
                    <a:pt x="409" y="391"/>
                    <a:pt x="410" y="398"/>
                  </a:cubicBezTo>
                  <a:cubicBezTo>
                    <a:pt x="410" y="408"/>
                    <a:pt x="412" y="415"/>
                    <a:pt x="417" y="417"/>
                  </a:cubicBezTo>
                  <a:cubicBezTo>
                    <a:pt x="428" y="422"/>
                    <a:pt x="433" y="408"/>
                    <a:pt x="437" y="402"/>
                  </a:cubicBezTo>
                  <a:cubicBezTo>
                    <a:pt x="454" y="374"/>
                    <a:pt x="478" y="345"/>
                    <a:pt x="505" y="315"/>
                  </a:cubicBezTo>
                  <a:cubicBezTo>
                    <a:pt x="514" y="307"/>
                    <a:pt x="517" y="304"/>
                    <a:pt x="519" y="292"/>
                  </a:cubicBezTo>
                  <a:cubicBezTo>
                    <a:pt x="521" y="283"/>
                    <a:pt x="521" y="277"/>
                    <a:pt x="518" y="273"/>
                  </a:cubicBezTo>
                  <a:cubicBezTo>
                    <a:pt x="515" y="267"/>
                    <a:pt x="511" y="268"/>
                    <a:pt x="506" y="267"/>
                  </a:cubicBezTo>
                  <a:cubicBezTo>
                    <a:pt x="471" y="263"/>
                    <a:pt x="430" y="244"/>
                    <a:pt x="408" y="244"/>
                  </a:cubicBezTo>
                  <a:cubicBezTo>
                    <a:pt x="398" y="244"/>
                    <a:pt x="398" y="247"/>
                    <a:pt x="393" y="254"/>
                  </a:cubicBezTo>
                  <a:cubicBezTo>
                    <a:pt x="374" y="280"/>
                    <a:pt x="352" y="304"/>
                    <a:pt x="333" y="329"/>
                  </a:cubicBezTo>
                  <a:cubicBezTo>
                    <a:pt x="329" y="337"/>
                    <a:pt x="326" y="345"/>
                    <a:pt x="325" y="353"/>
                  </a:cubicBez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39" name="Freeform 24"/>
            <p:cNvSpPr>
              <a:spLocks noEditPoints="1"/>
            </p:cNvSpPr>
            <p:nvPr/>
          </p:nvSpPr>
          <p:spPr bwMode="auto">
            <a:xfrm>
              <a:off x="10589982" y="787249"/>
              <a:ext cx="1332616" cy="97293"/>
            </a:xfrm>
            <a:custGeom>
              <a:avLst/>
              <a:gdLst>
                <a:gd name="T0" fmla="*/ 175 w 3912"/>
                <a:gd name="T1" fmla="*/ 156 h 285"/>
                <a:gd name="T2" fmla="*/ 101 w 3912"/>
                <a:gd name="T3" fmla="*/ 281 h 285"/>
                <a:gd name="T4" fmla="*/ 6 w 3912"/>
                <a:gd name="T5" fmla="*/ 26 h 285"/>
                <a:gd name="T6" fmla="*/ 178 w 3912"/>
                <a:gd name="T7" fmla="*/ 85 h 285"/>
                <a:gd name="T8" fmla="*/ 470 w 3912"/>
                <a:gd name="T9" fmla="*/ 81 h 285"/>
                <a:gd name="T10" fmla="*/ 374 w 3912"/>
                <a:gd name="T11" fmla="*/ 85 h 285"/>
                <a:gd name="T12" fmla="*/ 301 w 3912"/>
                <a:gd name="T13" fmla="*/ 149 h 285"/>
                <a:gd name="T14" fmla="*/ 453 w 3912"/>
                <a:gd name="T15" fmla="*/ 281 h 285"/>
                <a:gd name="T16" fmla="*/ 256 w 3912"/>
                <a:gd name="T17" fmla="*/ 28 h 285"/>
                <a:gd name="T18" fmla="*/ 573 w 3912"/>
                <a:gd name="T19" fmla="*/ 55 h 285"/>
                <a:gd name="T20" fmla="*/ 750 w 3912"/>
                <a:gd name="T21" fmla="*/ 26 h 285"/>
                <a:gd name="T22" fmla="*/ 761 w 3912"/>
                <a:gd name="T23" fmla="*/ 281 h 285"/>
                <a:gd name="T24" fmla="*/ 573 w 3912"/>
                <a:gd name="T25" fmla="*/ 185 h 285"/>
                <a:gd name="T26" fmla="*/ 533 w 3912"/>
                <a:gd name="T27" fmla="*/ 260 h 285"/>
                <a:gd name="T28" fmla="*/ 772 w 3912"/>
                <a:gd name="T29" fmla="*/ 9 h 285"/>
                <a:gd name="T30" fmla="*/ 864 w 3912"/>
                <a:gd name="T31" fmla="*/ 264 h 285"/>
                <a:gd name="T32" fmla="*/ 805 w 3912"/>
                <a:gd name="T33" fmla="*/ 56 h 285"/>
                <a:gd name="T34" fmla="*/ 1097 w 3912"/>
                <a:gd name="T35" fmla="*/ 58 h 285"/>
                <a:gd name="T36" fmla="*/ 1126 w 3912"/>
                <a:gd name="T37" fmla="*/ 33 h 285"/>
                <a:gd name="T38" fmla="*/ 987 w 3912"/>
                <a:gd name="T39" fmla="*/ 281 h 285"/>
                <a:gd name="T40" fmla="*/ 924 w 3912"/>
                <a:gd name="T41" fmla="*/ 28 h 285"/>
                <a:gd name="T42" fmla="*/ 1365 w 3912"/>
                <a:gd name="T43" fmla="*/ 43 h 285"/>
                <a:gd name="T44" fmla="*/ 1372 w 3912"/>
                <a:gd name="T45" fmla="*/ 246 h 285"/>
                <a:gd name="T46" fmla="*/ 1454 w 3912"/>
                <a:gd name="T47" fmla="*/ 159 h 285"/>
                <a:gd name="T48" fmla="*/ 1218 w 3912"/>
                <a:gd name="T49" fmla="*/ 246 h 285"/>
                <a:gd name="T50" fmla="*/ 1675 w 3912"/>
                <a:gd name="T51" fmla="*/ 26 h 285"/>
                <a:gd name="T52" fmla="*/ 1752 w 3912"/>
                <a:gd name="T53" fmla="*/ 251 h 285"/>
                <a:gd name="T54" fmla="*/ 1843 w 3912"/>
                <a:gd name="T55" fmla="*/ 9 h 285"/>
                <a:gd name="T56" fmla="*/ 1639 w 3912"/>
                <a:gd name="T57" fmla="*/ 261 h 285"/>
                <a:gd name="T58" fmla="*/ 1950 w 3912"/>
                <a:gd name="T59" fmla="*/ 9 h 285"/>
                <a:gd name="T60" fmla="*/ 2123 w 3912"/>
                <a:gd name="T61" fmla="*/ 26 h 285"/>
                <a:gd name="T62" fmla="*/ 1931 w 3912"/>
                <a:gd name="T63" fmla="*/ 257 h 285"/>
                <a:gd name="T64" fmla="*/ 1903 w 3912"/>
                <a:gd name="T65" fmla="*/ 58 h 285"/>
                <a:gd name="T66" fmla="*/ 2247 w 3912"/>
                <a:gd name="T67" fmla="*/ 26 h 285"/>
                <a:gd name="T68" fmla="*/ 2247 w 3912"/>
                <a:gd name="T69" fmla="*/ 281 h 285"/>
                <a:gd name="T70" fmla="*/ 2156 w 3912"/>
                <a:gd name="T71" fmla="*/ 26 h 285"/>
                <a:gd name="T72" fmla="*/ 2326 w 3912"/>
                <a:gd name="T73" fmla="*/ 36 h 285"/>
                <a:gd name="T74" fmla="*/ 2444 w 3912"/>
                <a:gd name="T75" fmla="*/ 9 h 285"/>
                <a:gd name="T76" fmla="*/ 2278 w 3912"/>
                <a:gd name="T77" fmla="*/ 31 h 285"/>
                <a:gd name="T78" fmla="*/ 2670 w 3912"/>
                <a:gd name="T79" fmla="*/ 31 h 285"/>
                <a:gd name="T80" fmla="*/ 2698 w 3912"/>
                <a:gd name="T81" fmla="*/ 200 h 285"/>
                <a:gd name="T82" fmla="*/ 2628 w 3912"/>
                <a:gd name="T83" fmla="*/ 260 h 285"/>
                <a:gd name="T84" fmla="*/ 2547 w 3912"/>
                <a:gd name="T85" fmla="*/ 264 h 285"/>
                <a:gd name="T86" fmla="*/ 2810 w 3912"/>
                <a:gd name="T87" fmla="*/ 9 h 285"/>
                <a:gd name="T88" fmla="*/ 3066 w 3912"/>
                <a:gd name="T89" fmla="*/ 264 h 285"/>
                <a:gd name="T90" fmla="*/ 2910 w 3912"/>
                <a:gd name="T91" fmla="*/ 264 h 285"/>
                <a:gd name="T92" fmla="*/ 2839 w 3912"/>
                <a:gd name="T93" fmla="*/ 32 h 285"/>
                <a:gd name="T94" fmla="*/ 3003 w 3912"/>
                <a:gd name="T95" fmla="*/ 80 h 285"/>
                <a:gd name="T96" fmla="*/ 3231 w 3912"/>
                <a:gd name="T97" fmla="*/ 45 h 285"/>
                <a:gd name="T98" fmla="*/ 3299 w 3912"/>
                <a:gd name="T99" fmla="*/ 205 h 285"/>
                <a:gd name="T100" fmla="*/ 3102 w 3912"/>
                <a:gd name="T101" fmla="*/ 179 h 285"/>
                <a:gd name="T102" fmla="*/ 3109 w 3912"/>
                <a:gd name="T103" fmla="*/ 120 h 285"/>
                <a:gd name="T104" fmla="*/ 3425 w 3912"/>
                <a:gd name="T105" fmla="*/ 26 h 285"/>
                <a:gd name="T106" fmla="*/ 3425 w 3912"/>
                <a:gd name="T107" fmla="*/ 281 h 285"/>
                <a:gd name="T108" fmla="*/ 3334 w 3912"/>
                <a:gd name="T109" fmla="*/ 26 h 285"/>
                <a:gd name="T110" fmla="*/ 3644 w 3912"/>
                <a:gd name="T111" fmla="*/ 0 h 285"/>
                <a:gd name="T112" fmla="*/ 3579 w 3912"/>
                <a:gd name="T113" fmla="*/ 259 h 285"/>
                <a:gd name="T114" fmla="*/ 3537 w 3912"/>
                <a:gd name="T115" fmla="*/ 43 h 285"/>
                <a:gd name="T116" fmla="*/ 3670 w 3912"/>
                <a:gd name="T117" fmla="*/ 26 h 285"/>
                <a:gd name="T118" fmla="*/ 3740 w 3912"/>
                <a:gd name="T119" fmla="*/ 281 h 285"/>
                <a:gd name="T120" fmla="*/ 3912 w 3912"/>
                <a:gd name="T121" fmla="*/ 26 h 285"/>
                <a:gd name="T122" fmla="*/ 3797 w 3912"/>
                <a:gd name="T123" fmla="*/ 14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2" h="285">
                  <a:moveTo>
                    <a:pt x="0" y="9"/>
                  </a:moveTo>
                  <a:cubicBezTo>
                    <a:pt x="103" y="9"/>
                    <a:pt x="103" y="9"/>
                    <a:pt x="103" y="9"/>
                  </a:cubicBezTo>
                  <a:cubicBezTo>
                    <a:pt x="126" y="9"/>
                    <a:pt x="143" y="10"/>
                    <a:pt x="155" y="12"/>
                  </a:cubicBezTo>
                  <a:cubicBezTo>
                    <a:pt x="167" y="15"/>
                    <a:pt x="178" y="19"/>
                    <a:pt x="188" y="26"/>
                  </a:cubicBezTo>
                  <a:cubicBezTo>
                    <a:pt x="198" y="33"/>
                    <a:pt x="205" y="42"/>
                    <a:pt x="210" y="52"/>
                  </a:cubicBezTo>
                  <a:cubicBezTo>
                    <a:pt x="215" y="62"/>
                    <a:pt x="217" y="73"/>
                    <a:pt x="217" y="85"/>
                  </a:cubicBezTo>
                  <a:cubicBezTo>
                    <a:pt x="217" y="101"/>
                    <a:pt x="214" y="116"/>
                    <a:pt x="206" y="128"/>
                  </a:cubicBezTo>
                  <a:cubicBezTo>
                    <a:pt x="199" y="141"/>
                    <a:pt x="188" y="150"/>
                    <a:pt x="175" y="156"/>
                  </a:cubicBezTo>
                  <a:cubicBezTo>
                    <a:pt x="163" y="162"/>
                    <a:pt x="143" y="165"/>
                    <a:pt x="116" y="165"/>
                  </a:cubicBezTo>
                  <a:cubicBezTo>
                    <a:pt x="68" y="165"/>
                    <a:pt x="68" y="165"/>
                    <a:pt x="68" y="165"/>
                  </a:cubicBezTo>
                  <a:cubicBezTo>
                    <a:pt x="68" y="234"/>
                    <a:pt x="68" y="234"/>
                    <a:pt x="68" y="234"/>
                  </a:cubicBezTo>
                  <a:cubicBezTo>
                    <a:pt x="68" y="243"/>
                    <a:pt x="68" y="249"/>
                    <a:pt x="69" y="253"/>
                  </a:cubicBezTo>
                  <a:cubicBezTo>
                    <a:pt x="70" y="257"/>
                    <a:pt x="72" y="260"/>
                    <a:pt x="75" y="261"/>
                  </a:cubicBezTo>
                  <a:cubicBezTo>
                    <a:pt x="79" y="263"/>
                    <a:pt x="84" y="264"/>
                    <a:pt x="92" y="264"/>
                  </a:cubicBezTo>
                  <a:cubicBezTo>
                    <a:pt x="101" y="264"/>
                    <a:pt x="101" y="264"/>
                    <a:pt x="101" y="264"/>
                  </a:cubicBezTo>
                  <a:cubicBezTo>
                    <a:pt x="101" y="281"/>
                    <a:pt x="101" y="281"/>
                    <a:pt x="101" y="281"/>
                  </a:cubicBezTo>
                  <a:cubicBezTo>
                    <a:pt x="0" y="281"/>
                    <a:pt x="0" y="281"/>
                    <a:pt x="0" y="281"/>
                  </a:cubicBezTo>
                  <a:cubicBezTo>
                    <a:pt x="0" y="264"/>
                    <a:pt x="0" y="264"/>
                    <a:pt x="0" y="264"/>
                  </a:cubicBezTo>
                  <a:cubicBezTo>
                    <a:pt x="6" y="264"/>
                    <a:pt x="6" y="264"/>
                    <a:pt x="6" y="264"/>
                  </a:cubicBezTo>
                  <a:cubicBezTo>
                    <a:pt x="18" y="264"/>
                    <a:pt x="25" y="263"/>
                    <a:pt x="28" y="259"/>
                  </a:cubicBezTo>
                  <a:cubicBezTo>
                    <a:pt x="31" y="256"/>
                    <a:pt x="33" y="248"/>
                    <a:pt x="33" y="237"/>
                  </a:cubicBezTo>
                  <a:cubicBezTo>
                    <a:pt x="33" y="52"/>
                    <a:pt x="33" y="52"/>
                    <a:pt x="33" y="52"/>
                  </a:cubicBezTo>
                  <a:cubicBezTo>
                    <a:pt x="33" y="40"/>
                    <a:pt x="31" y="33"/>
                    <a:pt x="28" y="30"/>
                  </a:cubicBezTo>
                  <a:cubicBezTo>
                    <a:pt x="25" y="27"/>
                    <a:pt x="18" y="26"/>
                    <a:pt x="6" y="26"/>
                  </a:cubicBezTo>
                  <a:cubicBezTo>
                    <a:pt x="0" y="26"/>
                    <a:pt x="0" y="26"/>
                    <a:pt x="0" y="26"/>
                  </a:cubicBezTo>
                  <a:cubicBezTo>
                    <a:pt x="0" y="9"/>
                    <a:pt x="0" y="9"/>
                    <a:pt x="0" y="9"/>
                  </a:cubicBezTo>
                  <a:close/>
                  <a:moveTo>
                    <a:pt x="68" y="30"/>
                  </a:moveTo>
                  <a:cubicBezTo>
                    <a:pt x="68" y="144"/>
                    <a:pt x="68" y="144"/>
                    <a:pt x="68" y="144"/>
                  </a:cubicBezTo>
                  <a:cubicBezTo>
                    <a:pt x="108" y="144"/>
                    <a:pt x="108" y="144"/>
                    <a:pt x="108" y="144"/>
                  </a:cubicBezTo>
                  <a:cubicBezTo>
                    <a:pt x="126" y="144"/>
                    <a:pt x="139" y="143"/>
                    <a:pt x="147" y="140"/>
                  </a:cubicBezTo>
                  <a:cubicBezTo>
                    <a:pt x="156" y="137"/>
                    <a:pt x="163" y="130"/>
                    <a:pt x="169" y="120"/>
                  </a:cubicBezTo>
                  <a:cubicBezTo>
                    <a:pt x="175" y="111"/>
                    <a:pt x="178" y="99"/>
                    <a:pt x="178" y="85"/>
                  </a:cubicBezTo>
                  <a:cubicBezTo>
                    <a:pt x="178" y="77"/>
                    <a:pt x="177" y="69"/>
                    <a:pt x="174" y="62"/>
                  </a:cubicBezTo>
                  <a:cubicBezTo>
                    <a:pt x="171" y="55"/>
                    <a:pt x="167" y="49"/>
                    <a:pt x="161" y="43"/>
                  </a:cubicBezTo>
                  <a:cubicBezTo>
                    <a:pt x="156" y="38"/>
                    <a:pt x="149" y="35"/>
                    <a:pt x="141" y="33"/>
                  </a:cubicBezTo>
                  <a:cubicBezTo>
                    <a:pt x="133" y="31"/>
                    <a:pt x="120" y="30"/>
                    <a:pt x="101" y="30"/>
                  </a:cubicBezTo>
                  <a:cubicBezTo>
                    <a:pt x="68" y="30"/>
                    <a:pt x="68" y="30"/>
                    <a:pt x="68" y="30"/>
                  </a:cubicBezTo>
                  <a:close/>
                  <a:moveTo>
                    <a:pt x="234" y="9"/>
                  </a:moveTo>
                  <a:cubicBezTo>
                    <a:pt x="445" y="9"/>
                    <a:pt x="445" y="9"/>
                    <a:pt x="445" y="9"/>
                  </a:cubicBezTo>
                  <a:cubicBezTo>
                    <a:pt x="470" y="81"/>
                    <a:pt x="470" y="81"/>
                    <a:pt x="470" y="81"/>
                  </a:cubicBezTo>
                  <a:cubicBezTo>
                    <a:pt x="453" y="87"/>
                    <a:pt x="453" y="87"/>
                    <a:pt x="453" y="87"/>
                  </a:cubicBezTo>
                  <a:cubicBezTo>
                    <a:pt x="446" y="67"/>
                    <a:pt x="437" y="52"/>
                    <a:pt x="425" y="44"/>
                  </a:cubicBezTo>
                  <a:cubicBezTo>
                    <a:pt x="413" y="35"/>
                    <a:pt x="393" y="31"/>
                    <a:pt x="364" y="31"/>
                  </a:cubicBezTo>
                  <a:cubicBezTo>
                    <a:pt x="301" y="31"/>
                    <a:pt x="301" y="31"/>
                    <a:pt x="301" y="31"/>
                  </a:cubicBezTo>
                  <a:cubicBezTo>
                    <a:pt x="301" y="130"/>
                    <a:pt x="301" y="130"/>
                    <a:pt x="301" y="130"/>
                  </a:cubicBezTo>
                  <a:cubicBezTo>
                    <a:pt x="333" y="130"/>
                    <a:pt x="333" y="130"/>
                    <a:pt x="333" y="130"/>
                  </a:cubicBezTo>
                  <a:cubicBezTo>
                    <a:pt x="347" y="130"/>
                    <a:pt x="358" y="127"/>
                    <a:pt x="364" y="120"/>
                  </a:cubicBezTo>
                  <a:cubicBezTo>
                    <a:pt x="371" y="113"/>
                    <a:pt x="374" y="101"/>
                    <a:pt x="374" y="85"/>
                  </a:cubicBezTo>
                  <a:cubicBezTo>
                    <a:pt x="374" y="81"/>
                    <a:pt x="374" y="81"/>
                    <a:pt x="374" y="81"/>
                  </a:cubicBezTo>
                  <a:cubicBezTo>
                    <a:pt x="392" y="81"/>
                    <a:pt x="392" y="81"/>
                    <a:pt x="392" y="81"/>
                  </a:cubicBezTo>
                  <a:cubicBezTo>
                    <a:pt x="392" y="200"/>
                    <a:pt x="392" y="200"/>
                    <a:pt x="392" y="200"/>
                  </a:cubicBezTo>
                  <a:cubicBezTo>
                    <a:pt x="374" y="200"/>
                    <a:pt x="374" y="200"/>
                    <a:pt x="374" y="200"/>
                  </a:cubicBezTo>
                  <a:cubicBezTo>
                    <a:pt x="374" y="189"/>
                    <a:pt x="374" y="189"/>
                    <a:pt x="374" y="189"/>
                  </a:cubicBezTo>
                  <a:cubicBezTo>
                    <a:pt x="374" y="175"/>
                    <a:pt x="371" y="165"/>
                    <a:pt x="365" y="159"/>
                  </a:cubicBezTo>
                  <a:cubicBezTo>
                    <a:pt x="360" y="152"/>
                    <a:pt x="349" y="149"/>
                    <a:pt x="333" y="149"/>
                  </a:cubicBezTo>
                  <a:cubicBezTo>
                    <a:pt x="301" y="149"/>
                    <a:pt x="301" y="149"/>
                    <a:pt x="301" y="149"/>
                  </a:cubicBezTo>
                  <a:cubicBezTo>
                    <a:pt x="301" y="238"/>
                    <a:pt x="301" y="238"/>
                    <a:pt x="301" y="238"/>
                  </a:cubicBezTo>
                  <a:cubicBezTo>
                    <a:pt x="301" y="248"/>
                    <a:pt x="302" y="254"/>
                    <a:pt x="305" y="256"/>
                  </a:cubicBezTo>
                  <a:cubicBezTo>
                    <a:pt x="307" y="259"/>
                    <a:pt x="313" y="260"/>
                    <a:pt x="322" y="260"/>
                  </a:cubicBezTo>
                  <a:cubicBezTo>
                    <a:pt x="361" y="260"/>
                    <a:pt x="361" y="260"/>
                    <a:pt x="361" y="260"/>
                  </a:cubicBezTo>
                  <a:cubicBezTo>
                    <a:pt x="388" y="260"/>
                    <a:pt x="410" y="254"/>
                    <a:pt x="426" y="244"/>
                  </a:cubicBezTo>
                  <a:cubicBezTo>
                    <a:pt x="442" y="233"/>
                    <a:pt x="455" y="215"/>
                    <a:pt x="465" y="189"/>
                  </a:cubicBezTo>
                  <a:cubicBezTo>
                    <a:pt x="482" y="196"/>
                    <a:pt x="482" y="196"/>
                    <a:pt x="482" y="196"/>
                  </a:cubicBezTo>
                  <a:cubicBezTo>
                    <a:pt x="453" y="281"/>
                    <a:pt x="453" y="281"/>
                    <a:pt x="453" y="281"/>
                  </a:cubicBezTo>
                  <a:cubicBezTo>
                    <a:pt x="234" y="281"/>
                    <a:pt x="234" y="281"/>
                    <a:pt x="234" y="281"/>
                  </a:cubicBezTo>
                  <a:cubicBezTo>
                    <a:pt x="234" y="264"/>
                    <a:pt x="234" y="264"/>
                    <a:pt x="234" y="264"/>
                  </a:cubicBezTo>
                  <a:cubicBezTo>
                    <a:pt x="241" y="264"/>
                    <a:pt x="241" y="264"/>
                    <a:pt x="241" y="264"/>
                  </a:cubicBezTo>
                  <a:cubicBezTo>
                    <a:pt x="252" y="264"/>
                    <a:pt x="259" y="262"/>
                    <a:pt x="262" y="258"/>
                  </a:cubicBezTo>
                  <a:cubicBezTo>
                    <a:pt x="265" y="255"/>
                    <a:pt x="267" y="248"/>
                    <a:pt x="267" y="238"/>
                  </a:cubicBezTo>
                  <a:cubicBezTo>
                    <a:pt x="267" y="51"/>
                    <a:pt x="267" y="51"/>
                    <a:pt x="267" y="51"/>
                  </a:cubicBezTo>
                  <a:cubicBezTo>
                    <a:pt x="267" y="43"/>
                    <a:pt x="266" y="38"/>
                    <a:pt x="265" y="35"/>
                  </a:cubicBezTo>
                  <a:cubicBezTo>
                    <a:pt x="263" y="32"/>
                    <a:pt x="261" y="29"/>
                    <a:pt x="256" y="28"/>
                  </a:cubicBezTo>
                  <a:cubicBezTo>
                    <a:pt x="252" y="26"/>
                    <a:pt x="244" y="26"/>
                    <a:pt x="234" y="26"/>
                  </a:cubicBezTo>
                  <a:cubicBezTo>
                    <a:pt x="234" y="9"/>
                    <a:pt x="234" y="9"/>
                    <a:pt x="234" y="9"/>
                  </a:cubicBezTo>
                  <a:close/>
                  <a:moveTo>
                    <a:pt x="505" y="9"/>
                  </a:moveTo>
                  <a:cubicBezTo>
                    <a:pt x="606" y="9"/>
                    <a:pt x="606" y="9"/>
                    <a:pt x="606" y="9"/>
                  </a:cubicBezTo>
                  <a:cubicBezTo>
                    <a:pt x="606" y="26"/>
                    <a:pt x="606" y="26"/>
                    <a:pt x="606" y="26"/>
                  </a:cubicBezTo>
                  <a:cubicBezTo>
                    <a:pt x="599" y="26"/>
                    <a:pt x="599" y="26"/>
                    <a:pt x="599" y="26"/>
                  </a:cubicBezTo>
                  <a:cubicBezTo>
                    <a:pt x="589" y="26"/>
                    <a:pt x="582" y="27"/>
                    <a:pt x="578" y="31"/>
                  </a:cubicBezTo>
                  <a:cubicBezTo>
                    <a:pt x="574" y="35"/>
                    <a:pt x="573" y="42"/>
                    <a:pt x="573" y="55"/>
                  </a:cubicBezTo>
                  <a:cubicBezTo>
                    <a:pt x="573" y="157"/>
                    <a:pt x="573" y="157"/>
                    <a:pt x="573" y="157"/>
                  </a:cubicBezTo>
                  <a:cubicBezTo>
                    <a:pt x="670" y="49"/>
                    <a:pt x="670" y="49"/>
                    <a:pt x="670" y="49"/>
                  </a:cubicBezTo>
                  <a:cubicBezTo>
                    <a:pt x="677" y="42"/>
                    <a:pt x="680" y="37"/>
                    <a:pt x="680" y="33"/>
                  </a:cubicBezTo>
                  <a:cubicBezTo>
                    <a:pt x="680" y="28"/>
                    <a:pt x="674" y="26"/>
                    <a:pt x="663" y="26"/>
                  </a:cubicBezTo>
                  <a:cubicBezTo>
                    <a:pt x="657" y="26"/>
                    <a:pt x="657" y="26"/>
                    <a:pt x="657" y="26"/>
                  </a:cubicBezTo>
                  <a:cubicBezTo>
                    <a:pt x="657" y="9"/>
                    <a:pt x="657" y="9"/>
                    <a:pt x="657" y="9"/>
                  </a:cubicBezTo>
                  <a:cubicBezTo>
                    <a:pt x="750" y="9"/>
                    <a:pt x="750" y="9"/>
                    <a:pt x="750" y="9"/>
                  </a:cubicBezTo>
                  <a:cubicBezTo>
                    <a:pt x="750" y="26"/>
                    <a:pt x="750" y="26"/>
                    <a:pt x="750" y="26"/>
                  </a:cubicBezTo>
                  <a:cubicBezTo>
                    <a:pt x="741" y="26"/>
                    <a:pt x="732" y="27"/>
                    <a:pt x="724" y="31"/>
                  </a:cubicBezTo>
                  <a:cubicBezTo>
                    <a:pt x="716" y="35"/>
                    <a:pt x="708" y="41"/>
                    <a:pt x="700" y="49"/>
                  </a:cubicBezTo>
                  <a:cubicBezTo>
                    <a:pt x="631" y="124"/>
                    <a:pt x="631" y="124"/>
                    <a:pt x="631" y="124"/>
                  </a:cubicBezTo>
                  <a:cubicBezTo>
                    <a:pt x="710" y="234"/>
                    <a:pt x="710" y="234"/>
                    <a:pt x="710" y="234"/>
                  </a:cubicBezTo>
                  <a:cubicBezTo>
                    <a:pt x="717" y="243"/>
                    <a:pt x="723" y="250"/>
                    <a:pt x="728" y="254"/>
                  </a:cubicBezTo>
                  <a:cubicBezTo>
                    <a:pt x="732" y="259"/>
                    <a:pt x="737" y="261"/>
                    <a:pt x="742" y="262"/>
                  </a:cubicBezTo>
                  <a:cubicBezTo>
                    <a:pt x="746" y="264"/>
                    <a:pt x="753" y="264"/>
                    <a:pt x="761" y="264"/>
                  </a:cubicBezTo>
                  <a:cubicBezTo>
                    <a:pt x="761" y="281"/>
                    <a:pt x="761" y="281"/>
                    <a:pt x="761" y="281"/>
                  </a:cubicBezTo>
                  <a:cubicBezTo>
                    <a:pt x="651" y="281"/>
                    <a:pt x="651" y="281"/>
                    <a:pt x="651" y="281"/>
                  </a:cubicBezTo>
                  <a:cubicBezTo>
                    <a:pt x="651" y="264"/>
                    <a:pt x="651" y="264"/>
                    <a:pt x="651" y="264"/>
                  </a:cubicBezTo>
                  <a:cubicBezTo>
                    <a:pt x="657" y="264"/>
                    <a:pt x="657" y="264"/>
                    <a:pt x="657" y="264"/>
                  </a:cubicBezTo>
                  <a:cubicBezTo>
                    <a:pt x="665" y="264"/>
                    <a:pt x="670" y="264"/>
                    <a:pt x="673" y="263"/>
                  </a:cubicBezTo>
                  <a:cubicBezTo>
                    <a:pt x="675" y="262"/>
                    <a:pt x="677" y="260"/>
                    <a:pt x="677" y="257"/>
                  </a:cubicBezTo>
                  <a:cubicBezTo>
                    <a:pt x="677" y="252"/>
                    <a:pt x="673" y="244"/>
                    <a:pt x="665" y="232"/>
                  </a:cubicBezTo>
                  <a:cubicBezTo>
                    <a:pt x="606" y="149"/>
                    <a:pt x="606" y="149"/>
                    <a:pt x="606" y="149"/>
                  </a:cubicBezTo>
                  <a:cubicBezTo>
                    <a:pt x="573" y="185"/>
                    <a:pt x="573" y="185"/>
                    <a:pt x="573" y="185"/>
                  </a:cubicBezTo>
                  <a:cubicBezTo>
                    <a:pt x="573" y="237"/>
                    <a:pt x="573" y="237"/>
                    <a:pt x="573" y="237"/>
                  </a:cubicBezTo>
                  <a:cubicBezTo>
                    <a:pt x="573" y="250"/>
                    <a:pt x="575" y="258"/>
                    <a:pt x="580" y="260"/>
                  </a:cubicBezTo>
                  <a:cubicBezTo>
                    <a:pt x="585" y="263"/>
                    <a:pt x="593" y="264"/>
                    <a:pt x="606" y="264"/>
                  </a:cubicBezTo>
                  <a:cubicBezTo>
                    <a:pt x="606" y="281"/>
                    <a:pt x="606" y="281"/>
                    <a:pt x="606" y="281"/>
                  </a:cubicBezTo>
                  <a:cubicBezTo>
                    <a:pt x="505" y="281"/>
                    <a:pt x="505" y="281"/>
                    <a:pt x="505" y="281"/>
                  </a:cubicBezTo>
                  <a:cubicBezTo>
                    <a:pt x="505" y="264"/>
                    <a:pt x="505" y="264"/>
                    <a:pt x="505" y="264"/>
                  </a:cubicBezTo>
                  <a:cubicBezTo>
                    <a:pt x="513" y="264"/>
                    <a:pt x="513" y="264"/>
                    <a:pt x="513" y="264"/>
                  </a:cubicBezTo>
                  <a:cubicBezTo>
                    <a:pt x="523" y="264"/>
                    <a:pt x="529" y="263"/>
                    <a:pt x="533" y="260"/>
                  </a:cubicBezTo>
                  <a:cubicBezTo>
                    <a:pt x="536" y="257"/>
                    <a:pt x="538" y="248"/>
                    <a:pt x="538" y="234"/>
                  </a:cubicBezTo>
                  <a:cubicBezTo>
                    <a:pt x="538" y="55"/>
                    <a:pt x="538" y="55"/>
                    <a:pt x="538" y="55"/>
                  </a:cubicBezTo>
                  <a:cubicBezTo>
                    <a:pt x="538" y="46"/>
                    <a:pt x="537" y="39"/>
                    <a:pt x="536" y="35"/>
                  </a:cubicBezTo>
                  <a:cubicBezTo>
                    <a:pt x="534" y="31"/>
                    <a:pt x="531" y="28"/>
                    <a:pt x="527" y="27"/>
                  </a:cubicBezTo>
                  <a:cubicBezTo>
                    <a:pt x="524" y="26"/>
                    <a:pt x="518" y="26"/>
                    <a:pt x="511" y="26"/>
                  </a:cubicBezTo>
                  <a:cubicBezTo>
                    <a:pt x="505" y="26"/>
                    <a:pt x="505" y="26"/>
                    <a:pt x="505" y="26"/>
                  </a:cubicBezTo>
                  <a:cubicBezTo>
                    <a:pt x="505" y="9"/>
                    <a:pt x="505" y="9"/>
                    <a:pt x="505" y="9"/>
                  </a:cubicBezTo>
                  <a:close/>
                  <a:moveTo>
                    <a:pt x="772" y="9"/>
                  </a:moveTo>
                  <a:cubicBezTo>
                    <a:pt x="872" y="9"/>
                    <a:pt x="872" y="9"/>
                    <a:pt x="872" y="9"/>
                  </a:cubicBezTo>
                  <a:cubicBezTo>
                    <a:pt x="872" y="26"/>
                    <a:pt x="872" y="26"/>
                    <a:pt x="872" y="26"/>
                  </a:cubicBezTo>
                  <a:cubicBezTo>
                    <a:pt x="864" y="26"/>
                    <a:pt x="864" y="26"/>
                    <a:pt x="864" y="26"/>
                  </a:cubicBezTo>
                  <a:cubicBezTo>
                    <a:pt x="855" y="26"/>
                    <a:pt x="848" y="28"/>
                    <a:pt x="844" y="32"/>
                  </a:cubicBezTo>
                  <a:cubicBezTo>
                    <a:pt x="841" y="36"/>
                    <a:pt x="839" y="45"/>
                    <a:pt x="839" y="60"/>
                  </a:cubicBezTo>
                  <a:cubicBezTo>
                    <a:pt x="839" y="235"/>
                    <a:pt x="839" y="235"/>
                    <a:pt x="839" y="235"/>
                  </a:cubicBezTo>
                  <a:cubicBezTo>
                    <a:pt x="839" y="246"/>
                    <a:pt x="841" y="254"/>
                    <a:pt x="843" y="258"/>
                  </a:cubicBezTo>
                  <a:cubicBezTo>
                    <a:pt x="846" y="262"/>
                    <a:pt x="853" y="264"/>
                    <a:pt x="864" y="264"/>
                  </a:cubicBezTo>
                  <a:cubicBezTo>
                    <a:pt x="872" y="264"/>
                    <a:pt x="872" y="264"/>
                    <a:pt x="872" y="264"/>
                  </a:cubicBezTo>
                  <a:cubicBezTo>
                    <a:pt x="872" y="281"/>
                    <a:pt x="872" y="281"/>
                    <a:pt x="872" y="281"/>
                  </a:cubicBezTo>
                  <a:cubicBezTo>
                    <a:pt x="772" y="281"/>
                    <a:pt x="772" y="281"/>
                    <a:pt x="772" y="281"/>
                  </a:cubicBezTo>
                  <a:cubicBezTo>
                    <a:pt x="772" y="264"/>
                    <a:pt x="772" y="264"/>
                    <a:pt x="772" y="264"/>
                  </a:cubicBezTo>
                  <a:cubicBezTo>
                    <a:pt x="780" y="264"/>
                    <a:pt x="780" y="264"/>
                    <a:pt x="780" y="264"/>
                  </a:cubicBezTo>
                  <a:cubicBezTo>
                    <a:pt x="790" y="264"/>
                    <a:pt x="796" y="263"/>
                    <a:pt x="800" y="259"/>
                  </a:cubicBezTo>
                  <a:cubicBezTo>
                    <a:pt x="803" y="256"/>
                    <a:pt x="805" y="248"/>
                    <a:pt x="805" y="235"/>
                  </a:cubicBezTo>
                  <a:cubicBezTo>
                    <a:pt x="805" y="56"/>
                    <a:pt x="805" y="56"/>
                    <a:pt x="805" y="56"/>
                  </a:cubicBezTo>
                  <a:cubicBezTo>
                    <a:pt x="805" y="44"/>
                    <a:pt x="803" y="36"/>
                    <a:pt x="801" y="32"/>
                  </a:cubicBezTo>
                  <a:cubicBezTo>
                    <a:pt x="798" y="28"/>
                    <a:pt x="791" y="26"/>
                    <a:pt x="780" y="26"/>
                  </a:cubicBezTo>
                  <a:cubicBezTo>
                    <a:pt x="772" y="26"/>
                    <a:pt x="772" y="26"/>
                    <a:pt x="772" y="26"/>
                  </a:cubicBezTo>
                  <a:cubicBezTo>
                    <a:pt x="772" y="9"/>
                    <a:pt x="772" y="9"/>
                    <a:pt x="772" y="9"/>
                  </a:cubicBezTo>
                  <a:close/>
                  <a:moveTo>
                    <a:pt x="899" y="9"/>
                  </a:moveTo>
                  <a:cubicBezTo>
                    <a:pt x="979" y="9"/>
                    <a:pt x="979" y="9"/>
                    <a:pt x="979" y="9"/>
                  </a:cubicBezTo>
                  <a:cubicBezTo>
                    <a:pt x="1097" y="213"/>
                    <a:pt x="1097" y="213"/>
                    <a:pt x="1097" y="213"/>
                  </a:cubicBezTo>
                  <a:cubicBezTo>
                    <a:pt x="1097" y="58"/>
                    <a:pt x="1097" y="58"/>
                    <a:pt x="1097" y="58"/>
                  </a:cubicBezTo>
                  <a:cubicBezTo>
                    <a:pt x="1097" y="45"/>
                    <a:pt x="1095" y="37"/>
                    <a:pt x="1091" y="32"/>
                  </a:cubicBezTo>
                  <a:cubicBezTo>
                    <a:pt x="1087" y="28"/>
                    <a:pt x="1081" y="26"/>
                    <a:pt x="1071" y="26"/>
                  </a:cubicBezTo>
                  <a:cubicBezTo>
                    <a:pt x="1065" y="26"/>
                    <a:pt x="1065" y="26"/>
                    <a:pt x="1065" y="26"/>
                  </a:cubicBezTo>
                  <a:cubicBezTo>
                    <a:pt x="1065" y="9"/>
                    <a:pt x="1065" y="9"/>
                    <a:pt x="1065" y="9"/>
                  </a:cubicBezTo>
                  <a:cubicBezTo>
                    <a:pt x="1152" y="9"/>
                    <a:pt x="1152" y="9"/>
                    <a:pt x="1152" y="9"/>
                  </a:cubicBezTo>
                  <a:cubicBezTo>
                    <a:pt x="1152" y="26"/>
                    <a:pt x="1152" y="26"/>
                    <a:pt x="1152" y="26"/>
                  </a:cubicBezTo>
                  <a:cubicBezTo>
                    <a:pt x="1147" y="26"/>
                    <a:pt x="1147" y="26"/>
                    <a:pt x="1147" y="26"/>
                  </a:cubicBezTo>
                  <a:cubicBezTo>
                    <a:pt x="1136" y="26"/>
                    <a:pt x="1129" y="28"/>
                    <a:pt x="1126" y="33"/>
                  </a:cubicBezTo>
                  <a:cubicBezTo>
                    <a:pt x="1122" y="37"/>
                    <a:pt x="1120" y="46"/>
                    <a:pt x="1120" y="58"/>
                  </a:cubicBezTo>
                  <a:cubicBezTo>
                    <a:pt x="1120" y="281"/>
                    <a:pt x="1120" y="281"/>
                    <a:pt x="1120" y="281"/>
                  </a:cubicBezTo>
                  <a:cubicBezTo>
                    <a:pt x="1097" y="281"/>
                    <a:pt x="1097" y="281"/>
                    <a:pt x="1097" y="281"/>
                  </a:cubicBezTo>
                  <a:cubicBezTo>
                    <a:pt x="955" y="36"/>
                    <a:pt x="955" y="36"/>
                    <a:pt x="955" y="36"/>
                  </a:cubicBezTo>
                  <a:cubicBezTo>
                    <a:pt x="955" y="230"/>
                    <a:pt x="955" y="230"/>
                    <a:pt x="955" y="230"/>
                  </a:cubicBezTo>
                  <a:cubicBezTo>
                    <a:pt x="955" y="243"/>
                    <a:pt x="956" y="252"/>
                    <a:pt x="959" y="257"/>
                  </a:cubicBezTo>
                  <a:cubicBezTo>
                    <a:pt x="963" y="262"/>
                    <a:pt x="972" y="264"/>
                    <a:pt x="987" y="264"/>
                  </a:cubicBezTo>
                  <a:cubicBezTo>
                    <a:pt x="987" y="281"/>
                    <a:pt x="987" y="281"/>
                    <a:pt x="987" y="281"/>
                  </a:cubicBezTo>
                  <a:cubicBezTo>
                    <a:pt x="899" y="281"/>
                    <a:pt x="899" y="281"/>
                    <a:pt x="899" y="281"/>
                  </a:cubicBezTo>
                  <a:cubicBezTo>
                    <a:pt x="899" y="264"/>
                    <a:pt x="899" y="264"/>
                    <a:pt x="899" y="264"/>
                  </a:cubicBezTo>
                  <a:cubicBezTo>
                    <a:pt x="904" y="264"/>
                    <a:pt x="904" y="264"/>
                    <a:pt x="904" y="264"/>
                  </a:cubicBezTo>
                  <a:cubicBezTo>
                    <a:pt x="916" y="264"/>
                    <a:pt x="924" y="262"/>
                    <a:pt x="927" y="257"/>
                  </a:cubicBezTo>
                  <a:cubicBezTo>
                    <a:pt x="930" y="253"/>
                    <a:pt x="932" y="244"/>
                    <a:pt x="932" y="230"/>
                  </a:cubicBezTo>
                  <a:cubicBezTo>
                    <a:pt x="932" y="58"/>
                    <a:pt x="932" y="58"/>
                    <a:pt x="932" y="58"/>
                  </a:cubicBezTo>
                  <a:cubicBezTo>
                    <a:pt x="932" y="48"/>
                    <a:pt x="932" y="41"/>
                    <a:pt x="931" y="37"/>
                  </a:cubicBezTo>
                  <a:cubicBezTo>
                    <a:pt x="930" y="32"/>
                    <a:pt x="928" y="30"/>
                    <a:pt x="924" y="28"/>
                  </a:cubicBezTo>
                  <a:cubicBezTo>
                    <a:pt x="920" y="26"/>
                    <a:pt x="914" y="26"/>
                    <a:pt x="906" y="26"/>
                  </a:cubicBezTo>
                  <a:cubicBezTo>
                    <a:pt x="899" y="26"/>
                    <a:pt x="899" y="26"/>
                    <a:pt x="899" y="26"/>
                  </a:cubicBezTo>
                  <a:cubicBezTo>
                    <a:pt x="899" y="9"/>
                    <a:pt x="899" y="9"/>
                    <a:pt x="899" y="9"/>
                  </a:cubicBezTo>
                  <a:close/>
                  <a:moveTo>
                    <a:pt x="1384" y="9"/>
                  </a:moveTo>
                  <a:cubicBezTo>
                    <a:pt x="1398" y="9"/>
                    <a:pt x="1398" y="9"/>
                    <a:pt x="1398" y="9"/>
                  </a:cubicBezTo>
                  <a:cubicBezTo>
                    <a:pt x="1419" y="93"/>
                    <a:pt x="1419" y="93"/>
                    <a:pt x="1419" y="93"/>
                  </a:cubicBezTo>
                  <a:cubicBezTo>
                    <a:pt x="1402" y="99"/>
                    <a:pt x="1402" y="99"/>
                    <a:pt x="1402" y="99"/>
                  </a:cubicBezTo>
                  <a:cubicBezTo>
                    <a:pt x="1392" y="74"/>
                    <a:pt x="1380" y="55"/>
                    <a:pt x="1365" y="43"/>
                  </a:cubicBezTo>
                  <a:cubicBezTo>
                    <a:pt x="1351" y="31"/>
                    <a:pt x="1334" y="25"/>
                    <a:pt x="1314" y="25"/>
                  </a:cubicBezTo>
                  <a:cubicBezTo>
                    <a:pt x="1289" y="25"/>
                    <a:pt x="1267" y="37"/>
                    <a:pt x="1248" y="59"/>
                  </a:cubicBezTo>
                  <a:cubicBezTo>
                    <a:pt x="1230" y="82"/>
                    <a:pt x="1221" y="110"/>
                    <a:pt x="1221" y="142"/>
                  </a:cubicBezTo>
                  <a:cubicBezTo>
                    <a:pt x="1221" y="165"/>
                    <a:pt x="1226" y="186"/>
                    <a:pt x="1235" y="205"/>
                  </a:cubicBezTo>
                  <a:cubicBezTo>
                    <a:pt x="1244" y="224"/>
                    <a:pt x="1256" y="239"/>
                    <a:pt x="1271" y="249"/>
                  </a:cubicBezTo>
                  <a:cubicBezTo>
                    <a:pt x="1287" y="259"/>
                    <a:pt x="1303" y="263"/>
                    <a:pt x="1320" y="263"/>
                  </a:cubicBezTo>
                  <a:cubicBezTo>
                    <a:pt x="1330" y="263"/>
                    <a:pt x="1339" y="262"/>
                    <a:pt x="1348" y="259"/>
                  </a:cubicBezTo>
                  <a:cubicBezTo>
                    <a:pt x="1357" y="255"/>
                    <a:pt x="1365" y="251"/>
                    <a:pt x="1372" y="246"/>
                  </a:cubicBezTo>
                  <a:cubicBezTo>
                    <a:pt x="1378" y="240"/>
                    <a:pt x="1382" y="234"/>
                    <a:pt x="1384" y="229"/>
                  </a:cubicBezTo>
                  <a:cubicBezTo>
                    <a:pt x="1387" y="224"/>
                    <a:pt x="1388" y="216"/>
                    <a:pt x="1388" y="205"/>
                  </a:cubicBezTo>
                  <a:cubicBezTo>
                    <a:pt x="1388" y="192"/>
                    <a:pt x="1388" y="192"/>
                    <a:pt x="1388" y="192"/>
                  </a:cubicBezTo>
                  <a:cubicBezTo>
                    <a:pt x="1388" y="178"/>
                    <a:pt x="1385" y="169"/>
                    <a:pt x="1381" y="165"/>
                  </a:cubicBezTo>
                  <a:cubicBezTo>
                    <a:pt x="1376" y="161"/>
                    <a:pt x="1365" y="159"/>
                    <a:pt x="1348" y="159"/>
                  </a:cubicBezTo>
                  <a:cubicBezTo>
                    <a:pt x="1348" y="143"/>
                    <a:pt x="1348" y="143"/>
                    <a:pt x="1348" y="143"/>
                  </a:cubicBezTo>
                  <a:cubicBezTo>
                    <a:pt x="1454" y="143"/>
                    <a:pt x="1454" y="143"/>
                    <a:pt x="1454" y="143"/>
                  </a:cubicBezTo>
                  <a:cubicBezTo>
                    <a:pt x="1454" y="159"/>
                    <a:pt x="1454" y="159"/>
                    <a:pt x="1454" y="159"/>
                  </a:cubicBezTo>
                  <a:cubicBezTo>
                    <a:pt x="1445" y="159"/>
                    <a:pt x="1445" y="159"/>
                    <a:pt x="1445" y="159"/>
                  </a:cubicBezTo>
                  <a:cubicBezTo>
                    <a:pt x="1435" y="159"/>
                    <a:pt x="1429" y="161"/>
                    <a:pt x="1426" y="164"/>
                  </a:cubicBezTo>
                  <a:cubicBezTo>
                    <a:pt x="1424" y="168"/>
                    <a:pt x="1422" y="175"/>
                    <a:pt x="1422" y="187"/>
                  </a:cubicBezTo>
                  <a:cubicBezTo>
                    <a:pt x="1422" y="281"/>
                    <a:pt x="1422" y="281"/>
                    <a:pt x="1422" y="281"/>
                  </a:cubicBezTo>
                  <a:cubicBezTo>
                    <a:pt x="1404" y="281"/>
                    <a:pt x="1404" y="281"/>
                    <a:pt x="1404" y="281"/>
                  </a:cubicBezTo>
                  <a:cubicBezTo>
                    <a:pt x="1394" y="257"/>
                    <a:pt x="1394" y="257"/>
                    <a:pt x="1394" y="257"/>
                  </a:cubicBezTo>
                  <a:cubicBezTo>
                    <a:pt x="1367" y="276"/>
                    <a:pt x="1339" y="285"/>
                    <a:pt x="1310" y="285"/>
                  </a:cubicBezTo>
                  <a:cubicBezTo>
                    <a:pt x="1274" y="285"/>
                    <a:pt x="1243" y="272"/>
                    <a:pt x="1218" y="246"/>
                  </a:cubicBezTo>
                  <a:cubicBezTo>
                    <a:pt x="1193" y="220"/>
                    <a:pt x="1181" y="186"/>
                    <a:pt x="1181" y="145"/>
                  </a:cubicBezTo>
                  <a:cubicBezTo>
                    <a:pt x="1181" y="106"/>
                    <a:pt x="1194" y="73"/>
                    <a:pt x="1219" y="45"/>
                  </a:cubicBezTo>
                  <a:cubicBezTo>
                    <a:pt x="1244" y="18"/>
                    <a:pt x="1274" y="5"/>
                    <a:pt x="1310" y="5"/>
                  </a:cubicBezTo>
                  <a:cubicBezTo>
                    <a:pt x="1336" y="5"/>
                    <a:pt x="1359" y="12"/>
                    <a:pt x="1378" y="27"/>
                  </a:cubicBezTo>
                  <a:cubicBezTo>
                    <a:pt x="1384" y="9"/>
                    <a:pt x="1384" y="9"/>
                    <a:pt x="1384" y="9"/>
                  </a:cubicBezTo>
                  <a:close/>
                  <a:moveTo>
                    <a:pt x="1575" y="9"/>
                  </a:moveTo>
                  <a:cubicBezTo>
                    <a:pt x="1675" y="9"/>
                    <a:pt x="1675" y="9"/>
                    <a:pt x="1675" y="9"/>
                  </a:cubicBezTo>
                  <a:cubicBezTo>
                    <a:pt x="1675" y="26"/>
                    <a:pt x="1675" y="26"/>
                    <a:pt x="1675" y="26"/>
                  </a:cubicBezTo>
                  <a:cubicBezTo>
                    <a:pt x="1669" y="26"/>
                    <a:pt x="1669" y="26"/>
                    <a:pt x="1669" y="26"/>
                  </a:cubicBezTo>
                  <a:cubicBezTo>
                    <a:pt x="1658" y="26"/>
                    <a:pt x="1651" y="28"/>
                    <a:pt x="1647" y="31"/>
                  </a:cubicBezTo>
                  <a:cubicBezTo>
                    <a:pt x="1644" y="35"/>
                    <a:pt x="1643" y="43"/>
                    <a:pt x="1643" y="54"/>
                  </a:cubicBezTo>
                  <a:cubicBezTo>
                    <a:pt x="1643" y="176"/>
                    <a:pt x="1643" y="176"/>
                    <a:pt x="1643" y="176"/>
                  </a:cubicBezTo>
                  <a:cubicBezTo>
                    <a:pt x="1643" y="199"/>
                    <a:pt x="1646" y="216"/>
                    <a:pt x="1652" y="227"/>
                  </a:cubicBezTo>
                  <a:cubicBezTo>
                    <a:pt x="1658" y="238"/>
                    <a:pt x="1667" y="246"/>
                    <a:pt x="1678" y="252"/>
                  </a:cubicBezTo>
                  <a:cubicBezTo>
                    <a:pt x="1690" y="258"/>
                    <a:pt x="1702" y="261"/>
                    <a:pt x="1714" y="261"/>
                  </a:cubicBezTo>
                  <a:cubicBezTo>
                    <a:pt x="1727" y="261"/>
                    <a:pt x="1740" y="258"/>
                    <a:pt x="1752" y="251"/>
                  </a:cubicBezTo>
                  <a:cubicBezTo>
                    <a:pt x="1764" y="244"/>
                    <a:pt x="1774" y="236"/>
                    <a:pt x="1780" y="225"/>
                  </a:cubicBezTo>
                  <a:cubicBezTo>
                    <a:pt x="1786" y="215"/>
                    <a:pt x="1789" y="197"/>
                    <a:pt x="1789" y="173"/>
                  </a:cubicBezTo>
                  <a:cubicBezTo>
                    <a:pt x="1789" y="56"/>
                    <a:pt x="1789" y="56"/>
                    <a:pt x="1789" y="56"/>
                  </a:cubicBezTo>
                  <a:cubicBezTo>
                    <a:pt x="1789" y="45"/>
                    <a:pt x="1787" y="37"/>
                    <a:pt x="1784" y="33"/>
                  </a:cubicBezTo>
                  <a:cubicBezTo>
                    <a:pt x="1781" y="28"/>
                    <a:pt x="1774" y="26"/>
                    <a:pt x="1764" y="26"/>
                  </a:cubicBezTo>
                  <a:cubicBezTo>
                    <a:pt x="1756" y="26"/>
                    <a:pt x="1756" y="26"/>
                    <a:pt x="1756" y="26"/>
                  </a:cubicBezTo>
                  <a:cubicBezTo>
                    <a:pt x="1756" y="9"/>
                    <a:pt x="1756" y="9"/>
                    <a:pt x="1756" y="9"/>
                  </a:cubicBezTo>
                  <a:cubicBezTo>
                    <a:pt x="1843" y="9"/>
                    <a:pt x="1843" y="9"/>
                    <a:pt x="1843" y="9"/>
                  </a:cubicBezTo>
                  <a:cubicBezTo>
                    <a:pt x="1843" y="26"/>
                    <a:pt x="1843" y="26"/>
                    <a:pt x="1843" y="26"/>
                  </a:cubicBezTo>
                  <a:cubicBezTo>
                    <a:pt x="1837" y="26"/>
                    <a:pt x="1837" y="26"/>
                    <a:pt x="1837" y="26"/>
                  </a:cubicBezTo>
                  <a:cubicBezTo>
                    <a:pt x="1827" y="26"/>
                    <a:pt x="1821" y="28"/>
                    <a:pt x="1817" y="31"/>
                  </a:cubicBezTo>
                  <a:cubicBezTo>
                    <a:pt x="1814" y="35"/>
                    <a:pt x="1812" y="43"/>
                    <a:pt x="1812" y="54"/>
                  </a:cubicBezTo>
                  <a:cubicBezTo>
                    <a:pt x="1812" y="179"/>
                    <a:pt x="1812" y="179"/>
                    <a:pt x="1812" y="179"/>
                  </a:cubicBezTo>
                  <a:cubicBezTo>
                    <a:pt x="1812" y="213"/>
                    <a:pt x="1802" y="239"/>
                    <a:pt x="1783" y="257"/>
                  </a:cubicBezTo>
                  <a:cubicBezTo>
                    <a:pt x="1764" y="276"/>
                    <a:pt x="1739" y="285"/>
                    <a:pt x="1709" y="285"/>
                  </a:cubicBezTo>
                  <a:cubicBezTo>
                    <a:pt x="1683" y="285"/>
                    <a:pt x="1660" y="277"/>
                    <a:pt x="1639" y="261"/>
                  </a:cubicBezTo>
                  <a:cubicBezTo>
                    <a:pt x="1618" y="245"/>
                    <a:pt x="1608" y="220"/>
                    <a:pt x="1608" y="187"/>
                  </a:cubicBezTo>
                  <a:cubicBezTo>
                    <a:pt x="1608" y="54"/>
                    <a:pt x="1608" y="54"/>
                    <a:pt x="1608" y="54"/>
                  </a:cubicBezTo>
                  <a:cubicBezTo>
                    <a:pt x="1608" y="42"/>
                    <a:pt x="1606" y="35"/>
                    <a:pt x="1603" y="31"/>
                  </a:cubicBezTo>
                  <a:cubicBezTo>
                    <a:pt x="1600" y="27"/>
                    <a:pt x="1594" y="26"/>
                    <a:pt x="1584" y="26"/>
                  </a:cubicBezTo>
                  <a:cubicBezTo>
                    <a:pt x="1575" y="26"/>
                    <a:pt x="1575" y="26"/>
                    <a:pt x="1575" y="26"/>
                  </a:cubicBezTo>
                  <a:cubicBezTo>
                    <a:pt x="1575" y="9"/>
                    <a:pt x="1575" y="9"/>
                    <a:pt x="1575" y="9"/>
                  </a:cubicBezTo>
                  <a:close/>
                  <a:moveTo>
                    <a:pt x="1870" y="9"/>
                  </a:moveTo>
                  <a:cubicBezTo>
                    <a:pt x="1950" y="9"/>
                    <a:pt x="1950" y="9"/>
                    <a:pt x="1950" y="9"/>
                  </a:cubicBezTo>
                  <a:cubicBezTo>
                    <a:pt x="2068" y="213"/>
                    <a:pt x="2068" y="213"/>
                    <a:pt x="2068" y="213"/>
                  </a:cubicBezTo>
                  <a:cubicBezTo>
                    <a:pt x="2068" y="58"/>
                    <a:pt x="2068" y="58"/>
                    <a:pt x="2068" y="58"/>
                  </a:cubicBezTo>
                  <a:cubicBezTo>
                    <a:pt x="2068" y="45"/>
                    <a:pt x="2066" y="37"/>
                    <a:pt x="2062" y="32"/>
                  </a:cubicBezTo>
                  <a:cubicBezTo>
                    <a:pt x="2058" y="28"/>
                    <a:pt x="2052" y="26"/>
                    <a:pt x="2042" y="26"/>
                  </a:cubicBezTo>
                  <a:cubicBezTo>
                    <a:pt x="2036" y="26"/>
                    <a:pt x="2036" y="26"/>
                    <a:pt x="2036" y="26"/>
                  </a:cubicBezTo>
                  <a:cubicBezTo>
                    <a:pt x="2036" y="9"/>
                    <a:pt x="2036" y="9"/>
                    <a:pt x="2036" y="9"/>
                  </a:cubicBezTo>
                  <a:cubicBezTo>
                    <a:pt x="2123" y="9"/>
                    <a:pt x="2123" y="9"/>
                    <a:pt x="2123" y="9"/>
                  </a:cubicBezTo>
                  <a:cubicBezTo>
                    <a:pt x="2123" y="26"/>
                    <a:pt x="2123" y="26"/>
                    <a:pt x="2123" y="26"/>
                  </a:cubicBezTo>
                  <a:cubicBezTo>
                    <a:pt x="2118" y="26"/>
                    <a:pt x="2118" y="26"/>
                    <a:pt x="2118" y="26"/>
                  </a:cubicBezTo>
                  <a:cubicBezTo>
                    <a:pt x="2108" y="26"/>
                    <a:pt x="2101" y="28"/>
                    <a:pt x="2097" y="33"/>
                  </a:cubicBezTo>
                  <a:cubicBezTo>
                    <a:pt x="2093" y="37"/>
                    <a:pt x="2091" y="46"/>
                    <a:pt x="2091" y="58"/>
                  </a:cubicBezTo>
                  <a:cubicBezTo>
                    <a:pt x="2091" y="281"/>
                    <a:pt x="2091" y="281"/>
                    <a:pt x="2091" y="281"/>
                  </a:cubicBezTo>
                  <a:cubicBezTo>
                    <a:pt x="2068" y="281"/>
                    <a:pt x="2068" y="281"/>
                    <a:pt x="2068" y="281"/>
                  </a:cubicBezTo>
                  <a:cubicBezTo>
                    <a:pt x="1926" y="36"/>
                    <a:pt x="1926" y="36"/>
                    <a:pt x="1926" y="36"/>
                  </a:cubicBezTo>
                  <a:cubicBezTo>
                    <a:pt x="1926" y="230"/>
                    <a:pt x="1926" y="230"/>
                    <a:pt x="1926" y="230"/>
                  </a:cubicBezTo>
                  <a:cubicBezTo>
                    <a:pt x="1926" y="243"/>
                    <a:pt x="1927" y="252"/>
                    <a:pt x="1931" y="257"/>
                  </a:cubicBezTo>
                  <a:cubicBezTo>
                    <a:pt x="1934" y="262"/>
                    <a:pt x="1943" y="264"/>
                    <a:pt x="1958" y="264"/>
                  </a:cubicBezTo>
                  <a:cubicBezTo>
                    <a:pt x="1958" y="281"/>
                    <a:pt x="1958" y="281"/>
                    <a:pt x="1958" y="281"/>
                  </a:cubicBezTo>
                  <a:cubicBezTo>
                    <a:pt x="1870" y="281"/>
                    <a:pt x="1870" y="281"/>
                    <a:pt x="1870" y="281"/>
                  </a:cubicBezTo>
                  <a:cubicBezTo>
                    <a:pt x="1870" y="264"/>
                    <a:pt x="1870" y="264"/>
                    <a:pt x="1870" y="264"/>
                  </a:cubicBezTo>
                  <a:cubicBezTo>
                    <a:pt x="1875" y="264"/>
                    <a:pt x="1875" y="264"/>
                    <a:pt x="1875" y="264"/>
                  </a:cubicBezTo>
                  <a:cubicBezTo>
                    <a:pt x="1887" y="264"/>
                    <a:pt x="1895" y="262"/>
                    <a:pt x="1898" y="257"/>
                  </a:cubicBezTo>
                  <a:cubicBezTo>
                    <a:pt x="1901" y="253"/>
                    <a:pt x="1903" y="244"/>
                    <a:pt x="1903" y="230"/>
                  </a:cubicBezTo>
                  <a:cubicBezTo>
                    <a:pt x="1903" y="58"/>
                    <a:pt x="1903" y="58"/>
                    <a:pt x="1903" y="58"/>
                  </a:cubicBezTo>
                  <a:cubicBezTo>
                    <a:pt x="1903" y="48"/>
                    <a:pt x="1903" y="41"/>
                    <a:pt x="1902" y="37"/>
                  </a:cubicBezTo>
                  <a:cubicBezTo>
                    <a:pt x="1901" y="32"/>
                    <a:pt x="1899" y="30"/>
                    <a:pt x="1895" y="28"/>
                  </a:cubicBezTo>
                  <a:cubicBezTo>
                    <a:pt x="1892" y="26"/>
                    <a:pt x="1886" y="26"/>
                    <a:pt x="1877" y="26"/>
                  </a:cubicBezTo>
                  <a:cubicBezTo>
                    <a:pt x="1870" y="26"/>
                    <a:pt x="1870" y="26"/>
                    <a:pt x="1870" y="26"/>
                  </a:cubicBezTo>
                  <a:cubicBezTo>
                    <a:pt x="1870" y="9"/>
                    <a:pt x="1870" y="9"/>
                    <a:pt x="1870" y="9"/>
                  </a:cubicBezTo>
                  <a:close/>
                  <a:moveTo>
                    <a:pt x="2148" y="9"/>
                  </a:moveTo>
                  <a:cubicBezTo>
                    <a:pt x="2247" y="9"/>
                    <a:pt x="2247" y="9"/>
                    <a:pt x="2247" y="9"/>
                  </a:cubicBezTo>
                  <a:cubicBezTo>
                    <a:pt x="2247" y="26"/>
                    <a:pt x="2247" y="26"/>
                    <a:pt x="2247" y="26"/>
                  </a:cubicBezTo>
                  <a:cubicBezTo>
                    <a:pt x="2239" y="26"/>
                    <a:pt x="2239" y="26"/>
                    <a:pt x="2239" y="26"/>
                  </a:cubicBezTo>
                  <a:cubicBezTo>
                    <a:pt x="2230" y="26"/>
                    <a:pt x="2223" y="28"/>
                    <a:pt x="2220" y="32"/>
                  </a:cubicBezTo>
                  <a:cubicBezTo>
                    <a:pt x="2216" y="36"/>
                    <a:pt x="2214" y="45"/>
                    <a:pt x="2214" y="60"/>
                  </a:cubicBezTo>
                  <a:cubicBezTo>
                    <a:pt x="2214" y="235"/>
                    <a:pt x="2214" y="235"/>
                    <a:pt x="2214" y="235"/>
                  </a:cubicBezTo>
                  <a:cubicBezTo>
                    <a:pt x="2214" y="246"/>
                    <a:pt x="2216" y="254"/>
                    <a:pt x="2219" y="258"/>
                  </a:cubicBezTo>
                  <a:cubicBezTo>
                    <a:pt x="2221" y="262"/>
                    <a:pt x="2228" y="264"/>
                    <a:pt x="2239" y="264"/>
                  </a:cubicBezTo>
                  <a:cubicBezTo>
                    <a:pt x="2247" y="264"/>
                    <a:pt x="2247" y="264"/>
                    <a:pt x="2247" y="264"/>
                  </a:cubicBezTo>
                  <a:cubicBezTo>
                    <a:pt x="2247" y="281"/>
                    <a:pt x="2247" y="281"/>
                    <a:pt x="2247" y="281"/>
                  </a:cubicBezTo>
                  <a:cubicBezTo>
                    <a:pt x="2148" y="281"/>
                    <a:pt x="2148" y="281"/>
                    <a:pt x="2148" y="281"/>
                  </a:cubicBezTo>
                  <a:cubicBezTo>
                    <a:pt x="2148" y="264"/>
                    <a:pt x="2148" y="264"/>
                    <a:pt x="2148" y="264"/>
                  </a:cubicBezTo>
                  <a:cubicBezTo>
                    <a:pt x="2156" y="264"/>
                    <a:pt x="2156" y="264"/>
                    <a:pt x="2156" y="264"/>
                  </a:cubicBezTo>
                  <a:cubicBezTo>
                    <a:pt x="2165" y="264"/>
                    <a:pt x="2171" y="263"/>
                    <a:pt x="2175" y="259"/>
                  </a:cubicBezTo>
                  <a:cubicBezTo>
                    <a:pt x="2178" y="256"/>
                    <a:pt x="2180" y="248"/>
                    <a:pt x="2180" y="235"/>
                  </a:cubicBezTo>
                  <a:cubicBezTo>
                    <a:pt x="2180" y="56"/>
                    <a:pt x="2180" y="56"/>
                    <a:pt x="2180" y="56"/>
                  </a:cubicBezTo>
                  <a:cubicBezTo>
                    <a:pt x="2180" y="44"/>
                    <a:pt x="2179" y="36"/>
                    <a:pt x="2176" y="32"/>
                  </a:cubicBezTo>
                  <a:cubicBezTo>
                    <a:pt x="2173" y="28"/>
                    <a:pt x="2166" y="26"/>
                    <a:pt x="2156" y="26"/>
                  </a:cubicBezTo>
                  <a:cubicBezTo>
                    <a:pt x="2148" y="26"/>
                    <a:pt x="2148" y="26"/>
                    <a:pt x="2148" y="26"/>
                  </a:cubicBezTo>
                  <a:cubicBezTo>
                    <a:pt x="2148" y="9"/>
                    <a:pt x="2148" y="9"/>
                    <a:pt x="2148" y="9"/>
                  </a:cubicBezTo>
                  <a:close/>
                  <a:moveTo>
                    <a:pt x="2258" y="9"/>
                  </a:moveTo>
                  <a:cubicBezTo>
                    <a:pt x="2353" y="9"/>
                    <a:pt x="2353" y="9"/>
                    <a:pt x="2353" y="9"/>
                  </a:cubicBezTo>
                  <a:cubicBezTo>
                    <a:pt x="2353" y="26"/>
                    <a:pt x="2353" y="26"/>
                    <a:pt x="2353" y="26"/>
                  </a:cubicBezTo>
                  <a:cubicBezTo>
                    <a:pt x="2346" y="26"/>
                    <a:pt x="2346" y="26"/>
                    <a:pt x="2346" y="26"/>
                  </a:cubicBezTo>
                  <a:cubicBezTo>
                    <a:pt x="2338" y="26"/>
                    <a:pt x="2333" y="26"/>
                    <a:pt x="2330" y="28"/>
                  </a:cubicBezTo>
                  <a:cubicBezTo>
                    <a:pt x="2327" y="30"/>
                    <a:pt x="2326" y="32"/>
                    <a:pt x="2326" y="36"/>
                  </a:cubicBezTo>
                  <a:cubicBezTo>
                    <a:pt x="2326" y="40"/>
                    <a:pt x="2327" y="45"/>
                    <a:pt x="2329" y="52"/>
                  </a:cubicBezTo>
                  <a:cubicBezTo>
                    <a:pt x="2399" y="244"/>
                    <a:pt x="2399" y="244"/>
                    <a:pt x="2399" y="244"/>
                  </a:cubicBezTo>
                  <a:cubicBezTo>
                    <a:pt x="2468" y="52"/>
                    <a:pt x="2468" y="52"/>
                    <a:pt x="2468" y="52"/>
                  </a:cubicBezTo>
                  <a:cubicBezTo>
                    <a:pt x="2471" y="45"/>
                    <a:pt x="2472" y="40"/>
                    <a:pt x="2472" y="37"/>
                  </a:cubicBezTo>
                  <a:cubicBezTo>
                    <a:pt x="2472" y="33"/>
                    <a:pt x="2470" y="30"/>
                    <a:pt x="2467" y="28"/>
                  </a:cubicBezTo>
                  <a:cubicBezTo>
                    <a:pt x="2464" y="26"/>
                    <a:pt x="2460" y="26"/>
                    <a:pt x="2453" y="26"/>
                  </a:cubicBezTo>
                  <a:cubicBezTo>
                    <a:pt x="2444" y="26"/>
                    <a:pt x="2444" y="26"/>
                    <a:pt x="2444" y="26"/>
                  </a:cubicBezTo>
                  <a:cubicBezTo>
                    <a:pt x="2444" y="9"/>
                    <a:pt x="2444" y="9"/>
                    <a:pt x="2444" y="9"/>
                  </a:cubicBezTo>
                  <a:cubicBezTo>
                    <a:pt x="2525" y="9"/>
                    <a:pt x="2525" y="9"/>
                    <a:pt x="2525" y="9"/>
                  </a:cubicBezTo>
                  <a:cubicBezTo>
                    <a:pt x="2525" y="26"/>
                    <a:pt x="2525" y="26"/>
                    <a:pt x="2525" y="26"/>
                  </a:cubicBezTo>
                  <a:cubicBezTo>
                    <a:pt x="2515" y="26"/>
                    <a:pt x="2509" y="27"/>
                    <a:pt x="2505" y="31"/>
                  </a:cubicBezTo>
                  <a:cubicBezTo>
                    <a:pt x="2501" y="34"/>
                    <a:pt x="2497" y="41"/>
                    <a:pt x="2493" y="52"/>
                  </a:cubicBezTo>
                  <a:cubicBezTo>
                    <a:pt x="2404" y="285"/>
                    <a:pt x="2404" y="285"/>
                    <a:pt x="2404" y="285"/>
                  </a:cubicBezTo>
                  <a:cubicBezTo>
                    <a:pt x="2378" y="285"/>
                    <a:pt x="2378" y="285"/>
                    <a:pt x="2378" y="285"/>
                  </a:cubicBezTo>
                  <a:cubicBezTo>
                    <a:pt x="2290" y="52"/>
                    <a:pt x="2290" y="52"/>
                    <a:pt x="2290" y="52"/>
                  </a:cubicBezTo>
                  <a:cubicBezTo>
                    <a:pt x="2286" y="41"/>
                    <a:pt x="2282" y="34"/>
                    <a:pt x="2278" y="31"/>
                  </a:cubicBezTo>
                  <a:cubicBezTo>
                    <a:pt x="2274" y="27"/>
                    <a:pt x="2268" y="26"/>
                    <a:pt x="2258" y="26"/>
                  </a:cubicBezTo>
                  <a:cubicBezTo>
                    <a:pt x="2258" y="9"/>
                    <a:pt x="2258" y="9"/>
                    <a:pt x="2258" y="9"/>
                  </a:cubicBezTo>
                  <a:close/>
                  <a:moveTo>
                    <a:pt x="2539" y="9"/>
                  </a:moveTo>
                  <a:cubicBezTo>
                    <a:pt x="2751" y="9"/>
                    <a:pt x="2751" y="9"/>
                    <a:pt x="2751" y="9"/>
                  </a:cubicBezTo>
                  <a:cubicBezTo>
                    <a:pt x="2775" y="81"/>
                    <a:pt x="2775" y="81"/>
                    <a:pt x="2775" y="81"/>
                  </a:cubicBezTo>
                  <a:cubicBezTo>
                    <a:pt x="2759" y="87"/>
                    <a:pt x="2759" y="87"/>
                    <a:pt x="2759" y="87"/>
                  </a:cubicBezTo>
                  <a:cubicBezTo>
                    <a:pt x="2752" y="67"/>
                    <a:pt x="2742" y="52"/>
                    <a:pt x="2730" y="44"/>
                  </a:cubicBezTo>
                  <a:cubicBezTo>
                    <a:pt x="2718" y="35"/>
                    <a:pt x="2698" y="31"/>
                    <a:pt x="2670" y="31"/>
                  </a:cubicBezTo>
                  <a:cubicBezTo>
                    <a:pt x="2607" y="31"/>
                    <a:pt x="2607" y="31"/>
                    <a:pt x="2607" y="31"/>
                  </a:cubicBezTo>
                  <a:cubicBezTo>
                    <a:pt x="2607" y="130"/>
                    <a:pt x="2607" y="130"/>
                    <a:pt x="2607" y="130"/>
                  </a:cubicBezTo>
                  <a:cubicBezTo>
                    <a:pt x="2638" y="130"/>
                    <a:pt x="2638" y="130"/>
                    <a:pt x="2638" y="130"/>
                  </a:cubicBezTo>
                  <a:cubicBezTo>
                    <a:pt x="2653" y="130"/>
                    <a:pt x="2663" y="127"/>
                    <a:pt x="2670" y="120"/>
                  </a:cubicBezTo>
                  <a:cubicBezTo>
                    <a:pt x="2676" y="113"/>
                    <a:pt x="2680" y="101"/>
                    <a:pt x="2680" y="85"/>
                  </a:cubicBezTo>
                  <a:cubicBezTo>
                    <a:pt x="2680" y="81"/>
                    <a:pt x="2680" y="81"/>
                    <a:pt x="2680" y="81"/>
                  </a:cubicBezTo>
                  <a:cubicBezTo>
                    <a:pt x="2698" y="81"/>
                    <a:pt x="2698" y="81"/>
                    <a:pt x="2698" y="81"/>
                  </a:cubicBezTo>
                  <a:cubicBezTo>
                    <a:pt x="2698" y="200"/>
                    <a:pt x="2698" y="200"/>
                    <a:pt x="2698" y="200"/>
                  </a:cubicBezTo>
                  <a:cubicBezTo>
                    <a:pt x="2680" y="200"/>
                    <a:pt x="2680" y="200"/>
                    <a:pt x="2680" y="200"/>
                  </a:cubicBezTo>
                  <a:cubicBezTo>
                    <a:pt x="2680" y="189"/>
                    <a:pt x="2680" y="189"/>
                    <a:pt x="2680" y="189"/>
                  </a:cubicBezTo>
                  <a:cubicBezTo>
                    <a:pt x="2680" y="175"/>
                    <a:pt x="2677" y="165"/>
                    <a:pt x="2671" y="159"/>
                  </a:cubicBezTo>
                  <a:cubicBezTo>
                    <a:pt x="2665" y="152"/>
                    <a:pt x="2654" y="149"/>
                    <a:pt x="2638" y="149"/>
                  </a:cubicBezTo>
                  <a:cubicBezTo>
                    <a:pt x="2607" y="149"/>
                    <a:pt x="2607" y="149"/>
                    <a:pt x="2607" y="149"/>
                  </a:cubicBezTo>
                  <a:cubicBezTo>
                    <a:pt x="2607" y="238"/>
                    <a:pt x="2607" y="238"/>
                    <a:pt x="2607" y="238"/>
                  </a:cubicBezTo>
                  <a:cubicBezTo>
                    <a:pt x="2607" y="248"/>
                    <a:pt x="2608" y="254"/>
                    <a:pt x="2610" y="256"/>
                  </a:cubicBezTo>
                  <a:cubicBezTo>
                    <a:pt x="2612" y="259"/>
                    <a:pt x="2618" y="260"/>
                    <a:pt x="2628" y="260"/>
                  </a:cubicBezTo>
                  <a:cubicBezTo>
                    <a:pt x="2667" y="260"/>
                    <a:pt x="2667" y="260"/>
                    <a:pt x="2667" y="260"/>
                  </a:cubicBezTo>
                  <a:cubicBezTo>
                    <a:pt x="2694" y="260"/>
                    <a:pt x="2716" y="254"/>
                    <a:pt x="2732" y="244"/>
                  </a:cubicBezTo>
                  <a:cubicBezTo>
                    <a:pt x="2748" y="233"/>
                    <a:pt x="2761" y="215"/>
                    <a:pt x="2771" y="189"/>
                  </a:cubicBezTo>
                  <a:cubicBezTo>
                    <a:pt x="2788" y="196"/>
                    <a:pt x="2788" y="196"/>
                    <a:pt x="2788" y="196"/>
                  </a:cubicBezTo>
                  <a:cubicBezTo>
                    <a:pt x="2759" y="281"/>
                    <a:pt x="2759" y="281"/>
                    <a:pt x="2759" y="281"/>
                  </a:cubicBezTo>
                  <a:cubicBezTo>
                    <a:pt x="2539" y="281"/>
                    <a:pt x="2539" y="281"/>
                    <a:pt x="2539" y="281"/>
                  </a:cubicBezTo>
                  <a:cubicBezTo>
                    <a:pt x="2539" y="264"/>
                    <a:pt x="2539" y="264"/>
                    <a:pt x="2539" y="264"/>
                  </a:cubicBezTo>
                  <a:cubicBezTo>
                    <a:pt x="2547" y="264"/>
                    <a:pt x="2547" y="264"/>
                    <a:pt x="2547" y="264"/>
                  </a:cubicBezTo>
                  <a:cubicBezTo>
                    <a:pt x="2558" y="264"/>
                    <a:pt x="2565" y="262"/>
                    <a:pt x="2568" y="258"/>
                  </a:cubicBezTo>
                  <a:cubicBezTo>
                    <a:pt x="2571" y="255"/>
                    <a:pt x="2572" y="248"/>
                    <a:pt x="2572" y="238"/>
                  </a:cubicBezTo>
                  <a:cubicBezTo>
                    <a:pt x="2572" y="51"/>
                    <a:pt x="2572" y="51"/>
                    <a:pt x="2572" y="51"/>
                  </a:cubicBezTo>
                  <a:cubicBezTo>
                    <a:pt x="2572" y="43"/>
                    <a:pt x="2572" y="38"/>
                    <a:pt x="2570" y="35"/>
                  </a:cubicBezTo>
                  <a:cubicBezTo>
                    <a:pt x="2569" y="32"/>
                    <a:pt x="2566" y="29"/>
                    <a:pt x="2562" y="28"/>
                  </a:cubicBezTo>
                  <a:cubicBezTo>
                    <a:pt x="2557" y="26"/>
                    <a:pt x="2550" y="26"/>
                    <a:pt x="2539" y="26"/>
                  </a:cubicBezTo>
                  <a:cubicBezTo>
                    <a:pt x="2539" y="9"/>
                    <a:pt x="2539" y="9"/>
                    <a:pt x="2539" y="9"/>
                  </a:cubicBezTo>
                  <a:close/>
                  <a:moveTo>
                    <a:pt x="2810" y="9"/>
                  </a:moveTo>
                  <a:cubicBezTo>
                    <a:pt x="2945" y="9"/>
                    <a:pt x="2945" y="9"/>
                    <a:pt x="2945" y="9"/>
                  </a:cubicBezTo>
                  <a:cubicBezTo>
                    <a:pt x="3010" y="9"/>
                    <a:pt x="3043" y="32"/>
                    <a:pt x="3043" y="78"/>
                  </a:cubicBezTo>
                  <a:cubicBezTo>
                    <a:pt x="3043" y="101"/>
                    <a:pt x="3035" y="118"/>
                    <a:pt x="3020" y="131"/>
                  </a:cubicBezTo>
                  <a:cubicBezTo>
                    <a:pt x="3005" y="144"/>
                    <a:pt x="2982" y="151"/>
                    <a:pt x="2952" y="151"/>
                  </a:cubicBezTo>
                  <a:cubicBezTo>
                    <a:pt x="3021" y="239"/>
                    <a:pt x="3021" y="239"/>
                    <a:pt x="3021" y="239"/>
                  </a:cubicBezTo>
                  <a:cubicBezTo>
                    <a:pt x="3028" y="248"/>
                    <a:pt x="3035" y="255"/>
                    <a:pt x="3040" y="258"/>
                  </a:cubicBezTo>
                  <a:cubicBezTo>
                    <a:pt x="3046" y="262"/>
                    <a:pt x="3053" y="264"/>
                    <a:pt x="3061" y="264"/>
                  </a:cubicBezTo>
                  <a:cubicBezTo>
                    <a:pt x="3066" y="264"/>
                    <a:pt x="3066" y="264"/>
                    <a:pt x="3066" y="264"/>
                  </a:cubicBezTo>
                  <a:cubicBezTo>
                    <a:pt x="3066" y="281"/>
                    <a:pt x="3066" y="281"/>
                    <a:pt x="3066" y="281"/>
                  </a:cubicBezTo>
                  <a:cubicBezTo>
                    <a:pt x="3007" y="281"/>
                    <a:pt x="3007" y="281"/>
                    <a:pt x="3007" y="281"/>
                  </a:cubicBezTo>
                  <a:cubicBezTo>
                    <a:pt x="2911" y="151"/>
                    <a:pt x="2911" y="151"/>
                    <a:pt x="2911" y="151"/>
                  </a:cubicBezTo>
                  <a:cubicBezTo>
                    <a:pt x="2878" y="151"/>
                    <a:pt x="2878" y="151"/>
                    <a:pt x="2878" y="151"/>
                  </a:cubicBezTo>
                  <a:cubicBezTo>
                    <a:pt x="2878" y="235"/>
                    <a:pt x="2878" y="235"/>
                    <a:pt x="2878" y="235"/>
                  </a:cubicBezTo>
                  <a:cubicBezTo>
                    <a:pt x="2878" y="247"/>
                    <a:pt x="2880" y="255"/>
                    <a:pt x="2882" y="259"/>
                  </a:cubicBezTo>
                  <a:cubicBezTo>
                    <a:pt x="2885" y="262"/>
                    <a:pt x="2892" y="264"/>
                    <a:pt x="2903" y="264"/>
                  </a:cubicBezTo>
                  <a:cubicBezTo>
                    <a:pt x="2910" y="264"/>
                    <a:pt x="2910" y="264"/>
                    <a:pt x="2910" y="264"/>
                  </a:cubicBezTo>
                  <a:cubicBezTo>
                    <a:pt x="2910" y="281"/>
                    <a:pt x="2910" y="281"/>
                    <a:pt x="2910" y="281"/>
                  </a:cubicBezTo>
                  <a:cubicBezTo>
                    <a:pt x="2810" y="281"/>
                    <a:pt x="2810" y="281"/>
                    <a:pt x="2810" y="281"/>
                  </a:cubicBezTo>
                  <a:cubicBezTo>
                    <a:pt x="2810" y="264"/>
                    <a:pt x="2810" y="264"/>
                    <a:pt x="2810" y="264"/>
                  </a:cubicBezTo>
                  <a:cubicBezTo>
                    <a:pt x="2819" y="264"/>
                    <a:pt x="2819" y="264"/>
                    <a:pt x="2819" y="264"/>
                  </a:cubicBezTo>
                  <a:cubicBezTo>
                    <a:pt x="2829" y="264"/>
                    <a:pt x="2836" y="263"/>
                    <a:pt x="2839" y="259"/>
                  </a:cubicBezTo>
                  <a:cubicBezTo>
                    <a:pt x="2842" y="256"/>
                    <a:pt x="2843" y="246"/>
                    <a:pt x="2843" y="230"/>
                  </a:cubicBezTo>
                  <a:cubicBezTo>
                    <a:pt x="2843" y="52"/>
                    <a:pt x="2843" y="52"/>
                    <a:pt x="2843" y="52"/>
                  </a:cubicBezTo>
                  <a:cubicBezTo>
                    <a:pt x="2843" y="42"/>
                    <a:pt x="2842" y="36"/>
                    <a:pt x="2839" y="32"/>
                  </a:cubicBezTo>
                  <a:cubicBezTo>
                    <a:pt x="2836" y="28"/>
                    <a:pt x="2830" y="26"/>
                    <a:pt x="2821" y="26"/>
                  </a:cubicBezTo>
                  <a:cubicBezTo>
                    <a:pt x="2810" y="26"/>
                    <a:pt x="2810" y="26"/>
                    <a:pt x="2810" y="26"/>
                  </a:cubicBezTo>
                  <a:cubicBezTo>
                    <a:pt x="2810" y="9"/>
                    <a:pt x="2810" y="9"/>
                    <a:pt x="2810" y="9"/>
                  </a:cubicBezTo>
                  <a:close/>
                  <a:moveTo>
                    <a:pt x="2878" y="30"/>
                  </a:moveTo>
                  <a:cubicBezTo>
                    <a:pt x="2878" y="132"/>
                    <a:pt x="2878" y="132"/>
                    <a:pt x="2878" y="132"/>
                  </a:cubicBezTo>
                  <a:cubicBezTo>
                    <a:pt x="2932" y="132"/>
                    <a:pt x="2932" y="132"/>
                    <a:pt x="2932" y="132"/>
                  </a:cubicBezTo>
                  <a:cubicBezTo>
                    <a:pt x="2957" y="132"/>
                    <a:pt x="2975" y="128"/>
                    <a:pt x="2986" y="120"/>
                  </a:cubicBezTo>
                  <a:cubicBezTo>
                    <a:pt x="2998" y="112"/>
                    <a:pt x="3003" y="99"/>
                    <a:pt x="3003" y="80"/>
                  </a:cubicBezTo>
                  <a:cubicBezTo>
                    <a:pt x="3003" y="63"/>
                    <a:pt x="2999" y="51"/>
                    <a:pt x="2989" y="43"/>
                  </a:cubicBezTo>
                  <a:cubicBezTo>
                    <a:pt x="2980" y="34"/>
                    <a:pt x="2965" y="30"/>
                    <a:pt x="2945" y="30"/>
                  </a:cubicBezTo>
                  <a:cubicBezTo>
                    <a:pt x="2878" y="30"/>
                    <a:pt x="2878" y="30"/>
                    <a:pt x="2878" y="30"/>
                  </a:cubicBezTo>
                  <a:close/>
                  <a:moveTo>
                    <a:pt x="3256" y="9"/>
                  </a:moveTo>
                  <a:cubicBezTo>
                    <a:pt x="3269" y="9"/>
                    <a:pt x="3269" y="9"/>
                    <a:pt x="3269" y="9"/>
                  </a:cubicBezTo>
                  <a:cubicBezTo>
                    <a:pt x="3289" y="93"/>
                    <a:pt x="3289" y="93"/>
                    <a:pt x="3289" y="93"/>
                  </a:cubicBezTo>
                  <a:cubicBezTo>
                    <a:pt x="3272" y="98"/>
                    <a:pt x="3272" y="98"/>
                    <a:pt x="3272" y="98"/>
                  </a:cubicBezTo>
                  <a:cubicBezTo>
                    <a:pt x="3261" y="75"/>
                    <a:pt x="3248" y="57"/>
                    <a:pt x="3231" y="45"/>
                  </a:cubicBezTo>
                  <a:cubicBezTo>
                    <a:pt x="3215" y="32"/>
                    <a:pt x="3198" y="26"/>
                    <a:pt x="3179" y="26"/>
                  </a:cubicBezTo>
                  <a:cubicBezTo>
                    <a:pt x="3163" y="26"/>
                    <a:pt x="3149" y="30"/>
                    <a:pt x="3139" y="38"/>
                  </a:cubicBezTo>
                  <a:cubicBezTo>
                    <a:pt x="3129" y="46"/>
                    <a:pt x="3123" y="56"/>
                    <a:pt x="3123" y="68"/>
                  </a:cubicBezTo>
                  <a:cubicBezTo>
                    <a:pt x="3123" y="78"/>
                    <a:pt x="3128" y="87"/>
                    <a:pt x="3136" y="95"/>
                  </a:cubicBezTo>
                  <a:cubicBezTo>
                    <a:pt x="3145" y="102"/>
                    <a:pt x="3158" y="109"/>
                    <a:pt x="3177" y="114"/>
                  </a:cubicBezTo>
                  <a:cubicBezTo>
                    <a:pt x="3226" y="129"/>
                    <a:pt x="3226" y="129"/>
                    <a:pt x="3226" y="129"/>
                  </a:cubicBezTo>
                  <a:cubicBezTo>
                    <a:pt x="3250" y="137"/>
                    <a:pt x="3269" y="147"/>
                    <a:pt x="3281" y="159"/>
                  </a:cubicBezTo>
                  <a:cubicBezTo>
                    <a:pt x="3293" y="171"/>
                    <a:pt x="3299" y="186"/>
                    <a:pt x="3299" y="205"/>
                  </a:cubicBezTo>
                  <a:cubicBezTo>
                    <a:pt x="3299" y="227"/>
                    <a:pt x="3289" y="246"/>
                    <a:pt x="3271" y="261"/>
                  </a:cubicBezTo>
                  <a:cubicBezTo>
                    <a:pt x="3252" y="277"/>
                    <a:pt x="3229" y="285"/>
                    <a:pt x="3201" y="285"/>
                  </a:cubicBezTo>
                  <a:cubicBezTo>
                    <a:pt x="3185" y="285"/>
                    <a:pt x="3171" y="283"/>
                    <a:pt x="3160" y="278"/>
                  </a:cubicBezTo>
                  <a:cubicBezTo>
                    <a:pt x="3148" y="273"/>
                    <a:pt x="3136" y="265"/>
                    <a:pt x="3124" y="255"/>
                  </a:cubicBezTo>
                  <a:cubicBezTo>
                    <a:pt x="3115" y="281"/>
                    <a:pt x="3115" y="281"/>
                    <a:pt x="3115" y="281"/>
                  </a:cubicBezTo>
                  <a:cubicBezTo>
                    <a:pt x="3102" y="281"/>
                    <a:pt x="3102" y="281"/>
                    <a:pt x="3102" y="281"/>
                  </a:cubicBezTo>
                  <a:cubicBezTo>
                    <a:pt x="3085" y="183"/>
                    <a:pt x="3085" y="183"/>
                    <a:pt x="3085" y="183"/>
                  </a:cubicBezTo>
                  <a:cubicBezTo>
                    <a:pt x="3102" y="179"/>
                    <a:pt x="3102" y="179"/>
                    <a:pt x="3102" y="179"/>
                  </a:cubicBezTo>
                  <a:cubicBezTo>
                    <a:pt x="3112" y="206"/>
                    <a:pt x="3125" y="227"/>
                    <a:pt x="3143" y="241"/>
                  </a:cubicBezTo>
                  <a:cubicBezTo>
                    <a:pt x="3162" y="256"/>
                    <a:pt x="3181" y="263"/>
                    <a:pt x="3201" y="263"/>
                  </a:cubicBezTo>
                  <a:cubicBezTo>
                    <a:pt x="3218" y="263"/>
                    <a:pt x="3233" y="258"/>
                    <a:pt x="3246" y="249"/>
                  </a:cubicBezTo>
                  <a:cubicBezTo>
                    <a:pt x="3259" y="239"/>
                    <a:pt x="3265" y="227"/>
                    <a:pt x="3265" y="213"/>
                  </a:cubicBezTo>
                  <a:cubicBezTo>
                    <a:pt x="3265" y="201"/>
                    <a:pt x="3261" y="190"/>
                    <a:pt x="3252" y="183"/>
                  </a:cubicBezTo>
                  <a:cubicBezTo>
                    <a:pt x="3243" y="176"/>
                    <a:pt x="3229" y="169"/>
                    <a:pt x="3209" y="163"/>
                  </a:cubicBezTo>
                  <a:cubicBezTo>
                    <a:pt x="3162" y="149"/>
                    <a:pt x="3162" y="149"/>
                    <a:pt x="3162" y="149"/>
                  </a:cubicBezTo>
                  <a:cubicBezTo>
                    <a:pt x="3138" y="142"/>
                    <a:pt x="3120" y="132"/>
                    <a:pt x="3109" y="120"/>
                  </a:cubicBezTo>
                  <a:cubicBezTo>
                    <a:pt x="3097" y="108"/>
                    <a:pt x="3091" y="94"/>
                    <a:pt x="3091" y="76"/>
                  </a:cubicBezTo>
                  <a:cubicBezTo>
                    <a:pt x="3091" y="57"/>
                    <a:pt x="3099" y="40"/>
                    <a:pt x="3117" y="26"/>
                  </a:cubicBezTo>
                  <a:cubicBezTo>
                    <a:pt x="3134" y="12"/>
                    <a:pt x="3155" y="5"/>
                    <a:pt x="3181" y="5"/>
                  </a:cubicBezTo>
                  <a:cubicBezTo>
                    <a:pt x="3208" y="5"/>
                    <a:pt x="3230" y="12"/>
                    <a:pt x="3248" y="28"/>
                  </a:cubicBezTo>
                  <a:cubicBezTo>
                    <a:pt x="3256" y="9"/>
                    <a:pt x="3256" y="9"/>
                    <a:pt x="3256" y="9"/>
                  </a:cubicBezTo>
                  <a:close/>
                  <a:moveTo>
                    <a:pt x="3326" y="9"/>
                  </a:moveTo>
                  <a:cubicBezTo>
                    <a:pt x="3425" y="9"/>
                    <a:pt x="3425" y="9"/>
                    <a:pt x="3425" y="9"/>
                  </a:cubicBezTo>
                  <a:cubicBezTo>
                    <a:pt x="3425" y="26"/>
                    <a:pt x="3425" y="26"/>
                    <a:pt x="3425" y="26"/>
                  </a:cubicBezTo>
                  <a:cubicBezTo>
                    <a:pt x="3417" y="26"/>
                    <a:pt x="3417" y="26"/>
                    <a:pt x="3417" y="26"/>
                  </a:cubicBezTo>
                  <a:cubicBezTo>
                    <a:pt x="3408" y="26"/>
                    <a:pt x="3402" y="28"/>
                    <a:pt x="3398" y="32"/>
                  </a:cubicBezTo>
                  <a:cubicBezTo>
                    <a:pt x="3394" y="36"/>
                    <a:pt x="3393" y="45"/>
                    <a:pt x="3393" y="60"/>
                  </a:cubicBezTo>
                  <a:cubicBezTo>
                    <a:pt x="3393" y="235"/>
                    <a:pt x="3393" y="235"/>
                    <a:pt x="3393" y="235"/>
                  </a:cubicBezTo>
                  <a:cubicBezTo>
                    <a:pt x="3393" y="246"/>
                    <a:pt x="3394" y="254"/>
                    <a:pt x="3397" y="258"/>
                  </a:cubicBezTo>
                  <a:cubicBezTo>
                    <a:pt x="3400" y="262"/>
                    <a:pt x="3407" y="264"/>
                    <a:pt x="3417" y="264"/>
                  </a:cubicBezTo>
                  <a:cubicBezTo>
                    <a:pt x="3425" y="264"/>
                    <a:pt x="3425" y="264"/>
                    <a:pt x="3425" y="264"/>
                  </a:cubicBezTo>
                  <a:cubicBezTo>
                    <a:pt x="3425" y="281"/>
                    <a:pt x="3425" y="281"/>
                    <a:pt x="3425" y="281"/>
                  </a:cubicBezTo>
                  <a:cubicBezTo>
                    <a:pt x="3326" y="281"/>
                    <a:pt x="3326" y="281"/>
                    <a:pt x="3326" y="281"/>
                  </a:cubicBezTo>
                  <a:cubicBezTo>
                    <a:pt x="3326" y="264"/>
                    <a:pt x="3326" y="264"/>
                    <a:pt x="3326" y="264"/>
                  </a:cubicBezTo>
                  <a:cubicBezTo>
                    <a:pt x="3334" y="264"/>
                    <a:pt x="3334" y="264"/>
                    <a:pt x="3334" y="264"/>
                  </a:cubicBezTo>
                  <a:cubicBezTo>
                    <a:pt x="3343" y="264"/>
                    <a:pt x="3350" y="263"/>
                    <a:pt x="3353" y="259"/>
                  </a:cubicBezTo>
                  <a:cubicBezTo>
                    <a:pt x="3357" y="256"/>
                    <a:pt x="3358" y="248"/>
                    <a:pt x="3358" y="235"/>
                  </a:cubicBezTo>
                  <a:cubicBezTo>
                    <a:pt x="3358" y="56"/>
                    <a:pt x="3358" y="56"/>
                    <a:pt x="3358" y="56"/>
                  </a:cubicBezTo>
                  <a:cubicBezTo>
                    <a:pt x="3358" y="44"/>
                    <a:pt x="3357" y="36"/>
                    <a:pt x="3354" y="32"/>
                  </a:cubicBezTo>
                  <a:cubicBezTo>
                    <a:pt x="3351" y="28"/>
                    <a:pt x="3345" y="26"/>
                    <a:pt x="3334" y="26"/>
                  </a:cubicBezTo>
                  <a:cubicBezTo>
                    <a:pt x="3326" y="26"/>
                    <a:pt x="3326" y="26"/>
                    <a:pt x="3326" y="26"/>
                  </a:cubicBezTo>
                  <a:cubicBezTo>
                    <a:pt x="3326" y="9"/>
                    <a:pt x="3326" y="9"/>
                    <a:pt x="3326" y="9"/>
                  </a:cubicBezTo>
                  <a:close/>
                  <a:moveTo>
                    <a:pt x="3465" y="0"/>
                  </a:moveTo>
                  <a:cubicBezTo>
                    <a:pt x="3478" y="0"/>
                    <a:pt x="3478" y="0"/>
                    <a:pt x="3478" y="0"/>
                  </a:cubicBezTo>
                  <a:cubicBezTo>
                    <a:pt x="3480" y="9"/>
                    <a:pt x="3480" y="9"/>
                    <a:pt x="3480" y="9"/>
                  </a:cubicBezTo>
                  <a:cubicBezTo>
                    <a:pt x="3629" y="9"/>
                    <a:pt x="3629" y="9"/>
                    <a:pt x="3629" y="9"/>
                  </a:cubicBezTo>
                  <a:cubicBezTo>
                    <a:pt x="3631" y="0"/>
                    <a:pt x="3631" y="0"/>
                    <a:pt x="3631" y="0"/>
                  </a:cubicBezTo>
                  <a:cubicBezTo>
                    <a:pt x="3644" y="0"/>
                    <a:pt x="3644" y="0"/>
                    <a:pt x="3644" y="0"/>
                  </a:cubicBezTo>
                  <a:cubicBezTo>
                    <a:pt x="3671" y="80"/>
                    <a:pt x="3671" y="80"/>
                    <a:pt x="3671" y="80"/>
                  </a:cubicBezTo>
                  <a:cubicBezTo>
                    <a:pt x="3655" y="86"/>
                    <a:pt x="3655" y="86"/>
                    <a:pt x="3655" y="86"/>
                  </a:cubicBezTo>
                  <a:cubicBezTo>
                    <a:pt x="3647" y="65"/>
                    <a:pt x="3639" y="51"/>
                    <a:pt x="3629" y="42"/>
                  </a:cubicBezTo>
                  <a:cubicBezTo>
                    <a:pt x="3620" y="33"/>
                    <a:pt x="3606" y="28"/>
                    <a:pt x="3589" y="28"/>
                  </a:cubicBezTo>
                  <a:cubicBezTo>
                    <a:pt x="3581" y="28"/>
                    <a:pt x="3576" y="29"/>
                    <a:pt x="3574" y="31"/>
                  </a:cubicBezTo>
                  <a:cubicBezTo>
                    <a:pt x="3573" y="33"/>
                    <a:pt x="3572" y="38"/>
                    <a:pt x="3572" y="46"/>
                  </a:cubicBezTo>
                  <a:cubicBezTo>
                    <a:pt x="3572" y="234"/>
                    <a:pt x="3572" y="234"/>
                    <a:pt x="3572" y="234"/>
                  </a:cubicBezTo>
                  <a:cubicBezTo>
                    <a:pt x="3572" y="248"/>
                    <a:pt x="3574" y="256"/>
                    <a:pt x="3579" y="259"/>
                  </a:cubicBezTo>
                  <a:cubicBezTo>
                    <a:pt x="3584" y="263"/>
                    <a:pt x="3593" y="264"/>
                    <a:pt x="3605" y="264"/>
                  </a:cubicBezTo>
                  <a:cubicBezTo>
                    <a:pt x="3605" y="281"/>
                    <a:pt x="3605" y="281"/>
                    <a:pt x="3605" y="281"/>
                  </a:cubicBezTo>
                  <a:cubicBezTo>
                    <a:pt x="3505" y="281"/>
                    <a:pt x="3505" y="281"/>
                    <a:pt x="3505" y="281"/>
                  </a:cubicBezTo>
                  <a:cubicBezTo>
                    <a:pt x="3505" y="264"/>
                    <a:pt x="3505" y="264"/>
                    <a:pt x="3505" y="264"/>
                  </a:cubicBezTo>
                  <a:cubicBezTo>
                    <a:pt x="3515" y="264"/>
                    <a:pt x="3522" y="264"/>
                    <a:pt x="3527" y="262"/>
                  </a:cubicBezTo>
                  <a:cubicBezTo>
                    <a:pt x="3531" y="261"/>
                    <a:pt x="3534" y="258"/>
                    <a:pt x="3535" y="254"/>
                  </a:cubicBezTo>
                  <a:cubicBezTo>
                    <a:pt x="3536" y="251"/>
                    <a:pt x="3537" y="244"/>
                    <a:pt x="3537" y="236"/>
                  </a:cubicBezTo>
                  <a:cubicBezTo>
                    <a:pt x="3537" y="43"/>
                    <a:pt x="3537" y="43"/>
                    <a:pt x="3537" y="43"/>
                  </a:cubicBezTo>
                  <a:cubicBezTo>
                    <a:pt x="3537" y="37"/>
                    <a:pt x="3536" y="33"/>
                    <a:pt x="3535" y="31"/>
                  </a:cubicBezTo>
                  <a:cubicBezTo>
                    <a:pt x="3534" y="29"/>
                    <a:pt x="3530" y="28"/>
                    <a:pt x="3524" y="28"/>
                  </a:cubicBezTo>
                  <a:cubicBezTo>
                    <a:pt x="3503" y="28"/>
                    <a:pt x="3488" y="33"/>
                    <a:pt x="3480" y="42"/>
                  </a:cubicBezTo>
                  <a:cubicBezTo>
                    <a:pt x="3471" y="51"/>
                    <a:pt x="3463" y="66"/>
                    <a:pt x="3455" y="86"/>
                  </a:cubicBezTo>
                  <a:cubicBezTo>
                    <a:pt x="3438" y="80"/>
                    <a:pt x="3438" y="80"/>
                    <a:pt x="3438" y="80"/>
                  </a:cubicBezTo>
                  <a:cubicBezTo>
                    <a:pt x="3465" y="0"/>
                    <a:pt x="3465" y="0"/>
                    <a:pt x="3465" y="0"/>
                  </a:cubicBezTo>
                  <a:close/>
                  <a:moveTo>
                    <a:pt x="3670" y="9"/>
                  </a:moveTo>
                  <a:cubicBezTo>
                    <a:pt x="3670" y="26"/>
                    <a:pt x="3670" y="26"/>
                    <a:pt x="3670" y="26"/>
                  </a:cubicBezTo>
                  <a:cubicBezTo>
                    <a:pt x="3678" y="26"/>
                    <a:pt x="3684" y="27"/>
                    <a:pt x="3688" y="28"/>
                  </a:cubicBezTo>
                  <a:cubicBezTo>
                    <a:pt x="3692" y="29"/>
                    <a:pt x="3697" y="36"/>
                    <a:pt x="3704" y="48"/>
                  </a:cubicBezTo>
                  <a:cubicBezTo>
                    <a:pt x="3773" y="175"/>
                    <a:pt x="3773" y="175"/>
                    <a:pt x="3773" y="175"/>
                  </a:cubicBezTo>
                  <a:cubicBezTo>
                    <a:pt x="3773" y="236"/>
                    <a:pt x="3773" y="236"/>
                    <a:pt x="3773" y="236"/>
                  </a:cubicBezTo>
                  <a:cubicBezTo>
                    <a:pt x="3773" y="248"/>
                    <a:pt x="3771" y="255"/>
                    <a:pt x="3768" y="259"/>
                  </a:cubicBezTo>
                  <a:cubicBezTo>
                    <a:pt x="3765" y="262"/>
                    <a:pt x="3759" y="264"/>
                    <a:pt x="3748" y="264"/>
                  </a:cubicBezTo>
                  <a:cubicBezTo>
                    <a:pt x="3740" y="264"/>
                    <a:pt x="3740" y="264"/>
                    <a:pt x="3740" y="264"/>
                  </a:cubicBezTo>
                  <a:cubicBezTo>
                    <a:pt x="3740" y="281"/>
                    <a:pt x="3740" y="281"/>
                    <a:pt x="3740" y="281"/>
                  </a:cubicBezTo>
                  <a:cubicBezTo>
                    <a:pt x="3841" y="281"/>
                    <a:pt x="3841" y="281"/>
                    <a:pt x="3841" y="281"/>
                  </a:cubicBezTo>
                  <a:cubicBezTo>
                    <a:pt x="3841" y="264"/>
                    <a:pt x="3841" y="264"/>
                    <a:pt x="3841" y="264"/>
                  </a:cubicBezTo>
                  <a:cubicBezTo>
                    <a:pt x="3828" y="264"/>
                    <a:pt x="3820" y="263"/>
                    <a:pt x="3815" y="261"/>
                  </a:cubicBezTo>
                  <a:cubicBezTo>
                    <a:pt x="3811" y="258"/>
                    <a:pt x="3808" y="250"/>
                    <a:pt x="3808" y="236"/>
                  </a:cubicBezTo>
                  <a:cubicBezTo>
                    <a:pt x="3808" y="168"/>
                    <a:pt x="3808" y="168"/>
                    <a:pt x="3808" y="168"/>
                  </a:cubicBezTo>
                  <a:cubicBezTo>
                    <a:pt x="3879" y="46"/>
                    <a:pt x="3879" y="46"/>
                    <a:pt x="3879" y="46"/>
                  </a:cubicBezTo>
                  <a:cubicBezTo>
                    <a:pt x="3884" y="36"/>
                    <a:pt x="3889" y="30"/>
                    <a:pt x="3893" y="28"/>
                  </a:cubicBezTo>
                  <a:cubicBezTo>
                    <a:pt x="3897" y="27"/>
                    <a:pt x="3903" y="26"/>
                    <a:pt x="3912" y="26"/>
                  </a:cubicBezTo>
                  <a:cubicBezTo>
                    <a:pt x="3912" y="9"/>
                    <a:pt x="3912" y="9"/>
                    <a:pt x="3912" y="9"/>
                  </a:cubicBezTo>
                  <a:cubicBezTo>
                    <a:pt x="3832" y="9"/>
                    <a:pt x="3832" y="9"/>
                    <a:pt x="3832" y="9"/>
                  </a:cubicBezTo>
                  <a:cubicBezTo>
                    <a:pt x="3832" y="26"/>
                    <a:pt x="3832" y="26"/>
                    <a:pt x="3832" y="26"/>
                  </a:cubicBezTo>
                  <a:cubicBezTo>
                    <a:pt x="3841" y="26"/>
                    <a:pt x="3841" y="26"/>
                    <a:pt x="3841" y="26"/>
                  </a:cubicBezTo>
                  <a:cubicBezTo>
                    <a:pt x="3848" y="26"/>
                    <a:pt x="3852" y="26"/>
                    <a:pt x="3854" y="27"/>
                  </a:cubicBezTo>
                  <a:cubicBezTo>
                    <a:pt x="3857" y="28"/>
                    <a:pt x="3858" y="30"/>
                    <a:pt x="3858" y="32"/>
                  </a:cubicBezTo>
                  <a:cubicBezTo>
                    <a:pt x="3858" y="35"/>
                    <a:pt x="3856" y="39"/>
                    <a:pt x="3853" y="46"/>
                  </a:cubicBezTo>
                  <a:cubicBezTo>
                    <a:pt x="3797" y="147"/>
                    <a:pt x="3797" y="147"/>
                    <a:pt x="3797" y="147"/>
                  </a:cubicBezTo>
                  <a:cubicBezTo>
                    <a:pt x="3746" y="49"/>
                    <a:pt x="3746" y="49"/>
                    <a:pt x="3746" y="49"/>
                  </a:cubicBezTo>
                  <a:cubicBezTo>
                    <a:pt x="3743" y="42"/>
                    <a:pt x="3741" y="37"/>
                    <a:pt x="3741" y="33"/>
                  </a:cubicBezTo>
                  <a:cubicBezTo>
                    <a:pt x="3741" y="28"/>
                    <a:pt x="3746" y="26"/>
                    <a:pt x="3756" y="26"/>
                  </a:cubicBezTo>
                  <a:cubicBezTo>
                    <a:pt x="3767" y="26"/>
                    <a:pt x="3767" y="26"/>
                    <a:pt x="3767" y="26"/>
                  </a:cubicBezTo>
                  <a:cubicBezTo>
                    <a:pt x="3767" y="9"/>
                    <a:pt x="3767" y="9"/>
                    <a:pt x="3767" y="9"/>
                  </a:cubicBezTo>
                  <a:lnTo>
                    <a:pt x="3670" y="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sp>
          <p:nvSpPr>
            <p:cNvPr id="40" name="Freeform 25"/>
            <p:cNvSpPr>
              <a:spLocks noEditPoints="1"/>
            </p:cNvSpPr>
            <p:nvPr/>
          </p:nvSpPr>
          <p:spPr bwMode="auto">
            <a:xfrm>
              <a:off x="10587525" y="402501"/>
              <a:ext cx="138077" cy="306619"/>
            </a:xfrm>
            <a:custGeom>
              <a:avLst/>
              <a:gdLst>
                <a:gd name="T0" fmla="*/ 174 w 405"/>
                <a:gd name="T1" fmla="*/ 1 h 899"/>
                <a:gd name="T2" fmla="*/ 192 w 405"/>
                <a:gd name="T3" fmla="*/ 9 h 899"/>
                <a:gd name="T4" fmla="*/ 227 w 405"/>
                <a:gd name="T5" fmla="*/ 36 h 899"/>
                <a:gd name="T6" fmla="*/ 380 w 405"/>
                <a:gd name="T7" fmla="*/ 156 h 899"/>
                <a:gd name="T8" fmla="*/ 308 w 405"/>
                <a:gd name="T9" fmla="*/ 849 h 899"/>
                <a:gd name="T10" fmla="*/ 272 w 405"/>
                <a:gd name="T11" fmla="*/ 839 h 899"/>
                <a:gd name="T12" fmla="*/ 265 w 405"/>
                <a:gd name="T13" fmla="*/ 733 h 899"/>
                <a:gd name="T14" fmla="*/ 122 w 405"/>
                <a:gd name="T15" fmla="*/ 837 h 899"/>
                <a:gd name="T16" fmla="*/ 105 w 405"/>
                <a:gd name="T17" fmla="*/ 856 h 899"/>
                <a:gd name="T18" fmla="*/ 37 w 405"/>
                <a:gd name="T19" fmla="*/ 887 h 899"/>
                <a:gd name="T20" fmla="*/ 5 w 405"/>
                <a:gd name="T21" fmla="*/ 770 h 899"/>
                <a:gd name="T22" fmla="*/ 40 w 405"/>
                <a:gd name="T23" fmla="*/ 719 h 899"/>
                <a:gd name="T24" fmla="*/ 84 w 405"/>
                <a:gd name="T25" fmla="*/ 613 h 899"/>
                <a:gd name="T26" fmla="*/ 110 w 405"/>
                <a:gd name="T27" fmla="*/ 546 h 899"/>
                <a:gd name="T28" fmla="*/ 98 w 405"/>
                <a:gd name="T29" fmla="*/ 450 h 899"/>
                <a:gd name="T30" fmla="*/ 104 w 405"/>
                <a:gd name="T31" fmla="*/ 397 h 899"/>
                <a:gd name="T32" fmla="*/ 118 w 405"/>
                <a:gd name="T33" fmla="*/ 406 h 899"/>
                <a:gd name="T34" fmla="*/ 145 w 405"/>
                <a:gd name="T35" fmla="*/ 416 h 899"/>
                <a:gd name="T36" fmla="*/ 193 w 405"/>
                <a:gd name="T37" fmla="*/ 432 h 899"/>
                <a:gd name="T38" fmla="*/ 213 w 405"/>
                <a:gd name="T39" fmla="*/ 444 h 899"/>
                <a:gd name="T40" fmla="*/ 253 w 405"/>
                <a:gd name="T41" fmla="*/ 462 h 899"/>
                <a:gd name="T42" fmla="*/ 264 w 405"/>
                <a:gd name="T43" fmla="*/ 468 h 899"/>
                <a:gd name="T44" fmla="*/ 269 w 405"/>
                <a:gd name="T45" fmla="*/ 435 h 899"/>
                <a:gd name="T46" fmla="*/ 253 w 405"/>
                <a:gd name="T47" fmla="*/ 158 h 899"/>
                <a:gd name="T48" fmla="*/ 184 w 405"/>
                <a:gd name="T49" fmla="*/ 73 h 899"/>
                <a:gd name="T50" fmla="*/ 165 w 405"/>
                <a:gd name="T51" fmla="*/ 48 h 899"/>
                <a:gd name="T52" fmla="*/ 174 w 405"/>
                <a:gd name="T53" fmla="*/ 1 h 899"/>
                <a:gd name="T54" fmla="*/ 267 w 405"/>
                <a:gd name="T55" fmla="*/ 509 h 899"/>
                <a:gd name="T56" fmla="*/ 212 w 405"/>
                <a:gd name="T57" fmla="*/ 560 h 899"/>
                <a:gd name="T58" fmla="*/ 178 w 405"/>
                <a:gd name="T59" fmla="*/ 578 h 899"/>
                <a:gd name="T60" fmla="*/ 153 w 405"/>
                <a:gd name="T61" fmla="*/ 609 h 899"/>
                <a:gd name="T62" fmla="*/ 68 w 405"/>
                <a:gd name="T63" fmla="*/ 738 h 899"/>
                <a:gd name="T64" fmla="*/ 76 w 405"/>
                <a:gd name="T65" fmla="*/ 762 h 899"/>
                <a:gd name="T66" fmla="*/ 150 w 405"/>
                <a:gd name="T67" fmla="*/ 732 h 899"/>
                <a:gd name="T68" fmla="*/ 184 w 405"/>
                <a:gd name="T69" fmla="*/ 712 h 899"/>
                <a:gd name="T70" fmla="*/ 237 w 405"/>
                <a:gd name="T71" fmla="*/ 686 h 899"/>
                <a:gd name="T72" fmla="*/ 260 w 405"/>
                <a:gd name="T73" fmla="*/ 671 h 899"/>
                <a:gd name="T74" fmla="*/ 267 w 405"/>
                <a:gd name="T75" fmla="*/ 653 h 899"/>
                <a:gd name="T76" fmla="*/ 267 w 405"/>
                <a:gd name="T77" fmla="*/ 509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5" h="899">
                  <a:moveTo>
                    <a:pt x="174" y="1"/>
                  </a:moveTo>
                  <a:cubicBezTo>
                    <a:pt x="181" y="2"/>
                    <a:pt x="187" y="5"/>
                    <a:pt x="192" y="9"/>
                  </a:cubicBezTo>
                  <a:cubicBezTo>
                    <a:pt x="205" y="19"/>
                    <a:pt x="211" y="28"/>
                    <a:pt x="227" y="36"/>
                  </a:cubicBezTo>
                  <a:cubicBezTo>
                    <a:pt x="313" y="82"/>
                    <a:pt x="363" y="119"/>
                    <a:pt x="380" y="156"/>
                  </a:cubicBezTo>
                  <a:cubicBezTo>
                    <a:pt x="405" y="446"/>
                    <a:pt x="380" y="797"/>
                    <a:pt x="308" y="849"/>
                  </a:cubicBezTo>
                  <a:cubicBezTo>
                    <a:pt x="293" y="860"/>
                    <a:pt x="274" y="861"/>
                    <a:pt x="272" y="839"/>
                  </a:cubicBezTo>
                  <a:cubicBezTo>
                    <a:pt x="269" y="817"/>
                    <a:pt x="277" y="777"/>
                    <a:pt x="265" y="733"/>
                  </a:cubicBezTo>
                  <a:cubicBezTo>
                    <a:pt x="221" y="774"/>
                    <a:pt x="175" y="812"/>
                    <a:pt x="122" y="837"/>
                  </a:cubicBezTo>
                  <a:cubicBezTo>
                    <a:pt x="105" y="856"/>
                    <a:pt x="105" y="856"/>
                    <a:pt x="105" y="856"/>
                  </a:cubicBezTo>
                  <a:cubicBezTo>
                    <a:pt x="87" y="877"/>
                    <a:pt x="70" y="899"/>
                    <a:pt x="37" y="887"/>
                  </a:cubicBezTo>
                  <a:cubicBezTo>
                    <a:pt x="12" y="877"/>
                    <a:pt x="0" y="839"/>
                    <a:pt x="5" y="770"/>
                  </a:cubicBezTo>
                  <a:cubicBezTo>
                    <a:pt x="6" y="739"/>
                    <a:pt x="22" y="743"/>
                    <a:pt x="40" y="719"/>
                  </a:cubicBezTo>
                  <a:cubicBezTo>
                    <a:pt x="57" y="695"/>
                    <a:pt x="72" y="660"/>
                    <a:pt x="84" y="613"/>
                  </a:cubicBezTo>
                  <a:cubicBezTo>
                    <a:pt x="110" y="546"/>
                    <a:pt x="110" y="546"/>
                    <a:pt x="110" y="546"/>
                  </a:cubicBezTo>
                  <a:cubicBezTo>
                    <a:pt x="115" y="519"/>
                    <a:pt x="110" y="486"/>
                    <a:pt x="98" y="450"/>
                  </a:cubicBezTo>
                  <a:cubicBezTo>
                    <a:pt x="67" y="409"/>
                    <a:pt x="69" y="391"/>
                    <a:pt x="104" y="397"/>
                  </a:cubicBezTo>
                  <a:cubicBezTo>
                    <a:pt x="118" y="406"/>
                    <a:pt x="118" y="406"/>
                    <a:pt x="118" y="406"/>
                  </a:cubicBezTo>
                  <a:cubicBezTo>
                    <a:pt x="130" y="413"/>
                    <a:pt x="131" y="415"/>
                    <a:pt x="145" y="416"/>
                  </a:cubicBezTo>
                  <a:cubicBezTo>
                    <a:pt x="168" y="417"/>
                    <a:pt x="178" y="419"/>
                    <a:pt x="193" y="432"/>
                  </a:cubicBezTo>
                  <a:cubicBezTo>
                    <a:pt x="202" y="440"/>
                    <a:pt x="201" y="442"/>
                    <a:pt x="213" y="444"/>
                  </a:cubicBezTo>
                  <a:cubicBezTo>
                    <a:pt x="234" y="446"/>
                    <a:pt x="246" y="450"/>
                    <a:pt x="253" y="462"/>
                  </a:cubicBezTo>
                  <a:cubicBezTo>
                    <a:pt x="257" y="467"/>
                    <a:pt x="256" y="474"/>
                    <a:pt x="264" y="468"/>
                  </a:cubicBezTo>
                  <a:cubicBezTo>
                    <a:pt x="271" y="464"/>
                    <a:pt x="271" y="451"/>
                    <a:pt x="269" y="435"/>
                  </a:cubicBezTo>
                  <a:cubicBezTo>
                    <a:pt x="280" y="313"/>
                    <a:pt x="288" y="211"/>
                    <a:pt x="253" y="158"/>
                  </a:cubicBezTo>
                  <a:cubicBezTo>
                    <a:pt x="235" y="130"/>
                    <a:pt x="205" y="101"/>
                    <a:pt x="184" y="73"/>
                  </a:cubicBezTo>
                  <a:cubicBezTo>
                    <a:pt x="165" y="48"/>
                    <a:pt x="165" y="48"/>
                    <a:pt x="165" y="48"/>
                  </a:cubicBezTo>
                  <a:cubicBezTo>
                    <a:pt x="149" y="10"/>
                    <a:pt x="156" y="0"/>
                    <a:pt x="174" y="1"/>
                  </a:cubicBezTo>
                  <a:close/>
                  <a:moveTo>
                    <a:pt x="267" y="509"/>
                  </a:moveTo>
                  <a:cubicBezTo>
                    <a:pt x="239" y="518"/>
                    <a:pt x="266" y="544"/>
                    <a:pt x="212" y="560"/>
                  </a:cubicBezTo>
                  <a:cubicBezTo>
                    <a:pt x="199" y="558"/>
                    <a:pt x="186" y="561"/>
                    <a:pt x="178" y="578"/>
                  </a:cubicBezTo>
                  <a:cubicBezTo>
                    <a:pt x="166" y="588"/>
                    <a:pt x="158" y="598"/>
                    <a:pt x="153" y="609"/>
                  </a:cubicBezTo>
                  <a:cubicBezTo>
                    <a:pt x="137" y="657"/>
                    <a:pt x="92" y="684"/>
                    <a:pt x="68" y="738"/>
                  </a:cubicBezTo>
                  <a:cubicBezTo>
                    <a:pt x="61" y="753"/>
                    <a:pt x="58" y="756"/>
                    <a:pt x="76" y="762"/>
                  </a:cubicBezTo>
                  <a:cubicBezTo>
                    <a:pt x="101" y="770"/>
                    <a:pt x="129" y="750"/>
                    <a:pt x="150" y="732"/>
                  </a:cubicBezTo>
                  <a:cubicBezTo>
                    <a:pt x="165" y="719"/>
                    <a:pt x="166" y="717"/>
                    <a:pt x="184" y="712"/>
                  </a:cubicBezTo>
                  <a:cubicBezTo>
                    <a:pt x="203" y="707"/>
                    <a:pt x="220" y="697"/>
                    <a:pt x="237" y="686"/>
                  </a:cubicBezTo>
                  <a:cubicBezTo>
                    <a:pt x="246" y="682"/>
                    <a:pt x="254" y="677"/>
                    <a:pt x="260" y="671"/>
                  </a:cubicBezTo>
                  <a:cubicBezTo>
                    <a:pt x="267" y="663"/>
                    <a:pt x="267" y="663"/>
                    <a:pt x="267" y="653"/>
                  </a:cubicBezTo>
                  <a:lnTo>
                    <a:pt x="267" y="509"/>
                  </a:lnTo>
                  <a:close/>
                </a:path>
              </a:pathLst>
            </a:custGeom>
            <a:grpFill/>
            <a:ln>
              <a:noFill/>
            </a:ln>
          </p:spPr>
          <p:txBody>
            <a:bodyPr vert="horz" wrap="square" lIns="91440" tIns="45720" rIns="91440" bIns="45720" numCol="1" anchor="t" anchorCtr="0" compatLnSpc="1"/>
            <a:lstStyle/>
            <a:p>
              <a:endParaRPr lang="zh-CN" altLang="en-US">
                <a:latin typeface="思源黑体 CN Medium" panose="020B0600000000000000" pitchFamily="34" charset="-122"/>
                <a:ea typeface="思源黑体 CN Medium" panose="020B0600000000000000" pitchFamily="34" charset="-122"/>
              </a:endParaRPr>
            </a:p>
          </p:txBody>
        </p:sp>
      </p:grpSp>
      <p:sp>
        <p:nvSpPr>
          <p:cNvPr id="5" name="矩形 4"/>
          <p:cNvSpPr/>
          <p:nvPr/>
        </p:nvSpPr>
        <p:spPr>
          <a:xfrm>
            <a:off x="11407140" y="6304280"/>
            <a:ext cx="520700" cy="460375"/>
          </a:xfrm>
          <a:prstGeom prst="rect">
            <a:avLst/>
          </a:prstGeom>
          <a:noFill/>
          <a:ln>
            <a:noFill/>
          </a:ln>
        </p:spPr>
        <p:txBody>
          <a:bodyPr wrap="none" rtlCol="0" anchor="t">
            <a:spAutoFit/>
          </a:bodyPr>
          <a:p>
            <a:pPr algn="ctr"/>
            <a:r>
              <a:rPr lang="en-US" altLang="zh-CN" sz="2400" b="1">
                <a:solidFill>
                  <a:srgbClr val="543926"/>
                </a:solidFill>
                <a:effectLst>
                  <a:outerShdw blurRad="38100" dist="25400" dir="5400000" algn="ctr" rotWithShape="0">
                    <a:srgbClr val="6E747A">
                      <a:alpha val="43000"/>
                    </a:srgbClr>
                  </a:outerShdw>
                </a:effectLst>
              </a:rPr>
              <a:t>08</a:t>
            </a:r>
            <a:endParaRPr lang="en-US" altLang="zh-CN" sz="2400" b="1">
              <a:solidFill>
                <a:srgbClr val="543926"/>
              </a:solidFill>
              <a:effectLst>
                <a:outerShdw blurRad="38100" dist="25400" dir="5400000" algn="ctr" rotWithShape="0">
                  <a:srgbClr val="6E747A">
                    <a:alpha val="43000"/>
                  </a:srgbClr>
                </a:outerShdw>
              </a:effectLst>
            </a:endParaRPr>
          </a:p>
        </p:txBody>
      </p:sp>
      <p:sp>
        <p:nvSpPr>
          <p:cNvPr id="3" name="矩形 2"/>
          <p:cNvSpPr/>
          <p:nvPr/>
        </p:nvSpPr>
        <p:spPr>
          <a:xfrm>
            <a:off x="3970655" y="2980055"/>
            <a:ext cx="347980" cy="3013710"/>
          </a:xfrm>
          <a:prstGeom prst="rect">
            <a:avLst/>
          </a:prstGeom>
          <a:ln w="22225" cap="flat" cmpd="sng" algn="ctr">
            <a:solidFill>
              <a:srgbClr val="FF0000"/>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9" name="文本框 18"/>
          <p:cNvSpPr txBox="1"/>
          <p:nvPr/>
        </p:nvSpPr>
        <p:spPr>
          <a:xfrm rot="10800000" flipV="1">
            <a:off x="532765" y="1713865"/>
            <a:ext cx="5246370" cy="657225"/>
          </a:xfrm>
          <a:prstGeom prst="rect">
            <a:avLst/>
          </a:prstGeom>
          <a:noFill/>
        </p:spPr>
        <p:txBody>
          <a:bodyPr wrap="square" rtlCol="0" anchor="t">
            <a:noAutofit/>
          </a:bodyPr>
          <a:p>
            <a:pPr lvl="0" indent="0" fontAlgn="auto">
              <a:lnSpc>
                <a:spcPct val="150000"/>
              </a:lnSpc>
              <a:buFont typeface="Arial" panose="020B0604020202020204" pitchFamily="34" charset="0"/>
              <a:buNone/>
            </a:pPr>
            <a:r>
              <a:rPr lang="zh-CN" altLang="en-US" sz="2000" b="1">
                <a:sym typeface="+mn-ea"/>
              </a:rPr>
              <a:t>事件分数</a:t>
            </a:r>
            <a:r>
              <a:rPr lang="en-US" altLang="zh-CN" sz="2000">
                <a:sym typeface="+mn-ea"/>
              </a:rPr>
              <a:t>: </a:t>
            </a:r>
            <a:r>
              <a:rPr lang="zh-CN" altLang="en-US" sz="2000">
                <a:sym typeface="+mn-ea"/>
              </a:rPr>
              <a:t>积分图中</a:t>
            </a:r>
            <a:r>
              <a:rPr lang="en-US" altLang="zh-CN" sz="2000">
                <a:sym typeface="+mn-ea"/>
              </a:rPr>
              <a:t> [235, 265] mm </a:t>
            </a:r>
            <a:r>
              <a:rPr lang="zh-CN" altLang="en-US" sz="2000">
                <a:sym typeface="+mn-ea"/>
              </a:rPr>
              <a:t>区间的值</a:t>
            </a:r>
            <a:endParaRPr lang="en-US" altLang="zh-CN" sz="2000">
              <a:sym typeface="+mn-ea"/>
            </a:endParaRPr>
          </a:p>
          <a:p>
            <a:pPr lvl="0" indent="0">
              <a:lnSpc>
                <a:spcPts val="2100"/>
              </a:lnSpc>
              <a:buFont typeface="Arial" panose="020B0604020202020204" pitchFamily="34" charset="0"/>
              <a:buNone/>
            </a:pPr>
            <a:endParaRPr lang="zh-CN" altLang="en-US">
              <a:latin typeface="Times New Roman" panose="02020603050405020304" pitchFamily="18" charset="0"/>
              <a:cs typeface="Times New Roman" panose="02020603050405020304" pitchFamily="18" charset="0"/>
              <a:sym typeface="+mn-ea"/>
            </a:endParaRPr>
          </a:p>
        </p:txBody>
      </p:sp>
      <p:sp>
        <p:nvSpPr>
          <p:cNvPr id="14" name="下箭头 13"/>
          <p:cNvSpPr/>
          <p:nvPr/>
        </p:nvSpPr>
        <p:spPr>
          <a:xfrm>
            <a:off x="4048125" y="2493010"/>
            <a:ext cx="193040" cy="365125"/>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7" name="图片 16"/>
          <p:cNvPicPr>
            <a:picLocks noChangeAspect="1"/>
          </p:cNvPicPr>
          <p:nvPr/>
        </p:nvPicPr>
        <p:blipFill>
          <a:blip r:embed="rId3"/>
          <a:stretch>
            <a:fillRect/>
          </a:stretch>
        </p:blipFill>
        <p:spPr>
          <a:xfrm>
            <a:off x="6097905" y="1981835"/>
            <a:ext cx="5829935" cy="41903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mc:Choice>
    <mc:Fallback>
      <p:transition spd="slow" advClick="0"/>
    </mc:Fallback>
  </mc:AlternateContent>
  <p:timing>
    <p:tnLst>
      <p:par>
        <p:cTn id="1" dur="indefinite" restart="never" nodeType="tmRoot"/>
      </p:par>
    </p:tn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1.xml><?xml version="1.0" encoding="utf-8"?>
<p:tagLst xmlns:p="http://schemas.openxmlformats.org/presentationml/2006/main">
  <p:tag name="PA" val="v3.2.0"/>
</p:tagLst>
</file>

<file path=ppt/tags/tag12.xml><?xml version="1.0" encoding="utf-8"?>
<p:tagLst xmlns:p="http://schemas.openxmlformats.org/presentationml/2006/main">
  <p:tag name="PA" val="v3.2.0"/>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PA" val="v3.2.0"/>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PA" val="v3.2.0"/>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ISPRING_PRESENTATION_TITLE" val="PowerPoint 演示文稿"/>
</p:tagLst>
</file>

<file path=ppt/tags/tag2.xml><?xml version="1.0" encoding="utf-8"?>
<p:tagLst xmlns:p="http://schemas.openxmlformats.org/presentationml/2006/main">
  <p:tag name="PA" val="v3.2.0"/>
</p:tagLst>
</file>

<file path=ppt/tags/tag3.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6.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heme/theme1.xml><?xml version="1.0" encoding="utf-8"?>
<a:theme xmlns:a="http://schemas.openxmlformats.org/drawingml/2006/main" name="Office 主题​​">
  <a:themeElements>
    <a:clrScheme name="自定义 22">
      <a:dk1>
        <a:sysClr val="windowText" lastClr="000000"/>
      </a:dk1>
      <a:lt1>
        <a:sysClr val="window" lastClr="FFFFFF"/>
      </a:lt1>
      <a:dk2>
        <a:srgbClr val="44546A"/>
      </a:dk2>
      <a:lt2>
        <a:srgbClr val="E7E6E6"/>
      </a:lt2>
      <a:accent1>
        <a:srgbClr val="D92B1B"/>
      </a:accent1>
      <a:accent2>
        <a:srgbClr val="F5AC1B"/>
      </a:accent2>
      <a:accent3>
        <a:srgbClr val="D92B1B"/>
      </a:accent3>
      <a:accent4>
        <a:srgbClr val="F5AC1B"/>
      </a:accent4>
      <a:accent5>
        <a:srgbClr val="D92B1B"/>
      </a:accent5>
      <a:accent6>
        <a:srgbClr val="F5AC1B"/>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2">
      <a:dk1>
        <a:sysClr val="windowText" lastClr="000000"/>
      </a:dk1>
      <a:lt1>
        <a:sysClr val="window" lastClr="FFFFFF"/>
      </a:lt1>
      <a:dk2>
        <a:srgbClr val="44546A"/>
      </a:dk2>
      <a:lt2>
        <a:srgbClr val="E7E6E6"/>
      </a:lt2>
      <a:accent1>
        <a:srgbClr val="D92B1B"/>
      </a:accent1>
      <a:accent2>
        <a:srgbClr val="F5AC1B"/>
      </a:accent2>
      <a:accent3>
        <a:srgbClr val="D92B1B"/>
      </a:accent3>
      <a:accent4>
        <a:srgbClr val="F5AC1B"/>
      </a:accent4>
      <a:accent5>
        <a:srgbClr val="D92B1B"/>
      </a:accent5>
      <a:accent6>
        <a:srgbClr val="F5AC1B"/>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1619</Words>
  <Application>WPS 演示</Application>
  <PresentationFormat>宽屏</PresentationFormat>
  <Paragraphs>172</Paragraphs>
  <Slides>13</Slides>
  <Notes>23</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13</vt:i4>
      </vt:variant>
    </vt:vector>
  </HeadingPairs>
  <TitlesOfParts>
    <vt:vector size="32" baseType="lpstr">
      <vt:lpstr>Arial</vt:lpstr>
      <vt:lpstr>宋体</vt:lpstr>
      <vt:lpstr>Wingdings</vt:lpstr>
      <vt:lpstr>思源黑体 CN Medium</vt:lpstr>
      <vt:lpstr>黑体</vt:lpstr>
      <vt:lpstr>Calibri Light</vt:lpstr>
      <vt:lpstr>微软雅黑</vt:lpstr>
      <vt:lpstr>Times New Roman</vt:lpstr>
      <vt:lpstr>Wingdings</vt:lpstr>
      <vt:lpstr>Cambria Math</vt:lpstr>
      <vt:lpstr>KSOFDDF55C4C</vt:lpstr>
      <vt:lpstr>Segoe Print</vt:lpstr>
      <vt:lpstr>KSOFDDF4E7ED</vt:lpstr>
      <vt:lpstr>等线</vt:lpstr>
      <vt:lpstr>Arial Unicode MS</vt:lpstr>
      <vt:lpstr>等线 Light</vt:lpstr>
      <vt:lpstr>MS PGothic</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卜人互与</cp:lastModifiedBy>
  <cp:revision>32</cp:revision>
  <dcterms:created xsi:type="dcterms:W3CDTF">2019-03-29T13:05:00Z</dcterms:created>
  <dcterms:modified xsi:type="dcterms:W3CDTF">2026-07-10T15:40:37Z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29B0B8225D9343B4B173B67A89BD5952_12</vt:lpwstr>
  </property>
</Properties>
</file>