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dp" ContentType="image/vnd.ms-photo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0.webp" ContentType="image/webp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3"/>
    <p:sldId id="269" r:id="rId5"/>
    <p:sldId id="407" r:id="rId6"/>
    <p:sldId id="408" r:id="rId7"/>
    <p:sldId id="409" r:id="rId8"/>
    <p:sldId id="411" r:id="rId9"/>
    <p:sldId id="348" r:id="rId10"/>
    <p:sldId id="400" r:id="rId11"/>
    <p:sldId id="419" r:id="rId12"/>
    <p:sldId id="422" r:id="rId13"/>
    <p:sldId id="421" r:id="rId14"/>
    <p:sldId id="423" r:id="rId15"/>
    <p:sldId id="424" r:id="rId16"/>
    <p:sldId id="261" r:id="rId17"/>
    <p:sldId id="425" r:id="rId18"/>
    <p:sldId id="390" r:id="rId19"/>
    <p:sldId id="426" r:id="rId20"/>
    <p:sldId id="384" r:id="rId21"/>
    <p:sldId id="345" r:id="rId22"/>
    <p:sldId id="402" r:id="rId23"/>
    <p:sldId id="403" r:id="rId2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FF1F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87" autoAdjust="0"/>
    <p:restoredTop sz="92246" autoAdjust="0"/>
  </p:normalViewPr>
  <p:slideViewPr>
    <p:cSldViewPr snapToGrid="0">
      <p:cViewPr varScale="1">
        <p:scale>
          <a:sx n="104" d="100"/>
          <a:sy n="104" d="100"/>
        </p:scale>
        <p:origin x="29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7B28BD-45C5-458B-AF60-8D15A66C13E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643602-86D3-46CC-A921-1D3240066E3E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增加情感、点出工作意义。在标题页先整体介绍，吸引听众兴趣。我们每天都被大量宇宙线缪子穿过，但通常我们只把它们当作本底或者成像工具。今天</a:t>
            </a:r>
            <a:r>
              <a:rPr lang="zh-CN" altLang="en-US" dirty="0"/>
              <a:t>我介绍的这项工作想问的是：这些天然缪子能不能成为寻找暗物质的探针？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01D2AB-D8F6-4361-80F7-BCE9DDD1A5C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b="0" dirty="0"/>
              <a:t>大角度散射从何而来：电子散射对象？；</a:t>
            </a:r>
            <a:endParaRPr lang="en-US" altLang="zh-CN" sz="1200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01D2AB-D8F6-4361-80F7-BCE9DDD1A5C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b="0" dirty="0"/>
              <a:t>摆放铅块位置进行控制</a:t>
            </a:r>
            <a:endParaRPr lang="en-US" altLang="zh-CN" sz="1200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01D2AB-D8F6-4361-80F7-BCE9DDD1A5C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b="0" dirty="0"/>
              <a:t>说明清楚限定范围，引用相关文献</a:t>
            </a:r>
            <a:endParaRPr lang="en-US" altLang="zh-CN" sz="1200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01D2AB-D8F6-4361-80F7-BCE9DDD1A5C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CN" dirty="0"/>
              <a:t>1</a:t>
            </a:r>
            <a:r>
              <a:rPr lang="zh-CN" altLang="en-US" dirty="0"/>
              <a:t>、提出新方法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2</a:t>
            </a:r>
            <a:r>
              <a:rPr lang="zh-CN" altLang="en-US" dirty="0"/>
              <a:t>、对</a:t>
            </a:r>
            <a:r>
              <a:rPr lang="en-US" altLang="zh-CN" dirty="0"/>
              <a:t>***</a:t>
            </a:r>
            <a:r>
              <a:rPr lang="zh-CN" altLang="en-US" dirty="0"/>
              <a:t>定位至</a:t>
            </a:r>
            <a:r>
              <a:rPr lang="en-US" altLang="zh-CN" dirty="0"/>
              <a:t>***</a:t>
            </a:r>
            <a:r>
              <a:rPr lang="zh-CN" altLang="en-US" dirty="0"/>
              <a:t>，进行排除后</a:t>
            </a:r>
            <a:r>
              <a:rPr lang="en-US" altLang="zh-CN" dirty="0"/>
              <a:t>***</a:t>
            </a:r>
            <a:r>
              <a:rPr lang="zh-CN" altLang="en-US" dirty="0"/>
              <a:t>（正面描述）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3</a:t>
            </a:r>
            <a:r>
              <a:rPr lang="zh-CN" altLang="en-US" dirty="0"/>
              <a:t>、实验</a:t>
            </a:r>
            <a:r>
              <a:rPr lang="en-US" altLang="zh-CN" dirty="0"/>
              <a:t>-</a:t>
            </a:r>
            <a:r>
              <a:rPr lang="zh-CN" altLang="en-US" dirty="0"/>
              <a:t>模拟吻合程度，大角度散射来源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01D2AB-D8F6-4361-80F7-BCE9DDD1A5C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文章补充：全局拟合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612AEE-72E5-47CC-A110-65678223D1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文章补充：全局拟合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612AEE-72E5-47CC-A110-65678223D1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b="0" dirty="0"/>
              <a:t>计算当前角接收度</a:t>
            </a:r>
            <a:endParaRPr lang="en-US" altLang="zh-CN" sz="1200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01D2AB-D8F6-4361-80F7-BCE9DDD1A5C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b="0" dirty="0"/>
              <a:t>说明清楚限定范围，引用相关文献</a:t>
            </a:r>
            <a:endParaRPr lang="en-US" altLang="zh-CN" sz="1200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01D2AB-D8F6-4361-80F7-BCE9DDD1A5C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b="0" dirty="0"/>
              <a:t>计算当前角接收度</a:t>
            </a:r>
            <a:endParaRPr lang="en-US" altLang="zh-CN" sz="1200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01D2AB-D8F6-4361-80F7-BCE9DDD1A5C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b="0" dirty="0"/>
              <a:t>加上天文观测证据图（星系旋转曲线）；文字（加一页）</a:t>
            </a:r>
            <a:endParaRPr lang="en-US" altLang="zh-CN" sz="1200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01D2AB-D8F6-4361-80F7-BCE9DDD1A5C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643602-86D3-46CC-A921-1D3240066E3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b="0" dirty="0"/>
              <a:t>大角度散射测量宇宙线成分</a:t>
            </a:r>
            <a:r>
              <a:rPr lang="en-US" altLang="zh-CN" sz="1200" b="0" dirty="0"/>
              <a:t>——</a:t>
            </a:r>
            <a:r>
              <a:rPr lang="zh-CN" altLang="en-US" sz="1200" b="0" dirty="0"/>
              <a:t>缪子、电子、光子</a:t>
            </a:r>
            <a:endParaRPr lang="en-US" altLang="zh-CN" sz="1200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b="0" dirty="0"/>
              <a:t>取总计数</a:t>
            </a:r>
            <a:endParaRPr lang="en-US" altLang="zh-CN" sz="1200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b="0" dirty="0"/>
              <a:t>分</a:t>
            </a:r>
            <a:r>
              <a:rPr lang="en-US" altLang="zh-CN" sz="1200" b="0" dirty="0"/>
              <a:t>bin</a:t>
            </a:r>
            <a:r>
              <a:rPr lang="zh-CN" altLang="en-US" sz="1200" b="0" dirty="0"/>
              <a:t>调整</a:t>
            </a:r>
            <a:endParaRPr lang="en-US" altLang="zh-CN" sz="1200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01D2AB-D8F6-4361-80F7-BCE9DDD1A5C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643602-86D3-46CC-A921-1D3240066E3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b="0" dirty="0"/>
              <a:t>减少对</a:t>
            </a:r>
            <a:r>
              <a:rPr lang="en-US" altLang="zh-CN" sz="1200" b="0" dirty="0"/>
              <a:t>example</a:t>
            </a:r>
            <a:r>
              <a:rPr lang="zh-CN" altLang="en-US" sz="1200" b="0" dirty="0"/>
              <a:t>细节讲述，重点突出“存在暗物质”，“暗物质”</a:t>
            </a:r>
            <a:endParaRPr lang="en-US" altLang="zh-CN" sz="1200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01D2AB-D8F6-4361-80F7-BCE9DDD1A5C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200" b="0" dirty="0"/>
              <a:t>24-25</a:t>
            </a:r>
            <a:r>
              <a:rPr lang="zh-CN" altLang="en-US" sz="1200" b="0" dirty="0"/>
              <a:t>年结果</a:t>
            </a:r>
            <a:endParaRPr lang="en-US" altLang="zh-CN" sz="1200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01D2AB-D8F6-4361-80F7-BCE9DDD1A5C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b="0" dirty="0"/>
              <a:t>常见物质基本由第一代粒子组成</a:t>
            </a:r>
            <a:br>
              <a:rPr lang="en-US" altLang="zh-CN" sz="1200" b="0" dirty="0"/>
            </a:br>
            <a:r>
              <a:rPr lang="zh-CN" altLang="en-US" sz="1200" b="0" dirty="0"/>
              <a:t>加上其他</a:t>
            </a:r>
            <a:r>
              <a:rPr lang="en-US" altLang="zh-CN" sz="1200" b="0" dirty="0"/>
              <a:t>muon source</a:t>
            </a:r>
            <a:endParaRPr lang="en-US" altLang="zh-CN" sz="1200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01D2AB-D8F6-4361-80F7-BCE9DDD1A5C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b="0" dirty="0"/>
              <a:t>说明宇宙线缪子寻找</a:t>
            </a:r>
            <a:endParaRPr lang="en-US" altLang="zh-CN" sz="1200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01D2AB-D8F6-4361-80F7-BCE9DDD1A5C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b="0" dirty="0"/>
              <a:t>探测器区域大散射角</a:t>
            </a:r>
            <a:r>
              <a:rPr lang="zh-CN" altLang="en-US" sz="1200" b="0" dirty="0"/>
              <a:t>事件</a:t>
            </a:r>
            <a:endParaRPr lang="zh-CN" altLang="en-US" sz="1200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01D2AB-D8F6-4361-80F7-BCE9DDD1A5C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b="0" dirty="0"/>
              <a:t>常见物质基本由第一代粒子组成</a:t>
            </a:r>
            <a:br>
              <a:rPr lang="en-US" altLang="zh-CN" sz="1200" b="0" dirty="0"/>
            </a:br>
            <a:r>
              <a:rPr lang="zh-CN" altLang="en-US" sz="1200" b="0" dirty="0"/>
              <a:t>加上其他</a:t>
            </a:r>
            <a:r>
              <a:rPr lang="en-US" altLang="zh-CN" sz="1200" b="0" dirty="0"/>
              <a:t>muon source</a:t>
            </a:r>
            <a:endParaRPr lang="en-US" altLang="zh-CN" sz="1200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01D2AB-D8F6-4361-80F7-BCE9DDD1A5C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b="0" dirty="0"/>
              <a:t>大角度散射测量宇宙线成分</a:t>
            </a:r>
            <a:r>
              <a:rPr lang="en-US" altLang="zh-CN" sz="1200" b="0" dirty="0"/>
              <a:t>——</a:t>
            </a:r>
            <a:r>
              <a:rPr lang="zh-CN" altLang="en-US" sz="1200" b="0" dirty="0"/>
              <a:t>缪子、电子、光子</a:t>
            </a:r>
            <a:endParaRPr lang="en-US" altLang="zh-CN" sz="1200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b="0" dirty="0"/>
              <a:t>取总计数</a:t>
            </a:r>
            <a:endParaRPr lang="en-US" altLang="zh-CN" sz="1200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b="0" dirty="0"/>
              <a:t>分</a:t>
            </a:r>
            <a:r>
              <a:rPr lang="en-US" altLang="zh-CN" sz="1200" b="0" dirty="0"/>
              <a:t>bin</a:t>
            </a:r>
            <a:r>
              <a:rPr lang="zh-CN" altLang="en-US" sz="1200" b="0"/>
              <a:t>调整</a:t>
            </a:r>
            <a:endParaRPr lang="en-US" altLang="zh-CN" sz="1200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01D2AB-D8F6-4361-80F7-BCE9DDD1A5C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779DA-2677-4FE6-A0D0-C733F9D3E98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895F9-5E8F-4487-97E6-96B7B4CE610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779DA-2677-4FE6-A0D0-C733F9D3E98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895F9-5E8F-4487-97E6-96B7B4CE610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779DA-2677-4FE6-A0D0-C733F9D3E98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895F9-5E8F-4487-97E6-96B7B4CE610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矩形 100"/>
          <p:cNvSpPr/>
          <p:nvPr userDrawn="1"/>
        </p:nvSpPr>
        <p:spPr>
          <a:xfrm>
            <a:off x="0" y="8762"/>
            <a:ext cx="12192000" cy="6849238"/>
          </a:xfrm>
          <a:prstGeom prst="rect">
            <a:avLst/>
          </a:prstGeom>
          <a:solidFill>
            <a:srgbClr val="F5F5F5"/>
          </a:solidFill>
          <a:ln>
            <a:solidFill>
              <a:srgbClr val="E1E3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 userDrawn="1"/>
        </p:nvSpPr>
        <p:spPr>
          <a:xfrm>
            <a:off x="-412" y="5196244"/>
            <a:ext cx="12192412" cy="1674856"/>
          </a:xfrm>
          <a:prstGeom prst="rect">
            <a:avLst/>
          </a:prstGeom>
          <a:solidFill>
            <a:srgbClr val="9605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800" dirty="0"/>
              <a:t> </a:t>
            </a:r>
            <a:endParaRPr lang="zh-CN" altLang="en-US" sz="1800" dirty="0"/>
          </a:p>
        </p:txBody>
      </p:sp>
      <p:sp>
        <p:nvSpPr>
          <p:cNvPr id="13" name="标题 1"/>
          <p:cNvSpPr>
            <a:spLocks noGrp="1"/>
          </p:cNvSpPr>
          <p:nvPr userDrawn="1">
            <p:ph type="ctrTitle" hasCustomPrompt="1"/>
          </p:nvPr>
        </p:nvSpPr>
        <p:spPr>
          <a:xfrm>
            <a:off x="2032033" y="2333013"/>
            <a:ext cx="8127934" cy="2191975"/>
          </a:xfrm>
        </p:spPr>
        <p:txBody>
          <a:bodyPr anchor="b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2800">
                <a:solidFill>
                  <a:srgbClr val="960509"/>
                </a:solidFill>
              </a:defRPr>
            </a:lvl1pPr>
          </a:lstStyle>
          <a:p>
            <a:r>
              <a:rPr lang="en-US" altLang="zh-CN" dirty="0"/>
              <a:t>Conclusion</a:t>
            </a:r>
            <a:endParaRPr lang="zh-CN" altLang="en-US" dirty="0"/>
          </a:p>
        </p:txBody>
      </p:sp>
      <p:sp>
        <p:nvSpPr>
          <p:cNvPr id="15" name="文本占位符 62"/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3332547" y="5513224"/>
            <a:ext cx="5526904" cy="31087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lang="zh-CN" altLang="en-US" sz="1500" smtClean="0">
                <a:solidFill>
                  <a:schemeClr val="bg1"/>
                </a:solidFill>
              </a:defRPr>
            </a:lvl1pPr>
            <a:lvl2pPr>
              <a:defRPr lang="zh-CN" altLang="en-US" sz="2000" smtClean="0"/>
            </a:lvl2pPr>
            <a:lvl3pPr>
              <a:defRPr lang="zh-CN" altLang="en-US" sz="1800" smtClean="0"/>
            </a:lvl3pPr>
            <a:lvl4pPr>
              <a:defRPr lang="zh-CN" altLang="en-US" sz="1600" smtClean="0"/>
            </a:lvl4pPr>
            <a:lvl5pPr>
              <a:defRPr lang="zh-CN" altLang="en-US" sz="1600"/>
            </a:lvl5pPr>
          </a:lstStyle>
          <a:p>
            <a:pPr marL="228600" marR="0" lvl="0" indent="-228600" fontAlgn="auto">
              <a:spcAft>
                <a:spcPts val="0"/>
              </a:spcAft>
              <a:buClrTx/>
              <a:buSzTx/>
            </a:pPr>
            <a:r>
              <a:rPr lang="en-US" altLang="zh-CN" dirty="0"/>
              <a:t>Data</a:t>
            </a:r>
            <a:endParaRPr lang="en-US" altLang="zh-CN" dirty="0"/>
          </a:p>
        </p:txBody>
      </p:sp>
      <p:sp>
        <p:nvSpPr>
          <p:cNvPr id="6" name="文本占位符 13"/>
          <p:cNvSpPr>
            <a:spLocks noGrp="1"/>
          </p:cNvSpPr>
          <p:nvPr>
            <p:ph type="body" sz="quarter" idx="10" hasCustomPrompt="1"/>
          </p:nvPr>
        </p:nvSpPr>
        <p:spPr>
          <a:xfrm>
            <a:off x="3332549" y="5216953"/>
            <a:ext cx="5526904" cy="296271"/>
          </a:xfrm>
        </p:spPr>
        <p:txBody>
          <a:bodyPr vert="horz" anchor="ctr">
            <a:noAutofit/>
          </a:bodyPr>
          <a:lstStyle>
            <a:lvl1pPr marL="0" indent="0" algn="ctr">
              <a:buNone/>
              <a:defRPr sz="1500" b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CN" dirty="0"/>
              <a:t>Signature</a:t>
            </a:r>
            <a:endParaRPr lang="en-US" altLang="zh-CN" dirty="0"/>
          </a:p>
        </p:txBody>
      </p:sp>
      <p:pic>
        <p:nvPicPr>
          <p:cNvPr id="100" name="图片 99"/>
          <p:cNvPicPr>
            <a:picLocks noChangeAspect="1"/>
          </p:cNvPicPr>
          <p:nvPr userDrawn="1"/>
        </p:nvPicPr>
        <p:blipFill rotWithShape="1">
          <a:blip r:embed="rId2" cstate="print">
            <a:clrChange>
              <a:clrFrom>
                <a:srgbClr val="FCFDF5"/>
              </a:clrFrom>
              <a:clrTo>
                <a:srgbClr val="FCFDF5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28"/>
          <a:stretch>
            <a:fillRect/>
          </a:stretch>
        </p:blipFill>
        <p:spPr>
          <a:xfrm>
            <a:off x="-412" y="5221409"/>
            <a:ext cx="1298926" cy="1649691"/>
          </a:xfrm>
          <a:prstGeom prst="rect">
            <a:avLst/>
          </a:prstGeom>
        </p:spPr>
      </p:pic>
      <p:pic>
        <p:nvPicPr>
          <p:cNvPr id="107" name="图片 10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846" y="3510601"/>
            <a:ext cx="5260154" cy="3412704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779DA-2677-4FE6-A0D0-C733F9D3E98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895F9-5E8F-4487-97E6-96B7B4CE610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779DA-2677-4FE6-A0D0-C733F9D3E98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895F9-5E8F-4487-97E6-96B7B4CE610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779DA-2677-4FE6-A0D0-C733F9D3E98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895F9-5E8F-4487-97E6-96B7B4CE610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779DA-2677-4FE6-A0D0-C733F9D3E98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895F9-5E8F-4487-97E6-96B7B4CE610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779DA-2677-4FE6-A0D0-C733F9D3E98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895F9-5E8F-4487-97E6-96B7B4CE610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779DA-2677-4FE6-A0D0-C733F9D3E98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895F9-5E8F-4487-97E6-96B7B4CE610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779DA-2677-4FE6-A0D0-C733F9D3E98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895F9-5E8F-4487-97E6-96B7B4CE610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779DA-2677-4FE6-A0D0-C733F9D3E98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895F9-5E8F-4487-97E6-96B7B4CE610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2779DA-2677-4FE6-A0D0-C733F9D3E98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E895F9-5E8F-4487-97E6-96B7B4CE610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35.png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image" Target="../media/image34.png"/><Relationship Id="rId3" Type="http://schemas.openxmlformats.org/officeDocument/2006/relationships/tags" Target="../tags/tag4.xml"/><Relationship Id="rId2" Type="http://schemas.openxmlformats.org/officeDocument/2006/relationships/image" Target="../media/image33.png"/><Relationship Id="rId14" Type="http://schemas.openxmlformats.org/officeDocument/2006/relationships/notesSlide" Target="../notesSlides/notesSlide11.xml"/><Relationship Id="rId13" Type="http://schemas.openxmlformats.org/officeDocument/2006/relationships/slideLayout" Target="../slideLayouts/slideLayout7.xml"/><Relationship Id="rId12" Type="http://schemas.openxmlformats.org/officeDocument/2006/relationships/image" Target="../media/image36.png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tags" Target="../tags/tag3.xm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3.x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41.png"/><Relationship Id="rId3" Type="http://schemas.openxmlformats.org/officeDocument/2006/relationships/image" Target="../media/image39.png"/><Relationship Id="rId2" Type="http://schemas.openxmlformats.org/officeDocument/2006/relationships/image" Target="../media/image40.png"/><Relationship Id="rId1" Type="http://schemas.openxmlformats.org/officeDocument/2006/relationships/hyperlink" Target="https://journals.aps.org/prl/abstract/10.1103/5jh7-fxf4" TargetMode="Externa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45.png"/><Relationship Id="rId8" Type="http://schemas.openxmlformats.org/officeDocument/2006/relationships/image" Target="../media/image44.png"/><Relationship Id="rId7" Type="http://schemas.openxmlformats.org/officeDocument/2006/relationships/image" Target="../media/image43.jpeg"/><Relationship Id="rId6" Type="http://schemas.openxmlformats.org/officeDocument/2006/relationships/hyperlink" Target="https://www.worldscientific.com/doi/10.1142/S0217732325300083" TargetMode="External"/><Relationship Id="rId5" Type="http://schemas.openxmlformats.org/officeDocument/2006/relationships/hyperlink" Target="https://doi.org/10.1360/CSB-2025-5452" TargetMode="External"/><Relationship Id="rId4" Type="http://schemas.openxmlformats.org/officeDocument/2006/relationships/hyperlink" Target="https://pubs.aip.org/aip/jap/article/139/1/014903/3376370/Revealing-secondary-particle-signatures-in" TargetMode="External"/><Relationship Id="rId3" Type="http://schemas.openxmlformats.org/officeDocument/2006/relationships/hyperlink" Target="https://journals.aps.org/prl/abstract/10.1103/5jh7-fxf4" TargetMode="External"/><Relationship Id="rId2" Type="http://schemas.openxmlformats.org/officeDocument/2006/relationships/image" Target="../media/image42.emf"/><Relationship Id="rId16" Type="http://schemas.openxmlformats.org/officeDocument/2006/relationships/notesSlide" Target="../notesSlides/notesSlide14.xml"/><Relationship Id="rId15" Type="http://schemas.openxmlformats.org/officeDocument/2006/relationships/vmlDrawing" Target="../drawings/vmlDrawing1.vml"/><Relationship Id="rId14" Type="http://schemas.openxmlformats.org/officeDocument/2006/relationships/slideLayout" Target="../slideLayouts/slideLayout12.xml"/><Relationship Id="rId13" Type="http://schemas.openxmlformats.org/officeDocument/2006/relationships/tags" Target="../tags/tag11.xml"/><Relationship Id="rId12" Type="http://schemas.openxmlformats.org/officeDocument/2006/relationships/image" Target="../media/image48.jpeg"/><Relationship Id="rId11" Type="http://schemas.openxmlformats.org/officeDocument/2006/relationships/image" Target="../media/image47.png"/><Relationship Id="rId10" Type="http://schemas.openxmlformats.org/officeDocument/2006/relationships/image" Target="../media/image46.png"/><Relationship Id="rId1" Type="http://schemas.openxmlformats.org/officeDocument/2006/relationships/oleObject" Target="../embeddings/oleObject1.bin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5.xml"/><Relationship Id="rId5" Type="http://schemas.openxmlformats.org/officeDocument/2006/relationships/vmlDrawing" Target="../drawings/vmlDrawing2.vml"/><Relationship Id="rId4" Type="http://schemas.openxmlformats.org/officeDocument/2006/relationships/slideLayout" Target="../slideLayouts/slideLayout12.xml"/><Relationship Id="rId3" Type="http://schemas.openxmlformats.org/officeDocument/2006/relationships/tags" Target="../tags/tag12.xml"/><Relationship Id="rId2" Type="http://schemas.openxmlformats.org/officeDocument/2006/relationships/image" Target="../media/image42.emf"/><Relationship Id="rId1" Type="http://schemas.openxmlformats.org/officeDocument/2006/relationships/oleObject" Target="../embeddings/oleObject2.bin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41.png"/><Relationship Id="rId2" Type="http://schemas.openxmlformats.org/officeDocument/2006/relationships/image" Target="../media/image50.png"/><Relationship Id="rId1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8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5.png"/><Relationship Id="rId1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hyperlink" Target="https://www.worldscientific.com/doi/10.1142/S0217732325300083" TargetMode="External"/><Relationship Id="rId8" Type="http://schemas.openxmlformats.org/officeDocument/2006/relationships/hyperlink" Target="https://journals.aps.org/prd/abstract/10.1103/m9z9-1jpd" TargetMode="External"/><Relationship Id="rId7" Type="http://schemas.openxmlformats.org/officeDocument/2006/relationships/hyperlink" Target="https://iopscience.iop.org/article/10.1088/1361-6471/ade733" TargetMode="External"/><Relationship Id="rId6" Type="http://schemas.openxmlformats.org/officeDocument/2006/relationships/hyperlink" Target="https://journals.aps.org/prd/abstract/10.1103/PhysRevD.110.016017" TargetMode="External"/><Relationship Id="rId5" Type="http://schemas.openxmlformats.org/officeDocument/2006/relationships/hyperlink" Target="https://journals.aps.org/prd/abstract/10.1103/9srh-sw94" TargetMode="External"/><Relationship Id="rId4" Type="http://schemas.openxmlformats.org/officeDocument/2006/relationships/hyperlink" Target="https://pubs.aip.org/aip/jap/article/139/1/014903/3376370/Revealing-secondary-particle-signatures-in" TargetMode="External"/><Relationship Id="rId3" Type="http://schemas.openxmlformats.org/officeDocument/2006/relationships/hyperlink" Target="https://journals.aps.org/prl/abstract/10.1103/5jh7-fxf4" TargetMode="External"/><Relationship Id="rId2" Type="http://schemas.openxmlformats.org/officeDocument/2006/relationships/image" Target="../media/image44.png"/><Relationship Id="rId12" Type="http://schemas.openxmlformats.org/officeDocument/2006/relationships/notesSlide" Target="../notesSlides/notesSlide19.xml"/><Relationship Id="rId11" Type="http://schemas.openxmlformats.org/officeDocument/2006/relationships/slideLayout" Target="../slideLayouts/slideLayout7.xml"/><Relationship Id="rId10" Type="http://schemas.openxmlformats.org/officeDocument/2006/relationships/hyperlink" Target="https://doi.org/10.1360/CSB-2025-5452" TargetMode="External"/><Relationship Id="rId1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.xml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8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1.png"/><Relationship Id="rId2" Type="http://schemas.openxmlformats.org/officeDocument/2006/relationships/tags" Target="../tags/tag2.xml"/><Relationship Id="rId1" Type="http://schemas.openxmlformats.org/officeDocument/2006/relationships/image" Target="../media/image10.webp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5.jpeg"/><Relationship Id="rId3" Type="http://schemas.microsoft.com/office/2007/relationships/hdphoto" Target="../media/image14.wdp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hyperlink" Target="https://github.com/PKMuon/PKMUON_202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矩形 6"/>
          <p:cNvSpPr>
            <a:spLocks noChangeArrowheads="1"/>
          </p:cNvSpPr>
          <p:nvPr/>
        </p:nvSpPr>
        <p:spPr bwMode="auto">
          <a:xfrm>
            <a:off x="46038" y="4898390"/>
            <a:ext cx="6157738" cy="1955800"/>
          </a:xfrm>
          <a:prstGeom prst="rect">
            <a:avLst/>
          </a:prstGeom>
          <a:solidFill>
            <a:srgbClr val="9A000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 dirty="0">
              <a:solidFill>
                <a:srgbClr val="FFFFFF"/>
              </a:solidFill>
            </a:endParaRPr>
          </a:p>
        </p:txBody>
      </p:sp>
      <p:grpSp>
        <p:nvGrpSpPr>
          <p:cNvPr id="4" name="组合 22"/>
          <p:cNvGrpSpPr/>
          <p:nvPr/>
        </p:nvGrpSpPr>
        <p:grpSpPr bwMode="auto">
          <a:xfrm>
            <a:off x="571500" y="5932042"/>
            <a:ext cx="587375" cy="338137"/>
            <a:chOff x="0" y="0"/>
            <a:chExt cx="587956" cy="338555"/>
          </a:xfrm>
        </p:grpSpPr>
        <p:sp>
          <p:nvSpPr>
            <p:cNvPr id="2060" name="矩形 40"/>
            <p:cNvSpPr>
              <a:spLocks noChangeArrowheads="1"/>
            </p:cNvSpPr>
            <p:nvPr/>
          </p:nvSpPr>
          <p:spPr bwMode="auto">
            <a:xfrm>
              <a:off x="403225" y="0"/>
              <a:ext cx="184731" cy="338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1600">
                <a:solidFill>
                  <a:srgbClr val="FFFFFF"/>
                </a:solidFill>
              </a:endParaRPr>
            </a:p>
          </p:txBody>
        </p:sp>
        <p:sp>
          <p:nvSpPr>
            <p:cNvPr id="2061" name="Freeform 102"/>
            <p:cNvSpPr>
              <a:spLocks noEditPoints="1"/>
            </p:cNvSpPr>
            <p:nvPr/>
          </p:nvSpPr>
          <p:spPr bwMode="auto">
            <a:xfrm>
              <a:off x="0" y="19050"/>
              <a:ext cx="300038" cy="298450"/>
            </a:xfrm>
            <a:custGeom>
              <a:avLst/>
              <a:gdLst>
                <a:gd name="T0" fmla="*/ 2147483647 w 837"/>
                <a:gd name="T1" fmla="*/ 0 h 837"/>
                <a:gd name="T2" fmla="*/ 0 w 837"/>
                <a:gd name="T3" fmla="*/ 2147483647 h 837"/>
                <a:gd name="T4" fmla="*/ 2147483647 w 837"/>
                <a:gd name="T5" fmla="*/ 2147483647 h 837"/>
                <a:gd name="T6" fmla="*/ 2147483647 w 837"/>
                <a:gd name="T7" fmla="*/ 2147483647 h 837"/>
                <a:gd name="T8" fmla="*/ 2147483647 w 837"/>
                <a:gd name="T9" fmla="*/ 0 h 837"/>
                <a:gd name="T10" fmla="*/ 2147483647 w 837"/>
                <a:gd name="T11" fmla="*/ 2147483647 h 837"/>
                <a:gd name="T12" fmla="*/ 2147483647 w 837"/>
                <a:gd name="T13" fmla="*/ 2147483647 h 837"/>
                <a:gd name="T14" fmla="*/ 2147483647 w 837"/>
                <a:gd name="T15" fmla="*/ 2147483647 h 837"/>
                <a:gd name="T16" fmla="*/ 2147483647 w 837"/>
                <a:gd name="T17" fmla="*/ 2147483647 h 837"/>
                <a:gd name="T18" fmla="*/ 2147483647 w 837"/>
                <a:gd name="T19" fmla="*/ 2147483647 h 837"/>
                <a:gd name="T20" fmla="*/ 2147483647 w 837"/>
                <a:gd name="T21" fmla="*/ 2147483647 h 837"/>
                <a:gd name="T22" fmla="*/ 2147483647 w 837"/>
                <a:gd name="T23" fmla="*/ 2147483647 h 837"/>
                <a:gd name="T24" fmla="*/ 2147483647 w 837"/>
                <a:gd name="T25" fmla="*/ 2147483647 h 837"/>
                <a:gd name="T26" fmla="*/ 2147483647 w 837"/>
                <a:gd name="T27" fmla="*/ 2147483647 h 837"/>
                <a:gd name="T28" fmla="*/ 2147483647 w 837"/>
                <a:gd name="T29" fmla="*/ 2147483647 h 837"/>
                <a:gd name="T30" fmla="*/ 2147483647 w 837"/>
                <a:gd name="T31" fmla="*/ 2147483647 h 837"/>
                <a:gd name="T32" fmla="*/ 2147483647 w 837"/>
                <a:gd name="T33" fmla="*/ 2147483647 h 837"/>
                <a:gd name="T34" fmla="*/ 2147483647 w 837"/>
                <a:gd name="T35" fmla="*/ 2147483647 h 837"/>
                <a:gd name="T36" fmla="*/ 2147483647 w 837"/>
                <a:gd name="T37" fmla="*/ 2147483647 h 837"/>
                <a:gd name="T38" fmla="*/ 2147483647 w 837"/>
                <a:gd name="T39" fmla="*/ 2147483647 h 837"/>
                <a:gd name="T40" fmla="*/ 2147483647 w 837"/>
                <a:gd name="T41" fmla="*/ 2147483647 h 83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837"/>
                <a:gd name="T64" fmla="*/ 0 h 837"/>
                <a:gd name="T65" fmla="*/ 837 w 837"/>
                <a:gd name="T66" fmla="*/ 837 h 83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837" h="837">
                  <a:moveTo>
                    <a:pt x="418" y="0"/>
                  </a:moveTo>
                  <a:cubicBezTo>
                    <a:pt x="187" y="0"/>
                    <a:pt x="0" y="187"/>
                    <a:pt x="0" y="419"/>
                  </a:cubicBezTo>
                  <a:cubicBezTo>
                    <a:pt x="0" y="650"/>
                    <a:pt x="187" y="837"/>
                    <a:pt x="418" y="837"/>
                  </a:cubicBezTo>
                  <a:cubicBezTo>
                    <a:pt x="650" y="837"/>
                    <a:pt x="837" y="650"/>
                    <a:pt x="837" y="419"/>
                  </a:cubicBezTo>
                  <a:cubicBezTo>
                    <a:pt x="837" y="187"/>
                    <a:pt x="650" y="0"/>
                    <a:pt x="418" y="0"/>
                  </a:cubicBezTo>
                  <a:close/>
                  <a:moveTo>
                    <a:pt x="173" y="583"/>
                  </a:moveTo>
                  <a:cubicBezTo>
                    <a:pt x="121" y="583"/>
                    <a:pt x="121" y="583"/>
                    <a:pt x="121" y="583"/>
                  </a:cubicBezTo>
                  <a:cubicBezTo>
                    <a:pt x="121" y="251"/>
                    <a:pt x="121" y="251"/>
                    <a:pt x="121" y="251"/>
                  </a:cubicBezTo>
                  <a:cubicBezTo>
                    <a:pt x="440" y="251"/>
                    <a:pt x="440" y="251"/>
                    <a:pt x="440" y="251"/>
                  </a:cubicBezTo>
                  <a:cubicBezTo>
                    <a:pt x="490" y="177"/>
                    <a:pt x="490" y="177"/>
                    <a:pt x="490" y="177"/>
                  </a:cubicBezTo>
                  <a:cubicBezTo>
                    <a:pt x="631" y="177"/>
                    <a:pt x="631" y="177"/>
                    <a:pt x="631" y="177"/>
                  </a:cubicBezTo>
                  <a:cubicBezTo>
                    <a:pt x="631" y="251"/>
                    <a:pt x="631" y="251"/>
                    <a:pt x="631" y="251"/>
                  </a:cubicBezTo>
                  <a:cubicBezTo>
                    <a:pt x="631" y="269"/>
                    <a:pt x="631" y="269"/>
                    <a:pt x="631" y="269"/>
                  </a:cubicBezTo>
                  <a:cubicBezTo>
                    <a:pt x="631" y="300"/>
                    <a:pt x="631" y="300"/>
                    <a:pt x="631" y="300"/>
                  </a:cubicBezTo>
                  <a:cubicBezTo>
                    <a:pt x="173" y="300"/>
                    <a:pt x="173" y="300"/>
                    <a:pt x="173" y="300"/>
                  </a:cubicBezTo>
                  <a:lnTo>
                    <a:pt x="173" y="583"/>
                  </a:lnTo>
                  <a:close/>
                  <a:moveTo>
                    <a:pt x="716" y="660"/>
                  </a:moveTo>
                  <a:cubicBezTo>
                    <a:pt x="205" y="660"/>
                    <a:pt x="205" y="660"/>
                    <a:pt x="205" y="660"/>
                  </a:cubicBezTo>
                  <a:cubicBezTo>
                    <a:pt x="205" y="328"/>
                    <a:pt x="205" y="328"/>
                    <a:pt x="205" y="328"/>
                  </a:cubicBezTo>
                  <a:cubicBezTo>
                    <a:pt x="716" y="328"/>
                    <a:pt x="716" y="328"/>
                    <a:pt x="716" y="328"/>
                  </a:cubicBezTo>
                  <a:lnTo>
                    <a:pt x="716" y="66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2056" name="文本框 58"/>
          <p:cNvSpPr txBox="1">
            <a:spLocks noChangeArrowheads="1"/>
          </p:cNvSpPr>
          <p:nvPr/>
        </p:nvSpPr>
        <p:spPr bwMode="auto">
          <a:xfrm>
            <a:off x="0" y="2428529"/>
            <a:ext cx="615391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3600" b="1" dirty="0">
                <a:solidFill>
                  <a:srgbClr val="9A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基于缪子散射探测宇宙线成分与亲缪子暗物质</a:t>
            </a:r>
            <a:endParaRPr lang="zh-CN" altLang="en-US" sz="3600" b="1" dirty="0">
              <a:solidFill>
                <a:srgbClr val="9A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834" y="604365"/>
            <a:ext cx="2921778" cy="820669"/>
          </a:xfrm>
          <a:prstGeom prst="rect">
            <a:avLst/>
          </a:prstGeom>
        </p:spPr>
      </p:pic>
      <p:sp>
        <p:nvSpPr>
          <p:cNvPr id="12" name="灯片编号占位符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8F404-4D68-4CF1-A1D1-4545FFCFAAD6}" type="slidenum">
              <a:rPr lang="zh-CN" altLang="en-US" smtClean="0"/>
            </a:fld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5689600" y="14224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2013202" y="5027738"/>
            <a:ext cx="20116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方昊 刘承恩</a:t>
            </a:r>
            <a:endParaRPr lang="en-US" altLang="zh-CN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北京大学物理学院</a:t>
            </a:r>
            <a:endParaRPr lang="en-US" altLang="zh-CN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154267" y="6249150"/>
            <a:ext cx="182562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2026.7.12 </a:t>
            </a: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北京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214180" y="5896482"/>
            <a:ext cx="160972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1400" b="1" u="sng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代表</a:t>
            </a:r>
            <a:r>
              <a:rPr lang="en-US" altLang="zh-CN" sz="1400" b="1" u="sng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PKMu</a:t>
            </a:r>
            <a:r>
              <a:rPr lang="zh-CN" altLang="en-US" sz="1400" b="1" u="sng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项目组</a:t>
            </a:r>
            <a:endParaRPr lang="en-US" altLang="zh-CN" sz="1400" b="1" u="sng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3776" y="0"/>
            <a:ext cx="5992916" cy="685419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10"/>
          <p:cNvSpPr txBox="1">
            <a:spLocks noChangeArrowheads="1"/>
          </p:cNvSpPr>
          <p:nvPr/>
        </p:nvSpPr>
        <p:spPr bwMode="auto">
          <a:xfrm>
            <a:off x="455838" y="347185"/>
            <a:ext cx="111329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联合各粒子分布拟合实测分布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(0.05-0.5 rad)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1"/>
          <p:cNvSpPr>
            <a:spLocks noChangeArrowheads="1"/>
          </p:cNvSpPr>
          <p:nvPr/>
        </p:nvSpPr>
        <p:spPr bwMode="auto">
          <a:xfrm>
            <a:off x="0" y="392113"/>
            <a:ext cx="290286" cy="463550"/>
          </a:xfrm>
          <a:prstGeom prst="rect">
            <a:avLst/>
          </a:prstGeom>
          <a:solidFill>
            <a:srgbClr val="9A000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8F404-4D68-4CF1-A1D1-4545FFCFAAD6}" type="slidenum">
              <a:rPr lang="zh-CN" altLang="en-US" b="1" smtClean="0">
                <a:solidFill>
                  <a:srgbClr val="FF0000"/>
                </a:solidFill>
              </a:rPr>
            </a:fld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14445" y="954766"/>
            <a:ext cx="1220138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Fitted：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保持各粒子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θ 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分布形状不变，只调整粒子权重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提高了</a:t>
            </a:r>
            <a:r>
              <a:rPr lang="zh-CN" altLang="en-US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缪子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在大角度的占比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32.3%-&gt;35.1%, 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降低了</a:t>
            </a:r>
            <a:r>
              <a:rPr lang="zh-CN" altLang="en-US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电子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的贡献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: 55.4%-&gt;52.5%, data/MC -&gt; </a:t>
            </a:r>
            <a:r>
              <a:rPr lang="en-US" altLang="zh-CN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0.999</a:t>
            </a:r>
            <a:endParaRPr lang="en-US" altLang="zh-CN" sz="20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2020" y="2027555"/>
            <a:ext cx="3014980" cy="213868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4710" y="2031365"/>
            <a:ext cx="3042285" cy="2155190"/>
          </a:xfrm>
          <a:prstGeom prst="rect">
            <a:avLst/>
          </a:prstGeom>
        </p:spPr>
      </p:pic>
      <p:sp>
        <p:nvSpPr>
          <p:cNvPr id="13" name="箭头: 右 12"/>
          <p:cNvSpPr/>
          <p:nvPr/>
        </p:nvSpPr>
        <p:spPr>
          <a:xfrm>
            <a:off x="5224145" y="2631440"/>
            <a:ext cx="1627505" cy="73152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Fitted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2240915" y="1674495"/>
            <a:ext cx="2574925" cy="35687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noAutofit/>
          </a:bodyPr>
          <a:lstStyle/>
          <a:p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Physics Run Unfitted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7497899" y="1657996"/>
            <a:ext cx="230922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Physics Run Fitted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0" y="4032287"/>
            <a:ext cx="122013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Control Run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应用相同的联合拟合方法，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data/MC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同样有提升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-&gt; </a:t>
            </a:r>
            <a:r>
              <a:rPr lang="en-US" altLang="zh-CN" sz="20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0.999</a:t>
            </a:r>
            <a:endParaRPr lang="en-US" altLang="zh-CN" sz="20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2020" y="4789805"/>
            <a:ext cx="3012440" cy="2141855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5345" y="4789805"/>
            <a:ext cx="3088005" cy="2142490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2192142" y="4397792"/>
            <a:ext cx="262386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Control Run Unfitted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7477095" y="4397956"/>
            <a:ext cx="233051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Control Run Fitted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箭头: 右 12"/>
          <p:cNvSpPr/>
          <p:nvPr/>
        </p:nvSpPr>
        <p:spPr>
          <a:xfrm>
            <a:off x="5204460" y="5454015"/>
            <a:ext cx="1627505" cy="73152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Fitted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10"/>
          <p:cNvSpPr txBox="1">
            <a:spLocks noChangeArrowheads="1"/>
          </p:cNvSpPr>
          <p:nvPr/>
        </p:nvSpPr>
        <p:spPr bwMode="auto">
          <a:xfrm>
            <a:off x="455838" y="347185"/>
            <a:ext cx="1119073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联合各粒子分布拟合实测分布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1"/>
          <p:cNvSpPr>
            <a:spLocks noChangeArrowheads="1"/>
          </p:cNvSpPr>
          <p:nvPr/>
        </p:nvSpPr>
        <p:spPr bwMode="auto">
          <a:xfrm>
            <a:off x="0" y="392113"/>
            <a:ext cx="290286" cy="463550"/>
          </a:xfrm>
          <a:prstGeom prst="rect">
            <a:avLst/>
          </a:prstGeom>
          <a:solidFill>
            <a:srgbClr val="9A000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8F404-4D68-4CF1-A1D1-4545FFCFAAD6}" type="slidenum">
              <a:rPr lang="zh-CN" altLang="en-US" b="1" smtClean="0">
                <a:solidFill>
                  <a:srgbClr val="FF0000"/>
                </a:solidFill>
              </a:rPr>
            </a:fld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61017" y="1137105"/>
            <a:ext cx="11043557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对比</a:t>
            </a:r>
            <a:r>
              <a:rPr lang="en-US" altLang="zh-CN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Physics Run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与</a:t>
            </a:r>
            <a:r>
              <a:rPr lang="en-US" altLang="zh-CN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Control Run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空气区域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拟合结果，占比相当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验证了拟合可靠性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083" y="2164962"/>
            <a:ext cx="5985000" cy="4320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651" y="2164962"/>
            <a:ext cx="5985000" cy="4320000"/>
          </a:xfrm>
          <a:prstGeom prst="rect">
            <a:avLst/>
          </a:prstGeom>
        </p:spPr>
      </p:pic>
      <p:sp>
        <p:nvSpPr>
          <p:cNvPr id="13" name="矩形 12"/>
          <p:cNvSpPr/>
          <p:nvPr>
            <p:custDataLst>
              <p:tags r:id="rId5"/>
            </p:custDataLst>
          </p:nvPr>
        </p:nvSpPr>
        <p:spPr>
          <a:xfrm>
            <a:off x="3835262" y="2085476"/>
            <a:ext cx="235088" cy="1589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>
            <p:custDataLst>
              <p:tags r:id="rId6"/>
            </p:custDataLst>
          </p:nvPr>
        </p:nvSpPr>
        <p:spPr>
          <a:xfrm>
            <a:off x="9820262" y="2085476"/>
            <a:ext cx="309873" cy="1409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文本框 15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1122486" y="2062165"/>
                <a:ext cx="4464194" cy="3693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Physics Run </a:t>
                </a:r>
                <a:r>
                  <a:rPr lang="zh-CN" altLang="en-US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𝑋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altLang="zh-CN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(50 mm, 110 mm) </a:t>
                </a:r>
                <a:endPara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16" name="文本框 15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1122486" y="2062165"/>
                <a:ext cx="4464194" cy="369332"/>
              </a:xfrm>
              <a:prstGeom prst="rect">
                <a:avLst/>
              </a:prstGeom>
              <a:blipFill rotWithShape="1">
                <a:blip r:embed="rId9"/>
                <a:stretch>
                  <a:fillRect l="-109" t="-4557" r="-101" b="-1181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文本框 3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6740586" y="2059782"/>
                <a:ext cx="4464194" cy="3693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Control Run </a:t>
                </a:r>
                <a:r>
                  <a:rPr lang="zh-CN" altLang="en-US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𝑋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altLang="zh-CN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(50 mm, 110 mm) </a:t>
                </a:r>
                <a:endPara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4" name="文本框 3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6740586" y="2059782"/>
                <a:ext cx="4464194" cy="369332"/>
              </a:xfrm>
              <a:prstGeom prst="rect">
                <a:avLst/>
              </a:prstGeom>
              <a:blipFill rotWithShape="1">
                <a:blip r:embed="rId12"/>
                <a:stretch>
                  <a:fillRect l="-115" t="-4599" r="-95" b="-1139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10"/>
          <p:cNvSpPr txBox="1">
            <a:spLocks noChangeArrowheads="1"/>
          </p:cNvSpPr>
          <p:nvPr/>
        </p:nvSpPr>
        <p:spPr bwMode="auto">
          <a:xfrm>
            <a:off x="455837" y="166705"/>
            <a:ext cx="671498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缪子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暗物质反应截面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1"/>
          <p:cNvSpPr>
            <a:spLocks noChangeArrowheads="1"/>
          </p:cNvSpPr>
          <p:nvPr/>
        </p:nvSpPr>
        <p:spPr bwMode="auto">
          <a:xfrm>
            <a:off x="0" y="211633"/>
            <a:ext cx="290286" cy="463550"/>
          </a:xfrm>
          <a:prstGeom prst="rect">
            <a:avLst/>
          </a:prstGeom>
          <a:solidFill>
            <a:srgbClr val="9A000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8F404-4D68-4CF1-A1D1-4545FFCFAAD6}" type="slidenum">
              <a:rPr lang="zh-CN" altLang="en-US" b="1" smtClean="0">
                <a:solidFill>
                  <a:srgbClr val="FF0000"/>
                </a:solidFill>
              </a:rPr>
            </a:fld>
            <a:endParaRPr lang="zh-CN" altLang="en-US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本框 6"/>
              <p:cNvSpPr txBox="1"/>
              <p:nvPr/>
            </p:nvSpPr>
            <p:spPr>
              <a:xfrm>
                <a:off x="57099" y="689925"/>
                <a:ext cx="12077801" cy="23221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在当前实验设置下</a:t>
                </a:r>
                <a:r>
                  <a:rPr lang="en-US" altLang="zh-CN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: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𝑋</m:t>
                    </m:r>
                    <m:r>
                      <a:rPr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, </m:t>
                    </m:r>
                    <m:r>
                      <a:rPr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𝑌</m:t>
                    </m:r>
                    <m:r>
                      <a:rPr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, </m:t>
                    </m:r>
                    <m:r>
                      <a:rPr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𝑍</m:t>
                    </m:r>
                    <m:r>
                      <a:rPr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 ∈</m:t>
                    </m:r>
                  </m:oMath>
                </a14:m>
                <a:r>
                  <a:rPr lang="en-US" altLang="zh-CN" sz="240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(-110 mm,110 mm), (0.05-0.5 rad)</a:t>
                </a:r>
                <a:endParaRPr lang="en-US" altLang="zh-CN" sz="24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800100" lvl="1" indent="-342900">
                  <a:buFont typeface="Wingdings" panose="05000000000000000000" pitchFamily="2" charset="2"/>
                  <a:buChar char="Ø"/>
                </a:pPr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模拟了不同质量暗物质与宇宙线缪子反应的散射角分布</a:t>
                </a:r>
                <a:endParaRPr lang="en-US" altLang="zh-CN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800100" lvl="1" indent="-342900">
                  <a:buFont typeface="Wingdings" panose="05000000000000000000" pitchFamily="2" charset="2"/>
                  <a:buChar char="Ø"/>
                </a:pPr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利用该方法对</a:t>
                </a:r>
                <a:r>
                  <a:rPr lang="en-US" altLang="zh-CN" sz="240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1 GeV </a:t>
                </a:r>
                <a:r>
                  <a:rPr lang="zh-CN" altLang="en-US" sz="240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暗物质</a:t>
                </a:r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在</a:t>
                </a:r>
                <a:r>
                  <a:rPr lang="en-US" altLang="zh-CN" sz="240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63</a:t>
                </a:r>
                <a:r>
                  <a:rPr lang="zh-CN" altLang="en-US" sz="240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天</a:t>
                </a:r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测量下得到的缪子</a:t>
                </a:r>
                <a:r>
                  <a:rPr lang="en-US" altLang="zh-CN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-</a:t>
                </a:r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暗物质反应截面上限约为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10</m:t>
                        </m:r>
                      </m:e>
                      <m:sup>
                        <m:r>
                          <a:rPr lang="en-US" altLang="zh-CN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−</m:t>
                        </m:r>
                        <m:r>
                          <a:rPr lang="en-US" altLang="zh-CN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17</m:t>
                        </m:r>
                      </m:sup>
                    </m:sSup>
                    <m:sSup>
                      <m:sSupPr>
                        <m:ctrlPr>
                          <a:rPr lang="en-US" altLang="zh-CN" sz="24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𝑐𝑚</m:t>
                        </m:r>
                      </m:e>
                      <m:sup>
                        <m:r>
                          <a:rPr lang="en-US" altLang="zh-CN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2</m:t>
                        </m:r>
                      </m:sup>
                    </m:sSup>
                  </m:oMath>
                </a14:m>
                <a:endParaRPr lang="en-US" altLang="zh-CN" sz="24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800100" lvl="1" indent="-342900">
                  <a:buFont typeface="Wingdings" panose="05000000000000000000" pitchFamily="2" charset="2"/>
                  <a:buChar char="Ø"/>
                </a:pPr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抬升因子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𝑓</m:t>
                        </m:r>
                      </m:e>
                      <m:sub>
                        <m:r>
                          <a:rPr lang="en-US" altLang="zh-CN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𝐸</m:t>
                        </m:r>
                      </m:sub>
                    </m:sSub>
                    <m:r>
                      <a:rPr lang="en-US" altLang="zh-CN" sz="24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=</m:t>
                    </m:r>
                    <m:sSup>
                      <m:sSupPr>
                        <m:ctrlPr>
                          <a:rPr lang="en-US" altLang="zh-CN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10</m:t>
                        </m:r>
                      </m:e>
                      <m:sup>
                        <m:r>
                          <a:rPr lang="en-US" altLang="zh-CN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15</m:t>
                        </m:r>
                      </m:sup>
                    </m:sSup>
                    <m:r>
                      <a:rPr lang="en-US" altLang="zh-CN" sz="24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 </m:t>
                    </m:r>
                  </m:oMath>
                </a14:m>
                <a:r>
                  <a:rPr lang="en-US" altLang="zh-CN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(PRL.131(2023),011005; PRD109(2024),075027; PRD103,115031(2021))</a:t>
                </a:r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（基于地球捕获慢暗物质导致的局域密度抬升假设。）</a:t>
                </a:r>
                <a:endPara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99" y="689925"/>
                <a:ext cx="12077801" cy="2322195"/>
              </a:xfrm>
              <a:prstGeom prst="rect">
                <a:avLst/>
              </a:prstGeom>
              <a:blipFill rotWithShape="1">
                <a:blip r:embed="rId1"/>
                <a:stretch>
                  <a:fillRect l="-5" t="-14" b="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0330" y="3060065"/>
            <a:ext cx="4152265" cy="379793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" y="2934335"/>
            <a:ext cx="5490210" cy="392366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10"/>
          <p:cNvSpPr txBox="1">
            <a:spLocks noChangeArrowheads="1"/>
          </p:cNvSpPr>
          <p:nvPr/>
        </p:nvSpPr>
        <p:spPr bwMode="auto">
          <a:xfrm>
            <a:off x="455839" y="347185"/>
            <a:ext cx="468221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总结与展望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1"/>
          <p:cNvSpPr>
            <a:spLocks noChangeArrowheads="1"/>
          </p:cNvSpPr>
          <p:nvPr/>
        </p:nvSpPr>
        <p:spPr bwMode="auto">
          <a:xfrm>
            <a:off x="0" y="392113"/>
            <a:ext cx="290286" cy="463550"/>
          </a:xfrm>
          <a:prstGeom prst="rect">
            <a:avLst/>
          </a:prstGeom>
          <a:solidFill>
            <a:srgbClr val="9A000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>
              <a:solidFill>
                <a:srgbClr val="FFFFFF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文本框 2"/>
              <p:cNvSpPr txBox="1"/>
              <p:nvPr/>
            </p:nvSpPr>
            <p:spPr>
              <a:xfrm>
                <a:off x="0" y="855663"/>
                <a:ext cx="6413074" cy="53245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zh-CN" altLang="en-US" sz="200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提出了探寻暗物质与确定海平面次级宇宙线成分的一种新方法 </a:t>
                </a:r>
                <a:r>
                  <a:rPr lang="en-US" altLang="zh-CN" sz="2000" dirty="0">
                    <a:latin typeface="微软雅黑" panose="020B0503020204020204" pitchFamily="34" charset="-122"/>
                    <a:ea typeface="微软雅黑" panose="020B0503020204020204" pitchFamily="34" charset="-122"/>
                    <a:hlinkClick r:id="rId1"/>
                  </a:rPr>
                  <a:t>Phys. Rev. Lett. 136, 151001 (2026)</a:t>
                </a:r>
                <a:endPara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zh-CN" altLang="en-US" sz="200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实验</a:t>
                </a:r>
                <a:endParaRPr lang="en-US" altLang="zh-CN" sz="20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800100" lvl="1" indent="-342900">
                  <a:buFont typeface="Wingdings" panose="05000000000000000000" pitchFamily="2" charset="2"/>
                  <a:buChar char="Ø"/>
                </a:pPr>
                <a:r>
                  <a:rPr lang="zh-CN" altLang="en-US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搭建了宇宙线缪子散射成像系统，进行了</a:t>
                </a:r>
                <a:r>
                  <a:rPr lang="en-US" altLang="zh-CN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63</a:t>
                </a:r>
                <a:r>
                  <a:rPr lang="zh-CN" altLang="en-US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天的空气测量</a:t>
                </a:r>
                <a:r>
                  <a:rPr lang="en-US" altLang="zh-CN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(1.18M Event)</a:t>
                </a:r>
                <a:endPara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800100" lvl="1" indent="-342900">
                  <a:buFont typeface="Wingdings" panose="05000000000000000000" pitchFamily="2" charset="2"/>
                  <a:buChar char="Ø"/>
                </a:pPr>
                <a:r>
                  <a:rPr lang="zh-CN" altLang="en-US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利用</a:t>
                </a:r>
                <a:r>
                  <a:rPr lang="en-US" altLang="zh-CN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GEANT4</a:t>
                </a:r>
                <a:r>
                  <a:rPr lang="zh-CN" altLang="en-US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搭建了一套与实验设置完全相同的探测系统</a:t>
                </a:r>
                <a:endPara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zh-CN" altLang="en-US" sz="200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数据分析</a:t>
                </a:r>
                <a:endParaRPr lang="en-US" altLang="zh-CN" sz="20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1371600" lvl="2" indent="-457200">
                  <a:buFont typeface="+mj-lt"/>
                  <a:buAutoNum type="arabicPeriod"/>
                </a:pPr>
                <a:r>
                  <a:rPr lang="zh-CN" altLang="en-US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利用联合拟合方法得到海平面次级宇宙线缪子与电子的成分占比，精度可达</a:t>
                </a:r>
                <a:r>
                  <a:rPr lang="en-US" altLang="zh-CN" sz="200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~2%</a:t>
                </a:r>
                <a:r>
                  <a:rPr lang="zh-CN" altLang="en-US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。</a:t>
                </a:r>
                <a:endParaRPr lang="en-US" altLang="zh-CN" sz="20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1371600" lvl="2" indent="-457200">
                  <a:buFont typeface="+mj-lt"/>
                  <a:buAutoNum type="arabicPeriod"/>
                </a:pPr>
                <a:r>
                  <a:rPr lang="zh-CN" altLang="en-US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首次给出了宇宙线缪子</a:t>
                </a:r>
                <a:r>
                  <a:rPr lang="en-US" altLang="zh-CN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-</a:t>
                </a:r>
                <a:r>
                  <a:rPr lang="zh-CN" altLang="en-US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暗物质在该方法下的散射截面上限</a:t>
                </a:r>
                <a:r>
                  <a:rPr lang="en-US" altLang="zh-CN" sz="200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~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10</m:t>
                        </m:r>
                      </m:e>
                      <m:sup>
                        <m:r>
                          <a:rPr lang="en-US" altLang="zh-CN" sz="2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−</m:t>
                        </m:r>
                        <m:r>
                          <a:rPr lang="en-US" altLang="zh-CN" sz="2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17</m:t>
                        </m:r>
                      </m:sup>
                    </m:sSup>
                    <m:sSup>
                      <m:sSupPr>
                        <m:ctrlPr>
                          <a:rPr lang="en-US" altLang="zh-CN" sz="20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𝑐𝑚</m:t>
                        </m:r>
                      </m:e>
                      <m:sup>
                        <m:r>
                          <a:rPr lang="en-US" altLang="zh-CN" sz="2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(63-day data)</a:t>
                </a:r>
                <a:endPara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zh-CN" altLang="en-US" sz="200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未来计划</a:t>
                </a:r>
                <a:endParaRPr lang="en-US" altLang="zh-CN" sz="20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zh-CN" altLang="en-US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升级探测系统，如增加</a:t>
                </a:r>
                <a:r>
                  <a:rPr lang="en-US" altLang="zh-CN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PID</a:t>
                </a:r>
                <a:r>
                  <a:rPr lang="zh-CN" altLang="en-US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功能</a:t>
                </a:r>
                <a:endPara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zh-CN" altLang="en-US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确定除缪子、电子外的其他粒子占比</a:t>
                </a:r>
                <a:endPara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zh-CN" altLang="en-US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束流缪子散射实验 </a:t>
                </a:r>
                <a:r>
                  <a:rPr lang="en-US" altLang="zh-CN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(HIAF, MELODY, </a:t>
                </a:r>
                <a:r>
                  <a:rPr lang="en-US" altLang="zh-CN" sz="2000" dirty="0" err="1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CiADS</a:t>
                </a:r>
                <a:r>
                  <a:rPr lang="zh-CN" altLang="en-US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等</a:t>
                </a:r>
                <a:r>
                  <a:rPr lang="en-US" altLang="zh-CN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)</a:t>
                </a:r>
                <a:endPara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3" name="文本框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855663"/>
                <a:ext cx="6413074" cy="5324535"/>
              </a:xfrm>
              <a:prstGeom prst="rect">
                <a:avLst/>
              </a:prstGeom>
              <a:blipFill rotWithShape="1">
                <a:blip r:embed="rId2"/>
                <a:stretch>
                  <a:fillRect t="-6" r="3" b="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ABB8F404-4D68-4CF1-A1D1-4545FFCFAAD6}" type="slidenum">
              <a:rPr lang="zh-CN" altLang="en-US" b="1" smtClean="0">
                <a:solidFill>
                  <a:srgbClr val="FF0000"/>
                </a:solidFill>
              </a:rPr>
            </a:fld>
            <a:endParaRPr lang="zh-CN" altLang="en-US" b="1" dirty="0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13074" y="0"/>
            <a:ext cx="5778926" cy="4130091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074" y="4142318"/>
            <a:ext cx="4956509" cy="257915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 hidden="1"/>
          <p:cNvGraphicFramePr>
            <a:graphicFrameLocks noChangeAspect="1"/>
          </p:cNvGraphicFramePr>
          <p:nvPr/>
        </p:nvGraphicFramePr>
        <p:xfrm>
          <a:off x="1589" y="1589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0" name="think-cell Slide" r:id="rId1" imgW="9525" imgH="9525" progId="TCLayout.ActiveDocument.1">
                  <p:embed/>
                </p:oleObj>
              </mc:Choice>
              <mc:Fallback>
                <p:oleObj name="think-cell Slide" r:id="rId1" imgW="9525" imgH="9525" progId="TCLayout.ActiveDocument.1">
                  <p:embed/>
                  <p:pic>
                    <p:nvPicPr>
                      <p:cNvPr id="0" name="对象 2" hidden="1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矩形 1" hidden="1"/>
          <p:cNvSpPr/>
          <p:nvPr/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dirty="0">
              <a:cs typeface="+mn-ea"/>
              <a:sym typeface="+mn-lt"/>
            </a:endParaRPr>
          </a:p>
        </p:txBody>
      </p:sp>
      <p:sp>
        <p:nvSpPr>
          <p:cNvPr id="8" name="文本占位符 7"/>
          <p:cNvSpPr>
            <a:spLocks noGrp="1"/>
          </p:cNvSpPr>
          <p:nvPr>
            <p:ph type="body" sz="quarter" idx="18"/>
          </p:nvPr>
        </p:nvSpPr>
        <p:spPr>
          <a:xfrm>
            <a:off x="3332546" y="5770384"/>
            <a:ext cx="5526904" cy="658206"/>
          </a:xfrm>
        </p:spPr>
        <p:txBody>
          <a:bodyPr>
            <a:norm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2026.7.12 </a:t>
            </a:r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北京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45542" y="1539250"/>
            <a:ext cx="610091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/>
            <a:r>
              <a:rPr lang="en-US" altLang="zh-CN" sz="8000" b="1" dirty="0">
                <a:solidFill>
                  <a:srgbClr val="9A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THANKS</a:t>
            </a:r>
            <a:endParaRPr lang="zh-CN" altLang="en-US" sz="8000" b="1" dirty="0">
              <a:solidFill>
                <a:srgbClr val="9A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0" y="3739059"/>
            <a:ext cx="68432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b="0" i="0" dirty="0">
                <a:solidFill>
                  <a:srgbClr val="333333"/>
                </a:solidFill>
                <a:effectLst/>
                <a:latin typeface="TimesNewRomanPSMT"/>
              </a:rPr>
              <a:t>Ref:</a:t>
            </a:r>
            <a:endParaRPr lang="en-US" altLang="zh-CN" sz="1800" b="0" i="0" dirty="0">
              <a:solidFill>
                <a:srgbClr val="333333"/>
              </a:solidFill>
              <a:effectLst/>
              <a:latin typeface="TimesNewRomanPSMT"/>
            </a:endParaRPr>
          </a:p>
          <a:p>
            <a:r>
              <a:rPr lang="en-US" altLang="zh-CN" dirty="0">
                <a:solidFill>
                  <a:srgbClr val="333333"/>
                </a:solidFill>
                <a:latin typeface="TimesNewRomanPSMT"/>
              </a:rPr>
              <a:t>[1] 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  <a:hlinkClick r:id="rId3"/>
              </a:rPr>
              <a:t>Phys. Rev. Lett. 136, 151001 (2026)</a:t>
            </a:r>
            <a:endParaRPr lang="en-US" altLang="zh-CN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  <a:p>
            <a:r>
              <a:rPr lang="en-US" altLang="zh-CN" dirty="0">
                <a:solidFill>
                  <a:srgbClr val="333333"/>
                </a:solidFill>
                <a:latin typeface="TimesNewRomanPSMT"/>
              </a:rPr>
              <a:t>[2] 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hlinkClick r:id="rId4"/>
              </a:rPr>
              <a:t>J. Appl. Phys. 139, 014903 (2026)</a:t>
            </a:r>
            <a:endParaRPr lang="en-US" altLang="zh-CN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[3] 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hlinkClick r:id="rId5"/>
              </a:rPr>
              <a:t>科学通报 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hlinkClick r:id="rId5"/>
              </a:rPr>
              <a:t>71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hlinkClick r:id="rId5"/>
              </a:rPr>
              <a:t>卷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hlinkClick r:id="rId5"/>
              </a:rPr>
              <a:t>, 4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hlinkClick r:id="rId5"/>
              </a:rPr>
              <a:t>期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hlinkClick r:id="rId5"/>
              </a:rPr>
              <a:t>: 894-903 (2026)</a:t>
            </a:r>
            <a:endParaRPr lang="en-US" altLang="zh-CN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[4] 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hlinkClick r:id="rId6"/>
              </a:rPr>
              <a:t>Mod. Phys. Lett. A 40, 24, 2530008 (2025)</a:t>
            </a:r>
            <a:br>
              <a:rPr lang="en-US" altLang="zh-CN" dirty="0"/>
            </a:br>
            <a:endParaRPr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0" y="1629463"/>
            <a:ext cx="393432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Special thanks to: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Zhongtao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Shen(USTC)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Hao Liu(USTC)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For </a:t>
            </a:r>
            <a:r>
              <a:rPr lang="en-US" altLang="zh-CN" sz="20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Petiroc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DAQ development &amp; technical support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449" y="-267075"/>
            <a:ext cx="2170335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02498" y="2789015"/>
            <a:ext cx="3587003" cy="156075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428" y="0"/>
            <a:ext cx="1606633" cy="160663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763" y="156837"/>
            <a:ext cx="1080000" cy="1080000"/>
          </a:xfrm>
          <a:prstGeom prst="rect">
            <a:avLst/>
          </a:prstGeom>
        </p:spPr>
      </p:pic>
      <p:pic>
        <p:nvPicPr>
          <p:cNvPr id="638" name="picture 63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5829300" y="212725"/>
            <a:ext cx="1014095" cy="1014095"/>
          </a:xfrm>
          <a:prstGeom prst="rect">
            <a:avLst/>
          </a:prstGeom>
        </p:spPr>
      </p:pic>
      <p:pic>
        <p:nvPicPr>
          <p:cNvPr id="634" name="picture 63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7444231" y="212470"/>
            <a:ext cx="1013459" cy="1013460"/>
          </a:xfrm>
          <a:prstGeom prst="rect">
            <a:avLst/>
          </a:prstGeom>
        </p:spPr>
      </p:pic>
    </p:spTree>
    <p:custDataLst>
      <p:tags r:id="rId13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 hidden="1"/>
          <p:cNvGraphicFramePr>
            <a:graphicFrameLocks noChangeAspect="1"/>
          </p:cNvGraphicFramePr>
          <p:nvPr/>
        </p:nvGraphicFramePr>
        <p:xfrm>
          <a:off x="1589" y="1589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0" name="think-cell Slide" r:id="rId1" imgW="9525" imgH="9525" progId="TCLayout.ActiveDocument.1">
                  <p:embed/>
                </p:oleObj>
              </mc:Choice>
              <mc:Fallback>
                <p:oleObj name="think-cell Slide" r:id="rId1" imgW="9525" imgH="9525" progId="TCLayout.ActiveDocument.1">
                  <p:embed/>
                  <p:pic>
                    <p:nvPicPr>
                      <p:cNvPr id="0" name="对象 2" hidden="1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矩形 1" hidden="1"/>
          <p:cNvSpPr/>
          <p:nvPr/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dirty="0">
              <a:cs typeface="+mn-ea"/>
              <a:sym typeface="+mn-lt"/>
            </a:endParaRPr>
          </a:p>
        </p:txBody>
      </p:sp>
      <p:sp>
        <p:nvSpPr>
          <p:cNvPr id="8" name="文本占位符 7"/>
          <p:cNvSpPr>
            <a:spLocks noGrp="1"/>
          </p:cNvSpPr>
          <p:nvPr>
            <p:ph type="body" sz="quarter" idx="18"/>
          </p:nvPr>
        </p:nvSpPr>
        <p:spPr>
          <a:xfrm>
            <a:off x="3332546" y="5770384"/>
            <a:ext cx="5526904" cy="658206"/>
          </a:xfrm>
        </p:spPr>
        <p:txBody>
          <a:bodyPr>
            <a:norm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2026.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.26 </a:t>
            </a:r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北京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45542" y="1539250"/>
            <a:ext cx="610091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/>
            <a:r>
              <a:rPr lang="en-US" altLang="zh-CN" sz="8000" b="1" dirty="0">
                <a:solidFill>
                  <a:srgbClr val="9A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BACK UP</a:t>
            </a:r>
            <a:endParaRPr lang="zh-CN" altLang="en-US" sz="8000" b="1" dirty="0">
              <a:solidFill>
                <a:srgbClr val="9A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10"/>
          <p:cNvSpPr txBox="1">
            <a:spLocks noChangeArrowheads="1"/>
          </p:cNvSpPr>
          <p:nvPr/>
        </p:nvSpPr>
        <p:spPr bwMode="auto">
          <a:xfrm>
            <a:off x="455838" y="347185"/>
            <a:ext cx="103389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Future Prospect: Beam Muon DM search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1"/>
          <p:cNvSpPr>
            <a:spLocks noChangeArrowheads="1"/>
          </p:cNvSpPr>
          <p:nvPr/>
        </p:nvSpPr>
        <p:spPr bwMode="auto">
          <a:xfrm>
            <a:off x="0" y="392113"/>
            <a:ext cx="290286" cy="463550"/>
          </a:xfrm>
          <a:prstGeom prst="rect">
            <a:avLst/>
          </a:prstGeom>
          <a:solidFill>
            <a:srgbClr val="9A000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8F404-4D68-4CF1-A1D1-4545FFCFAAD6}" type="slidenum">
              <a:rPr lang="zh-CN" altLang="en-US" b="1" smtClean="0">
                <a:solidFill>
                  <a:srgbClr val="FF0000"/>
                </a:solidFill>
              </a:rPr>
            </a:fld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45143" y="855663"/>
            <a:ext cx="10649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Domestic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muon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sources: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HIAF,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4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CiADS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MELODY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under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construction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60208" y="1498644"/>
            <a:ext cx="6665890" cy="174426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744" y="4022449"/>
            <a:ext cx="4291464" cy="2051493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145143" y="2101845"/>
            <a:ext cx="5196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HIRIBL beamline configuration: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45143" y="3560277"/>
            <a:ext cx="91364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GEANT4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simulation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system(Yu Xu, </a:t>
            </a:r>
            <a:r>
              <a:rPr lang="en-US" altLang="zh-CN" sz="24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Jinning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Li et al.)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2021" y="4021942"/>
            <a:ext cx="4956509" cy="2579157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8142370" y="3606444"/>
            <a:ext cx="21561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arXiv:2502.20915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10"/>
          <p:cNvSpPr txBox="1">
            <a:spLocks noChangeArrowheads="1"/>
          </p:cNvSpPr>
          <p:nvPr/>
        </p:nvSpPr>
        <p:spPr bwMode="auto">
          <a:xfrm>
            <a:off x="455837" y="166705"/>
            <a:ext cx="671498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缪子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暗物质反应截面计算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1"/>
          <p:cNvSpPr>
            <a:spLocks noChangeArrowheads="1"/>
          </p:cNvSpPr>
          <p:nvPr/>
        </p:nvSpPr>
        <p:spPr bwMode="auto">
          <a:xfrm>
            <a:off x="0" y="211633"/>
            <a:ext cx="290286" cy="463550"/>
          </a:xfrm>
          <a:prstGeom prst="rect">
            <a:avLst/>
          </a:prstGeom>
          <a:solidFill>
            <a:srgbClr val="9A000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8F404-4D68-4CF1-A1D1-4545FFCFAAD6}" type="slidenum">
              <a:rPr lang="zh-CN" altLang="en-US" b="1" smtClean="0">
                <a:solidFill>
                  <a:srgbClr val="FF0000"/>
                </a:solidFill>
              </a:rPr>
            </a:fld>
            <a:endParaRPr lang="zh-CN" altLang="en-US" b="1" dirty="0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02502" y="689925"/>
            <a:ext cx="7904396" cy="5969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文本框 7"/>
              <p:cNvSpPr txBox="1"/>
              <p:nvPr/>
            </p:nvSpPr>
            <p:spPr>
              <a:xfrm>
                <a:off x="114199" y="1286825"/>
                <a:ext cx="12077801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a:rPr lang="zh-CN" altLang="en-US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𝜖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: </a:t>
                </a:r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探测系统探测效率</a:t>
                </a:r>
                <a:r>
                  <a:rPr lang="en-US" altLang="zh-CN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=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53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.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68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±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88</m:t>
                        </m:r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%</m:t>
                    </m:r>
                  </m:oMath>
                </a14:m>
                <a:endParaRPr lang="en-US" altLang="zh-CN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a:rPr lang="zh-CN" altLang="en-US" sz="2400" i="1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𝜖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: </a:t>
                </a:r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下两层探测器探测效率</a:t>
                </a:r>
                <a:r>
                  <a:rPr lang="en-US" altLang="zh-CN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=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71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.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32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±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57</m:t>
                        </m:r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%</m:t>
                    </m:r>
                  </m:oMath>
                </a14:m>
                <a:endParaRPr lang="en-US" altLang="zh-CN" sz="2400" b="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altLang="zh-CN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altLang="zh-CN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: </a:t>
                </a:r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角接收概率</a:t>
                </a:r>
                <a:endParaRPr lang="en-US" altLang="zh-CN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8" name="文本框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199" y="1286825"/>
                <a:ext cx="12077801" cy="1200329"/>
              </a:xfrm>
              <a:prstGeom prst="rect">
                <a:avLst/>
              </a:prstGeom>
              <a:blipFill rotWithShape="1">
                <a:blip r:embed="rId2"/>
                <a:stretch>
                  <a:fillRect l="-4" t="-26" b="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3328" y="2199619"/>
            <a:ext cx="4089400" cy="4444266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10"/>
          <p:cNvSpPr txBox="1">
            <a:spLocks noChangeArrowheads="1"/>
          </p:cNvSpPr>
          <p:nvPr/>
        </p:nvSpPr>
        <p:spPr bwMode="auto">
          <a:xfrm>
            <a:off x="455837" y="347185"/>
            <a:ext cx="860394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Future Prospects: Cosmic Muon DM search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1"/>
          <p:cNvSpPr>
            <a:spLocks noChangeArrowheads="1"/>
          </p:cNvSpPr>
          <p:nvPr/>
        </p:nvSpPr>
        <p:spPr bwMode="auto">
          <a:xfrm>
            <a:off x="0" y="392113"/>
            <a:ext cx="290286" cy="463550"/>
          </a:xfrm>
          <a:prstGeom prst="rect">
            <a:avLst/>
          </a:prstGeom>
          <a:solidFill>
            <a:srgbClr val="9A000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8F404-4D68-4CF1-A1D1-4545FFCFAAD6}" type="slidenum">
              <a:rPr lang="zh-CN" altLang="en-US" b="1" smtClean="0">
                <a:solidFill>
                  <a:srgbClr val="FF0000"/>
                </a:solidFill>
              </a:rPr>
            </a:fld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45143" y="855663"/>
            <a:ext cx="117781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Vacuum</a:t>
            </a:r>
            <a:r>
              <a:rPr lang="zh-CN" altLang="en-US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chamber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Eliminate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air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scattering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effects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AT-TPC installation: 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Reduce multiple scattering and vertex reconstruction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Side-mounted RPCs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: Enhance angular acceptance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PID</a:t>
            </a:r>
            <a:r>
              <a:rPr lang="zh-CN" altLang="en-US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implementation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Electron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background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rejection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4" name="图片 6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5838" y="2976008"/>
            <a:ext cx="6307776" cy="302632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1709" y="2810169"/>
            <a:ext cx="3968954" cy="3245017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39" y="1333746"/>
            <a:ext cx="11176252" cy="5079100"/>
          </a:xfrm>
          <a:prstGeom prst="rect">
            <a:avLst/>
          </a:prstGeom>
        </p:spPr>
      </p:pic>
      <p:sp>
        <p:nvSpPr>
          <p:cNvPr id="9" name="文本框 10"/>
          <p:cNvSpPr txBox="1">
            <a:spLocks noChangeArrowheads="1"/>
          </p:cNvSpPr>
          <p:nvPr/>
        </p:nvSpPr>
        <p:spPr bwMode="auto">
          <a:xfrm>
            <a:off x="455839" y="347185"/>
            <a:ext cx="468221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PKMu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1"/>
          <p:cNvSpPr>
            <a:spLocks noChangeArrowheads="1"/>
          </p:cNvSpPr>
          <p:nvPr/>
        </p:nvSpPr>
        <p:spPr bwMode="auto">
          <a:xfrm>
            <a:off x="0" y="392113"/>
            <a:ext cx="290286" cy="463550"/>
          </a:xfrm>
          <a:prstGeom prst="rect">
            <a:avLst/>
          </a:prstGeom>
          <a:solidFill>
            <a:srgbClr val="9A000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8F404-4D68-4CF1-A1D1-4545FFCFAAD6}" type="slidenum">
              <a:rPr lang="zh-CN" altLang="en-US" b="1" smtClean="0">
                <a:solidFill>
                  <a:srgbClr val="FF0000"/>
                </a:solidFill>
              </a:rPr>
            </a:fld>
            <a:endParaRPr lang="zh-CN" altLang="en-US" b="1" dirty="0">
              <a:solidFill>
                <a:srgbClr val="FF0000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4675" y="136525"/>
            <a:ext cx="2753786" cy="1198212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455839" y="735631"/>
            <a:ext cx="104626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9A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Probing and Knocking with Muons</a:t>
            </a:r>
            <a:endParaRPr lang="en-US" altLang="zh-CN" sz="2400" b="1" dirty="0">
              <a:solidFill>
                <a:srgbClr val="9A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400" b="1" dirty="0">
                <a:solidFill>
                  <a:srgbClr val="9A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宇宙线缪</a:t>
            </a:r>
            <a:r>
              <a:rPr lang="en-US" altLang="zh-CN" sz="2400" b="1" dirty="0">
                <a:solidFill>
                  <a:srgbClr val="9A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sz="2400" b="1" dirty="0">
                <a:solidFill>
                  <a:srgbClr val="9A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本地实验室</a:t>
            </a:r>
            <a:r>
              <a:rPr lang="en-US" altLang="zh-CN" sz="2400" b="1" dirty="0">
                <a:solidFill>
                  <a:srgbClr val="9A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)/</a:t>
            </a:r>
            <a:r>
              <a:rPr lang="zh-CN" altLang="en-US" sz="2400" b="1" dirty="0">
                <a:solidFill>
                  <a:srgbClr val="9A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加速器缪</a:t>
            </a:r>
            <a:r>
              <a:rPr lang="en-US" altLang="zh-CN" sz="2400" b="1" dirty="0">
                <a:solidFill>
                  <a:srgbClr val="9A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(HIAF, </a:t>
            </a:r>
            <a:r>
              <a:rPr lang="en-US" altLang="zh-CN" sz="2400" b="1" dirty="0" err="1">
                <a:solidFill>
                  <a:srgbClr val="9A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CiADS</a:t>
            </a:r>
            <a:r>
              <a:rPr lang="en-US" altLang="zh-CN" sz="2400" b="1" dirty="0">
                <a:solidFill>
                  <a:srgbClr val="9A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MELODY, SHINE…)</a:t>
            </a:r>
            <a:endParaRPr lang="en-US" altLang="zh-CN" sz="2400" b="1" dirty="0">
              <a:solidFill>
                <a:srgbClr val="9A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Google Shape;148;p1"/>
          <p:cNvSpPr txBox="1"/>
          <p:nvPr/>
        </p:nvSpPr>
        <p:spPr>
          <a:xfrm>
            <a:off x="372491" y="6210594"/>
            <a:ext cx="10784416" cy="6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7725" tIns="87725" rIns="87725" bIns="877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35" u="sng" dirty="0">
                <a:solidFill>
                  <a:schemeClr val="hlink"/>
                </a:solidFill>
                <a:hlinkClick r:id="rId3"/>
              </a:rPr>
              <a:t>Phys. Rev. Lett. 136, 151001 (2026)</a:t>
            </a:r>
            <a:r>
              <a:rPr lang="en-US" sz="1535" dirty="0">
                <a:solidFill>
                  <a:schemeClr val="hlink"/>
                </a:solidFill>
              </a:rPr>
              <a:t>; </a:t>
            </a:r>
            <a:r>
              <a:rPr lang="en-US" sz="1535" dirty="0">
                <a:solidFill>
                  <a:schemeClr val="hlink"/>
                </a:solidFill>
                <a:hlinkClick r:id="rId4"/>
              </a:rPr>
              <a:t>J. Appl. Phys. 139, 014903 (2026); </a:t>
            </a:r>
            <a:r>
              <a:rPr lang="en-US" sz="1535" dirty="0">
                <a:solidFill>
                  <a:schemeClr val="hlink"/>
                </a:solidFill>
                <a:hlinkClick r:id="rId5"/>
              </a:rPr>
              <a:t>Phys. Rev. D 113, 072008</a:t>
            </a:r>
            <a:r>
              <a:rPr lang="en-US" sz="1535" dirty="0">
                <a:solidFill>
                  <a:schemeClr val="hlink"/>
                </a:solidFill>
              </a:rPr>
              <a:t>; </a:t>
            </a:r>
            <a:r>
              <a:rPr lang="en-US" sz="1535" u="sng" dirty="0">
                <a:solidFill>
                  <a:schemeClr val="hlink"/>
                </a:solidFill>
                <a:hlinkClick r:id="rId6"/>
              </a:rPr>
              <a:t>PRD 110, 016017 (2024)</a:t>
            </a:r>
            <a:r>
              <a:rPr lang="en-US" sz="1535" dirty="0"/>
              <a:t>; </a:t>
            </a:r>
            <a:r>
              <a:rPr lang="en-US" sz="1535" u="sng" dirty="0">
                <a:solidFill>
                  <a:schemeClr val="hlink"/>
                </a:solidFill>
                <a:hlinkClick r:id="rId7"/>
              </a:rPr>
              <a:t>JPG52 (2025) 075002</a:t>
            </a:r>
            <a:r>
              <a:rPr lang="en-US" sz="1535" dirty="0"/>
              <a:t>; </a:t>
            </a:r>
            <a:r>
              <a:rPr lang="en-US" sz="1535" u="sng" dirty="0">
                <a:solidFill>
                  <a:schemeClr val="hlink"/>
                </a:solidFill>
                <a:hlinkClick r:id="rId8"/>
              </a:rPr>
              <a:t>PRD 111, 116018 (2025)</a:t>
            </a:r>
            <a:r>
              <a:rPr lang="en-US" sz="1535" u="sng" dirty="0">
                <a:solidFill>
                  <a:schemeClr val="hlink"/>
                </a:solidFill>
              </a:rPr>
              <a:t>;</a:t>
            </a:r>
            <a:r>
              <a:rPr lang="en-US" sz="1535" dirty="0"/>
              <a:t> </a:t>
            </a:r>
            <a:r>
              <a:rPr lang="en-US" sz="1535" u="sng" dirty="0">
                <a:solidFill>
                  <a:schemeClr val="hlink"/>
                </a:solidFill>
                <a:hlinkClick r:id="rId9"/>
              </a:rPr>
              <a:t>Mod. Phys. Lett. A 40, 24, 2530008 (2025)</a:t>
            </a:r>
            <a:r>
              <a:rPr lang="en-US" sz="1535" dirty="0">
                <a:solidFill>
                  <a:schemeClr val="hlink"/>
                </a:solidFill>
              </a:rPr>
              <a:t>; </a:t>
            </a:r>
            <a:r>
              <a:rPr lang="zh-CN" altLang="en-US" sz="1535" u="sng" dirty="0">
                <a:solidFill>
                  <a:schemeClr val="hlink"/>
                </a:solidFill>
                <a:hlinkClick r:id="rId10"/>
              </a:rPr>
              <a:t>科学通报 </a:t>
            </a:r>
            <a:r>
              <a:rPr lang="en-US" altLang="zh-CN" sz="1535" u="sng" dirty="0">
                <a:solidFill>
                  <a:schemeClr val="hlink"/>
                </a:solidFill>
                <a:hlinkClick r:id="rId10"/>
              </a:rPr>
              <a:t>71</a:t>
            </a:r>
            <a:r>
              <a:rPr lang="zh-CN" altLang="en-US" sz="1535" u="sng" dirty="0">
                <a:solidFill>
                  <a:schemeClr val="hlink"/>
                </a:solidFill>
                <a:hlinkClick r:id="rId10"/>
              </a:rPr>
              <a:t>卷</a:t>
            </a:r>
            <a:r>
              <a:rPr lang="en-US" altLang="zh-CN" sz="1535" u="sng" dirty="0">
                <a:solidFill>
                  <a:schemeClr val="hlink"/>
                </a:solidFill>
                <a:hlinkClick r:id="rId10"/>
              </a:rPr>
              <a:t>, 4</a:t>
            </a:r>
            <a:r>
              <a:rPr lang="zh-CN" altLang="en-US" sz="1535" u="sng" dirty="0">
                <a:solidFill>
                  <a:schemeClr val="hlink"/>
                </a:solidFill>
                <a:hlinkClick r:id="rId10"/>
              </a:rPr>
              <a:t>期</a:t>
            </a:r>
            <a:r>
              <a:rPr lang="en-US" altLang="zh-CN" sz="1535" u="sng" dirty="0">
                <a:solidFill>
                  <a:schemeClr val="hlink"/>
                </a:solidFill>
                <a:hlinkClick r:id="rId10"/>
              </a:rPr>
              <a:t>: 894-903 (2026)</a:t>
            </a:r>
            <a:endParaRPr sz="153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-1" y="1700808"/>
            <a:ext cx="11554865" cy="4083608"/>
            <a:chOff x="-1" y="1700808"/>
            <a:chExt cx="11554865" cy="4083608"/>
          </a:xfrm>
        </p:grpSpPr>
        <p:sp>
          <p:nvSpPr>
            <p:cNvPr id="12" name="矩形 11"/>
            <p:cNvSpPr/>
            <p:nvPr/>
          </p:nvSpPr>
          <p:spPr>
            <a:xfrm>
              <a:off x="-1" y="1700808"/>
              <a:ext cx="1780675" cy="1537406"/>
            </a:xfrm>
            <a:prstGeom prst="rect">
              <a:avLst/>
            </a:prstGeom>
            <a:solidFill>
              <a:srgbClr val="960509"/>
            </a:solidFill>
            <a:ln>
              <a:solidFill>
                <a:srgbClr val="96050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grpSp>
          <p:nvGrpSpPr>
            <p:cNvPr id="4" name="组合 3"/>
            <p:cNvGrpSpPr/>
            <p:nvPr/>
          </p:nvGrpSpPr>
          <p:grpSpPr>
            <a:xfrm>
              <a:off x="0" y="1780800"/>
              <a:ext cx="11554864" cy="4003616"/>
              <a:chOff x="0" y="1780800"/>
              <a:chExt cx="11554864" cy="4003616"/>
            </a:xfrm>
          </p:grpSpPr>
          <p:grpSp>
            <p:nvGrpSpPr>
              <p:cNvPr id="6" name="2b751056-6b97-492c-b763-340acee7e99d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    <p:cNvGrpSpPr>
                <a:grpSpLocks noChangeAspect="1"/>
              </p:cNvGrpSpPr>
              <p:nvPr/>
            </p:nvGrpSpPr>
            <p:grpSpPr>
              <a:xfrm>
                <a:off x="3414788" y="1780800"/>
                <a:ext cx="8140076" cy="4003616"/>
                <a:chOff x="3696888" y="1780800"/>
                <a:chExt cx="7823599" cy="4003616"/>
              </a:xfrm>
            </p:grpSpPr>
            <p:sp>
              <p:nvSpPr>
                <p:cNvPr id="7" name="iṡľïḑè"/>
                <p:cNvSpPr txBox="1"/>
                <p:nvPr/>
              </p:nvSpPr>
              <p:spPr bwMode="auto">
                <a:xfrm>
                  <a:off x="3822192" y="1780800"/>
                  <a:ext cx="7698295" cy="4003616"/>
                </a:xfrm>
                <a:prstGeom prst="rect">
                  <a:avLst/>
                </a:prstGeom>
                <a:noFill/>
              </p:spPr>
              <p:txBody>
                <a:bodyPr wrap="square" tIns="0" anchor="t">
                  <a:noAutofit/>
                </a:bodyPr>
                <a:lstStyle>
                  <a:defPPr>
                    <a:defRPr lang="zh-CN"/>
                  </a:defPPr>
                  <a:lvl1pPr>
                    <a:defRPr sz="1600" b="1">
                      <a:latin typeface="Arial" panose="020B0604020202020204" pitchFamily="34" charset="0"/>
                      <a:ea typeface="微软雅黑" panose="020B0503020204020204" pitchFamily="34" charset="-122"/>
                      <a:cs typeface="+mn-ea"/>
                    </a:defRPr>
                  </a:lvl1pPr>
                  <a:lvl2pPr marL="742950" indent="-285750">
                    <a:defRPr sz="3200" b="1">
                      <a:solidFill>
                        <a:srgbClr val="4D4D4D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2pPr>
                  <a:lvl3pPr marL="1143000" indent="-228600">
                    <a:defRPr sz="3200" b="1">
                      <a:solidFill>
                        <a:srgbClr val="4D4D4D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3pPr>
                  <a:lvl4pPr marL="1600200" indent="-228600">
                    <a:defRPr sz="3200" b="1">
                      <a:solidFill>
                        <a:srgbClr val="4D4D4D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4pPr>
                  <a:lvl5pPr marL="2057400" indent="-228600">
                    <a:defRPr sz="3200" b="1">
                      <a:solidFill>
                        <a:srgbClr val="4D4D4D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 b="1">
                      <a:solidFill>
                        <a:srgbClr val="4D4D4D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 b="1">
                      <a:solidFill>
                        <a:srgbClr val="4D4D4D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 b="1">
                      <a:solidFill>
                        <a:srgbClr val="4D4D4D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 b="1">
                      <a:solidFill>
                        <a:srgbClr val="4D4D4D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9pPr>
                </a:lstStyle>
                <a:p>
                  <a:pPr marL="342900" indent="-342900">
                    <a:lnSpc>
                      <a:spcPct val="150000"/>
                    </a:lnSpc>
                    <a:buFont typeface="+mj-lt"/>
                    <a:buAutoNum type="arabicPeriod"/>
                  </a:pPr>
                  <a:r>
                    <a:rPr lang="zh-CN" altLang="en-US" sz="2800" dirty="0">
                      <a:solidFill>
                        <a:srgbClr val="7F7F7F"/>
                      </a:solidFill>
                      <a:latin typeface="+mn-lt"/>
                      <a:ea typeface="+mn-ea"/>
                      <a:sym typeface="+mn-lt"/>
                    </a:rPr>
                    <a:t>引言</a:t>
                  </a:r>
                  <a:r>
                    <a:rPr lang="zh-CN" altLang="en-US" sz="2800" dirty="0">
                      <a:solidFill>
                        <a:srgbClr val="960509"/>
                      </a:solidFill>
                      <a:latin typeface="+mn-lt"/>
                      <a:ea typeface="+mn-ea"/>
                      <a:sym typeface="+mn-lt"/>
                    </a:rPr>
                    <a:t>             </a:t>
                  </a:r>
                  <a:endParaRPr lang="en-US" altLang="zh-CN" sz="2800" dirty="0">
                    <a:solidFill>
                      <a:srgbClr val="960509"/>
                    </a:solidFill>
                    <a:latin typeface="+mn-lt"/>
                    <a:ea typeface="+mn-ea"/>
                    <a:sym typeface="+mn-lt"/>
                  </a:endParaRPr>
                </a:p>
                <a:p>
                  <a:pPr marL="342900" indent="-342900">
                    <a:lnSpc>
                      <a:spcPct val="150000"/>
                    </a:lnSpc>
                    <a:buFont typeface="+mj-lt"/>
                    <a:buAutoNum type="arabicPeriod"/>
                  </a:pPr>
                  <a:r>
                    <a:rPr lang="zh-CN" altLang="en-US" sz="28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+mn-ea"/>
                      <a:ea typeface="+mn-ea"/>
                      <a:sym typeface="+mn-lt"/>
                    </a:rPr>
                    <a:t>实验设置</a:t>
                  </a:r>
                  <a:endParaRPr lang="en-US" altLang="zh-CN" sz="2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  <a:ea typeface="+mn-ea"/>
                    <a:sym typeface="+mn-lt"/>
                  </a:endParaRPr>
                </a:p>
                <a:p>
                  <a:pPr marL="342900" indent="-342900">
                    <a:lnSpc>
                      <a:spcPct val="150000"/>
                    </a:lnSpc>
                    <a:buFont typeface="+mj-lt"/>
                    <a:buAutoNum type="arabicPeriod"/>
                  </a:pPr>
                  <a:r>
                    <a:rPr lang="zh-CN" altLang="en-US" sz="28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+mn-ea"/>
                      <a:ea typeface="+mn-ea"/>
                      <a:sym typeface="+mn-lt"/>
                    </a:rPr>
                    <a:t>数据与分析</a:t>
                  </a:r>
                  <a:endParaRPr lang="en-US" altLang="zh-CN" sz="2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ea"/>
                    <a:ea typeface="+mn-ea"/>
                    <a:sym typeface="+mn-lt"/>
                  </a:endParaRPr>
                </a:p>
                <a:p>
                  <a:pPr marL="342900" indent="-342900">
                    <a:lnSpc>
                      <a:spcPct val="150000"/>
                    </a:lnSpc>
                    <a:buFont typeface="+mj-lt"/>
                    <a:buAutoNum type="arabicPeriod"/>
                  </a:pPr>
                  <a:r>
                    <a:rPr lang="zh-CN" altLang="en-US" sz="2800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+mn-lt"/>
                      <a:ea typeface="+mn-ea"/>
                      <a:sym typeface="+mn-lt"/>
                    </a:rPr>
                    <a:t>总结与展望</a:t>
                  </a:r>
                  <a:endParaRPr lang="en-US" altLang="zh-CN" sz="2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sym typeface="+mn-lt"/>
                  </a:endParaRPr>
                </a:p>
              </p:txBody>
            </p:sp>
            <p:cxnSp>
              <p:nvCxnSpPr>
                <p:cNvPr id="8" name="直接连接符 7"/>
                <p:cNvCxnSpPr/>
                <p:nvPr/>
              </p:nvCxnSpPr>
              <p:spPr>
                <a:xfrm>
                  <a:off x="3696888" y="1780800"/>
                  <a:ext cx="0" cy="4003616"/>
                </a:xfrm>
                <a:prstGeom prst="line">
                  <a:avLst/>
                </a:prstGeom>
                <a:solidFill>
                  <a:srgbClr val="FFCC00"/>
                </a:solidFill>
                <a:ln w="3175" cap="flat" cmpd="sng" algn="ctr">
                  <a:solidFill>
                    <a:schemeClr val="bg1">
                      <a:lumMod val="75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pic>
            <p:nvPicPr>
              <p:cNvPr id="3" name="图片 2"/>
              <p:cNvPicPr>
                <a:picLocks noChangeAspect="1"/>
              </p:cNvPicPr>
              <p:nvPr/>
            </p:nvPicPr>
            <p:blipFill rotWithShape="1">
              <a:blip r:embed="rId1"/>
              <a:srcRect l="11021"/>
              <a:stretch>
                <a:fillRect/>
              </a:stretch>
            </p:blipFill>
            <p:spPr>
              <a:xfrm>
                <a:off x="0" y="1913401"/>
                <a:ext cx="775728" cy="914479"/>
              </a:xfrm>
              <a:prstGeom prst="rect">
                <a:avLst/>
              </a:prstGeom>
            </p:spPr>
          </p:pic>
        </p:grpSp>
      </p:grp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0911" b="519"/>
          <a:stretch>
            <a:fillRect/>
          </a:stretch>
        </p:blipFill>
        <p:spPr>
          <a:xfrm>
            <a:off x="10494528" y="142349"/>
            <a:ext cx="1706997" cy="6753751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943" y="1700808"/>
            <a:ext cx="2944623" cy="2182557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10"/>
          <p:cNvSpPr txBox="1">
            <a:spLocks noChangeArrowheads="1"/>
          </p:cNvSpPr>
          <p:nvPr/>
        </p:nvSpPr>
        <p:spPr bwMode="auto">
          <a:xfrm>
            <a:off x="455838" y="347185"/>
            <a:ext cx="117361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Fitting Range Selection Criteria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1"/>
          <p:cNvSpPr>
            <a:spLocks noChangeArrowheads="1"/>
          </p:cNvSpPr>
          <p:nvPr/>
        </p:nvSpPr>
        <p:spPr bwMode="auto">
          <a:xfrm>
            <a:off x="0" y="392113"/>
            <a:ext cx="290286" cy="463550"/>
          </a:xfrm>
          <a:prstGeom prst="rect">
            <a:avLst/>
          </a:prstGeom>
          <a:solidFill>
            <a:srgbClr val="9A000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8F404-4D68-4CF1-A1D1-4545FFCFAAD6}" type="slidenum">
              <a:rPr lang="zh-CN" altLang="en-US" b="1" smtClean="0">
                <a:solidFill>
                  <a:srgbClr val="FF0000"/>
                </a:solidFill>
              </a:rPr>
            </a:fld>
            <a:endParaRPr lang="zh-CN" altLang="en-US" b="1" dirty="0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42973"/>
            <a:ext cx="12192000" cy="677205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65872" y="2534335"/>
            <a:ext cx="8660256" cy="2145038"/>
          </a:xfrm>
          <a:prstGeom prst="rect">
            <a:avLst/>
          </a:prstGeom>
        </p:spPr>
      </p:pic>
      <p:cxnSp>
        <p:nvCxnSpPr>
          <p:cNvPr id="5" name="直接连接符 4"/>
          <p:cNvCxnSpPr/>
          <p:nvPr/>
        </p:nvCxnSpPr>
        <p:spPr>
          <a:xfrm>
            <a:off x="8242757" y="3940709"/>
            <a:ext cx="203273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>
            <a:off x="1889102" y="4191785"/>
            <a:ext cx="838638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1889102" y="4436283"/>
            <a:ext cx="552477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2540000" y="808125"/>
            <a:ext cx="66060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The component of electron and photon has not been determined yet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There are descriptions until 2022, not for the 2024 version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180586" y="4679373"/>
            <a:ext cx="60949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https://pdg.lbl.gov/2022/reviews/rpp2022-rev-cosmic-rays.pdf</a:t>
            </a:r>
            <a:endParaRPr lang="zh-CN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10"/>
          <p:cNvSpPr txBox="1">
            <a:spLocks noChangeArrowheads="1"/>
          </p:cNvSpPr>
          <p:nvPr/>
        </p:nvSpPr>
        <p:spPr bwMode="auto">
          <a:xfrm>
            <a:off x="455839" y="347185"/>
            <a:ext cx="83272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暗物质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1"/>
          <p:cNvSpPr>
            <a:spLocks noChangeArrowheads="1"/>
          </p:cNvSpPr>
          <p:nvPr/>
        </p:nvSpPr>
        <p:spPr bwMode="auto">
          <a:xfrm>
            <a:off x="0" y="392113"/>
            <a:ext cx="290286" cy="463550"/>
          </a:xfrm>
          <a:prstGeom prst="rect">
            <a:avLst/>
          </a:prstGeom>
          <a:solidFill>
            <a:srgbClr val="9A000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8F404-4D68-4CF1-A1D1-4545FFCFAAD6}" type="slidenum">
              <a:rPr lang="zh-CN" altLang="en-US" b="1" smtClean="0">
                <a:solidFill>
                  <a:srgbClr val="FF0000"/>
                </a:solidFill>
              </a:rPr>
            </a:fld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90286" y="870405"/>
            <a:ext cx="11413908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天文和宇宙学观测表明，普通可见物质不足以解释宇宙结构。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可见物质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: </a:t>
            </a:r>
            <a:r>
              <a:rPr lang="zh-CN" altLang="en-US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暗物质</a:t>
            </a:r>
            <a:r>
              <a:rPr lang="en-US" altLang="zh-CN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: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暗能量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= 5 : </a:t>
            </a:r>
            <a:r>
              <a:rPr lang="en-US" altLang="zh-CN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27 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: 68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暗物质不参与显著电磁相互作用，但通过引力暴露其存在。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06"/>
          <a:stretch>
            <a:fillRect/>
          </a:stretch>
        </p:blipFill>
        <p:spPr>
          <a:xfrm>
            <a:off x="7484501" y="2085476"/>
            <a:ext cx="4664348" cy="43200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22" y="2085476"/>
            <a:ext cx="7447679" cy="4320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10"/>
          <p:cNvSpPr txBox="1">
            <a:spLocks noChangeArrowheads="1"/>
          </p:cNvSpPr>
          <p:nvPr/>
        </p:nvSpPr>
        <p:spPr bwMode="auto">
          <a:xfrm>
            <a:off x="455838" y="347185"/>
            <a:ext cx="7761729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传统直接探测：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WIMP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s</a:t>
            </a: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1"/>
          <p:cNvSpPr>
            <a:spLocks noChangeArrowheads="1"/>
          </p:cNvSpPr>
          <p:nvPr/>
        </p:nvSpPr>
        <p:spPr bwMode="auto">
          <a:xfrm>
            <a:off x="0" y="392113"/>
            <a:ext cx="290286" cy="463550"/>
          </a:xfrm>
          <a:prstGeom prst="rect">
            <a:avLst/>
          </a:prstGeom>
          <a:solidFill>
            <a:srgbClr val="9A000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8F404-4D68-4CF1-A1D1-4545FFCFAAD6}" type="slidenum">
              <a:rPr lang="zh-CN" altLang="en-US" b="1" smtClean="0">
                <a:solidFill>
                  <a:srgbClr val="FF0000"/>
                </a:solidFill>
              </a:rPr>
            </a:fld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55839" y="870405"/>
            <a:ext cx="10462603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目前尚未发现决定性暗物质粒子信号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促使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我们探索其他理论上可行的方案</a:t>
            </a:r>
            <a:b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120691" y="5248051"/>
            <a:ext cx="3506617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dirty="0" err="1"/>
              <a:t>Phys.Rev.Lett</a:t>
            </a:r>
            <a:r>
              <a:rPr lang="en-US" altLang="zh-CN" dirty="0"/>
              <a:t>. </a:t>
            </a:r>
            <a:r>
              <a:rPr lang="en-US" altLang="zh-CN" b="1" dirty="0"/>
              <a:t>135</a:t>
            </a:r>
            <a:r>
              <a:rPr lang="en-US" altLang="zh-CN" dirty="0"/>
              <a:t>, 011802 (2025)</a:t>
            </a:r>
            <a:endParaRPr lang="en-US" altLang="zh-CN" dirty="0"/>
          </a:p>
        </p:txBody>
      </p:sp>
      <p:pic>
        <p:nvPicPr>
          <p:cNvPr id="4" name="图片 3"/>
          <p:cNvPicPr/>
          <p:nvPr/>
        </p:nvPicPr>
        <p:blipFill>
          <a:blip r:embed="rId1"/>
          <a:srcRect l="11576" r="14708"/>
          <a:stretch>
            <a:fillRect/>
          </a:stretch>
        </p:blipFill>
        <p:spPr>
          <a:xfrm>
            <a:off x="878205" y="1701165"/>
            <a:ext cx="3637280" cy="31667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583760" y="5248358"/>
            <a:ext cx="4732601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dirty="0">
                <a:sym typeface="+mn-ea"/>
              </a:rPr>
              <a:t>NUCL INSTRUM METH A, 1068, 169712 (2024)</a:t>
            </a:r>
            <a:endParaRPr lang="en-US" altLang="zh-CN" dirty="0">
              <a:sym typeface="+mn-ea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4620" y="1680845"/>
            <a:ext cx="4968240" cy="356743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10"/>
          <p:cNvSpPr txBox="1">
            <a:spLocks noChangeArrowheads="1"/>
          </p:cNvSpPr>
          <p:nvPr/>
        </p:nvSpPr>
        <p:spPr bwMode="auto">
          <a:xfrm>
            <a:off x="455838" y="347185"/>
            <a:ext cx="66788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缪子散射探寻暗物质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1"/>
          <p:cNvSpPr>
            <a:spLocks noChangeArrowheads="1"/>
          </p:cNvSpPr>
          <p:nvPr/>
        </p:nvSpPr>
        <p:spPr bwMode="auto">
          <a:xfrm>
            <a:off x="0" y="392113"/>
            <a:ext cx="290286" cy="463550"/>
          </a:xfrm>
          <a:prstGeom prst="rect">
            <a:avLst/>
          </a:prstGeom>
          <a:solidFill>
            <a:srgbClr val="9A000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8F404-4D68-4CF1-A1D1-4545FFCFAAD6}" type="slidenum">
              <a:rPr lang="zh-CN" altLang="en-US" b="1" smtClean="0">
                <a:solidFill>
                  <a:srgbClr val="FF0000"/>
                </a:solidFill>
              </a:rPr>
            </a:fld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0" y="832772"/>
            <a:ext cx="6844440" cy="5262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我们希望利用缪子进行暗物质搜索：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buFont typeface="+mj-lt"/>
              <a:buAutoNum type="arabicPeriod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缪子是第二代轻子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buFont typeface="+mj-lt"/>
              <a:buAutoNum type="arabicPeriod"/>
            </a:pP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buFont typeface="+mj-lt"/>
              <a:buAutoNum type="arabicPeriod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对轻质量慢暗物质敏感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buFont typeface="+mj-lt"/>
              <a:buAutoNum type="arabicPeriod"/>
            </a:pP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buFont typeface="+mj-lt"/>
              <a:buAutoNum type="arabicPeriod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与传统直接探测暗物质方法形成互补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457200" indent="-457200">
              <a:buFont typeface="+mj-lt"/>
              <a:buAutoNum type="arabicPeriod"/>
            </a:pP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buFont typeface="+mj-lt"/>
              <a:buAutoNum type="arabicPeriod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自由缪子寿命较短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/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宇宙中非常稀少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457200" indent="-457200">
              <a:buFont typeface="+mj-lt"/>
              <a:buAutoNum type="arabicPeriod"/>
            </a:pP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buFont typeface="+mj-lt"/>
              <a:buAutoNum type="arabicPeriod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实验条件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宇宙射线缪子探测成像经验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中国未来缪子源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(MELODY, HIAF, </a:t>
            </a:r>
            <a:r>
              <a:rPr lang="en-US" altLang="zh-CN" sz="24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CiADS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 SHINE)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可进一步发展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束流实验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AutoShape 2" descr="Generated image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" name="AutoShape 4" descr="Generated image"/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rcRect l="13237" r="16674" b="67148"/>
          <a:stretch>
            <a:fillRect/>
          </a:stretch>
        </p:blipFill>
        <p:spPr>
          <a:xfrm>
            <a:off x="9172575" y="392430"/>
            <a:ext cx="3019425" cy="16687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29450" y="347345"/>
            <a:ext cx="2294890" cy="229489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rcRect t="32719"/>
          <a:stretch>
            <a:fillRect/>
          </a:stretch>
        </p:blipFill>
        <p:spPr>
          <a:xfrm>
            <a:off x="7846680" y="2794000"/>
            <a:ext cx="4072042" cy="3229970"/>
          </a:xfrm>
          <a:prstGeom prst="rect">
            <a:avLst/>
          </a:prstGeom>
        </p:spPr>
      </p:pic>
      <p:pic>
        <p:nvPicPr>
          <p:cNvPr id="80" name="picture 8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5198745" y="335280"/>
            <a:ext cx="4205605" cy="241427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10"/>
          <p:cNvSpPr txBox="1">
            <a:spLocks noChangeArrowheads="1"/>
          </p:cNvSpPr>
          <p:nvPr/>
        </p:nvSpPr>
        <p:spPr bwMode="auto">
          <a:xfrm>
            <a:off x="455838" y="347185"/>
            <a:ext cx="88065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宇宙射线缪子散射探测系统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1"/>
          <p:cNvSpPr>
            <a:spLocks noChangeArrowheads="1"/>
          </p:cNvSpPr>
          <p:nvPr/>
        </p:nvSpPr>
        <p:spPr bwMode="auto">
          <a:xfrm>
            <a:off x="0" y="392113"/>
            <a:ext cx="290286" cy="463550"/>
          </a:xfrm>
          <a:prstGeom prst="rect">
            <a:avLst/>
          </a:prstGeom>
          <a:solidFill>
            <a:srgbClr val="9A000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3" name="灯片编号占位符 1"/>
          <p:cNvSpPr txBox="1"/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BB8F404-4D68-4CF1-A1D1-4545FFCFAAD6}" type="slidenum">
              <a:rPr lang="zh-CN" altLang="en-US" b="1" smtClean="0">
                <a:solidFill>
                  <a:srgbClr val="FF0000"/>
                </a:solidFill>
              </a:rPr>
            </a:fld>
            <a:endParaRPr lang="zh-CN" altLang="en-US" b="1" dirty="0">
              <a:solidFill>
                <a:srgbClr val="FF0000"/>
              </a:solidFill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39451" y="2318864"/>
            <a:ext cx="3830176" cy="3240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" y="2318864"/>
            <a:ext cx="5489257" cy="32400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0" y="5558864"/>
            <a:ext cx="450777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Ref</a:t>
            </a:r>
            <a:r>
              <a:rPr lang="zh-CN" altLang="en-US" sz="1400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  <a:endParaRPr lang="en-US" altLang="zh-CN" sz="1400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Li, </a:t>
            </a:r>
            <a:r>
              <a:rPr lang="en-US" altLang="zh-CN" sz="1400" dirty="0" err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Qite</a:t>
            </a:r>
            <a:r>
              <a:rPr lang="en-US" altLang="zh-CN" sz="1400" dirty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et al. </a:t>
            </a:r>
            <a:r>
              <a:rPr lang="en-US" altLang="zh-CN" sz="1400" i="1" dirty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NIM-A</a:t>
            </a:r>
            <a:r>
              <a:rPr lang="en-US" altLang="zh-CN" sz="1400" dirty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663.1 (2012): 22-25.</a:t>
            </a:r>
            <a:endParaRPr lang="en-US" altLang="zh-CN" sz="1400" dirty="0">
              <a:solidFill>
                <a:srgbClr val="C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Qi-</a:t>
            </a:r>
            <a:r>
              <a:rPr lang="en-US" altLang="zh-CN" sz="1400" dirty="0" err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Te</a:t>
            </a:r>
            <a:r>
              <a:rPr lang="en-US" altLang="zh-CN" sz="1400" dirty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Li, et al. </a:t>
            </a:r>
            <a:r>
              <a:rPr lang="en-US" altLang="zh-CN" sz="1400" i="1" dirty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Chinese Physics C</a:t>
            </a:r>
            <a:r>
              <a:rPr lang="en-US" altLang="zh-CN" sz="1400" dirty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37 (2013)016002.</a:t>
            </a:r>
            <a:endParaRPr lang="en-US" altLang="zh-CN" sz="1400" dirty="0">
              <a:solidFill>
                <a:srgbClr val="C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S. Chen, </a:t>
            </a:r>
            <a:r>
              <a:rPr lang="en-US" altLang="zh-CN" sz="1400" dirty="0" err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Q.Li</a:t>
            </a:r>
            <a:r>
              <a:rPr lang="en-US" altLang="zh-CN" sz="1400" i="1" dirty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*</a:t>
            </a:r>
            <a:r>
              <a:rPr lang="en-US" altLang="zh-CN" sz="1400" dirty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et al, </a:t>
            </a:r>
            <a:r>
              <a:rPr lang="en-US" altLang="zh-CN" sz="1400" i="1" dirty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JINST</a:t>
            </a:r>
            <a:r>
              <a:rPr lang="en-US" altLang="zh-CN" sz="1400" dirty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: 10 (2014)10022.</a:t>
            </a:r>
            <a:endParaRPr lang="en-US" altLang="zh-CN" sz="1400" dirty="0">
              <a:solidFill>
                <a:srgbClr val="C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许金艳，李奇特</a:t>
            </a:r>
            <a:r>
              <a:rPr lang="en-US" altLang="zh-CN" sz="1400" i="1" dirty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*</a:t>
            </a:r>
            <a:r>
              <a:rPr lang="zh-CN" altLang="en-US" sz="1400" dirty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，等，</a:t>
            </a:r>
            <a:r>
              <a:rPr lang="zh-CN" altLang="en-US" sz="1400" i="1" dirty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物理实验</a:t>
            </a:r>
            <a:r>
              <a:rPr lang="zh-CN" altLang="en-US" sz="1400" dirty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altLang="zh-CN" sz="1400" dirty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41(2021)23</a:t>
            </a:r>
            <a:endParaRPr lang="en-US" altLang="zh-CN" sz="1400" dirty="0">
              <a:solidFill>
                <a:srgbClr val="C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文本框 3"/>
              <p:cNvSpPr txBox="1"/>
              <p:nvPr/>
            </p:nvSpPr>
            <p:spPr>
              <a:xfrm>
                <a:off x="0" y="855663"/>
                <a:ext cx="9514623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zh-CN" altLang="en-US" sz="20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基于二维</a:t>
                </a:r>
                <a:r>
                  <a:rPr lang="zh-CN" altLang="en-US" sz="200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延迟块读出</a:t>
                </a:r>
                <a:r>
                  <a:rPr lang="zh-CN" altLang="en-US" sz="20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的大面积玻璃</a:t>
                </a:r>
                <a:r>
                  <a:rPr lang="en-US" altLang="zh-CN" sz="20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RPC</a:t>
                </a:r>
                <a:endPara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 marL="800100" lvl="1" indent="-342900">
                  <a:buFont typeface="Wingdings" panose="05000000000000000000" pitchFamily="2" charset="2"/>
                  <a:buChar char="Ø"/>
                </a:pPr>
                <a:r>
                  <a:rPr lang="zh-CN" altLang="en-US" sz="20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大大降低电子学路数</a:t>
                </a:r>
                <a:endPara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 marL="800100" lvl="1" indent="-342900">
                  <a:buFont typeface="Wingdings" panose="05000000000000000000" pitchFamily="2" charset="2"/>
                  <a:buChar char="Ø"/>
                </a:pPr>
                <a:r>
                  <a:rPr lang="zh-CN" altLang="en-US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灵敏面积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i="1" smtClean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28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∗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28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𝑐𝑚</m:t>
                        </m:r>
                      </m:e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zh-CN" altLang="en-US" sz="20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，对缪子位置分辨</a:t>
                </a:r>
                <a:r>
                  <a:rPr lang="en-US" altLang="zh-CN" sz="200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 </a:t>
                </a:r>
                <a:r>
                  <a:rPr lang="en-US" altLang="zh-CN" sz="200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0.5-0.7 mm(σ)</a:t>
                </a:r>
                <a:endParaRPr lang="en-US" altLang="zh-CN" sz="20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4" name="文本框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855663"/>
                <a:ext cx="9514623" cy="1015663"/>
              </a:xfrm>
              <a:prstGeom prst="rect">
                <a:avLst/>
              </a:prstGeom>
              <a:blipFill rotWithShape="1">
                <a:blip r:embed="rId3"/>
                <a:stretch>
                  <a:fillRect t="-31" r="4" b="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文本框 4"/>
          <p:cNvSpPr txBox="1"/>
          <p:nvPr/>
        </p:nvSpPr>
        <p:spPr>
          <a:xfrm>
            <a:off x="6997366" y="1918754"/>
            <a:ext cx="39445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灵敏体积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50x28x28 cm</a:t>
            </a:r>
            <a:r>
              <a:rPr lang="en-US" altLang="zh-CN" sz="2000" baseline="30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926783" y="5558864"/>
            <a:ext cx="22555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空气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: 63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天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(Physics Run)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1599" y="2318864"/>
            <a:ext cx="3110400" cy="32400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5" name="文本框 14"/>
              <p:cNvSpPr txBox="1"/>
              <p:nvPr/>
            </p:nvSpPr>
            <p:spPr>
              <a:xfrm>
                <a:off x="8008038" y="5404976"/>
                <a:ext cx="4183962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zh-CN" altLang="en-US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铅块</a:t>
                </a:r>
                <a:r>
                  <a:rPr lang="en-US" altLang="zh-CN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: 11</a:t>
                </a:r>
                <a:r>
                  <a:rPr lang="zh-CN" altLang="en-US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天 </a:t>
                </a:r>
                <a:r>
                  <a:rPr lang="en-US" altLang="zh-CN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(Control Run)</a:t>
                </a:r>
                <a:endPara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ctr"/>
                <a:r>
                  <a:rPr lang="zh-CN" altLang="en-US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铅块区域：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𝑋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altLang="zh-CN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[-120 mm, 0],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𝑌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altLang="zh-CN" sz="20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[-120 mm, 120 mm]</a:t>
                </a:r>
                <a:endPara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15" name="文本框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8038" y="5404976"/>
                <a:ext cx="4183962" cy="1015663"/>
              </a:xfrm>
              <a:prstGeom prst="rect">
                <a:avLst/>
              </a:prstGeom>
              <a:blipFill rotWithShape="1">
                <a:blip r:embed="rId5"/>
                <a:stretch>
                  <a:fillRect l="-1" t="-48" b="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10"/>
          <p:cNvSpPr txBox="1">
            <a:spLocks noChangeArrowheads="1"/>
          </p:cNvSpPr>
          <p:nvPr/>
        </p:nvSpPr>
        <p:spPr bwMode="auto">
          <a:xfrm>
            <a:off x="323486" y="347185"/>
            <a:ext cx="997554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散射点位置分布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1"/>
          <p:cNvSpPr>
            <a:spLocks noChangeArrowheads="1"/>
          </p:cNvSpPr>
          <p:nvPr/>
        </p:nvSpPr>
        <p:spPr bwMode="auto">
          <a:xfrm>
            <a:off x="0" y="392113"/>
            <a:ext cx="290286" cy="463550"/>
          </a:xfrm>
          <a:prstGeom prst="rect">
            <a:avLst/>
          </a:prstGeom>
          <a:solidFill>
            <a:srgbClr val="9A000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8F404-4D68-4CF1-A1D1-4545FFCFAAD6}" type="slidenum">
              <a:rPr lang="zh-CN" altLang="en-US" b="1" smtClean="0">
                <a:solidFill>
                  <a:srgbClr val="FF0000"/>
                </a:solidFill>
              </a:rPr>
            </a:fld>
            <a:endParaRPr lang="zh-CN" altLang="en-US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本框 4"/>
              <p:cNvSpPr txBox="1"/>
              <p:nvPr/>
            </p:nvSpPr>
            <p:spPr>
              <a:xfrm>
                <a:off x="1" y="892618"/>
                <a:ext cx="12192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许多事件分布在</a:t>
                </a:r>
                <a:r>
                  <a:rPr lang="en-US" altLang="zh-CN" sz="240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RPC</a:t>
                </a:r>
                <a:r>
                  <a:rPr lang="zh-CN" altLang="en-US" sz="240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位置</a:t>
                </a:r>
                <a:endParaRPr lang="en-US" altLang="zh-CN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仅观察灵敏区范围散射角分布 </a:t>
                </a:r>
                <a:r>
                  <a:rPr lang="en-US" altLang="zh-CN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𝑋</m:t>
                    </m:r>
                    <m:r>
                      <a:rPr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, </m:t>
                    </m:r>
                    <m:r>
                      <a:rPr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𝑌</m:t>
                    </m:r>
                    <m:r>
                      <a:rPr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, </m:t>
                    </m:r>
                    <m:r>
                      <a:rPr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𝑍</m:t>
                    </m:r>
                    <m:r>
                      <a:rPr lang="en-US" altLang="zh-CN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 ∈</m:t>
                    </m:r>
                  </m:oMath>
                </a14:m>
                <a:r>
                  <a:rPr lang="en-US" altLang="zh-CN" sz="240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(-110 mm,110 mm)</a:t>
                </a:r>
                <a:endParaRPr lang="en-US" altLang="zh-CN" sz="24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" y="892618"/>
                <a:ext cx="12192000" cy="830997"/>
              </a:xfrm>
              <a:prstGeom prst="rect">
                <a:avLst/>
              </a:prstGeom>
              <a:blipFill rotWithShape="1">
                <a:blip r:embed="rId1"/>
                <a:stretch>
                  <a:fillRect t="-53" b="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8893" y="1722899"/>
            <a:ext cx="4896302" cy="4680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43" y="1722899"/>
            <a:ext cx="6483750" cy="4680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42965" y="2117725"/>
            <a:ext cx="5126355" cy="4468495"/>
          </a:xfrm>
          <a:prstGeom prst="rect">
            <a:avLst/>
          </a:prstGeom>
        </p:spPr>
      </p:pic>
      <p:sp>
        <p:nvSpPr>
          <p:cNvPr id="9" name="文本框 10"/>
          <p:cNvSpPr txBox="1">
            <a:spLocks noChangeArrowheads="1"/>
          </p:cNvSpPr>
          <p:nvPr/>
        </p:nvSpPr>
        <p:spPr bwMode="auto">
          <a:xfrm>
            <a:off x="455837" y="347185"/>
            <a:ext cx="10649309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在搜索暗物质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之前：先理解宇宙线背景成分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1"/>
          <p:cNvSpPr>
            <a:spLocks noChangeArrowheads="1"/>
          </p:cNvSpPr>
          <p:nvPr/>
        </p:nvSpPr>
        <p:spPr bwMode="auto">
          <a:xfrm>
            <a:off x="0" y="392113"/>
            <a:ext cx="290286" cy="463550"/>
          </a:xfrm>
          <a:prstGeom prst="rect">
            <a:avLst/>
          </a:prstGeom>
          <a:solidFill>
            <a:srgbClr val="9A000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8F404-4D68-4CF1-A1D1-4545FFCFAAD6}" type="slidenum">
              <a:rPr lang="zh-CN" altLang="en-US" b="1" smtClean="0">
                <a:solidFill>
                  <a:srgbClr val="FF0000"/>
                </a:solidFill>
              </a:rPr>
            </a:fld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4" name="AutoShape 2" descr="Generated image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" name="AutoShape 4" descr="Generated image"/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705" y="2170430"/>
            <a:ext cx="4438650" cy="4421505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6774672" y="6538912"/>
            <a:ext cx="42944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K.P. </a:t>
            </a:r>
            <a:r>
              <a:rPr lang="en-US" altLang="zh-CN" sz="120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Beuermann</a:t>
            </a:r>
            <a:r>
              <a:rPr lang="en-US" altLang="zh-CN" sz="120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and G. </a:t>
            </a:r>
            <a:r>
              <a:rPr lang="en-US" altLang="zh-CN" sz="120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Wibberenz</a:t>
            </a:r>
            <a:r>
              <a:rPr lang="en-US" altLang="zh-CN" sz="120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Can. J. Phys.46, S1034 (1968)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0" y="855663"/>
            <a:ext cx="1214495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海平面次级宇宙线缪子约占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75%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，但大角度散射样本中，电子等非缪子成分不可忽略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精确测量需确定其余带电粒子占比，但此前研究精度较低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不确定度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10%-20%)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因此暗物质搜索前，必须先精确建模普通宇宙线散射背景。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6" name="picture 1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5582920" y="2170430"/>
            <a:ext cx="6433185" cy="464502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2115800" y="33655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10"/>
          <p:cNvSpPr txBox="1">
            <a:spLocks noChangeArrowheads="1"/>
          </p:cNvSpPr>
          <p:nvPr/>
        </p:nvSpPr>
        <p:spPr bwMode="auto">
          <a:xfrm>
            <a:off x="455838" y="347185"/>
            <a:ext cx="117361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海平面次级宇宙线粒子全模拟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1"/>
          <p:cNvSpPr>
            <a:spLocks noChangeArrowheads="1"/>
          </p:cNvSpPr>
          <p:nvPr/>
        </p:nvSpPr>
        <p:spPr bwMode="auto">
          <a:xfrm>
            <a:off x="0" y="392113"/>
            <a:ext cx="290286" cy="463550"/>
          </a:xfrm>
          <a:prstGeom prst="rect">
            <a:avLst/>
          </a:prstGeom>
          <a:solidFill>
            <a:srgbClr val="9A000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8F404-4D68-4CF1-A1D1-4545FFCFAAD6}" type="slidenum">
              <a:rPr lang="zh-CN" altLang="en-US" b="1" smtClean="0">
                <a:solidFill>
                  <a:srgbClr val="FF0000"/>
                </a:solidFill>
              </a:rPr>
            </a:fld>
            <a:endParaRPr lang="zh-CN" altLang="en-US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本框 6"/>
              <p:cNvSpPr txBox="1"/>
              <p:nvPr/>
            </p:nvSpPr>
            <p:spPr>
              <a:xfrm>
                <a:off x="145143" y="1334215"/>
                <a:ext cx="5605554" cy="36309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对海平面次级宇宙线粒子成分进行模拟：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CN" sz="24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μ</m:t>
                    </m:r>
                    <m:r>
                      <a:rPr lang="en-US" altLang="zh-CN" sz="24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altLang="zh-CN" sz="24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e</m:t>
                    </m:r>
                    <m:r>
                      <a:rPr lang="en-US" altLang="zh-CN" sz="24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,</m:t>
                    </m:r>
                    <m:r>
                      <a:rPr lang="en-US" altLang="zh-CN" sz="24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 </m:t>
                    </m:r>
                    <m:r>
                      <a:rPr lang="zh-CN" altLang="en-US" sz="24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𝛾</m:t>
                    </m:r>
                    <m:r>
                      <a:rPr lang="en-US" altLang="zh-CN" sz="24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,</m:t>
                    </m:r>
                    <m:r>
                      <a:rPr lang="en-US" altLang="zh-CN" sz="24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𝑝</m:t>
                    </m:r>
                    <m:r>
                      <a:rPr lang="en-US" altLang="zh-CN" sz="24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,</m:t>
                    </m:r>
                    <m:r>
                      <a:rPr lang="en-US" altLang="zh-CN" sz="24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𝑛</m:t>
                    </m:r>
                    <m:r>
                      <a:rPr lang="en-US" altLang="zh-CN" sz="24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,</m:t>
                    </m:r>
                    <m:r>
                      <a:rPr lang="zh-CN" altLang="en-US" sz="240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𝜋</m:t>
                    </m:r>
                  </m:oMath>
                </a14:m>
                <a:r>
                  <a:rPr lang="zh-CN" altLang="en-US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</a:t>
                </a:r>
                <a:r>
                  <a:rPr lang="en-US" altLang="zh-CN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(</a:t>
                </a:r>
                <a:r>
                  <a:rPr lang="zh-CN" altLang="en-US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基于</a:t>
                </a:r>
                <a:r>
                  <a:rPr lang="en-US" altLang="zh-CN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GEANT4</a:t>
                </a:r>
                <a:r>
                  <a:rPr lang="zh-CN" altLang="en-US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的模拟软件框架</a:t>
                </a:r>
                <a:r>
                  <a:rPr lang="en-US" altLang="zh-CN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, </a:t>
                </a:r>
                <a:r>
                  <a:rPr lang="en-US" altLang="zh-CN" sz="1400" dirty="0">
                    <a:latin typeface="微软雅黑" panose="020B0503020204020204" pitchFamily="34" charset="-122"/>
                    <a:ea typeface="微软雅黑" panose="020B0503020204020204" pitchFamily="34" charset="-122"/>
                    <a:hlinkClick r:id="rId1"/>
                  </a:rPr>
                  <a:t>https://github.com/PKMuon/PKMUON_2024</a:t>
                </a:r>
                <a:r>
                  <a:rPr lang="en-US" altLang="zh-CN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 )</a:t>
                </a:r>
                <a:endParaRPr lang="en-US" altLang="zh-CN" sz="1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endParaRPr lang="en-US" altLang="zh-CN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小角度主要由</a:t>
                </a:r>
                <a:r>
                  <a:rPr lang="zh-CN" altLang="en-US" sz="240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缪子</a:t>
                </a:r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贡献</a:t>
                </a:r>
                <a:endParaRPr lang="en-US" altLang="zh-CN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CN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大角度主要由</a:t>
                </a:r>
                <a:r>
                  <a:rPr lang="zh-CN" altLang="en-US" sz="240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电子</a:t>
                </a:r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贡献</a:t>
                </a:r>
                <a:endParaRPr lang="en-US" altLang="zh-CN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CN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在实测数据与模拟数据中的</a:t>
                </a:r>
                <a:r>
                  <a:rPr lang="zh-CN" altLang="en-US" sz="2400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各粒子成分占比</a:t>
                </a:r>
                <a:r>
                  <a:rPr lang="zh-CN" altLang="en-US" sz="2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也许存在差异</a:t>
                </a:r>
                <a:endParaRPr lang="en-US" altLang="zh-CN" sz="2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143" y="1334215"/>
                <a:ext cx="5605554" cy="3630930"/>
              </a:xfrm>
              <a:prstGeom prst="rect">
                <a:avLst/>
              </a:prstGeom>
              <a:blipFill rotWithShape="1">
                <a:blip r:embed="rId2"/>
                <a:stretch>
                  <a:fillRect l="-6" t="-2" r="2" b="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697" y="980870"/>
            <a:ext cx="5985000" cy="432000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145143" y="5214345"/>
            <a:ext cx="1173616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为研究缪子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暗物质散射，后续仅分析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0.05-0.5 rad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事件：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小于</a:t>
            </a:r>
            <a:r>
              <a:rPr lang="en-US" altLang="zh-CN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0.05 rad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：受探测器角分辨、材料多重散射影响严重，且由库伦散射主导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大于</a:t>
            </a:r>
            <a:r>
              <a:rPr lang="en-US" altLang="zh-CN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0.5 rad</a:t>
            </a:r>
            <a:r>
              <a:rPr lang="zh-CN" altLang="en-US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统计量较少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527800" y="1403350"/>
            <a:ext cx="1397000" cy="3478794"/>
          </a:xfrm>
          <a:prstGeom prst="rect">
            <a:avLst/>
          </a:prstGeom>
          <a:noFill/>
          <a:ln w="381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ISLIDE.THEME" val="https://www.islide.cc;"/>
</p:tagLst>
</file>

<file path=ppt/tags/tag10.xml><?xml version="1.0" encoding="utf-8"?>
<p:tagLst xmlns:p="http://schemas.openxmlformats.org/presentationml/2006/main">
  <p:tag name="KSO_WM_DIAGRAM_VIRTUALLY_FRAME" val="{&quot;height&quot;:348.4393700787401,&quot;left&quot;:28.51047244094488,&quot;top&quot;:162.18755905511813,&quot;width&quot;:917.052598425197}"/>
</p:tagLst>
</file>

<file path=ppt/tags/tag11.xml><?xml version="1.0" encoding="utf-8"?>
<p:tagLst xmlns:p="http://schemas.openxmlformats.org/presentationml/2006/main">
  <p:tag name="ISLIDE.THEME" val="https://www.islide.cc;"/>
</p:tagLst>
</file>

<file path=ppt/tags/tag12.xml><?xml version="1.0" encoding="utf-8"?>
<p:tagLst xmlns:p="http://schemas.openxmlformats.org/presentationml/2006/main">
  <p:tag name="ISLIDE.THEME" val="https://www.islide.cc;"/>
</p:tagLst>
</file>

<file path=ppt/tags/tag2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DIAGRAM_VIRTUALLY_FRAME" val="{&quot;height&quot;:348.4393700787401,&quot;left&quot;:28.51047244094488,&quot;top&quot;:162.18755905511813,&quot;width&quot;:917.052598425197}"/>
</p:tagLst>
</file>

<file path=ppt/tags/tag4.xml><?xml version="1.0" encoding="utf-8"?>
<p:tagLst xmlns:p="http://schemas.openxmlformats.org/presentationml/2006/main">
  <p:tag name="KSO_WM_DIAGRAM_VIRTUALLY_FRAME" val="{&quot;height&quot;:348.4393700787401,&quot;left&quot;:28.51047244094488,&quot;top&quot;:162.18755905511813,&quot;width&quot;:917.052598425197}"/>
</p:tagLst>
</file>

<file path=ppt/tags/tag5.xml><?xml version="1.0" encoding="utf-8"?>
<p:tagLst xmlns:p="http://schemas.openxmlformats.org/presentationml/2006/main">
  <p:tag name="KSO_WM_DIAGRAM_VIRTUALLY_FRAME" val="{&quot;height&quot;:348.4393700787401,&quot;left&quot;:28.51047244094488,&quot;top&quot;:162.18755905511813,&quot;width&quot;:917.052598425197}"/>
</p:tagLst>
</file>

<file path=ppt/tags/tag6.xml><?xml version="1.0" encoding="utf-8"?>
<p:tagLst xmlns:p="http://schemas.openxmlformats.org/presentationml/2006/main">
  <p:tag name="KSO_WM_DIAGRAM_VIRTUALLY_FRAME" val="{&quot;height&quot;:348.4393700787401,&quot;left&quot;:28.51047244094488,&quot;top&quot;:162.18755905511813,&quot;width&quot;:917.052598425197}"/>
</p:tagLst>
</file>

<file path=ppt/tags/tag7.xml><?xml version="1.0" encoding="utf-8"?>
<p:tagLst xmlns:p="http://schemas.openxmlformats.org/presentationml/2006/main">
  <p:tag name="KSO_WM_DIAGRAM_VIRTUALLY_FRAME" val="{&quot;height&quot;:348.4393700787401,&quot;left&quot;:28.51047244094488,&quot;top&quot;:162.18755905511813,&quot;width&quot;:917.052598425197}"/>
</p:tagLst>
</file>

<file path=ppt/tags/tag8.xml><?xml version="1.0" encoding="utf-8"?>
<p:tagLst xmlns:p="http://schemas.openxmlformats.org/presentationml/2006/main">
  <p:tag name="KSO_WM_DIAGRAM_VIRTUALLY_FRAME" val="{&quot;height&quot;:348.4393700787401,&quot;left&quot;:28.51047244094488,&quot;top&quot;:162.18755905511813,&quot;width&quot;:917.052598425197}"/>
</p:tagLst>
</file>

<file path=ppt/tags/tag9.xml><?xml version="1.0" encoding="utf-8"?>
<p:tagLst xmlns:p="http://schemas.openxmlformats.org/presentationml/2006/main">
  <p:tag name="KSO_WM_DIAGRAM_VIRTUALLY_FRAME" val="{&quot;height&quot;:348.4393700787401,&quot;left&quot;:28.51047244094488,&quot;top&quot;:162.18755905511813,&quot;width&quot;:917.052598425197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3563</Words>
  <Application>WPS 演示</Application>
  <PresentationFormat>宽屏</PresentationFormat>
  <Paragraphs>232</Paragraphs>
  <Slides>21</Slides>
  <Notes>21</Notes>
  <HiddenSlides>0</HiddenSlides>
  <MMClips>0</MMClips>
  <ScaleCrop>false</ScaleCrop>
  <HeadingPairs>
    <vt:vector size="8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21</vt:i4>
      </vt:variant>
    </vt:vector>
  </HeadingPairs>
  <TitlesOfParts>
    <vt:vector size="42" baseType="lpstr">
      <vt:lpstr>Arial</vt:lpstr>
      <vt:lpstr>宋体</vt:lpstr>
      <vt:lpstr>Wingdings</vt:lpstr>
      <vt:lpstr>Calibri</vt:lpstr>
      <vt:lpstr>微软雅黑</vt:lpstr>
      <vt:lpstr>黑体</vt:lpstr>
      <vt:lpstr>Times New Roman</vt:lpstr>
      <vt:lpstr>Cambria Math</vt:lpstr>
      <vt:lpstr>等线</vt:lpstr>
      <vt:lpstr>Arial Unicode MS</vt:lpstr>
      <vt:lpstr>等线 Light</vt:lpstr>
      <vt:lpstr>TimesNewRomanPSMT</vt:lpstr>
      <vt:lpstr>TimesNewRomanPSMT</vt:lpstr>
      <vt:lpstr>Wingdings</vt:lpstr>
      <vt:lpstr>BatangChe</vt:lpstr>
      <vt:lpstr>Segoe Print</vt:lpstr>
      <vt:lpstr>Good Times</vt:lpstr>
      <vt:lpstr>Arial</vt:lpstr>
      <vt:lpstr>Office 主题​​</vt:lpstr>
      <vt:lpstr>TCLayout.ActiveDocument.1</vt:lpstr>
      <vt:lpstr>TCLayout.ActiveDocument.1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承恩 刘</dc:creator>
  <cp:lastModifiedBy>方昊</cp:lastModifiedBy>
  <cp:revision>363</cp:revision>
  <dcterms:created xsi:type="dcterms:W3CDTF">2024-11-05T23:08:00Z</dcterms:created>
  <dcterms:modified xsi:type="dcterms:W3CDTF">2026-07-11T17:07:58Z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49E1F953359B47CB908EAE200554D243_13</vt:lpwstr>
  </property>
</Properties>
</file>