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21" r:id="rId1"/>
    <p:sldMasterId id="2147483733" r:id="rId2"/>
    <p:sldMasterId id="2147483745" r:id="rId3"/>
  </p:sldMasterIdLst>
  <p:notesMasterIdLst>
    <p:notesMasterId r:id="rId27"/>
  </p:notesMasterIdLst>
  <p:sldIdLst>
    <p:sldId id="337" r:id="rId4"/>
    <p:sldId id="296" r:id="rId5"/>
    <p:sldId id="378" r:id="rId6"/>
    <p:sldId id="352" r:id="rId7"/>
    <p:sldId id="354" r:id="rId8"/>
    <p:sldId id="355" r:id="rId9"/>
    <p:sldId id="357" r:id="rId10"/>
    <p:sldId id="358" r:id="rId11"/>
    <p:sldId id="379" r:id="rId12"/>
    <p:sldId id="380" r:id="rId13"/>
    <p:sldId id="381" r:id="rId14"/>
    <p:sldId id="383" r:id="rId15"/>
    <p:sldId id="385" r:id="rId16"/>
    <p:sldId id="386" r:id="rId17"/>
    <p:sldId id="300" r:id="rId18"/>
    <p:sldId id="387" r:id="rId19"/>
    <p:sldId id="389" r:id="rId20"/>
    <p:sldId id="395" r:id="rId21"/>
    <p:sldId id="392" r:id="rId22"/>
    <p:sldId id="394" r:id="rId23"/>
    <p:sldId id="396" r:id="rId24"/>
    <p:sldId id="397" r:id="rId25"/>
    <p:sldId id="288" r:id="rId26"/>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4D91"/>
    <a:srgbClr val="FFFFFF"/>
    <a:srgbClr val="E7B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81" autoAdjust="0"/>
    <p:restoredTop sz="94660"/>
  </p:normalViewPr>
  <p:slideViewPr>
    <p:cSldViewPr snapToGrid="0">
      <p:cViewPr varScale="1">
        <p:scale>
          <a:sx n="105" d="100"/>
          <a:sy n="105" d="100"/>
        </p:scale>
        <p:origin x="8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0FFD83-CA05-4710-9833-255D417F8ADE}" type="datetimeFigureOut">
              <a:rPr lang="zh-CN" altLang="en-US" smtClean="0"/>
              <a:t>2026/7/12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24DE69-6965-4AEE-B712-9569A4345232}"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p:spPr>
      </p:sp>
      <p:sp>
        <p:nvSpPr>
          <p:cNvPr id="3" name="备注占位符 2"/>
          <p:cNvSpPr>
            <a:spLocks noGrp="1"/>
          </p:cNvSpPr>
          <p:nvPr>
            <p:ph type="body" idx="1"/>
          </p:nvPr>
        </p:nvSpPr>
        <p:spPr/>
        <p:txBody>
          <a:bodyPr/>
          <a:lstStyle/>
          <a:p>
            <a:r>
              <a:rPr lang="zh-CN" altLang="en-US" dirty="0"/>
              <a:t>尊敬的各位老师，下午好！我是王泊覃，下面向各位汇报我的博士学位论文中期进展，我的导师是王义教授。</a:t>
            </a:r>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24DE69-6965-4AEE-B712-9569A434523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142115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r>
              <a:rPr lang="en-US" altLang="zh-CN"/>
              <a:t>2023/12/25</a:t>
            </a:r>
            <a:endParaRPr lang="zh-CN" altLang="en-US"/>
          </a:p>
        </p:txBody>
      </p:sp>
      <p:sp>
        <p:nvSpPr>
          <p:cNvPr id="5" name="Footer Placeholder 4"/>
          <p:cNvSpPr>
            <a:spLocks noGrp="1"/>
          </p:cNvSpPr>
          <p:nvPr>
            <p:ph type="ftr" sz="quarter" idx="11"/>
          </p:nvPr>
        </p:nvSpPr>
        <p:spPr/>
        <p:txBody>
          <a:bodyPr/>
          <a:lstStyle/>
          <a:p>
            <a:r>
              <a:rPr lang="zh-CN" altLang="en-US"/>
              <a:t>清华大学博士生中期检查</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pPr/>
              <a:t>‹#›</a:t>
            </a:fld>
            <a:endParaRPr lang="zh-CN" altLang="en-US"/>
          </a:p>
        </p:txBody>
      </p:sp>
      <p:pic>
        <p:nvPicPr>
          <p:cNvPr id="7" name="图片 6">
            <a:extLst>
              <a:ext uri="{FF2B5EF4-FFF2-40B4-BE49-F238E27FC236}">
                <a16:creationId xmlns:a16="http://schemas.microsoft.com/office/drawing/2014/main" id="{5D592D75-422C-643F-1343-EFBF4872AE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020" y="-1976"/>
            <a:ext cx="1051936" cy="790114"/>
          </a:xfrm>
          <a:prstGeom prst="rect">
            <a:avLst/>
          </a:prstGeom>
        </p:spPr>
      </p:pic>
      <p:pic>
        <p:nvPicPr>
          <p:cNvPr id="8" name="图片 7">
            <a:extLst>
              <a:ext uri="{FF2B5EF4-FFF2-40B4-BE49-F238E27FC236}">
                <a16:creationId xmlns:a16="http://schemas.microsoft.com/office/drawing/2014/main" id="{F0E8C8F2-6E67-7250-5FC5-7C68B6AD4A4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9383" r="14445" b="46843"/>
          <a:stretch>
            <a:fillRect/>
          </a:stretch>
        </p:blipFill>
        <p:spPr>
          <a:xfrm>
            <a:off x="1173957" y="13"/>
            <a:ext cx="5002107" cy="782147"/>
          </a:xfrm>
          <a:prstGeom prst="rect">
            <a:avLst/>
          </a:prstGeom>
        </p:spPr>
      </p:pic>
      <p:cxnSp>
        <p:nvCxnSpPr>
          <p:cNvPr id="9" name="直接连接符 8">
            <a:extLst>
              <a:ext uri="{FF2B5EF4-FFF2-40B4-BE49-F238E27FC236}">
                <a16:creationId xmlns:a16="http://schemas.microsoft.com/office/drawing/2014/main" id="{52CA5CEE-02BA-6630-E3AD-A3B6B90EBBE4}"/>
              </a:ext>
            </a:extLst>
          </p:cNvPr>
          <p:cNvCxnSpPr>
            <a:cxnSpLocks/>
          </p:cNvCxnSpPr>
          <p:nvPr userDrawn="1"/>
        </p:nvCxnSpPr>
        <p:spPr>
          <a:xfrm>
            <a:off x="4" y="819828"/>
            <a:ext cx="7203637" cy="0"/>
          </a:xfrm>
          <a:prstGeom prst="line">
            <a:avLst/>
          </a:prstGeom>
          <a:ln w="38100">
            <a:gradFill>
              <a:gsLst>
                <a:gs pos="78000">
                  <a:srgbClr val="C8B0CF"/>
                </a:gs>
                <a:gs pos="0">
                  <a:srgbClr val="713282"/>
                </a:gs>
                <a:gs pos="100000">
                  <a:schemeClr val="bg1"/>
                </a:gs>
              </a:gsLst>
              <a:lin ang="0" scaled="0"/>
            </a:gradFill>
          </a:ln>
          <a:effectLst/>
        </p:spPr>
        <p:style>
          <a:lnRef idx="2">
            <a:schemeClr val="accent4"/>
          </a:lnRef>
          <a:fillRef idx="0">
            <a:schemeClr val="accent4"/>
          </a:fillRef>
          <a:effectRef idx="1">
            <a:schemeClr val="accent4"/>
          </a:effectRef>
          <a:fontRef idx="minor">
            <a:schemeClr val="tx1"/>
          </a:fontRef>
        </p:style>
      </p:cxnSp>
      <p:sp>
        <p:nvSpPr>
          <p:cNvPr id="10" name="矩形 9">
            <a:extLst>
              <a:ext uri="{FF2B5EF4-FFF2-40B4-BE49-F238E27FC236}">
                <a16:creationId xmlns:a16="http://schemas.microsoft.com/office/drawing/2014/main" id="{38398357-E6C2-B5FD-C588-CFDB6D9B54B8}"/>
              </a:ext>
            </a:extLst>
          </p:cNvPr>
          <p:cNvSpPr/>
          <p:nvPr userDrawn="1"/>
        </p:nvSpPr>
        <p:spPr>
          <a:xfrm>
            <a:off x="6359167" y="2992391"/>
            <a:ext cx="5832836" cy="3565110"/>
          </a:xfrm>
          <a:prstGeom prst="rect">
            <a:avLst/>
          </a:prstGeom>
          <a:blipFill dpi="0" rotWithShape="1">
            <a:blip r:embed="rId4">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11" name="矩形 10">
            <a:extLst>
              <a:ext uri="{FF2B5EF4-FFF2-40B4-BE49-F238E27FC236}">
                <a16:creationId xmlns:a16="http://schemas.microsoft.com/office/drawing/2014/main" id="{275D8140-D31B-99BC-22A8-1107A26A05FB}"/>
              </a:ext>
            </a:extLst>
          </p:cNvPr>
          <p:cNvSpPr/>
          <p:nvPr userDrawn="1"/>
        </p:nvSpPr>
        <p:spPr>
          <a:xfrm>
            <a:off x="0" y="6584398"/>
            <a:ext cx="12192000" cy="295461"/>
          </a:xfrm>
          <a:prstGeom prst="rect">
            <a:avLst/>
          </a:prstGeom>
          <a:solidFill>
            <a:srgbClr val="703381">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extLst>
      <p:ext uri="{BB962C8B-B14F-4D97-AF65-F5344CB8AC3E}">
        <p14:creationId xmlns:p14="http://schemas.microsoft.com/office/powerpoint/2010/main" val="1823214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en-US" altLang="zh-CN"/>
              <a:t>2023/12/25</a:t>
            </a:r>
            <a:endParaRPr lang="zh-CN" altLang="en-US"/>
          </a:p>
        </p:txBody>
      </p:sp>
      <p:sp>
        <p:nvSpPr>
          <p:cNvPr id="5" name="Footer Placeholder 4"/>
          <p:cNvSpPr>
            <a:spLocks noGrp="1"/>
          </p:cNvSpPr>
          <p:nvPr>
            <p:ph type="ftr" sz="quarter" idx="11"/>
          </p:nvPr>
        </p:nvSpPr>
        <p:spPr/>
        <p:txBody>
          <a:bodyPr/>
          <a:lstStyle/>
          <a:p>
            <a:r>
              <a:rPr lang="zh-CN" altLang="en-US"/>
              <a:t>清华大学博士生中期检查</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717325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en-US" altLang="zh-CN"/>
              <a:t>2023/12/25</a:t>
            </a:r>
            <a:endParaRPr lang="zh-CN" altLang="en-US"/>
          </a:p>
        </p:txBody>
      </p:sp>
      <p:sp>
        <p:nvSpPr>
          <p:cNvPr id="5" name="Footer Placeholder 4"/>
          <p:cNvSpPr>
            <a:spLocks noGrp="1"/>
          </p:cNvSpPr>
          <p:nvPr>
            <p:ph type="ftr" sz="quarter" idx="11"/>
          </p:nvPr>
        </p:nvSpPr>
        <p:spPr/>
        <p:txBody>
          <a:bodyPr/>
          <a:lstStyle/>
          <a:p>
            <a:r>
              <a:rPr lang="zh-CN" altLang="en-US"/>
              <a:t>清华大学博士生中期检查</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3599880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72977413-1C49-7C1A-0CE3-67EA85C77C72}"/>
              </a:ext>
            </a:extLst>
          </p:cNvPr>
          <p:cNvSpPr>
            <a:spLocks noGrp="1"/>
          </p:cNvSpPr>
          <p:nvPr>
            <p:ph type="title"/>
          </p:nvPr>
        </p:nvSpPr>
        <p:spPr>
          <a:xfrm>
            <a:off x="47808" y="41834"/>
            <a:ext cx="10515600" cy="722592"/>
          </a:xfrm>
        </p:spPr>
        <p:txBody>
          <a:bodyPr>
            <a:normAutofit/>
          </a:bodyPr>
          <a:lstStyle>
            <a:lvl1pPr>
              <a:defRPr sz="3000"/>
            </a:lvl1pPr>
          </a:lstStyle>
          <a:p>
            <a:r>
              <a:rPr lang="zh-CN" altLang="en-US" dirty="0"/>
              <a:t>单击此处编辑母版标题样式</a:t>
            </a:r>
            <a:endParaRPr lang="en-US" dirty="0"/>
          </a:p>
        </p:txBody>
      </p:sp>
      <p:cxnSp>
        <p:nvCxnSpPr>
          <p:cNvPr id="13" name="直接连接符 12">
            <a:extLst>
              <a:ext uri="{FF2B5EF4-FFF2-40B4-BE49-F238E27FC236}">
                <a16:creationId xmlns:a16="http://schemas.microsoft.com/office/drawing/2014/main" id="{4A435BA2-088B-D86F-0003-5F8A0F3011DB}"/>
              </a:ext>
            </a:extLst>
          </p:cNvPr>
          <p:cNvCxnSpPr>
            <a:cxnSpLocks/>
          </p:cNvCxnSpPr>
          <p:nvPr userDrawn="1"/>
        </p:nvCxnSpPr>
        <p:spPr>
          <a:xfrm>
            <a:off x="4" y="819828"/>
            <a:ext cx="7203637" cy="0"/>
          </a:xfrm>
          <a:prstGeom prst="line">
            <a:avLst/>
          </a:prstGeom>
          <a:ln w="38100">
            <a:gradFill>
              <a:gsLst>
                <a:gs pos="78000">
                  <a:srgbClr val="C8B0CF"/>
                </a:gs>
                <a:gs pos="0">
                  <a:srgbClr val="713282"/>
                </a:gs>
                <a:gs pos="100000">
                  <a:schemeClr val="bg1"/>
                </a:gs>
              </a:gsLst>
              <a:lin ang="0" scaled="0"/>
            </a:gradFill>
          </a:ln>
          <a:effectLst/>
        </p:spPr>
        <p:style>
          <a:lnRef idx="2">
            <a:schemeClr val="accent4"/>
          </a:lnRef>
          <a:fillRef idx="0">
            <a:schemeClr val="accent4"/>
          </a:fillRef>
          <a:effectRef idx="1">
            <a:schemeClr val="accent4"/>
          </a:effectRef>
          <a:fontRef idx="minor">
            <a:schemeClr val="tx1"/>
          </a:fontRef>
        </p:style>
      </p:cxnSp>
      <p:sp>
        <p:nvSpPr>
          <p:cNvPr id="14" name="矩形 13">
            <a:extLst>
              <a:ext uri="{FF2B5EF4-FFF2-40B4-BE49-F238E27FC236}">
                <a16:creationId xmlns:a16="http://schemas.microsoft.com/office/drawing/2014/main" id="{D1E1AD71-ED3C-75F5-9A6A-D2E18DBFEDB8}"/>
              </a:ext>
            </a:extLst>
          </p:cNvPr>
          <p:cNvSpPr/>
          <p:nvPr userDrawn="1"/>
        </p:nvSpPr>
        <p:spPr>
          <a:xfrm>
            <a:off x="0" y="6584398"/>
            <a:ext cx="12192000" cy="295461"/>
          </a:xfrm>
          <a:prstGeom prst="rect">
            <a:avLst/>
          </a:prstGeom>
          <a:solidFill>
            <a:srgbClr val="703381">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5" name="Date Placeholder 3">
            <a:extLst>
              <a:ext uri="{FF2B5EF4-FFF2-40B4-BE49-F238E27FC236}">
                <a16:creationId xmlns:a16="http://schemas.microsoft.com/office/drawing/2014/main" id="{B410FA7B-F546-532A-DED8-7ED74482D5CE}"/>
              </a:ext>
            </a:extLst>
          </p:cNvPr>
          <p:cNvSpPr>
            <a:spLocks noGrp="1"/>
          </p:cNvSpPr>
          <p:nvPr>
            <p:ph type="dt" sz="half" idx="10"/>
          </p:nvPr>
        </p:nvSpPr>
        <p:spPr>
          <a:xfrm>
            <a:off x="838200" y="6541624"/>
            <a:ext cx="2743200" cy="365125"/>
          </a:xfrm>
        </p:spPr>
        <p:txBody>
          <a:bodyPr/>
          <a:lstStyle>
            <a:lvl1pPr>
              <a:defRPr>
                <a:solidFill>
                  <a:schemeClr val="bg1"/>
                </a:solidFill>
              </a:defRPr>
            </a:lvl1pPr>
          </a:lstStyle>
          <a:p>
            <a:r>
              <a:rPr lang="en-US" altLang="zh-CN"/>
              <a:t>2023/12/25</a:t>
            </a:r>
            <a:endParaRPr lang="zh-CN" altLang="en-US"/>
          </a:p>
        </p:txBody>
      </p:sp>
      <p:sp>
        <p:nvSpPr>
          <p:cNvPr id="16" name="Footer Placeholder 4">
            <a:extLst>
              <a:ext uri="{FF2B5EF4-FFF2-40B4-BE49-F238E27FC236}">
                <a16:creationId xmlns:a16="http://schemas.microsoft.com/office/drawing/2014/main" id="{A37637A1-3B47-59D0-BDD8-7FD78391674D}"/>
              </a:ext>
            </a:extLst>
          </p:cNvPr>
          <p:cNvSpPr>
            <a:spLocks noGrp="1"/>
          </p:cNvSpPr>
          <p:nvPr>
            <p:ph type="ftr" sz="quarter" idx="11"/>
          </p:nvPr>
        </p:nvSpPr>
        <p:spPr>
          <a:xfrm>
            <a:off x="4038600" y="6541624"/>
            <a:ext cx="4114800" cy="365125"/>
          </a:xfrm>
        </p:spPr>
        <p:txBody>
          <a:bodyPr/>
          <a:lstStyle>
            <a:lvl1pPr>
              <a:defRPr>
                <a:solidFill>
                  <a:schemeClr val="bg1"/>
                </a:solidFill>
              </a:defRPr>
            </a:lvl1pPr>
          </a:lstStyle>
          <a:p>
            <a:r>
              <a:rPr lang="zh-CN" altLang="en-US"/>
              <a:t>清华大学博士生中期检查</a:t>
            </a:r>
          </a:p>
        </p:txBody>
      </p:sp>
      <p:sp>
        <p:nvSpPr>
          <p:cNvPr id="17" name="Slide Number Placeholder 5">
            <a:extLst>
              <a:ext uri="{FF2B5EF4-FFF2-40B4-BE49-F238E27FC236}">
                <a16:creationId xmlns:a16="http://schemas.microsoft.com/office/drawing/2014/main" id="{DC876153-F520-2390-1A97-9D0D5759F0F5}"/>
              </a:ext>
            </a:extLst>
          </p:cNvPr>
          <p:cNvSpPr>
            <a:spLocks noGrp="1"/>
          </p:cNvSpPr>
          <p:nvPr>
            <p:ph type="sldNum" sz="quarter" idx="12"/>
          </p:nvPr>
        </p:nvSpPr>
        <p:spPr>
          <a:xfrm>
            <a:off x="8610600" y="6541624"/>
            <a:ext cx="2743200" cy="365125"/>
          </a:xfrm>
        </p:spPr>
        <p:txBody>
          <a:bodyPr/>
          <a:lstStyle>
            <a:lvl1pPr>
              <a:defRPr>
                <a:solidFill>
                  <a:schemeClr val="bg1"/>
                </a:solidFill>
              </a:defRPr>
            </a:lvl1pPr>
          </a:lstStyle>
          <a:p>
            <a:fld id="{FE072604-A6DB-4258-B967-8F71F3967BB4}" type="slidenum">
              <a:rPr lang="zh-CN" altLang="en-US" smtClean="0"/>
              <a:pPr/>
              <a:t>‹#›</a:t>
            </a:fld>
            <a:endParaRPr lang="zh-CN" altLang="en-US"/>
          </a:p>
        </p:txBody>
      </p:sp>
    </p:spTree>
    <p:extLst>
      <p:ext uri="{BB962C8B-B14F-4D97-AF65-F5344CB8AC3E}">
        <p14:creationId xmlns:p14="http://schemas.microsoft.com/office/powerpoint/2010/main" val="426201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r>
              <a:rPr lang="en-US" altLang="zh-CN"/>
              <a:t>2022/10/24</a:t>
            </a:r>
            <a:endParaRPr lang="zh-CN" altLang="en-US"/>
          </a:p>
        </p:txBody>
      </p:sp>
      <p:sp>
        <p:nvSpPr>
          <p:cNvPr id="5" name="Footer Placeholder 4"/>
          <p:cNvSpPr>
            <a:spLocks noGrp="1"/>
          </p:cNvSpPr>
          <p:nvPr>
            <p:ph type="ftr" sz="quarter" idx="11"/>
          </p:nvPr>
        </p:nvSpPr>
        <p:spPr/>
        <p:txBody>
          <a:bodyPr/>
          <a:lstStyle/>
          <a:p>
            <a:r>
              <a:rPr lang="zh-CN" altLang="en-US"/>
              <a:t>清华大学博士生选题报告</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4068242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en-US" altLang="zh-CN"/>
              <a:t>2022/10/24</a:t>
            </a:r>
            <a:endParaRPr lang="zh-CN" altLang="en-US"/>
          </a:p>
        </p:txBody>
      </p:sp>
      <p:sp>
        <p:nvSpPr>
          <p:cNvPr id="5" name="Footer Placeholder 4"/>
          <p:cNvSpPr>
            <a:spLocks noGrp="1"/>
          </p:cNvSpPr>
          <p:nvPr>
            <p:ph type="ftr" sz="quarter" idx="11"/>
          </p:nvPr>
        </p:nvSpPr>
        <p:spPr/>
        <p:txBody>
          <a:bodyPr/>
          <a:lstStyle/>
          <a:p>
            <a:r>
              <a:rPr lang="zh-CN" altLang="en-US"/>
              <a:t>清华大学博士生选题报告</a:t>
            </a:r>
            <a:endParaRPr lang="zh-CN" altLang="en-US" dirty="0"/>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2460433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r>
              <a:rPr lang="en-US" altLang="zh-CN"/>
              <a:t>2022/10/24</a:t>
            </a:r>
            <a:endParaRPr lang="zh-CN" altLang="en-US"/>
          </a:p>
        </p:txBody>
      </p:sp>
      <p:sp>
        <p:nvSpPr>
          <p:cNvPr id="5" name="Footer Placeholder 4"/>
          <p:cNvSpPr>
            <a:spLocks noGrp="1"/>
          </p:cNvSpPr>
          <p:nvPr>
            <p:ph type="ftr" sz="quarter" idx="11"/>
          </p:nvPr>
        </p:nvSpPr>
        <p:spPr/>
        <p:txBody>
          <a:bodyPr/>
          <a:lstStyle/>
          <a:p>
            <a:r>
              <a:rPr lang="zh-CN" altLang="en-US"/>
              <a:t>清华大学博士生选题报告</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2301997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r>
              <a:rPr lang="en-US" altLang="zh-CN"/>
              <a:t>2022/10/24</a:t>
            </a:r>
            <a:endParaRPr lang="zh-CN" altLang="en-US"/>
          </a:p>
        </p:txBody>
      </p:sp>
      <p:sp>
        <p:nvSpPr>
          <p:cNvPr id="6" name="Footer Placeholder 5"/>
          <p:cNvSpPr>
            <a:spLocks noGrp="1"/>
          </p:cNvSpPr>
          <p:nvPr>
            <p:ph type="ftr" sz="quarter" idx="11"/>
          </p:nvPr>
        </p:nvSpPr>
        <p:spPr/>
        <p:txBody>
          <a:bodyPr/>
          <a:lstStyle/>
          <a:p>
            <a:r>
              <a:rPr lang="zh-CN" altLang="en-US"/>
              <a:t>清华大学博士生选题报告</a:t>
            </a:r>
          </a:p>
        </p:txBody>
      </p:sp>
      <p:sp>
        <p:nvSpPr>
          <p:cNvPr id="7" name="Slide Number Placeholder 6"/>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23091406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r>
              <a:rPr lang="en-US" altLang="zh-CN"/>
              <a:t>2022/10/24</a:t>
            </a:r>
            <a:endParaRPr lang="zh-CN" altLang="en-US"/>
          </a:p>
        </p:txBody>
      </p:sp>
      <p:sp>
        <p:nvSpPr>
          <p:cNvPr id="8" name="Footer Placeholder 7"/>
          <p:cNvSpPr>
            <a:spLocks noGrp="1"/>
          </p:cNvSpPr>
          <p:nvPr>
            <p:ph type="ftr" sz="quarter" idx="11"/>
          </p:nvPr>
        </p:nvSpPr>
        <p:spPr/>
        <p:txBody>
          <a:bodyPr/>
          <a:lstStyle/>
          <a:p>
            <a:r>
              <a:rPr lang="zh-CN" altLang="en-US"/>
              <a:t>清华大学博士生选题报告</a:t>
            </a:r>
          </a:p>
        </p:txBody>
      </p:sp>
      <p:sp>
        <p:nvSpPr>
          <p:cNvPr id="9" name="Slide Number Placeholder 8"/>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35129090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r>
              <a:rPr lang="en-US" altLang="zh-CN"/>
              <a:t>2022/10/24</a:t>
            </a:r>
            <a:endParaRPr lang="zh-CN" altLang="en-US"/>
          </a:p>
        </p:txBody>
      </p:sp>
      <p:sp>
        <p:nvSpPr>
          <p:cNvPr id="4" name="Footer Placeholder 3"/>
          <p:cNvSpPr>
            <a:spLocks noGrp="1"/>
          </p:cNvSpPr>
          <p:nvPr>
            <p:ph type="ftr" sz="quarter" idx="11"/>
          </p:nvPr>
        </p:nvSpPr>
        <p:spPr/>
        <p:txBody>
          <a:bodyPr/>
          <a:lstStyle/>
          <a:p>
            <a:r>
              <a:rPr lang="zh-CN" altLang="en-US"/>
              <a:t>清华大学博士生选题报告</a:t>
            </a:r>
            <a:endParaRPr lang="zh-CN" alt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6" name="矩形 5">
            <a:extLst>
              <a:ext uri="{FF2B5EF4-FFF2-40B4-BE49-F238E27FC236}">
                <a16:creationId xmlns:a16="http://schemas.microsoft.com/office/drawing/2014/main" id="{960773BE-A049-3858-F08F-3455587BEE80}"/>
              </a:ext>
            </a:extLst>
          </p:cNvPr>
          <p:cNvSpPr/>
          <p:nvPr userDrawn="1"/>
        </p:nvSpPr>
        <p:spPr>
          <a:xfrm>
            <a:off x="0" y="6545949"/>
            <a:ext cx="12192000" cy="312051"/>
          </a:xfrm>
          <a:prstGeom prst="rect">
            <a:avLst/>
          </a:prstGeom>
          <a:solidFill>
            <a:srgbClr val="703381">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灯片编号占位符 5">
            <a:extLst>
              <a:ext uri="{FF2B5EF4-FFF2-40B4-BE49-F238E27FC236}">
                <a16:creationId xmlns:a16="http://schemas.microsoft.com/office/drawing/2014/main" id="{70EC5B27-3B0B-9847-CE8A-C6D41D432132}"/>
              </a:ext>
            </a:extLst>
          </p:cNvPr>
          <p:cNvSpPr txBox="1"/>
          <p:nvPr userDrawn="1"/>
        </p:nvSpPr>
        <p:spPr>
          <a:xfrm>
            <a:off x="8610600" y="6522840"/>
            <a:ext cx="2743200" cy="365125"/>
          </a:xfrm>
          <a:prstGeom prst="rect">
            <a:avLst/>
          </a:prstGeom>
        </p:spPr>
        <p:txBody>
          <a:bodyPr vert="horz" lIns="68580" tIns="34290" rIns="68580" bIns="34290" rtlCol="0" anchor="ctr"/>
          <a:lstStyle>
            <a:defPPr>
              <a:defRPr lang="zh-CN"/>
            </a:defPPr>
            <a:lvl1pPr marL="0" algn="r" defTabSz="914400" rtl="0" eaLnBrk="1" latinLnBrk="0" hangingPunct="1">
              <a:defRPr sz="1200" b="1"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072604-A6DB-4258-B967-8F71F3967BB4}" type="slidenum">
              <a:rPr lang="zh-CN" altLang="en-US" sz="900" smtClean="0"/>
              <a:t>‹#›</a:t>
            </a:fld>
            <a:endParaRPr lang="zh-CN" altLang="en-US" sz="900" dirty="0"/>
          </a:p>
        </p:txBody>
      </p:sp>
      <p:cxnSp>
        <p:nvCxnSpPr>
          <p:cNvPr id="8" name="直接连接符 7">
            <a:extLst>
              <a:ext uri="{FF2B5EF4-FFF2-40B4-BE49-F238E27FC236}">
                <a16:creationId xmlns:a16="http://schemas.microsoft.com/office/drawing/2014/main" id="{FA45D72B-46D5-B4BC-F278-4C4B2780543E}"/>
              </a:ext>
            </a:extLst>
          </p:cNvPr>
          <p:cNvCxnSpPr/>
          <p:nvPr userDrawn="1"/>
        </p:nvCxnSpPr>
        <p:spPr>
          <a:xfrm>
            <a:off x="1" y="674804"/>
            <a:ext cx="6168571" cy="0"/>
          </a:xfrm>
          <a:prstGeom prst="line">
            <a:avLst/>
          </a:prstGeom>
          <a:ln w="38100">
            <a:gradFill>
              <a:gsLst>
                <a:gs pos="78000">
                  <a:srgbClr val="C8B0CF"/>
                </a:gs>
                <a:gs pos="0">
                  <a:srgbClr val="713282"/>
                </a:gs>
                <a:gs pos="100000">
                  <a:schemeClr val="bg1"/>
                </a:gs>
              </a:gsLst>
              <a:lin ang="0" scaled="0"/>
            </a:gra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687606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zh-CN"/>
              <a:t>2022/10/24</a:t>
            </a:r>
            <a:endParaRPr lang="zh-CN" altLang="en-US"/>
          </a:p>
        </p:txBody>
      </p:sp>
      <p:sp>
        <p:nvSpPr>
          <p:cNvPr id="3" name="Footer Placeholder 2"/>
          <p:cNvSpPr>
            <a:spLocks noGrp="1"/>
          </p:cNvSpPr>
          <p:nvPr>
            <p:ph type="ftr" sz="quarter" idx="11"/>
          </p:nvPr>
        </p:nvSpPr>
        <p:spPr/>
        <p:txBody>
          <a:bodyPr/>
          <a:lstStyle/>
          <a:p>
            <a:r>
              <a:rPr lang="zh-CN" altLang="en-US"/>
              <a:t>清华大学博士生选题报告</a:t>
            </a:r>
          </a:p>
        </p:txBody>
      </p:sp>
      <p:sp>
        <p:nvSpPr>
          <p:cNvPr id="4" name="Slide Number Placeholder 3"/>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1877771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en-US" altLang="zh-CN"/>
              <a:t>2023/12/25</a:t>
            </a:r>
            <a:endParaRPr lang="zh-CN" altLang="en-US"/>
          </a:p>
        </p:txBody>
      </p:sp>
      <p:sp>
        <p:nvSpPr>
          <p:cNvPr id="5" name="Footer Placeholder 4"/>
          <p:cNvSpPr>
            <a:spLocks noGrp="1"/>
          </p:cNvSpPr>
          <p:nvPr>
            <p:ph type="ftr" sz="quarter" idx="11"/>
          </p:nvPr>
        </p:nvSpPr>
        <p:spPr/>
        <p:txBody>
          <a:bodyPr/>
          <a:lstStyle/>
          <a:p>
            <a:r>
              <a:rPr lang="zh-CN" altLang="en-US"/>
              <a:t>清华大学博士生中期检查</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pPr/>
              <a:t>‹#›</a:t>
            </a:fld>
            <a:endParaRPr lang="zh-CN" altLang="en-US"/>
          </a:p>
        </p:txBody>
      </p:sp>
      <p:cxnSp>
        <p:nvCxnSpPr>
          <p:cNvPr id="7" name="直接连接符 6">
            <a:extLst>
              <a:ext uri="{FF2B5EF4-FFF2-40B4-BE49-F238E27FC236}">
                <a16:creationId xmlns:a16="http://schemas.microsoft.com/office/drawing/2014/main" id="{817F99EA-E95A-D4F7-65D9-E83C700622F6}"/>
              </a:ext>
            </a:extLst>
          </p:cNvPr>
          <p:cNvCxnSpPr>
            <a:cxnSpLocks/>
          </p:cNvCxnSpPr>
          <p:nvPr userDrawn="1"/>
        </p:nvCxnSpPr>
        <p:spPr>
          <a:xfrm>
            <a:off x="4" y="819828"/>
            <a:ext cx="7203637" cy="0"/>
          </a:xfrm>
          <a:prstGeom prst="line">
            <a:avLst/>
          </a:prstGeom>
          <a:ln w="38100">
            <a:gradFill>
              <a:gsLst>
                <a:gs pos="78000">
                  <a:srgbClr val="C8B0CF"/>
                </a:gs>
                <a:gs pos="0">
                  <a:srgbClr val="713282"/>
                </a:gs>
                <a:gs pos="100000">
                  <a:schemeClr val="bg1"/>
                </a:gs>
              </a:gsLst>
              <a:lin ang="0" scaled="0"/>
            </a:gradFill>
          </a:ln>
          <a:effectLst/>
        </p:spPr>
        <p:style>
          <a:lnRef idx="2">
            <a:schemeClr val="accent4"/>
          </a:lnRef>
          <a:fillRef idx="0">
            <a:schemeClr val="accent4"/>
          </a:fillRef>
          <a:effectRef idx="1">
            <a:schemeClr val="accent4"/>
          </a:effectRef>
          <a:fontRef idx="minor">
            <a:schemeClr val="tx1"/>
          </a:fontRef>
        </p:style>
      </p:cxnSp>
      <p:sp>
        <p:nvSpPr>
          <p:cNvPr id="8" name="矩形 7">
            <a:extLst>
              <a:ext uri="{FF2B5EF4-FFF2-40B4-BE49-F238E27FC236}">
                <a16:creationId xmlns:a16="http://schemas.microsoft.com/office/drawing/2014/main" id="{38E825C4-3522-6271-A782-05238B7BD28C}"/>
              </a:ext>
            </a:extLst>
          </p:cNvPr>
          <p:cNvSpPr/>
          <p:nvPr userDrawn="1"/>
        </p:nvSpPr>
        <p:spPr>
          <a:xfrm>
            <a:off x="0" y="6584398"/>
            <a:ext cx="12192000" cy="295461"/>
          </a:xfrm>
          <a:prstGeom prst="rect">
            <a:avLst/>
          </a:prstGeom>
          <a:solidFill>
            <a:srgbClr val="703381">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extLst>
      <p:ext uri="{BB962C8B-B14F-4D97-AF65-F5344CB8AC3E}">
        <p14:creationId xmlns:p14="http://schemas.microsoft.com/office/powerpoint/2010/main" val="17268153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r>
              <a:rPr lang="en-US" altLang="zh-CN"/>
              <a:t>2022/10/24</a:t>
            </a:r>
            <a:endParaRPr lang="zh-CN" altLang="en-US"/>
          </a:p>
        </p:txBody>
      </p:sp>
      <p:sp>
        <p:nvSpPr>
          <p:cNvPr id="6" name="Footer Placeholder 5"/>
          <p:cNvSpPr>
            <a:spLocks noGrp="1"/>
          </p:cNvSpPr>
          <p:nvPr>
            <p:ph type="ftr" sz="quarter" idx="11"/>
          </p:nvPr>
        </p:nvSpPr>
        <p:spPr/>
        <p:txBody>
          <a:bodyPr/>
          <a:lstStyle/>
          <a:p>
            <a:r>
              <a:rPr lang="zh-CN" altLang="en-US"/>
              <a:t>清华大学博士生选题报告</a:t>
            </a:r>
          </a:p>
        </p:txBody>
      </p:sp>
      <p:sp>
        <p:nvSpPr>
          <p:cNvPr id="7" name="Slide Number Placeholder 6"/>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1593784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r>
              <a:rPr lang="en-US" altLang="zh-CN"/>
              <a:t>2022/10/24</a:t>
            </a:r>
            <a:endParaRPr lang="zh-CN" altLang="en-US"/>
          </a:p>
        </p:txBody>
      </p:sp>
      <p:sp>
        <p:nvSpPr>
          <p:cNvPr id="6" name="Footer Placeholder 5"/>
          <p:cNvSpPr>
            <a:spLocks noGrp="1"/>
          </p:cNvSpPr>
          <p:nvPr>
            <p:ph type="ftr" sz="quarter" idx="11"/>
          </p:nvPr>
        </p:nvSpPr>
        <p:spPr/>
        <p:txBody>
          <a:bodyPr/>
          <a:lstStyle/>
          <a:p>
            <a:r>
              <a:rPr lang="zh-CN" altLang="en-US"/>
              <a:t>清华大学博士生选题报告</a:t>
            </a:r>
          </a:p>
        </p:txBody>
      </p:sp>
      <p:sp>
        <p:nvSpPr>
          <p:cNvPr id="7" name="Slide Number Placeholder 6"/>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7093505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en-US" altLang="zh-CN"/>
              <a:t>2022/10/24</a:t>
            </a:r>
            <a:endParaRPr lang="zh-CN" altLang="en-US"/>
          </a:p>
        </p:txBody>
      </p:sp>
      <p:sp>
        <p:nvSpPr>
          <p:cNvPr id="5" name="Footer Placeholder 4"/>
          <p:cNvSpPr>
            <a:spLocks noGrp="1"/>
          </p:cNvSpPr>
          <p:nvPr>
            <p:ph type="ftr" sz="quarter" idx="11"/>
          </p:nvPr>
        </p:nvSpPr>
        <p:spPr/>
        <p:txBody>
          <a:bodyPr/>
          <a:lstStyle/>
          <a:p>
            <a:r>
              <a:rPr lang="zh-CN" altLang="en-US"/>
              <a:t>清华大学博士生选题报告</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33050698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en-US" altLang="zh-CN"/>
              <a:t>2022/10/24</a:t>
            </a:r>
            <a:endParaRPr lang="zh-CN" altLang="en-US"/>
          </a:p>
        </p:txBody>
      </p:sp>
      <p:sp>
        <p:nvSpPr>
          <p:cNvPr id="5" name="Footer Placeholder 4"/>
          <p:cNvSpPr>
            <a:spLocks noGrp="1"/>
          </p:cNvSpPr>
          <p:nvPr>
            <p:ph type="ftr" sz="quarter" idx="11"/>
          </p:nvPr>
        </p:nvSpPr>
        <p:spPr/>
        <p:txBody>
          <a:bodyPr/>
          <a:lstStyle/>
          <a:p>
            <a:r>
              <a:rPr lang="zh-CN" altLang="en-US"/>
              <a:t>清华大学博士生选题报告</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33747865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8" name="矩形 7"/>
          <p:cNvSpPr/>
          <p:nvPr userDrawn="1"/>
        </p:nvSpPr>
        <p:spPr>
          <a:xfrm>
            <a:off x="0" y="6545949"/>
            <a:ext cx="12192000" cy="312051"/>
          </a:xfrm>
          <a:prstGeom prst="rect">
            <a:avLst/>
          </a:prstGeom>
          <a:solidFill>
            <a:srgbClr val="703381">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灯片编号占位符 5"/>
          <p:cNvSpPr txBox="1"/>
          <p:nvPr userDrawn="1"/>
        </p:nvSpPr>
        <p:spPr>
          <a:xfrm>
            <a:off x="8610600" y="6522840"/>
            <a:ext cx="2743200" cy="365125"/>
          </a:xfrm>
          <a:prstGeom prst="rect">
            <a:avLst/>
          </a:prstGeom>
        </p:spPr>
        <p:txBody>
          <a:bodyPr vert="horz" lIns="68580" tIns="34290" rIns="68580" bIns="34290" rtlCol="0" anchor="ctr"/>
          <a:lstStyle>
            <a:defPPr>
              <a:defRPr lang="zh-CN"/>
            </a:defPPr>
            <a:lvl1pPr marL="0" algn="r" defTabSz="914400" rtl="0" eaLnBrk="1" latinLnBrk="0" hangingPunct="1">
              <a:defRPr sz="1200" b="1"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072604-A6DB-4258-B967-8F71F3967BB4}" type="slidenum">
              <a:rPr lang="zh-CN" altLang="en-US" sz="900" smtClean="0"/>
              <a:t>‹#›</a:t>
            </a:fld>
            <a:endParaRPr lang="zh-CN" altLang="en-US" sz="900" dirty="0"/>
          </a:p>
        </p:txBody>
      </p:sp>
      <p:sp>
        <p:nvSpPr>
          <p:cNvPr id="11" name="页脚占位符 4"/>
          <p:cNvSpPr>
            <a:spLocks noGrp="1"/>
          </p:cNvSpPr>
          <p:nvPr>
            <p:ph type="ftr" sz="quarter" idx="11"/>
          </p:nvPr>
        </p:nvSpPr>
        <p:spPr>
          <a:xfrm>
            <a:off x="4038600" y="6522840"/>
            <a:ext cx="4114800" cy="365125"/>
          </a:xfrm>
        </p:spPr>
        <p:txBody>
          <a:bodyPr/>
          <a:lstStyle>
            <a:lvl1pPr>
              <a:defRPr b="1">
                <a:solidFill>
                  <a:schemeClr val="bg1"/>
                </a:solidFill>
                <a:latin typeface="+mj-lt"/>
              </a:defRPr>
            </a:lvl1pPr>
          </a:lstStyle>
          <a:p>
            <a:r>
              <a:rPr lang="zh-CN" altLang="en-US"/>
              <a:t>清华大学博士生选题报告</a:t>
            </a:r>
            <a:endParaRPr lang="zh-CN" altLang="en-US" dirty="0"/>
          </a:p>
        </p:txBody>
      </p:sp>
      <p:sp>
        <p:nvSpPr>
          <p:cNvPr id="13" name="标题 12"/>
          <p:cNvSpPr>
            <a:spLocks noGrp="1"/>
          </p:cNvSpPr>
          <p:nvPr>
            <p:ph type="title"/>
          </p:nvPr>
        </p:nvSpPr>
        <p:spPr>
          <a:xfrm>
            <a:off x="330203" y="47311"/>
            <a:ext cx="10515600" cy="632853"/>
          </a:xfrm>
        </p:spPr>
        <p:txBody>
          <a:bodyPr>
            <a:normAutofit/>
          </a:bodyPr>
          <a:lstStyle>
            <a:lvl1pPr marL="0" algn="l" defTabSz="685783" rtl="0" eaLnBrk="1" latinLnBrk="0" hangingPunct="1">
              <a:lnSpc>
                <a:spcPct val="90000"/>
              </a:lnSpc>
              <a:spcBef>
                <a:spcPct val="0"/>
              </a:spcBef>
              <a:buNone/>
              <a:defRPr lang="zh-CN" altLang="en-US" sz="2700" kern="1200" dirty="0">
                <a:solidFill>
                  <a:schemeClr val="tx1"/>
                </a:solidFill>
                <a:latin typeface="+mj-lt"/>
                <a:ea typeface="+mj-ea"/>
                <a:cs typeface="+mj-cs"/>
              </a:defRPr>
            </a:lvl1pPr>
          </a:lstStyle>
          <a:p>
            <a:r>
              <a:rPr lang="zh-CN" altLang="en-US" dirty="0"/>
              <a:t>单击此处编辑母版标题样式</a:t>
            </a:r>
          </a:p>
        </p:txBody>
      </p:sp>
      <p:cxnSp>
        <p:nvCxnSpPr>
          <p:cNvPr id="14" name="直接连接符 13"/>
          <p:cNvCxnSpPr/>
          <p:nvPr userDrawn="1"/>
        </p:nvCxnSpPr>
        <p:spPr>
          <a:xfrm>
            <a:off x="1" y="674804"/>
            <a:ext cx="6168571" cy="0"/>
          </a:xfrm>
          <a:prstGeom prst="line">
            <a:avLst/>
          </a:prstGeom>
          <a:ln w="38100">
            <a:gradFill>
              <a:gsLst>
                <a:gs pos="78000">
                  <a:srgbClr val="C8B0CF"/>
                </a:gs>
                <a:gs pos="0">
                  <a:srgbClr val="713282"/>
                </a:gs>
                <a:gs pos="100000">
                  <a:schemeClr val="bg1"/>
                </a:gs>
              </a:gsLst>
              <a:lin ang="0" scaled="0"/>
            </a:gradFill>
          </a:ln>
          <a:effectLst/>
        </p:spPr>
        <p:style>
          <a:lnRef idx="2">
            <a:schemeClr val="accent4"/>
          </a:lnRef>
          <a:fillRef idx="0">
            <a:schemeClr val="accent4"/>
          </a:fillRef>
          <a:effectRef idx="1">
            <a:schemeClr val="accent4"/>
          </a:effectRef>
          <a:fontRef idx="minor">
            <a:schemeClr val="tx1"/>
          </a:fontRef>
        </p:style>
      </p:cxnSp>
      <p:sp>
        <p:nvSpPr>
          <p:cNvPr id="16" name="日期占位符 2"/>
          <p:cNvSpPr>
            <a:spLocks noGrp="1"/>
          </p:cNvSpPr>
          <p:nvPr>
            <p:ph type="dt" sz="half" idx="10"/>
          </p:nvPr>
        </p:nvSpPr>
        <p:spPr>
          <a:xfrm>
            <a:off x="838200" y="6516939"/>
            <a:ext cx="2743200" cy="365125"/>
          </a:xfrm>
        </p:spPr>
        <p:txBody>
          <a:bodyPr/>
          <a:lstStyle>
            <a:lvl1pPr>
              <a:defRPr b="1">
                <a:solidFill>
                  <a:schemeClr val="bg1"/>
                </a:solidFill>
                <a:latin typeface="+mj-lt"/>
                <a:ea typeface="+mn-ea"/>
              </a:defRPr>
            </a:lvl1pPr>
          </a:lstStyle>
          <a:p>
            <a:r>
              <a:rPr lang="en-US" altLang="zh-CN"/>
              <a:t>2022/10/24</a:t>
            </a:r>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r>
              <a:rPr lang="en-US" altLang="zh-CN"/>
              <a:t>2022/10/24</a:t>
            </a:r>
            <a:endParaRPr lang="zh-CN" altLang="en-US"/>
          </a:p>
        </p:txBody>
      </p:sp>
      <p:sp>
        <p:nvSpPr>
          <p:cNvPr id="5" name="Footer Placeholder 4"/>
          <p:cNvSpPr>
            <a:spLocks noGrp="1"/>
          </p:cNvSpPr>
          <p:nvPr>
            <p:ph type="ftr" sz="quarter" idx="11"/>
          </p:nvPr>
        </p:nvSpPr>
        <p:spPr/>
        <p:txBody>
          <a:bodyPr/>
          <a:lstStyle/>
          <a:p>
            <a:r>
              <a:rPr lang="zh-CN" altLang="en-US"/>
              <a:t>清华大学博士生选题报告</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42005928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en-US" altLang="zh-CN"/>
              <a:t>2022/10/24</a:t>
            </a:r>
            <a:endParaRPr lang="zh-CN" altLang="en-US"/>
          </a:p>
        </p:txBody>
      </p:sp>
      <p:sp>
        <p:nvSpPr>
          <p:cNvPr id="5" name="Footer Placeholder 4"/>
          <p:cNvSpPr>
            <a:spLocks noGrp="1"/>
          </p:cNvSpPr>
          <p:nvPr>
            <p:ph type="ftr" sz="quarter" idx="11"/>
          </p:nvPr>
        </p:nvSpPr>
        <p:spPr/>
        <p:txBody>
          <a:bodyPr/>
          <a:lstStyle/>
          <a:p>
            <a:r>
              <a:rPr lang="zh-CN" altLang="en-US"/>
              <a:t>清华大学博士生选题报告</a:t>
            </a:r>
            <a:endParaRPr lang="zh-CN" altLang="en-US" dirty="0"/>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31193958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r>
              <a:rPr lang="en-US" altLang="zh-CN"/>
              <a:t>2022/10/24</a:t>
            </a:r>
            <a:endParaRPr lang="zh-CN" altLang="en-US"/>
          </a:p>
        </p:txBody>
      </p:sp>
      <p:sp>
        <p:nvSpPr>
          <p:cNvPr id="5" name="Footer Placeholder 4"/>
          <p:cNvSpPr>
            <a:spLocks noGrp="1"/>
          </p:cNvSpPr>
          <p:nvPr>
            <p:ph type="ftr" sz="quarter" idx="11"/>
          </p:nvPr>
        </p:nvSpPr>
        <p:spPr/>
        <p:txBody>
          <a:bodyPr/>
          <a:lstStyle/>
          <a:p>
            <a:r>
              <a:rPr lang="zh-CN" altLang="en-US"/>
              <a:t>清华大学博士生选题报告</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37618016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r>
              <a:rPr lang="en-US" altLang="zh-CN"/>
              <a:t>2022/10/24</a:t>
            </a:r>
            <a:endParaRPr lang="zh-CN" altLang="en-US"/>
          </a:p>
        </p:txBody>
      </p:sp>
      <p:sp>
        <p:nvSpPr>
          <p:cNvPr id="6" name="Footer Placeholder 5"/>
          <p:cNvSpPr>
            <a:spLocks noGrp="1"/>
          </p:cNvSpPr>
          <p:nvPr>
            <p:ph type="ftr" sz="quarter" idx="11"/>
          </p:nvPr>
        </p:nvSpPr>
        <p:spPr/>
        <p:txBody>
          <a:bodyPr/>
          <a:lstStyle/>
          <a:p>
            <a:r>
              <a:rPr lang="zh-CN" altLang="en-US"/>
              <a:t>清华大学博士生选题报告</a:t>
            </a:r>
          </a:p>
        </p:txBody>
      </p:sp>
      <p:sp>
        <p:nvSpPr>
          <p:cNvPr id="7" name="Slide Number Placeholder 6"/>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18463837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r>
              <a:rPr lang="en-US" altLang="zh-CN"/>
              <a:t>2022/10/24</a:t>
            </a:r>
            <a:endParaRPr lang="zh-CN" altLang="en-US"/>
          </a:p>
        </p:txBody>
      </p:sp>
      <p:sp>
        <p:nvSpPr>
          <p:cNvPr id="8" name="Footer Placeholder 7"/>
          <p:cNvSpPr>
            <a:spLocks noGrp="1"/>
          </p:cNvSpPr>
          <p:nvPr>
            <p:ph type="ftr" sz="quarter" idx="11"/>
          </p:nvPr>
        </p:nvSpPr>
        <p:spPr/>
        <p:txBody>
          <a:bodyPr/>
          <a:lstStyle/>
          <a:p>
            <a:r>
              <a:rPr lang="zh-CN" altLang="en-US"/>
              <a:t>清华大学博士生选题报告</a:t>
            </a:r>
          </a:p>
        </p:txBody>
      </p:sp>
      <p:sp>
        <p:nvSpPr>
          <p:cNvPr id="9" name="Slide Number Placeholder 8"/>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3340590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r>
              <a:rPr lang="en-US" altLang="zh-CN"/>
              <a:t>2023/12/25</a:t>
            </a:r>
            <a:endParaRPr lang="zh-CN" altLang="en-US"/>
          </a:p>
        </p:txBody>
      </p:sp>
      <p:sp>
        <p:nvSpPr>
          <p:cNvPr id="5" name="Footer Placeholder 4"/>
          <p:cNvSpPr>
            <a:spLocks noGrp="1"/>
          </p:cNvSpPr>
          <p:nvPr>
            <p:ph type="ftr" sz="quarter" idx="11"/>
          </p:nvPr>
        </p:nvSpPr>
        <p:spPr/>
        <p:txBody>
          <a:bodyPr/>
          <a:lstStyle/>
          <a:p>
            <a:r>
              <a:rPr lang="zh-CN" altLang="en-US"/>
              <a:t>清华大学博士生中期检查</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37406415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r>
              <a:rPr lang="en-US" altLang="zh-CN"/>
              <a:t>2022/10/24</a:t>
            </a:r>
            <a:endParaRPr lang="zh-CN" altLang="en-US"/>
          </a:p>
        </p:txBody>
      </p:sp>
      <p:sp>
        <p:nvSpPr>
          <p:cNvPr id="4" name="Footer Placeholder 3"/>
          <p:cNvSpPr>
            <a:spLocks noGrp="1"/>
          </p:cNvSpPr>
          <p:nvPr>
            <p:ph type="ftr" sz="quarter" idx="11"/>
          </p:nvPr>
        </p:nvSpPr>
        <p:spPr/>
        <p:txBody>
          <a:bodyPr/>
          <a:lstStyle/>
          <a:p>
            <a:r>
              <a:rPr lang="zh-CN" altLang="en-US"/>
              <a:t>清华大学博士生选题报告</a:t>
            </a:r>
            <a:endParaRPr lang="zh-CN" alt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6" name="矩形 5">
            <a:extLst>
              <a:ext uri="{FF2B5EF4-FFF2-40B4-BE49-F238E27FC236}">
                <a16:creationId xmlns:a16="http://schemas.microsoft.com/office/drawing/2014/main" id="{8383300A-823D-89BB-857B-F543FA9F4727}"/>
              </a:ext>
            </a:extLst>
          </p:cNvPr>
          <p:cNvSpPr/>
          <p:nvPr userDrawn="1"/>
        </p:nvSpPr>
        <p:spPr>
          <a:xfrm>
            <a:off x="0" y="6545951"/>
            <a:ext cx="12192000" cy="312051"/>
          </a:xfrm>
          <a:prstGeom prst="rect">
            <a:avLst/>
          </a:prstGeom>
          <a:solidFill>
            <a:srgbClr val="703381">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7" name="灯片编号占位符 5">
            <a:extLst>
              <a:ext uri="{FF2B5EF4-FFF2-40B4-BE49-F238E27FC236}">
                <a16:creationId xmlns:a16="http://schemas.microsoft.com/office/drawing/2014/main" id="{DE10E382-BF00-9370-86CB-434E7436959D}"/>
              </a:ext>
            </a:extLst>
          </p:cNvPr>
          <p:cNvSpPr txBox="1"/>
          <p:nvPr userDrawn="1"/>
        </p:nvSpPr>
        <p:spPr>
          <a:xfrm>
            <a:off x="8610600" y="6522842"/>
            <a:ext cx="2743200" cy="365125"/>
          </a:xfrm>
          <a:prstGeom prst="rect">
            <a:avLst/>
          </a:prstGeom>
        </p:spPr>
        <p:txBody>
          <a:bodyPr vert="horz" lIns="51435" tIns="25718" rIns="51435" bIns="25718" rtlCol="0" anchor="ctr"/>
          <a:lstStyle>
            <a:defPPr>
              <a:defRPr lang="zh-CN"/>
            </a:defPPr>
            <a:lvl1pPr marL="0" algn="r" defTabSz="914400" rtl="0" eaLnBrk="1" latinLnBrk="0" hangingPunct="1">
              <a:defRPr sz="1200" b="1"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072604-A6DB-4258-B967-8F71F3967BB4}" type="slidenum">
              <a:rPr lang="zh-CN" altLang="en-US" sz="675" smtClean="0"/>
              <a:t>‹#›</a:t>
            </a:fld>
            <a:endParaRPr lang="zh-CN" altLang="en-US" sz="675" dirty="0"/>
          </a:p>
        </p:txBody>
      </p:sp>
      <p:cxnSp>
        <p:nvCxnSpPr>
          <p:cNvPr id="8" name="直接连接符 7">
            <a:extLst>
              <a:ext uri="{FF2B5EF4-FFF2-40B4-BE49-F238E27FC236}">
                <a16:creationId xmlns:a16="http://schemas.microsoft.com/office/drawing/2014/main" id="{8275171C-8DBC-56AC-C639-87FE3ED7BF76}"/>
              </a:ext>
            </a:extLst>
          </p:cNvPr>
          <p:cNvCxnSpPr/>
          <p:nvPr userDrawn="1"/>
        </p:nvCxnSpPr>
        <p:spPr>
          <a:xfrm>
            <a:off x="1" y="674804"/>
            <a:ext cx="6168571" cy="0"/>
          </a:xfrm>
          <a:prstGeom prst="line">
            <a:avLst/>
          </a:prstGeom>
          <a:ln w="38100">
            <a:gradFill>
              <a:gsLst>
                <a:gs pos="78000">
                  <a:srgbClr val="C8B0CF"/>
                </a:gs>
                <a:gs pos="0">
                  <a:srgbClr val="713282"/>
                </a:gs>
                <a:gs pos="100000">
                  <a:schemeClr val="bg1"/>
                </a:gs>
              </a:gsLst>
              <a:lin ang="0" scaled="0"/>
            </a:gra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7062066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zh-CN"/>
              <a:t>2022/10/24</a:t>
            </a:r>
            <a:endParaRPr lang="zh-CN" altLang="en-US"/>
          </a:p>
        </p:txBody>
      </p:sp>
      <p:sp>
        <p:nvSpPr>
          <p:cNvPr id="3" name="Footer Placeholder 2"/>
          <p:cNvSpPr>
            <a:spLocks noGrp="1"/>
          </p:cNvSpPr>
          <p:nvPr>
            <p:ph type="ftr" sz="quarter" idx="11"/>
          </p:nvPr>
        </p:nvSpPr>
        <p:spPr/>
        <p:txBody>
          <a:bodyPr/>
          <a:lstStyle/>
          <a:p>
            <a:r>
              <a:rPr lang="zh-CN" altLang="en-US"/>
              <a:t>清华大学博士生选题报告</a:t>
            </a:r>
          </a:p>
        </p:txBody>
      </p:sp>
      <p:sp>
        <p:nvSpPr>
          <p:cNvPr id="4" name="Slide Number Placeholder 3"/>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14220001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r>
              <a:rPr lang="en-US" altLang="zh-CN"/>
              <a:t>2022/10/24</a:t>
            </a:r>
            <a:endParaRPr lang="zh-CN" altLang="en-US"/>
          </a:p>
        </p:txBody>
      </p:sp>
      <p:sp>
        <p:nvSpPr>
          <p:cNvPr id="6" name="Footer Placeholder 5"/>
          <p:cNvSpPr>
            <a:spLocks noGrp="1"/>
          </p:cNvSpPr>
          <p:nvPr>
            <p:ph type="ftr" sz="quarter" idx="11"/>
          </p:nvPr>
        </p:nvSpPr>
        <p:spPr/>
        <p:txBody>
          <a:bodyPr/>
          <a:lstStyle/>
          <a:p>
            <a:r>
              <a:rPr lang="zh-CN" altLang="en-US"/>
              <a:t>清华大学博士生选题报告</a:t>
            </a:r>
          </a:p>
        </p:txBody>
      </p:sp>
      <p:sp>
        <p:nvSpPr>
          <p:cNvPr id="7" name="Slide Number Placeholder 6"/>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732432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r>
              <a:rPr lang="en-US" altLang="zh-CN"/>
              <a:t>2022/10/24</a:t>
            </a:r>
            <a:endParaRPr lang="zh-CN" altLang="en-US"/>
          </a:p>
        </p:txBody>
      </p:sp>
      <p:sp>
        <p:nvSpPr>
          <p:cNvPr id="6" name="Footer Placeholder 5"/>
          <p:cNvSpPr>
            <a:spLocks noGrp="1"/>
          </p:cNvSpPr>
          <p:nvPr>
            <p:ph type="ftr" sz="quarter" idx="11"/>
          </p:nvPr>
        </p:nvSpPr>
        <p:spPr/>
        <p:txBody>
          <a:bodyPr/>
          <a:lstStyle/>
          <a:p>
            <a:r>
              <a:rPr lang="zh-CN" altLang="en-US"/>
              <a:t>清华大学博士生选题报告</a:t>
            </a:r>
          </a:p>
        </p:txBody>
      </p:sp>
      <p:sp>
        <p:nvSpPr>
          <p:cNvPr id="7" name="Slide Number Placeholder 6"/>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24107332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en-US" altLang="zh-CN"/>
              <a:t>2022/10/24</a:t>
            </a:r>
            <a:endParaRPr lang="zh-CN" altLang="en-US"/>
          </a:p>
        </p:txBody>
      </p:sp>
      <p:sp>
        <p:nvSpPr>
          <p:cNvPr id="5" name="Footer Placeholder 4"/>
          <p:cNvSpPr>
            <a:spLocks noGrp="1"/>
          </p:cNvSpPr>
          <p:nvPr>
            <p:ph type="ftr" sz="quarter" idx="11"/>
          </p:nvPr>
        </p:nvSpPr>
        <p:spPr/>
        <p:txBody>
          <a:bodyPr/>
          <a:lstStyle/>
          <a:p>
            <a:r>
              <a:rPr lang="zh-CN" altLang="en-US"/>
              <a:t>清华大学博士生选题报告</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24937963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en-US" altLang="zh-CN"/>
              <a:t>2022/10/24</a:t>
            </a:r>
            <a:endParaRPr lang="zh-CN" altLang="en-US"/>
          </a:p>
        </p:txBody>
      </p:sp>
      <p:sp>
        <p:nvSpPr>
          <p:cNvPr id="5" name="Footer Placeholder 4"/>
          <p:cNvSpPr>
            <a:spLocks noGrp="1"/>
          </p:cNvSpPr>
          <p:nvPr>
            <p:ph type="ftr" sz="quarter" idx="11"/>
          </p:nvPr>
        </p:nvSpPr>
        <p:spPr/>
        <p:txBody>
          <a:bodyPr/>
          <a:lstStyle/>
          <a:p>
            <a:r>
              <a:rPr lang="zh-CN" altLang="en-US"/>
              <a:t>清华大学博士生选题报告</a:t>
            </a:r>
          </a:p>
        </p:txBody>
      </p:sp>
      <p:sp>
        <p:nvSpPr>
          <p:cNvPr id="6" name="Slide Number Placeholder 5"/>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11971944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8" name="矩形 7"/>
          <p:cNvSpPr/>
          <p:nvPr userDrawn="1"/>
        </p:nvSpPr>
        <p:spPr>
          <a:xfrm>
            <a:off x="0" y="6545951"/>
            <a:ext cx="12192000" cy="312051"/>
          </a:xfrm>
          <a:prstGeom prst="rect">
            <a:avLst/>
          </a:prstGeom>
          <a:solidFill>
            <a:srgbClr val="703381">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10" name="灯片编号占位符 5"/>
          <p:cNvSpPr txBox="1"/>
          <p:nvPr userDrawn="1"/>
        </p:nvSpPr>
        <p:spPr>
          <a:xfrm>
            <a:off x="8610600" y="6522842"/>
            <a:ext cx="2743200" cy="365125"/>
          </a:xfrm>
          <a:prstGeom prst="rect">
            <a:avLst/>
          </a:prstGeom>
        </p:spPr>
        <p:txBody>
          <a:bodyPr vert="horz" lIns="51435" tIns="25718" rIns="51435" bIns="25718" rtlCol="0" anchor="ctr"/>
          <a:lstStyle>
            <a:defPPr>
              <a:defRPr lang="zh-CN"/>
            </a:defPPr>
            <a:lvl1pPr marL="0" algn="r" defTabSz="914400" rtl="0" eaLnBrk="1" latinLnBrk="0" hangingPunct="1">
              <a:defRPr sz="1200" b="1"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072604-A6DB-4258-B967-8F71F3967BB4}" type="slidenum">
              <a:rPr lang="zh-CN" altLang="en-US" sz="675" smtClean="0"/>
              <a:t>‹#›</a:t>
            </a:fld>
            <a:endParaRPr lang="zh-CN" altLang="en-US" sz="675" dirty="0"/>
          </a:p>
        </p:txBody>
      </p:sp>
      <p:sp>
        <p:nvSpPr>
          <p:cNvPr id="11" name="页脚占位符 4"/>
          <p:cNvSpPr>
            <a:spLocks noGrp="1"/>
          </p:cNvSpPr>
          <p:nvPr>
            <p:ph type="ftr" sz="quarter" idx="11"/>
          </p:nvPr>
        </p:nvSpPr>
        <p:spPr>
          <a:xfrm>
            <a:off x="4038600" y="6522842"/>
            <a:ext cx="4114800" cy="365125"/>
          </a:xfrm>
        </p:spPr>
        <p:txBody>
          <a:bodyPr/>
          <a:lstStyle>
            <a:lvl1pPr>
              <a:defRPr b="1">
                <a:solidFill>
                  <a:schemeClr val="bg1"/>
                </a:solidFill>
                <a:latin typeface="+mj-lt"/>
              </a:defRPr>
            </a:lvl1pPr>
          </a:lstStyle>
          <a:p>
            <a:r>
              <a:rPr lang="zh-CN" altLang="en-US"/>
              <a:t>清华大学博士生选题报告</a:t>
            </a:r>
            <a:endParaRPr lang="zh-CN" altLang="en-US" dirty="0"/>
          </a:p>
        </p:txBody>
      </p:sp>
      <p:sp>
        <p:nvSpPr>
          <p:cNvPr id="13" name="标题 12"/>
          <p:cNvSpPr>
            <a:spLocks noGrp="1"/>
          </p:cNvSpPr>
          <p:nvPr>
            <p:ph type="title"/>
          </p:nvPr>
        </p:nvSpPr>
        <p:spPr>
          <a:xfrm>
            <a:off x="330203" y="47313"/>
            <a:ext cx="10515600" cy="632853"/>
          </a:xfrm>
        </p:spPr>
        <p:txBody>
          <a:bodyPr>
            <a:normAutofit/>
          </a:bodyPr>
          <a:lstStyle>
            <a:lvl1pPr marL="0" algn="l" defTabSz="514337" rtl="0" eaLnBrk="1" latinLnBrk="0" hangingPunct="1">
              <a:lnSpc>
                <a:spcPct val="90000"/>
              </a:lnSpc>
              <a:spcBef>
                <a:spcPct val="0"/>
              </a:spcBef>
              <a:buNone/>
              <a:defRPr lang="zh-CN" altLang="en-US" sz="2025" kern="1200" dirty="0">
                <a:solidFill>
                  <a:schemeClr val="tx1"/>
                </a:solidFill>
                <a:latin typeface="+mj-lt"/>
                <a:ea typeface="+mj-ea"/>
                <a:cs typeface="+mj-cs"/>
              </a:defRPr>
            </a:lvl1pPr>
          </a:lstStyle>
          <a:p>
            <a:r>
              <a:rPr lang="zh-CN" altLang="en-US" dirty="0"/>
              <a:t>单击此处编辑母版标题样式</a:t>
            </a:r>
          </a:p>
        </p:txBody>
      </p:sp>
      <p:cxnSp>
        <p:nvCxnSpPr>
          <p:cNvPr id="14" name="直接连接符 13"/>
          <p:cNvCxnSpPr/>
          <p:nvPr userDrawn="1"/>
        </p:nvCxnSpPr>
        <p:spPr>
          <a:xfrm>
            <a:off x="1" y="674804"/>
            <a:ext cx="6168571" cy="0"/>
          </a:xfrm>
          <a:prstGeom prst="line">
            <a:avLst/>
          </a:prstGeom>
          <a:ln w="38100">
            <a:gradFill>
              <a:gsLst>
                <a:gs pos="78000">
                  <a:srgbClr val="C8B0CF"/>
                </a:gs>
                <a:gs pos="0">
                  <a:srgbClr val="713282"/>
                </a:gs>
                <a:gs pos="100000">
                  <a:schemeClr val="bg1"/>
                </a:gs>
              </a:gsLst>
              <a:lin ang="0" scaled="0"/>
            </a:gradFill>
          </a:ln>
          <a:effectLst/>
        </p:spPr>
        <p:style>
          <a:lnRef idx="2">
            <a:schemeClr val="accent4"/>
          </a:lnRef>
          <a:fillRef idx="0">
            <a:schemeClr val="accent4"/>
          </a:fillRef>
          <a:effectRef idx="1">
            <a:schemeClr val="accent4"/>
          </a:effectRef>
          <a:fontRef idx="minor">
            <a:schemeClr val="tx1"/>
          </a:fontRef>
        </p:style>
      </p:cxnSp>
      <p:sp>
        <p:nvSpPr>
          <p:cNvPr id="16" name="日期占位符 2"/>
          <p:cNvSpPr>
            <a:spLocks noGrp="1"/>
          </p:cNvSpPr>
          <p:nvPr>
            <p:ph type="dt" sz="half" idx="10"/>
          </p:nvPr>
        </p:nvSpPr>
        <p:spPr>
          <a:xfrm>
            <a:off x="838200" y="6516941"/>
            <a:ext cx="2743200" cy="365125"/>
          </a:xfrm>
        </p:spPr>
        <p:txBody>
          <a:bodyPr/>
          <a:lstStyle>
            <a:lvl1pPr>
              <a:defRPr b="1">
                <a:solidFill>
                  <a:schemeClr val="bg1"/>
                </a:solidFill>
                <a:latin typeface="+mj-lt"/>
                <a:ea typeface="+mn-ea"/>
              </a:defRPr>
            </a:lvl1pPr>
          </a:lstStyle>
          <a:p>
            <a:r>
              <a:rPr lang="en-US" altLang="zh-CN"/>
              <a:t>2022/10/24</a:t>
            </a:r>
            <a:endParaRPr lang="zh-CN" altLang="en-US"/>
          </a:p>
        </p:txBody>
      </p:sp>
    </p:spTree>
    <p:extLst>
      <p:ext uri="{BB962C8B-B14F-4D97-AF65-F5344CB8AC3E}">
        <p14:creationId xmlns:p14="http://schemas.microsoft.com/office/powerpoint/2010/main" val="2086868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r>
              <a:rPr lang="en-US" altLang="zh-CN"/>
              <a:t>2023/12/25</a:t>
            </a:r>
            <a:endParaRPr lang="zh-CN" altLang="en-US"/>
          </a:p>
        </p:txBody>
      </p:sp>
      <p:sp>
        <p:nvSpPr>
          <p:cNvPr id="6" name="Footer Placeholder 5"/>
          <p:cNvSpPr>
            <a:spLocks noGrp="1"/>
          </p:cNvSpPr>
          <p:nvPr>
            <p:ph type="ftr" sz="quarter" idx="11"/>
          </p:nvPr>
        </p:nvSpPr>
        <p:spPr/>
        <p:txBody>
          <a:bodyPr/>
          <a:lstStyle/>
          <a:p>
            <a:r>
              <a:rPr lang="zh-CN" altLang="en-US"/>
              <a:t>清华大学博士生中期检查</a:t>
            </a:r>
          </a:p>
        </p:txBody>
      </p:sp>
      <p:sp>
        <p:nvSpPr>
          <p:cNvPr id="7" name="Slide Number Placeholder 6"/>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173204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r>
              <a:rPr lang="en-US" altLang="zh-CN"/>
              <a:t>2023/12/25</a:t>
            </a:r>
            <a:endParaRPr lang="zh-CN" altLang="en-US"/>
          </a:p>
        </p:txBody>
      </p:sp>
      <p:sp>
        <p:nvSpPr>
          <p:cNvPr id="8" name="Footer Placeholder 7"/>
          <p:cNvSpPr>
            <a:spLocks noGrp="1"/>
          </p:cNvSpPr>
          <p:nvPr>
            <p:ph type="ftr" sz="quarter" idx="11"/>
          </p:nvPr>
        </p:nvSpPr>
        <p:spPr/>
        <p:txBody>
          <a:bodyPr/>
          <a:lstStyle/>
          <a:p>
            <a:r>
              <a:rPr lang="zh-CN" altLang="en-US"/>
              <a:t>清华大学博士生中期检查</a:t>
            </a:r>
          </a:p>
        </p:txBody>
      </p:sp>
      <p:sp>
        <p:nvSpPr>
          <p:cNvPr id="9" name="Slide Number Placeholder 8"/>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1060157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r>
              <a:rPr lang="en-US" altLang="zh-CN"/>
              <a:t>2023/12/25</a:t>
            </a:r>
            <a:endParaRPr lang="zh-CN" altLang="en-US"/>
          </a:p>
        </p:txBody>
      </p:sp>
      <p:sp>
        <p:nvSpPr>
          <p:cNvPr id="4" name="Footer Placeholder 3"/>
          <p:cNvSpPr>
            <a:spLocks noGrp="1"/>
          </p:cNvSpPr>
          <p:nvPr>
            <p:ph type="ftr" sz="quarter" idx="11"/>
          </p:nvPr>
        </p:nvSpPr>
        <p:spPr/>
        <p:txBody>
          <a:bodyPr/>
          <a:lstStyle/>
          <a:p>
            <a:r>
              <a:rPr lang="zh-CN" altLang="en-US"/>
              <a:t>清华大学博士生中期检查</a:t>
            </a:r>
          </a:p>
        </p:txBody>
      </p:sp>
      <p:sp>
        <p:nvSpPr>
          <p:cNvPr id="5" name="Slide Number Placeholder 4"/>
          <p:cNvSpPr>
            <a:spLocks noGrp="1"/>
          </p:cNvSpPr>
          <p:nvPr>
            <p:ph type="sldNum" sz="quarter" idx="12"/>
          </p:nvPr>
        </p:nvSpPr>
        <p:spPr/>
        <p:txBody>
          <a:bodyPr/>
          <a:lstStyle/>
          <a:p>
            <a:fld id="{FE072604-A6DB-4258-B967-8F71F3967BB4}" type="slidenum">
              <a:rPr lang="zh-CN" altLang="en-US" smtClean="0"/>
              <a:pPr/>
              <a:t>‹#›</a:t>
            </a:fld>
            <a:endParaRPr lang="zh-CN" altLang="en-US"/>
          </a:p>
        </p:txBody>
      </p:sp>
      <p:cxnSp>
        <p:nvCxnSpPr>
          <p:cNvPr id="6" name="直接连接符 5">
            <a:extLst>
              <a:ext uri="{FF2B5EF4-FFF2-40B4-BE49-F238E27FC236}">
                <a16:creationId xmlns:a16="http://schemas.microsoft.com/office/drawing/2014/main" id="{0CA87107-D05A-2E51-4773-724185AF270E}"/>
              </a:ext>
            </a:extLst>
          </p:cNvPr>
          <p:cNvCxnSpPr>
            <a:cxnSpLocks/>
          </p:cNvCxnSpPr>
          <p:nvPr userDrawn="1"/>
        </p:nvCxnSpPr>
        <p:spPr>
          <a:xfrm>
            <a:off x="4" y="819828"/>
            <a:ext cx="7203637" cy="0"/>
          </a:xfrm>
          <a:prstGeom prst="line">
            <a:avLst/>
          </a:prstGeom>
          <a:ln w="38100">
            <a:gradFill>
              <a:gsLst>
                <a:gs pos="78000">
                  <a:srgbClr val="C8B0CF"/>
                </a:gs>
                <a:gs pos="0">
                  <a:srgbClr val="713282"/>
                </a:gs>
                <a:gs pos="100000">
                  <a:schemeClr val="bg1"/>
                </a:gs>
              </a:gsLst>
              <a:lin ang="0" scaled="0"/>
            </a:gradFill>
          </a:ln>
          <a:effectLst/>
        </p:spPr>
        <p:style>
          <a:lnRef idx="2">
            <a:schemeClr val="accent4"/>
          </a:lnRef>
          <a:fillRef idx="0">
            <a:schemeClr val="accent4"/>
          </a:fillRef>
          <a:effectRef idx="1">
            <a:schemeClr val="accent4"/>
          </a:effectRef>
          <a:fontRef idx="minor">
            <a:schemeClr val="tx1"/>
          </a:fontRef>
        </p:style>
      </p:cxnSp>
      <p:sp>
        <p:nvSpPr>
          <p:cNvPr id="7" name="矩形 6">
            <a:extLst>
              <a:ext uri="{FF2B5EF4-FFF2-40B4-BE49-F238E27FC236}">
                <a16:creationId xmlns:a16="http://schemas.microsoft.com/office/drawing/2014/main" id="{4B6C5D64-F3DB-0C33-A579-3FDAE375286A}"/>
              </a:ext>
            </a:extLst>
          </p:cNvPr>
          <p:cNvSpPr/>
          <p:nvPr userDrawn="1"/>
        </p:nvSpPr>
        <p:spPr>
          <a:xfrm>
            <a:off x="0" y="6584398"/>
            <a:ext cx="12192000" cy="295461"/>
          </a:xfrm>
          <a:prstGeom prst="rect">
            <a:avLst/>
          </a:prstGeom>
          <a:solidFill>
            <a:srgbClr val="703381">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extLst>
      <p:ext uri="{BB962C8B-B14F-4D97-AF65-F5344CB8AC3E}">
        <p14:creationId xmlns:p14="http://schemas.microsoft.com/office/powerpoint/2010/main" val="2659559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zh-CN"/>
              <a:t>2023/12/25</a:t>
            </a:r>
            <a:endParaRPr lang="zh-CN" altLang="en-US"/>
          </a:p>
        </p:txBody>
      </p:sp>
      <p:sp>
        <p:nvSpPr>
          <p:cNvPr id="3" name="Footer Placeholder 2"/>
          <p:cNvSpPr>
            <a:spLocks noGrp="1"/>
          </p:cNvSpPr>
          <p:nvPr>
            <p:ph type="ftr" sz="quarter" idx="11"/>
          </p:nvPr>
        </p:nvSpPr>
        <p:spPr/>
        <p:txBody>
          <a:bodyPr/>
          <a:lstStyle/>
          <a:p>
            <a:r>
              <a:rPr lang="zh-CN" altLang="en-US"/>
              <a:t>清华大学博士生中期检查</a:t>
            </a:r>
          </a:p>
        </p:txBody>
      </p:sp>
      <p:sp>
        <p:nvSpPr>
          <p:cNvPr id="4" name="Slide Number Placeholder 3"/>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2312574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r>
              <a:rPr lang="en-US" altLang="zh-CN"/>
              <a:t>2023/12/25</a:t>
            </a:r>
            <a:endParaRPr lang="zh-CN" altLang="en-US"/>
          </a:p>
        </p:txBody>
      </p:sp>
      <p:sp>
        <p:nvSpPr>
          <p:cNvPr id="6" name="Footer Placeholder 5"/>
          <p:cNvSpPr>
            <a:spLocks noGrp="1"/>
          </p:cNvSpPr>
          <p:nvPr>
            <p:ph type="ftr" sz="quarter" idx="11"/>
          </p:nvPr>
        </p:nvSpPr>
        <p:spPr/>
        <p:txBody>
          <a:bodyPr/>
          <a:lstStyle/>
          <a:p>
            <a:r>
              <a:rPr lang="zh-CN" altLang="en-US"/>
              <a:t>清华大学博士生中期检查</a:t>
            </a:r>
          </a:p>
        </p:txBody>
      </p:sp>
      <p:sp>
        <p:nvSpPr>
          <p:cNvPr id="7" name="Slide Number Placeholder 6"/>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2653752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r>
              <a:rPr lang="en-US" altLang="zh-CN"/>
              <a:t>2023/12/25</a:t>
            </a:r>
            <a:endParaRPr lang="zh-CN" altLang="en-US"/>
          </a:p>
        </p:txBody>
      </p:sp>
      <p:sp>
        <p:nvSpPr>
          <p:cNvPr id="6" name="Footer Placeholder 5"/>
          <p:cNvSpPr>
            <a:spLocks noGrp="1"/>
          </p:cNvSpPr>
          <p:nvPr>
            <p:ph type="ftr" sz="quarter" idx="11"/>
          </p:nvPr>
        </p:nvSpPr>
        <p:spPr/>
        <p:txBody>
          <a:bodyPr/>
          <a:lstStyle/>
          <a:p>
            <a:r>
              <a:rPr lang="zh-CN" altLang="en-US"/>
              <a:t>清华大学博士生中期检查</a:t>
            </a:r>
          </a:p>
        </p:txBody>
      </p:sp>
      <p:sp>
        <p:nvSpPr>
          <p:cNvPr id="7" name="Slide Number Placeholder 6"/>
          <p:cNvSpPr>
            <a:spLocks noGrp="1"/>
          </p:cNvSpPr>
          <p:nvPr>
            <p:ph type="sldNum" sz="quarter" idx="12"/>
          </p:nvPr>
        </p:nvSpPr>
        <p:spPr/>
        <p:txBody>
          <a:body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38576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2022/10/24</a:t>
            </a:r>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zh-CN" altLang="en-US"/>
              <a:t>清华大学博士生选题报告</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42175858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667"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2022/10/24</a:t>
            </a:r>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zh-CN" altLang="en-US"/>
              <a:t>清华大学博士生选题报告</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884038434"/>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654"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2022/10/24</a:t>
            </a:r>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zh-CN" altLang="en-US"/>
              <a:t>清华大学博士生选题报告</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72604-A6DB-4258-B967-8F71F3967BB4}" type="slidenum">
              <a:rPr lang="zh-CN" altLang="en-US" smtClean="0"/>
              <a:t>‹#›</a:t>
            </a:fld>
            <a:endParaRPr lang="zh-CN" altLang="en-US"/>
          </a:p>
        </p:txBody>
      </p:sp>
    </p:spTree>
    <p:extLst>
      <p:ext uri="{BB962C8B-B14F-4D97-AF65-F5344CB8AC3E}">
        <p14:creationId xmlns:p14="http://schemas.microsoft.com/office/powerpoint/2010/main" val="2217602885"/>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679"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6.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0.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30.xml"/><Relationship Id="rId5" Type="http://schemas.openxmlformats.org/officeDocument/2006/relationships/image" Target="../media/image36.jpeg"/><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4.xml"/><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18.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4.xml"/><Relationship Id="rId5" Type="http://schemas.openxmlformats.org/officeDocument/2006/relationships/image" Target="../media/image53.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oleObject" Target="../embeddings/oleObject1.bin"/><Relationship Id="rId1" Type="http://schemas.openxmlformats.org/officeDocument/2006/relationships/slideLayout" Target="../slideLayouts/slideLayout30.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0.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0.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2044666" y="3310875"/>
            <a:ext cx="7687028" cy="1010618"/>
          </a:xfrm>
        </p:spPr>
        <p:txBody>
          <a:bodyPr>
            <a:normAutofit fontScale="90000"/>
          </a:bodyPr>
          <a:lstStyle/>
          <a:p>
            <a:pPr algn="ctr"/>
            <a:r>
              <a:rPr lang="zh-CN" altLang="en-US" sz="3300" b="1" dirty="0"/>
              <a:t>带有动量分区功能的缪子成像系统搭建与测试</a:t>
            </a:r>
            <a:br>
              <a:rPr lang="en-US" altLang="zh-CN" sz="3300" b="1" dirty="0"/>
            </a:br>
            <a:br>
              <a:rPr lang="en-US" altLang="zh-CN" sz="3300" b="1" dirty="0"/>
            </a:br>
            <a:br>
              <a:rPr lang="en-US" altLang="zh-CN" sz="3300" b="1" dirty="0"/>
            </a:br>
            <a:r>
              <a:rPr lang="zh-CN" altLang="en-US" sz="1300" b="1" dirty="0"/>
              <a:t>刘大铭</a:t>
            </a:r>
            <a:endParaRPr lang="zh-CN" altLang="en-US" sz="3300" b="1" dirty="0"/>
          </a:p>
        </p:txBody>
      </p:sp>
      <p:sp>
        <p:nvSpPr>
          <p:cNvPr id="6" name="灯片编号占位符 5"/>
          <p:cNvSpPr>
            <a:spLocks noGrp="1"/>
          </p:cNvSpPr>
          <p:nvPr>
            <p:ph type="sldNum" sz="quarter" idx="12"/>
          </p:nvPr>
        </p:nvSpPr>
        <p:spPr/>
        <p:txBody>
          <a:bodyPr/>
          <a:lstStyle/>
          <a:p>
            <a:pPr defTabSz="342892"/>
            <a:fld id="{FE072604-A6DB-4258-B967-8F71F3967BB4}" type="slidenum">
              <a:rPr lang="zh-CN" altLang="en-US">
                <a:solidFill>
                  <a:prstClr val="white"/>
                </a:solidFill>
                <a:latin typeface="Calibri"/>
              </a:rPr>
              <a:pPr defTabSz="342892"/>
              <a:t>1</a:t>
            </a:fld>
            <a:endParaRPr lang="zh-CN" altLang="en-US">
              <a:solidFill>
                <a:prstClr val="white"/>
              </a:solidFill>
              <a:latin typeface="Calibri"/>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85924" y="1250319"/>
            <a:ext cx="7886700" cy="4351338"/>
          </a:xfrm>
        </p:spPr>
        <p:txBody>
          <a:bodyPr>
            <a:normAutofit/>
          </a:bodyPr>
          <a:lstStyle/>
          <a:p>
            <a:r>
              <a:rPr lang="zh-CN" altLang="en-US" sz="1800" dirty="0"/>
              <a:t>气路采用并联通气模式，总气路一分多路，保证各探测器气体充裕且流通顺畅</a:t>
            </a:r>
            <a:endParaRPr lang="en-US" altLang="zh-CN" sz="1800" dirty="0"/>
          </a:p>
          <a:p>
            <a:r>
              <a:rPr lang="zh-CN" altLang="en-US" sz="1800" dirty="0"/>
              <a:t>采用塑料闪烁体探测器做外触发</a:t>
            </a:r>
            <a:endParaRPr lang="en-US" altLang="zh-CN" sz="1800" dirty="0"/>
          </a:p>
          <a:p>
            <a:r>
              <a:rPr lang="zh-CN" altLang="en-US" sz="1800" dirty="0"/>
              <a:t>硅油瓶监测气体密闭性，分压滤波盒进行高压分配</a:t>
            </a:r>
          </a:p>
        </p:txBody>
      </p:sp>
      <p:sp>
        <p:nvSpPr>
          <p:cNvPr id="5" name="页脚占位符 4"/>
          <p:cNvSpPr>
            <a:spLocks noGrp="1"/>
          </p:cNvSpPr>
          <p:nvPr>
            <p:ph type="ftr" sz="quarter" idx="11"/>
          </p:nvPr>
        </p:nvSpPr>
        <p:spPr/>
        <p:txBody>
          <a:bodyPr/>
          <a:lstStyle/>
          <a:p>
            <a:pPr defTabSz="342892"/>
            <a:r>
              <a:rPr lang="zh-CN" altLang="en-US" dirty="0">
                <a:solidFill>
                  <a:prstClr val="white"/>
                </a:solidFill>
                <a:latin typeface="Calibri"/>
              </a:rPr>
              <a:t>清华大学博士生中期检查</a:t>
            </a:r>
          </a:p>
        </p:txBody>
      </p:sp>
      <p:sp>
        <p:nvSpPr>
          <p:cNvPr id="6" name="灯片编号占位符 5"/>
          <p:cNvSpPr>
            <a:spLocks noGrp="1"/>
          </p:cNvSpPr>
          <p:nvPr>
            <p:ph type="sldNum" sz="quarter" idx="12"/>
          </p:nvPr>
        </p:nvSpPr>
        <p:spPr/>
        <p:txBody>
          <a:bodyPr/>
          <a:lstStyle/>
          <a:p>
            <a:fld id="{FE072604-A6DB-4258-B967-8F71F3967BB4}" type="slidenum">
              <a:rPr lang="zh-CN" altLang="en-US" smtClean="0"/>
              <a:t>10</a:t>
            </a:fld>
            <a:endParaRPr lang="zh-CN" altLang="en-US"/>
          </a:p>
        </p:txBody>
      </p:sp>
      <p:sp>
        <p:nvSpPr>
          <p:cNvPr id="11" name="标题 2">
            <a:extLst>
              <a:ext uri="{FF2B5EF4-FFF2-40B4-BE49-F238E27FC236}">
                <a16:creationId xmlns:a16="http://schemas.microsoft.com/office/drawing/2014/main" id="{49A386FC-5EEE-445A-BE80-B4177C0922DB}"/>
              </a:ext>
            </a:extLst>
          </p:cNvPr>
          <p:cNvSpPr txBox="1">
            <a:spLocks/>
          </p:cNvSpPr>
          <p:nvPr/>
        </p:nvSpPr>
        <p:spPr>
          <a:xfrm>
            <a:off x="667330" y="234945"/>
            <a:ext cx="7886700" cy="47464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zh-CN" altLang="en-US" sz="2700" b="1" dirty="0"/>
              <a:t>径迹系统</a:t>
            </a:r>
          </a:p>
        </p:txBody>
      </p:sp>
      <p:pic>
        <p:nvPicPr>
          <p:cNvPr id="14" name="图片 13">
            <a:extLst>
              <a:ext uri="{FF2B5EF4-FFF2-40B4-BE49-F238E27FC236}">
                <a16:creationId xmlns:a16="http://schemas.microsoft.com/office/drawing/2014/main" id="{EC593CBB-1854-49AF-A6A7-559E69E04229}"/>
              </a:ext>
            </a:extLst>
          </p:cNvPr>
          <p:cNvPicPr>
            <a:picLocks noChangeAspect="1"/>
          </p:cNvPicPr>
          <p:nvPr/>
        </p:nvPicPr>
        <p:blipFill>
          <a:blip r:embed="rId2"/>
          <a:stretch>
            <a:fillRect/>
          </a:stretch>
        </p:blipFill>
        <p:spPr>
          <a:xfrm>
            <a:off x="331400" y="2943237"/>
            <a:ext cx="5981445" cy="2658420"/>
          </a:xfrm>
          <a:prstGeom prst="rect">
            <a:avLst/>
          </a:prstGeom>
        </p:spPr>
      </p:pic>
      <p:sp>
        <p:nvSpPr>
          <p:cNvPr id="4" name="文本框 3">
            <a:extLst>
              <a:ext uri="{FF2B5EF4-FFF2-40B4-BE49-F238E27FC236}">
                <a16:creationId xmlns:a16="http://schemas.microsoft.com/office/drawing/2014/main" id="{CE6E8E94-D959-49C3-BABA-F4E4CC301163}"/>
              </a:ext>
            </a:extLst>
          </p:cNvPr>
          <p:cNvSpPr txBox="1"/>
          <p:nvPr/>
        </p:nvSpPr>
        <p:spPr>
          <a:xfrm>
            <a:off x="9731432" y="4175995"/>
            <a:ext cx="2074644" cy="1962076"/>
          </a:xfrm>
          <a:prstGeom prst="rect">
            <a:avLst/>
          </a:prstGeom>
          <a:solidFill>
            <a:schemeClr val="accent6">
              <a:lumMod val="20000"/>
              <a:lumOff val="80000"/>
            </a:schemeClr>
          </a:solidFill>
        </p:spPr>
        <p:txBody>
          <a:bodyPr wrap="square" rtlCol="0">
            <a:spAutoFit/>
          </a:bodyPr>
          <a:lstStyle/>
          <a:p>
            <a:pPr algn="l"/>
            <a:r>
              <a:rPr lang="zh-CN" altLang="en-US" sz="1350" b="1" dirty="0">
                <a:ea typeface="楷体" panose="02010609060101010101" pitchFamily="49" charset="-122"/>
              </a:rPr>
              <a:t>系统指标：</a:t>
            </a:r>
            <a:endParaRPr lang="en-US" altLang="zh-CN" sz="1350" b="1" dirty="0">
              <a:ea typeface="楷体" panose="02010609060101010101" pitchFamily="49" charset="-122"/>
            </a:endParaRPr>
          </a:p>
          <a:p>
            <a:pPr algn="l"/>
            <a:r>
              <a:rPr lang="en-US" altLang="zh-CN" sz="1350" b="1" dirty="0">
                <a:ea typeface="楷体" panose="02010609060101010101" pitchFamily="49" charset="-122"/>
              </a:rPr>
              <a:t>1</a:t>
            </a:r>
            <a:r>
              <a:rPr lang="zh-CN" altLang="en-US" sz="1350" b="1" dirty="0">
                <a:ea typeface="楷体" panose="02010609060101010101" pitchFamily="49" charset="-122"/>
              </a:rPr>
              <a:t>）成像面积：</a:t>
            </a:r>
            <a:r>
              <a:rPr lang="en-US" altLang="zh-CN" sz="1350" b="1" dirty="0">
                <a:ea typeface="楷体" panose="02010609060101010101" pitchFamily="49" charset="-122"/>
              </a:rPr>
              <a:t>50cm×50cm</a:t>
            </a:r>
          </a:p>
          <a:p>
            <a:pPr algn="l"/>
            <a:r>
              <a:rPr lang="en-US" altLang="zh-CN" sz="1350" b="1" dirty="0">
                <a:ea typeface="楷体" panose="02010609060101010101" pitchFamily="49" charset="-122"/>
              </a:rPr>
              <a:t>2</a:t>
            </a:r>
            <a:r>
              <a:rPr lang="zh-CN" altLang="en-US" sz="1350" b="1" dirty="0">
                <a:ea typeface="楷体" panose="02010609060101010101" pitchFamily="49" charset="-122"/>
              </a:rPr>
              <a:t>）读出电子学通道数：</a:t>
            </a:r>
            <a:r>
              <a:rPr lang="en-US" altLang="zh-CN" sz="1350" b="1" dirty="0">
                <a:ea typeface="楷体" panose="02010609060101010101" pitchFamily="49" charset="-122"/>
              </a:rPr>
              <a:t>384</a:t>
            </a:r>
          </a:p>
          <a:p>
            <a:pPr algn="l"/>
            <a:r>
              <a:rPr lang="en-US" altLang="zh-CN" sz="1350" b="1" dirty="0">
                <a:ea typeface="楷体" panose="02010609060101010101" pitchFamily="49" charset="-122"/>
              </a:rPr>
              <a:t>3</a:t>
            </a:r>
            <a:r>
              <a:rPr lang="zh-CN" altLang="en-US" sz="1350" b="1" dirty="0">
                <a:ea typeface="楷体" panose="02010609060101010101" pitchFamily="49" charset="-122"/>
              </a:rPr>
              <a:t>）位置分辨：</a:t>
            </a:r>
            <a:r>
              <a:rPr lang="en-US" altLang="zh-CN" sz="1350" b="1" dirty="0">
                <a:ea typeface="楷体" panose="02010609060101010101" pitchFamily="49" charset="-122"/>
              </a:rPr>
              <a:t>0.8mm</a:t>
            </a:r>
          </a:p>
          <a:p>
            <a:pPr algn="l"/>
            <a:r>
              <a:rPr lang="en-US" altLang="zh-CN" sz="1350" b="1" dirty="0">
                <a:ea typeface="楷体" panose="02010609060101010101" pitchFamily="49" charset="-122"/>
              </a:rPr>
              <a:t>4</a:t>
            </a:r>
            <a:r>
              <a:rPr lang="zh-CN" altLang="en-US" sz="1350" b="1" dirty="0">
                <a:ea typeface="楷体" panose="02010609060101010101" pitchFamily="49" charset="-122"/>
              </a:rPr>
              <a:t>）探测器个数：</a:t>
            </a:r>
            <a:r>
              <a:rPr lang="en-US" altLang="zh-CN" sz="1350" b="1" dirty="0">
                <a:ea typeface="楷体" panose="02010609060101010101" pitchFamily="49" charset="-122"/>
              </a:rPr>
              <a:t>6</a:t>
            </a:r>
            <a:r>
              <a:rPr lang="zh-CN" altLang="en-US" sz="1350" b="1" dirty="0">
                <a:ea typeface="楷体" panose="02010609060101010101" pitchFamily="49" charset="-122"/>
              </a:rPr>
              <a:t>个</a:t>
            </a:r>
            <a:endParaRPr lang="en-US" altLang="zh-CN" sz="1350" b="1" dirty="0">
              <a:ea typeface="楷体" panose="02010609060101010101" pitchFamily="49" charset="-122"/>
            </a:endParaRPr>
          </a:p>
          <a:p>
            <a:pPr algn="l"/>
            <a:endParaRPr lang="en-US" altLang="zh-CN" sz="1350" b="1" dirty="0">
              <a:ea typeface="楷体" panose="02010609060101010101" pitchFamily="49" charset="-122"/>
            </a:endParaRPr>
          </a:p>
          <a:p>
            <a:pPr algn="l"/>
            <a:endParaRPr lang="zh-CN" altLang="en-US" sz="1350" b="1" dirty="0">
              <a:ea typeface="楷体" panose="02010609060101010101" pitchFamily="49" charset="-122"/>
            </a:endParaRPr>
          </a:p>
        </p:txBody>
      </p:sp>
      <p:sp>
        <p:nvSpPr>
          <p:cNvPr id="2" name="任意多边形: 形状 50">
            <a:extLst>
              <a:ext uri="{FF2B5EF4-FFF2-40B4-BE49-F238E27FC236}">
                <a16:creationId xmlns:a16="http://schemas.microsoft.com/office/drawing/2014/main" id="{CAA862D9-A436-9952-E4C1-650233CA3D73}"/>
              </a:ext>
            </a:extLst>
          </p:cNvPr>
          <p:cNvSpPr>
            <a:spLocks/>
          </p:cNvSpPr>
          <p:nvPr/>
        </p:nvSpPr>
        <p:spPr>
          <a:xfrm>
            <a:off x="6632729" y="622114"/>
            <a:ext cx="802688" cy="218313"/>
          </a:xfrm>
          <a:custGeom>
            <a:avLst/>
            <a:gdLst>
              <a:gd name="connsiteX0" fmla="*/ 853887 w 899606"/>
              <a:gd name="connsiteY0" fmla="*/ 0 h 183409"/>
              <a:gd name="connsiteX1" fmla="*/ 899606 w 899606"/>
              <a:gd name="connsiteY1" fmla="*/ 0 h 183409"/>
              <a:gd name="connsiteX2" fmla="*/ 899606 w 899606"/>
              <a:gd name="connsiteY2" fmla="*/ 183409 h 183409"/>
              <a:gd name="connsiteX3" fmla="*/ 853887 w 899606"/>
              <a:gd name="connsiteY3" fmla="*/ 183409 h 183409"/>
              <a:gd name="connsiteX4" fmla="*/ 747152 w 899606"/>
              <a:gd name="connsiteY4" fmla="*/ 0 h 183409"/>
              <a:gd name="connsiteX5" fmla="*/ 792871 w 899606"/>
              <a:gd name="connsiteY5" fmla="*/ 0 h 183409"/>
              <a:gd name="connsiteX6" fmla="*/ 792871 w 899606"/>
              <a:gd name="connsiteY6" fmla="*/ 183409 h 183409"/>
              <a:gd name="connsiteX7" fmla="*/ 747152 w 899606"/>
              <a:gd name="connsiteY7" fmla="*/ 183409 h 183409"/>
              <a:gd name="connsiteX8" fmla="*/ 640416 w 899606"/>
              <a:gd name="connsiteY8" fmla="*/ 0 h 183409"/>
              <a:gd name="connsiteX9" fmla="*/ 686135 w 899606"/>
              <a:gd name="connsiteY9" fmla="*/ 0 h 183409"/>
              <a:gd name="connsiteX10" fmla="*/ 686135 w 899606"/>
              <a:gd name="connsiteY10" fmla="*/ 183409 h 183409"/>
              <a:gd name="connsiteX11" fmla="*/ 640416 w 899606"/>
              <a:gd name="connsiteY11" fmla="*/ 183409 h 183409"/>
              <a:gd name="connsiteX12" fmla="*/ 533680 w 899606"/>
              <a:gd name="connsiteY12" fmla="*/ 0 h 183409"/>
              <a:gd name="connsiteX13" fmla="*/ 579399 w 899606"/>
              <a:gd name="connsiteY13" fmla="*/ 0 h 183409"/>
              <a:gd name="connsiteX14" fmla="*/ 579399 w 899606"/>
              <a:gd name="connsiteY14" fmla="*/ 183409 h 183409"/>
              <a:gd name="connsiteX15" fmla="*/ 533680 w 899606"/>
              <a:gd name="connsiteY15" fmla="*/ 183409 h 183409"/>
              <a:gd name="connsiteX16" fmla="*/ 426944 w 899606"/>
              <a:gd name="connsiteY16" fmla="*/ 0 h 183409"/>
              <a:gd name="connsiteX17" fmla="*/ 472663 w 899606"/>
              <a:gd name="connsiteY17" fmla="*/ 0 h 183409"/>
              <a:gd name="connsiteX18" fmla="*/ 472663 w 899606"/>
              <a:gd name="connsiteY18" fmla="*/ 183409 h 183409"/>
              <a:gd name="connsiteX19" fmla="*/ 426944 w 899606"/>
              <a:gd name="connsiteY19" fmla="*/ 183409 h 183409"/>
              <a:gd name="connsiteX20" fmla="*/ 320208 w 899606"/>
              <a:gd name="connsiteY20" fmla="*/ 0 h 183409"/>
              <a:gd name="connsiteX21" fmla="*/ 365927 w 899606"/>
              <a:gd name="connsiteY21" fmla="*/ 0 h 183409"/>
              <a:gd name="connsiteX22" fmla="*/ 365927 w 899606"/>
              <a:gd name="connsiteY22" fmla="*/ 183409 h 183409"/>
              <a:gd name="connsiteX23" fmla="*/ 320208 w 899606"/>
              <a:gd name="connsiteY23" fmla="*/ 183409 h 183409"/>
              <a:gd name="connsiteX24" fmla="*/ 213472 w 899606"/>
              <a:gd name="connsiteY24" fmla="*/ 0 h 183409"/>
              <a:gd name="connsiteX25" fmla="*/ 259191 w 899606"/>
              <a:gd name="connsiteY25" fmla="*/ 0 h 183409"/>
              <a:gd name="connsiteX26" fmla="*/ 259191 w 899606"/>
              <a:gd name="connsiteY26" fmla="*/ 183409 h 183409"/>
              <a:gd name="connsiteX27" fmla="*/ 213472 w 899606"/>
              <a:gd name="connsiteY27" fmla="*/ 183409 h 183409"/>
              <a:gd name="connsiteX28" fmla="*/ 106736 w 899606"/>
              <a:gd name="connsiteY28" fmla="*/ 0 h 183409"/>
              <a:gd name="connsiteX29" fmla="*/ 152455 w 899606"/>
              <a:gd name="connsiteY29" fmla="*/ 0 h 183409"/>
              <a:gd name="connsiteX30" fmla="*/ 152455 w 899606"/>
              <a:gd name="connsiteY30" fmla="*/ 183409 h 183409"/>
              <a:gd name="connsiteX31" fmla="*/ 106736 w 899606"/>
              <a:gd name="connsiteY31" fmla="*/ 183409 h 183409"/>
              <a:gd name="connsiteX32" fmla="*/ 0 w 899606"/>
              <a:gd name="connsiteY32" fmla="*/ 0 h 183409"/>
              <a:gd name="connsiteX33" fmla="*/ 45719 w 899606"/>
              <a:gd name="connsiteY33" fmla="*/ 0 h 183409"/>
              <a:gd name="connsiteX34" fmla="*/ 45719 w 899606"/>
              <a:gd name="connsiteY34" fmla="*/ 183409 h 183409"/>
              <a:gd name="connsiteX35" fmla="*/ 0 w 899606"/>
              <a:gd name="connsiteY35" fmla="*/ 183409 h 1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99606" h="183409">
                <a:moveTo>
                  <a:pt x="853887" y="0"/>
                </a:moveTo>
                <a:lnTo>
                  <a:pt x="899606" y="0"/>
                </a:lnTo>
                <a:lnTo>
                  <a:pt x="899606" y="183409"/>
                </a:lnTo>
                <a:lnTo>
                  <a:pt x="853887" y="183409"/>
                </a:lnTo>
                <a:close/>
                <a:moveTo>
                  <a:pt x="747152" y="0"/>
                </a:moveTo>
                <a:lnTo>
                  <a:pt x="792871" y="0"/>
                </a:lnTo>
                <a:lnTo>
                  <a:pt x="792871" y="183409"/>
                </a:lnTo>
                <a:lnTo>
                  <a:pt x="747152" y="183409"/>
                </a:lnTo>
                <a:close/>
                <a:moveTo>
                  <a:pt x="640416" y="0"/>
                </a:moveTo>
                <a:lnTo>
                  <a:pt x="686135" y="0"/>
                </a:lnTo>
                <a:lnTo>
                  <a:pt x="686135" y="183409"/>
                </a:lnTo>
                <a:lnTo>
                  <a:pt x="640416" y="183409"/>
                </a:lnTo>
                <a:close/>
                <a:moveTo>
                  <a:pt x="533680" y="0"/>
                </a:moveTo>
                <a:lnTo>
                  <a:pt x="579399" y="0"/>
                </a:lnTo>
                <a:lnTo>
                  <a:pt x="579399" y="183409"/>
                </a:lnTo>
                <a:lnTo>
                  <a:pt x="533680" y="183409"/>
                </a:lnTo>
                <a:close/>
                <a:moveTo>
                  <a:pt x="426944" y="0"/>
                </a:moveTo>
                <a:lnTo>
                  <a:pt x="472663" y="0"/>
                </a:lnTo>
                <a:lnTo>
                  <a:pt x="472663" y="183409"/>
                </a:lnTo>
                <a:lnTo>
                  <a:pt x="426944" y="183409"/>
                </a:lnTo>
                <a:close/>
                <a:moveTo>
                  <a:pt x="320208" y="0"/>
                </a:moveTo>
                <a:lnTo>
                  <a:pt x="365927" y="0"/>
                </a:lnTo>
                <a:lnTo>
                  <a:pt x="365927" y="183409"/>
                </a:lnTo>
                <a:lnTo>
                  <a:pt x="320208" y="183409"/>
                </a:lnTo>
                <a:close/>
                <a:moveTo>
                  <a:pt x="213472" y="0"/>
                </a:moveTo>
                <a:lnTo>
                  <a:pt x="259191" y="0"/>
                </a:lnTo>
                <a:lnTo>
                  <a:pt x="259191" y="183409"/>
                </a:lnTo>
                <a:lnTo>
                  <a:pt x="213472" y="183409"/>
                </a:lnTo>
                <a:close/>
                <a:moveTo>
                  <a:pt x="106736" y="0"/>
                </a:moveTo>
                <a:lnTo>
                  <a:pt x="152455" y="0"/>
                </a:lnTo>
                <a:lnTo>
                  <a:pt x="152455" y="183409"/>
                </a:lnTo>
                <a:lnTo>
                  <a:pt x="106736" y="183409"/>
                </a:lnTo>
                <a:close/>
                <a:moveTo>
                  <a:pt x="0" y="0"/>
                </a:moveTo>
                <a:lnTo>
                  <a:pt x="45719" y="0"/>
                </a:lnTo>
                <a:lnTo>
                  <a:pt x="45719" y="183409"/>
                </a:lnTo>
                <a:lnTo>
                  <a:pt x="0" y="183409"/>
                </a:lnTo>
                <a:close/>
              </a:path>
            </a:pathLst>
          </a:custGeom>
          <a:solidFill>
            <a:srgbClr val="824D9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p>
        </p:txBody>
      </p:sp>
      <p:sp>
        <p:nvSpPr>
          <p:cNvPr id="7" name="平行四边形 6">
            <a:extLst>
              <a:ext uri="{FF2B5EF4-FFF2-40B4-BE49-F238E27FC236}">
                <a16:creationId xmlns:a16="http://schemas.microsoft.com/office/drawing/2014/main" id="{CCBF6C5D-CA73-83CD-9B30-5271DBA0E50F}"/>
              </a:ext>
            </a:extLst>
          </p:cNvPr>
          <p:cNvSpPr>
            <a:spLocks/>
          </p:cNvSpPr>
          <p:nvPr/>
        </p:nvSpPr>
        <p:spPr>
          <a:xfrm>
            <a:off x="7503200" y="622113"/>
            <a:ext cx="3164801" cy="192432"/>
          </a:xfrm>
          <a:prstGeom prst="parallelogram">
            <a:avLst/>
          </a:prstGeom>
          <a:solidFill>
            <a:srgbClr val="824D91"/>
          </a:soli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25000" lnSpcReduction="20000"/>
          </a:bodyPr>
          <a:lstStyle/>
          <a:p>
            <a:pPr algn="ctr"/>
            <a:endParaRPr lang="zh-CN" altLang="en-US" b="1">
              <a:solidFill>
                <a:srgbClr val="FFFFFF"/>
              </a:solidFill>
              <a:cs typeface="+mn-ea"/>
            </a:endParaRPr>
          </a:p>
        </p:txBody>
      </p:sp>
      <p:pic>
        <p:nvPicPr>
          <p:cNvPr id="8" name="图片 7" descr="图片包含 室内, 桌子, 大&#10;&#10;描述已自动生成">
            <a:extLst>
              <a:ext uri="{FF2B5EF4-FFF2-40B4-BE49-F238E27FC236}">
                <a16:creationId xmlns:a16="http://schemas.microsoft.com/office/drawing/2014/main" id="{90818EE7-0627-99BE-0CCD-05EB406061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764652" y="2682393"/>
            <a:ext cx="3949346" cy="2962010"/>
          </a:xfrm>
          <a:prstGeom prst="rect">
            <a:avLst/>
          </a:prstGeom>
        </p:spPr>
      </p:pic>
    </p:spTree>
    <p:extLst>
      <p:ext uri="{BB962C8B-B14F-4D97-AF65-F5344CB8AC3E}">
        <p14:creationId xmlns:p14="http://schemas.microsoft.com/office/powerpoint/2010/main" val="1066082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49356E79-560D-68C1-A78A-48F245823D9F}"/>
              </a:ext>
            </a:extLst>
          </p:cNvPr>
          <p:cNvSpPr/>
          <p:nvPr/>
        </p:nvSpPr>
        <p:spPr>
          <a:xfrm>
            <a:off x="1797866" y="726441"/>
            <a:ext cx="3066047" cy="209394"/>
          </a:xfrm>
          <a:prstGeom prst="rect">
            <a:avLst/>
          </a:prstGeom>
          <a:gradFill flip="none" rotWithShape="1">
            <a:gsLst>
              <a:gs pos="0">
                <a:srgbClr val="824D91">
                  <a:tint val="66000"/>
                  <a:satMod val="160000"/>
                </a:srgbClr>
              </a:gs>
              <a:gs pos="50000">
                <a:srgbClr val="824D91">
                  <a:tint val="44500"/>
                  <a:satMod val="160000"/>
                </a:srgbClr>
              </a:gs>
              <a:gs pos="100000">
                <a:srgbClr val="824D91">
                  <a:tint val="23500"/>
                  <a:satMod val="160000"/>
                </a:srgbClr>
              </a:gs>
            </a:gsLst>
            <a:path path="circle">
              <a:fillToRect l="100000" b="100000"/>
            </a:path>
            <a:tileRect t="-100000" r="-100000"/>
          </a:gradFill>
          <a:ln w="6350">
            <a:noFill/>
          </a:ln>
          <a:effectLst>
            <a:outerShdw blurRad="254000" dist="38100" dir="216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00" b="1" dirty="0">
              <a:solidFill>
                <a:schemeClr val="tx1"/>
              </a:solidFill>
            </a:endParaRPr>
          </a:p>
        </p:txBody>
      </p:sp>
      <p:sp>
        <p:nvSpPr>
          <p:cNvPr id="3" name="内容占位符 2"/>
          <p:cNvSpPr>
            <a:spLocks noGrp="1"/>
          </p:cNvSpPr>
          <p:nvPr>
            <p:ph idx="1"/>
          </p:nvPr>
        </p:nvSpPr>
        <p:spPr>
          <a:xfrm>
            <a:off x="1794007" y="688435"/>
            <a:ext cx="8600129" cy="4748664"/>
          </a:xfrm>
        </p:spPr>
        <p:txBody>
          <a:bodyPr>
            <a:normAutofit/>
          </a:bodyPr>
          <a:lstStyle/>
          <a:p>
            <a:r>
              <a:rPr lang="zh-CN" altLang="en-US" sz="1800" dirty="0"/>
              <a:t>系统性能初步测试</a:t>
            </a:r>
            <a:endParaRPr lang="en-US" altLang="zh-CN" sz="1800" dirty="0"/>
          </a:p>
          <a:p>
            <a:pPr lvl="1"/>
            <a:r>
              <a:rPr lang="zh-CN" altLang="en-US" sz="1800" dirty="0"/>
              <a:t>探测器效率坪曲线：探测效率均高于</a:t>
            </a:r>
            <a:r>
              <a:rPr lang="en-US" altLang="zh-CN" sz="1800" dirty="0"/>
              <a:t>95%</a:t>
            </a:r>
          </a:p>
          <a:p>
            <a:pPr lvl="1"/>
            <a:endParaRPr lang="en-US" altLang="zh-CN" sz="1800" dirty="0"/>
          </a:p>
          <a:p>
            <a:endParaRPr lang="en-US" altLang="zh-CN" sz="1800" dirty="0"/>
          </a:p>
          <a:p>
            <a:endParaRPr lang="en-US" altLang="zh-CN" sz="1800" dirty="0"/>
          </a:p>
          <a:p>
            <a:endParaRPr lang="en-US" altLang="zh-CN" sz="1800" dirty="0"/>
          </a:p>
          <a:p>
            <a:endParaRPr lang="en-US" altLang="zh-CN" sz="1800" dirty="0"/>
          </a:p>
          <a:p>
            <a:endParaRPr lang="en-US" altLang="zh-CN" sz="1800" dirty="0"/>
          </a:p>
          <a:p>
            <a:pPr lvl="1"/>
            <a:r>
              <a:rPr lang="zh-CN" altLang="en-US" sz="1800" dirty="0"/>
              <a:t>位置分辨宇宙线测试：三探测器径迹拟合，得到位置分辨率</a:t>
            </a:r>
            <a:r>
              <a:rPr lang="en-US" altLang="zh-CN" sz="1800" dirty="0"/>
              <a:t>0.8mm</a:t>
            </a:r>
            <a:r>
              <a:rPr lang="zh-CN" altLang="en-US" sz="1800" dirty="0"/>
              <a:t>左右</a:t>
            </a:r>
          </a:p>
        </p:txBody>
      </p:sp>
      <p:sp>
        <p:nvSpPr>
          <p:cNvPr id="6" name="灯片编号占位符 5"/>
          <p:cNvSpPr>
            <a:spLocks noGrp="1"/>
          </p:cNvSpPr>
          <p:nvPr>
            <p:ph type="sldNum" sz="quarter" idx="12"/>
          </p:nvPr>
        </p:nvSpPr>
        <p:spPr/>
        <p:txBody>
          <a:bodyPr/>
          <a:lstStyle/>
          <a:p>
            <a:fld id="{FE072604-A6DB-4258-B967-8F71F3967BB4}" type="slidenum">
              <a:rPr lang="zh-CN" altLang="en-US" smtClean="0"/>
              <a:t>11</a:t>
            </a:fld>
            <a:endParaRPr lang="zh-CN" altLang="en-US"/>
          </a:p>
        </p:txBody>
      </p:sp>
      <p:sp>
        <p:nvSpPr>
          <p:cNvPr id="11" name="标题 2">
            <a:extLst>
              <a:ext uri="{FF2B5EF4-FFF2-40B4-BE49-F238E27FC236}">
                <a16:creationId xmlns:a16="http://schemas.microsoft.com/office/drawing/2014/main" id="{49A386FC-5EEE-445A-BE80-B4177C0922DB}"/>
              </a:ext>
            </a:extLst>
          </p:cNvPr>
          <p:cNvSpPr txBox="1">
            <a:spLocks/>
          </p:cNvSpPr>
          <p:nvPr/>
        </p:nvSpPr>
        <p:spPr>
          <a:xfrm>
            <a:off x="590506" y="178973"/>
            <a:ext cx="7886700" cy="47464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zh-CN" altLang="en-US" sz="2700" b="1" dirty="0"/>
              <a:t>系统测试</a:t>
            </a:r>
          </a:p>
        </p:txBody>
      </p:sp>
      <p:pic>
        <p:nvPicPr>
          <p:cNvPr id="12" name="图片 11">
            <a:extLst>
              <a:ext uri="{FF2B5EF4-FFF2-40B4-BE49-F238E27FC236}">
                <a16:creationId xmlns:a16="http://schemas.microsoft.com/office/drawing/2014/main" id="{FA40D155-DE12-4C99-AF66-A4AB9AB6061D}"/>
              </a:ext>
            </a:extLst>
          </p:cNvPr>
          <p:cNvPicPr>
            <a:picLocks noChangeAspect="1"/>
          </p:cNvPicPr>
          <p:nvPr/>
        </p:nvPicPr>
        <p:blipFill rotWithShape="1">
          <a:blip r:embed="rId2"/>
          <a:srcRect t="17163"/>
          <a:stretch/>
        </p:blipFill>
        <p:spPr>
          <a:xfrm>
            <a:off x="2193301" y="1491826"/>
            <a:ext cx="1717070" cy="720122"/>
          </a:xfrm>
          <a:prstGeom prst="rect">
            <a:avLst/>
          </a:prstGeom>
        </p:spPr>
      </p:pic>
      <p:pic>
        <p:nvPicPr>
          <p:cNvPr id="22" name="图片 21">
            <a:extLst>
              <a:ext uri="{FF2B5EF4-FFF2-40B4-BE49-F238E27FC236}">
                <a16:creationId xmlns:a16="http://schemas.microsoft.com/office/drawing/2014/main" id="{7A75DD7F-16B1-4827-B4EA-D6C2594611C4}"/>
              </a:ext>
            </a:extLst>
          </p:cNvPr>
          <p:cNvPicPr>
            <a:picLocks noChangeAspect="1"/>
          </p:cNvPicPr>
          <p:nvPr/>
        </p:nvPicPr>
        <p:blipFill rotWithShape="1">
          <a:blip r:embed="rId2"/>
          <a:srcRect t="17163"/>
          <a:stretch/>
        </p:blipFill>
        <p:spPr>
          <a:xfrm>
            <a:off x="3989188" y="1502750"/>
            <a:ext cx="1749448" cy="733700"/>
          </a:xfrm>
          <a:prstGeom prst="rect">
            <a:avLst/>
          </a:prstGeom>
        </p:spPr>
      </p:pic>
      <p:pic>
        <p:nvPicPr>
          <p:cNvPr id="23" name="图片 22">
            <a:extLst>
              <a:ext uri="{FF2B5EF4-FFF2-40B4-BE49-F238E27FC236}">
                <a16:creationId xmlns:a16="http://schemas.microsoft.com/office/drawing/2014/main" id="{079D4BD5-F3D2-4CAC-A728-51D59E471B20}"/>
              </a:ext>
            </a:extLst>
          </p:cNvPr>
          <p:cNvPicPr>
            <a:picLocks noChangeAspect="1"/>
          </p:cNvPicPr>
          <p:nvPr/>
        </p:nvPicPr>
        <p:blipFill rotWithShape="1">
          <a:blip r:embed="rId2"/>
          <a:srcRect t="17163"/>
          <a:stretch/>
        </p:blipFill>
        <p:spPr>
          <a:xfrm>
            <a:off x="2168001" y="2388948"/>
            <a:ext cx="1717070" cy="720122"/>
          </a:xfrm>
          <a:prstGeom prst="rect">
            <a:avLst/>
          </a:prstGeom>
        </p:spPr>
      </p:pic>
      <p:pic>
        <p:nvPicPr>
          <p:cNvPr id="24" name="图片 23">
            <a:extLst>
              <a:ext uri="{FF2B5EF4-FFF2-40B4-BE49-F238E27FC236}">
                <a16:creationId xmlns:a16="http://schemas.microsoft.com/office/drawing/2014/main" id="{2ED4483D-C4D4-4E42-B63E-8DB986EBC5C7}"/>
              </a:ext>
            </a:extLst>
          </p:cNvPr>
          <p:cNvPicPr>
            <a:picLocks noChangeAspect="1"/>
          </p:cNvPicPr>
          <p:nvPr/>
        </p:nvPicPr>
        <p:blipFill rotWithShape="1">
          <a:blip r:embed="rId2"/>
          <a:srcRect t="17163"/>
          <a:stretch/>
        </p:blipFill>
        <p:spPr>
          <a:xfrm>
            <a:off x="4058178" y="2377296"/>
            <a:ext cx="1744853" cy="731774"/>
          </a:xfrm>
          <a:prstGeom prst="rect">
            <a:avLst/>
          </a:prstGeom>
        </p:spPr>
      </p:pic>
      <p:pic>
        <p:nvPicPr>
          <p:cNvPr id="25" name="图片 24">
            <a:extLst>
              <a:ext uri="{FF2B5EF4-FFF2-40B4-BE49-F238E27FC236}">
                <a16:creationId xmlns:a16="http://schemas.microsoft.com/office/drawing/2014/main" id="{313FAF66-85DD-4B87-AD9B-225848E74A60}"/>
              </a:ext>
            </a:extLst>
          </p:cNvPr>
          <p:cNvPicPr>
            <a:picLocks noChangeAspect="1"/>
          </p:cNvPicPr>
          <p:nvPr/>
        </p:nvPicPr>
        <p:blipFill rotWithShape="1">
          <a:blip r:embed="rId2"/>
          <a:srcRect t="17163"/>
          <a:stretch/>
        </p:blipFill>
        <p:spPr>
          <a:xfrm>
            <a:off x="5987550" y="2395783"/>
            <a:ext cx="1744853" cy="731774"/>
          </a:xfrm>
          <a:prstGeom prst="rect">
            <a:avLst/>
          </a:prstGeom>
        </p:spPr>
      </p:pic>
      <p:pic>
        <p:nvPicPr>
          <p:cNvPr id="26" name="图片 25">
            <a:extLst>
              <a:ext uri="{FF2B5EF4-FFF2-40B4-BE49-F238E27FC236}">
                <a16:creationId xmlns:a16="http://schemas.microsoft.com/office/drawing/2014/main" id="{FECEB3D8-4986-4031-8A6E-EC6AAEF483C7}"/>
              </a:ext>
            </a:extLst>
          </p:cNvPr>
          <p:cNvPicPr>
            <a:picLocks noChangeAspect="1"/>
          </p:cNvPicPr>
          <p:nvPr/>
        </p:nvPicPr>
        <p:blipFill rotWithShape="1">
          <a:blip r:embed="rId2"/>
          <a:srcRect t="17163"/>
          <a:stretch/>
        </p:blipFill>
        <p:spPr>
          <a:xfrm>
            <a:off x="5971543" y="1561731"/>
            <a:ext cx="1749447" cy="733700"/>
          </a:xfrm>
          <a:prstGeom prst="rect">
            <a:avLst/>
          </a:prstGeom>
        </p:spPr>
      </p:pic>
      <p:sp>
        <p:nvSpPr>
          <p:cNvPr id="2" name="任意多边形: 形状 50">
            <a:extLst>
              <a:ext uri="{FF2B5EF4-FFF2-40B4-BE49-F238E27FC236}">
                <a16:creationId xmlns:a16="http://schemas.microsoft.com/office/drawing/2014/main" id="{1DE1AB01-42C3-6CED-780D-376D7A661FCA}"/>
              </a:ext>
            </a:extLst>
          </p:cNvPr>
          <p:cNvSpPr>
            <a:spLocks/>
          </p:cNvSpPr>
          <p:nvPr/>
        </p:nvSpPr>
        <p:spPr>
          <a:xfrm>
            <a:off x="6655792" y="750415"/>
            <a:ext cx="802688" cy="218313"/>
          </a:xfrm>
          <a:custGeom>
            <a:avLst/>
            <a:gdLst>
              <a:gd name="connsiteX0" fmla="*/ 853887 w 899606"/>
              <a:gd name="connsiteY0" fmla="*/ 0 h 183409"/>
              <a:gd name="connsiteX1" fmla="*/ 899606 w 899606"/>
              <a:gd name="connsiteY1" fmla="*/ 0 h 183409"/>
              <a:gd name="connsiteX2" fmla="*/ 899606 w 899606"/>
              <a:gd name="connsiteY2" fmla="*/ 183409 h 183409"/>
              <a:gd name="connsiteX3" fmla="*/ 853887 w 899606"/>
              <a:gd name="connsiteY3" fmla="*/ 183409 h 183409"/>
              <a:gd name="connsiteX4" fmla="*/ 747152 w 899606"/>
              <a:gd name="connsiteY4" fmla="*/ 0 h 183409"/>
              <a:gd name="connsiteX5" fmla="*/ 792871 w 899606"/>
              <a:gd name="connsiteY5" fmla="*/ 0 h 183409"/>
              <a:gd name="connsiteX6" fmla="*/ 792871 w 899606"/>
              <a:gd name="connsiteY6" fmla="*/ 183409 h 183409"/>
              <a:gd name="connsiteX7" fmla="*/ 747152 w 899606"/>
              <a:gd name="connsiteY7" fmla="*/ 183409 h 183409"/>
              <a:gd name="connsiteX8" fmla="*/ 640416 w 899606"/>
              <a:gd name="connsiteY8" fmla="*/ 0 h 183409"/>
              <a:gd name="connsiteX9" fmla="*/ 686135 w 899606"/>
              <a:gd name="connsiteY9" fmla="*/ 0 h 183409"/>
              <a:gd name="connsiteX10" fmla="*/ 686135 w 899606"/>
              <a:gd name="connsiteY10" fmla="*/ 183409 h 183409"/>
              <a:gd name="connsiteX11" fmla="*/ 640416 w 899606"/>
              <a:gd name="connsiteY11" fmla="*/ 183409 h 183409"/>
              <a:gd name="connsiteX12" fmla="*/ 533680 w 899606"/>
              <a:gd name="connsiteY12" fmla="*/ 0 h 183409"/>
              <a:gd name="connsiteX13" fmla="*/ 579399 w 899606"/>
              <a:gd name="connsiteY13" fmla="*/ 0 h 183409"/>
              <a:gd name="connsiteX14" fmla="*/ 579399 w 899606"/>
              <a:gd name="connsiteY14" fmla="*/ 183409 h 183409"/>
              <a:gd name="connsiteX15" fmla="*/ 533680 w 899606"/>
              <a:gd name="connsiteY15" fmla="*/ 183409 h 183409"/>
              <a:gd name="connsiteX16" fmla="*/ 426944 w 899606"/>
              <a:gd name="connsiteY16" fmla="*/ 0 h 183409"/>
              <a:gd name="connsiteX17" fmla="*/ 472663 w 899606"/>
              <a:gd name="connsiteY17" fmla="*/ 0 h 183409"/>
              <a:gd name="connsiteX18" fmla="*/ 472663 w 899606"/>
              <a:gd name="connsiteY18" fmla="*/ 183409 h 183409"/>
              <a:gd name="connsiteX19" fmla="*/ 426944 w 899606"/>
              <a:gd name="connsiteY19" fmla="*/ 183409 h 183409"/>
              <a:gd name="connsiteX20" fmla="*/ 320208 w 899606"/>
              <a:gd name="connsiteY20" fmla="*/ 0 h 183409"/>
              <a:gd name="connsiteX21" fmla="*/ 365927 w 899606"/>
              <a:gd name="connsiteY21" fmla="*/ 0 h 183409"/>
              <a:gd name="connsiteX22" fmla="*/ 365927 w 899606"/>
              <a:gd name="connsiteY22" fmla="*/ 183409 h 183409"/>
              <a:gd name="connsiteX23" fmla="*/ 320208 w 899606"/>
              <a:gd name="connsiteY23" fmla="*/ 183409 h 183409"/>
              <a:gd name="connsiteX24" fmla="*/ 213472 w 899606"/>
              <a:gd name="connsiteY24" fmla="*/ 0 h 183409"/>
              <a:gd name="connsiteX25" fmla="*/ 259191 w 899606"/>
              <a:gd name="connsiteY25" fmla="*/ 0 h 183409"/>
              <a:gd name="connsiteX26" fmla="*/ 259191 w 899606"/>
              <a:gd name="connsiteY26" fmla="*/ 183409 h 183409"/>
              <a:gd name="connsiteX27" fmla="*/ 213472 w 899606"/>
              <a:gd name="connsiteY27" fmla="*/ 183409 h 183409"/>
              <a:gd name="connsiteX28" fmla="*/ 106736 w 899606"/>
              <a:gd name="connsiteY28" fmla="*/ 0 h 183409"/>
              <a:gd name="connsiteX29" fmla="*/ 152455 w 899606"/>
              <a:gd name="connsiteY29" fmla="*/ 0 h 183409"/>
              <a:gd name="connsiteX30" fmla="*/ 152455 w 899606"/>
              <a:gd name="connsiteY30" fmla="*/ 183409 h 183409"/>
              <a:gd name="connsiteX31" fmla="*/ 106736 w 899606"/>
              <a:gd name="connsiteY31" fmla="*/ 183409 h 183409"/>
              <a:gd name="connsiteX32" fmla="*/ 0 w 899606"/>
              <a:gd name="connsiteY32" fmla="*/ 0 h 183409"/>
              <a:gd name="connsiteX33" fmla="*/ 45719 w 899606"/>
              <a:gd name="connsiteY33" fmla="*/ 0 h 183409"/>
              <a:gd name="connsiteX34" fmla="*/ 45719 w 899606"/>
              <a:gd name="connsiteY34" fmla="*/ 183409 h 183409"/>
              <a:gd name="connsiteX35" fmla="*/ 0 w 899606"/>
              <a:gd name="connsiteY35" fmla="*/ 183409 h 1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99606" h="183409">
                <a:moveTo>
                  <a:pt x="853887" y="0"/>
                </a:moveTo>
                <a:lnTo>
                  <a:pt x="899606" y="0"/>
                </a:lnTo>
                <a:lnTo>
                  <a:pt x="899606" y="183409"/>
                </a:lnTo>
                <a:lnTo>
                  <a:pt x="853887" y="183409"/>
                </a:lnTo>
                <a:close/>
                <a:moveTo>
                  <a:pt x="747152" y="0"/>
                </a:moveTo>
                <a:lnTo>
                  <a:pt x="792871" y="0"/>
                </a:lnTo>
                <a:lnTo>
                  <a:pt x="792871" y="183409"/>
                </a:lnTo>
                <a:lnTo>
                  <a:pt x="747152" y="183409"/>
                </a:lnTo>
                <a:close/>
                <a:moveTo>
                  <a:pt x="640416" y="0"/>
                </a:moveTo>
                <a:lnTo>
                  <a:pt x="686135" y="0"/>
                </a:lnTo>
                <a:lnTo>
                  <a:pt x="686135" y="183409"/>
                </a:lnTo>
                <a:lnTo>
                  <a:pt x="640416" y="183409"/>
                </a:lnTo>
                <a:close/>
                <a:moveTo>
                  <a:pt x="533680" y="0"/>
                </a:moveTo>
                <a:lnTo>
                  <a:pt x="579399" y="0"/>
                </a:lnTo>
                <a:lnTo>
                  <a:pt x="579399" y="183409"/>
                </a:lnTo>
                <a:lnTo>
                  <a:pt x="533680" y="183409"/>
                </a:lnTo>
                <a:close/>
                <a:moveTo>
                  <a:pt x="426944" y="0"/>
                </a:moveTo>
                <a:lnTo>
                  <a:pt x="472663" y="0"/>
                </a:lnTo>
                <a:lnTo>
                  <a:pt x="472663" y="183409"/>
                </a:lnTo>
                <a:lnTo>
                  <a:pt x="426944" y="183409"/>
                </a:lnTo>
                <a:close/>
                <a:moveTo>
                  <a:pt x="320208" y="0"/>
                </a:moveTo>
                <a:lnTo>
                  <a:pt x="365927" y="0"/>
                </a:lnTo>
                <a:lnTo>
                  <a:pt x="365927" y="183409"/>
                </a:lnTo>
                <a:lnTo>
                  <a:pt x="320208" y="183409"/>
                </a:lnTo>
                <a:close/>
                <a:moveTo>
                  <a:pt x="213472" y="0"/>
                </a:moveTo>
                <a:lnTo>
                  <a:pt x="259191" y="0"/>
                </a:lnTo>
                <a:lnTo>
                  <a:pt x="259191" y="183409"/>
                </a:lnTo>
                <a:lnTo>
                  <a:pt x="213472" y="183409"/>
                </a:lnTo>
                <a:close/>
                <a:moveTo>
                  <a:pt x="106736" y="0"/>
                </a:moveTo>
                <a:lnTo>
                  <a:pt x="152455" y="0"/>
                </a:lnTo>
                <a:lnTo>
                  <a:pt x="152455" y="183409"/>
                </a:lnTo>
                <a:lnTo>
                  <a:pt x="106736" y="183409"/>
                </a:lnTo>
                <a:close/>
                <a:moveTo>
                  <a:pt x="0" y="0"/>
                </a:moveTo>
                <a:lnTo>
                  <a:pt x="45719" y="0"/>
                </a:lnTo>
                <a:lnTo>
                  <a:pt x="45719" y="183409"/>
                </a:lnTo>
                <a:lnTo>
                  <a:pt x="0" y="183409"/>
                </a:lnTo>
                <a:close/>
              </a:path>
            </a:pathLst>
          </a:custGeom>
          <a:solidFill>
            <a:srgbClr val="824D9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p>
        </p:txBody>
      </p:sp>
      <p:sp>
        <p:nvSpPr>
          <p:cNvPr id="4" name="平行四边形 3">
            <a:extLst>
              <a:ext uri="{FF2B5EF4-FFF2-40B4-BE49-F238E27FC236}">
                <a16:creationId xmlns:a16="http://schemas.microsoft.com/office/drawing/2014/main" id="{0CD8188C-0470-A27F-54E8-1D03C7A87E8D}"/>
              </a:ext>
            </a:extLst>
          </p:cNvPr>
          <p:cNvSpPr>
            <a:spLocks/>
          </p:cNvSpPr>
          <p:nvPr/>
        </p:nvSpPr>
        <p:spPr>
          <a:xfrm>
            <a:off x="7516045" y="776295"/>
            <a:ext cx="3164801" cy="192432"/>
          </a:xfrm>
          <a:prstGeom prst="parallelogram">
            <a:avLst/>
          </a:prstGeom>
          <a:solidFill>
            <a:srgbClr val="824D91"/>
          </a:soli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25000" lnSpcReduction="20000"/>
          </a:bodyPr>
          <a:lstStyle/>
          <a:p>
            <a:pPr algn="ctr"/>
            <a:endParaRPr lang="zh-CN" altLang="en-US" b="1">
              <a:solidFill>
                <a:srgbClr val="FFFFFF"/>
              </a:solidFill>
              <a:cs typeface="+mn-ea"/>
            </a:endParaRPr>
          </a:p>
        </p:txBody>
      </p:sp>
      <p:pic>
        <p:nvPicPr>
          <p:cNvPr id="8" name="图片 7">
            <a:extLst>
              <a:ext uri="{FF2B5EF4-FFF2-40B4-BE49-F238E27FC236}">
                <a16:creationId xmlns:a16="http://schemas.microsoft.com/office/drawing/2014/main" id="{48ED6765-636A-B9D3-FE4A-EDFCB22C64A8}"/>
              </a:ext>
            </a:extLst>
          </p:cNvPr>
          <p:cNvPicPr>
            <a:picLocks noChangeAspect="1"/>
          </p:cNvPicPr>
          <p:nvPr/>
        </p:nvPicPr>
        <p:blipFill>
          <a:blip r:embed="rId3"/>
          <a:stretch>
            <a:fillRect/>
          </a:stretch>
        </p:blipFill>
        <p:spPr>
          <a:xfrm>
            <a:off x="4533856" y="4050917"/>
            <a:ext cx="2409560" cy="2119358"/>
          </a:xfrm>
          <a:prstGeom prst="rect">
            <a:avLst/>
          </a:prstGeom>
        </p:spPr>
      </p:pic>
      <p:pic>
        <p:nvPicPr>
          <p:cNvPr id="10" name="图片 9">
            <a:extLst>
              <a:ext uri="{FF2B5EF4-FFF2-40B4-BE49-F238E27FC236}">
                <a16:creationId xmlns:a16="http://schemas.microsoft.com/office/drawing/2014/main" id="{2F31BB34-FF50-A192-3B36-B4E95E8FAC74}"/>
              </a:ext>
            </a:extLst>
          </p:cNvPr>
          <p:cNvPicPr>
            <a:picLocks noChangeAspect="1"/>
          </p:cNvPicPr>
          <p:nvPr/>
        </p:nvPicPr>
        <p:blipFill>
          <a:blip r:embed="rId4"/>
          <a:stretch>
            <a:fillRect/>
          </a:stretch>
        </p:blipFill>
        <p:spPr>
          <a:xfrm>
            <a:off x="7516044" y="4070565"/>
            <a:ext cx="2364884" cy="2080062"/>
          </a:xfrm>
          <a:prstGeom prst="rect">
            <a:avLst/>
          </a:prstGeom>
        </p:spPr>
      </p:pic>
      <p:pic>
        <p:nvPicPr>
          <p:cNvPr id="15" name="图片 14">
            <a:extLst>
              <a:ext uri="{FF2B5EF4-FFF2-40B4-BE49-F238E27FC236}">
                <a16:creationId xmlns:a16="http://schemas.microsoft.com/office/drawing/2014/main" id="{F9D5551F-1E31-D949-7054-140A35105717}"/>
              </a:ext>
            </a:extLst>
          </p:cNvPr>
          <p:cNvPicPr>
            <a:picLocks noChangeAspect="1"/>
          </p:cNvPicPr>
          <p:nvPr/>
        </p:nvPicPr>
        <p:blipFill>
          <a:blip r:embed="rId5"/>
          <a:stretch>
            <a:fillRect/>
          </a:stretch>
        </p:blipFill>
        <p:spPr>
          <a:xfrm>
            <a:off x="1711810" y="4057596"/>
            <a:ext cx="2409560" cy="2119357"/>
          </a:xfrm>
          <a:prstGeom prst="rect">
            <a:avLst/>
          </a:prstGeom>
        </p:spPr>
      </p:pic>
    </p:spTree>
    <p:extLst>
      <p:ext uri="{BB962C8B-B14F-4D97-AF65-F5344CB8AC3E}">
        <p14:creationId xmlns:p14="http://schemas.microsoft.com/office/powerpoint/2010/main" val="278299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2031116" y="85318"/>
            <a:ext cx="7886700" cy="511254"/>
          </a:xfrm>
        </p:spPr>
        <p:txBody>
          <a:bodyPr>
            <a:normAutofit fontScale="90000"/>
          </a:bodyPr>
          <a:lstStyle/>
          <a:p>
            <a:r>
              <a:rPr lang="zh-CN" altLang="en-US" sz="3200" dirty="0"/>
              <a:t>采用</a:t>
            </a:r>
            <a:r>
              <a:rPr lang="en-US" altLang="zh-CN" sz="3200" dirty="0"/>
              <a:t>POCA</a:t>
            </a:r>
            <a:r>
              <a:rPr lang="zh-CN" altLang="en-US" sz="3200" dirty="0"/>
              <a:t>算法对铅砖进行初步成像</a:t>
            </a:r>
          </a:p>
        </p:txBody>
      </p:sp>
      <p:sp>
        <p:nvSpPr>
          <p:cNvPr id="2" name="页脚占位符 1"/>
          <p:cNvSpPr>
            <a:spLocks noGrp="1"/>
          </p:cNvSpPr>
          <p:nvPr>
            <p:ph type="ftr" sz="quarter" idx="11"/>
          </p:nvPr>
        </p:nvSpPr>
        <p:spPr/>
        <p:txBody>
          <a:bodyPr/>
          <a:lstStyle/>
          <a:p>
            <a:pPr defTabSz="342892"/>
            <a:r>
              <a:rPr lang="zh-CN" altLang="en-US">
                <a:solidFill>
                  <a:prstClr val="white"/>
                </a:solidFill>
                <a:latin typeface="Calibri"/>
              </a:rPr>
              <a:t>清华大学博士生中期检查</a:t>
            </a:r>
            <a:endParaRPr lang="zh-CN" altLang="en-US" dirty="0">
              <a:solidFill>
                <a:prstClr val="white"/>
              </a:solidFill>
              <a:latin typeface="Calibri"/>
            </a:endParaRPr>
          </a:p>
        </p:txBody>
      </p:sp>
      <p:pic>
        <p:nvPicPr>
          <p:cNvPr id="10" name="图片 9">
            <a:extLst>
              <a:ext uri="{FF2B5EF4-FFF2-40B4-BE49-F238E27FC236}">
                <a16:creationId xmlns:a16="http://schemas.microsoft.com/office/drawing/2014/main" id="{8163A9C6-082C-CBAA-48BD-F58A3A295370}"/>
              </a:ext>
            </a:extLst>
          </p:cNvPr>
          <p:cNvPicPr>
            <a:picLocks noChangeAspect="1"/>
          </p:cNvPicPr>
          <p:nvPr/>
        </p:nvPicPr>
        <p:blipFill>
          <a:blip r:embed="rId2"/>
          <a:stretch>
            <a:fillRect/>
          </a:stretch>
        </p:blipFill>
        <p:spPr>
          <a:xfrm>
            <a:off x="851307" y="922841"/>
            <a:ext cx="2229803" cy="1672354"/>
          </a:xfrm>
          <a:prstGeom prst="rect">
            <a:avLst/>
          </a:prstGeom>
        </p:spPr>
      </p:pic>
      <p:grpSp>
        <p:nvGrpSpPr>
          <p:cNvPr id="16" name="组合 15">
            <a:extLst>
              <a:ext uri="{FF2B5EF4-FFF2-40B4-BE49-F238E27FC236}">
                <a16:creationId xmlns:a16="http://schemas.microsoft.com/office/drawing/2014/main" id="{6A0C30E8-6CEF-6B41-3A26-B84661805F41}"/>
              </a:ext>
            </a:extLst>
          </p:cNvPr>
          <p:cNvGrpSpPr/>
          <p:nvPr/>
        </p:nvGrpSpPr>
        <p:grpSpPr>
          <a:xfrm>
            <a:off x="908344" y="3429000"/>
            <a:ext cx="3136480" cy="2478541"/>
            <a:chOff x="306847" y="3650417"/>
            <a:chExt cx="3603389" cy="2406716"/>
          </a:xfrm>
        </p:grpSpPr>
        <p:cxnSp>
          <p:nvCxnSpPr>
            <p:cNvPr id="13" name="直接箭头连接符 12">
              <a:extLst>
                <a:ext uri="{FF2B5EF4-FFF2-40B4-BE49-F238E27FC236}">
                  <a16:creationId xmlns:a16="http://schemas.microsoft.com/office/drawing/2014/main" id="{62707F36-6CD0-6011-CB6F-39ACEE7F4D4F}"/>
                </a:ext>
              </a:extLst>
            </p:cNvPr>
            <p:cNvCxnSpPr/>
            <p:nvPr/>
          </p:nvCxnSpPr>
          <p:spPr>
            <a:xfrm flipV="1">
              <a:off x="306847" y="3650417"/>
              <a:ext cx="0" cy="24067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接箭头连接符 13">
              <a:extLst>
                <a:ext uri="{FF2B5EF4-FFF2-40B4-BE49-F238E27FC236}">
                  <a16:creationId xmlns:a16="http://schemas.microsoft.com/office/drawing/2014/main" id="{A546A4B1-C3DD-9D29-602A-CF687CF4BC4F}"/>
                </a:ext>
              </a:extLst>
            </p:cNvPr>
            <p:cNvCxnSpPr>
              <a:cxnSpLocks/>
            </p:cNvCxnSpPr>
            <p:nvPr/>
          </p:nvCxnSpPr>
          <p:spPr>
            <a:xfrm>
              <a:off x="306847" y="6057133"/>
              <a:ext cx="36033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文本框 19">
            <a:extLst>
              <a:ext uri="{FF2B5EF4-FFF2-40B4-BE49-F238E27FC236}">
                <a16:creationId xmlns:a16="http://schemas.microsoft.com/office/drawing/2014/main" id="{9FCFCEFC-A905-52BA-E026-29F7A138B382}"/>
              </a:ext>
            </a:extLst>
          </p:cNvPr>
          <p:cNvSpPr txBox="1"/>
          <p:nvPr/>
        </p:nvSpPr>
        <p:spPr>
          <a:xfrm>
            <a:off x="3953466" y="674930"/>
            <a:ext cx="5705261" cy="1892826"/>
          </a:xfrm>
          <a:prstGeom prst="rect">
            <a:avLst/>
          </a:prstGeom>
          <a:solidFill>
            <a:schemeClr val="bg1"/>
          </a:solidFill>
        </p:spPr>
        <p:txBody>
          <a:bodyPr wrap="square" rtlCol="0">
            <a:spAutoFit/>
          </a:bodyPr>
          <a:lstStyle/>
          <a:p>
            <a:pPr defTabSz="342892">
              <a:defRPr/>
            </a:pPr>
            <a:r>
              <a:rPr lang="zh-CN" altLang="en-US" sz="1350" dirty="0">
                <a:solidFill>
                  <a:prstClr val="black"/>
                </a:solidFill>
                <a:latin typeface="宋体"/>
                <a:ea typeface="宋体"/>
              </a:rPr>
              <a:t>对灵敏区域设置</a:t>
            </a:r>
            <a:r>
              <a:rPr lang="en-US" altLang="zh-CN" sz="1350" dirty="0">
                <a:solidFill>
                  <a:prstClr val="black"/>
                </a:solidFill>
                <a:latin typeface="宋体"/>
                <a:ea typeface="宋体"/>
              </a:rPr>
              <a:t>40*40</a:t>
            </a:r>
            <a:r>
              <a:rPr lang="zh-CN" altLang="en-US" sz="1350" dirty="0">
                <a:solidFill>
                  <a:prstClr val="black"/>
                </a:solidFill>
                <a:latin typeface="宋体"/>
                <a:ea typeface="宋体"/>
              </a:rPr>
              <a:t>个像素点，每个像素点包含</a:t>
            </a:r>
            <a:r>
              <a:rPr lang="en-US" altLang="zh-CN" sz="1350" dirty="0">
                <a:solidFill>
                  <a:prstClr val="black"/>
                </a:solidFill>
                <a:latin typeface="宋体"/>
                <a:ea typeface="宋体"/>
              </a:rPr>
              <a:t>4</a:t>
            </a:r>
            <a:r>
              <a:rPr lang="zh-CN" altLang="en-US" sz="1350" dirty="0">
                <a:solidFill>
                  <a:prstClr val="black"/>
                </a:solidFill>
                <a:latin typeface="宋体"/>
                <a:ea typeface="宋体"/>
              </a:rPr>
              <a:t>个读出条（</a:t>
            </a:r>
            <a:r>
              <a:rPr lang="en-US" altLang="zh-CN" sz="1350" dirty="0">
                <a:solidFill>
                  <a:prstClr val="black"/>
                </a:solidFill>
                <a:latin typeface="宋体"/>
                <a:ea typeface="宋体"/>
              </a:rPr>
              <a:t>2.54mm</a:t>
            </a:r>
            <a:r>
              <a:rPr lang="zh-CN" altLang="en-US" sz="1350" dirty="0">
                <a:solidFill>
                  <a:prstClr val="black"/>
                </a:solidFill>
                <a:latin typeface="宋体"/>
                <a:ea typeface="宋体"/>
              </a:rPr>
              <a:t>），即像素点大小为</a:t>
            </a:r>
            <a:r>
              <a:rPr lang="en-US" altLang="zh-CN" sz="1350" dirty="0">
                <a:solidFill>
                  <a:prstClr val="black"/>
                </a:solidFill>
                <a:latin typeface="宋体"/>
                <a:ea typeface="宋体"/>
              </a:rPr>
              <a:t>10.16*10.16mm</a:t>
            </a:r>
            <a:r>
              <a:rPr lang="en-US" altLang="zh-CN" sz="1350" baseline="30000" dirty="0">
                <a:solidFill>
                  <a:prstClr val="black"/>
                </a:solidFill>
                <a:latin typeface="宋体"/>
                <a:ea typeface="宋体"/>
              </a:rPr>
              <a:t>2</a:t>
            </a:r>
            <a:r>
              <a:rPr lang="zh-CN" altLang="en-US" sz="1350" dirty="0">
                <a:solidFill>
                  <a:prstClr val="black"/>
                </a:solidFill>
                <a:latin typeface="宋体"/>
                <a:ea typeface="宋体"/>
              </a:rPr>
              <a:t>。</a:t>
            </a:r>
            <a:endParaRPr lang="en-US" altLang="zh-CN" sz="1350" dirty="0">
              <a:solidFill>
                <a:prstClr val="black"/>
              </a:solidFill>
              <a:latin typeface="宋体"/>
              <a:ea typeface="宋体"/>
            </a:endParaRPr>
          </a:p>
          <a:p>
            <a:pPr defTabSz="342892">
              <a:defRPr/>
            </a:pPr>
            <a:endParaRPr lang="en-US" altLang="zh-CN" sz="1350" baseline="30000" dirty="0">
              <a:solidFill>
                <a:prstClr val="black"/>
              </a:solidFill>
              <a:latin typeface="宋体"/>
              <a:ea typeface="宋体"/>
            </a:endParaRPr>
          </a:p>
          <a:p>
            <a:pPr defTabSz="342892">
              <a:defRPr/>
            </a:pPr>
            <a:r>
              <a:rPr lang="zh-CN" altLang="en-US" sz="1350" dirty="0">
                <a:solidFill>
                  <a:prstClr val="black"/>
                </a:solidFill>
                <a:latin typeface="宋体"/>
                <a:ea typeface="宋体"/>
              </a:rPr>
              <a:t>采用</a:t>
            </a:r>
            <a:r>
              <a:rPr lang="en-US" altLang="zh-CN" sz="1350" dirty="0">
                <a:solidFill>
                  <a:prstClr val="black"/>
                </a:solidFill>
                <a:latin typeface="宋体"/>
                <a:ea typeface="宋体"/>
              </a:rPr>
              <a:t>POCA</a:t>
            </a:r>
            <a:r>
              <a:rPr lang="zh-CN" altLang="en-US" sz="1350" dirty="0">
                <a:solidFill>
                  <a:prstClr val="black"/>
                </a:solidFill>
                <a:latin typeface="宋体"/>
                <a:ea typeface="宋体"/>
              </a:rPr>
              <a:t>算法，统计每一个像素区域的散射角平方的均值</a:t>
            </a:r>
            <a:r>
              <a:rPr lang="en-US" altLang="zh-CN" sz="1350" dirty="0" err="1">
                <a:solidFill>
                  <a:prstClr val="black"/>
                </a:solidFill>
                <a:latin typeface="宋体"/>
                <a:ea typeface="宋体"/>
              </a:rPr>
              <a:t>σ</a:t>
            </a:r>
            <a:r>
              <a:rPr lang="en-US" altLang="zh-CN" sz="1350" baseline="-25000" dirty="0" err="1">
                <a:solidFill>
                  <a:prstClr val="black"/>
                </a:solidFill>
                <a:latin typeface="宋体"/>
                <a:ea typeface="宋体"/>
              </a:rPr>
              <a:t>θ</a:t>
            </a:r>
            <a:r>
              <a:rPr lang="zh-CN" altLang="en-US" sz="1350" dirty="0">
                <a:solidFill>
                  <a:prstClr val="black"/>
                </a:solidFill>
                <a:latin typeface="宋体"/>
                <a:ea typeface="宋体"/>
              </a:rPr>
              <a:t>，后利用如下公式：</a:t>
            </a:r>
            <a:endParaRPr lang="en-US" altLang="zh-CN" sz="1350" dirty="0">
              <a:solidFill>
                <a:prstClr val="black"/>
              </a:solidFill>
              <a:latin typeface="宋体"/>
              <a:ea typeface="宋体"/>
            </a:endParaRPr>
          </a:p>
          <a:p>
            <a:pPr defTabSz="342892">
              <a:defRPr/>
            </a:pPr>
            <a:endParaRPr lang="en-US" altLang="zh-CN" sz="1350" dirty="0">
              <a:solidFill>
                <a:prstClr val="black"/>
              </a:solidFill>
              <a:latin typeface="Calibri"/>
              <a:ea typeface="楷体" panose="02010609060101010101" pitchFamily="49" charset="-122"/>
            </a:endParaRPr>
          </a:p>
          <a:p>
            <a:pPr defTabSz="342892">
              <a:defRPr/>
            </a:pPr>
            <a:endParaRPr lang="en-US" altLang="zh-CN" sz="1350" dirty="0">
              <a:solidFill>
                <a:prstClr val="black"/>
              </a:solidFill>
              <a:latin typeface="Calibri"/>
              <a:ea typeface="楷体" panose="02010609060101010101" pitchFamily="49" charset="-122"/>
            </a:endParaRPr>
          </a:p>
          <a:p>
            <a:pPr defTabSz="342892">
              <a:defRPr/>
            </a:pPr>
            <a:endParaRPr lang="en-US" altLang="zh-CN" sz="1350" dirty="0">
              <a:solidFill>
                <a:prstClr val="black"/>
              </a:solidFill>
              <a:latin typeface="Calibri"/>
              <a:ea typeface="楷体" panose="02010609060101010101" pitchFamily="49" charset="-122"/>
            </a:endParaRPr>
          </a:p>
          <a:p>
            <a:pPr defTabSz="342892">
              <a:defRPr/>
            </a:pPr>
            <a:r>
              <a:rPr lang="zh-CN" altLang="en-US" sz="1350" dirty="0">
                <a:solidFill>
                  <a:prstClr val="black"/>
                </a:solidFill>
                <a:latin typeface="宋体"/>
                <a:ea typeface="宋体"/>
              </a:rPr>
              <a:t>计算像素内散射强度</a:t>
            </a:r>
            <a:r>
              <a:rPr lang="en-US" altLang="zh-CN" sz="1350" dirty="0">
                <a:solidFill>
                  <a:prstClr val="black"/>
                </a:solidFill>
                <a:latin typeface="宋体"/>
                <a:ea typeface="宋体"/>
              </a:rPr>
              <a:t>λ</a:t>
            </a:r>
            <a:r>
              <a:rPr lang="zh-CN" altLang="en-US" sz="1350" dirty="0">
                <a:solidFill>
                  <a:prstClr val="black"/>
                </a:solidFill>
                <a:latin typeface="宋体"/>
                <a:ea typeface="宋体"/>
              </a:rPr>
              <a:t>，其中</a:t>
            </a:r>
            <a:r>
              <a:rPr lang="en-US" altLang="zh-CN" sz="1350" dirty="0">
                <a:solidFill>
                  <a:prstClr val="black"/>
                </a:solidFill>
                <a:latin typeface="宋体"/>
                <a:ea typeface="宋体"/>
              </a:rPr>
              <a:t>L</a:t>
            </a:r>
            <a:r>
              <a:rPr lang="zh-CN" altLang="en-US" sz="1350" dirty="0">
                <a:solidFill>
                  <a:prstClr val="black"/>
                </a:solidFill>
                <a:latin typeface="宋体"/>
                <a:ea typeface="宋体"/>
              </a:rPr>
              <a:t>取铅砖厚</a:t>
            </a:r>
            <a:r>
              <a:rPr lang="en-US" altLang="zh-CN" sz="1350" dirty="0">
                <a:solidFill>
                  <a:prstClr val="black"/>
                </a:solidFill>
                <a:latin typeface="宋体"/>
                <a:ea typeface="宋体"/>
              </a:rPr>
              <a:t>7cm</a:t>
            </a:r>
          </a:p>
        </p:txBody>
      </p:sp>
      <p:pic>
        <p:nvPicPr>
          <p:cNvPr id="26" name="图片 25">
            <a:extLst>
              <a:ext uri="{FF2B5EF4-FFF2-40B4-BE49-F238E27FC236}">
                <a16:creationId xmlns:a16="http://schemas.microsoft.com/office/drawing/2014/main" id="{3A03098D-7260-FCB1-3A4A-B17C78E299FD}"/>
              </a:ext>
            </a:extLst>
          </p:cNvPr>
          <p:cNvPicPr>
            <a:picLocks noChangeAspect="1"/>
          </p:cNvPicPr>
          <p:nvPr/>
        </p:nvPicPr>
        <p:blipFill>
          <a:blip r:embed="rId3"/>
          <a:stretch>
            <a:fillRect/>
          </a:stretch>
        </p:blipFill>
        <p:spPr>
          <a:xfrm>
            <a:off x="5974466" y="1644873"/>
            <a:ext cx="1121726" cy="414395"/>
          </a:xfrm>
          <a:prstGeom prst="rect">
            <a:avLst/>
          </a:prstGeom>
        </p:spPr>
      </p:pic>
      <p:sp>
        <p:nvSpPr>
          <p:cNvPr id="4" name="任意多边形: 形状 50">
            <a:extLst>
              <a:ext uri="{FF2B5EF4-FFF2-40B4-BE49-F238E27FC236}">
                <a16:creationId xmlns:a16="http://schemas.microsoft.com/office/drawing/2014/main" id="{A509687A-5E15-D6E2-2889-B9A1D4643FB0}"/>
              </a:ext>
            </a:extLst>
          </p:cNvPr>
          <p:cNvSpPr>
            <a:spLocks/>
          </p:cNvSpPr>
          <p:nvPr/>
        </p:nvSpPr>
        <p:spPr>
          <a:xfrm>
            <a:off x="6615280" y="606913"/>
            <a:ext cx="802688" cy="218313"/>
          </a:xfrm>
          <a:custGeom>
            <a:avLst/>
            <a:gdLst>
              <a:gd name="connsiteX0" fmla="*/ 853887 w 899606"/>
              <a:gd name="connsiteY0" fmla="*/ 0 h 183409"/>
              <a:gd name="connsiteX1" fmla="*/ 899606 w 899606"/>
              <a:gd name="connsiteY1" fmla="*/ 0 h 183409"/>
              <a:gd name="connsiteX2" fmla="*/ 899606 w 899606"/>
              <a:gd name="connsiteY2" fmla="*/ 183409 h 183409"/>
              <a:gd name="connsiteX3" fmla="*/ 853887 w 899606"/>
              <a:gd name="connsiteY3" fmla="*/ 183409 h 183409"/>
              <a:gd name="connsiteX4" fmla="*/ 747152 w 899606"/>
              <a:gd name="connsiteY4" fmla="*/ 0 h 183409"/>
              <a:gd name="connsiteX5" fmla="*/ 792871 w 899606"/>
              <a:gd name="connsiteY5" fmla="*/ 0 h 183409"/>
              <a:gd name="connsiteX6" fmla="*/ 792871 w 899606"/>
              <a:gd name="connsiteY6" fmla="*/ 183409 h 183409"/>
              <a:gd name="connsiteX7" fmla="*/ 747152 w 899606"/>
              <a:gd name="connsiteY7" fmla="*/ 183409 h 183409"/>
              <a:gd name="connsiteX8" fmla="*/ 640416 w 899606"/>
              <a:gd name="connsiteY8" fmla="*/ 0 h 183409"/>
              <a:gd name="connsiteX9" fmla="*/ 686135 w 899606"/>
              <a:gd name="connsiteY9" fmla="*/ 0 h 183409"/>
              <a:gd name="connsiteX10" fmla="*/ 686135 w 899606"/>
              <a:gd name="connsiteY10" fmla="*/ 183409 h 183409"/>
              <a:gd name="connsiteX11" fmla="*/ 640416 w 899606"/>
              <a:gd name="connsiteY11" fmla="*/ 183409 h 183409"/>
              <a:gd name="connsiteX12" fmla="*/ 533680 w 899606"/>
              <a:gd name="connsiteY12" fmla="*/ 0 h 183409"/>
              <a:gd name="connsiteX13" fmla="*/ 579399 w 899606"/>
              <a:gd name="connsiteY13" fmla="*/ 0 h 183409"/>
              <a:gd name="connsiteX14" fmla="*/ 579399 w 899606"/>
              <a:gd name="connsiteY14" fmla="*/ 183409 h 183409"/>
              <a:gd name="connsiteX15" fmla="*/ 533680 w 899606"/>
              <a:gd name="connsiteY15" fmla="*/ 183409 h 183409"/>
              <a:gd name="connsiteX16" fmla="*/ 426944 w 899606"/>
              <a:gd name="connsiteY16" fmla="*/ 0 h 183409"/>
              <a:gd name="connsiteX17" fmla="*/ 472663 w 899606"/>
              <a:gd name="connsiteY17" fmla="*/ 0 h 183409"/>
              <a:gd name="connsiteX18" fmla="*/ 472663 w 899606"/>
              <a:gd name="connsiteY18" fmla="*/ 183409 h 183409"/>
              <a:gd name="connsiteX19" fmla="*/ 426944 w 899606"/>
              <a:gd name="connsiteY19" fmla="*/ 183409 h 183409"/>
              <a:gd name="connsiteX20" fmla="*/ 320208 w 899606"/>
              <a:gd name="connsiteY20" fmla="*/ 0 h 183409"/>
              <a:gd name="connsiteX21" fmla="*/ 365927 w 899606"/>
              <a:gd name="connsiteY21" fmla="*/ 0 h 183409"/>
              <a:gd name="connsiteX22" fmla="*/ 365927 w 899606"/>
              <a:gd name="connsiteY22" fmla="*/ 183409 h 183409"/>
              <a:gd name="connsiteX23" fmla="*/ 320208 w 899606"/>
              <a:gd name="connsiteY23" fmla="*/ 183409 h 183409"/>
              <a:gd name="connsiteX24" fmla="*/ 213472 w 899606"/>
              <a:gd name="connsiteY24" fmla="*/ 0 h 183409"/>
              <a:gd name="connsiteX25" fmla="*/ 259191 w 899606"/>
              <a:gd name="connsiteY25" fmla="*/ 0 h 183409"/>
              <a:gd name="connsiteX26" fmla="*/ 259191 w 899606"/>
              <a:gd name="connsiteY26" fmla="*/ 183409 h 183409"/>
              <a:gd name="connsiteX27" fmla="*/ 213472 w 899606"/>
              <a:gd name="connsiteY27" fmla="*/ 183409 h 183409"/>
              <a:gd name="connsiteX28" fmla="*/ 106736 w 899606"/>
              <a:gd name="connsiteY28" fmla="*/ 0 h 183409"/>
              <a:gd name="connsiteX29" fmla="*/ 152455 w 899606"/>
              <a:gd name="connsiteY29" fmla="*/ 0 h 183409"/>
              <a:gd name="connsiteX30" fmla="*/ 152455 w 899606"/>
              <a:gd name="connsiteY30" fmla="*/ 183409 h 183409"/>
              <a:gd name="connsiteX31" fmla="*/ 106736 w 899606"/>
              <a:gd name="connsiteY31" fmla="*/ 183409 h 183409"/>
              <a:gd name="connsiteX32" fmla="*/ 0 w 899606"/>
              <a:gd name="connsiteY32" fmla="*/ 0 h 183409"/>
              <a:gd name="connsiteX33" fmla="*/ 45719 w 899606"/>
              <a:gd name="connsiteY33" fmla="*/ 0 h 183409"/>
              <a:gd name="connsiteX34" fmla="*/ 45719 w 899606"/>
              <a:gd name="connsiteY34" fmla="*/ 183409 h 183409"/>
              <a:gd name="connsiteX35" fmla="*/ 0 w 899606"/>
              <a:gd name="connsiteY35" fmla="*/ 183409 h 1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99606" h="183409">
                <a:moveTo>
                  <a:pt x="853887" y="0"/>
                </a:moveTo>
                <a:lnTo>
                  <a:pt x="899606" y="0"/>
                </a:lnTo>
                <a:lnTo>
                  <a:pt x="899606" y="183409"/>
                </a:lnTo>
                <a:lnTo>
                  <a:pt x="853887" y="183409"/>
                </a:lnTo>
                <a:close/>
                <a:moveTo>
                  <a:pt x="747152" y="0"/>
                </a:moveTo>
                <a:lnTo>
                  <a:pt x="792871" y="0"/>
                </a:lnTo>
                <a:lnTo>
                  <a:pt x="792871" y="183409"/>
                </a:lnTo>
                <a:lnTo>
                  <a:pt x="747152" y="183409"/>
                </a:lnTo>
                <a:close/>
                <a:moveTo>
                  <a:pt x="640416" y="0"/>
                </a:moveTo>
                <a:lnTo>
                  <a:pt x="686135" y="0"/>
                </a:lnTo>
                <a:lnTo>
                  <a:pt x="686135" y="183409"/>
                </a:lnTo>
                <a:lnTo>
                  <a:pt x="640416" y="183409"/>
                </a:lnTo>
                <a:close/>
                <a:moveTo>
                  <a:pt x="533680" y="0"/>
                </a:moveTo>
                <a:lnTo>
                  <a:pt x="579399" y="0"/>
                </a:lnTo>
                <a:lnTo>
                  <a:pt x="579399" y="183409"/>
                </a:lnTo>
                <a:lnTo>
                  <a:pt x="533680" y="183409"/>
                </a:lnTo>
                <a:close/>
                <a:moveTo>
                  <a:pt x="426944" y="0"/>
                </a:moveTo>
                <a:lnTo>
                  <a:pt x="472663" y="0"/>
                </a:lnTo>
                <a:lnTo>
                  <a:pt x="472663" y="183409"/>
                </a:lnTo>
                <a:lnTo>
                  <a:pt x="426944" y="183409"/>
                </a:lnTo>
                <a:close/>
                <a:moveTo>
                  <a:pt x="320208" y="0"/>
                </a:moveTo>
                <a:lnTo>
                  <a:pt x="365927" y="0"/>
                </a:lnTo>
                <a:lnTo>
                  <a:pt x="365927" y="183409"/>
                </a:lnTo>
                <a:lnTo>
                  <a:pt x="320208" y="183409"/>
                </a:lnTo>
                <a:close/>
                <a:moveTo>
                  <a:pt x="213472" y="0"/>
                </a:moveTo>
                <a:lnTo>
                  <a:pt x="259191" y="0"/>
                </a:lnTo>
                <a:lnTo>
                  <a:pt x="259191" y="183409"/>
                </a:lnTo>
                <a:lnTo>
                  <a:pt x="213472" y="183409"/>
                </a:lnTo>
                <a:close/>
                <a:moveTo>
                  <a:pt x="106736" y="0"/>
                </a:moveTo>
                <a:lnTo>
                  <a:pt x="152455" y="0"/>
                </a:lnTo>
                <a:lnTo>
                  <a:pt x="152455" y="183409"/>
                </a:lnTo>
                <a:lnTo>
                  <a:pt x="106736" y="183409"/>
                </a:lnTo>
                <a:close/>
                <a:moveTo>
                  <a:pt x="0" y="0"/>
                </a:moveTo>
                <a:lnTo>
                  <a:pt x="45719" y="0"/>
                </a:lnTo>
                <a:lnTo>
                  <a:pt x="45719" y="183409"/>
                </a:lnTo>
                <a:lnTo>
                  <a:pt x="0" y="183409"/>
                </a:lnTo>
                <a:close/>
              </a:path>
            </a:pathLst>
          </a:custGeom>
          <a:solidFill>
            <a:srgbClr val="824D9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685783">
              <a:defRPr/>
            </a:pPr>
            <a:endParaRPr lang="zh-CN" altLang="en-US" sz="1350">
              <a:solidFill>
                <a:prstClr val="white"/>
              </a:solidFill>
              <a:latin typeface="Calibri"/>
              <a:ea typeface="宋体"/>
            </a:endParaRPr>
          </a:p>
        </p:txBody>
      </p:sp>
      <p:sp>
        <p:nvSpPr>
          <p:cNvPr id="7" name="平行四边形 6">
            <a:extLst>
              <a:ext uri="{FF2B5EF4-FFF2-40B4-BE49-F238E27FC236}">
                <a16:creationId xmlns:a16="http://schemas.microsoft.com/office/drawing/2014/main" id="{396AEA7B-CD0D-E6D3-2BB3-64528499FF66}"/>
              </a:ext>
            </a:extLst>
          </p:cNvPr>
          <p:cNvSpPr>
            <a:spLocks/>
          </p:cNvSpPr>
          <p:nvPr/>
        </p:nvSpPr>
        <p:spPr>
          <a:xfrm>
            <a:off x="7503200" y="603731"/>
            <a:ext cx="3164801" cy="192432"/>
          </a:xfrm>
          <a:prstGeom prst="parallelogram">
            <a:avLst/>
          </a:prstGeom>
          <a:solidFill>
            <a:srgbClr val="824D91"/>
          </a:soli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25000" lnSpcReduction="20000"/>
          </a:bodyPr>
          <a:lstStyle/>
          <a:p>
            <a:pPr algn="ctr" defTabSz="685783">
              <a:defRPr/>
            </a:pPr>
            <a:endParaRPr lang="zh-CN" altLang="en-US" b="1">
              <a:solidFill>
                <a:srgbClr val="FFFFFF"/>
              </a:solidFill>
              <a:latin typeface="Calibri"/>
              <a:ea typeface="宋体"/>
              <a:cs typeface="+mn-ea"/>
            </a:endParaRPr>
          </a:p>
        </p:txBody>
      </p:sp>
      <p:pic>
        <p:nvPicPr>
          <p:cNvPr id="9" name="图片 8">
            <a:extLst>
              <a:ext uri="{FF2B5EF4-FFF2-40B4-BE49-F238E27FC236}">
                <a16:creationId xmlns:a16="http://schemas.microsoft.com/office/drawing/2014/main" id="{5C48299F-8C8E-0D6F-6979-FFF48C609B0F}"/>
              </a:ext>
            </a:extLst>
          </p:cNvPr>
          <p:cNvPicPr>
            <a:picLocks noChangeAspect="1"/>
          </p:cNvPicPr>
          <p:nvPr/>
        </p:nvPicPr>
        <p:blipFill>
          <a:blip r:embed="rId4"/>
          <a:stretch>
            <a:fillRect/>
          </a:stretch>
        </p:blipFill>
        <p:spPr>
          <a:xfrm>
            <a:off x="5974466" y="2669455"/>
            <a:ext cx="5978799" cy="3431421"/>
          </a:xfrm>
          <a:prstGeom prst="rect">
            <a:avLst/>
          </a:prstGeom>
        </p:spPr>
      </p:pic>
      <p:grpSp>
        <p:nvGrpSpPr>
          <p:cNvPr id="18" name="组合 17">
            <a:extLst>
              <a:ext uri="{FF2B5EF4-FFF2-40B4-BE49-F238E27FC236}">
                <a16:creationId xmlns:a16="http://schemas.microsoft.com/office/drawing/2014/main" id="{F0AF1D0D-D09C-D80F-5239-5E700B003CA4}"/>
              </a:ext>
            </a:extLst>
          </p:cNvPr>
          <p:cNvGrpSpPr/>
          <p:nvPr/>
        </p:nvGrpSpPr>
        <p:grpSpPr>
          <a:xfrm>
            <a:off x="937097" y="4067166"/>
            <a:ext cx="3101503" cy="1840375"/>
            <a:chOff x="4902390" y="3860156"/>
            <a:chExt cx="3101503" cy="1840375"/>
          </a:xfrm>
        </p:grpSpPr>
        <p:sp>
          <p:nvSpPr>
            <p:cNvPr id="6" name="矩形 5">
              <a:extLst>
                <a:ext uri="{FF2B5EF4-FFF2-40B4-BE49-F238E27FC236}">
                  <a16:creationId xmlns:a16="http://schemas.microsoft.com/office/drawing/2014/main" id="{79A94F37-F66E-C1B7-080B-4DFEBDD69A89}"/>
                </a:ext>
              </a:extLst>
            </p:cNvPr>
            <p:cNvSpPr/>
            <p:nvPr/>
          </p:nvSpPr>
          <p:spPr>
            <a:xfrm>
              <a:off x="4902390" y="3860156"/>
              <a:ext cx="3101503" cy="1840375"/>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892">
                <a:defRPr/>
              </a:pPr>
              <a:endParaRPr lang="zh-CN" altLang="en-US" sz="1350" dirty="0">
                <a:solidFill>
                  <a:prstClr val="white"/>
                </a:solidFill>
                <a:latin typeface="Calibri"/>
                <a:ea typeface="宋体"/>
              </a:endParaRPr>
            </a:p>
          </p:txBody>
        </p:sp>
        <p:sp>
          <p:nvSpPr>
            <p:cNvPr id="8" name="矩形 7">
              <a:extLst>
                <a:ext uri="{FF2B5EF4-FFF2-40B4-BE49-F238E27FC236}">
                  <a16:creationId xmlns:a16="http://schemas.microsoft.com/office/drawing/2014/main" id="{78536A21-AA20-3F07-8B3C-9796436C7C5D}"/>
                </a:ext>
              </a:extLst>
            </p:cNvPr>
            <p:cNvSpPr/>
            <p:nvPr/>
          </p:nvSpPr>
          <p:spPr>
            <a:xfrm>
              <a:off x="5283843" y="4577787"/>
              <a:ext cx="1053295" cy="27779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892">
                <a:defRPr/>
              </a:pPr>
              <a:endParaRPr lang="zh-CN" altLang="en-US" sz="1350">
                <a:solidFill>
                  <a:prstClr val="white"/>
                </a:solidFill>
                <a:latin typeface="Calibri"/>
                <a:ea typeface="宋体"/>
              </a:endParaRPr>
            </a:p>
          </p:txBody>
        </p:sp>
        <p:sp>
          <p:nvSpPr>
            <p:cNvPr id="15" name="矩形 14">
              <a:extLst>
                <a:ext uri="{FF2B5EF4-FFF2-40B4-BE49-F238E27FC236}">
                  <a16:creationId xmlns:a16="http://schemas.microsoft.com/office/drawing/2014/main" id="{ABBE1FEF-C451-505B-2204-423E2DE120D2}"/>
                </a:ext>
              </a:extLst>
            </p:cNvPr>
            <p:cNvSpPr/>
            <p:nvPr/>
          </p:nvSpPr>
          <p:spPr>
            <a:xfrm>
              <a:off x="5452551" y="5031621"/>
              <a:ext cx="1116082" cy="124900"/>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892">
                <a:defRPr/>
              </a:pPr>
              <a:endParaRPr lang="zh-CN" altLang="en-US" sz="1350">
                <a:solidFill>
                  <a:prstClr val="white"/>
                </a:solidFill>
                <a:latin typeface="Calibri"/>
                <a:ea typeface="宋体"/>
              </a:endParaRPr>
            </a:p>
          </p:txBody>
        </p:sp>
        <p:sp>
          <p:nvSpPr>
            <p:cNvPr id="11" name="文本框 10">
              <a:extLst>
                <a:ext uri="{FF2B5EF4-FFF2-40B4-BE49-F238E27FC236}">
                  <a16:creationId xmlns:a16="http://schemas.microsoft.com/office/drawing/2014/main" id="{F4178CC0-2F08-D6B0-ACFC-85BCE37741F4}"/>
                </a:ext>
              </a:extLst>
            </p:cNvPr>
            <p:cNvSpPr txBox="1"/>
            <p:nvPr/>
          </p:nvSpPr>
          <p:spPr>
            <a:xfrm>
              <a:off x="5232494" y="4566642"/>
              <a:ext cx="1104644" cy="300082"/>
            </a:xfrm>
            <a:prstGeom prst="rect">
              <a:avLst/>
            </a:prstGeom>
            <a:noFill/>
          </p:spPr>
          <p:txBody>
            <a:bodyPr wrap="square" rtlCol="0">
              <a:spAutoFit/>
            </a:bodyPr>
            <a:lstStyle/>
            <a:p>
              <a:pPr defTabSz="342892">
                <a:defRPr/>
              </a:pPr>
              <a:r>
                <a:rPr lang="zh-CN" altLang="en-US" sz="1350" b="1" dirty="0">
                  <a:solidFill>
                    <a:prstClr val="black"/>
                  </a:solidFill>
                  <a:latin typeface="Calibri"/>
                  <a:ea typeface="楷体" panose="02010609060101010101" pitchFamily="49" charset="-122"/>
                </a:rPr>
                <a:t>铅砖位置</a:t>
              </a:r>
            </a:p>
          </p:txBody>
        </p:sp>
        <p:sp>
          <p:nvSpPr>
            <p:cNvPr id="17" name="文本框 16">
              <a:extLst>
                <a:ext uri="{FF2B5EF4-FFF2-40B4-BE49-F238E27FC236}">
                  <a16:creationId xmlns:a16="http://schemas.microsoft.com/office/drawing/2014/main" id="{BBE9CADF-C6DA-9487-20A9-97DEA72F0368}"/>
                </a:ext>
              </a:extLst>
            </p:cNvPr>
            <p:cNvSpPr txBox="1"/>
            <p:nvPr/>
          </p:nvSpPr>
          <p:spPr>
            <a:xfrm>
              <a:off x="5406240" y="4978164"/>
              <a:ext cx="1053295" cy="246221"/>
            </a:xfrm>
            <a:prstGeom prst="rect">
              <a:avLst/>
            </a:prstGeom>
            <a:noFill/>
          </p:spPr>
          <p:txBody>
            <a:bodyPr wrap="square" rtlCol="0">
              <a:spAutoFit/>
            </a:bodyPr>
            <a:lstStyle/>
            <a:p>
              <a:pPr defTabSz="342892">
                <a:defRPr/>
              </a:pPr>
              <a:r>
                <a:rPr lang="zh-CN" altLang="en-US" sz="1000" b="1" dirty="0">
                  <a:solidFill>
                    <a:prstClr val="black"/>
                  </a:solidFill>
                  <a:latin typeface="Calibri"/>
                  <a:ea typeface="楷体" panose="02010609060101010101" pitchFamily="49" charset="-122"/>
                </a:rPr>
                <a:t>混凝土块</a:t>
              </a:r>
            </a:p>
          </p:txBody>
        </p:sp>
      </p:grpSp>
    </p:spTree>
    <p:extLst>
      <p:ext uri="{BB962C8B-B14F-4D97-AF65-F5344CB8AC3E}">
        <p14:creationId xmlns:p14="http://schemas.microsoft.com/office/powerpoint/2010/main" val="2335645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287363" y="104440"/>
            <a:ext cx="7886700" cy="486922"/>
          </a:xfrm>
        </p:spPr>
        <p:txBody>
          <a:bodyPr>
            <a:normAutofit/>
          </a:bodyPr>
          <a:lstStyle/>
          <a:p>
            <a:r>
              <a:rPr lang="zh-CN" altLang="en-US" sz="2400" b="1" dirty="0"/>
              <a:t>动量测量系统：大面积高时间分辨</a:t>
            </a:r>
            <a:r>
              <a:rPr lang="en-US" altLang="zh-CN" sz="2400" b="1" dirty="0"/>
              <a:t>MRPC</a:t>
            </a:r>
            <a:r>
              <a:rPr lang="zh-CN" altLang="en-US" sz="2400" b="1" dirty="0"/>
              <a:t>的设计</a:t>
            </a:r>
          </a:p>
        </p:txBody>
      </p:sp>
      <p:pic>
        <p:nvPicPr>
          <p:cNvPr id="1026" name="图片 1">
            <a:extLst>
              <a:ext uri="{FF2B5EF4-FFF2-40B4-BE49-F238E27FC236}">
                <a16:creationId xmlns:a16="http://schemas.microsoft.com/office/drawing/2014/main" id="{618CF6AB-D213-D695-EE64-9CCDF9A2C9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923"/>
          <a:stretch>
            <a:fillRect/>
          </a:stretch>
        </p:blipFill>
        <p:spPr bwMode="auto">
          <a:xfrm>
            <a:off x="1466980" y="1001491"/>
            <a:ext cx="4501698" cy="403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a:extLst>
              <a:ext uri="{FF2B5EF4-FFF2-40B4-BE49-F238E27FC236}">
                <a16:creationId xmlns:a16="http://schemas.microsoft.com/office/drawing/2014/main" id="{029B4A8C-75F6-BB9E-0BA5-D7D999949DF1}"/>
              </a:ext>
            </a:extLst>
          </p:cNvPr>
          <p:cNvPicPr>
            <a:picLocks noChangeAspect="1"/>
          </p:cNvPicPr>
          <p:nvPr/>
        </p:nvPicPr>
        <p:blipFill>
          <a:blip r:embed="rId3"/>
          <a:stretch>
            <a:fillRect/>
          </a:stretch>
        </p:blipFill>
        <p:spPr>
          <a:xfrm>
            <a:off x="5590392" y="1163960"/>
            <a:ext cx="5077608" cy="2898755"/>
          </a:xfrm>
          <a:prstGeom prst="rect">
            <a:avLst/>
          </a:prstGeom>
        </p:spPr>
      </p:pic>
      <p:sp>
        <p:nvSpPr>
          <p:cNvPr id="2" name="文本框 1">
            <a:extLst>
              <a:ext uri="{FF2B5EF4-FFF2-40B4-BE49-F238E27FC236}">
                <a16:creationId xmlns:a16="http://schemas.microsoft.com/office/drawing/2014/main" id="{2ACCE61C-2540-8AB4-205A-B18EFB6F0D7D}"/>
              </a:ext>
            </a:extLst>
          </p:cNvPr>
          <p:cNvSpPr txBox="1"/>
          <p:nvPr/>
        </p:nvSpPr>
        <p:spPr>
          <a:xfrm>
            <a:off x="2210584" y="5104846"/>
            <a:ext cx="3310360" cy="369332"/>
          </a:xfrm>
          <a:prstGeom prst="rect">
            <a:avLst/>
          </a:prstGeom>
          <a:noFill/>
        </p:spPr>
        <p:txBody>
          <a:bodyPr wrap="square" rtlCol="0">
            <a:spAutoFit/>
          </a:bodyPr>
          <a:lstStyle/>
          <a:p>
            <a:r>
              <a:rPr lang="en-US" altLang="zh-CN" dirty="0"/>
              <a:t>16ps</a:t>
            </a:r>
            <a:r>
              <a:rPr lang="zh-CN" altLang="en-US" dirty="0"/>
              <a:t>高时间分辨</a:t>
            </a:r>
            <a:r>
              <a:rPr lang="en-US" altLang="zh-CN" dirty="0"/>
              <a:t>MRPC</a:t>
            </a:r>
            <a:r>
              <a:rPr lang="zh-CN" altLang="en-US" dirty="0"/>
              <a:t>原型机</a:t>
            </a:r>
            <a:endParaRPr lang="en-US" altLang="zh-CN" dirty="0"/>
          </a:p>
        </p:txBody>
      </p:sp>
      <p:sp>
        <p:nvSpPr>
          <p:cNvPr id="5" name="文本框 4">
            <a:extLst>
              <a:ext uri="{FF2B5EF4-FFF2-40B4-BE49-F238E27FC236}">
                <a16:creationId xmlns:a16="http://schemas.microsoft.com/office/drawing/2014/main" id="{57672E38-4817-258D-CD3C-CEBD0B4F1BA9}"/>
              </a:ext>
            </a:extLst>
          </p:cNvPr>
          <p:cNvSpPr txBox="1"/>
          <p:nvPr/>
        </p:nvSpPr>
        <p:spPr>
          <a:xfrm>
            <a:off x="6474016" y="4074171"/>
            <a:ext cx="3100176" cy="646331"/>
          </a:xfrm>
          <a:prstGeom prst="rect">
            <a:avLst/>
          </a:prstGeom>
          <a:noFill/>
        </p:spPr>
        <p:txBody>
          <a:bodyPr wrap="square" rtlCol="0">
            <a:spAutoFit/>
          </a:bodyPr>
          <a:lstStyle/>
          <a:p>
            <a:r>
              <a:rPr lang="en-US" altLang="zh-CN" dirty="0"/>
              <a:t>16ps</a:t>
            </a:r>
            <a:r>
              <a:rPr lang="zh-CN" altLang="en-US" dirty="0"/>
              <a:t>高时间分辨</a:t>
            </a:r>
            <a:r>
              <a:rPr lang="en-US" altLang="zh-CN" dirty="0"/>
              <a:t>MRPC</a:t>
            </a:r>
            <a:r>
              <a:rPr lang="zh-CN" altLang="en-US" dirty="0"/>
              <a:t>原型机时间分辨及效率坪测试结果</a:t>
            </a:r>
            <a:endParaRPr lang="en-US" altLang="zh-CN" dirty="0"/>
          </a:p>
        </p:txBody>
      </p:sp>
    </p:spTree>
    <p:extLst>
      <p:ext uri="{BB962C8B-B14F-4D97-AF65-F5344CB8AC3E}">
        <p14:creationId xmlns:p14="http://schemas.microsoft.com/office/powerpoint/2010/main" val="1812439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151840" y="159304"/>
            <a:ext cx="7886700" cy="469560"/>
          </a:xfrm>
        </p:spPr>
        <p:txBody>
          <a:bodyPr>
            <a:normAutofit/>
          </a:bodyPr>
          <a:lstStyle/>
          <a:p>
            <a:r>
              <a:rPr lang="zh-CN" altLang="en-US" sz="2400" b="1" dirty="0"/>
              <a:t>动量测量系统研制：大面积高时间分辨</a:t>
            </a:r>
            <a:r>
              <a:rPr lang="en-US" altLang="zh-CN" sz="2400" b="1" dirty="0"/>
              <a:t>MRPC</a:t>
            </a:r>
            <a:r>
              <a:rPr lang="zh-CN" altLang="en-US" sz="2400" b="1" dirty="0"/>
              <a:t>的设计</a:t>
            </a:r>
          </a:p>
        </p:txBody>
      </p:sp>
      <p:pic>
        <p:nvPicPr>
          <p:cNvPr id="5" name="图片 4" descr="桌子上有绿色的行李箱&#10;&#10;AI 生成的内容可能不正确。">
            <a:extLst>
              <a:ext uri="{FF2B5EF4-FFF2-40B4-BE49-F238E27FC236}">
                <a16:creationId xmlns:a16="http://schemas.microsoft.com/office/drawing/2014/main" id="{8E597A56-B251-D8EC-1DC7-63179AB33D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8843" y="906107"/>
            <a:ext cx="2769692" cy="2077269"/>
          </a:xfrm>
          <a:prstGeom prst="rect">
            <a:avLst/>
          </a:prstGeom>
        </p:spPr>
      </p:pic>
      <p:pic>
        <p:nvPicPr>
          <p:cNvPr id="7" name="图片 6" descr="图片包含 游戏机, 桌子&#10;&#10;AI 生成的内容可能不正确。">
            <a:extLst>
              <a:ext uri="{FF2B5EF4-FFF2-40B4-BE49-F238E27FC236}">
                <a16:creationId xmlns:a16="http://schemas.microsoft.com/office/drawing/2014/main" id="{00A81DF9-E865-C4EB-2AC9-191339C0E1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6812" y="809591"/>
            <a:ext cx="2898377" cy="2173784"/>
          </a:xfrm>
          <a:prstGeom prst="rect">
            <a:avLst/>
          </a:prstGeom>
        </p:spPr>
      </p:pic>
      <p:pic>
        <p:nvPicPr>
          <p:cNvPr id="9" name="图片 8" descr="桌子上有广告&#10;&#10;AI 生成的内容可能不正确。">
            <a:extLst>
              <a:ext uri="{FF2B5EF4-FFF2-40B4-BE49-F238E27FC236}">
                <a16:creationId xmlns:a16="http://schemas.microsoft.com/office/drawing/2014/main" id="{78AC9C7B-4D68-2154-2EFC-E29F7E03A4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5070" y="964865"/>
            <a:ext cx="2691347" cy="2018510"/>
          </a:xfrm>
          <a:prstGeom prst="rect">
            <a:avLst/>
          </a:prstGeom>
        </p:spPr>
      </p:pic>
      <p:pic>
        <p:nvPicPr>
          <p:cNvPr id="4" name="图片 3" descr="电脑萤幕&#10;&#10;AI 生成的内容可能不正确。">
            <a:extLst>
              <a:ext uri="{FF2B5EF4-FFF2-40B4-BE49-F238E27FC236}">
                <a16:creationId xmlns:a16="http://schemas.microsoft.com/office/drawing/2014/main" id="{7CCBC200-1037-7B17-8F59-12E4EB2FF1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54398" y="3471464"/>
            <a:ext cx="2898378" cy="2173783"/>
          </a:xfrm>
          <a:prstGeom prst="rect">
            <a:avLst/>
          </a:prstGeom>
        </p:spPr>
      </p:pic>
      <p:sp>
        <p:nvSpPr>
          <p:cNvPr id="6" name="文本框 5">
            <a:extLst>
              <a:ext uri="{FF2B5EF4-FFF2-40B4-BE49-F238E27FC236}">
                <a16:creationId xmlns:a16="http://schemas.microsoft.com/office/drawing/2014/main" id="{37F1CDD9-1B50-ADE6-EE17-9DD9FE6E9EBC}"/>
              </a:ext>
            </a:extLst>
          </p:cNvPr>
          <p:cNvSpPr txBox="1"/>
          <p:nvPr/>
        </p:nvSpPr>
        <p:spPr>
          <a:xfrm>
            <a:off x="4440820" y="3017206"/>
            <a:ext cx="4433104" cy="369332"/>
          </a:xfrm>
          <a:prstGeom prst="rect">
            <a:avLst/>
          </a:prstGeom>
          <a:noFill/>
        </p:spPr>
        <p:txBody>
          <a:bodyPr wrap="square" rtlCol="0">
            <a:spAutoFit/>
          </a:bodyPr>
          <a:lstStyle/>
          <a:p>
            <a:r>
              <a:rPr lang="zh-CN" altLang="en-US" dirty="0"/>
              <a:t>大面积高时间分辨</a:t>
            </a:r>
            <a:r>
              <a:rPr lang="en-US" altLang="zh-CN" dirty="0"/>
              <a:t>MRPC</a:t>
            </a:r>
            <a:r>
              <a:rPr lang="zh-CN" altLang="en-US" dirty="0"/>
              <a:t>原型机</a:t>
            </a:r>
            <a:endParaRPr lang="en-US" altLang="zh-CN" dirty="0"/>
          </a:p>
        </p:txBody>
      </p:sp>
      <p:sp>
        <p:nvSpPr>
          <p:cNvPr id="8" name="文本框 7">
            <a:extLst>
              <a:ext uri="{FF2B5EF4-FFF2-40B4-BE49-F238E27FC236}">
                <a16:creationId xmlns:a16="http://schemas.microsoft.com/office/drawing/2014/main" id="{95BEAF21-2686-8CF2-2C6F-1B7618299AD4}"/>
              </a:ext>
            </a:extLst>
          </p:cNvPr>
          <p:cNvSpPr txBox="1"/>
          <p:nvPr/>
        </p:nvSpPr>
        <p:spPr>
          <a:xfrm>
            <a:off x="4440820" y="5749155"/>
            <a:ext cx="3379808" cy="646331"/>
          </a:xfrm>
          <a:prstGeom prst="rect">
            <a:avLst/>
          </a:prstGeom>
          <a:noFill/>
        </p:spPr>
        <p:txBody>
          <a:bodyPr wrap="square" rtlCol="0">
            <a:spAutoFit/>
          </a:bodyPr>
          <a:lstStyle/>
          <a:p>
            <a:r>
              <a:rPr lang="zh-CN" altLang="en-US" dirty="0"/>
              <a:t>大面积高时间分辨</a:t>
            </a:r>
            <a:r>
              <a:rPr lang="en-US" altLang="zh-CN" dirty="0"/>
              <a:t>MRPC</a:t>
            </a:r>
            <a:r>
              <a:rPr lang="zh-CN" altLang="en-US" dirty="0"/>
              <a:t>原型机</a:t>
            </a:r>
            <a:endParaRPr lang="en-US" altLang="zh-CN" dirty="0"/>
          </a:p>
          <a:p>
            <a:pPr algn="ctr"/>
            <a:r>
              <a:rPr lang="zh-CN" altLang="en-US" dirty="0"/>
              <a:t>过前端电子学原始信号</a:t>
            </a:r>
            <a:endParaRPr lang="en-US" altLang="zh-CN" dirty="0"/>
          </a:p>
        </p:txBody>
      </p:sp>
    </p:spTree>
    <p:extLst>
      <p:ext uri="{BB962C8B-B14F-4D97-AF65-F5344CB8AC3E}">
        <p14:creationId xmlns:p14="http://schemas.microsoft.com/office/powerpoint/2010/main" val="3657513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66038" y="-75982"/>
            <a:ext cx="9248463" cy="1325563"/>
          </a:xfrm>
        </p:spPr>
        <p:txBody>
          <a:bodyPr>
            <a:normAutofit/>
          </a:bodyPr>
          <a:lstStyle/>
          <a:p>
            <a:r>
              <a:rPr lang="zh-CN" altLang="en-US" sz="3200" b="1" dirty="0"/>
              <a:t>动量测量系统电子学</a:t>
            </a:r>
          </a:p>
        </p:txBody>
      </p:sp>
      <p:pic>
        <p:nvPicPr>
          <p:cNvPr id="4" name="图片 3" descr="电子设备的屏幕&#10;&#10;AI 生成的内容可能不正确。">
            <a:extLst>
              <a:ext uri="{FF2B5EF4-FFF2-40B4-BE49-F238E27FC236}">
                <a16:creationId xmlns:a16="http://schemas.microsoft.com/office/drawing/2014/main" id="{868532E0-9237-6893-D341-3F0578FA78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631907" y="878115"/>
            <a:ext cx="2793028" cy="3724764"/>
          </a:xfrm>
          <a:prstGeom prst="rect">
            <a:avLst/>
          </a:prstGeom>
        </p:spPr>
      </p:pic>
      <p:pic>
        <p:nvPicPr>
          <p:cNvPr id="6" name="图片 5" descr="图片包含 游戏机, 电子, 电路&#10;&#10;AI 生成的内容可能不正确。">
            <a:extLst>
              <a:ext uri="{FF2B5EF4-FFF2-40B4-BE49-F238E27FC236}">
                <a16:creationId xmlns:a16="http://schemas.microsoft.com/office/drawing/2014/main" id="{19D1B422-2671-3E1A-B2CE-CC518A8790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9965" y="1343982"/>
            <a:ext cx="3813071" cy="2859803"/>
          </a:xfrm>
          <a:prstGeom prst="rect">
            <a:avLst/>
          </a:prstGeom>
        </p:spPr>
      </p:pic>
      <p:pic>
        <p:nvPicPr>
          <p:cNvPr id="8" name="图片 7" descr="图片包含 游戏机, 自行车, 电脑, 电路&#10;&#10;AI 生成的内容可能不正确。">
            <a:extLst>
              <a:ext uri="{FF2B5EF4-FFF2-40B4-BE49-F238E27FC236}">
                <a16:creationId xmlns:a16="http://schemas.microsoft.com/office/drawing/2014/main" id="{BC27B292-7D9A-1E9F-DEA4-2D274C1E8B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2197" y="1343983"/>
            <a:ext cx="3813071" cy="285980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151840" y="159304"/>
            <a:ext cx="7886700" cy="469560"/>
          </a:xfrm>
        </p:spPr>
        <p:txBody>
          <a:bodyPr>
            <a:normAutofit/>
          </a:bodyPr>
          <a:lstStyle/>
          <a:p>
            <a:r>
              <a:rPr lang="zh-CN" altLang="en-US" sz="2400" b="1" dirty="0"/>
              <a:t>性能测试</a:t>
            </a:r>
          </a:p>
        </p:txBody>
      </p:sp>
      <p:pic>
        <p:nvPicPr>
          <p:cNvPr id="2" name="图片 1" descr="图片包含 室内, 桌子, 电脑, 房间&#10;&#10;AI 生成的内容可能不正确。">
            <a:extLst>
              <a:ext uri="{FF2B5EF4-FFF2-40B4-BE49-F238E27FC236}">
                <a16:creationId xmlns:a16="http://schemas.microsoft.com/office/drawing/2014/main" id="{684B32C5-39AB-05DD-3617-884012093A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801" y="714802"/>
            <a:ext cx="2914011" cy="2184652"/>
          </a:xfrm>
          <a:prstGeom prst="rect">
            <a:avLst/>
          </a:prstGeom>
        </p:spPr>
      </p:pic>
      <p:pic>
        <p:nvPicPr>
          <p:cNvPr id="10" name="图片 9">
            <a:extLst>
              <a:ext uri="{FF2B5EF4-FFF2-40B4-BE49-F238E27FC236}">
                <a16:creationId xmlns:a16="http://schemas.microsoft.com/office/drawing/2014/main" id="{A65AB72F-4E8C-E82F-1945-5FD57DC69D20}"/>
              </a:ext>
            </a:extLst>
          </p:cNvPr>
          <p:cNvPicPr>
            <a:picLocks noChangeAspect="1"/>
          </p:cNvPicPr>
          <p:nvPr/>
        </p:nvPicPr>
        <p:blipFill>
          <a:blip r:embed="rId3"/>
          <a:stretch>
            <a:fillRect/>
          </a:stretch>
        </p:blipFill>
        <p:spPr>
          <a:xfrm>
            <a:off x="6081446" y="1707351"/>
            <a:ext cx="3781953" cy="1000265"/>
          </a:xfrm>
          <a:prstGeom prst="rect">
            <a:avLst/>
          </a:prstGeom>
        </p:spPr>
      </p:pic>
      <p:pic>
        <p:nvPicPr>
          <p:cNvPr id="11" name="图片 10">
            <a:extLst>
              <a:ext uri="{FF2B5EF4-FFF2-40B4-BE49-F238E27FC236}">
                <a16:creationId xmlns:a16="http://schemas.microsoft.com/office/drawing/2014/main" id="{BE7C1089-3A87-E43C-FE65-8F6183595193}"/>
              </a:ext>
            </a:extLst>
          </p:cNvPr>
          <p:cNvPicPr>
            <a:picLocks noChangeAspect="1"/>
          </p:cNvPicPr>
          <p:nvPr/>
        </p:nvPicPr>
        <p:blipFill>
          <a:blip r:embed="rId4"/>
          <a:stretch>
            <a:fillRect/>
          </a:stretch>
        </p:blipFill>
        <p:spPr>
          <a:xfrm>
            <a:off x="6296824" y="1067748"/>
            <a:ext cx="3168940" cy="639603"/>
          </a:xfrm>
          <a:prstGeom prst="rect">
            <a:avLst/>
          </a:prstGeom>
        </p:spPr>
      </p:pic>
      <p:pic>
        <p:nvPicPr>
          <p:cNvPr id="12" name="图片 11">
            <a:extLst>
              <a:ext uri="{FF2B5EF4-FFF2-40B4-BE49-F238E27FC236}">
                <a16:creationId xmlns:a16="http://schemas.microsoft.com/office/drawing/2014/main" id="{8F78AAD9-2618-D93B-E2AA-03036B497CBC}"/>
              </a:ext>
            </a:extLst>
          </p:cNvPr>
          <p:cNvPicPr>
            <a:picLocks noChangeAspect="1"/>
          </p:cNvPicPr>
          <p:nvPr/>
        </p:nvPicPr>
        <p:blipFill>
          <a:blip r:embed="rId5"/>
          <a:stretch>
            <a:fillRect/>
          </a:stretch>
        </p:blipFill>
        <p:spPr>
          <a:xfrm>
            <a:off x="5995660" y="394084"/>
            <a:ext cx="4725059" cy="743054"/>
          </a:xfrm>
          <a:prstGeom prst="rect">
            <a:avLst/>
          </a:prstGeom>
        </p:spPr>
      </p:pic>
      <p:grpSp>
        <p:nvGrpSpPr>
          <p:cNvPr id="25" name="组合 24">
            <a:extLst>
              <a:ext uri="{FF2B5EF4-FFF2-40B4-BE49-F238E27FC236}">
                <a16:creationId xmlns:a16="http://schemas.microsoft.com/office/drawing/2014/main" id="{BF24E016-3E03-A069-0AA0-B88FDEA674D6}"/>
              </a:ext>
            </a:extLst>
          </p:cNvPr>
          <p:cNvGrpSpPr/>
          <p:nvPr/>
        </p:nvGrpSpPr>
        <p:grpSpPr>
          <a:xfrm>
            <a:off x="644262" y="2617610"/>
            <a:ext cx="2692400" cy="4381500"/>
            <a:chOff x="2730500" y="1295400"/>
            <a:chExt cx="2692400" cy="4381500"/>
          </a:xfrm>
        </p:grpSpPr>
        <p:sp>
          <p:nvSpPr>
            <p:cNvPr id="26" name="矩形 25">
              <a:extLst>
                <a:ext uri="{FF2B5EF4-FFF2-40B4-BE49-F238E27FC236}">
                  <a16:creationId xmlns:a16="http://schemas.microsoft.com/office/drawing/2014/main" id="{47C1EC2F-7BB3-77FA-EF8C-0D7839A6CE73}"/>
                </a:ext>
              </a:extLst>
            </p:cNvPr>
            <p:cNvSpPr/>
            <p:nvPr/>
          </p:nvSpPr>
          <p:spPr>
            <a:xfrm>
              <a:off x="2952750" y="1860550"/>
              <a:ext cx="2247900" cy="3276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a:extLst>
                <a:ext uri="{FF2B5EF4-FFF2-40B4-BE49-F238E27FC236}">
                  <a16:creationId xmlns:a16="http://schemas.microsoft.com/office/drawing/2014/main" id="{D020F68B-881F-9DE1-5936-A297D0013C0A}"/>
                </a:ext>
              </a:extLst>
            </p:cNvPr>
            <p:cNvSpPr/>
            <p:nvPr/>
          </p:nvSpPr>
          <p:spPr>
            <a:xfrm>
              <a:off x="2952750" y="4669788"/>
              <a:ext cx="2247900" cy="3276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a:extLst>
                <a:ext uri="{FF2B5EF4-FFF2-40B4-BE49-F238E27FC236}">
                  <a16:creationId xmlns:a16="http://schemas.microsoft.com/office/drawing/2014/main" id="{E29E99E4-C72C-5513-DA68-20645ED60890}"/>
                </a:ext>
              </a:extLst>
            </p:cNvPr>
            <p:cNvSpPr/>
            <p:nvPr/>
          </p:nvSpPr>
          <p:spPr>
            <a:xfrm>
              <a:off x="3546474" y="2390136"/>
              <a:ext cx="1095375" cy="45719"/>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66A53A69-293A-88F5-073E-05F059EC9CAD}"/>
                </a:ext>
              </a:extLst>
            </p:cNvPr>
            <p:cNvSpPr/>
            <p:nvPr/>
          </p:nvSpPr>
          <p:spPr>
            <a:xfrm>
              <a:off x="3546474" y="4064000"/>
              <a:ext cx="1095375" cy="58432"/>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30" name="矩形 29">
              <a:extLst>
                <a:ext uri="{FF2B5EF4-FFF2-40B4-BE49-F238E27FC236}">
                  <a16:creationId xmlns:a16="http://schemas.microsoft.com/office/drawing/2014/main" id="{22179E9D-9CC2-24AC-D367-CEE8714678D4}"/>
                </a:ext>
              </a:extLst>
            </p:cNvPr>
            <p:cNvSpPr/>
            <p:nvPr/>
          </p:nvSpPr>
          <p:spPr>
            <a:xfrm>
              <a:off x="2730500" y="3962392"/>
              <a:ext cx="2692400" cy="63372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a:extLst>
                <a:ext uri="{FF2B5EF4-FFF2-40B4-BE49-F238E27FC236}">
                  <a16:creationId xmlns:a16="http://schemas.microsoft.com/office/drawing/2014/main" id="{59A1BFCE-ADF7-2533-1C88-A5666677A42B}"/>
                </a:ext>
              </a:extLst>
            </p:cNvPr>
            <p:cNvSpPr/>
            <p:nvPr/>
          </p:nvSpPr>
          <p:spPr>
            <a:xfrm>
              <a:off x="2730500" y="2272050"/>
              <a:ext cx="2692400" cy="63372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2" name="直接箭头连接符 31">
              <a:extLst>
                <a:ext uri="{FF2B5EF4-FFF2-40B4-BE49-F238E27FC236}">
                  <a16:creationId xmlns:a16="http://schemas.microsoft.com/office/drawing/2014/main" id="{CE30DE1C-7541-9BBF-AB8D-73B3C45B539F}"/>
                </a:ext>
              </a:extLst>
            </p:cNvPr>
            <p:cNvCxnSpPr>
              <a:cxnSpLocks/>
            </p:cNvCxnSpPr>
            <p:nvPr/>
          </p:nvCxnSpPr>
          <p:spPr>
            <a:xfrm>
              <a:off x="4076700" y="1295400"/>
              <a:ext cx="85725" cy="43815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3" name="文本框 32">
              <a:extLst>
                <a:ext uri="{FF2B5EF4-FFF2-40B4-BE49-F238E27FC236}">
                  <a16:creationId xmlns:a16="http://schemas.microsoft.com/office/drawing/2014/main" id="{D3F56041-62A5-03EA-87DC-799B93ED9F9A}"/>
                </a:ext>
              </a:extLst>
            </p:cNvPr>
            <p:cNvSpPr txBox="1"/>
            <p:nvPr/>
          </p:nvSpPr>
          <p:spPr>
            <a:xfrm>
              <a:off x="4492625" y="3961110"/>
              <a:ext cx="685800" cy="307777"/>
            </a:xfrm>
            <a:prstGeom prst="rect">
              <a:avLst/>
            </a:prstGeom>
            <a:noFill/>
          </p:spPr>
          <p:txBody>
            <a:bodyPr wrap="square" rtlCol="0" anchor="ctr">
              <a:spAutoFit/>
            </a:bodyPr>
            <a:lstStyle/>
            <a:p>
              <a:pPr algn="ctr"/>
              <a:r>
                <a:rPr lang="en-US" altLang="zh-CN" sz="1400" dirty="0">
                  <a:solidFill>
                    <a:srgbClr val="62305E"/>
                  </a:solidFill>
                </a:rPr>
                <a:t>t4</a:t>
              </a:r>
              <a:endParaRPr lang="zh-CN" altLang="en-US" sz="1400" dirty="0">
                <a:solidFill>
                  <a:srgbClr val="62305E"/>
                </a:solidFill>
              </a:endParaRPr>
            </a:p>
          </p:txBody>
        </p:sp>
        <p:sp>
          <p:nvSpPr>
            <p:cNvPr id="34" name="文本框 33">
              <a:extLst>
                <a:ext uri="{FF2B5EF4-FFF2-40B4-BE49-F238E27FC236}">
                  <a16:creationId xmlns:a16="http://schemas.microsoft.com/office/drawing/2014/main" id="{2CDD9409-B41F-E68A-9064-DC4D73449C9A}"/>
                </a:ext>
              </a:extLst>
            </p:cNvPr>
            <p:cNvSpPr txBox="1"/>
            <p:nvPr/>
          </p:nvSpPr>
          <p:spPr>
            <a:xfrm>
              <a:off x="4514850" y="2283729"/>
              <a:ext cx="685800" cy="307777"/>
            </a:xfrm>
            <a:prstGeom prst="rect">
              <a:avLst/>
            </a:prstGeom>
            <a:noFill/>
          </p:spPr>
          <p:txBody>
            <a:bodyPr wrap="square" rtlCol="0" anchor="ctr">
              <a:spAutoFit/>
            </a:bodyPr>
            <a:lstStyle/>
            <a:p>
              <a:pPr algn="ctr"/>
              <a:r>
                <a:rPr lang="en-US" altLang="zh-CN" sz="1400" dirty="0">
                  <a:solidFill>
                    <a:srgbClr val="62305E"/>
                  </a:solidFill>
                </a:rPr>
                <a:t>t2</a:t>
              </a:r>
              <a:endParaRPr lang="zh-CN" altLang="en-US" sz="1400" dirty="0">
                <a:solidFill>
                  <a:srgbClr val="62305E"/>
                </a:solidFill>
              </a:endParaRPr>
            </a:p>
          </p:txBody>
        </p:sp>
        <p:sp>
          <p:nvSpPr>
            <p:cNvPr id="35" name="文本框 34">
              <a:extLst>
                <a:ext uri="{FF2B5EF4-FFF2-40B4-BE49-F238E27FC236}">
                  <a16:creationId xmlns:a16="http://schemas.microsoft.com/office/drawing/2014/main" id="{17510D6F-F632-2C61-DA1F-12D279A18D0C}"/>
                </a:ext>
              </a:extLst>
            </p:cNvPr>
            <p:cNvSpPr txBox="1"/>
            <p:nvPr/>
          </p:nvSpPr>
          <p:spPr>
            <a:xfrm>
              <a:off x="3038475" y="2283729"/>
              <a:ext cx="685800" cy="307777"/>
            </a:xfrm>
            <a:prstGeom prst="rect">
              <a:avLst/>
            </a:prstGeom>
            <a:noFill/>
          </p:spPr>
          <p:txBody>
            <a:bodyPr wrap="square" rtlCol="0" anchor="ctr">
              <a:spAutoFit/>
            </a:bodyPr>
            <a:lstStyle/>
            <a:p>
              <a:pPr algn="ctr"/>
              <a:r>
                <a:rPr lang="en-US" altLang="zh-CN" sz="1400" dirty="0">
                  <a:solidFill>
                    <a:srgbClr val="62305E"/>
                  </a:solidFill>
                </a:rPr>
                <a:t>t1</a:t>
              </a:r>
              <a:endParaRPr lang="zh-CN" altLang="en-US" sz="1400" dirty="0">
                <a:solidFill>
                  <a:srgbClr val="62305E"/>
                </a:solidFill>
              </a:endParaRPr>
            </a:p>
          </p:txBody>
        </p:sp>
        <p:sp>
          <p:nvSpPr>
            <p:cNvPr id="36" name="文本框 35">
              <a:extLst>
                <a:ext uri="{FF2B5EF4-FFF2-40B4-BE49-F238E27FC236}">
                  <a16:creationId xmlns:a16="http://schemas.microsoft.com/office/drawing/2014/main" id="{4C057E8F-883D-0F93-4933-044DFF01B1B4}"/>
                </a:ext>
              </a:extLst>
            </p:cNvPr>
            <p:cNvSpPr txBox="1"/>
            <p:nvPr/>
          </p:nvSpPr>
          <p:spPr>
            <a:xfrm>
              <a:off x="2986087" y="3952224"/>
              <a:ext cx="685800" cy="307777"/>
            </a:xfrm>
            <a:prstGeom prst="rect">
              <a:avLst/>
            </a:prstGeom>
            <a:noFill/>
          </p:spPr>
          <p:txBody>
            <a:bodyPr wrap="square" rtlCol="0" anchor="ctr">
              <a:spAutoFit/>
            </a:bodyPr>
            <a:lstStyle/>
            <a:p>
              <a:pPr algn="ctr"/>
              <a:r>
                <a:rPr lang="en-US" altLang="zh-CN" sz="1400" dirty="0">
                  <a:solidFill>
                    <a:srgbClr val="62305E"/>
                  </a:solidFill>
                </a:rPr>
                <a:t>t3</a:t>
              </a:r>
              <a:endParaRPr lang="zh-CN" altLang="en-US" sz="1400" dirty="0">
                <a:solidFill>
                  <a:srgbClr val="62305E"/>
                </a:solidFill>
              </a:endParaRPr>
            </a:p>
          </p:txBody>
        </p:sp>
      </p:grpSp>
      <p:pic>
        <p:nvPicPr>
          <p:cNvPr id="4" name="图片 3">
            <a:extLst>
              <a:ext uri="{FF2B5EF4-FFF2-40B4-BE49-F238E27FC236}">
                <a16:creationId xmlns:a16="http://schemas.microsoft.com/office/drawing/2014/main" id="{3EB5F555-F3F5-DCEC-F27F-ADDB4F950FA2}"/>
              </a:ext>
            </a:extLst>
          </p:cNvPr>
          <p:cNvPicPr>
            <a:picLocks noChangeAspect="1"/>
          </p:cNvPicPr>
          <p:nvPr/>
        </p:nvPicPr>
        <p:blipFill>
          <a:blip r:embed="rId6"/>
          <a:stretch>
            <a:fillRect/>
          </a:stretch>
        </p:blipFill>
        <p:spPr>
          <a:xfrm>
            <a:off x="5728095" y="2489855"/>
            <a:ext cx="4839883" cy="3974061"/>
          </a:xfrm>
          <a:prstGeom prst="rect">
            <a:avLst/>
          </a:prstGeom>
        </p:spPr>
      </p:pic>
    </p:spTree>
    <p:extLst>
      <p:ext uri="{BB962C8B-B14F-4D97-AF65-F5344CB8AC3E}">
        <p14:creationId xmlns:p14="http://schemas.microsoft.com/office/powerpoint/2010/main" val="205912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151840" y="159304"/>
            <a:ext cx="7886700" cy="469560"/>
          </a:xfrm>
        </p:spPr>
        <p:txBody>
          <a:bodyPr>
            <a:normAutofit/>
          </a:bodyPr>
          <a:lstStyle/>
          <a:p>
            <a:r>
              <a:rPr lang="zh-CN" altLang="en-US" sz="2400" b="1" dirty="0"/>
              <a:t>动量</a:t>
            </a:r>
            <a:r>
              <a:rPr lang="en-US" altLang="zh-CN" sz="2400" b="1" dirty="0"/>
              <a:t>——</a:t>
            </a:r>
            <a:r>
              <a:rPr lang="zh-CN" altLang="en-US" sz="2400" b="1" dirty="0"/>
              <a:t>径迹系统联合：</a:t>
            </a:r>
          </a:p>
        </p:txBody>
      </p:sp>
      <p:sp>
        <p:nvSpPr>
          <p:cNvPr id="4" name="文本框 3">
            <a:extLst>
              <a:ext uri="{FF2B5EF4-FFF2-40B4-BE49-F238E27FC236}">
                <a16:creationId xmlns:a16="http://schemas.microsoft.com/office/drawing/2014/main" id="{463D5F40-746B-EED5-551C-84BA972F3DC5}"/>
              </a:ext>
            </a:extLst>
          </p:cNvPr>
          <p:cNvSpPr txBox="1"/>
          <p:nvPr/>
        </p:nvSpPr>
        <p:spPr>
          <a:xfrm>
            <a:off x="519559" y="711705"/>
            <a:ext cx="10419301" cy="1754326"/>
          </a:xfrm>
          <a:prstGeom prst="rect">
            <a:avLst/>
          </a:prstGeom>
          <a:noFill/>
        </p:spPr>
        <p:txBody>
          <a:bodyPr wrap="square" rtlCol="0">
            <a:spAutoFit/>
          </a:bodyPr>
          <a:lstStyle/>
          <a:p>
            <a:r>
              <a:rPr lang="zh-CN" altLang="en-US" dirty="0"/>
              <a:t>基本逻辑说明：</a:t>
            </a:r>
            <a:endParaRPr lang="en-US" altLang="zh-CN" dirty="0"/>
          </a:p>
          <a:p>
            <a:pPr marL="342900" indent="-342900">
              <a:buAutoNum type="arabicPeriod"/>
            </a:pPr>
            <a:r>
              <a:rPr lang="zh-CN" altLang="en-US" dirty="0"/>
              <a:t>单板两连续通道（可调）过阈，板子可向外发送</a:t>
            </a:r>
            <a:r>
              <a:rPr lang="en-US" altLang="zh-CN" dirty="0"/>
              <a:t>TTL</a:t>
            </a:r>
            <a:r>
              <a:rPr lang="zh-CN" altLang="en-US" dirty="0"/>
              <a:t>信号至子触发板。</a:t>
            </a:r>
            <a:endParaRPr lang="en-US" altLang="zh-CN" dirty="0"/>
          </a:p>
          <a:p>
            <a:pPr marL="342900" indent="-342900">
              <a:buAutoNum type="arabicPeriod"/>
            </a:pPr>
            <a:r>
              <a:rPr lang="zh-CN" altLang="en-US" dirty="0"/>
              <a:t>子触发板做出逻辑与或判断，如果有两块板（可调）同时发出</a:t>
            </a:r>
            <a:r>
              <a:rPr lang="en-US" altLang="zh-CN" dirty="0"/>
              <a:t>TTL</a:t>
            </a:r>
            <a:r>
              <a:rPr lang="zh-CN" altLang="en-US" dirty="0"/>
              <a:t>信号，则发射</a:t>
            </a:r>
            <a:r>
              <a:rPr lang="en-US" altLang="zh-CN" dirty="0"/>
              <a:t>TTL</a:t>
            </a:r>
            <a:r>
              <a:rPr lang="zh-CN" altLang="en-US" dirty="0"/>
              <a:t>信号返回数采板（也可给其它电子学），测试显示该过程有百纳秒左右的延迟。</a:t>
            </a:r>
            <a:endParaRPr lang="en-US" altLang="zh-CN" dirty="0"/>
          </a:p>
          <a:p>
            <a:pPr marL="342900" indent="-342900">
              <a:buAutoNum type="arabicPeriod"/>
            </a:pPr>
            <a:r>
              <a:rPr lang="zh-CN" altLang="en-US" dirty="0"/>
              <a:t>数采板得到返回的</a:t>
            </a:r>
            <a:r>
              <a:rPr lang="en-US" altLang="zh-CN" dirty="0"/>
              <a:t>TTL</a:t>
            </a:r>
            <a:r>
              <a:rPr lang="zh-CN" altLang="en-US" dirty="0"/>
              <a:t>信号给出采数命令</a:t>
            </a:r>
            <a:endParaRPr lang="en-US" altLang="zh-CN" dirty="0"/>
          </a:p>
          <a:p>
            <a:pPr marL="342900" indent="-342900">
              <a:buAutoNum type="arabicPeriod"/>
            </a:pPr>
            <a:r>
              <a:rPr lang="zh-CN" altLang="en-US" dirty="0"/>
              <a:t>时钟板始终给四块板同时提供时钟。</a:t>
            </a:r>
            <a:endParaRPr lang="en-US" altLang="zh-CN" dirty="0"/>
          </a:p>
        </p:txBody>
      </p:sp>
      <p:sp>
        <p:nvSpPr>
          <p:cNvPr id="6" name="矩形 5">
            <a:extLst>
              <a:ext uri="{FF2B5EF4-FFF2-40B4-BE49-F238E27FC236}">
                <a16:creationId xmlns:a16="http://schemas.microsoft.com/office/drawing/2014/main" id="{8FEA57CD-D131-2B4A-A964-AECC3A241A1B}"/>
              </a:ext>
            </a:extLst>
          </p:cNvPr>
          <p:cNvSpPr/>
          <p:nvPr/>
        </p:nvSpPr>
        <p:spPr>
          <a:xfrm>
            <a:off x="7371790" y="2603620"/>
            <a:ext cx="2197100" cy="1492250"/>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66298CB8-5A79-AE2C-31CA-6A1C100723F9}"/>
              </a:ext>
            </a:extLst>
          </p:cNvPr>
          <p:cNvSpPr/>
          <p:nvPr/>
        </p:nvSpPr>
        <p:spPr>
          <a:xfrm>
            <a:off x="151840" y="4237276"/>
            <a:ext cx="5321300" cy="939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F1D5A125-E064-2348-BACF-6716FF6BC05B}"/>
              </a:ext>
            </a:extLst>
          </p:cNvPr>
          <p:cNvSpPr/>
          <p:nvPr/>
        </p:nvSpPr>
        <p:spPr>
          <a:xfrm>
            <a:off x="7695640" y="2891580"/>
            <a:ext cx="69850" cy="91632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4E590A62-ADB3-90F4-DB78-94C4D1E2766A}"/>
              </a:ext>
            </a:extLst>
          </p:cNvPr>
          <p:cNvSpPr/>
          <p:nvPr/>
        </p:nvSpPr>
        <p:spPr>
          <a:xfrm>
            <a:off x="7844865" y="2891582"/>
            <a:ext cx="69850" cy="91632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94879E0-FDF0-E56F-3523-191C3F8D91D2}"/>
              </a:ext>
            </a:extLst>
          </p:cNvPr>
          <p:cNvSpPr/>
          <p:nvPr/>
        </p:nvSpPr>
        <p:spPr>
          <a:xfrm>
            <a:off x="8006790" y="2891581"/>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5311366C-A9A0-27F8-0C27-0D7E735F96A5}"/>
              </a:ext>
            </a:extLst>
          </p:cNvPr>
          <p:cNvSpPr/>
          <p:nvPr/>
        </p:nvSpPr>
        <p:spPr>
          <a:xfrm>
            <a:off x="8166115" y="2891580"/>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78301761-2F25-4D38-BF33-6E7209F4A327}"/>
              </a:ext>
            </a:extLst>
          </p:cNvPr>
          <p:cNvSpPr/>
          <p:nvPr/>
        </p:nvSpPr>
        <p:spPr>
          <a:xfrm>
            <a:off x="8332665" y="2882201"/>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0101849C-07B7-C615-AF06-F60E525B134E}"/>
              </a:ext>
            </a:extLst>
          </p:cNvPr>
          <p:cNvSpPr/>
          <p:nvPr/>
        </p:nvSpPr>
        <p:spPr>
          <a:xfrm>
            <a:off x="8463990" y="2882201"/>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EAC531E1-B9C5-31FE-C3A0-5CF0827CA16D}"/>
              </a:ext>
            </a:extLst>
          </p:cNvPr>
          <p:cNvSpPr/>
          <p:nvPr/>
        </p:nvSpPr>
        <p:spPr>
          <a:xfrm>
            <a:off x="8616390" y="2882201"/>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F997D20B-F778-6E6E-8DD1-6690DBA28F20}"/>
              </a:ext>
            </a:extLst>
          </p:cNvPr>
          <p:cNvSpPr/>
          <p:nvPr/>
        </p:nvSpPr>
        <p:spPr>
          <a:xfrm>
            <a:off x="8768790" y="2882201"/>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9AF2560D-833F-5CFE-3C93-B497698C744A}"/>
              </a:ext>
            </a:extLst>
          </p:cNvPr>
          <p:cNvSpPr/>
          <p:nvPr/>
        </p:nvSpPr>
        <p:spPr>
          <a:xfrm>
            <a:off x="8921190" y="2882201"/>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A79423F9-41A8-87D1-52B2-46B16BD19A6B}"/>
              </a:ext>
            </a:extLst>
          </p:cNvPr>
          <p:cNvSpPr/>
          <p:nvPr/>
        </p:nvSpPr>
        <p:spPr>
          <a:xfrm>
            <a:off x="9073590" y="2882201"/>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E0170EDB-5B2F-D7DD-1A74-1BD739774C6E}"/>
              </a:ext>
            </a:extLst>
          </p:cNvPr>
          <p:cNvSpPr/>
          <p:nvPr/>
        </p:nvSpPr>
        <p:spPr>
          <a:xfrm>
            <a:off x="9225990" y="2882201"/>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1B05F895-D682-7821-78F6-936D0612714C}"/>
              </a:ext>
            </a:extLst>
          </p:cNvPr>
          <p:cNvSpPr/>
          <p:nvPr/>
        </p:nvSpPr>
        <p:spPr>
          <a:xfrm>
            <a:off x="7371790" y="5086435"/>
            <a:ext cx="2197100" cy="1492250"/>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20" name="矩形 19">
            <a:extLst>
              <a:ext uri="{FF2B5EF4-FFF2-40B4-BE49-F238E27FC236}">
                <a16:creationId xmlns:a16="http://schemas.microsoft.com/office/drawing/2014/main" id="{81EBAEF8-0646-03FC-5FB2-4C69385F4A6D}"/>
              </a:ext>
            </a:extLst>
          </p:cNvPr>
          <p:cNvSpPr/>
          <p:nvPr/>
        </p:nvSpPr>
        <p:spPr>
          <a:xfrm>
            <a:off x="7695640" y="5374395"/>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 name="矩形 20">
            <a:extLst>
              <a:ext uri="{FF2B5EF4-FFF2-40B4-BE49-F238E27FC236}">
                <a16:creationId xmlns:a16="http://schemas.microsoft.com/office/drawing/2014/main" id="{79D3178F-59DF-5B93-66C2-E829B9187ABD}"/>
              </a:ext>
            </a:extLst>
          </p:cNvPr>
          <p:cNvSpPr/>
          <p:nvPr/>
        </p:nvSpPr>
        <p:spPr>
          <a:xfrm>
            <a:off x="7844865" y="5374397"/>
            <a:ext cx="69850" cy="91632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7EE85C16-BEDA-AAC9-D966-A1E783B96333}"/>
              </a:ext>
            </a:extLst>
          </p:cNvPr>
          <p:cNvSpPr/>
          <p:nvPr/>
        </p:nvSpPr>
        <p:spPr>
          <a:xfrm>
            <a:off x="8006790" y="5374396"/>
            <a:ext cx="69850" cy="91632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731452B9-0F8F-1D1E-97CB-29CB06BA4037}"/>
              </a:ext>
            </a:extLst>
          </p:cNvPr>
          <p:cNvSpPr/>
          <p:nvPr/>
        </p:nvSpPr>
        <p:spPr>
          <a:xfrm>
            <a:off x="8166115" y="5374395"/>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a:extLst>
              <a:ext uri="{FF2B5EF4-FFF2-40B4-BE49-F238E27FC236}">
                <a16:creationId xmlns:a16="http://schemas.microsoft.com/office/drawing/2014/main" id="{B506D50D-F781-4935-102E-03F056B5D8BD}"/>
              </a:ext>
            </a:extLst>
          </p:cNvPr>
          <p:cNvSpPr/>
          <p:nvPr/>
        </p:nvSpPr>
        <p:spPr>
          <a:xfrm>
            <a:off x="8332665" y="5365016"/>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a:extLst>
              <a:ext uri="{FF2B5EF4-FFF2-40B4-BE49-F238E27FC236}">
                <a16:creationId xmlns:a16="http://schemas.microsoft.com/office/drawing/2014/main" id="{FD5ADE80-F776-2CFB-01B8-6806B87A7CF8}"/>
              </a:ext>
            </a:extLst>
          </p:cNvPr>
          <p:cNvSpPr/>
          <p:nvPr/>
        </p:nvSpPr>
        <p:spPr>
          <a:xfrm>
            <a:off x="8463990" y="5365016"/>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a:extLst>
              <a:ext uri="{FF2B5EF4-FFF2-40B4-BE49-F238E27FC236}">
                <a16:creationId xmlns:a16="http://schemas.microsoft.com/office/drawing/2014/main" id="{67274B6D-05CE-0DF7-C79D-05EB0146DDE2}"/>
              </a:ext>
            </a:extLst>
          </p:cNvPr>
          <p:cNvSpPr/>
          <p:nvPr/>
        </p:nvSpPr>
        <p:spPr>
          <a:xfrm>
            <a:off x="8616390" y="5365016"/>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a:extLst>
              <a:ext uri="{FF2B5EF4-FFF2-40B4-BE49-F238E27FC236}">
                <a16:creationId xmlns:a16="http://schemas.microsoft.com/office/drawing/2014/main" id="{B1C0E112-38A1-3185-47E6-2B9016AF9FF3}"/>
              </a:ext>
            </a:extLst>
          </p:cNvPr>
          <p:cNvSpPr/>
          <p:nvPr/>
        </p:nvSpPr>
        <p:spPr>
          <a:xfrm>
            <a:off x="8768790" y="5365016"/>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a:extLst>
              <a:ext uri="{FF2B5EF4-FFF2-40B4-BE49-F238E27FC236}">
                <a16:creationId xmlns:a16="http://schemas.microsoft.com/office/drawing/2014/main" id="{4FC517BD-7613-B534-FE66-72B694169531}"/>
              </a:ext>
            </a:extLst>
          </p:cNvPr>
          <p:cNvSpPr/>
          <p:nvPr/>
        </p:nvSpPr>
        <p:spPr>
          <a:xfrm>
            <a:off x="8921190" y="5365016"/>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76233209-3AF8-53E9-F9F2-F0F407709F0A}"/>
              </a:ext>
            </a:extLst>
          </p:cNvPr>
          <p:cNvSpPr/>
          <p:nvPr/>
        </p:nvSpPr>
        <p:spPr>
          <a:xfrm>
            <a:off x="9073590" y="5365016"/>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a:extLst>
              <a:ext uri="{FF2B5EF4-FFF2-40B4-BE49-F238E27FC236}">
                <a16:creationId xmlns:a16="http://schemas.microsoft.com/office/drawing/2014/main" id="{57EEC87A-ED5B-B600-7848-7B9C0AFB32A0}"/>
              </a:ext>
            </a:extLst>
          </p:cNvPr>
          <p:cNvSpPr/>
          <p:nvPr/>
        </p:nvSpPr>
        <p:spPr>
          <a:xfrm>
            <a:off x="9225990" y="5365016"/>
            <a:ext cx="69850" cy="916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1" name="直接箭头连接符 30">
            <a:extLst>
              <a:ext uri="{FF2B5EF4-FFF2-40B4-BE49-F238E27FC236}">
                <a16:creationId xmlns:a16="http://schemas.microsoft.com/office/drawing/2014/main" id="{E2038A4B-6578-8615-3D31-6E5C80C8A5EB}"/>
              </a:ext>
            </a:extLst>
          </p:cNvPr>
          <p:cNvCxnSpPr>
            <a:cxnSpLocks/>
            <a:endCxn id="7" idx="0"/>
          </p:cNvCxnSpPr>
          <p:nvPr/>
        </p:nvCxnSpPr>
        <p:spPr>
          <a:xfrm flipH="1">
            <a:off x="2812490" y="2793374"/>
            <a:ext cx="8734" cy="14439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直接箭头连接符 31">
            <a:extLst>
              <a:ext uri="{FF2B5EF4-FFF2-40B4-BE49-F238E27FC236}">
                <a16:creationId xmlns:a16="http://schemas.microsoft.com/office/drawing/2014/main" id="{D0543DAB-505A-579E-F713-71696B1784F0}"/>
              </a:ext>
            </a:extLst>
          </p:cNvPr>
          <p:cNvCxnSpPr>
            <a:cxnSpLocks/>
          </p:cNvCxnSpPr>
          <p:nvPr/>
        </p:nvCxnSpPr>
        <p:spPr>
          <a:xfrm flipV="1">
            <a:off x="2821224" y="5153205"/>
            <a:ext cx="0" cy="12921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直接连接符 32">
            <a:extLst>
              <a:ext uri="{FF2B5EF4-FFF2-40B4-BE49-F238E27FC236}">
                <a16:creationId xmlns:a16="http://schemas.microsoft.com/office/drawing/2014/main" id="{E05E1CA2-F5C0-310D-AC8D-523E35B7FE4B}"/>
              </a:ext>
            </a:extLst>
          </p:cNvPr>
          <p:cNvCxnSpPr/>
          <p:nvPr/>
        </p:nvCxnSpPr>
        <p:spPr>
          <a:xfrm>
            <a:off x="2812490" y="6445334"/>
            <a:ext cx="4559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直接连接符 33">
            <a:extLst>
              <a:ext uri="{FF2B5EF4-FFF2-40B4-BE49-F238E27FC236}">
                <a16:creationId xmlns:a16="http://schemas.microsoft.com/office/drawing/2014/main" id="{417BD911-B6B7-6206-2264-3B3BDF248210}"/>
              </a:ext>
            </a:extLst>
          </p:cNvPr>
          <p:cNvCxnSpPr>
            <a:cxnSpLocks/>
          </p:cNvCxnSpPr>
          <p:nvPr/>
        </p:nvCxnSpPr>
        <p:spPr>
          <a:xfrm>
            <a:off x="2812490" y="2793373"/>
            <a:ext cx="4559300" cy="0"/>
          </a:xfrm>
          <a:prstGeom prst="line">
            <a:avLst/>
          </a:prstGeom>
        </p:spPr>
        <p:style>
          <a:lnRef idx="2">
            <a:schemeClr val="accent1"/>
          </a:lnRef>
          <a:fillRef idx="0">
            <a:schemeClr val="accent1"/>
          </a:fillRef>
          <a:effectRef idx="1">
            <a:schemeClr val="accent1"/>
          </a:effectRef>
          <a:fontRef idx="minor">
            <a:schemeClr val="tx1"/>
          </a:fontRef>
        </p:style>
      </p:cxnSp>
      <p:sp>
        <p:nvSpPr>
          <p:cNvPr id="35" name="文本框 34">
            <a:extLst>
              <a:ext uri="{FF2B5EF4-FFF2-40B4-BE49-F238E27FC236}">
                <a16:creationId xmlns:a16="http://schemas.microsoft.com/office/drawing/2014/main" id="{895EF039-C9EA-DB13-F617-22017105DE54}"/>
              </a:ext>
            </a:extLst>
          </p:cNvPr>
          <p:cNvSpPr txBox="1"/>
          <p:nvPr/>
        </p:nvSpPr>
        <p:spPr>
          <a:xfrm>
            <a:off x="4026190" y="2787024"/>
            <a:ext cx="2488925" cy="369332"/>
          </a:xfrm>
          <a:prstGeom prst="rect">
            <a:avLst/>
          </a:prstGeom>
          <a:noFill/>
        </p:spPr>
        <p:txBody>
          <a:bodyPr wrap="square" rtlCol="0">
            <a:spAutoFit/>
          </a:bodyPr>
          <a:lstStyle/>
          <a:p>
            <a:r>
              <a:rPr lang="en-US" altLang="zh-CN" dirty="0"/>
              <a:t>TTL to trigger board</a:t>
            </a:r>
            <a:endParaRPr lang="zh-CN" altLang="en-US" dirty="0"/>
          </a:p>
        </p:txBody>
      </p:sp>
      <p:sp>
        <p:nvSpPr>
          <p:cNvPr id="36" name="文本框 35">
            <a:extLst>
              <a:ext uri="{FF2B5EF4-FFF2-40B4-BE49-F238E27FC236}">
                <a16:creationId xmlns:a16="http://schemas.microsoft.com/office/drawing/2014/main" id="{B9A48A8A-DD34-781B-0B19-294582E90992}"/>
              </a:ext>
            </a:extLst>
          </p:cNvPr>
          <p:cNvSpPr txBox="1"/>
          <p:nvPr/>
        </p:nvSpPr>
        <p:spPr>
          <a:xfrm>
            <a:off x="4158979" y="6082352"/>
            <a:ext cx="2946399" cy="369332"/>
          </a:xfrm>
          <a:prstGeom prst="rect">
            <a:avLst/>
          </a:prstGeom>
          <a:noFill/>
        </p:spPr>
        <p:txBody>
          <a:bodyPr wrap="square" rtlCol="0">
            <a:spAutoFit/>
          </a:bodyPr>
          <a:lstStyle/>
          <a:p>
            <a:r>
              <a:rPr lang="en-US" altLang="zh-CN" dirty="0"/>
              <a:t>TTL to trigger board</a:t>
            </a:r>
            <a:endParaRPr lang="zh-CN" altLang="en-US" dirty="0"/>
          </a:p>
        </p:txBody>
      </p:sp>
      <p:sp>
        <p:nvSpPr>
          <p:cNvPr id="37" name="文本框 36">
            <a:extLst>
              <a:ext uri="{FF2B5EF4-FFF2-40B4-BE49-F238E27FC236}">
                <a16:creationId xmlns:a16="http://schemas.microsoft.com/office/drawing/2014/main" id="{86D95A3D-1A92-73C2-D516-CCF961F3FB17}"/>
              </a:ext>
            </a:extLst>
          </p:cNvPr>
          <p:cNvSpPr txBox="1"/>
          <p:nvPr/>
        </p:nvSpPr>
        <p:spPr>
          <a:xfrm>
            <a:off x="1736173" y="4716604"/>
            <a:ext cx="3124195" cy="369332"/>
          </a:xfrm>
          <a:prstGeom prst="rect">
            <a:avLst/>
          </a:prstGeom>
          <a:noFill/>
        </p:spPr>
        <p:txBody>
          <a:bodyPr wrap="square" rtlCol="0">
            <a:spAutoFit/>
          </a:bodyPr>
          <a:lstStyle/>
          <a:p>
            <a:r>
              <a:rPr lang="zh-CN" altLang="en-US" dirty="0"/>
              <a:t>子触发板逻辑判断</a:t>
            </a:r>
          </a:p>
        </p:txBody>
      </p:sp>
      <p:cxnSp>
        <p:nvCxnSpPr>
          <p:cNvPr id="38" name="直接箭头连接符 37">
            <a:extLst>
              <a:ext uri="{FF2B5EF4-FFF2-40B4-BE49-F238E27FC236}">
                <a16:creationId xmlns:a16="http://schemas.microsoft.com/office/drawing/2014/main" id="{3BFAD777-C467-1432-C9A5-F0850A2F9CBB}"/>
              </a:ext>
            </a:extLst>
          </p:cNvPr>
          <p:cNvCxnSpPr/>
          <p:nvPr/>
        </p:nvCxnSpPr>
        <p:spPr>
          <a:xfrm>
            <a:off x="4336490" y="3568784"/>
            <a:ext cx="3035300"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9" name="直接箭头连接符 38">
            <a:extLst>
              <a:ext uri="{FF2B5EF4-FFF2-40B4-BE49-F238E27FC236}">
                <a16:creationId xmlns:a16="http://schemas.microsoft.com/office/drawing/2014/main" id="{9A980BA7-0EC1-056C-5B66-E720DB451C03}"/>
              </a:ext>
            </a:extLst>
          </p:cNvPr>
          <p:cNvCxnSpPr/>
          <p:nvPr/>
        </p:nvCxnSpPr>
        <p:spPr>
          <a:xfrm>
            <a:off x="4336490" y="5797630"/>
            <a:ext cx="3035300"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40" name="直接连接符 39">
            <a:extLst>
              <a:ext uri="{FF2B5EF4-FFF2-40B4-BE49-F238E27FC236}">
                <a16:creationId xmlns:a16="http://schemas.microsoft.com/office/drawing/2014/main" id="{7EEBC3A7-6ABE-23A9-C6ED-51AE67931C8A}"/>
              </a:ext>
            </a:extLst>
          </p:cNvPr>
          <p:cNvCxnSpPr>
            <a:cxnSpLocks/>
          </p:cNvCxnSpPr>
          <p:nvPr/>
        </p:nvCxnSpPr>
        <p:spPr>
          <a:xfrm>
            <a:off x="4336490" y="3562434"/>
            <a:ext cx="0" cy="674842"/>
          </a:xfrm>
          <a:prstGeom prst="line">
            <a:avLst/>
          </a:prstGeom>
        </p:spPr>
        <p:style>
          <a:lnRef idx="2">
            <a:schemeClr val="accent2"/>
          </a:lnRef>
          <a:fillRef idx="0">
            <a:schemeClr val="accent2"/>
          </a:fillRef>
          <a:effectRef idx="1">
            <a:schemeClr val="accent2"/>
          </a:effectRef>
          <a:fontRef idx="minor">
            <a:schemeClr val="tx1"/>
          </a:fontRef>
        </p:style>
      </p:cxnSp>
      <p:cxnSp>
        <p:nvCxnSpPr>
          <p:cNvPr id="41" name="直接连接符 40">
            <a:extLst>
              <a:ext uri="{FF2B5EF4-FFF2-40B4-BE49-F238E27FC236}">
                <a16:creationId xmlns:a16="http://schemas.microsoft.com/office/drawing/2014/main" id="{531ABF31-E806-1BCF-4E7F-7EA2E294C1B0}"/>
              </a:ext>
            </a:extLst>
          </p:cNvPr>
          <p:cNvCxnSpPr>
            <a:cxnSpLocks/>
          </p:cNvCxnSpPr>
          <p:nvPr/>
        </p:nvCxnSpPr>
        <p:spPr>
          <a:xfrm flipV="1">
            <a:off x="4336490" y="5177076"/>
            <a:ext cx="0" cy="620554"/>
          </a:xfrm>
          <a:prstGeom prst="line">
            <a:avLst/>
          </a:prstGeom>
        </p:spPr>
        <p:style>
          <a:lnRef idx="2">
            <a:schemeClr val="accent2"/>
          </a:lnRef>
          <a:fillRef idx="0">
            <a:schemeClr val="accent2"/>
          </a:fillRef>
          <a:effectRef idx="1">
            <a:schemeClr val="accent2"/>
          </a:effectRef>
          <a:fontRef idx="minor">
            <a:schemeClr val="tx1"/>
          </a:fontRef>
        </p:style>
      </p:cxnSp>
      <p:sp>
        <p:nvSpPr>
          <p:cNvPr id="42" name="文本框 41">
            <a:extLst>
              <a:ext uri="{FF2B5EF4-FFF2-40B4-BE49-F238E27FC236}">
                <a16:creationId xmlns:a16="http://schemas.microsoft.com/office/drawing/2014/main" id="{3A2AC842-521F-AA25-F4A0-3AA127771507}"/>
              </a:ext>
            </a:extLst>
          </p:cNvPr>
          <p:cNvSpPr txBox="1"/>
          <p:nvPr/>
        </p:nvSpPr>
        <p:spPr>
          <a:xfrm>
            <a:off x="4698565" y="3562434"/>
            <a:ext cx="2488925" cy="369332"/>
          </a:xfrm>
          <a:prstGeom prst="rect">
            <a:avLst/>
          </a:prstGeom>
          <a:noFill/>
        </p:spPr>
        <p:txBody>
          <a:bodyPr wrap="square" rtlCol="0">
            <a:spAutoFit/>
          </a:bodyPr>
          <a:lstStyle/>
          <a:p>
            <a:r>
              <a:rPr lang="en-US" altLang="zh-CN" dirty="0"/>
              <a:t>TTL to DRS4 board</a:t>
            </a:r>
            <a:endParaRPr lang="zh-CN" altLang="en-US" dirty="0"/>
          </a:p>
        </p:txBody>
      </p:sp>
      <p:sp>
        <p:nvSpPr>
          <p:cNvPr id="43" name="文本框 42">
            <a:extLst>
              <a:ext uri="{FF2B5EF4-FFF2-40B4-BE49-F238E27FC236}">
                <a16:creationId xmlns:a16="http://schemas.microsoft.com/office/drawing/2014/main" id="{0001DD72-0E05-EEF5-9C5D-34B6823B2C36}"/>
              </a:ext>
            </a:extLst>
          </p:cNvPr>
          <p:cNvSpPr txBox="1"/>
          <p:nvPr/>
        </p:nvSpPr>
        <p:spPr>
          <a:xfrm>
            <a:off x="4749659" y="5396949"/>
            <a:ext cx="2488925" cy="369332"/>
          </a:xfrm>
          <a:prstGeom prst="rect">
            <a:avLst/>
          </a:prstGeom>
          <a:noFill/>
        </p:spPr>
        <p:txBody>
          <a:bodyPr wrap="square" rtlCol="0">
            <a:spAutoFit/>
          </a:bodyPr>
          <a:lstStyle/>
          <a:p>
            <a:r>
              <a:rPr lang="en-US" altLang="zh-CN" dirty="0"/>
              <a:t>TTL to DRS4 board</a:t>
            </a:r>
            <a:endParaRPr lang="zh-CN" altLang="en-US" dirty="0"/>
          </a:p>
        </p:txBody>
      </p:sp>
      <p:cxnSp>
        <p:nvCxnSpPr>
          <p:cNvPr id="48" name="直接箭头连接符 47">
            <a:extLst>
              <a:ext uri="{FF2B5EF4-FFF2-40B4-BE49-F238E27FC236}">
                <a16:creationId xmlns:a16="http://schemas.microsoft.com/office/drawing/2014/main" id="{9E308BF8-AC9E-984C-C3B4-6D48BDDD47FD}"/>
              </a:ext>
            </a:extLst>
          </p:cNvPr>
          <p:cNvCxnSpPr>
            <a:cxnSpLocks/>
          </p:cNvCxnSpPr>
          <p:nvPr/>
        </p:nvCxnSpPr>
        <p:spPr>
          <a:xfrm>
            <a:off x="5545056" y="4717865"/>
            <a:ext cx="4240841" cy="176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矩形 48">
            <a:extLst>
              <a:ext uri="{FF2B5EF4-FFF2-40B4-BE49-F238E27FC236}">
                <a16:creationId xmlns:a16="http://schemas.microsoft.com/office/drawing/2014/main" id="{3369BEA0-E335-C03F-0E68-E84FA02FE959}"/>
              </a:ext>
            </a:extLst>
          </p:cNvPr>
          <p:cNvSpPr/>
          <p:nvPr/>
        </p:nvSpPr>
        <p:spPr>
          <a:xfrm>
            <a:off x="9835302" y="4146136"/>
            <a:ext cx="1904211" cy="939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GRS</a:t>
            </a:r>
            <a:r>
              <a:rPr lang="zh-CN" altLang="en-US" dirty="0"/>
              <a:t>采集</a:t>
            </a:r>
          </a:p>
        </p:txBody>
      </p:sp>
    </p:spTree>
    <p:extLst>
      <p:ext uri="{BB962C8B-B14F-4D97-AF65-F5344CB8AC3E}">
        <p14:creationId xmlns:p14="http://schemas.microsoft.com/office/powerpoint/2010/main" val="428454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96108B58-B292-269E-34AB-5C99B2C0132B}"/>
              </a:ext>
            </a:extLst>
          </p:cNvPr>
          <p:cNvGrpSpPr/>
          <p:nvPr/>
        </p:nvGrpSpPr>
        <p:grpSpPr>
          <a:xfrm>
            <a:off x="505172" y="151391"/>
            <a:ext cx="11412306" cy="5951070"/>
            <a:chOff x="462783" y="184150"/>
            <a:chExt cx="11399020" cy="5978868"/>
          </a:xfrm>
        </p:grpSpPr>
        <p:sp>
          <p:nvSpPr>
            <p:cNvPr id="5" name="矩形 4">
              <a:extLst>
                <a:ext uri="{FF2B5EF4-FFF2-40B4-BE49-F238E27FC236}">
                  <a16:creationId xmlns:a16="http://schemas.microsoft.com/office/drawing/2014/main" id="{77EDAF5D-5FA1-C3CA-86FC-73AD8F3E5023}"/>
                </a:ext>
              </a:extLst>
            </p:cNvPr>
            <p:cNvSpPr/>
            <p:nvPr/>
          </p:nvSpPr>
          <p:spPr>
            <a:xfrm>
              <a:off x="4356100" y="901700"/>
              <a:ext cx="3251200" cy="3429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a:p>
          </p:txBody>
        </p:sp>
        <p:sp>
          <p:nvSpPr>
            <p:cNvPr id="44" name="矩形 43">
              <a:extLst>
                <a:ext uri="{FF2B5EF4-FFF2-40B4-BE49-F238E27FC236}">
                  <a16:creationId xmlns:a16="http://schemas.microsoft.com/office/drawing/2014/main" id="{BB0A83EA-66F5-3090-47B2-1FF7D765CA02}"/>
                </a:ext>
              </a:extLst>
            </p:cNvPr>
            <p:cNvSpPr/>
            <p:nvPr/>
          </p:nvSpPr>
          <p:spPr>
            <a:xfrm>
              <a:off x="4356100" y="4978400"/>
              <a:ext cx="3251200" cy="3429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a:p>
          </p:txBody>
        </p:sp>
        <p:cxnSp>
          <p:nvCxnSpPr>
            <p:cNvPr id="45" name="连接符: 肘形 44">
              <a:extLst>
                <a:ext uri="{FF2B5EF4-FFF2-40B4-BE49-F238E27FC236}">
                  <a16:creationId xmlns:a16="http://schemas.microsoft.com/office/drawing/2014/main" id="{7AF48A7D-6B0D-8D1D-0963-633D72A3F00C}"/>
                </a:ext>
              </a:extLst>
            </p:cNvPr>
            <p:cNvCxnSpPr>
              <a:cxnSpLocks/>
              <a:stCxn id="44" idx="0"/>
              <a:endCxn id="52" idx="3"/>
            </p:cNvCxnSpPr>
            <p:nvPr/>
          </p:nvCxnSpPr>
          <p:spPr>
            <a:xfrm rot="16200000" flipV="1">
              <a:off x="4602420" y="3599120"/>
              <a:ext cx="186810" cy="2571750"/>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6" name="连接符: 肘形 45">
              <a:extLst>
                <a:ext uri="{FF2B5EF4-FFF2-40B4-BE49-F238E27FC236}">
                  <a16:creationId xmlns:a16="http://schemas.microsoft.com/office/drawing/2014/main" id="{6FE7D400-4F3E-DDC8-05EE-972ED2544619}"/>
                </a:ext>
              </a:extLst>
            </p:cNvPr>
            <p:cNvCxnSpPr>
              <a:cxnSpLocks/>
            </p:cNvCxnSpPr>
            <p:nvPr/>
          </p:nvCxnSpPr>
          <p:spPr>
            <a:xfrm rot="10800000" flipV="1">
              <a:off x="3409950" y="1244600"/>
              <a:ext cx="2686050" cy="260352"/>
            </a:xfrm>
            <a:prstGeom prst="bentConnector3">
              <a:avLst>
                <a:gd name="adj1" fmla="val 355"/>
              </a:avLst>
            </a:prstGeom>
            <a:ln>
              <a:tailEnd type="triangle"/>
            </a:ln>
          </p:spPr>
          <p:style>
            <a:lnRef idx="2">
              <a:schemeClr val="accent1"/>
            </a:lnRef>
            <a:fillRef idx="0">
              <a:schemeClr val="accent1"/>
            </a:fillRef>
            <a:effectRef idx="1">
              <a:schemeClr val="accent1"/>
            </a:effectRef>
            <a:fontRef idx="minor">
              <a:schemeClr val="tx1"/>
            </a:fontRef>
          </p:style>
        </p:cxnSp>
        <p:sp>
          <p:nvSpPr>
            <p:cNvPr id="47" name="文本框 46">
              <a:extLst>
                <a:ext uri="{FF2B5EF4-FFF2-40B4-BE49-F238E27FC236}">
                  <a16:creationId xmlns:a16="http://schemas.microsoft.com/office/drawing/2014/main" id="{68E1A1D4-FBF3-60FB-217B-77DC22F2EE67}"/>
                </a:ext>
              </a:extLst>
            </p:cNvPr>
            <p:cNvSpPr txBox="1"/>
            <p:nvPr/>
          </p:nvSpPr>
          <p:spPr>
            <a:xfrm>
              <a:off x="3771902" y="4469886"/>
              <a:ext cx="2438400" cy="369332"/>
            </a:xfrm>
            <a:prstGeom prst="rect">
              <a:avLst/>
            </a:prstGeom>
            <a:noFill/>
          </p:spPr>
          <p:txBody>
            <a:bodyPr wrap="square" rtlCol="0">
              <a:spAutoFit/>
            </a:bodyPr>
            <a:lstStyle/>
            <a:p>
              <a:r>
                <a:rPr lang="en-US" altLang="zh-CN" dirty="0" err="1"/>
                <a:t>Samtec</a:t>
              </a:r>
              <a:r>
                <a:rPr lang="zh-CN" altLang="en-US" dirty="0"/>
                <a:t>电缆（</a:t>
              </a:r>
              <a:r>
                <a:rPr lang="en-US" altLang="zh-CN" dirty="0"/>
                <a:t>80cm</a:t>
              </a:r>
              <a:r>
                <a:rPr lang="zh-CN" altLang="en-US" dirty="0"/>
                <a:t>）</a:t>
              </a:r>
            </a:p>
          </p:txBody>
        </p:sp>
        <p:sp>
          <p:nvSpPr>
            <p:cNvPr id="50" name="文本框 49">
              <a:extLst>
                <a:ext uri="{FF2B5EF4-FFF2-40B4-BE49-F238E27FC236}">
                  <a16:creationId xmlns:a16="http://schemas.microsoft.com/office/drawing/2014/main" id="{D25B68B2-3CEB-BEB7-5311-CEEC40ADA0CF}"/>
                </a:ext>
              </a:extLst>
            </p:cNvPr>
            <p:cNvSpPr txBox="1"/>
            <p:nvPr/>
          </p:nvSpPr>
          <p:spPr>
            <a:xfrm>
              <a:off x="3771902" y="1562613"/>
              <a:ext cx="2254250" cy="369332"/>
            </a:xfrm>
            <a:prstGeom prst="rect">
              <a:avLst/>
            </a:prstGeom>
            <a:noFill/>
          </p:spPr>
          <p:txBody>
            <a:bodyPr wrap="square" rtlCol="0">
              <a:spAutoFit/>
            </a:bodyPr>
            <a:lstStyle/>
            <a:p>
              <a:r>
                <a:rPr lang="en-US" altLang="zh-CN" dirty="0" err="1"/>
                <a:t>Samtec</a:t>
              </a:r>
              <a:r>
                <a:rPr lang="zh-CN" altLang="en-US" dirty="0"/>
                <a:t>电缆（</a:t>
              </a:r>
              <a:r>
                <a:rPr lang="en-US" altLang="zh-CN" dirty="0"/>
                <a:t>80cm</a:t>
              </a:r>
              <a:r>
                <a:rPr lang="zh-CN" altLang="en-US" dirty="0"/>
                <a:t>）</a:t>
              </a:r>
            </a:p>
          </p:txBody>
        </p:sp>
        <p:sp>
          <p:nvSpPr>
            <p:cNvPr id="51" name="矩形 50">
              <a:extLst>
                <a:ext uri="{FF2B5EF4-FFF2-40B4-BE49-F238E27FC236}">
                  <a16:creationId xmlns:a16="http://schemas.microsoft.com/office/drawing/2014/main" id="{B893103F-F0C7-2F06-9426-B75AF1A35A2E}"/>
                </a:ext>
              </a:extLst>
            </p:cNvPr>
            <p:cNvSpPr/>
            <p:nvPr/>
          </p:nvSpPr>
          <p:spPr>
            <a:xfrm>
              <a:off x="1587500" y="1314450"/>
              <a:ext cx="1822450" cy="32385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52" name="矩形 51">
              <a:extLst>
                <a:ext uri="{FF2B5EF4-FFF2-40B4-BE49-F238E27FC236}">
                  <a16:creationId xmlns:a16="http://schemas.microsoft.com/office/drawing/2014/main" id="{9F3639A3-96AB-4940-AD24-1FC266CAB5E0}"/>
                </a:ext>
              </a:extLst>
            </p:cNvPr>
            <p:cNvSpPr/>
            <p:nvPr/>
          </p:nvSpPr>
          <p:spPr>
            <a:xfrm>
              <a:off x="1511300" y="4629665"/>
              <a:ext cx="1898650" cy="32385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53" name="矩形 52">
              <a:extLst>
                <a:ext uri="{FF2B5EF4-FFF2-40B4-BE49-F238E27FC236}">
                  <a16:creationId xmlns:a16="http://schemas.microsoft.com/office/drawing/2014/main" id="{6E65EFBF-97D7-27F4-7C7C-27CCBC1C31CA}"/>
                </a:ext>
              </a:extLst>
            </p:cNvPr>
            <p:cNvSpPr/>
            <p:nvPr/>
          </p:nvSpPr>
          <p:spPr>
            <a:xfrm>
              <a:off x="558800" y="2924432"/>
              <a:ext cx="1752600" cy="4191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4" name="直接连接符 53">
              <a:extLst>
                <a:ext uri="{FF2B5EF4-FFF2-40B4-BE49-F238E27FC236}">
                  <a16:creationId xmlns:a16="http://schemas.microsoft.com/office/drawing/2014/main" id="{EBF51B73-BEBD-8F89-E340-27C44060E474}"/>
                </a:ext>
              </a:extLst>
            </p:cNvPr>
            <p:cNvCxnSpPr>
              <a:stCxn id="51" idx="2"/>
              <a:endCxn id="53" idx="0"/>
            </p:cNvCxnSpPr>
            <p:nvPr/>
          </p:nvCxnSpPr>
          <p:spPr>
            <a:xfrm flipH="1">
              <a:off x="1435100" y="1638300"/>
              <a:ext cx="1063625" cy="12861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直接连接符 54">
              <a:extLst>
                <a:ext uri="{FF2B5EF4-FFF2-40B4-BE49-F238E27FC236}">
                  <a16:creationId xmlns:a16="http://schemas.microsoft.com/office/drawing/2014/main" id="{F392F972-B5B8-EBEA-7CD6-8A264C415CE9}"/>
                </a:ext>
              </a:extLst>
            </p:cNvPr>
            <p:cNvCxnSpPr>
              <a:cxnSpLocks/>
              <a:stCxn id="52" idx="0"/>
              <a:endCxn id="53" idx="2"/>
            </p:cNvCxnSpPr>
            <p:nvPr/>
          </p:nvCxnSpPr>
          <p:spPr>
            <a:xfrm flipH="1" flipV="1">
              <a:off x="1435100" y="3343532"/>
              <a:ext cx="1025525" cy="1286133"/>
            </a:xfrm>
            <a:prstGeom prst="line">
              <a:avLst/>
            </a:prstGeom>
          </p:spPr>
          <p:style>
            <a:lnRef idx="2">
              <a:schemeClr val="accent1"/>
            </a:lnRef>
            <a:fillRef idx="0">
              <a:schemeClr val="accent1"/>
            </a:fillRef>
            <a:effectRef idx="1">
              <a:schemeClr val="accent1"/>
            </a:effectRef>
            <a:fontRef idx="minor">
              <a:schemeClr val="tx1"/>
            </a:fontRef>
          </p:style>
        </p:cxnSp>
        <p:sp>
          <p:nvSpPr>
            <p:cNvPr id="56" name="文本框 55">
              <a:extLst>
                <a:ext uri="{FF2B5EF4-FFF2-40B4-BE49-F238E27FC236}">
                  <a16:creationId xmlns:a16="http://schemas.microsoft.com/office/drawing/2014/main" id="{4FF01153-2853-FF9E-EAD7-3D170E9C834D}"/>
                </a:ext>
              </a:extLst>
            </p:cNvPr>
            <p:cNvSpPr txBox="1"/>
            <p:nvPr/>
          </p:nvSpPr>
          <p:spPr>
            <a:xfrm rot="7769189">
              <a:off x="1361711" y="2225269"/>
              <a:ext cx="1651774" cy="276999"/>
            </a:xfrm>
            <a:prstGeom prst="rect">
              <a:avLst/>
            </a:prstGeom>
            <a:noFill/>
          </p:spPr>
          <p:txBody>
            <a:bodyPr wrap="square" rtlCol="0">
              <a:spAutoFit/>
            </a:bodyPr>
            <a:lstStyle/>
            <a:p>
              <a:r>
                <a:rPr lang="en-US" altLang="zh-CN" sz="1200" dirty="0" err="1"/>
                <a:t>Lemo</a:t>
              </a:r>
              <a:r>
                <a:rPr lang="zh-CN" altLang="en-US" sz="1200" dirty="0"/>
                <a:t>线</a:t>
              </a:r>
              <a:r>
                <a:rPr lang="en-US" altLang="zh-CN" sz="1200" dirty="0"/>
                <a:t>/</a:t>
              </a:r>
              <a:r>
                <a:rPr lang="zh-CN" altLang="en-US" sz="1200" dirty="0"/>
                <a:t>差分</a:t>
              </a:r>
              <a:r>
                <a:rPr lang="en-US" altLang="zh-CN" sz="1200" dirty="0" err="1"/>
                <a:t>lemo</a:t>
              </a:r>
              <a:r>
                <a:rPr lang="zh-CN" altLang="en-US" sz="1200" dirty="0"/>
                <a:t>线</a:t>
              </a:r>
            </a:p>
          </p:txBody>
        </p:sp>
        <p:pic>
          <p:nvPicPr>
            <p:cNvPr id="57" name="图片 56">
              <a:extLst>
                <a:ext uri="{FF2B5EF4-FFF2-40B4-BE49-F238E27FC236}">
                  <a16:creationId xmlns:a16="http://schemas.microsoft.com/office/drawing/2014/main" id="{8EFB67A3-2E13-A919-F623-46F73CFF4638}"/>
                </a:ext>
              </a:extLst>
            </p:cNvPr>
            <p:cNvPicPr>
              <a:picLocks noChangeAspect="1"/>
            </p:cNvPicPr>
            <p:nvPr/>
          </p:nvPicPr>
          <p:blipFill>
            <a:blip r:embed="rId2"/>
            <a:stretch>
              <a:fillRect/>
            </a:stretch>
          </p:blipFill>
          <p:spPr>
            <a:xfrm rot="3170418">
              <a:off x="1494920" y="3866766"/>
              <a:ext cx="1537489" cy="392537"/>
            </a:xfrm>
            <a:prstGeom prst="rect">
              <a:avLst/>
            </a:prstGeom>
          </p:spPr>
        </p:pic>
        <p:sp>
          <p:nvSpPr>
            <p:cNvPr id="58" name="右大括号 57">
              <a:extLst>
                <a:ext uri="{FF2B5EF4-FFF2-40B4-BE49-F238E27FC236}">
                  <a16:creationId xmlns:a16="http://schemas.microsoft.com/office/drawing/2014/main" id="{B05B173C-6FC6-8F80-4F5C-B81975180800}"/>
                </a:ext>
              </a:extLst>
            </p:cNvPr>
            <p:cNvSpPr/>
            <p:nvPr/>
          </p:nvSpPr>
          <p:spPr>
            <a:xfrm>
              <a:off x="7607300" y="1244600"/>
              <a:ext cx="946150" cy="37338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a:p>
          </p:txBody>
        </p:sp>
        <p:sp>
          <p:nvSpPr>
            <p:cNvPr id="59" name="文本框 58">
              <a:extLst>
                <a:ext uri="{FF2B5EF4-FFF2-40B4-BE49-F238E27FC236}">
                  <a16:creationId xmlns:a16="http://schemas.microsoft.com/office/drawing/2014/main" id="{C9DCA69C-F87A-1571-E017-16D7F73859A6}"/>
                </a:ext>
              </a:extLst>
            </p:cNvPr>
            <p:cNvSpPr txBox="1"/>
            <p:nvPr/>
          </p:nvSpPr>
          <p:spPr>
            <a:xfrm>
              <a:off x="8610600" y="2926834"/>
              <a:ext cx="1149350" cy="369332"/>
            </a:xfrm>
            <a:prstGeom prst="rect">
              <a:avLst/>
            </a:prstGeom>
            <a:noFill/>
          </p:spPr>
          <p:txBody>
            <a:bodyPr wrap="square" rtlCol="0">
              <a:spAutoFit/>
            </a:bodyPr>
            <a:lstStyle/>
            <a:p>
              <a:r>
                <a:rPr lang="en-US" altLang="zh-CN" dirty="0"/>
                <a:t>3m—5m</a:t>
              </a:r>
              <a:endParaRPr lang="zh-CN" altLang="en-US" dirty="0"/>
            </a:p>
          </p:txBody>
        </p:sp>
        <p:sp>
          <p:nvSpPr>
            <p:cNvPr id="60" name="文本框 59">
              <a:extLst>
                <a:ext uri="{FF2B5EF4-FFF2-40B4-BE49-F238E27FC236}">
                  <a16:creationId xmlns:a16="http://schemas.microsoft.com/office/drawing/2014/main" id="{F4032A1D-F659-8691-5D29-AB8D44B3E374}"/>
                </a:ext>
              </a:extLst>
            </p:cNvPr>
            <p:cNvSpPr txBox="1"/>
            <p:nvPr/>
          </p:nvSpPr>
          <p:spPr>
            <a:xfrm>
              <a:off x="1842268" y="1314448"/>
              <a:ext cx="1295400" cy="369332"/>
            </a:xfrm>
            <a:prstGeom prst="rect">
              <a:avLst/>
            </a:prstGeom>
            <a:noFill/>
          </p:spPr>
          <p:txBody>
            <a:bodyPr wrap="square" rtlCol="0">
              <a:spAutoFit/>
            </a:bodyPr>
            <a:lstStyle/>
            <a:p>
              <a:r>
                <a:rPr lang="en-US" altLang="zh-CN" dirty="0"/>
                <a:t>DRS4</a:t>
              </a:r>
              <a:r>
                <a:rPr lang="zh-CN" altLang="en-US" dirty="0"/>
                <a:t>数采</a:t>
              </a:r>
            </a:p>
          </p:txBody>
        </p:sp>
        <p:sp>
          <p:nvSpPr>
            <p:cNvPr id="61" name="文本框 60">
              <a:extLst>
                <a:ext uri="{FF2B5EF4-FFF2-40B4-BE49-F238E27FC236}">
                  <a16:creationId xmlns:a16="http://schemas.microsoft.com/office/drawing/2014/main" id="{0B41414C-BE32-AC0A-A844-491472772167}"/>
                </a:ext>
              </a:extLst>
            </p:cNvPr>
            <p:cNvSpPr txBox="1"/>
            <p:nvPr/>
          </p:nvSpPr>
          <p:spPr>
            <a:xfrm>
              <a:off x="1827265" y="4646170"/>
              <a:ext cx="1295400" cy="369332"/>
            </a:xfrm>
            <a:prstGeom prst="rect">
              <a:avLst/>
            </a:prstGeom>
            <a:noFill/>
          </p:spPr>
          <p:txBody>
            <a:bodyPr wrap="square" rtlCol="0">
              <a:spAutoFit/>
            </a:bodyPr>
            <a:lstStyle/>
            <a:p>
              <a:r>
                <a:rPr lang="en-US" altLang="zh-CN" dirty="0"/>
                <a:t>DRS4</a:t>
              </a:r>
              <a:r>
                <a:rPr lang="zh-CN" altLang="en-US" dirty="0"/>
                <a:t>数采</a:t>
              </a:r>
            </a:p>
          </p:txBody>
        </p:sp>
        <p:sp>
          <p:nvSpPr>
            <p:cNvPr id="62" name="文本框 61">
              <a:extLst>
                <a:ext uri="{FF2B5EF4-FFF2-40B4-BE49-F238E27FC236}">
                  <a16:creationId xmlns:a16="http://schemas.microsoft.com/office/drawing/2014/main" id="{932DBC05-4360-33DD-F991-4BD398BB0AEB}"/>
                </a:ext>
              </a:extLst>
            </p:cNvPr>
            <p:cNvSpPr txBox="1"/>
            <p:nvPr/>
          </p:nvSpPr>
          <p:spPr>
            <a:xfrm>
              <a:off x="462783" y="2937608"/>
              <a:ext cx="2097034" cy="369332"/>
            </a:xfrm>
            <a:prstGeom prst="rect">
              <a:avLst/>
            </a:prstGeom>
            <a:noFill/>
          </p:spPr>
          <p:txBody>
            <a:bodyPr wrap="square" rtlCol="0">
              <a:spAutoFit/>
            </a:bodyPr>
            <a:lstStyle/>
            <a:p>
              <a:r>
                <a:rPr lang="zh-CN" altLang="en-US" dirty="0">
                  <a:solidFill>
                    <a:schemeClr val="bg1"/>
                  </a:solidFill>
                </a:rPr>
                <a:t>时钟板</a:t>
              </a:r>
              <a:r>
                <a:rPr lang="en-US" altLang="zh-CN" dirty="0">
                  <a:solidFill>
                    <a:schemeClr val="bg1"/>
                  </a:solidFill>
                </a:rPr>
                <a:t>+</a:t>
              </a:r>
              <a:r>
                <a:rPr lang="zh-CN" altLang="en-US" dirty="0">
                  <a:solidFill>
                    <a:schemeClr val="bg1"/>
                  </a:solidFill>
                </a:rPr>
                <a:t>子触发板</a:t>
              </a:r>
            </a:p>
          </p:txBody>
        </p:sp>
        <p:sp>
          <p:nvSpPr>
            <p:cNvPr id="63" name="矩形 62">
              <a:extLst>
                <a:ext uri="{FF2B5EF4-FFF2-40B4-BE49-F238E27FC236}">
                  <a16:creationId xmlns:a16="http://schemas.microsoft.com/office/drawing/2014/main" id="{D120B94C-FE71-1AD1-605E-A624E07E3BB0}"/>
                </a:ext>
              </a:extLst>
            </p:cNvPr>
            <p:cNvSpPr/>
            <p:nvPr/>
          </p:nvSpPr>
          <p:spPr>
            <a:xfrm>
              <a:off x="4965702" y="1971884"/>
              <a:ext cx="2097034" cy="82979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63">
              <a:extLst>
                <a:ext uri="{FF2B5EF4-FFF2-40B4-BE49-F238E27FC236}">
                  <a16:creationId xmlns:a16="http://schemas.microsoft.com/office/drawing/2014/main" id="{AE947DCE-E8D8-E736-B5E8-646020DAFB18}"/>
                </a:ext>
              </a:extLst>
            </p:cNvPr>
            <p:cNvSpPr txBox="1"/>
            <p:nvPr/>
          </p:nvSpPr>
          <p:spPr>
            <a:xfrm>
              <a:off x="5456133" y="869474"/>
              <a:ext cx="1252590" cy="369332"/>
            </a:xfrm>
            <a:prstGeom prst="rect">
              <a:avLst/>
            </a:prstGeom>
            <a:noFill/>
          </p:spPr>
          <p:txBody>
            <a:bodyPr wrap="square" rtlCol="0">
              <a:spAutoFit/>
            </a:bodyPr>
            <a:lstStyle/>
            <a:p>
              <a:r>
                <a:rPr lang="en-US" altLang="zh-CN" dirty="0"/>
                <a:t>TOF MRPC</a:t>
              </a:r>
              <a:endParaRPr lang="zh-CN" altLang="en-US" dirty="0"/>
            </a:p>
          </p:txBody>
        </p:sp>
        <p:sp>
          <p:nvSpPr>
            <p:cNvPr id="65" name="文本框 64">
              <a:extLst>
                <a:ext uri="{FF2B5EF4-FFF2-40B4-BE49-F238E27FC236}">
                  <a16:creationId xmlns:a16="http://schemas.microsoft.com/office/drawing/2014/main" id="{6A4AA62A-C55A-6CA3-FFCF-F6C41734293C}"/>
                </a:ext>
              </a:extLst>
            </p:cNvPr>
            <p:cNvSpPr txBox="1"/>
            <p:nvPr/>
          </p:nvSpPr>
          <p:spPr>
            <a:xfrm>
              <a:off x="5541910" y="4946174"/>
              <a:ext cx="1252590" cy="369332"/>
            </a:xfrm>
            <a:prstGeom prst="rect">
              <a:avLst/>
            </a:prstGeom>
            <a:noFill/>
          </p:spPr>
          <p:txBody>
            <a:bodyPr wrap="square" rtlCol="0">
              <a:spAutoFit/>
            </a:bodyPr>
            <a:lstStyle/>
            <a:p>
              <a:r>
                <a:rPr lang="en-US" altLang="zh-CN" dirty="0"/>
                <a:t>TOF MRPC</a:t>
              </a:r>
              <a:endParaRPr lang="zh-CN" altLang="en-US" dirty="0"/>
            </a:p>
          </p:txBody>
        </p:sp>
        <p:sp>
          <p:nvSpPr>
            <p:cNvPr id="66" name="矩形 65">
              <a:extLst>
                <a:ext uri="{FF2B5EF4-FFF2-40B4-BE49-F238E27FC236}">
                  <a16:creationId xmlns:a16="http://schemas.microsoft.com/office/drawing/2014/main" id="{73E68F10-3A21-DB4E-274F-67297EA1E41B}"/>
                </a:ext>
              </a:extLst>
            </p:cNvPr>
            <p:cNvSpPr/>
            <p:nvPr/>
          </p:nvSpPr>
          <p:spPr>
            <a:xfrm>
              <a:off x="4965702" y="3464515"/>
              <a:ext cx="2097034" cy="82979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文本框 66">
              <a:extLst>
                <a:ext uri="{FF2B5EF4-FFF2-40B4-BE49-F238E27FC236}">
                  <a16:creationId xmlns:a16="http://schemas.microsoft.com/office/drawing/2014/main" id="{4EFBA486-8F11-03F5-9C0C-EAB7B6E3E5C1}"/>
                </a:ext>
              </a:extLst>
            </p:cNvPr>
            <p:cNvSpPr txBox="1"/>
            <p:nvPr/>
          </p:nvSpPr>
          <p:spPr>
            <a:xfrm>
              <a:off x="5282433" y="2189044"/>
              <a:ext cx="1512067" cy="369332"/>
            </a:xfrm>
            <a:prstGeom prst="rect">
              <a:avLst/>
            </a:prstGeom>
            <a:noFill/>
          </p:spPr>
          <p:txBody>
            <a:bodyPr wrap="square" rtlCol="0">
              <a:spAutoFit/>
            </a:bodyPr>
            <a:lstStyle/>
            <a:p>
              <a:r>
                <a:rPr lang="en-US" altLang="zh-CN" dirty="0">
                  <a:solidFill>
                    <a:schemeClr val="bg1"/>
                  </a:solidFill>
                </a:rPr>
                <a:t>Track MRPC</a:t>
              </a:r>
              <a:endParaRPr lang="zh-CN" altLang="en-US" dirty="0">
                <a:solidFill>
                  <a:schemeClr val="bg1"/>
                </a:solidFill>
              </a:endParaRPr>
            </a:p>
          </p:txBody>
        </p:sp>
        <p:sp>
          <p:nvSpPr>
            <p:cNvPr id="68" name="文本框 67">
              <a:extLst>
                <a:ext uri="{FF2B5EF4-FFF2-40B4-BE49-F238E27FC236}">
                  <a16:creationId xmlns:a16="http://schemas.microsoft.com/office/drawing/2014/main" id="{F33071BF-1893-9377-F001-12E03B4567AB}"/>
                </a:ext>
              </a:extLst>
            </p:cNvPr>
            <p:cNvSpPr txBox="1"/>
            <p:nvPr/>
          </p:nvSpPr>
          <p:spPr>
            <a:xfrm>
              <a:off x="5304659" y="3705373"/>
              <a:ext cx="1512067" cy="369332"/>
            </a:xfrm>
            <a:prstGeom prst="rect">
              <a:avLst/>
            </a:prstGeom>
            <a:noFill/>
          </p:spPr>
          <p:txBody>
            <a:bodyPr wrap="square" rtlCol="0">
              <a:spAutoFit/>
            </a:bodyPr>
            <a:lstStyle/>
            <a:p>
              <a:r>
                <a:rPr lang="en-US" altLang="zh-CN" dirty="0">
                  <a:solidFill>
                    <a:schemeClr val="bg1"/>
                  </a:solidFill>
                </a:rPr>
                <a:t>Track MRPC</a:t>
              </a:r>
              <a:endParaRPr lang="zh-CN" altLang="en-US" dirty="0">
                <a:solidFill>
                  <a:schemeClr val="bg1"/>
                </a:solidFill>
              </a:endParaRPr>
            </a:p>
          </p:txBody>
        </p:sp>
        <p:sp>
          <p:nvSpPr>
            <p:cNvPr id="69" name="矩形 68">
              <a:extLst>
                <a:ext uri="{FF2B5EF4-FFF2-40B4-BE49-F238E27FC236}">
                  <a16:creationId xmlns:a16="http://schemas.microsoft.com/office/drawing/2014/main" id="{7DA4CDBF-3DAA-211D-92AB-6AD45D7F25DE}"/>
                </a:ext>
              </a:extLst>
            </p:cNvPr>
            <p:cNvSpPr/>
            <p:nvPr/>
          </p:nvSpPr>
          <p:spPr>
            <a:xfrm>
              <a:off x="4965702" y="419100"/>
              <a:ext cx="2330448" cy="1397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矩形 69">
              <a:extLst>
                <a:ext uri="{FF2B5EF4-FFF2-40B4-BE49-F238E27FC236}">
                  <a16:creationId xmlns:a16="http://schemas.microsoft.com/office/drawing/2014/main" id="{8C344C44-3649-B849-81D6-EA85CE09AA8C}"/>
                </a:ext>
              </a:extLst>
            </p:cNvPr>
            <p:cNvSpPr/>
            <p:nvPr/>
          </p:nvSpPr>
          <p:spPr>
            <a:xfrm>
              <a:off x="4965702" y="5742913"/>
              <a:ext cx="2330448" cy="1397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1" name="连接符: 肘形 70">
              <a:extLst>
                <a:ext uri="{FF2B5EF4-FFF2-40B4-BE49-F238E27FC236}">
                  <a16:creationId xmlns:a16="http://schemas.microsoft.com/office/drawing/2014/main" id="{BDBF0555-C4C5-0FD9-BFF7-9003DD748D6E}"/>
                </a:ext>
              </a:extLst>
            </p:cNvPr>
            <p:cNvCxnSpPr>
              <a:cxnSpLocks/>
              <a:stCxn id="60" idx="0"/>
            </p:cNvCxnSpPr>
            <p:nvPr/>
          </p:nvCxnSpPr>
          <p:spPr>
            <a:xfrm rot="5400000" flipH="1" flipV="1">
              <a:off x="5826510" y="-3152392"/>
              <a:ext cx="1130298" cy="7803382"/>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2" name="连接符: 肘形 71">
              <a:extLst>
                <a:ext uri="{FF2B5EF4-FFF2-40B4-BE49-F238E27FC236}">
                  <a16:creationId xmlns:a16="http://schemas.microsoft.com/office/drawing/2014/main" id="{90BAFCF9-4923-18E7-8494-970A9B665233}"/>
                </a:ext>
              </a:extLst>
            </p:cNvPr>
            <p:cNvCxnSpPr>
              <a:cxnSpLocks/>
              <a:stCxn id="61" idx="2"/>
            </p:cNvCxnSpPr>
            <p:nvPr/>
          </p:nvCxnSpPr>
          <p:spPr>
            <a:xfrm rot="16200000" flipH="1">
              <a:off x="5846092" y="1644375"/>
              <a:ext cx="1147517" cy="7889770"/>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3" name="直接箭头连接符 72">
              <a:extLst>
                <a:ext uri="{FF2B5EF4-FFF2-40B4-BE49-F238E27FC236}">
                  <a16:creationId xmlns:a16="http://schemas.microsoft.com/office/drawing/2014/main" id="{1B1F2D2E-3DD6-5BD3-EC0F-3A491FB3CCCA}"/>
                </a:ext>
              </a:extLst>
            </p:cNvPr>
            <p:cNvCxnSpPr/>
            <p:nvPr/>
          </p:nvCxnSpPr>
          <p:spPr>
            <a:xfrm>
              <a:off x="10210800" y="238863"/>
              <a:ext cx="0" cy="25595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4" name="直接箭头连接符 73">
              <a:extLst>
                <a:ext uri="{FF2B5EF4-FFF2-40B4-BE49-F238E27FC236}">
                  <a16:creationId xmlns:a16="http://schemas.microsoft.com/office/drawing/2014/main" id="{100ECBA5-15FC-C28A-A25B-0CE5BD076977}"/>
                </a:ext>
              </a:extLst>
            </p:cNvPr>
            <p:cNvCxnSpPr>
              <a:cxnSpLocks/>
            </p:cNvCxnSpPr>
            <p:nvPr/>
          </p:nvCxnSpPr>
          <p:spPr>
            <a:xfrm flipH="1" flipV="1">
              <a:off x="10210800" y="3331825"/>
              <a:ext cx="82550" cy="27641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5" name="矩形 74">
              <a:extLst>
                <a:ext uri="{FF2B5EF4-FFF2-40B4-BE49-F238E27FC236}">
                  <a16:creationId xmlns:a16="http://schemas.microsoft.com/office/drawing/2014/main" id="{C752B9DC-309A-067F-7A9B-5AE3DCE2508A}"/>
                </a:ext>
              </a:extLst>
            </p:cNvPr>
            <p:cNvSpPr/>
            <p:nvPr/>
          </p:nvSpPr>
          <p:spPr>
            <a:xfrm>
              <a:off x="9690100" y="2794906"/>
              <a:ext cx="1066800" cy="4699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文本框 75">
              <a:extLst>
                <a:ext uri="{FF2B5EF4-FFF2-40B4-BE49-F238E27FC236}">
                  <a16:creationId xmlns:a16="http://schemas.microsoft.com/office/drawing/2014/main" id="{301DEFA5-5296-5801-9CC4-740F495493B8}"/>
                </a:ext>
              </a:extLst>
            </p:cNvPr>
            <p:cNvSpPr txBox="1"/>
            <p:nvPr/>
          </p:nvSpPr>
          <p:spPr>
            <a:xfrm>
              <a:off x="9817100" y="2853139"/>
              <a:ext cx="1149347" cy="369332"/>
            </a:xfrm>
            <a:prstGeom prst="rect">
              <a:avLst/>
            </a:prstGeom>
            <a:noFill/>
          </p:spPr>
          <p:txBody>
            <a:bodyPr wrap="square" rtlCol="0">
              <a:spAutoFit/>
            </a:bodyPr>
            <a:lstStyle/>
            <a:p>
              <a:r>
                <a:rPr lang="zh-CN" altLang="en-US" dirty="0"/>
                <a:t>交换机</a:t>
              </a:r>
            </a:p>
          </p:txBody>
        </p:sp>
        <p:cxnSp>
          <p:nvCxnSpPr>
            <p:cNvPr id="77" name="直接箭头连接符 76">
              <a:extLst>
                <a:ext uri="{FF2B5EF4-FFF2-40B4-BE49-F238E27FC236}">
                  <a16:creationId xmlns:a16="http://schemas.microsoft.com/office/drawing/2014/main" id="{8CC6D6EE-5517-7638-C299-92315A942482}"/>
                </a:ext>
              </a:extLst>
            </p:cNvPr>
            <p:cNvCxnSpPr/>
            <p:nvPr/>
          </p:nvCxnSpPr>
          <p:spPr>
            <a:xfrm>
              <a:off x="10756900" y="3089239"/>
              <a:ext cx="5842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8" name="矩形 77">
              <a:extLst>
                <a:ext uri="{FF2B5EF4-FFF2-40B4-BE49-F238E27FC236}">
                  <a16:creationId xmlns:a16="http://schemas.microsoft.com/office/drawing/2014/main" id="{E63A158C-DD84-80A1-FAE1-7E3A38B5F008}"/>
                </a:ext>
              </a:extLst>
            </p:cNvPr>
            <p:cNvSpPr/>
            <p:nvPr/>
          </p:nvSpPr>
          <p:spPr>
            <a:xfrm>
              <a:off x="11385552" y="2558376"/>
              <a:ext cx="450848" cy="10510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文本框 78">
              <a:extLst>
                <a:ext uri="{FF2B5EF4-FFF2-40B4-BE49-F238E27FC236}">
                  <a16:creationId xmlns:a16="http://schemas.microsoft.com/office/drawing/2014/main" id="{D492A5D7-08B9-07AE-EBD7-1C30EB89282B}"/>
                </a:ext>
              </a:extLst>
            </p:cNvPr>
            <p:cNvSpPr txBox="1"/>
            <p:nvPr/>
          </p:nvSpPr>
          <p:spPr>
            <a:xfrm>
              <a:off x="11379203" y="2610240"/>
              <a:ext cx="482600" cy="369332"/>
            </a:xfrm>
            <a:prstGeom prst="rect">
              <a:avLst/>
            </a:prstGeom>
            <a:noFill/>
          </p:spPr>
          <p:txBody>
            <a:bodyPr wrap="square" rtlCol="0">
              <a:spAutoFit/>
            </a:bodyPr>
            <a:lstStyle/>
            <a:p>
              <a:r>
                <a:rPr lang="en-US" altLang="zh-CN"/>
                <a:t>PC</a:t>
              </a:r>
            </a:p>
          </p:txBody>
        </p:sp>
      </p:grpSp>
    </p:spTree>
    <p:extLst>
      <p:ext uri="{BB962C8B-B14F-4D97-AF65-F5344CB8AC3E}">
        <p14:creationId xmlns:p14="http://schemas.microsoft.com/office/powerpoint/2010/main" val="2753675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p>
            <a:fld id="{FE072604-A6DB-4258-B967-8F71F3967BB4}" type="slidenum">
              <a:rPr lang="zh-CN" altLang="en-US" smtClean="0"/>
              <a:t>19</a:t>
            </a:fld>
            <a:endParaRPr lang="zh-CN" altLang="en-US"/>
          </a:p>
        </p:txBody>
      </p:sp>
      <p:sp>
        <p:nvSpPr>
          <p:cNvPr id="36" name="任意多边形: 形状 50">
            <a:extLst>
              <a:ext uri="{FF2B5EF4-FFF2-40B4-BE49-F238E27FC236}">
                <a16:creationId xmlns:a16="http://schemas.microsoft.com/office/drawing/2014/main" id="{E782092E-040B-7619-5A00-ACDF8F3DEEE0}"/>
              </a:ext>
            </a:extLst>
          </p:cNvPr>
          <p:cNvSpPr>
            <a:spLocks/>
          </p:cNvSpPr>
          <p:nvPr/>
        </p:nvSpPr>
        <p:spPr>
          <a:xfrm>
            <a:off x="6390953" y="638268"/>
            <a:ext cx="802688" cy="218313"/>
          </a:xfrm>
          <a:custGeom>
            <a:avLst/>
            <a:gdLst>
              <a:gd name="connsiteX0" fmla="*/ 853887 w 899606"/>
              <a:gd name="connsiteY0" fmla="*/ 0 h 183409"/>
              <a:gd name="connsiteX1" fmla="*/ 899606 w 899606"/>
              <a:gd name="connsiteY1" fmla="*/ 0 h 183409"/>
              <a:gd name="connsiteX2" fmla="*/ 899606 w 899606"/>
              <a:gd name="connsiteY2" fmla="*/ 183409 h 183409"/>
              <a:gd name="connsiteX3" fmla="*/ 853887 w 899606"/>
              <a:gd name="connsiteY3" fmla="*/ 183409 h 183409"/>
              <a:gd name="connsiteX4" fmla="*/ 747152 w 899606"/>
              <a:gd name="connsiteY4" fmla="*/ 0 h 183409"/>
              <a:gd name="connsiteX5" fmla="*/ 792871 w 899606"/>
              <a:gd name="connsiteY5" fmla="*/ 0 h 183409"/>
              <a:gd name="connsiteX6" fmla="*/ 792871 w 899606"/>
              <a:gd name="connsiteY6" fmla="*/ 183409 h 183409"/>
              <a:gd name="connsiteX7" fmla="*/ 747152 w 899606"/>
              <a:gd name="connsiteY7" fmla="*/ 183409 h 183409"/>
              <a:gd name="connsiteX8" fmla="*/ 640416 w 899606"/>
              <a:gd name="connsiteY8" fmla="*/ 0 h 183409"/>
              <a:gd name="connsiteX9" fmla="*/ 686135 w 899606"/>
              <a:gd name="connsiteY9" fmla="*/ 0 h 183409"/>
              <a:gd name="connsiteX10" fmla="*/ 686135 w 899606"/>
              <a:gd name="connsiteY10" fmla="*/ 183409 h 183409"/>
              <a:gd name="connsiteX11" fmla="*/ 640416 w 899606"/>
              <a:gd name="connsiteY11" fmla="*/ 183409 h 183409"/>
              <a:gd name="connsiteX12" fmla="*/ 533680 w 899606"/>
              <a:gd name="connsiteY12" fmla="*/ 0 h 183409"/>
              <a:gd name="connsiteX13" fmla="*/ 579399 w 899606"/>
              <a:gd name="connsiteY13" fmla="*/ 0 h 183409"/>
              <a:gd name="connsiteX14" fmla="*/ 579399 w 899606"/>
              <a:gd name="connsiteY14" fmla="*/ 183409 h 183409"/>
              <a:gd name="connsiteX15" fmla="*/ 533680 w 899606"/>
              <a:gd name="connsiteY15" fmla="*/ 183409 h 183409"/>
              <a:gd name="connsiteX16" fmla="*/ 426944 w 899606"/>
              <a:gd name="connsiteY16" fmla="*/ 0 h 183409"/>
              <a:gd name="connsiteX17" fmla="*/ 472663 w 899606"/>
              <a:gd name="connsiteY17" fmla="*/ 0 h 183409"/>
              <a:gd name="connsiteX18" fmla="*/ 472663 w 899606"/>
              <a:gd name="connsiteY18" fmla="*/ 183409 h 183409"/>
              <a:gd name="connsiteX19" fmla="*/ 426944 w 899606"/>
              <a:gd name="connsiteY19" fmla="*/ 183409 h 183409"/>
              <a:gd name="connsiteX20" fmla="*/ 320208 w 899606"/>
              <a:gd name="connsiteY20" fmla="*/ 0 h 183409"/>
              <a:gd name="connsiteX21" fmla="*/ 365927 w 899606"/>
              <a:gd name="connsiteY21" fmla="*/ 0 h 183409"/>
              <a:gd name="connsiteX22" fmla="*/ 365927 w 899606"/>
              <a:gd name="connsiteY22" fmla="*/ 183409 h 183409"/>
              <a:gd name="connsiteX23" fmla="*/ 320208 w 899606"/>
              <a:gd name="connsiteY23" fmla="*/ 183409 h 183409"/>
              <a:gd name="connsiteX24" fmla="*/ 213472 w 899606"/>
              <a:gd name="connsiteY24" fmla="*/ 0 h 183409"/>
              <a:gd name="connsiteX25" fmla="*/ 259191 w 899606"/>
              <a:gd name="connsiteY25" fmla="*/ 0 h 183409"/>
              <a:gd name="connsiteX26" fmla="*/ 259191 w 899606"/>
              <a:gd name="connsiteY26" fmla="*/ 183409 h 183409"/>
              <a:gd name="connsiteX27" fmla="*/ 213472 w 899606"/>
              <a:gd name="connsiteY27" fmla="*/ 183409 h 183409"/>
              <a:gd name="connsiteX28" fmla="*/ 106736 w 899606"/>
              <a:gd name="connsiteY28" fmla="*/ 0 h 183409"/>
              <a:gd name="connsiteX29" fmla="*/ 152455 w 899606"/>
              <a:gd name="connsiteY29" fmla="*/ 0 h 183409"/>
              <a:gd name="connsiteX30" fmla="*/ 152455 w 899606"/>
              <a:gd name="connsiteY30" fmla="*/ 183409 h 183409"/>
              <a:gd name="connsiteX31" fmla="*/ 106736 w 899606"/>
              <a:gd name="connsiteY31" fmla="*/ 183409 h 183409"/>
              <a:gd name="connsiteX32" fmla="*/ 0 w 899606"/>
              <a:gd name="connsiteY32" fmla="*/ 0 h 183409"/>
              <a:gd name="connsiteX33" fmla="*/ 45719 w 899606"/>
              <a:gd name="connsiteY33" fmla="*/ 0 h 183409"/>
              <a:gd name="connsiteX34" fmla="*/ 45719 w 899606"/>
              <a:gd name="connsiteY34" fmla="*/ 183409 h 183409"/>
              <a:gd name="connsiteX35" fmla="*/ 0 w 899606"/>
              <a:gd name="connsiteY35" fmla="*/ 183409 h 1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99606" h="183409">
                <a:moveTo>
                  <a:pt x="853887" y="0"/>
                </a:moveTo>
                <a:lnTo>
                  <a:pt x="899606" y="0"/>
                </a:lnTo>
                <a:lnTo>
                  <a:pt x="899606" y="183409"/>
                </a:lnTo>
                <a:lnTo>
                  <a:pt x="853887" y="183409"/>
                </a:lnTo>
                <a:close/>
                <a:moveTo>
                  <a:pt x="747152" y="0"/>
                </a:moveTo>
                <a:lnTo>
                  <a:pt x="792871" y="0"/>
                </a:lnTo>
                <a:lnTo>
                  <a:pt x="792871" y="183409"/>
                </a:lnTo>
                <a:lnTo>
                  <a:pt x="747152" y="183409"/>
                </a:lnTo>
                <a:close/>
                <a:moveTo>
                  <a:pt x="640416" y="0"/>
                </a:moveTo>
                <a:lnTo>
                  <a:pt x="686135" y="0"/>
                </a:lnTo>
                <a:lnTo>
                  <a:pt x="686135" y="183409"/>
                </a:lnTo>
                <a:lnTo>
                  <a:pt x="640416" y="183409"/>
                </a:lnTo>
                <a:close/>
                <a:moveTo>
                  <a:pt x="533680" y="0"/>
                </a:moveTo>
                <a:lnTo>
                  <a:pt x="579399" y="0"/>
                </a:lnTo>
                <a:lnTo>
                  <a:pt x="579399" y="183409"/>
                </a:lnTo>
                <a:lnTo>
                  <a:pt x="533680" y="183409"/>
                </a:lnTo>
                <a:close/>
                <a:moveTo>
                  <a:pt x="426944" y="0"/>
                </a:moveTo>
                <a:lnTo>
                  <a:pt x="472663" y="0"/>
                </a:lnTo>
                <a:lnTo>
                  <a:pt x="472663" y="183409"/>
                </a:lnTo>
                <a:lnTo>
                  <a:pt x="426944" y="183409"/>
                </a:lnTo>
                <a:close/>
                <a:moveTo>
                  <a:pt x="320208" y="0"/>
                </a:moveTo>
                <a:lnTo>
                  <a:pt x="365927" y="0"/>
                </a:lnTo>
                <a:lnTo>
                  <a:pt x="365927" y="183409"/>
                </a:lnTo>
                <a:lnTo>
                  <a:pt x="320208" y="183409"/>
                </a:lnTo>
                <a:close/>
                <a:moveTo>
                  <a:pt x="213472" y="0"/>
                </a:moveTo>
                <a:lnTo>
                  <a:pt x="259191" y="0"/>
                </a:lnTo>
                <a:lnTo>
                  <a:pt x="259191" y="183409"/>
                </a:lnTo>
                <a:lnTo>
                  <a:pt x="213472" y="183409"/>
                </a:lnTo>
                <a:close/>
                <a:moveTo>
                  <a:pt x="106736" y="0"/>
                </a:moveTo>
                <a:lnTo>
                  <a:pt x="152455" y="0"/>
                </a:lnTo>
                <a:lnTo>
                  <a:pt x="152455" y="183409"/>
                </a:lnTo>
                <a:lnTo>
                  <a:pt x="106736" y="183409"/>
                </a:lnTo>
                <a:close/>
                <a:moveTo>
                  <a:pt x="0" y="0"/>
                </a:moveTo>
                <a:lnTo>
                  <a:pt x="45719" y="0"/>
                </a:lnTo>
                <a:lnTo>
                  <a:pt x="45719" y="183409"/>
                </a:lnTo>
                <a:lnTo>
                  <a:pt x="0" y="183409"/>
                </a:lnTo>
                <a:close/>
              </a:path>
            </a:pathLst>
          </a:custGeom>
          <a:solidFill>
            <a:srgbClr val="824D9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p>
        </p:txBody>
      </p:sp>
      <p:sp>
        <p:nvSpPr>
          <p:cNvPr id="37" name="平行四边形 36">
            <a:extLst>
              <a:ext uri="{FF2B5EF4-FFF2-40B4-BE49-F238E27FC236}">
                <a16:creationId xmlns:a16="http://schemas.microsoft.com/office/drawing/2014/main" id="{93B20F9B-C3DF-513F-5070-F6FA43935C75}"/>
              </a:ext>
            </a:extLst>
          </p:cNvPr>
          <p:cNvSpPr>
            <a:spLocks/>
          </p:cNvSpPr>
          <p:nvPr/>
        </p:nvSpPr>
        <p:spPr>
          <a:xfrm>
            <a:off x="7296529" y="664149"/>
            <a:ext cx="3164801" cy="192432"/>
          </a:xfrm>
          <a:prstGeom prst="parallelogram">
            <a:avLst/>
          </a:prstGeom>
          <a:solidFill>
            <a:srgbClr val="824D91"/>
          </a:soli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25000" lnSpcReduction="20000"/>
          </a:bodyPr>
          <a:lstStyle/>
          <a:p>
            <a:pPr algn="ctr"/>
            <a:endParaRPr lang="zh-CN" altLang="en-US" b="1">
              <a:solidFill>
                <a:srgbClr val="FFFFFF"/>
              </a:solidFill>
              <a:cs typeface="+mn-ea"/>
            </a:endParaRPr>
          </a:p>
        </p:txBody>
      </p:sp>
      <p:pic>
        <p:nvPicPr>
          <p:cNvPr id="18" name="图片 17" descr="架子上放满了不同类型的建筑&#10;&#10;AI 生成的内容可能不正确。">
            <a:extLst>
              <a:ext uri="{FF2B5EF4-FFF2-40B4-BE49-F238E27FC236}">
                <a16:creationId xmlns:a16="http://schemas.microsoft.com/office/drawing/2014/main" id="{3B8866FC-D4E2-BE10-BE06-27649C7108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757" y="764168"/>
            <a:ext cx="2317750" cy="3090937"/>
          </a:xfrm>
          <a:prstGeom prst="rect">
            <a:avLst/>
          </a:prstGeom>
        </p:spPr>
      </p:pic>
      <p:sp>
        <p:nvSpPr>
          <p:cNvPr id="4" name="矩形 3">
            <a:extLst>
              <a:ext uri="{FF2B5EF4-FFF2-40B4-BE49-F238E27FC236}">
                <a16:creationId xmlns:a16="http://schemas.microsoft.com/office/drawing/2014/main" id="{F1E5E6D8-B69F-4FBD-719D-1C00C1D0F340}"/>
              </a:ext>
            </a:extLst>
          </p:cNvPr>
          <p:cNvSpPr/>
          <p:nvPr/>
        </p:nvSpPr>
        <p:spPr>
          <a:xfrm>
            <a:off x="6613832" y="2514950"/>
            <a:ext cx="2317750" cy="1206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0A2A2217-744D-C2E7-26E2-E3176BEDC15F}"/>
              </a:ext>
            </a:extLst>
          </p:cNvPr>
          <p:cNvSpPr/>
          <p:nvPr/>
        </p:nvSpPr>
        <p:spPr>
          <a:xfrm>
            <a:off x="6613832" y="3276950"/>
            <a:ext cx="2317750" cy="1206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93CAD522-8931-4D6A-0D04-061460E67F4A}"/>
              </a:ext>
            </a:extLst>
          </p:cNvPr>
          <p:cNvSpPr/>
          <p:nvPr/>
        </p:nvSpPr>
        <p:spPr>
          <a:xfrm>
            <a:off x="6613832" y="4554281"/>
            <a:ext cx="2317750" cy="1206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C72718B4-9762-FD17-C227-DF49B2C9CB42}"/>
              </a:ext>
            </a:extLst>
          </p:cNvPr>
          <p:cNvSpPr/>
          <p:nvPr/>
        </p:nvSpPr>
        <p:spPr>
          <a:xfrm>
            <a:off x="6613832" y="5332444"/>
            <a:ext cx="2317750" cy="1206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94E78A1D-9F3B-E1F0-4574-9C06AF43802B}"/>
              </a:ext>
            </a:extLst>
          </p:cNvPr>
          <p:cNvSpPr txBox="1"/>
          <p:nvPr/>
        </p:nvSpPr>
        <p:spPr>
          <a:xfrm>
            <a:off x="8804582" y="2635558"/>
            <a:ext cx="2171700" cy="584775"/>
          </a:xfrm>
          <a:prstGeom prst="rect">
            <a:avLst/>
          </a:prstGeom>
          <a:noFill/>
        </p:spPr>
        <p:txBody>
          <a:bodyPr wrap="square" rtlCol="0" anchor="ctr">
            <a:spAutoFit/>
          </a:bodyPr>
          <a:lstStyle/>
          <a:p>
            <a:pPr algn="ctr"/>
            <a:r>
              <a:rPr lang="en-US" altLang="zh-CN" sz="3200" dirty="0">
                <a:solidFill>
                  <a:srgbClr val="62305E"/>
                </a:solidFill>
              </a:rPr>
              <a:t>22.3cm</a:t>
            </a:r>
            <a:endParaRPr lang="zh-CN" altLang="en-US" sz="3200" dirty="0">
              <a:solidFill>
                <a:srgbClr val="62305E"/>
              </a:solidFill>
            </a:endParaRPr>
          </a:p>
        </p:txBody>
      </p:sp>
      <p:sp>
        <p:nvSpPr>
          <p:cNvPr id="12" name="文本框 11">
            <a:extLst>
              <a:ext uri="{FF2B5EF4-FFF2-40B4-BE49-F238E27FC236}">
                <a16:creationId xmlns:a16="http://schemas.microsoft.com/office/drawing/2014/main" id="{F5636F66-076D-1782-AB94-1342831029C6}"/>
              </a:ext>
            </a:extLst>
          </p:cNvPr>
          <p:cNvSpPr txBox="1"/>
          <p:nvPr/>
        </p:nvSpPr>
        <p:spPr>
          <a:xfrm>
            <a:off x="8804582" y="4765478"/>
            <a:ext cx="2171700" cy="584775"/>
          </a:xfrm>
          <a:prstGeom prst="rect">
            <a:avLst/>
          </a:prstGeom>
          <a:noFill/>
        </p:spPr>
        <p:txBody>
          <a:bodyPr wrap="square" rtlCol="0" anchor="ctr">
            <a:spAutoFit/>
          </a:bodyPr>
          <a:lstStyle/>
          <a:p>
            <a:pPr algn="ctr"/>
            <a:r>
              <a:rPr lang="en-US" altLang="zh-CN" sz="3200" dirty="0">
                <a:solidFill>
                  <a:srgbClr val="62305E"/>
                </a:solidFill>
              </a:rPr>
              <a:t>22.3cm</a:t>
            </a:r>
            <a:endParaRPr lang="zh-CN" altLang="en-US" sz="3200" dirty="0">
              <a:solidFill>
                <a:srgbClr val="62305E"/>
              </a:solidFill>
            </a:endParaRPr>
          </a:p>
        </p:txBody>
      </p:sp>
      <p:sp>
        <p:nvSpPr>
          <p:cNvPr id="13" name="文本框 12">
            <a:extLst>
              <a:ext uri="{FF2B5EF4-FFF2-40B4-BE49-F238E27FC236}">
                <a16:creationId xmlns:a16="http://schemas.microsoft.com/office/drawing/2014/main" id="{5BE5A016-F505-CB83-F781-03CD0C44BA47}"/>
              </a:ext>
            </a:extLst>
          </p:cNvPr>
          <p:cNvSpPr txBox="1"/>
          <p:nvPr/>
        </p:nvSpPr>
        <p:spPr>
          <a:xfrm>
            <a:off x="4600882" y="3620502"/>
            <a:ext cx="2171700" cy="584775"/>
          </a:xfrm>
          <a:prstGeom prst="rect">
            <a:avLst/>
          </a:prstGeom>
          <a:noFill/>
        </p:spPr>
        <p:txBody>
          <a:bodyPr wrap="square" rtlCol="0" anchor="ctr">
            <a:spAutoFit/>
          </a:bodyPr>
          <a:lstStyle/>
          <a:p>
            <a:pPr algn="ctr"/>
            <a:r>
              <a:rPr lang="en-US" altLang="zh-CN" sz="3200" dirty="0">
                <a:solidFill>
                  <a:srgbClr val="62305E"/>
                </a:solidFill>
              </a:rPr>
              <a:t>52.3cm</a:t>
            </a:r>
            <a:endParaRPr lang="zh-CN" altLang="en-US" sz="3200" dirty="0">
              <a:solidFill>
                <a:srgbClr val="62305E"/>
              </a:solidFill>
            </a:endParaRPr>
          </a:p>
        </p:txBody>
      </p:sp>
      <p:cxnSp>
        <p:nvCxnSpPr>
          <p:cNvPr id="14" name="直接连接符 13">
            <a:extLst>
              <a:ext uri="{FF2B5EF4-FFF2-40B4-BE49-F238E27FC236}">
                <a16:creationId xmlns:a16="http://schemas.microsoft.com/office/drawing/2014/main" id="{A891B550-182D-8889-5967-B277DCAF5E5A}"/>
              </a:ext>
            </a:extLst>
          </p:cNvPr>
          <p:cNvCxnSpPr/>
          <p:nvPr/>
        </p:nvCxnSpPr>
        <p:spPr>
          <a:xfrm>
            <a:off x="6613832" y="4038950"/>
            <a:ext cx="2362200" cy="0"/>
          </a:xfrm>
          <a:prstGeom prst="line">
            <a:avLst/>
          </a:prstGeom>
          <a:ln w="28575"/>
        </p:spPr>
        <p:style>
          <a:lnRef idx="1">
            <a:schemeClr val="dk1"/>
          </a:lnRef>
          <a:fillRef idx="0">
            <a:schemeClr val="dk1"/>
          </a:fillRef>
          <a:effectRef idx="0">
            <a:schemeClr val="dk1"/>
          </a:effectRef>
          <a:fontRef idx="minor">
            <a:schemeClr val="tx1"/>
          </a:fontRef>
        </p:style>
      </p:cxnSp>
      <p:sp>
        <p:nvSpPr>
          <p:cNvPr id="15" name="左大括号 14">
            <a:extLst>
              <a:ext uri="{FF2B5EF4-FFF2-40B4-BE49-F238E27FC236}">
                <a16:creationId xmlns:a16="http://schemas.microsoft.com/office/drawing/2014/main" id="{5207FD56-2044-541F-6101-7D928E0C643F}"/>
              </a:ext>
            </a:extLst>
          </p:cNvPr>
          <p:cNvSpPr/>
          <p:nvPr/>
        </p:nvSpPr>
        <p:spPr>
          <a:xfrm>
            <a:off x="6277282" y="3365563"/>
            <a:ext cx="336550" cy="118871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右大括号 15">
            <a:extLst>
              <a:ext uri="{FF2B5EF4-FFF2-40B4-BE49-F238E27FC236}">
                <a16:creationId xmlns:a16="http://schemas.microsoft.com/office/drawing/2014/main" id="{BD5C9FD2-9E10-EE0D-2F65-66DE4E0E8EF9}"/>
              </a:ext>
            </a:extLst>
          </p:cNvPr>
          <p:cNvSpPr/>
          <p:nvPr/>
        </p:nvSpPr>
        <p:spPr>
          <a:xfrm>
            <a:off x="8976032" y="2587399"/>
            <a:ext cx="292100" cy="72502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7" name="右大括号 16">
            <a:extLst>
              <a:ext uri="{FF2B5EF4-FFF2-40B4-BE49-F238E27FC236}">
                <a16:creationId xmlns:a16="http://schemas.microsoft.com/office/drawing/2014/main" id="{0FA30DC0-E4ED-8EFF-CA2D-248C1C74CD67}"/>
              </a:ext>
            </a:extLst>
          </p:cNvPr>
          <p:cNvSpPr/>
          <p:nvPr/>
        </p:nvSpPr>
        <p:spPr>
          <a:xfrm>
            <a:off x="9039532" y="4674931"/>
            <a:ext cx="292100" cy="72502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079EA844-BA44-DC53-D5FB-0356C485D7FD}"/>
              </a:ext>
            </a:extLst>
          </p:cNvPr>
          <p:cNvSpPr/>
          <p:nvPr/>
        </p:nvSpPr>
        <p:spPr>
          <a:xfrm>
            <a:off x="6390953" y="1962024"/>
            <a:ext cx="2801492" cy="347613"/>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20" name="矩形 19">
            <a:extLst>
              <a:ext uri="{FF2B5EF4-FFF2-40B4-BE49-F238E27FC236}">
                <a16:creationId xmlns:a16="http://schemas.microsoft.com/office/drawing/2014/main" id="{C3E8EBBF-9F7E-D6F3-5C7F-4066BDB323B9}"/>
              </a:ext>
            </a:extLst>
          </p:cNvPr>
          <p:cNvSpPr/>
          <p:nvPr/>
        </p:nvSpPr>
        <p:spPr>
          <a:xfrm>
            <a:off x="6390953" y="999945"/>
            <a:ext cx="2801492" cy="347613"/>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21" name="左大括号 20">
            <a:extLst>
              <a:ext uri="{FF2B5EF4-FFF2-40B4-BE49-F238E27FC236}">
                <a16:creationId xmlns:a16="http://schemas.microsoft.com/office/drawing/2014/main" id="{8F9EF1BF-9AC8-6174-9735-48A76927FD73}"/>
              </a:ext>
            </a:extLst>
          </p:cNvPr>
          <p:cNvSpPr/>
          <p:nvPr/>
        </p:nvSpPr>
        <p:spPr>
          <a:xfrm>
            <a:off x="6792297" y="-186033"/>
            <a:ext cx="336550" cy="118871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2" name="文本框 21">
            <a:extLst>
              <a:ext uri="{FF2B5EF4-FFF2-40B4-BE49-F238E27FC236}">
                <a16:creationId xmlns:a16="http://schemas.microsoft.com/office/drawing/2014/main" id="{4AB8136B-1D46-F01E-4331-616A4D750327}"/>
              </a:ext>
            </a:extLst>
          </p:cNvPr>
          <p:cNvSpPr txBox="1"/>
          <p:nvPr/>
        </p:nvSpPr>
        <p:spPr>
          <a:xfrm>
            <a:off x="4273857" y="1327732"/>
            <a:ext cx="2171700" cy="584775"/>
          </a:xfrm>
          <a:prstGeom prst="rect">
            <a:avLst/>
          </a:prstGeom>
          <a:noFill/>
        </p:spPr>
        <p:txBody>
          <a:bodyPr wrap="square" rtlCol="0" anchor="ctr">
            <a:spAutoFit/>
          </a:bodyPr>
          <a:lstStyle/>
          <a:p>
            <a:pPr algn="ctr"/>
            <a:r>
              <a:rPr lang="en-US" altLang="zh-CN" sz="3200" dirty="0">
                <a:solidFill>
                  <a:srgbClr val="62305E"/>
                </a:solidFill>
              </a:rPr>
              <a:t>5m</a:t>
            </a:r>
            <a:endParaRPr lang="zh-CN" altLang="en-US" sz="3200" dirty="0">
              <a:solidFill>
                <a:srgbClr val="62305E"/>
              </a:solidFill>
            </a:endParaRPr>
          </a:p>
        </p:txBody>
      </p:sp>
      <p:sp>
        <p:nvSpPr>
          <p:cNvPr id="26" name="标题 2">
            <a:extLst>
              <a:ext uri="{FF2B5EF4-FFF2-40B4-BE49-F238E27FC236}">
                <a16:creationId xmlns:a16="http://schemas.microsoft.com/office/drawing/2014/main" id="{A7D01499-FF37-BEFD-63F0-C1D50E499D5C}"/>
              </a:ext>
            </a:extLst>
          </p:cNvPr>
          <p:cNvSpPr>
            <a:spLocks noGrp="1"/>
          </p:cNvSpPr>
          <p:nvPr>
            <p:ph type="title"/>
          </p:nvPr>
        </p:nvSpPr>
        <p:spPr>
          <a:xfrm>
            <a:off x="394066" y="64388"/>
            <a:ext cx="7886700" cy="469560"/>
          </a:xfrm>
        </p:spPr>
        <p:txBody>
          <a:bodyPr>
            <a:normAutofit/>
          </a:bodyPr>
          <a:lstStyle/>
          <a:p>
            <a:r>
              <a:rPr lang="zh-CN" altLang="en-US" sz="2400" b="1" dirty="0"/>
              <a:t>动量</a:t>
            </a:r>
            <a:r>
              <a:rPr lang="en-US" altLang="zh-CN" sz="2400" b="1" dirty="0"/>
              <a:t>——</a:t>
            </a:r>
            <a:r>
              <a:rPr lang="zh-CN" altLang="en-US" sz="2400" b="1" dirty="0"/>
              <a:t>径迹系统联合：</a:t>
            </a:r>
          </a:p>
        </p:txBody>
      </p:sp>
      <p:pic>
        <p:nvPicPr>
          <p:cNvPr id="27" name="图片 26" descr="电子器材&#10;&#10;AI 生成的内容可能不正确。">
            <a:extLst>
              <a:ext uri="{FF2B5EF4-FFF2-40B4-BE49-F238E27FC236}">
                <a16:creationId xmlns:a16="http://schemas.microsoft.com/office/drawing/2014/main" id="{D44CEC6D-6FF8-BB37-9ED9-7F14151ACB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333092" y="3539531"/>
            <a:ext cx="2520375" cy="33611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38C1B82D-21A0-0183-3995-59E0DD70905A}"/>
              </a:ext>
            </a:extLst>
          </p:cNvPr>
          <p:cNvGrpSpPr>
            <a:grpSpLocks noChangeAspect="1"/>
          </p:cNvGrpSpPr>
          <p:nvPr/>
        </p:nvGrpSpPr>
        <p:grpSpPr>
          <a:xfrm>
            <a:off x="604838" y="952793"/>
            <a:ext cx="10483850" cy="5413356"/>
            <a:chOff x="838200" y="626708"/>
            <a:chExt cx="10483850" cy="5413356"/>
          </a:xfrm>
        </p:grpSpPr>
        <p:sp>
          <p:nvSpPr>
            <p:cNvPr id="11" name="矩形 10">
              <a:extLst>
                <a:ext uri="{FF2B5EF4-FFF2-40B4-BE49-F238E27FC236}">
                  <a16:creationId xmlns:a16="http://schemas.microsoft.com/office/drawing/2014/main" id="{F61140BA-B02E-79B0-6AFE-F7691673882C}"/>
                </a:ext>
              </a:extLst>
            </p:cNvPr>
            <p:cNvSpPr/>
            <p:nvPr/>
          </p:nvSpPr>
          <p:spPr>
            <a:xfrm>
              <a:off x="838200" y="626708"/>
              <a:ext cx="6755052" cy="236968"/>
            </a:xfrm>
            <a:prstGeom prst="rect">
              <a:avLst/>
            </a:prstGeom>
            <a:gradFill flip="none" rotWithShape="1">
              <a:gsLst>
                <a:gs pos="0">
                  <a:srgbClr val="824D91">
                    <a:tint val="66000"/>
                    <a:satMod val="160000"/>
                  </a:srgbClr>
                </a:gs>
                <a:gs pos="50000">
                  <a:srgbClr val="824D91">
                    <a:tint val="44500"/>
                    <a:satMod val="160000"/>
                  </a:srgbClr>
                </a:gs>
                <a:gs pos="100000">
                  <a:srgbClr val="824D91">
                    <a:tint val="23500"/>
                    <a:satMod val="160000"/>
                  </a:srgbClr>
                </a:gs>
              </a:gsLst>
              <a:path path="circle">
                <a:fillToRect l="100000" b="100000"/>
              </a:path>
              <a:tileRect t="-100000" r="-100000"/>
            </a:gradFill>
            <a:ln w="6350">
              <a:noFill/>
            </a:ln>
            <a:effectLst>
              <a:outerShdw blurRad="254000" dist="38100" dir="216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000" b="1" dirty="0">
                <a:solidFill>
                  <a:schemeClr val="tx1"/>
                </a:solidFill>
              </a:endParaRPr>
            </a:p>
          </p:txBody>
        </p:sp>
        <p:grpSp>
          <p:nvGrpSpPr>
            <p:cNvPr id="12" name="组合 11">
              <a:extLst>
                <a:ext uri="{FF2B5EF4-FFF2-40B4-BE49-F238E27FC236}">
                  <a16:creationId xmlns:a16="http://schemas.microsoft.com/office/drawing/2014/main" id="{09EE716C-2AB6-AEA6-46A4-49E4AB2906EB}"/>
                </a:ext>
              </a:extLst>
            </p:cNvPr>
            <p:cNvGrpSpPr/>
            <p:nvPr/>
          </p:nvGrpSpPr>
          <p:grpSpPr>
            <a:xfrm>
              <a:off x="857250" y="1935480"/>
              <a:ext cx="4930837" cy="4104584"/>
              <a:chOff x="857250" y="1935480"/>
              <a:chExt cx="4930837" cy="4104584"/>
            </a:xfrm>
          </p:grpSpPr>
          <p:sp>
            <p:nvSpPr>
              <p:cNvPr id="17" name="Shape1">
                <a:extLst>
                  <a:ext uri="{FF2B5EF4-FFF2-40B4-BE49-F238E27FC236}">
                    <a16:creationId xmlns:a16="http://schemas.microsoft.com/office/drawing/2014/main" id="{F1A2B5C2-3CC8-79BF-ECFA-AC660207B6D6}"/>
                  </a:ext>
                </a:extLst>
              </p:cNvPr>
              <p:cNvSpPr/>
              <p:nvPr/>
            </p:nvSpPr>
            <p:spPr>
              <a:xfrm>
                <a:off x="857250" y="1935480"/>
                <a:ext cx="4841591" cy="4009282"/>
              </a:xfrm>
              <a:prstGeom prst="roundRect">
                <a:avLst>
                  <a:gd name="adj" fmla="val 4414"/>
                </a:avLst>
              </a:prstGeom>
              <a:gradFill flip="none" rotWithShape="1">
                <a:gsLst>
                  <a:gs pos="0">
                    <a:srgbClr val="824D91">
                      <a:tint val="66000"/>
                      <a:satMod val="160000"/>
                    </a:srgbClr>
                  </a:gs>
                  <a:gs pos="50000">
                    <a:srgbClr val="824D91">
                      <a:tint val="44500"/>
                      <a:satMod val="160000"/>
                    </a:srgbClr>
                  </a:gs>
                  <a:gs pos="100000">
                    <a:srgbClr val="824D91">
                      <a:tint val="23500"/>
                      <a:satMod val="160000"/>
                    </a:srgbClr>
                  </a:gs>
                </a:gsLst>
                <a:lin ang="10800000" scaled="1"/>
                <a:tileRect/>
              </a:gradFill>
            </p:spPr>
            <p:txBody>
              <a:bodyPr wrap="none" lIns="91440" tIns="45720" rIns="91440" bIns="45720" rtlCol="0" anchor="ctr" anchorCtr="0">
                <a:normAutofit/>
              </a:bodyPr>
              <a:lstStyle/>
              <a:p>
                <a:pPr algn="ctr"/>
                <a:endParaRPr kumimoji="1" lang="zh-CN" altLang="en-US" sz="2000" b="1" i="1" dirty="0">
                  <a:solidFill>
                    <a:srgbClr val="FFFFFF"/>
                  </a:solidFill>
                  <a:latin typeface="Arial" panose="020B0604020202020204" pitchFamily="34" charset="0"/>
                  <a:ea typeface="微软雅黑" panose="020B0503020204020204" pitchFamily="34" charset="-122"/>
                </a:endParaRPr>
              </a:p>
            </p:txBody>
          </p:sp>
          <p:sp>
            <p:nvSpPr>
              <p:cNvPr id="19" name="ComponentBackground1">
                <a:extLst>
                  <a:ext uri="{FF2B5EF4-FFF2-40B4-BE49-F238E27FC236}">
                    <a16:creationId xmlns:a16="http://schemas.microsoft.com/office/drawing/2014/main" id="{3E9E1CB3-DB7C-C5A1-E083-CE60908DD5A0}"/>
                  </a:ext>
                </a:extLst>
              </p:cNvPr>
              <p:cNvSpPr/>
              <p:nvPr/>
            </p:nvSpPr>
            <p:spPr>
              <a:xfrm rot="10800000" flipH="1">
                <a:off x="946496" y="2030782"/>
                <a:ext cx="4841591" cy="4009282"/>
              </a:xfrm>
              <a:custGeom>
                <a:avLst/>
                <a:gdLst>
                  <a:gd name="connsiteX0" fmla="*/ 2851444 w 5160528"/>
                  <a:gd name="connsiteY0" fmla="*/ 1 h 4273391"/>
                  <a:gd name="connsiteX1" fmla="*/ 2853531 w 5160528"/>
                  <a:gd name="connsiteY1" fmla="*/ 1 h 4273391"/>
                  <a:gd name="connsiteX2" fmla="*/ 2853682 w 5160528"/>
                  <a:gd name="connsiteY2" fmla="*/ 475 h 4273391"/>
                  <a:gd name="connsiteX3" fmla="*/ 2845135 w 5160528"/>
                  <a:gd name="connsiteY3" fmla="*/ 0 h 4273391"/>
                  <a:gd name="connsiteX4" fmla="*/ 2845140 w 5160528"/>
                  <a:gd name="connsiteY4" fmla="*/ 1 h 4273391"/>
                  <a:gd name="connsiteX5" fmla="*/ 2851444 w 5160528"/>
                  <a:gd name="connsiteY5" fmla="*/ 1 h 4273391"/>
                  <a:gd name="connsiteX6" fmla="*/ 2848306 w 5160528"/>
                  <a:gd name="connsiteY6" fmla="*/ 665 h 4273391"/>
                  <a:gd name="connsiteX7" fmla="*/ 2903344 w 5160528"/>
                  <a:gd name="connsiteY7" fmla="*/ 12201 h 4273391"/>
                  <a:gd name="connsiteX8" fmla="*/ 2950878 w 5160528"/>
                  <a:gd name="connsiteY8" fmla="*/ 45473 h 4273391"/>
                  <a:gd name="connsiteX9" fmla="*/ 2979935 w 5160528"/>
                  <a:gd name="connsiteY9" fmla="*/ 90216 h 4273391"/>
                  <a:gd name="connsiteX10" fmla="*/ 2979705 w 5160528"/>
                  <a:gd name="connsiteY10" fmla="*/ 89026 h 4273391"/>
                  <a:gd name="connsiteX11" fmla="*/ 2977209 w 5160528"/>
                  <a:gd name="connsiteY11" fmla="*/ 85149 h 4273391"/>
                  <a:gd name="connsiteX12" fmla="*/ 2978362 w 5160528"/>
                  <a:gd name="connsiteY12" fmla="*/ 84733 h 4273391"/>
                  <a:gd name="connsiteX13" fmla="*/ 2981162 w 5160528"/>
                  <a:gd name="connsiteY13" fmla="*/ 92106 h 4273391"/>
                  <a:gd name="connsiteX14" fmla="*/ 2982926 w 5160528"/>
                  <a:gd name="connsiteY14" fmla="*/ 94823 h 4273391"/>
                  <a:gd name="connsiteX15" fmla="*/ 2983695 w 5160528"/>
                  <a:gd name="connsiteY15" fmla="*/ 98774 h 4273391"/>
                  <a:gd name="connsiteX16" fmla="*/ 3094026 w 5160528"/>
                  <a:gd name="connsiteY16" fmla="*/ 389297 h 4273391"/>
                  <a:gd name="connsiteX17" fmla="*/ 3328190 w 5160528"/>
                  <a:gd name="connsiteY17" fmla="*/ 555665 h 4273391"/>
                  <a:gd name="connsiteX18" fmla="*/ 4803515 w 5160528"/>
                  <a:gd name="connsiteY18" fmla="*/ 555665 h 4273391"/>
                  <a:gd name="connsiteX19" fmla="*/ 4803515 w 5160528"/>
                  <a:gd name="connsiteY19" fmla="*/ 556377 h 4273391"/>
                  <a:gd name="connsiteX20" fmla="*/ 4823841 w 5160528"/>
                  <a:gd name="connsiteY20" fmla="*/ 556377 h 4273391"/>
                  <a:gd name="connsiteX21" fmla="*/ 5160528 w 5160528"/>
                  <a:gd name="connsiteY21" fmla="*/ 878675 h 4273391"/>
                  <a:gd name="connsiteX22" fmla="*/ 5160528 w 5160528"/>
                  <a:gd name="connsiteY22" fmla="*/ 939041 h 4273391"/>
                  <a:gd name="connsiteX23" fmla="*/ 5160528 w 5160528"/>
                  <a:gd name="connsiteY23" fmla="*/ 3906983 h 4273391"/>
                  <a:gd name="connsiteX24" fmla="*/ 5160528 w 5160528"/>
                  <a:gd name="connsiteY24" fmla="*/ 4100372 h 4273391"/>
                  <a:gd name="connsiteX25" fmla="*/ 4987509 w 5160528"/>
                  <a:gd name="connsiteY25" fmla="*/ 4273391 h 4273391"/>
                  <a:gd name="connsiteX26" fmla="*/ 173019 w 5160528"/>
                  <a:gd name="connsiteY26" fmla="*/ 4273391 h 4273391"/>
                  <a:gd name="connsiteX27" fmla="*/ 0 w 5160528"/>
                  <a:gd name="connsiteY27" fmla="*/ 4100372 h 4273391"/>
                  <a:gd name="connsiteX28" fmla="*/ 0 w 5160528"/>
                  <a:gd name="connsiteY28" fmla="*/ 3906983 h 4273391"/>
                  <a:gd name="connsiteX29" fmla="*/ 0 w 5160528"/>
                  <a:gd name="connsiteY29" fmla="*/ 939041 h 4273391"/>
                  <a:gd name="connsiteX30" fmla="*/ 0 w 5160528"/>
                  <a:gd name="connsiteY30" fmla="*/ 355231 h 4273391"/>
                  <a:gd name="connsiteX31" fmla="*/ 339241 w 5160528"/>
                  <a:gd name="connsiteY31" fmla="*/ 1 h 4273391"/>
                  <a:gd name="connsiteX32" fmla="*/ 2845130 w 5160528"/>
                  <a:gd name="connsiteY32" fmla="*/ 1 h 427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160528" h="4273391">
                    <a:moveTo>
                      <a:pt x="2851444" y="1"/>
                    </a:moveTo>
                    <a:lnTo>
                      <a:pt x="2853531" y="1"/>
                    </a:lnTo>
                    <a:lnTo>
                      <a:pt x="2853682" y="475"/>
                    </a:lnTo>
                    <a:close/>
                    <a:moveTo>
                      <a:pt x="2845135" y="0"/>
                    </a:moveTo>
                    <a:lnTo>
                      <a:pt x="2845140" y="1"/>
                    </a:lnTo>
                    <a:lnTo>
                      <a:pt x="2851444" y="1"/>
                    </a:lnTo>
                    <a:lnTo>
                      <a:pt x="2848306" y="665"/>
                    </a:lnTo>
                    <a:lnTo>
                      <a:pt x="2903344" y="12201"/>
                    </a:lnTo>
                    <a:cubicBezTo>
                      <a:pt x="2921235" y="20057"/>
                      <a:pt x="2937347" y="31426"/>
                      <a:pt x="2950878" y="45473"/>
                    </a:cubicBezTo>
                    <a:lnTo>
                      <a:pt x="2979935" y="90216"/>
                    </a:lnTo>
                    <a:lnTo>
                      <a:pt x="2979705" y="89026"/>
                    </a:lnTo>
                    <a:lnTo>
                      <a:pt x="2977209" y="85149"/>
                    </a:lnTo>
                    <a:lnTo>
                      <a:pt x="2978362" y="84733"/>
                    </a:lnTo>
                    <a:lnTo>
                      <a:pt x="2981162" y="92106"/>
                    </a:lnTo>
                    <a:lnTo>
                      <a:pt x="2982926" y="94823"/>
                    </a:lnTo>
                    <a:lnTo>
                      <a:pt x="2983695" y="98774"/>
                    </a:lnTo>
                    <a:lnTo>
                      <a:pt x="3094026" y="389297"/>
                    </a:lnTo>
                    <a:cubicBezTo>
                      <a:pt x="3132188" y="489782"/>
                      <a:pt x="3224917" y="555665"/>
                      <a:pt x="3328190" y="555665"/>
                    </a:cubicBezTo>
                    <a:lnTo>
                      <a:pt x="4803515" y="555665"/>
                    </a:lnTo>
                    <a:lnTo>
                      <a:pt x="4803515" y="556377"/>
                    </a:lnTo>
                    <a:lnTo>
                      <a:pt x="4823841" y="556377"/>
                    </a:lnTo>
                    <a:cubicBezTo>
                      <a:pt x="5009788" y="556377"/>
                      <a:pt x="5160528" y="700675"/>
                      <a:pt x="5160528" y="878675"/>
                    </a:cubicBezTo>
                    <a:lnTo>
                      <a:pt x="5160528" y="939041"/>
                    </a:lnTo>
                    <a:lnTo>
                      <a:pt x="5160528" y="3906983"/>
                    </a:lnTo>
                    <a:lnTo>
                      <a:pt x="5160528" y="4100372"/>
                    </a:lnTo>
                    <a:cubicBezTo>
                      <a:pt x="5160528" y="4195928"/>
                      <a:pt x="5083065" y="4273391"/>
                      <a:pt x="4987509" y="4273391"/>
                    </a:cubicBezTo>
                    <a:lnTo>
                      <a:pt x="173019" y="4273391"/>
                    </a:lnTo>
                    <a:cubicBezTo>
                      <a:pt x="77463" y="4273391"/>
                      <a:pt x="0" y="4195928"/>
                      <a:pt x="0" y="4100372"/>
                    </a:cubicBezTo>
                    <a:lnTo>
                      <a:pt x="0" y="3906983"/>
                    </a:lnTo>
                    <a:lnTo>
                      <a:pt x="0" y="939041"/>
                    </a:lnTo>
                    <a:lnTo>
                      <a:pt x="0" y="355231"/>
                    </a:lnTo>
                    <a:cubicBezTo>
                      <a:pt x="0" y="159043"/>
                      <a:pt x="151883" y="1"/>
                      <a:pt x="339241" y="1"/>
                    </a:cubicBezTo>
                    <a:lnTo>
                      <a:pt x="2845130" y="1"/>
                    </a:lnTo>
                    <a:close/>
                  </a:path>
                </a:pathLst>
              </a:custGeom>
              <a:solidFill>
                <a:srgbClr val="FFFFFF"/>
              </a:solidFill>
              <a:ln w="6350">
                <a:noFill/>
              </a:ln>
              <a:effectLst>
                <a:outerShdw blurRad="254000" dist="38100" dir="2160000" algn="tl" rotWithShape="0">
                  <a:schemeClr val="tx1">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000" b="1" dirty="0">
                  <a:solidFill>
                    <a:schemeClr val="tx1"/>
                  </a:solidFill>
                </a:endParaRPr>
              </a:p>
            </p:txBody>
          </p:sp>
        </p:grpSp>
        <p:grpSp>
          <p:nvGrpSpPr>
            <p:cNvPr id="14" name="组合 13">
              <a:extLst>
                <a:ext uri="{FF2B5EF4-FFF2-40B4-BE49-F238E27FC236}">
                  <a16:creationId xmlns:a16="http://schemas.microsoft.com/office/drawing/2014/main" id="{95CC4417-F47E-44E5-4605-03D50C9C3FF9}"/>
                </a:ext>
              </a:extLst>
            </p:cNvPr>
            <p:cNvGrpSpPr/>
            <p:nvPr/>
          </p:nvGrpSpPr>
          <p:grpSpPr>
            <a:xfrm>
              <a:off x="6391213" y="1935480"/>
              <a:ext cx="4930837" cy="4104584"/>
              <a:chOff x="6391213" y="1935480"/>
              <a:chExt cx="4930837" cy="4104584"/>
            </a:xfrm>
          </p:grpSpPr>
          <p:sp>
            <p:nvSpPr>
              <p:cNvPr id="15" name="Shape2">
                <a:extLst>
                  <a:ext uri="{FF2B5EF4-FFF2-40B4-BE49-F238E27FC236}">
                    <a16:creationId xmlns:a16="http://schemas.microsoft.com/office/drawing/2014/main" id="{CB2B6D5F-49C0-ED83-F6BF-5F25EF769B97}"/>
                  </a:ext>
                </a:extLst>
              </p:cNvPr>
              <p:cNvSpPr/>
              <p:nvPr/>
            </p:nvSpPr>
            <p:spPr>
              <a:xfrm>
                <a:off x="6391213" y="1935480"/>
                <a:ext cx="4841591" cy="4009282"/>
              </a:xfrm>
              <a:prstGeom prst="roundRect">
                <a:avLst>
                  <a:gd name="adj" fmla="val 4414"/>
                </a:avLst>
              </a:prstGeom>
              <a:gradFill flip="none" rotWithShape="1">
                <a:gsLst>
                  <a:gs pos="0">
                    <a:srgbClr val="824D91">
                      <a:tint val="66000"/>
                      <a:satMod val="160000"/>
                    </a:srgbClr>
                  </a:gs>
                  <a:gs pos="50000">
                    <a:srgbClr val="824D91">
                      <a:tint val="44500"/>
                      <a:satMod val="160000"/>
                    </a:srgbClr>
                  </a:gs>
                  <a:gs pos="100000">
                    <a:srgbClr val="824D91">
                      <a:tint val="23500"/>
                      <a:satMod val="160000"/>
                    </a:srgbClr>
                  </a:gs>
                </a:gsLst>
                <a:lin ang="10800000" scaled="1"/>
                <a:tileRect/>
              </a:gradFill>
            </p:spPr>
            <p:txBody>
              <a:bodyPr wrap="none" lIns="91440" tIns="45720" rIns="91440" bIns="45720" rtlCol="0" anchor="ctr" anchorCtr="0">
                <a:normAutofit/>
              </a:bodyPr>
              <a:lstStyle/>
              <a:p>
                <a:pPr algn="ctr"/>
                <a:endParaRPr kumimoji="1" lang="zh-CN" altLang="en-US" sz="2000" b="1" i="1" dirty="0">
                  <a:solidFill>
                    <a:srgbClr val="FFFFFF"/>
                  </a:solidFill>
                  <a:latin typeface="Arial" panose="020B0604020202020204" pitchFamily="34" charset="0"/>
                  <a:ea typeface="微软雅黑" panose="020B0503020204020204" pitchFamily="34" charset="-122"/>
                </a:endParaRPr>
              </a:p>
            </p:txBody>
          </p:sp>
          <p:sp>
            <p:nvSpPr>
              <p:cNvPr id="16" name="ComponentBackground2">
                <a:extLst>
                  <a:ext uri="{FF2B5EF4-FFF2-40B4-BE49-F238E27FC236}">
                    <a16:creationId xmlns:a16="http://schemas.microsoft.com/office/drawing/2014/main" id="{08956C7D-84B0-C9CC-5A6B-4DD76D924467}"/>
                  </a:ext>
                </a:extLst>
              </p:cNvPr>
              <p:cNvSpPr/>
              <p:nvPr/>
            </p:nvSpPr>
            <p:spPr>
              <a:xfrm rot="10800000" flipH="1">
                <a:off x="6480459" y="2030782"/>
                <a:ext cx="4841591" cy="4009282"/>
              </a:xfrm>
              <a:custGeom>
                <a:avLst/>
                <a:gdLst>
                  <a:gd name="connsiteX0" fmla="*/ 2851444 w 5160528"/>
                  <a:gd name="connsiteY0" fmla="*/ 1 h 4273391"/>
                  <a:gd name="connsiteX1" fmla="*/ 2853531 w 5160528"/>
                  <a:gd name="connsiteY1" fmla="*/ 1 h 4273391"/>
                  <a:gd name="connsiteX2" fmla="*/ 2853682 w 5160528"/>
                  <a:gd name="connsiteY2" fmla="*/ 475 h 4273391"/>
                  <a:gd name="connsiteX3" fmla="*/ 2845135 w 5160528"/>
                  <a:gd name="connsiteY3" fmla="*/ 0 h 4273391"/>
                  <a:gd name="connsiteX4" fmla="*/ 2845140 w 5160528"/>
                  <a:gd name="connsiteY4" fmla="*/ 1 h 4273391"/>
                  <a:gd name="connsiteX5" fmla="*/ 2851444 w 5160528"/>
                  <a:gd name="connsiteY5" fmla="*/ 1 h 4273391"/>
                  <a:gd name="connsiteX6" fmla="*/ 2848306 w 5160528"/>
                  <a:gd name="connsiteY6" fmla="*/ 665 h 4273391"/>
                  <a:gd name="connsiteX7" fmla="*/ 2903344 w 5160528"/>
                  <a:gd name="connsiteY7" fmla="*/ 12201 h 4273391"/>
                  <a:gd name="connsiteX8" fmla="*/ 2950878 w 5160528"/>
                  <a:gd name="connsiteY8" fmla="*/ 45473 h 4273391"/>
                  <a:gd name="connsiteX9" fmla="*/ 2979935 w 5160528"/>
                  <a:gd name="connsiteY9" fmla="*/ 90216 h 4273391"/>
                  <a:gd name="connsiteX10" fmla="*/ 2979705 w 5160528"/>
                  <a:gd name="connsiteY10" fmla="*/ 89026 h 4273391"/>
                  <a:gd name="connsiteX11" fmla="*/ 2977209 w 5160528"/>
                  <a:gd name="connsiteY11" fmla="*/ 85149 h 4273391"/>
                  <a:gd name="connsiteX12" fmla="*/ 2978362 w 5160528"/>
                  <a:gd name="connsiteY12" fmla="*/ 84733 h 4273391"/>
                  <a:gd name="connsiteX13" fmla="*/ 2981162 w 5160528"/>
                  <a:gd name="connsiteY13" fmla="*/ 92106 h 4273391"/>
                  <a:gd name="connsiteX14" fmla="*/ 2982926 w 5160528"/>
                  <a:gd name="connsiteY14" fmla="*/ 94823 h 4273391"/>
                  <a:gd name="connsiteX15" fmla="*/ 2983695 w 5160528"/>
                  <a:gd name="connsiteY15" fmla="*/ 98774 h 4273391"/>
                  <a:gd name="connsiteX16" fmla="*/ 3094026 w 5160528"/>
                  <a:gd name="connsiteY16" fmla="*/ 389297 h 4273391"/>
                  <a:gd name="connsiteX17" fmla="*/ 3328190 w 5160528"/>
                  <a:gd name="connsiteY17" fmla="*/ 555665 h 4273391"/>
                  <a:gd name="connsiteX18" fmla="*/ 4803515 w 5160528"/>
                  <a:gd name="connsiteY18" fmla="*/ 555665 h 4273391"/>
                  <a:gd name="connsiteX19" fmla="*/ 4803515 w 5160528"/>
                  <a:gd name="connsiteY19" fmla="*/ 556377 h 4273391"/>
                  <a:gd name="connsiteX20" fmla="*/ 4823841 w 5160528"/>
                  <a:gd name="connsiteY20" fmla="*/ 556377 h 4273391"/>
                  <a:gd name="connsiteX21" fmla="*/ 5160528 w 5160528"/>
                  <a:gd name="connsiteY21" fmla="*/ 878675 h 4273391"/>
                  <a:gd name="connsiteX22" fmla="*/ 5160528 w 5160528"/>
                  <a:gd name="connsiteY22" fmla="*/ 939041 h 4273391"/>
                  <a:gd name="connsiteX23" fmla="*/ 5160528 w 5160528"/>
                  <a:gd name="connsiteY23" fmla="*/ 3906983 h 4273391"/>
                  <a:gd name="connsiteX24" fmla="*/ 5160528 w 5160528"/>
                  <a:gd name="connsiteY24" fmla="*/ 4100372 h 4273391"/>
                  <a:gd name="connsiteX25" fmla="*/ 4987509 w 5160528"/>
                  <a:gd name="connsiteY25" fmla="*/ 4273391 h 4273391"/>
                  <a:gd name="connsiteX26" fmla="*/ 173019 w 5160528"/>
                  <a:gd name="connsiteY26" fmla="*/ 4273391 h 4273391"/>
                  <a:gd name="connsiteX27" fmla="*/ 0 w 5160528"/>
                  <a:gd name="connsiteY27" fmla="*/ 4100372 h 4273391"/>
                  <a:gd name="connsiteX28" fmla="*/ 0 w 5160528"/>
                  <a:gd name="connsiteY28" fmla="*/ 3906983 h 4273391"/>
                  <a:gd name="connsiteX29" fmla="*/ 0 w 5160528"/>
                  <a:gd name="connsiteY29" fmla="*/ 939041 h 4273391"/>
                  <a:gd name="connsiteX30" fmla="*/ 0 w 5160528"/>
                  <a:gd name="connsiteY30" fmla="*/ 355231 h 4273391"/>
                  <a:gd name="connsiteX31" fmla="*/ 339241 w 5160528"/>
                  <a:gd name="connsiteY31" fmla="*/ 1 h 4273391"/>
                  <a:gd name="connsiteX32" fmla="*/ 2845130 w 5160528"/>
                  <a:gd name="connsiteY32" fmla="*/ 1 h 427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160528" h="4273391">
                    <a:moveTo>
                      <a:pt x="2851444" y="1"/>
                    </a:moveTo>
                    <a:lnTo>
                      <a:pt x="2853531" y="1"/>
                    </a:lnTo>
                    <a:lnTo>
                      <a:pt x="2853682" y="475"/>
                    </a:lnTo>
                    <a:close/>
                    <a:moveTo>
                      <a:pt x="2845135" y="0"/>
                    </a:moveTo>
                    <a:lnTo>
                      <a:pt x="2845140" y="1"/>
                    </a:lnTo>
                    <a:lnTo>
                      <a:pt x="2851444" y="1"/>
                    </a:lnTo>
                    <a:lnTo>
                      <a:pt x="2848306" y="665"/>
                    </a:lnTo>
                    <a:lnTo>
                      <a:pt x="2903344" y="12201"/>
                    </a:lnTo>
                    <a:cubicBezTo>
                      <a:pt x="2921235" y="20057"/>
                      <a:pt x="2937347" y="31426"/>
                      <a:pt x="2950878" y="45473"/>
                    </a:cubicBezTo>
                    <a:lnTo>
                      <a:pt x="2979935" y="90216"/>
                    </a:lnTo>
                    <a:lnTo>
                      <a:pt x="2979705" y="89026"/>
                    </a:lnTo>
                    <a:lnTo>
                      <a:pt x="2977209" y="85149"/>
                    </a:lnTo>
                    <a:lnTo>
                      <a:pt x="2978362" y="84733"/>
                    </a:lnTo>
                    <a:lnTo>
                      <a:pt x="2981162" y="92106"/>
                    </a:lnTo>
                    <a:lnTo>
                      <a:pt x="2982926" y="94823"/>
                    </a:lnTo>
                    <a:lnTo>
                      <a:pt x="2983695" y="98774"/>
                    </a:lnTo>
                    <a:lnTo>
                      <a:pt x="3094026" y="389297"/>
                    </a:lnTo>
                    <a:cubicBezTo>
                      <a:pt x="3132188" y="489782"/>
                      <a:pt x="3224917" y="555665"/>
                      <a:pt x="3328190" y="555665"/>
                    </a:cubicBezTo>
                    <a:lnTo>
                      <a:pt x="4803515" y="555665"/>
                    </a:lnTo>
                    <a:lnTo>
                      <a:pt x="4803515" y="556377"/>
                    </a:lnTo>
                    <a:lnTo>
                      <a:pt x="4823841" y="556377"/>
                    </a:lnTo>
                    <a:cubicBezTo>
                      <a:pt x="5009788" y="556377"/>
                      <a:pt x="5160528" y="700675"/>
                      <a:pt x="5160528" y="878675"/>
                    </a:cubicBezTo>
                    <a:lnTo>
                      <a:pt x="5160528" y="939041"/>
                    </a:lnTo>
                    <a:lnTo>
                      <a:pt x="5160528" y="3906983"/>
                    </a:lnTo>
                    <a:lnTo>
                      <a:pt x="5160528" y="4100372"/>
                    </a:lnTo>
                    <a:cubicBezTo>
                      <a:pt x="5160528" y="4195928"/>
                      <a:pt x="5083065" y="4273391"/>
                      <a:pt x="4987509" y="4273391"/>
                    </a:cubicBezTo>
                    <a:lnTo>
                      <a:pt x="173019" y="4273391"/>
                    </a:lnTo>
                    <a:cubicBezTo>
                      <a:pt x="77463" y="4273391"/>
                      <a:pt x="0" y="4195928"/>
                      <a:pt x="0" y="4100372"/>
                    </a:cubicBezTo>
                    <a:lnTo>
                      <a:pt x="0" y="3906983"/>
                    </a:lnTo>
                    <a:lnTo>
                      <a:pt x="0" y="939041"/>
                    </a:lnTo>
                    <a:lnTo>
                      <a:pt x="0" y="355231"/>
                    </a:lnTo>
                    <a:cubicBezTo>
                      <a:pt x="0" y="159043"/>
                      <a:pt x="151883" y="1"/>
                      <a:pt x="339241" y="1"/>
                    </a:cubicBezTo>
                    <a:lnTo>
                      <a:pt x="2845130" y="1"/>
                    </a:lnTo>
                    <a:close/>
                  </a:path>
                </a:pathLst>
              </a:custGeom>
              <a:solidFill>
                <a:srgbClr val="FFFFFF"/>
              </a:solidFill>
              <a:ln w="6350">
                <a:noFill/>
              </a:ln>
              <a:effectLst>
                <a:outerShdw blurRad="254000" dist="38100" dir="2160000" algn="tl" rotWithShape="0">
                  <a:schemeClr val="tx1">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000" b="1" dirty="0">
                  <a:solidFill>
                    <a:schemeClr val="tx1"/>
                  </a:solidFill>
                </a:endParaRPr>
              </a:p>
            </p:txBody>
          </p:sp>
        </p:grpSp>
      </p:grpSp>
      <p:sp>
        <p:nvSpPr>
          <p:cNvPr id="18" name="灯片编号占位符 17"/>
          <p:cNvSpPr>
            <a:spLocks noGrp="1"/>
          </p:cNvSpPr>
          <p:nvPr>
            <p:ph type="sldNum" sz="quarter" idx="12"/>
          </p:nvPr>
        </p:nvSpPr>
        <p:spPr/>
        <p:txBody>
          <a:bodyPr/>
          <a:lstStyle/>
          <a:p>
            <a:fld id="{FE072604-A6DB-4258-B967-8F71F3967BB4}" type="slidenum">
              <a:rPr lang="zh-CN" altLang="en-US" smtClean="0"/>
              <a:t>2</a:t>
            </a:fld>
            <a:endParaRPr lang="zh-CN" altLang="en-US"/>
          </a:p>
        </p:txBody>
      </p:sp>
      <p:pic>
        <p:nvPicPr>
          <p:cNvPr id="6" name="图片 5">
            <a:extLst>
              <a:ext uri="{FF2B5EF4-FFF2-40B4-BE49-F238E27FC236}">
                <a16:creationId xmlns:a16="http://schemas.microsoft.com/office/drawing/2014/main" id="{AEF3A86D-62AB-40ED-B59F-7656837B00BA}"/>
              </a:ext>
            </a:extLst>
          </p:cNvPr>
          <p:cNvPicPr>
            <a:picLocks noChangeAspect="1"/>
          </p:cNvPicPr>
          <p:nvPr/>
        </p:nvPicPr>
        <p:blipFill>
          <a:blip r:embed="rId2"/>
          <a:stretch>
            <a:fillRect/>
          </a:stretch>
        </p:blipFill>
        <p:spPr>
          <a:xfrm>
            <a:off x="6343886" y="2558967"/>
            <a:ext cx="4463215" cy="2910439"/>
          </a:xfrm>
          <a:prstGeom prst="rect">
            <a:avLst/>
          </a:prstGeom>
        </p:spPr>
      </p:pic>
      <p:sp>
        <p:nvSpPr>
          <p:cNvPr id="8" name="任意多边形: 形状 50">
            <a:extLst>
              <a:ext uri="{FF2B5EF4-FFF2-40B4-BE49-F238E27FC236}">
                <a16:creationId xmlns:a16="http://schemas.microsoft.com/office/drawing/2014/main" id="{CDBE4079-9BC9-E376-16E0-D9A014D28B65}"/>
              </a:ext>
            </a:extLst>
          </p:cNvPr>
          <p:cNvSpPr>
            <a:spLocks/>
          </p:cNvSpPr>
          <p:nvPr/>
        </p:nvSpPr>
        <p:spPr>
          <a:xfrm>
            <a:off x="6796087" y="155750"/>
            <a:ext cx="1070251" cy="291084"/>
          </a:xfrm>
          <a:custGeom>
            <a:avLst/>
            <a:gdLst>
              <a:gd name="connsiteX0" fmla="*/ 853887 w 899606"/>
              <a:gd name="connsiteY0" fmla="*/ 0 h 183409"/>
              <a:gd name="connsiteX1" fmla="*/ 899606 w 899606"/>
              <a:gd name="connsiteY1" fmla="*/ 0 h 183409"/>
              <a:gd name="connsiteX2" fmla="*/ 899606 w 899606"/>
              <a:gd name="connsiteY2" fmla="*/ 183409 h 183409"/>
              <a:gd name="connsiteX3" fmla="*/ 853887 w 899606"/>
              <a:gd name="connsiteY3" fmla="*/ 183409 h 183409"/>
              <a:gd name="connsiteX4" fmla="*/ 747152 w 899606"/>
              <a:gd name="connsiteY4" fmla="*/ 0 h 183409"/>
              <a:gd name="connsiteX5" fmla="*/ 792871 w 899606"/>
              <a:gd name="connsiteY5" fmla="*/ 0 h 183409"/>
              <a:gd name="connsiteX6" fmla="*/ 792871 w 899606"/>
              <a:gd name="connsiteY6" fmla="*/ 183409 h 183409"/>
              <a:gd name="connsiteX7" fmla="*/ 747152 w 899606"/>
              <a:gd name="connsiteY7" fmla="*/ 183409 h 183409"/>
              <a:gd name="connsiteX8" fmla="*/ 640416 w 899606"/>
              <a:gd name="connsiteY8" fmla="*/ 0 h 183409"/>
              <a:gd name="connsiteX9" fmla="*/ 686135 w 899606"/>
              <a:gd name="connsiteY9" fmla="*/ 0 h 183409"/>
              <a:gd name="connsiteX10" fmla="*/ 686135 w 899606"/>
              <a:gd name="connsiteY10" fmla="*/ 183409 h 183409"/>
              <a:gd name="connsiteX11" fmla="*/ 640416 w 899606"/>
              <a:gd name="connsiteY11" fmla="*/ 183409 h 183409"/>
              <a:gd name="connsiteX12" fmla="*/ 533680 w 899606"/>
              <a:gd name="connsiteY12" fmla="*/ 0 h 183409"/>
              <a:gd name="connsiteX13" fmla="*/ 579399 w 899606"/>
              <a:gd name="connsiteY13" fmla="*/ 0 h 183409"/>
              <a:gd name="connsiteX14" fmla="*/ 579399 w 899606"/>
              <a:gd name="connsiteY14" fmla="*/ 183409 h 183409"/>
              <a:gd name="connsiteX15" fmla="*/ 533680 w 899606"/>
              <a:gd name="connsiteY15" fmla="*/ 183409 h 183409"/>
              <a:gd name="connsiteX16" fmla="*/ 426944 w 899606"/>
              <a:gd name="connsiteY16" fmla="*/ 0 h 183409"/>
              <a:gd name="connsiteX17" fmla="*/ 472663 w 899606"/>
              <a:gd name="connsiteY17" fmla="*/ 0 h 183409"/>
              <a:gd name="connsiteX18" fmla="*/ 472663 w 899606"/>
              <a:gd name="connsiteY18" fmla="*/ 183409 h 183409"/>
              <a:gd name="connsiteX19" fmla="*/ 426944 w 899606"/>
              <a:gd name="connsiteY19" fmla="*/ 183409 h 183409"/>
              <a:gd name="connsiteX20" fmla="*/ 320208 w 899606"/>
              <a:gd name="connsiteY20" fmla="*/ 0 h 183409"/>
              <a:gd name="connsiteX21" fmla="*/ 365927 w 899606"/>
              <a:gd name="connsiteY21" fmla="*/ 0 h 183409"/>
              <a:gd name="connsiteX22" fmla="*/ 365927 w 899606"/>
              <a:gd name="connsiteY22" fmla="*/ 183409 h 183409"/>
              <a:gd name="connsiteX23" fmla="*/ 320208 w 899606"/>
              <a:gd name="connsiteY23" fmla="*/ 183409 h 183409"/>
              <a:gd name="connsiteX24" fmla="*/ 213472 w 899606"/>
              <a:gd name="connsiteY24" fmla="*/ 0 h 183409"/>
              <a:gd name="connsiteX25" fmla="*/ 259191 w 899606"/>
              <a:gd name="connsiteY25" fmla="*/ 0 h 183409"/>
              <a:gd name="connsiteX26" fmla="*/ 259191 w 899606"/>
              <a:gd name="connsiteY26" fmla="*/ 183409 h 183409"/>
              <a:gd name="connsiteX27" fmla="*/ 213472 w 899606"/>
              <a:gd name="connsiteY27" fmla="*/ 183409 h 183409"/>
              <a:gd name="connsiteX28" fmla="*/ 106736 w 899606"/>
              <a:gd name="connsiteY28" fmla="*/ 0 h 183409"/>
              <a:gd name="connsiteX29" fmla="*/ 152455 w 899606"/>
              <a:gd name="connsiteY29" fmla="*/ 0 h 183409"/>
              <a:gd name="connsiteX30" fmla="*/ 152455 w 899606"/>
              <a:gd name="connsiteY30" fmla="*/ 183409 h 183409"/>
              <a:gd name="connsiteX31" fmla="*/ 106736 w 899606"/>
              <a:gd name="connsiteY31" fmla="*/ 183409 h 183409"/>
              <a:gd name="connsiteX32" fmla="*/ 0 w 899606"/>
              <a:gd name="connsiteY32" fmla="*/ 0 h 183409"/>
              <a:gd name="connsiteX33" fmla="*/ 45719 w 899606"/>
              <a:gd name="connsiteY33" fmla="*/ 0 h 183409"/>
              <a:gd name="connsiteX34" fmla="*/ 45719 w 899606"/>
              <a:gd name="connsiteY34" fmla="*/ 183409 h 183409"/>
              <a:gd name="connsiteX35" fmla="*/ 0 w 899606"/>
              <a:gd name="connsiteY35" fmla="*/ 183409 h 1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99606" h="183409">
                <a:moveTo>
                  <a:pt x="853887" y="0"/>
                </a:moveTo>
                <a:lnTo>
                  <a:pt x="899606" y="0"/>
                </a:lnTo>
                <a:lnTo>
                  <a:pt x="899606" y="183409"/>
                </a:lnTo>
                <a:lnTo>
                  <a:pt x="853887" y="183409"/>
                </a:lnTo>
                <a:close/>
                <a:moveTo>
                  <a:pt x="747152" y="0"/>
                </a:moveTo>
                <a:lnTo>
                  <a:pt x="792871" y="0"/>
                </a:lnTo>
                <a:lnTo>
                  <a:pt x="792871" y="183409"/>
                </a:lnTo>
                <a:lnTo>
                  <a:pt x="747152" y="183409"/>
                </a:lnTo>
                <a:close/>
                <a:moveTo>
                  <a:pt x="640416" y="0"/>
                </a:moveTo>
                <a:lnTo>
                  <a:pt x="686135" y="0"/>
                </a:lnTo>
                <a:lnTo>
                  <a:pt x="686135" y="183409"/>
                </a:lnTo>
                <a:lnTo>
                  <a:pt x="640416" y="183409"/>
                </a:lnTo>
                <a:close/>
                <a:moveTo>
                  <a:pt x="533680" y="0"/>
                </a:moveTo>
                <a:lnTo>
                  <a:pt x="579399" y="0"/>
                </a:lnTo>
                <a:lnTo>
                  <a:pt x="579399" y="183409"/>
                </a:lnTo>
                <a:lnTo>
                  <a:pt x="533680" y="183409"/>
                </a:lnTo>
                <a:close/>
                <a:moveTo>
                  <a:pt x="426944" y="0"/>
                </a:moveTo>
                <a:lnTo>
                  <a:pt x="472663" y="0"/>
                </a:lnTo>
                <a:lnTo>
                  <a:pt x="472663" y="183409"/>
                </a:lnTo>
                <a:lnTo>
                  <a:pt x="426944" y="183409"/>
                </a:lnTo>
                <a:close/>
                <a:moveTo>
                  <a:pt x="320208" y="0"/>
                </a:moveTo>
                <a:lnTo>
                  <a:pt x="365927" y="0"/>
                </a:lnTo>
                <a:lnTo>
                  <a:pt x="365927" y="183409"/>
                </a:lnTo>
                <a:lnTo>
                  <a:pt x="320208" y="183409"/>
                </a:lnTo>
                <a:close/>
                <a:moveTo>
                  <a:pt x="213472" y="0"/>
                </a:moveTo>
                <a:lnTo>
                  <a:pt x="259191" y="0"/>
                </a:lnTo>
                <a:lnTo>
                  <a:pt x="259191" y="183409"/>
                </a:lnTo>
                <a:lnTo>
                  <a:pt x="213472" y="183409"/>
                </a:lnTo>
                <a:close/>
                <a:moveTo>
                  <a:pt x="106736" y="0"/>
                </a:moveTo>
                <a:lnTo>
                  <a:pt x="152455" y="0"/>
                </a:lnTo>
                <a:lnTo>
                  <a:pt x="152455" y="183409"/>
                </a:lnTo>
                <a:lnTo>
                  <a:pt x="106736" y="183409"/>
                </a:lnTo>
                <a:close/>
                <a:moveTo>
                  <a:pt x="0" y="0"/>
                </a:moveTo>
                <a:lnTo>
                  <a:pt x="45719" y="0"/>
                </a:lnTo>
                <a:lnTo>
                  <a:pt x="45719" y="183409"/>
                </a:lnTo>
                <a:lnTo>
                  <a:pt x="0" y="183409"/>
                </a:lnTo>
                <a:close/>
              </a:path>
            </a:pathLst>
          </a:custGeom>
          <a:solidFill>
            <a:srgbClr val="824D9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 name="平行四边形 8">
            <a:extLst>
              <a:ext uri="{FF2B5EF4-FFF2-40B4-BE49-F238E27FC236}">
                <a16:creationId xmlns:a16="http://schemas.microsoft.com/office/drawing/2014/main" id="{86A3A1D3-99E3-7820-6754-27657FD16C96}"/>
              </a:ext>
            </a:extLst>
          </p:cNvPr>
          <p:cNvSpPr>
            <a:spLocks/>
          </p:cNvSpPr>
          <p:nvPr/>
        </p:nvSpPr>
        <p:spPr>
          <a:xfrm>
            <a:off x="7938929" y="173004"/>
            <a:ext cx="4219734" cy="256576"/>
          </a:xfrm>
          <a:prstGeom prst="parallelogram">
            <a:avLst/>
          </a:prstGeom>
          <a:solidFill>
            <a:srgbClr val="824D91"/>
          </a:soli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32500" lnSpcReduction="20000"/>
          </a:bodyPr>
          <a:lstStyle/>
          <a:p>
            <a:pPr algn="ctr"/>
            <a:endParaRPr lang="zh-CN" altLang="en-US" sz="2400" b="1">
              <a:solidFill>
                <a:srgbClr val="FFFFFF"/>
              </a:solidFill>
              <a:cs typeface="+mn-ea"/>
            </a:endParaRPr>
          </a:p>
        </p:txBody>
      </p:sp>
      <p:sp>
        <p:nvSpPr>
          <p:cNvPr id="5" name="内容占位符 4"/>
          <p:cNvSpPr>
            <a:spLocks noGrp="1"/>
          </p:cNvSpPr>
          <p:nvPr>
            <p:ph idx="1"/>
          </p:nvPr>
        </p:nvSpPr>
        <p:spPr>
          <a:xfrm>
            <a:off x="115888" y="1275264"/>
            <a:ext cx="10515600" cy="4351338"/>
          </a:xfrm>
        </p:spPr>
        <p:txBody>
          <a:bodyPr/>
          <a:lstStyle/>
          <a:p>
            <a:pPr lvl="1"/>
            <a:r>
              <a:rPr lang="zh-CN" altLang="en-US" b="1" dirty="0">
                <a:ea typeface="楷体" panose="02010609060101010101" pitchFamily="49" charset="-122"/>
              </a:rPr>
              <a:t>散射成像：分析缪子的散射角与径迹，对物质的材料进行识别，小尺度结构进行成像</a:t>
            </a:r>
          </a:p>
          <a:p>
            <a:pPr lvl="1"/>
            <a:endParaRPr lang="zh-CN" altLang="en-US" b="1" dirty="0">
              <a:ea typeface="楷体" panose="02010609060101010101" pitchFamily="49" charset="-122"/>
            </a:endParaRPr>
          </a:p>
          <a:p>
            <a:pPr lvl="1"/>
            <a:endParaRPr lang="zh-CN" altLang="en-US" b="1" dirty="0">
              <a:solidFill>
                <a:srgbClr val="FF0000"/>
              </a:solidFill>
            </a:endParaRPr>
          </a:p>
          <a:p>
            <a:endParaRPr lang="zh-CN" altLang="en-US" dirty="0"/>
          </a:p>
        </p:txBody>
      </p:sp>
      <p:pic>
        <p:nvPicPr>
          <p:cNvPr id="21" name="图片 20">
            <a:extLst>
              <a:ext uri="{FF2B5EF4-FFF2-40B4-BE49-F238E27FC236}">
                <a16:creationId xmlns:a16="http://schemas.microsoft.com/office/drawing/2014/main" id="{A7F9DDDD-B391-FA43-2313-C551BE925B92}"/>
              </a:ext>
            </a:extLst>
          </p:cNvPr>
          <p:cNvPicPr>
            <a:picLocks noChangeAspect="1"/>
          </p:cNvPicPr>
          <p:nvPr/>
        </p:nvPicPr>
        <p:blipFill>
          <a:blip r:embed="rId3"/>
          <a:stretch>
            <a:fillRect/>
          </a:stretch>
        </p:blipFill>
        <p:spPr>
          <a:xfrm>
            <a:off x="2071445" y="2689436"/>
            <a:ext cx="2493480" cy="2517866"/>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p>
            <a:fld id="{FE072604-A6DB-4258-B967-8F71F3967BB4}" type="slidenum">
              <a:rPr lang="zh-CN" altLang="en-US" smtClean="0"/>
              <a:t>20</a:t>
            </a:fld>
            <a:endParaRPr lang="zh-CN" altLang="en-US"/>
          </a:p>
        </p:txBody>
      </p:sp>
      <p:sp>
        <p:nvSpPr>
          <p:cNvPr id="36" name="任意多边形: 形状 50">
            <a:extLst>
              <a:ext uri="{FF2B5EF4-FFF2-40B4-BE49-F238E27FC236}">
                <a16:creationId xmlns:a16="http://schemas.microsoft.com/office/drawing/2014/main" id="{E782092E-040B-7619-5A00-ACDF8F3DEEE0}"/>
              </a:ext>
            </a:extLst>
          </p:cNvPr>
          <p:cNvSpPr>
            <a:spLocks/>
          </p:cNvSpPr>
          <p:nvPr/>
        </p:nvSpPr>
        <p:spPr>
          <a:xfrm>
            <a:off x="6390953" y="638268"/>
            <a:ext cx="802688" cy="218313"/>
          </a:xfrm>
          <a:custGeom>
            <a:avLst/>
            <a:gdLst>
              <a:gd name="connsiteX0" fmla="*/ 853887 w 899606"/>
              <a:gd name="connsiteY0" fmla="*/ 0 h 183409"/>
              <a:gd name="connsiteX1" fmla="*/ 899606 w 899606"/>
              <a:gd name="connsiteY1" fmla="*/ 0 h 183409"/>
              <a:gd name="connsiteX2" fmla="*/ 899606 w 899606"/>
              <a:gd name="connsiteY2" fmla="*/ 183409 h 183409"/>
              <a:gd name="connsiteX3" fmla="*/ 853887 w 899606"/>
              <a:gd name="connsiteY3" fmla="*/ 183409 h 183409"/>
              <a:gd name="connsiteX4" fmla="*/ 747152 w 899606"/>
              <a:gd name="connsiteY4" fmla="*/ 0 h 183409"/>
              <a:gd name="connsiteX5" fmla="*/ 792871 w 899606"/>
              <a:gd name="connsiteY5" fmla="*/ 0 h 183409"/>
              <a:gd name="connsiteX6" fmla="*/ 792871 w 899606"/>
              <a:gd name="connsiteY6" fmla="*/ 183409 h 183409"/>
              <a:gd name="connsiteX7" fmla="*/ 747152 w 899606"/>
              <a:gd name="connsiteY7" fmla="*/ 183409 h 183409"/>
              <a:gd name="connsiteX8" fmla="*/ 640416 w 899606"/>
              <a:gd name="connsiteY8" fmla="*/ 0 h 183409"/>
              <a:gd name="connsiteX9" fmla="*/ 686135 w 899606"/>
              <a:gd name="connsiteY9" fmla="*/ 0 h 183409"/>
              <a:gd name="connsiteX10" fmla="*/ 686135 w 899606"/>
              <a:gd name="connsiteY10" fmla="*/ 183409 h 183409"/>
              <a:gd name="connsiteX11" fmla="*/ 640416 w 899606"/>
              <a:gd name="connsiteY11" fmla="*/ 183409 h 183409"/>
              <a:gd name="connsiteX12" fmla="*/ 533680 w 899606"/>
              <a:gd name="connsiteY12" fmla="*/ 0 h 183409"/>
              <a:gd name="connsiteX13" fmla="*/ 579399 w 899606"/>
              <a:gd name="connsiteY13" fmla="*/ 0 h 183409"/>
              <a:gd name="connsiteX14" fmla="*/ 579399 w 899606"/>
              <a:gd name="connsiteY14" fmla="*/ 183409 h 183409"/>
              <a:gd name="connsiteX15" fmla="*/ 533680 w 899606"/>
              <a:gd name="connsiteY15" fmla="*/ 183409 h 183409"/>
              <a:gd name="connsiteX16" fmla="*/ 426944 w 899606"/>
              <a:gd name="connsiteY16" fmla="*/ 0 h 183409"/>
              <a:gd name="connsiteX17" fmla="*/ 472663 w 899606"/>
              <a:gd name="connsiteY17" fmla="*/ 0 h 183409"/>
              <a:gd name="connsiteX18" fmla="*/ 472663 w 899606"/>
              <a:gd name="connsiteY18" fmla="*/ 183409 h 183409"/>
              <a:gd name="connsiteX19" fmla="*/ 426944 w 899606"/>
              <a:gd name="connsiteY19" fmla="*/ 183409 h 183409"/>
              <a:gd name="connsiteX20" fmla="*/ 320208 w 899606"/>
              <a:gd name="connsiteY20" fmla="*/ 0 h 183409"/>
              <a:gd name="connsiteX21" fmla="*/ 365927 w 899606"/>
              <a:gd name="connsiteY21" fmla="*/ 0 h 183409"/>
              <a:gd name="connsiteX22" fmla="*/ 365927 w 899606"/>
              <a:gd name="connsiteY22" fmla="*/ 183409 h 183409"/>
              <a:gd name="connsiteX23" fmla="*/ 320208 w 899606"/>
              <a:gd name="connsiteY23" fmla="*/ 183409 h 183409"/>
              <a:gd name="connsiteX24" fmla="*/ 213472 w 899606"/>
              <a:gd name="connsiteY24" fmla="*/ 0 h 183409"/>
              <a:gd name="connsiteX25" fmla="*/ 259191 w 899606"/>
              <a:gd name="connsiteY25" fmla="*/ 0 h 183409"/>
              <a:gd name="connsiteX26" fmla="*/ 259191 w 899606"/>
              <a:gd name="connsiteY26" fmla="*/ 183409 h 183409"/>
              <a:gd name="connsiteX27" fmla="*/ 213472 w 899606"/>
              <a:gd name="connsiteY27" fmla="*/ 183409 h 183409"/>
              <a:gd name="connsiteX28" fmla="*/ 106736 w 899606"/>
              <a:gd name="connsiteY28" fmla="*/ 0 h 183409"/>
              <a:gd name="connsiteX29" fmla="*/ 152455 w 899606"/>
              <a:gd name="connsiteY29" fmla="*/ 0 h 183409"/>
              <a:gd name="connsiteX30" fmla="*/ 152455 w 899606"/>
              <a:gd name="connsiteY30" fmla="*/ 183409 h 183409"/>
              <a:gd name="connsiteX31" fmla="*/ 106736 w 899606"/>
              <a:gd name="connsiteY31" fmla="*/ 183409 h 183409"/>
              <a:gd name="connsiteX32" fmla="*/ 0 w 899606"/>
              <a:gd name="connsiteY32" fmla="*/ 0 h 183409"/>
              <a:gd name="connsiteX33" fmla="*/ 45719 w 899606"/>
              <a:gd name="connsiteY33" fmla="*/ 0 h 183409"/>
              <a:gd name="connsiteX34" fmla="*/ 45719 w 899606"/>
              <a:gd name="connsiteY34" fmla="*/ 183409 h 183409"/>
              <a:gd name="connsiteX35" fmla="*/ 0 w 899606"/>
              <a:gd name="connsiteY35" fmla="*/ 183409 h 1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99606" h="183409">
                <a:moveTo>
                  <a:pt x="853887" y="0"/>
                </a:moveTo>
                <a:lnTo>
                  <a:pt x="899606" y="0"/>
                </a:lnTo>
                <a:lnTo>
                  <a:pt x="899606" y="183409"/>
                </a:lnTo>
                <a:lnTo>
                  <a:pt x="853887" y="183409"/>
                </a:lnTo>
                <a:close/>
                <a:moveTo>
                  <a:pt x="747152" y="0"/>
                </a:moveTo>
                <a:lnTo>
                  <a:pt x="792871" y="0"/>
                </a:lnTo>
                <a:lnTo>
                  <a:pt x="792871" y="183409"/>
                </a:lnTo>
                <a:lnTo>
                  <a:pt x="747152" y="183409"/>
                </a:lnTo>
                <a:close/>
                <a:moveTo>
                  <a:pt x="640416" y="0"/>
                </a:moveTo>
                <a:lnTo>
                  <a:pt x="686135" y="0"/>
                </a:lnTo>
                <a:lnTo>
                  <a:pt x="686135" y="183409"/>
                </a:lnTo>
                <a:lnTo>
                  <a:pt x="640416" y="183409"/>
                </a:lnTo>
                <a:close/>
                <a:moveTo>
                  <a:pt x="533680" y="0"/>
                </a:moveTo>
                <a:lnTo>
                  <a:pt x="579399" y="0"/>
                </a:lnTo>
                <a:lnTo>
                  <a:pt x="579399" y="183409"/>
                </a:lnTo>
                <a:lnTo>
                  <a:pt x="533680" y="183409"/>
                </a:lnTo>
                <a:close/>
                <a:moveTo>
                  <a:pt x="426944" y="0"/>
                </a:moveTo>
                <a:lnTo>
                  <a:pt x="472663" y="0"/>
                </a:lnTo>
                <a:lnTo>
                  <a:pt x="472663" y="183409"/>
                </a:lnTo>
                <a:lnTo>
                  <a:pt x="426944" y="183409"/>
                </a:lnTo>
                <a:close/>
                <a:moveTo>
                  <a:pt x="320208" y="0"/>
                </a:moveTo>
                <a:lnTo>
                  <a:pt x="365927" y="0"/>
                </a:lnTo>
                <a:lnTo>
                  <a:pt x="365927" y="183409"/>
                </a:lnTo>
                <a:lnTo>
                  <a:pt x="320208" y="183409"/>
                </a:lnTo>
                <a:close/>
                <a:moveTo>
                  <a:pt x="213472" y="0"/>
                </a:moveTo>
                <a:lnTo>
                  <a:pt x="259191" y="0"/>
                </a:lnTo>
                <a:lnTo>
                  <a:pt x="259191" y="183409"/>
                </a:lnTo>
                <a:lnTo>
                  <a:pt x="213472" y="183409"/>
                </a:lnTo>
                <a:close/>
                <a:moveTo>
                  <a:pt x="106736" y="0"/>
                </a:moveTo>
                <a:lnTo>
                  <a:pt x="152455" y="0"/>
                </a:lnTo>
                <a:lnTo>
                  <a:pt x="152455" y="183409"/>
                </a:lnTo>
                <a:lnTo>
                  <a:pt x="106736" y="183409"/>
                </a:lnTo>
                <a:close/>
                <a:moveTo>
                  <a:pt x="0" y="0"/>
                </a:moveTo>
                <a:lnTo>
                  <a:pt x="45719" y="0"/>
                </a:lnTo>
                <a:lnTo>
                  <a:pt x="45719" y="183409"/>
                </a:lnTo>
                <a:lnTo>
                  <a:pt x="0" y="183409"/>
                </a:lnTo>
                <a:close/>
              </a:path>
            </a:pathLst>
          </a:custGeom>
          <a:solidFill>
            <a:srgbClr val="824D9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p>
        </p:txBody>
      </p:sp>
      <p:sp>
        <p:nvSpPr>
          <p:cNvPr id="37" name="平行四边形 36">
            <a:extLst>
              <a:ext uri="{FF2B5EF4-FFF2-40B4-BE49-F238E27FC236}">
                <a16:creationId xmlns:a16="http://schemas.microsoft.com/office/drawing/2014/main" id="{93B20F9B-C3DF-513F-5070-F6FA43935C75}"/>
              </a:ext>
            </a:extLst>
          </p:cNvPr>
          <p:cNvSpPr>
            <a:spLocks/>
          </p:cNvSpPr>
          <p:nvPr/>
        </p:nvSpPr>
        <p:spPr>
          <a:xfrm>
            <a:off x="7296529" y="664149"/>
            <a:ext cx="3164801" cy="192432"/>
          </a:xfrm>
          <a:prstGeom prst="parallelogram">
            <a:avLst/>
          </a:prstGeom>
          <a:solidFill>
            <a:srgbClr val="824D91"/>
          </a:soli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25000" lnSpcReduction="20000"/>
          </a:bodyPr>
          <a:lstStyle/>
          <a:p>
            <a:pPr algn="ctr"/>
            <a:endParaRPr lang="zh-CN" altLang="en-US" b="1">
              <a:solidFill>
                <a:srgbClr val="FFFFFF"/>
              </a:solidFill>
              <a:cs typeface="+mn-ea"/>
            </a:endParaRPr>
          </a:p>
        </p:txBody>
      </p:sp>
      <p:sp>
        <p:nvSpPr>
          <p:cNvPr id="26" name="标题 2">
            <a:extLst>
              <a:ext uri="{FF2B5EF4-FFF2-40B4-BE49-F238E27FC236}">
                <a16:creationId xmlns:a16="http://schemas.microsoft.com/office/drawing/2014/main" id="{A7D01499-FF37-BEFD-63F0-C1D50E499D5C}"/>
              </a:ext>
            </a:extLst>
          </p:cNvPr>
          <p:cNvSpPr>
            <a:spLocks noGrp="1"/>
          </p:cNvSpPr>
          <p:nvPr>
            <p:ph type="title"/>
          </p:nvPr>
        </p:nvSpPr>
        <p:spPr>
          <a:xfrm>
            <a:off x="394066" y="64388"/>
            <a:ext cx="7886700" cy="469560"/>
          </a:xfrm>
        </p:spPr>
        <p:txBody>
          <a:bodyPr>
            <a:normAutofit/>
          </a:bodyPr>
          <a:lstStyle/>
          <a:p>
            <a:r>
              <a:rPr lang="zh-CN" altLang="en-US" sz="2400" b="1" dirty="0"/>
              <a:t>系统初步成像与初步原理验证：</a:t>
            </a:r>
          </a:p>
        </p:txBody>
      </p:sp>
      <p:sp>
        <p:nvSpPr>
          <p:cNvPr id="9" name="文本框 8">
            <a:extLst>
              <a:ext uri="{FF2B5EF4-FFF2-40B4-BE49-F238E27FC236}">
                <a16:creationId xmlns:a16="http://schemas.microsoft.com/office/drawing/2014/main" id="{62ED3627-A34D-7B72-1930-E759A5B1E945}"/>
              </a:ext>
            </a:extLst>
          </p:cNvPr>
          <p:cNvSpPr txBox="1"/>
          <p:nvPr/>
        </p:nvSpPr>
        <p:spPr>
          <a:xfrm>
            <a:off x="290670" y="986782"/>
            <a:ext cx="7684594" cy="369332"/>
          </a:xfrm>
          <a:prstGeom prst="rect">
            <a:avLst/>
          </a:prstGeom>
          <a:solidFill>
            <a:schemeClr val="accent6">
              <a:lumMod val="20000"/>
              <a:lumOff val="80000"/>
            </a:schemeClr>
          </a:solidFill>
        </p:spPr>
        <p:txBody>
          <a:bodyPr wrap="square" rtlCol="0">
            <a:spAutoFit/>
          </a:bodyPr>
          <a:lstStyle/>
          <a:p>
            <a:pPr algn="l"/>
            <a:r>
              <a:rPr lang="zh-CN" altLang="en-US" b="1" dirty="0">
                <a:ea typeface="楷体" panose="02010609060101010101" pitchFamily="49" charset="-122"/>
              </a:rPr>
              <a:t>成像目标：对角放置的</a:t>
            </a:r>
            <a:r>
              <a:rPr lang="en-US" altLang="zh-CN" b="1" dirty="0">
                <a:ea typeface="楷体" panose="02010609060101010101" pitchFamily="49" charset="-122"/>
              </a:rPr>
              <a:t>4cm*4cm*4cm</a:t>
            </a:r>
            <a:r>
              <a:rPr lang="zh-CN" altLang="en-US" b="1" dirty="0">
                <a:ea typeface="楷体" panose="02010609060101010101" pitchFamily="49" charset="-122"/>
              </a:rPr>
              <a:t>的</a:t>
            </a:r>
            <a:r>
              <a:rPr lang="en-US" altLang="zh-CN" b="1" dirty="0">
                <a:ea typeface="楷体" panose="02010609060101010101" pitchFamily="49" charset="-122"/>
              </a:rPr>
              <a:t>Pb</a:t>
            </a:r>
            <a:r>
              <a:rPr lang="zh-CN" altLang="en-US" b="1" dirty="0">
                <a:ea typeface="楷体" panose="02010609060101010101" pitchFamily="49" charset="-122"/>
              </a:rPr>
              <a:t>块与</a:t>
            </a:r>
            <a:r>
              <a:rPr lang="en-US" altLang="zh-CN" b="1" dirty="0">
                <a:ea typeface="楷体" panose="02010609060101010101" pitchFamily="49" charset="-122"/>
              </a:rPr>
              <a:t>Fe</a:t>
            </a:r>
            <a:r>
              <a:rPr lang="zh-CN" altLang="en-US" b="1" dirty="0">
                <a:ea typeface="楷体" panose="02010609060101010101" pitchFamily="49" charset="-122"/>
              </a:rPr>
              <a:t>块</a:t>
            </a:r>
          </a:p>
        </p:txBody>
      </p:sp>
      <p:pic>
        <p:nvPicPr>
          <p:cNvPr id="7" name="图片 6" descr="建筑上挂着商铺的招牌玻璃窗上有贴商标&#10;&#10;AI 生成的内容可能不正确。">
            <a:extLst>
              <a:ext uri="{FF2B5EF4-FFF2-40B4-BE49-F238E27FC236}">
                <a16:creationId xmlns:a16="http://schemas.microsoft.com/office/drawing/2014/main" id="{04B77BDA-85DC-5505-8C91-C872485425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19280" y="1861764"/>
            <a:ext cx="3593289" cy="2697783"/>
          </a:xfrm>
          <a:prstGeom prst="rect">
            <a:avLst/>
          </a:prstGeom>
        </p:spPr>
      </p:pic>
      <p:pic>
        <p:nvPicPr>
          <p:cNvPr id="11" name="图片 10" descr="玻璃门上贴满了不同类型的建筑&#10;&#10;AI 生成的内容可能不正确。">
            <a:extLst>
              <a:ext uri="{FF2B5EF4-FFF2-40B4-BE49-F238E27FC236}">
                <a16:creationId xmlns:a16="http://schemas.microsoft.com/office/drawing/2014/main" id="{458000C3-6F1B-680B-EBFF-184AB091E9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901218" y="2263323"/>
            <a:ext cx="4350970" cy="3263228"/>
          </a:xfrm>
          <a:prstGeom prst="rect">
            <a:avLst/>
          </a:prstGeom>
        </p:spPr>
      </p:pic>
    </p:spTree>
    <p:extLst>
      <p:ext uri="{BB962C8B-B14F-4D97-AF65-F5344CB8AC3E}">
        <p14:creationId xmlns:p14="http://schemas.microsoft.com/office/powerpoint/2010/main" val="2371119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p>
            <a:fld id="{FE072604-A6DB-4258-B967-8F71F3967BB4}" type="slidenum">
              <a:rPr lang="zh-CN" altLang="en-US" smtClean="0"/>
              <a:t>21</a:t>
            </a:fld>
            <a:endParaRPr lang="zh-CN" altLang="en-US"/>
          </a:p>
        </p:txBody>
      </p:sp>
      <p:sp>
        <p:nvSpPr>
          <p:cNvPr id="36" name="任意多边形: 形状 50">
            <a:extLst>
              <a:ext uri="{FF2B5EF4-FFF2-40B4-BE49-F238E27FC236}">
                <a16:creationId xmlns:a16="http://schemas.microsoft.com/office/drawing/2014/main" id="{E782092E-040B-7619-5A00-ACDF8F3DEEE0}"/>
              </a:ext>
            </a:extLst>
          </p:cNvPr>
          <p:cNvSpPr>
            <a:spLocks/>
          </p:cNvSpPr>
          <p:nvPr/>
        </p:nvSpPr>
        <p:spPr>
          <a:xfrm>
            <a:off x="6390953" y="638268"/>
            <a:ext cx="802688" cy="218313"/>
          </a:xfrm>
          <a:custGeom>
            <a:avLst/>
            <a:gdLst>
              <a:gd name="connsiteX0" fmla="*/ 853887 w 899606"/>
              <a:gd name="connsiteY0" fmla="*/ 0 h 183409"/>
              <a:gd name="connsiteX1" fmla="*/ 899606 w 899606"/>
              <a:gd name="connsiteY1" fmla="*/ 0 h 183409"/>
              <a:gd name="connsiteX2" fmla="*/ 899606 w 899606"/>
              <a:gd name="connsiteY2" fmla="*/ 183409 h 183409"/>
              <a:gd name="connsiteX3" fmla="*/ 853887 w 899606"/>
              <a:gd name="connsiteY3" fmla="*/ 183409 h 183409"/>
              <a:gd name="connsiteX4" fmla="*/ 747152 w 899606"/>
              <a:gd name="connsiteY4" fmla="*/ 0 h 183409"/>
              <a:gd name="connsiteX5" fmla="*/ 792871 w 899606"/>
              <a:gd name="connsiteY5" fmla="*/ 0 h 183409"/>
              <a:gd name="connsiteX6" fmla="*/ 792871 w 899606"/>
              <a:gd name="connsiteY6" fmla="*/ 183409 h 183409"/>
              <a:gd name="connsiteX7" fmla="*/ 747152 w 899606"/>
              <a:gd name="connsiteY7" fmla="*/ 183409 h 183409"/>
              <a:gd name="connsiteX8" fmla="*/ 640416 w 899606"/>
              <a:gd name="connsiteY8" fmla="*/ 0 h 183409"/>
              <a:gd name="connsiteX9" fmla="*/ 686135 w 899606"/>
              <a:gd name="connsiteY9" fmla="*/ 0 h 183409"/>
              <a:gd name="connsiteX10" fmla="*/ 686135 w 899606"/>
              <a:gd name="connsiteY10" fmla="*/ 183409 h 183409"/>
              <a:gd name="connsiteX11" fmla="*/ 640416 w 899606"/>
              <a:gd name="connsiteY11" fmla="*/ 183409 h 183409"/>
              <a:gd name="connsiteX12" fmla="*/ 533680 w 899606"/>
              <a:gd name="connsiteY12" fmla="*/ 0 h 183409"/>
              <a:gd name="connsiteX13" fmla="*/ 579399 w 899606"/>
              <a:gd name="connsiteY13" fmla="*/ 0 h 183409"/>
              <a:gd name="connsiteX14" fmla="*/ 579399 w 899606"/>
              <a:gd name="connsiteY14" fmla="*/ 183409 h 183409"/>
              <a:gd name="connsiteX15" fmla="*/ 533680 w 899606"/>
              <a:gd name="connsiteY15" fmla="*/ 183409 h 183409"/>
              <a:gd name="connsiteX16" fmla="*/ 426944 w 899606"/>
              <a:gd name="connsiteY16" fmla="*/ 0 h 183409"/>
              <a:gd name="connsiteX17" fmla="*/ 472663 w 899606"/>
              <a:gd name="connsiteY17" fmla="*/ 0 h 183409"/>
              <a:gd name="connsiteX18" fmla="*/ 472663 w 899606"/>
              <a:gd name="connsiteY18" fmla="*/ 183409 h 183409"/>
              <a:gd name="connsiteX19" fmla="*/ 426944 w 899606"/>
              <a:gd name="connsiteY19" fmla="*/ 183409 h 183409"/>
              <a:gd name="connsiteX20" fmla="*/ 320208 w 899606"/>
              <a:gd name="connsiteY20" fmla="*/ 0 h 183409"/>
              <a:gd name="connsiteX21" fmla="*/ 365927 w 899606"/>
              <a:gd name="connsiteY21" fmla="*/ 0 h 183409"/>
              <a:gd name="connsiteX22" fmla="*/ 365927 w 899606"/>
              <a:gd name="connsiteY22" fmla="*/ 183409 h 183409"/>
              <a:gd name="connsiteX23" fmla="*/ 320208 w 899606"/>
              <a:gd name="connsiteY23" fmla="*/ 183409 h 183409"/>
              <a:gd name="connsiteX24" fmla="*/ 213472 w 899606"/>
              <a:gd name="connsiteY24" fmla="*/ 0 h 183409"/>
              <a:gd name="connsiteX25" fmla="*/ 259191 w 899606"/>
              <a:gd name="connsiteY25" fmla="*/ 0 h 183409"/>
              <a:gd name="connsiteX26" fmla="*/ 259191 w 899606"/>
              <a:gd name="connsiteY26" fmla="*/ 183409 h 183409"/>
              <a:gd name="connsiteX27" fmla="*/ 213472 w 899606"/>
              <a:gd name="connsiteY27" fmla="*/ 183409 h 183409"/>
              <a:gd name="connsiteX28" fmla="*/ 106736 w 899606"/>
              <a:gd name="connsiteY28" fmla="*/ 0 h 183409"/>
              <a:gd name="connsiteX29" fmla="*/ 152455 w 899606"/>
              <a:gd name="connsiteY29" fmla="*/ 0 h 183409"/>
              <a:gd name="connsiteX30" fmla="*/ 152455 w 899606"/>
              <a:gd name="connsiteY30" fmla="*/ 183409 h 183409"/>
              <a:gd name="connsiteX31" fmla="*/ 106736 w 899606"/>
              <a:gd name="connsiteY31" fmla="*/ 183409 h 183409"/>
              <a:gd name="connsiteX32" fmla="*/ 0 w 899606"/>
              <a:gd name="connsiteY32" fmla="*/ 0 h 183409"/>
              <a:gd name="connsiteX33" fmla="*/ 45719 w 899606"/>
              <a:gd name="connsiteY33" fmla="*/ 0 h 183409"/>
              <a:gd name="connsiteX34" fmla="*/ 45719 w 899606"/>
              <a:gd name="connsiteY34" fmla="*/ 183409 h 183409"/>
              <a:gd name="connsiteX35" fmla="*/ 0 w 899606"/>
              <a:gd name="connsiteY35" fmla="*/ 183409 h 1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99606" h="183409">
                <a:moveTo>
                  <a:pt x="853887" y="0"/>
                </a:moveTo>
                <a:lnTo>
                  <a:pt x="899606" y="0"/>
                </a:lnTo>
                <a:lnTo>
                  <a:pt x="899606" y="183409"/>
                </a:lnTo>
                <a:lnTo>
                  <a:pt x="853887" y="183409"/>
                </a:lnTo>
                <a:close/>
                <a:moveTo>
                  <a:pt x="747152" y="0"/>
                </a:moveTo>
                <a:lnTo>
                  <a:pt x="792871" y="0"/>
                </a:lnTo>
                <a:lnTo>
                  <a:pt x="792871" y="183409"/>
                </a:lnTo>
                <a:lnTo>
                  <a:pt x="747152" y="183409"/>
                </a:lnTo>
                <a:close/>
                <a:moveTo>
                  <a:pt x="640416" y="0"/>
                </a:moveTo>
                <a:lnTo>
                  <a:pt x="686135" y="0"/>
                </a:lnTo>
                <a:lnTo>
                  <a:pt x="686135" y="183409"/>
                </a:lnTo>
                <a:lnTo>
                  <a:pt x="640416" y="183409"/>
                </a:lnTo>
                <a:close/>
                <a:moveTo>
                  <a:pt x="533680" y="0"/>
                </a:moveTo>
                <a:lnTo>
                  <a:pt x="579399" y="0"/>
                </a:lnTo>
                <a:lnTo>
                  <a:pt x="579399" y="183409"/>
                </a:lnTo>
                <a:lnTo>
                  <a:pt x="533680" y="183409"/>
                </a:lnTo>
                <a:close/>
                <a:moveTo>
                  <a:pt x="426944" y="0"/>
                </a:moveTo>
                <a:lnTo>
                  <a:pt x="472663" y="0"/>
                </a:lnTo>
                <a:lnTo>
                  <a:pt x="472663" y="183409"/>
                </a:lnTo>
                <a:lnTo>
                  <a:pt x="426944" y="183409"/>
                </a:lnTo>
                <a:close/>
                <a:moveTo>
                  <a:pt x="320208" y="0"/>
                </a:moveTo>
                <a:lnTo>
                  <a:pt x="365927" y="0"/>
                </a:lnTo>
                <a:lnTo>
                  <a:pt x="365927" y="183409"/>
                </a:lnTo>
                <a:lnTo>
                  <a:pt x="320208" y="183409"/>
                </a:lnTo>
                <a:close/>
                <a:moveTo>
                  <a:pt x="213472" y="0"/>
                </a:moveTo>
                <a:lnTo>
                  <a:pt x="259191" y="0"/>
                </a:lnTo>
                <a:lnTo>
                  <a:pt x="259191" y="183409"/>
                </a:lnTo>
                <a:lnTo>
                  <a:pt x="213472" y="183409"/>
                </a:lnTo>
                <a:close/>
                <a:moveTo>
                  <a:pt x="106736" y="0"/>
                </a:moveTo>
                <a:lnTo>
                  <a:pt x="152455" y="0"/>
                </a:lnTo>
                <a:lnTo>
                  <a:pt x="152455" y="183409"/>
                </a:lnTo>
                <a:lnTo>
                  <a:pt x="106736" y="183409"/>
                </a:lnTo>
                <a:close/>
                <a:moveTo>
                  <a:pt x="0" y="0"/>
                </a:moveTo>
                <a:lnTo>
                  <a:pt x="45719" y="0"/>
                </a:lnTo>
                <a:lnTo>
                  <a:pt x="45719" y="183409"/>
                </a:lnTo>
                <a:lnTo>
                  <a:pt x="0" y="183409"/>
                </a:lnTo>
                <a:close/>
              </a:path>
            </a:pathLst>
          </a:custGeom>
          <a:solidFill>
            <a:srgbClr val="824D9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p>
        </p:txBody>
      </p:sp>
      <p:sp>
        <p:nvSpPr>
          <p:cNvPr id="37" name="平行四边形 36">
            <a:extLst>
              <a:ext uri="{FF2B5EF4-FFF2-40B4-BE49-F238E27FC236}">
                <a16:creationId xmlns:a16="http://schemas.microsoft.com/office/drawing/2014/main" id="{93B20F9B-C3DF-513F-5070-F6FA43935C75}"/>
              </a:ext>
            </a:extLst>
          </p:cNvPr>
          <p:cNvSpPr>
            <a:spLocks/>
          </p:cNvSpPr>
          <p:nvPr/>
        </p:nvSpPr>
        <p:spPr>
          <a:xfrm>
            <a:off x="7296529" y="664149"/>
            <a:ext cx="3164801" cy="192432"/>
          </a:xfrm>
          <a:prstGeom prst="parallelogram">
            <a:avLst/>
          </a:prstGeom>
          <a:solidFill>
            <a:srgbClr val="824D91"/>
          </a:soli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25000" lnSpcReduction="20000"/>
          </a:bodyPr>
          <a:lstStyle/>
          <a:p>
            <a:pPr algn="ctr"/>
            <a:endParaRPr lang="zh-CN" altLang="en-US" b="1">
              <a:solidFill>
                <a:srgbClr val="FFFFFF"/>
              </a:solidFill>
              <a:cs typeface="+mn-ea"/>
            </a:endParaRPr>
          </a:p>
        </p:txBody>
      </p:sp>
      <p:sp>
        <p:nvSpPr>
          <p:cNvPr id="26" name="标题 2">
            <a:extLst>
              <a:ext uri="{FF2B5EF4-FFF2-40B4-BE49-F238E27FC236}">
                <a16:creationId xmlns:a16="http://schemas.microsoft.com/office/drawing/2014/main" id="{A7D01499-FF37-BEFD-63F0-C1D50E499D5C}"/>
              </a:ext>
            </a:extLst>
          </p:cNvPr>
          <p:cNvSpPr>
            <a:spLocks noGrp="1"/>
          </p:cNvSpPr>
          <p:nvPr>
            <p:ph type="title"/>
          </p:nvPr>
        </p:nvSpPr>
        <p:spPr>
          <a:xfrm>
            <a:off x="394066" y="64388"/>
            <a:ext cx="7886700" cy="469560"/>
          </a:xfrm>
        </p:spPr>
        <p:txBody>
          <a:bodyPr>
            <a:normAutofit/>
          </a:bodyPr>
          <a:lstStyle/>
          <a:p>
            <a:r>
              <a:rPr lang="zh-CN" altLang="en-US" sz="2400" b="1" dirty="0"/>
              <a:t>动量（飞行时间）加权原理：</a:t>
            </a:r>
          </a:p>
        </p:txBody>
      </p:sp>
      <p:pic>
        <p:nvPicPr>
          <p:cNvPr id="3" name="图片 2">
            <a:extLst>
              <a:ext uri="{FF2B5EF4-FFF2-40B4-BE49-F238E27FC236}">
                <a16:creationId xmlns:a16="http://schemas.microsoft.com/office/drawing/2014/main" id="{0C0C1347-0613-440E-65FD-98D504ABFFCD}"/>
              </a:ext>
            </a:extLst>
          </p:cNvPr>
          <p:cNvPicPr>
            <a:picLocks noChangeAspect="1"/>
          </p:cNvPicPr>
          <p:nvPr/>
        </p:nvPicPr>
        <p:blipFill>
          <a:blip r:embed="rId2"/>
          <a:stretch>
            <a:fillRect/>
          </a:stretch>
        </p:blipFill>
        <p:spPr>
          <a:xfrm>
            <a:off x="910995" y="1248467"/>
            <a:ext cx="4944165" cy="933580"/>
          </a:xfrm>
          <a:prstGeom prst="rect">
            <a:avLst/>
          </a:prstGeom>
        </p:spPr>
      </p:pic>
      <p:pic>
        <p:nvPicPr>
          <p:cNvPr id="8" name="图片 7">
            <a:extLst>
              <a:ext uri="{FF2B5EF4-FFF2-40B4-BE49-F238E27FC236}">
                <a16:creationId xmlns:a16="http://schemas.microsoft.com/office/drawing/2014/main" id="{5E533039-575D-42EE-5F23-0B0E2F9C847A}"/>
              </a:ext>
            </a:extLst>
          </p:cNvPr>
          <p:cNvPicPr>
            <a:picLocks noChangeAspect="1"/>
          </p:cNvPicPr>
          <p:nvPr/>
        </p:nvPicPr>
        <p:blipFill>
          <a:blip r:embed="rId3"/>
          <a:stretch>
            <a:fillRect/>
          </a:stretch>
        </p:blipFill>
        <p:spPr>
          <a:xfrm>
            <a:off x="910995" y="2543051"/>
            <a:ext cx="2457793" cy="885949"/>
          </a:xfrm>
          <a:prstGeom prst="rect">
            <a:avLst/>
          </a:prstGeom>
        </p:spPr>
      </p:pic>
      <p:pic>
        <p:nvPicPr>
          <p:cNvPr id="12" name="图片 11">
            <a:extLst>
              <a:ext uri="{FF2B5EF4-FFF2-40B4-BE49-F238E27FC236}">
                <a16:creationId xmlns:a16="http://schemas.microsoft.com/office/drawing/2014/main" id="{A4B20207-D616-EBE7-85FE-575DC777A7D6}"/>
              </a:ext>
            </a:extLst>
          </p:cNvPr>
          <p:cNvPicPr>
            <a:picLocks noChangeAspect="1"/>
          </p:cNvPicPr>
          <p:nvPr/>
        </p:nvPicPr>
        <p:blipFill>
          <a:blip r:embed="rId4"/>
          <a:stretch>
            <a:fillRect/>
          </a:stretch>
        </p:blipFill>
        <p:spPr>
          <a:xfrm>
            <a:off x="982442" y="3759374"/>
            <a:ext cx="2400635" cy="962159"/>
          </a:xfrm>
          <a:prstGeom prst="rect">
            <a:avLst/>
          </a:prstGeom>
        </p:spPr>
      </p:pic>
      <p:pic>
        <p:nvPicPr>
          <p:cNvPr id="18" name="图片 17">
            <a:extLst>
              <a:ext uri="{FF2B5EF4-FFF2-40B4-BE49-F238E27FC236}">
                <a16:creationId xmlns:a16="http://schemas.microsoft.com/office/drawing/2014/main" id="{05984ECB-E5E1-3F07-DACB-7E7ACF1C6C00}"/>
              </a:ext>
            </a:extLst>
          </p:cNvPr>
          <p:cNvPicPr>
            <a:picLocks noChangeAspect="1"/>
          </p:cNvPicPr>
          <p:nvPr/>
        </p:nvPicPr>
        <p:blipFill>
          <a:blip r:embed="rId5"/>
          <a:stretch>
            <a:fillRect/>
          </a:stretch>
        </p:blipFill>
        <p:spPr>
          <a:xfrm>
            <a:off x="6650265" y="333026"/>
            <a:ext cx="4826156" cy="2852235"/>
          </a:xfrm>
          <a:prstGeom prst="rect">
            <a:avLst/>
          </a:prstGeom>
        </p:spPr>
      </p:pic>
      <p:pic>
        <p:nvPicPr>
          <p:cNvPr id="20" name="图片 19">
            <a:extLst>
              <a:ext uri="{FF2B5EF4-FFF2-40B4-BE49-F238E27FC236}">
                <a16:creationId xmlns:a16="http://schemas.microsoft.com/office/drawing/2014/main" id="{E71E16C4-F511-D317-8F32-35F933D6BEDF}"/>
              </a:ext>
            </a:extLst>
          </p:cNvPr>
          <p:cNvPicPr>
            <a:picLocks noChangeAspect="1"/>
          </p:cNvPicPr>
          <p:nvPr/>
        </p:nvPicPr>
        <p:blipFill>
          <a:blip r:embed="rId5"/>
          <a:stretch>
            <a:fillRect/>
          </a:stretch>
        </p:blipFill>
        <p:spPr>
          <a:xfrm>
            <a:off x="6650265" y="3338409"/>
            <a:ext cx="4826154" cy="2852234"/>
          </a:xfrm>
          <a:prstGeom prst="rect">
            <a:avLst/>
          </a:prstGeom>
        </p:spPr>
      </p:pic>
    </p:spTree>
    <p:extLst>
      <p:ext uri="{BB962C8B-B14F-4D97-AF65-F5344CB8AC3E}">
        <p14:creationId xmlns:p14="http://schemas.microsoft.com/office/powerpoint/2010/main" val="2118636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a:extLst>
              <a:ext uri="{FF2B5EF4-FFF2-40B4-BE49-F238E27FC236}">
                <a16:creationId xmlns:a16="http://schemas.microsoft.com/office/drawing/2014/main" id="{B63E1515-0FFA-820A-2C28-904B18B95202}"/>
              </a:ext>
            </a:extLst>
          </p:cNvPr>
          <p:cNvSpPr>
            <a:spLocks noGrp="1"/>
          </p:cNvSpPr>
          <p:nvPr>
            <p:ph type="sldNum" sz="quarter" idx="12"/>
          </p:nvPr>
        </p:nvSpPr>
        <p:spPr/>
        <p:txBody>
          <a:bodyPr/>
          <a:lstStyle/>
          <a:p>
            <a:fld id="{FE072604-A6DB-4258-B967-8F71F3967BB4}" type="slidenum">
              <a:rPr lang="zh-CN" altLang="en-US" smtClean="0"/>
              <a:t>22</a:t>
            </a:fld>
            <a:endParaRPr lang="zh-CN" altLang="en-US"/>
          </a:p>
        </p:txBody>
      </p:sp>
      <p:sp>
        <p:nvSpPr>
          <p:cNvPr id="9" name="标题 2">
            <a:extLst>
              <a:ext uri="{FF2B5EF4-FFF2-40B4-BE49-F238E27FC236}">
                <a16:creationId xmlns:a16="http://schemas.microsoft.com/office/drawing/2014/main" id="{5158D720-2864-DB2B-0335-AB8B8AEAE033}"/>
              </a:ext>
            </a:extLst>
          </p:cNvPr>
          <p:cNvSpPr>
            <a:spLocks noGrp="1"/>
          </p:cNvSpPr>
          <p:nvPr>
            <p:ph type="title"/>
          </p:nvPr>
        </p:nvSpPr>
        <p:spPr>
          <a:xfrm>
            <a:off x="394066" y="64388"/>
            <a:ext cx="7886700" cy="469560"/>
          </a:xfrm>
        </p:spPr>
        <p:txBody>
          <a:bodyPr>
            <a:normAutofit/>
          </a:bodyPr>
          <a:lstStyle/>
          <a:p>
            <a:r>
              <a:rPr lang="zh-CN" altLang="en-US" sz="2400" b="1" dirty="0"/>
              <a:t>系统初步成像与初步原理验证：</a:t>
            </a:r>
          </a:p>
        </p:txBody>
      </p:sp>
      <p:pic>
        <p:nvPicPr>
          <p:cNvPr id="10" name="图片 9">
            <a:extLst>
              <a:ext uri="{FF2B5EF4-FFF2-40B4-BE49-F238E27FC236}">
                <a16:creationId xmlns:a16="http://schemas.microsoft.com/office/drawing/2014/main" id="{6729AFC0-9E91-55AB-601C-96379840E2C8}"/>
              </a:ext>
            </a:extLst>
          </p:cNvPr>
          <p:cNvPicPr>
            <a:picLocks noChangeAspect="1"/>
          </p:cNvPicPr>
          <p:nvPr/>
        </p:nvPicPr>
        <p:blipFill>
          <a:blip r:embed="rId2"/>
          <a:stretch>
            <a:fillRect/>
          </a:stretch>
        </p:blipFill>
        <p:spPr>
          <a:xfrm>
            <a:off x="162358" y="1191910"/>
            <a:ext cx="7759762" cy="4672966"/>
          </a:xfrm>
          <a:prstGeom prst="rect">
            <a:avLst/>
          </a:prstGeom>
        </p:spPr>
      </p:pic>
      <p:pic>
        <p:nvPicPr>
          <p:cNvPr id="12" name="图片 11">
            <a:extLst>
              <a:ext uri="{FF2B5EF4-FFF2-40B4-BE49-F238E27FC236}">
                <a16:creationId xmlns:a16="http://schemas.microsoft.com/office/drawing/2014/main" id="{8E0E7C6C-EC04-4722-2463-349060BE8FAE}"/>
              </a:ext>
            </a:extLst>
          </p:cNvPr>
          <p:cNvPicPr>
            <a:picLocks noChangeAspect="1"/>
          </p:cNvPicPr>
          <p:nvPr/>
        </p:nvPicPr>
        <p:blipFill>
          <a:blip r:embed="rId3"/>
          <a:stretch>
            <a:fillRect/>
          </a:stretch>
        </p:blipFill>
        <p:spPr>
          <a:xfrm>
            <a:off x="6185819" y="2404084"/>
            <a:ext cx="5797022" cy="3460791"/>
          </a:xfrm>
          <a:prstGeom prst="rect">
            <a:avLst/>
          </a:prstGeom>
        </p:spPr>
      </p:pic>
      <p:sp>
        <p:nvSpPr>
          <p:cNvPr id="13" name="文本框 12">
            <a:extLst>
              <a:ext uri="{FF2B5EF4-FFF2-40B4-BE49-F238E27FC236}">
                <a16:creationId xmlns:a16="http://schemas.microsoft.com/office/drawing/2014/main" id="{1F484F30-3EBA-7BF6-3381-65FB6559E5A7}"/>
              </a:ext>
            </a:extLst>
          </p:cNvPr>
          <p:cNvSpPr txBox="1"/>
          <p:nvPr/>
        </p:nvSpPr>
        <p:spPr>
          <a:xfrm>
            <a:off x="2289656" y="1840911"/>
            <a:ext cx="1291744" cy="369332"/>
          </a:xfrm>
          <a:prstGeom prst="rect">
            <a:avLst/>
          </a:prstGeom>
          <a:solidFill>
            <a:schemeClr val="accent6">
              <a:lumMod val="20000"/>
              <a:lumOff val="80000"/>
            </a:schemeClr>
          </a:solidFill>
        </p:spPr>
        <p:txBody>
          <a:bodyPr wrap="square" rtlCol="0">
            <a:spAutoFit/>
          </a:bodyPr>
          <a:lstStyle/>
          <a:p>
            <a:pPr algn="l"/>
            <a:r>
              <a:rPr lang="zh-CN" altLang="en-US" b="1" dirty="0">
                <a:ea typeface="楷体" panose="02010609060101010101" pitchFamily="49" charset="-122"/>
              </a:rPr>
              <a:t>直接统计</a:t>
            </a:r>
          </a:p>
        </p:txBody>
      </p:sp>
      <p:sp>
        <p:nvSpPr>
          <p:cNvPr id="14" name="文本框 13">
            <a:extLst>
              <a:ext uri="{FF2B5EF4-FFF2-40B4-BE49-F238E27FC236}">
                <a16:creationId xmlns:a16="http://schemas.microsoft.com/office/drawing/2014/main" id="{55BE49D7-BC05-2EF7-2AC4-43751EC6AAA6}"/>
              </a:ext>
            </a:extLst>
          </p:cNvPr>
          <p:cNvSpPr txBox="1"/>
          <p:nvPr/>
        </p:nvSpPr>
        <p:spPr>
          <a:xfrm>
            <a:off x="8070012" y="1840911"/>
            <a:ext cx="2028636" cy="369332"/>
          </a:xfrm>
          <a:prstGeom prst="rect">
            <a:avLst/>
          </a:prstGeom>
          <a:solidFill>
            <a:schemeClr val="accent6">
              <a:lumMod val="20000"/>
              <a:lumOff val="80000"/>
            </a:schemeClr>
          </a:solidFill>
        </p:spPr>
        <p:txBody>
          <a:bodyPr wrap="square" rtlCol="0">
            <a:spAutoFit/>
          </a:bodyPr>
          <a:lstStyle/>
          <a:p>
            <a:pPr algn="l"/>
            <a:r>
              <a:rPr lang="zh-CN" altLang="en-US" b="1" dirty="0">
                <a:ea typeface="楷体" panose="02010609060101010101" pitchFamily="49" charset="-122"/>
              </a:rPr>
              <a:t>动量加权</a:t>
            </a:r>
          </a:p>
        </p:txBody>
      </p:sp>
    </p:spTree>
    <p:extLst>
      <p:ext uri="{BB962C8B-B14F-4D97-AF65-F5344CB8AC3E}">
        <p14:creationId xmlns:p14="http://schemas.microsoft.com/office/powerpoint/2010/main" val="2746222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5012054" y="2587440"/>
            <a:ext cx="2262159" cy="923330"/>
          </a:xfrm>
          <a:prstGeom prst="rect">
            <a:avLst/>
          </a:prstGeom>
          <a:noFill/>
          <a:ln>
            <a:noFill/>
          </a:ln>
        </p:spPr>
        <p:txBody>
          <a:bodyPr wrap="none" rtlCol="0">
            <a:spAutoFit/>
          </a:bodyPr>
          <a:lstStyle/>
          <a:p>
            <a:pPr algn="ctr"/>
            <a:r>
              <a:rPr lang="zh-CN" altLang="en-US" sz="5400" kern="100" dirty="0">
                <a:latin typeface="楷体" panose="02010609060101010101" pitchFamily="49" charset="-122"/>
                <a:ea typeface="楷体" panose="02010609060101010101" pitchFamily="49" charset="-122"/>
                <a:cs typeface="Times New Roman" panose="02020603050405020304" pitchFamily="18" charset="0"/>
                <a:sym typeface="+mn-ea"/>
              </a:rPr>
              <a:t>谢谢！</a:t>
            </a:r>
            <a:endParaRPr lang="en-US" altLang="zh-CN" sz="5400" kern="100" dirty="0">
              <a:latin typeface="楷体" panose="02010609060101010101" pitchFamily="49" charset="-122"/>
              <a:ea typeface="楷体" panose="02010609060101010101" pitchFamily="49" charset="-122"/>
              <a:cs typeface="Times New Roman" panose="02020603050405020304" pitchFamily="18" charset="0"/>
              <a:sym typeface="+mn-ea"/>
            </a:endParaRPr>
          </a:p>
        </p:txBody>
      </p:sp>
      <p:sp>
        <p:nvSpPr>
          <p:cNvPr id="5" name="灯片编号占位符 4"/>
          <p:cNvSpPr>
            <a:spLocks noGrp="1"/>
          </p:cNvSpPr>
          <p:nvPr>
            <p:ph type="sldNum" sz="quarter" idx="12"/>
          </p:nvPr>
        </p:nvSpPr>
        <p:spPr/>
        <p:txBody>
          <a:bodyPr/>
          <a:lstStyle/>
          <a:p>
            <a:fld id="{FE072604-A6DB-4258-B967-8F71F3967BB4}" type="slidenum">
              <a:rPr lang="zh-CN" altLang="en-US" smtClean="0"/>
              <a:t>23</a:t>
            </a:fld>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496FE9DD-9B39-0331-2369-81D0EA2E9371}"/>
              </a:ext>
            </a:extLst>
          </p:cNvPr>
          <p:cNvPicPr>
            <a:picLocks noChangeAspect="1"/>
          </p:cNvPicPr>
          <p:nvPr/>
        </p:nvPicPr>
        <p:blipFill>
          <a:blip r:embed="rId2"/>
          <a:stretch>
            <a:fillRect/>
          </a:stretch>
        </p:blipFill>
        <p:spPr>
          <a:xfrm>
            <a:off x="166325" y="1362516"/>
            <a:ext cx="7617063" cy="3379040"/>
          </a:xfrm>
          <a:prstGeom prst="rect">
            <a:avLst/>
          </a:prstGeom>
        </p:spPr>
      </p:pic>
      <p:pic>
        <p:nvPicPr>
          <p:cNvPr id="8" name="图片 7">
            <a:extLst>
              <a:ext uri="{FF2B5EF4-FFF2-40B4-BE49-F238E27FC236}">
                <a16:creationId xmlns:a16="http://schemas.microsoft.com/office/drawing/2014/main" id="{58F69F7B-A723-315B-D31F-C0F78874A96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5988" y="1702876"/>
            <a:ext cx="3841115" cy="2519680"/>
          </a:xfrm>
          <a:prstGeom prst="rect">
            <a:avLst/>
          </a:prstGeom>
          <a:noFill/>
          <a:ln>
            <a:noFill/>
          </a:ln>
        </p:spPr>
      </p:pic>
    </p:spTree>
    <p:extLst>
      <p:ext uri="{BB962C8B-B14F-4D97-AF65-F5344CB8AC3E}">
        <p14:creationId xmlns:p14="http://schemas.microsoft.com/office/powerpoint/2010/main" val="2318594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310481" y="73686"/>
            <a:ext cx="8228522" cy="507831"/>
          </a:xfrm>
        </p:spPr>
        <p:txBody>
          <a:bodyPr>
            <a:noAutofit/>
          </a:bodyPr>
          <a:lstStyle/>
          <a:p>
            <a:r>
              <a:rPr lang="zh-CN" altLang="en-US" sz="3200" b="1" dirty="0"/>
              <a:t>为何要引入动量</a:t>
            </a:r>
          </a:p>
        </p:txBody>
      </p:sp>
      <p:sp>
        <p:nvSpPr>
          <p:cNvPr id="2" name="页脚占位符 1"/>
          <p:cNvSpPr>
            <a:spLocks noGrp="1"/>
          </p:cNvSpPr>
          <p:nvPr>
            <p:ph type="ftr" sz="quarter" idx="11"/>
          </p:nvPr>
        </p:nvSpPr>
        <p:spPr/>
        <p:txBody>
          <a:bodyPr/>
          <a:lstStyle/>
          <a:p>
            <a:pPr defTabSz="342892"/>
            <a:r>
              <a:rPr lang="zh-CN" altLang="en-US">
                <a:solidFill>
                  <a:prstClr val="white"/>
                </a:solidFill>
                <a:latin typeface="Calibri"/>
              </a:rPr>
              <a:t>清华大学博士生中期检查</a:t>
            </a:r>
            <a:endParaRPr lang="zh-CN" altLang="en-US" dirty="0">
              <a:solidFill>
                <a:prstClr val="white"/>
              </a:solidFill>
              <a:latin typeface="Calibri"/>
            </a:endParaRPr>
          </a:p>
        </p:txBody>
      </p:sp>
      <p:sp>
        <p:nvSpPr>
          <p:cNvPr id="15" name="文本框 14">
            <a:extLst>
              <a:ext uri="{FF2B5EF4-FFF2-40B4-BE49-F238E27FC236}">
                <a16:creationId xmlns:a16="http://schemas.microsoft.com/office/drawing/2014/main" id="{F51250B8-F192-444F-9E6E-30D76E25C7F9}"/>
              </a:ext>
            </a:extLst>
          </p:cNvPr>
          <p:cNvSpPr txBox="1"/>
          <p:nvPr/>
        </p:nvSpPr>
        <p:spPr>
          <a:xfrm>
            <a:off x="286274" y="871263"/>
            <a:ext cx="4392104" cy="248209"/>
          </a:xfrm>
          <a:prstGeom prst="rect">
            <a:avLst/>
          </a:prstGeom>
          <a:solidFill>
            <a:schemeClr val="bg2"/>
          </a:solidFill>
          <a:ln>
            <a:solidFill>
              <a:srgbClr val="7030A0"/>
            </a:solidFill>
          </a:ln>
        </p:spPr>
        <p:txBody>
          <a:bodyPr wrap="square" rtlCol="0">
            <a:spAutoFit/>
          </a:bodyPr>
          <a:lstStyle/>
          <a:p>
            <a:pPr defTabSz="514337">
              <a:defRPr/>
            </a:pPr>
            <a:r>
              <a:rPr lang="zh-CN" altLang="en-US" sz="1013" dirty="0">
                <a:solidFill>
                  <a:prstClr val="black"/>
                </a:solidFill>
                <a:latin typeface="楷体" panose="02010609060101010101" pitchFamily="49" charset="-122"/>
                <a:ea typeface="楷体" panose="02010609060101010101" pitchFamily="49" charset="-122"/>
              </a:rPr>
              <a:t>根据散射角均值计算公式，动量是缪子成像过程中的重要参考量。</a:t>
            </a:r>
          </a:p>
        </p:txBody>
      </p:sp>
      <p:sp>
        <p:nvSpPr>
          <p:cNvPr id="5" name="文本框 4">
            <a:extLst>
              <a:ext uri="{FF2B5EF4-FFF2-40B4-BE49-F238E27FC236}">
                <a16:creationId xmlns:a16="http://schemas.microsoft.com/office/drawing/2014/main" id="{E55B444F-83FC-6B15-2E38-9FD2962957C6}"/>
              </a:ext>
            </a:extLst>
          </p:cNvPr>
          <p:cNvSpPr txBox="1"/>
          <p:nvPr/>
        </p:nvSpPr>
        <p:spPr>
          <a:xfrm>
            <a:off x="310481" y="1176463"/>
            <a:ext cx="6039299" cy="507831"/>
          </a:xfrm>
          <a:prstGeom prst="rect">
            <a:avLst/>
          </a:prstGeom>
          <a:solidFill>
            <a:schemeClr val="accent6">
              <a:lumMod val="20000"/>
              <a:lumOff val="80000"/>
            </a:schemeClr>
          </a:solidFill>
        </p:spPr>
        <p:txBody>
          <a:bodyPr wrap="square">
            <a:spAutoFit/>
          </a:bodyPr>
          <a:lstStyle/>
          <a:p>
            <a:pPr marL="128585" indent="-128585" defTabSz="342892">
              <a:buFont typeface="Arial" panose="020B0604020202020204" pitchFamily="34" charset="0"/>
              <a:buChar char="•"/>
              <a:defRPr/>
            </a:pPr>
            <a:r>
              <a:rPr lang="zh-CN" altLang="zh-CN" sz="9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莫里哀（</a:t>
            </a:r>
            <a:r>
              <a:rPr lang="en-US" altLang="zh-CN" sz="900" kern="100" dirty="0" err="1">
                <a:solidFill>
                  <a:prstClr val="black"/>
                </a:solidFill>
                <a:latin typeface="Times New Roman" panose="02020603050405020304" pitchFamily="18" charset="0"/>
                <a:ea typeface="宋体" panose="02010600030101010101" pitchFamily="2" charset="-122"/>
              </a:rPr>
              <a:t>Molliere</a:t>
            </a:r>
            <a:r>
              <a:rPr lang="zh-CN" altLang="zh-CN" sz="9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）理论对于多次库伦散射过程有着较好的描述：空间散射角在两个平面的投影分量都独立同分布且近似满足高斯分布，这个分布的标准差与物质的辐射长度</a:t>
            </a:r>
            <a:r>
              <a:rPr lang="zh-CN" altLang="en-US" sz="9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与动量</a:t>
            </a:r>
            <a:r>
              <a:rPr lang="zh-CN" altLang="zh-CN" sz="9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有关</a:t>
            </a:r>
            <a:r>
              <a:rPr lang="zh-CN" altLang="en-US" sz="9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endParaRPr lang="en-US" altLang="zh-CN" sz="9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128585" indent="-128585" defTabSz="342892">
              <a:buFont typeface="Arial" panose="020B0604020202020204" pitchFamily="34" charset="0"/>
              <a:buChar char="•"/>
              <a:defRPr/>
            </a:pPr>
            <a:r>
              <a:rPr lang="zh-CN" altLang="en-US" sz="9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在透射成像中，利用宇宙线缪子能谱的畸变，也可对成像提供可用信息。</a:t>
            </a:r>
            <a:endParaRPr lang="zh-CN" altLang="en-US" sz="1350" dirty="0">
              <a:solidFill>
                <a:prstClr val="black"/>
              </a:solidFill>
              <a:latin typeface="Calibri"/>
              <a:ea typeface="宋体"/>
            </a:endParaRPr>
          </a:p>
        </p:txBody>
      </p:sp>
      <p:sp>
        <p:nvSpPr>
          <p:cNvPr id="6" name="Rectangle 2">
            <a:extLst>
              <a:ext uri="{FF2B5EF4-FFF2-40B4-BE49-F238E27FC236}">
                <a16:creationId xmlns:a16="http://schemas.microsoft.com/office/drawing/2014/main" id="{D53C891D-FD41-136C-FAD7-732ACA58350D}"/>
              </a:ext>
            </a:extLst>
          </p:cNvPr>
          <p:cNvSpPr>
            <a:spLocks noChangeArrowheads="1"/>
          </p:cNvSpPr>
          <p:nvPr/>
        </p:nvSpPr>
        <p:spPr bwMode="auto">
          <a:xfrm>
            <a:off x="2667001" y="71875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342892">
              <a:defRPr/>
            </a:pPr>
            <a:endParaRPr lang="zh-CN" altLang="en-US" sz="1350">
              <a:solidFill>
                <a:prstClr val="black"/>
              </a:solidFill>
              <a:latin typeface="Calibri"/>
              <a:ea typeface="宋体"/>
            </a:endParaRPr>
          </a:p>
        </p:txBody>
      </p:sp>
      <p:graphicFrame>
        <p:nvGraphicFramePr>
          <p:cNvPr id="7" name="对象 6">
            <a:extLst>
              <a:ext uri="{FF2B5EF4-FFF2-40B4-BE49-F238E27FC236}">
                <a16:creationId xmlns:a16="http://schemas.microsoft.com/office/drawing/2014/main" id="{40870BA5-60AC-8859-6D51-F2B2AB6636DF}"/>
              </a:ext>
            </a:extLst>
          </p:cNvPr>
          <p:cNvGraphicFramePr>
            <a:graphicFrameLocks noChangeAspect="1"/>
          </p:cNvGraphicFramePr>
          <p:nvPr>
            <p:extLst>
              <p:ext uri="{D42A27DB-BD31-4B8C-83A1-F6EECF244321}">
                <p14:modId xmlns:p14="http://schemas.microsoft.com/office/powerpoint/2010/main" val="1668568541"/>
              </p:ext>
            </p:extLst>
          </p:nvPr>
        </p:nvGraphicFramePr>
        <p:xfrm>
          <a:off x="1045622" y="1921123"/>
          <a:ext cx="2512285" cy="463430"/>
        </p:xfrm>
        <a:graphic>
          <a:graphicData uri="http://schemas.openxmlformats.org/presentationml/2006/ole">
            <mc:AlternateContent xmlns:mc="http://schemas.openxmlformats.org/markup-compatibility/2006">
              <mc:Choice xmlns:v="urn:schemas-microsoft-com:vml" Requires="v">
                <p:oleObj r:id="rId2" imgW="2616200" imgH="482600" progId="Equation.DSMT4">
                  <p:embed/>
                </p:oleObj>
              </mc:Choice>
              <mc:Fallback>
                <p:oleObj r:id="rId2" imgW="2616200" imgH="482600" progId="Equation.DSMT4">
                  <p:embed/>
                  <p:pic>
                    <p:nvPicPr>
                      <p:cNvPr id="7" name="对象 6">
                        <a:extLst>
                          <a:ext uri="{FF2B5EF4-FFF2-40B4-BE49-F238E27FC236}">
                            <a16:creationId xmlns:a16="http://schemas.microsoft.com/office/drawing/2014/main" id="{40870BA5-60AC-8859-6D51-F2B2AB6636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622" y="1921123"/>
                        <a:ext cx="2512285" cy="463430"/>
                      </a:xfrm>
                      <a:prstGeom prst="rect">
                        <a:avLst/>
                      </a:prstGeom>
                      <a:noFill/>
                    </p:spPr>
                  </p:pic>
                </p:oleObj>
              </mc:Fallback>
            </mc:AlternateContent>
          </a:graphicData>
        </a:graphic>
      </p:graphicFrame>
      <p:sp>
        <p:nvSpPr>
          <p:cNvPr id="8" name="文本框 7">
            <a:extLst>
              <a:ext uri="{FF2B5EF4-FFF2-40B4-BE49-F238E27FC236}">
                <a16:creationId xmlns:a16="http://schemas.microsoft.com/office/drawing/2014/main" id="{D2703CD0-DC19-CAB1-2B65-C39B0211A1C6}"/>
              </a:ext>
            </a:extLst>
          </p:cNvPr>
          <p:cNvSpPr txBox="1"/>
          <p:nvPr/>
        </p:nvSpPr>
        <p:spPr>
          <a:xfrm>
            <a:off x="333151" y="2624929"/>
            <a:ext cx="4667699" cy="300082"/>
          </a:xfrm>
          <a:prstGeom prst="rect">
            <a:avLst/>
          </a:prstGeom>
          <a:solidFill>
            <a:schemeClr val="accent6">
              <a:lumMod val="20000"/>
              <a:lumOff val="80000"/>
            </a:schemeClr>
          </a:solidFill>
        </p:spPr>
        <p:txBody>
          <a:bodyPr wrap="square" rtlCol="0">
            <a:spAutoFit/>
          </a:bodyPr>
          <a:lstStyle/>
          <a:p>
            <a:pPr defTabSz="342892">
              <a:defRPr/>
            </a:pPr>
            <a:r>
              <a:rPr lang="zh-CN" altLang="en-US" sz="1350" b="1" dirty="0">
                <a:solidFill>
                  <a:prstClr val="black"/>
                </a:solidFill>
                <a:latin typeface="Calibri"/>
                <a:ea typeface="楷体" panose="02010609060101010101" pitchFamily="49" charset="-122"/>
              </a:rPr>
              <a:t>模拟案例</a:t>
            </a:r>
            <a:r>
              <a:rPr lang="en-US" altLang="zh-CN" sz="1350" b="1" dirty="0">
                <a:solidFill>
                  <a:prstClr val="black"/>
                </a:solidFill>
                <a:latin typeface="Calibri"/>
                <a:ea typeface="楷体" panose="02010609060101010101" pitchFamily="49" charset="-122"/>
              </a:rPr>
              <a:t>1</a:t>
            </a:r>
            <a:r>
              <a:rPr lang="zh-CN" altLang="en-US" sz="1350" b="1" dirty="0">
                <a:solidFill>
                  <a:prstClr val="black"/>
                </a:solidFill>
                <a:latin typeface="Calibri"/>
                <a:ea typeface="楷体" panose="02010609060101010101" pitchFamily="49" charset="-122"/>
              </a:rPr>
              <a:t>：短时间缪子曝光下的材料鉴别（快速鉴别）</a:t>
            </a:r>
          </a:p>
        </p:txBody>
      </p:sp>
      <p:pic>
        <p:nvPicPr>
          <p:cNvPr id="9" name="内容占位符 3">
            <a:extLst>
              <a:ext uri="{FF2B5EF4-FFF2-40B4-BE49-F238E27FC236}">
                <a16:creationId xmlns:a16="http://schemas.microsoft.com/office/drawing/2014/main" id="{61626A2F-34F0-4831-4B27-108B0DE11D16}"/>
              </a:ext>
            </a:extLst>
          </p:cNvPr>
          <p:cNvPicPr>
            <a:picLocks noChangeAspect="1"/>
          </p:cNvPicPr>
          <p:nvPr/>
        </p:nvPicPr>
        <p:blipFill>
          <a:blip r:embed="rId4" cstate="print">
            <a:extLst>
              <a:ext uri="{28A0092B-C50C-407E-A947-70E740481C1C}">
                <a14:useLocalDpi xmlns:a14="http://schemas.microsoft.com/office/drawing/2010/main" val="0"/>
              </a:ext>
            </a:extLst>
          </a:blip>
          <a:srcRect t="6218"/>
          <a:stretch/>
        </p:blipFill>
        <p:spPr>
          <a:xfrm>
            <a:off x="148075" y="3465329"/>
            <a:ext cx="3182055" cy="2226441"/>
          </a:xfrm>
          <a:prstGeom prst="rect">
            <a:avLst/>
          </a:prstGeom>
        </p:spPr>
      </p:pic>
      <p:pic>
        <p:nvPicPr>
          <p:cNvPr id="11" name="图片 10">
            <a:extLst>
              <a:ext uri="{FF2B5EF4-FFF2-40B4-BE49-F238E27FC236}">
                <a16:creationId xmlns:a16="http://schemas.microsoft.com/office/drawing/2014/main" id="{EAB372C1-8BC7-6FEE-4C8D-642F2F84F67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292"/>
          <a:stretch/>
        </p:blipFill>
        <p:spPr>
          <a:xfrm>
            <a:off x="4163494" y="3477394"/>
            <a:ext cx="6520523" cy="2338638"/>
          </a:xfrm>
          <a:prstGeom prst="rect">
            <a:avLst/>
          </a:prstGeom>
        </p:spPr>
      </p:pic>
      <p:sp>
        <p:nvSpPr>
          <p:cNvPr id="16" name="文本框 15">
            <a:extLst>
              <a:ext uri="{FF2B5EF4-FFF2-40B4-BE49-F238E27FC236}">
                <a16:creationId xmlns:a16="http://schemas.microsoft.com/office/drawing/2014/main" id="{534A0861-DF41-7838-E4BD-6F6047428065}"/>
              </a:ext>
            </a:extLst>
          </p:cNvPr>
          <p:cNvSpPr txBox="1"/>
          <p:nvPr/>
        </p:nvSpPr>
        <p:spPr>
          <a:xfrm>
            <a:off x="5362009" y="2624441"/>
            <a:ext cx="6257203" cy="507831"/>
          </a:xfrm>
          <a:prstGeom prst="rect">
            <a:avLst/>
          </a:prstGeom>
          <a:noFill/>
        </p:spPr>
        <p:txBody>
          <a:bodyPr wrap="square" rtlCol="0">
            <a:spAutoFit/>
          </a:bodyPr>
          <a:lstStyle/>
          <a:p>
            <a:pPr defTabSz="342892">
              <a:defRPr/>
            </a:pPr>
            <a:r>
              <a:rPr lang="en-US" altLang="zh-CN" sz="135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60s</a:t>
            </a:r>
            <a:r>
              <a:rPr lang="zh-CN" altLang="en-US" sz="135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鉴别铀、铅、铁三种材模拟结果</a:t>
            </a:r>
            <a:endParaRPr lang="en-US" altLang="zh-CN" sz="135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defTabSz="342892">
              <a:defRPr/>
            </a:pPr>
            <a:r>
              <a:rPr lang="en-US" altLang="zh-CN" sz="135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35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1" name="文本框 20">
            <a:extLst>
              <a:ext uri="{FF2B5EF4-FFF2-40B4-BE49-F238E27FC236}">
                <a16:creationId xmlns:a16="http://schemas.microsoft.com/office/drawing/2014/main" id="{2F8F823D-C2AE-6ED2-15FB-2BC5A624998C}"/>
              </a:ext>
            </a:extLst>
          </p:cNvPr>
          <p:cNvSpPr txBox="1"/>
          <p:nvPr/>
        </p:nvSpPr>
        <p:spPr>
          <a:xfrm>
            <a:off x="797780" y="3161840"/>
            <a:ext cx="1065521" cy="230832"/>
          </a:xfrm>
          <a:prstGeom prst="rect">
            <a:avLst/>
          </a:prstGeom>
          <a:noFill/>
        </p:spPr>
        <p:txBody>
          <a:bodyPr wrap="square">
            <a:spAutoFit/>
          </a:bodyPr>
          <a:lstStyle/>
          <a:p>
            <a:pPr defTabSz="342892">
              <a:defRPr/>
            </a:pPr>
            <a:r>
              <a:rPr lang="zh-CN" altLang="en-US" sz="900" dirty="0">
                <a:solidFill>
                  <a:prstClr val="black"/>
                </a:solidFill>
                <a:latin typeface="Calibri"/>
                <a:ea typeface="宋体"/>
              </a:rPr>
              <a:t>不考虑动量</a:t>
            </a:r>
            <a:r>
              <a:rPr lang="en-US" altLang="zh-CN" sz="900" dirty="0">
                <a:solidFill>
                  <a:prstClr val="black"/>
                </a:solidFill>
                <a:latin typeface="Calibri"/>
                <a:ea typeface="宋体"/>
              </a:rPr>
              <a:t>:</a:t>
            </a:r>
            <a:endParaRPr lang="zh-CN" altLang="en-US" sz="900" dirty="0">
              <a:solidFill>
                <a:prstClr val="black"/>
              </a:solidFill>
              <a:latin typeface="Calibri"/>
              <a:ea typeface="宋体"/>
            </a:endParaRPr>
          </a:p>
        </p:txBody>
      </p:sp>
      <p:sp>
        <p:nvSpPr>
          <p:cNvPr id="22" name="文本框 21">
            <a:extLst>
              <a:ext uri="{FF2B5EF4-FFF2-40B4-BE49-F238E27FC236}">
                <a16:creationId xmlns:a16="http://schemas.microsoft.com/office/drawing/2014/main" id="{4DA983DA-DC00-DF0C-4BBC-878B8501BE59}"/>
              </a:ext>
            </a:extLst>
          </p:cNvPr>
          <p:cNvSpPr txBox="1"/>
          <p:nvPr/>
        </p:nvSpPr>
        <p:spPr>
          <a:xfrm>
            <a:off x="4952405" y="3198168"/>
            <a:ext cx="1065521" cy="230832"/>
          </a:xfrm>
          <a:prstGeom prst="rect">
            <a:avLst/>
          </a:prstGeom>
          <a:noFill/>
        </p:spPr>
        <p:txBody>
          <a:bodyPr wrap="square">
            <a:spAutoFit/>
          </a:bodyPr>
          <a:lstStyle/>
          <a:p>
            <a:pPr defTabSz="342892">
              <a:defRPr/>
            </a:pPr>
            <a:r>
              <a:rPr lang="zh-CN" altLang="en-US" sz="900" dirty="0">
                <a:solidFill>
                  <a:prstClr val="black"/>
                </a:solidFill>
                <a:latin typeface="Calibri"/>
                <a:ea typeface="宋体"/>
              </a:rPr>
              <a:t>引入确切动量</a:t>
            </a:r>
            <a:r>
              <a:rPr lang="en-US" altLang="zh-CN" sz="900" dirty="0">
                <a:solidFill>
                  <a:prstClr val="black"/>
                </a:solidFill>
                <a:latin typeface="Calibri"/>
                <a:ea typeface="宋体"/>
              </a:rPr>
              <a:t>:</a:t>
            </a:r>
            <a:endParaRPr lang="zh-CN" altLang="en-US" sz="900" dirty="0">
              <a:solidFill>
                <a:prstClr val="black"/>
              </a:solidFill>
              <a:latin typeface="Calibri"/>
              <a:ea typeface="宋体"/>
            </a:endParaRPr>
          </a:p>
        </p:txBody>
      </p:sp>
      <p:sp>
        <p:nvSpPr>
          <p:cNvPr id="23" name="文本框 22">
            <a:extLst>
              <a:ext uri="{FF2B5EF4-FFF2-40B4-BE49-F238E27FC236}">
                <a16:creationId xmlns:a16="http://schemas.microsoft.com/office/drawing/2014/main" id="{CA812AE4-0D1B-1DBB-9240-8CBA28EA731B}"/>
              </a:ext>
            </a:extLst>
          </p:cNvPr>
          <p:cNvSpPr txBox="1"/>
          <p:nvPr/>
        </p:nvSpPr>
        <p:spPr>
          <a:xfrm>
            <a:off x="8153400" y="3234497"/>
            <a:ext cx="1537294" cy="230832"/>
          </a:xfrm>
          <a:prstGeom prst="rect">
            <a:avLst/>
          </a:prstGeom>
          <a:noFill/>
        </p:spPr>
        <p:txBody>
          <a:bodyPr wrap="square">
            <a:spAutoFit/>
          </a:bodyPr>
          <a:lstStyle/>
          <a:p>
            <a:pPr defTabSz="342892">
              <a:defRPr/>
            </a:pPr>
            <a:r>
              <a:rPr lang="zh-CN" altLang="en-US" sz="900" dirty="0">
                <a:solidFill>
                  <a:prstClr val="black"/>
                </a:solidFill>
                <a:latin typeface="Calibri"/>
                <a:ea typeface="宋体"/>
              </a:rPr>
              <a:t>考虑动量分辨能力</a:t>
            </a:r>
            <a:r>
              <a:rPr lang="en-US" altLang="zh-CN" sz="900" dirty="0">
                <a:solidFill>
                  <a:prstClr val="black"/>
                </a:solidFill>
                <a:latin typeface="Calibri"/>
                <a:ea typeface="宋体"/>
              </a:rPr>
              <a:t>:</a:t>
            </a:r>
            <a:endParaRPr lang="zh-CN" altLang="en-US" sz="900" dirty="0">
              <a:solidFill>
                <a:prstClr val="black"/>
              </a:solidFill>
              <a:latin typeface="Calibri"/>
              <a:ea typeface="宋体"/>
            </a:endParaRPr>
          </a:p>
        </p:txBody>
      </p:sp>
      <p:sp>
        <p:nvSpPr>
          <p:cNvPr id="4" name="任意多边形: 形状 50">
            <a:extLst>
              <a:ext uri="{FF2B5EF4-FFF2-40B4-BE49-F238E27FC236}">
                <a16:creationId xmlns:a16="http://schemas.microsoft.com/office/drawing/2014/main" id="{975EC086-CA72-0E44-C2EF-670501A76A45}"/>
              </a:ext>
            </a:extLst>
          </p:cNvPr>
          <p:cNvSpPr>
            <a:spLocks/>
          </p:cNvSpPr>
          <p:nvPr/>
        </p:nvSpPr>
        <p:spPr>
          <a:xfrm>
            <a:off x="6621068" y="974064"/>
            <a:ext cx="802688" cy="218313"/>
          </a:xfrm>
          <a:custGeom>
            <a:avLst/>
            <a:gdLst>
              <a:gd name="connsiteX0" fmla="*/ 853887 w 899606"/>
              <a:gd name="connsiteY0" fmla="*/ 0 h 183409"/>
              <a:gd name="connsiteX1" fmla="*/ 899606 w 899606"/>
              <a:gd name="connsiteY1" fmla="*/ 0 h 183409"/>
              <a:gd name="connsiteX2" fmla="*/ 899606 w 899606"/>
              <a:gd name="connsiteY2" fmla="*/ 183409 h 183409"/>
              <a:gd name="connsiteX3" fmla="*/ 853887 w 899606"/>
              <a:gd name="connsiteY3" fmla="*/ 183409 h 183409"/>
              <a:gd name="connsiteX4" fmla="*/ 747152 w 899606"/>
              <a:gd name="connsiteY4" fmla="*/ 0 h 183409"/>
              <a:gd name="connsiteX5" fmla="*/ 792871 w 899606"/>
              <a:gd name="connsiteY5" fmla="*/ 0 h 183409"/>
              <a:gd name="connsiteX6" fmla="*/ 792871 w 899606"/>
              <a:gd name="connsiteY6" fmla="*/ 183409 h 183409"/>
              <a:gd name="connsiteX7" fmla="*/ 747152 w 899606"/>
              <a:gd name="connsiteY7" fmla="*/ 183409 h 183409"/>
              <a:gd name="connsiteX8" fmla="*/ 640416 w 899606"/>
              <a:gd name="connsiteY8" fmla="*/ 0 h 183409"/>
              <a:gd name="connsiteX9" fmla="*/ 686135 w 899606"/>
              <a:gd name="connsiteY9" fmla="*/ 0 h 183409"/>
              <a:gd name="connsiteX10" fmla="*/ 686135 w 899606"/>
              <a:gd name="connsiteY10" fmla="*/ 183409 h 183409"/>
              <a:gd name="connsiteX11" fmla="*/ 640416 w 899606"/>
              <a:gd name="connsiteY11" fmla="*/ 183409 h 183409"/>
              <a:gd name="connsiteX12" fmla="*/ 533680 w 899606"/>
              <a:gd name="connsiteY12" fmla="*/ 0 h 183409"/>
              <a:gd name="connsiteX13" fmla="*/ 579399 w 899606"/>
              <a:gd name="connsiteY13" fmla="*/ 0 h 183409"/>
              <a:gd name="connsiteX14" fmla="*/ 579399 w 899606"/>
              <a:gd name="connsiteY14" fmla="*/ 183409 h 183409"/>
              <a:gd name="connsiteX15" fmla="*/ 533680 w 899606"/>
              <a:gd name="connsiteY15" fmla="*/ 183409 h 183409"/>
              <a:gd name="connsiteX16" fmla="*/ 426944 w 899606"/>
              <a:gd name="connsiteY16" fmla="*/ 0 h 183409"/>
              <a:gd name="connsiteX17" fmla="*/ 472663 w 899606"/>
              <a:gd name="connsiteY17" fmla="*/ 0 h 183409"/>
              <a:gd name="connsiteX18" fmla="*/ 472663 w 899606"/>
              <a:gd name="connsiteY18" fmla="*/ 183409 h 183409"/>
              <a:gd name="connsiteX19" fmla="*/ 426944 w 899606"/>
              <a:gd name="connsiteY19" fmla="*/ 183409 h 183409"/>
              <a:gd name="connsiteX20" fmla="*/ 320208 w 899606"/>
              <a:gd name="connsiteY20" fmla="*/ 0 h 183409"/>
              <a:gd name="connsiteX21" fmla="*/ 365927 w 899606"/>
              <a:gd name="connsiteY21" fmla="*/ 0 h 183409"/>
              <a:gd name="connsiteX22" fmla="*/ 365927 w 899606"/>
              <a:gd name="connsiteY22" fmla="*/ 183409 h 183409"/>
              <a:gd name="connsiteX23" fmla="*/ 320208 w 899606"/>
              <a:gd name="connsiteY23" fmla="*/ 183409 h 183409"/>
              <a:gd name="connsiteX24" fmla="*/ 213472 w 899606"/>
              <a:gd name="connsiteY24" fmla="*/ 0 h 183409"/>
              <a:gd name="connsiteX25" fmla="*/ 259191 w 899606"/>
              <a:gd name="connsiteY25" fmla="*/ 0 h 183409"/>
              <a:gd name="connsiteX26" fmla="*/ 259191 w 899606"/>
              <a:gd name="connsiteY26" fmla="*/ 183409 h 183409"/>
              <a:gd name="connsiteX27" fmla="*/ 213472 w 899606"/>
              <a:gd name="connsiteY27" fmla="*/ 183409 h 183409"/>
              <a:gd name="connsiteX28" fmla="*/ 106736 w 899606"/>
              <a:gd name="connsiteY28" fmla="*/ 0 h 183409"/>
              <a:gd name="connsiteX29" fmla="*/ 152455 w 899606"/>
              <a:gd name="connsiteY29" fmla="*/ 0 h 183409"/>
              <a:gd name="connsiteX30" fmla="*/ 152455 w 899606"/>
              <a:gd name="connsiteY30" fmla="*/ 183409 h 183409"/>
              <a:gd name="connsiteX31" fmla="*/ 106736 w 899606"/>
              <a:gd name="connsiteY31" fmla="*/ 183409 h 183409"/>
              <a:gd name="connsiteX32" fmla="*/ 0 w 899606"/>
              <a:gd name="connsiteY32" fmla="*/ 0 h 183409"/>
              <a:gd name="connsiteX33" fmla="*/ 45719 w 899606"/>
              <a:gd name="connsiteY33" fmla="*/ 0 h 183409"/>
              <a:gd name="connsiteX34" fmla="*/ 45719 w 899606"/>
              <a:gd name="connsiteY34" fmla="*/ 183409 h 183409"/>
              <a:gd name="connsiteX35" fmla="*/ 0 w 899606"/>
              <a:gd name="connsiteY35" fmla="*/ 183409 h 1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99606" h="183409">
                <a:moveTo>
                  <a:pt x="853887" y="0"/>
                </a:moveTo>
                <a:lnTo>
                  <a:pt x="899606" y="0"/>
                </a:lnTo>
                <a:lnTo>
                  <a:pt x="899606" y="183409"/>
                </a:lnTo>
                <a:lnTo>
                  <a:pt x="853887" y="183409"/>
                </a:lnTo>
                <a:close/>
                <a:moveTo>
                  <a:pt x="747152" y="0"/>
                </a:moveTo>
                <a:lnTo>
                  <a:pt x="792871" y="0"/>
                </a:lnTo>
                <a:lnTo>
                  <a:pt x="792871" y="183409"/>
                </a:lnTo>
                <a:lnTo>
                  <a:pt x="747152" y="183409"/>
                </a:lnTo>
                <a:close/>
                <a:moveTo>
                  <a:pt x="640416" y="0"/>
                </a:moveTo>
                <a:lnTo>
                  <a:pt x="686135" y="0"/>
                </a:lnTo>
                <a:lnTo>
                  <a:pt x="686135" y="183409"/>
                </a:lnTo>
                <a:lnTo>
                  <a:pt x="640416" y="183409"/>
                </a:lnTo>
                <a:close/>
                <a:moveTo>
                  <a:pt x="533680" y="0"/>
                </a:moveTo>
                <a:lnTo>
                  <a:pt x="579399" y="0"/>
                </a:lnTo>
                <a:lnTo>
                  <a:pt x="579399" y="183409"/>
                </a:lnTo>
                <a:lnTo>
                  <a:pt x="533680" y="183409"/>
                </a:lnTo>
                <a:close/>
                <a:moveTo>
                  <a:pt x="426944" y="0"/>
                </a:moveTo>
                <a:lnTo>
                  <a:pt x="472663" y="0"/>
                </a:lnTo>
                <a:lnTo>
                  <a:pt x="472663" y="183409"/>
                </a:lnTo>
                <a:lnTo>
                  <a:pt x="426944" y="183409"/>
                </a:lnTo>
                <a:close/>
                <a:moveTo>
                  <a:pt x="320208" y="0"/>
                </a:moveTo>
                <a:lnTo>
                  <a:pt x="365927" y="0"/>
                </a:lnTo>
                <a:lnTo>
                  <a:pt x="365927" y="183409"/>
                </a:lnTo>
                <a:lnTo>
                  <a:pt x="320208" y="183409"/>
                </a:lnTo>
                <a:close/>
                <a:moveTo>
                  <a:pt x="213472" y="0"/>
                </a:moveTo>
                <a:lnTo>
                  <a:pt x="259191" y="0"/>
                </a:lnTo>
                <a:lnTo>
                  <a:pt x="259191" y="183409"/>
                </a:lnTo>
                <a:lnTo>
                  <a:pt x="213472" y="183409"/>
                </a:lnTo>
                <a:close/>
                <a:moveTo>
                  <a:pt x="106736" y="0"/>
                </a:moveTo>
                <a:lnTo>
                  <a:pt x="152455" y="0"/>
                </a:lnTo>
                <a:lnTo>
                  <a:pt x="152455" y="183409"/>
                </a:lnTo>
                <a:lnTo>
                  <a:pt x="106736" y="183409"/>
                </a:lnTo>
                <a:close/>
                <a:moveTo>
                  <a:pt x="0" y="0"/>
                </a:moveTo>
                <a:lnTo>
                  <a:pt x="45719" y="0"/>
                </a:lnTo>
                <a:lnTo>
                  <a:pt x="45719" y="183409"/>
                </a:lnTo>
                <a:lnTo>
                  <a:pt x="0" y="183409"/>
                </a:lnTo>
                <a:close/>
              </a:path>
            </a:pathLst>
          </a:custGeom>
          <a:solidFill>
            <a:srgbClr val="824D9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685783">
              <a:defRPr/>
            </a:pPr>
            <a:endParaRPr lang="zh-CN" altLang="en-US" sz="1350">
              <a:solidFill>
                <a:prstClr val="white"/>
              </a:solidFill>
              <a:latin typeface="Calibri"/>
              <a:ea typeface="宋体"/>
            </a:endParaRPr>
          </a:p>
        </p:txBody>
      </p:sp>
      <p:sp>
        <p:nvSpPr>
          <p:cNvPr id="10" name="平行四边形 9">
            <a:extLst>
              <a:ext uri="{FF2B5EF4-FFF2-40B4-BE49-F238E27FC236}">
                <a16:creationId xmlns:a16="http://schemas.microsoft.com/office/drawing/2014/main" id="{5FD256A9-562B-B2B1-62DA-3617085DF816}"/>
              </a:ext>
            </a:extLst>
          </p:cNvPr>
          <p:cNvSpPr>
            <a:spLocks/>
          </p:cNvSpPr>
          <p:nvPr/>
        </p:nvSpPr>
        <p:spPr>
          <a:xfrm>
            <a:off x="7478201" y="987003"/>
            <a:ext cx="3164801" cy="192432"/>
          </a:xfrm>
          <a:prstGeom prst="parallelogram">
            <a:avLst/>
          </a:prstGeom>
          <a:solidFill>
            <a:srgbClr val="824D91"/>
          </a:soli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25000" lnSpcReduction="20000"/>
          </a:bodyPr>
          <a:lstStyle/>
          <a:p>
            <a:pPr algn="ctr" defTabSz="685783">
              <a:defRPr/>
            </a:pPr>
            <a:endParaRPr lang="zh-CN" altLang="en-US" b="1">
              <a:solidFill>
                <a:srgbClr val="FFFFFF"/>
              </a:solidFill>
              <a:latin typeface="Calibri"/>
              <a:ea typeface="宋体"/>
              <a:cs typeface="+mn-ea"/>
            </a:endParaRPr>
          </a:p>
        </p:txBody>
      </p:sp>
    </p:spTree>
    <p:extLst>
      <p:ext uri="{BB962C8B-B14F-4D97-AF65-F5344CB8AC3E}">
        <p14:creationId xmlns:p14="http://schemas.microsoft.com/office/powerpoint/2010/main" val="79901923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D53C891D-FD41-136C-FAD7-732ACA58350D}"/>
              </a:ext>
            </a:extLst>
          </p:cNvPr>
          <p:cNvSpPr>
            <a:spLocks noChangeArrowheads="1"/>
          </p:cNvSpPr>
          <p:nvPr/>
        </p:nvSpPr>
        <p:spPr bwMode="auto">
          <a:xfrm>
            <a:off x="2667001" y="71875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342892">
              <a:defRPr/>
            </a:pPr>
            <a:endParaRPr lang="zh-CN" altLang="en-US" sz="1350">
              <a:solidFill>
                <a:prstClr val="black"/>
              </a:solidFill>
              <a:latin typeface="Calibri"/>
              <a:ea typeface="宋体"/>
            </a:endParaRPr>
          </a:p>
        </p:txBody>
      </p:sp>
      <p:sp>
        <p:nvSpPr>
          <p:cNvPr id="8" name="文本框 7">
            <a:extLst>
              <a:ext uri="{FF2B5EF4-FFF2-40B4-BE49-F238E27FC236}">
                <a16:creationId xmlns:a16="http://schemas.microsoft.com/office/drawing/2014/main" id="{D2703CD0-DC19-CAB1-2B65-C39B0211A1C6}"/>
              </a:ext>
            </a:extLst>
          </p:cNvPr>
          <p:cNvSpPr txBox="1"/>
          <p:nvPr/>
        </p:nvSpPr>
        <p:spPr>
          <a:xfrm>
            <a:off x="333151" y="960725"/>
            <a:ext cx="4667699" cy="300082"/>
          </a:xfrm>
          <a:prstGeom prst="rect">
            <a:avLst/>
          </a:prstGeom>
          <a:solidFill>
            <a:schemeClr val="accent6">
              <a:lumMod val="20000"/>
              <a:lumOff val="80000"/>
            </a:schemeClr>
          </a:solidFill>
        </p:spPr>
        <p:txBody>
          <a:bodyPr wrap="square" rtlCol="0">
            <a:spAutoFit/>
          </a:bodyPr>
          <a:lstStyle/>
          <a:p>
            <a:pPr defTabSz="342892">
              <a:defRPr/>
            </a:pPr>
            <a:r>
              <a:rPr lang="zh-CN" altLang="en-US" sz="1350" b="1" dirty="0">
                <a:solidFill>
                  <a:prstClr val="black"/>
                </a:solidFill>
                <a:latin typeface="Calibri"/>
                <a:ea typeface="楷体" panose="02010609060101010101" pitchFamily="49" charset="-122"/>
              </a:rPr>
              <a:t>模拟案例</a:t>
            </a:r>
            <a:r>
              <a:rPr lang="en-US" altLang="zh-CN" sz="1350" b="1" dirty="0">
                <a:solidFill>
                  <a:prstClr val="black"/>
                </a:solidFill>
                <a:latin typeface="Calibri"/>
                <a:ea typeface="楷体" panose="02010609060101010101" pitchFamily="49" charset="-122"/>
              </a:rPr>
              <a:t>2</a:t>
            </a:r>
            <a:r>
              <a:rPr lang="zh-CN" altLang="en-US" sz="1350" b="1" dirty="0">
                <a:solidFill>
                  <a:prstClr val="black"/>
                </a:solidFill>
                <a:latin typeface="Calibri"/>
                <a:ea typeface="楷体" panose="02010609060101010101" pitchFamily="49" charset="-122"/>
              </a:rPr>
              <a:t>：单能缪子的精细成像</a:t>
            </a:r>
          </a:p>
        </p:txBody>
      </p:sp>
      <p:sp>
        <p:nvSpPr>
          <p:cNvPr id="21" name="文本框 20">
            <a:extLst>
              <a:ext uri="{FF2B5EF4-FFF2-40B4-BE49-F238E27FC236}">
                <a16:creationId xmlns:a16="http://schemas.microsoft.com/office/drawing/2014/main" id="{2F8F823D-C2AE-6ED2-15FB-2BC5A624998C}"/>
              </a:ext>
            </a:extLst>
          </p:cNvPr>
          <p:cNvSpPr txBox="1"/>
          <p:nvPr/>
        </p:nvSpPr>
        <p:spPr>
          <a:xfrm>
            <a:off x="680755" y="1856357"/>
            <a:ext cx="1878472" cy="276999"/>
          </a:xfrm>
          <a:prstGeom prst="rect">
            <a:avLst/>
          </a:prstGeom>
          <a:noFill/>
        </p:spPr>
        <p:txBody>
          <a:bodyPr wrap="square">
            <a:spAutoFit/>
          </a:bodyPr>
          <a:lstStyle/>
          <a:p>
            <a:pPr defTabSz="342892">
              <a:defRPr/>
            </a:pPr>
            <a:r>
              <a:rPr lang="zh-CN" altLang="en-US" sz="1200" dirty="0">
                <a:solidFill>
                  <a:prstClr val="black"/>
                </a:solidFill>
                <a:latin typeface="Calibri"/>
                <a:ea typeface="宋体"/>
              </a:rPr>
              <a:t>成像目标</a:t>
            </a:r>
            <a:r>
              <a:rPr lang="en-US" altLang="zh-CN" sz="1200" dirty="0">
                <a:solidFill>
                  <a:prstClr val="black"/>
                </a:solidFill>
                <a:latin typeface="Calibri"/>
                <a:ea typeface="宋体"/>
              </a:rPr>
              <a:t>:</a:t>
            </a:r>
            <a:r>
              <a:rPr lang="zh-CN" altLang="en-US" sz="1200" dirty="0">
                <a:solidFill>
                  <a:prstClr val="black"/>
                </a:solidFill>
                <a:latin typeface="Calibri"/>
                <a:ea typeface="宋体"/>
              </a:rPr>
              <a:t>标准</a:t>
            </a:r>
            <a:r>
              <a:rPr lang="en-US" altLang="zh-CN" sz="1200" dirty="0">
                <a:solidFill>
                  <a:prstClr val="black"/>
                </a:solidFill>
                <a:latin typeface="Calibri"/>
                <a:ea typeface="宋体"/>
              </a:rPr>
              <a:t>fetter</a:t>
            </a:r>
            <a:r>
              <a:rPr lang="zh-CN" altLang="en-US" sz="1200" dirty="0">
                <a:solidFill>
                  <a:prstClr val="black"/>
                </a:solidFill>
                <a:latin typeface="Calibri"/>
                <a:ea typeface="宋体"/>
              </a:rPr>
              <a:t>模型</a:t>
            </a:r>
          </a:p>
        </p:txBody>
      </p:sp>
      <p:pic>
        <p:nvPicPr>
          <p:cNvPr id="4" name="图片 3">
            <a:extLst>
              <a:ext uri="{FF2B5EF4-FFF2-40B4-BE49-F238E27FC236}">
                <a16:creationId xmlns:a16="http://schemas.microsoft.com/office/drawing/2014/main" id="{7EB3177F-879E-7D65-EEDB-2FD0A56707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6859" y="2315026"/>
            <a:ext cx="3973654" cy="2449859"/>
          </a:xfrm>
          <a:prstGeom prst="rect">
            <a:avLst/>
          </a:prstGeom>
        </p:spPr>
      </p:pic>
      <p:pic>
        <p:nvPicPr>
          <p:cNvPr id="10" name="图片 9">
            <a:extLst>
              <a:ext uri="{FF2B5EF4-FFF2-40B4-BE49-F238E27FC236}">
                <a16:creationId xmlns:a16="http://schemas.microsoft.com/office/drawing/2014/main" id="{8759366F-2267-17B1-0D76-E429A08CFF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17064" y="2433624"/>
            <a:ext cx="2390220" cy="2331261"/>
          </a:xfrm>
          <a:prstGeom prst="rect">
            <a:avLst/>
          </a:prstGeom>
        </p:spPr>
      </p:pic>
      <p:sp>
        <p:nvSpPr>
          <p:cNvPr id="5" name="任意多边形: 形状 50">
            <a:extLst>
              <a:ext uri="{FF2B5EF4-FFF2-40B4-BE49-F238E27FC236}">
                <a16:creationId xmlns:a16="http://schemas.microsoft.com/office/drawing/2014/main" id="{99792E21-F957-612B-A68B-3BF44E7C6A77}"/>
              </a:ext>
            </a:extLst>
          </p:cNvPr>
          <p:cNvSpPr>
            <a:spLocks/>
          </p:cNvSpPr>
          <p:nvPr/>
        </p:nvSpPr>
        <p:spPr>
          <a:xfrm>
            <a:off x="6592131" y="651659"/>
            <a:ext cx="802688" cy="218313"/>
          </a:xfrm>
          <a:custGeom>
            <a:avLst/>
            <a:gdLst>
              <a:gd name="connsiteX0" fmla="*/ 853887 w 899606"/>
              <a:gd name="connsiteY0" fmla="*/ 0 h 183409"/>
              <a:gd name="connsiteX1" fmla="*/ 899606 w 899606"/>
              <a:gd name="connsiteY1" fmla="*/ 0 h 183409"/>
              <a:gd name="connsiteX2" fmla="*/ 899606 w 899606"/>
              <a:gd name="connsiteY2" fmla="*/ 183409 h 183409"/>
              <a:gd name="connsiteX3" fmla="*/ 853887 w 899606"/>
              <a:gd name="connsiteY3" fmla="*/ 183409 h 183409"/>
              <a:gd name="connsiteX4" fmla="*/ 747152 w 899606"/>
              <a:gd name="connsiteY4" fmla="*/ 0 h 183409"/>
              <a:gd name="connsiteX5" fmla="*/ 792871 w 899606"/>
              <a:gd name="connsiteY5" fmla="*/ 0 h 183409"/>
              <a:gd name="connsiteX6" fmla="*/ 792871 w 899606"/>
              <a:gd name="connsiteY6" fmla="*/ 183409 h 183409"/>
              <a:gd name="connsiteX7" fmla="*/ 747152 w 899606"/>
              <a:gd name="connsiteY7" fmla="*/ 183409 h 183409"/>
              <a:gd name="connsiteX8" fmla="*/ 640416 w 899606"/>
              <a:gd name="connsiteY8" fmla="*/ 0 h 183409"/>
              <a:gd name="connsiteX9" fmla="*/ 686135 w 899606"/>
              <a:gd name="connsiteY9" fmla="*/ 0 h 183409"/>
              <a:gd name="connsiteX10" fmla="*/ 686135 w 899606"/>
              <a:gd name="connsiteY10" fmla="*/ 183409 h 183409"/>
              <a:gd name="connsiteX11" fmla="*/ 640416 w 899606"/>
              <a:gd name="connsiteY11" fmla="*/ 183409 h 183409"/>
              <a:gd name="connsiteX12" fmla="*/ 533680 w 899606"/>
              <a:gd name="connsiteY12" fmla="*/ 0 h 183409"/>
              <a:gd name="connsiteX13" fmla="*/ 579399 w 899606"/>
              <a:gd name="connsiteY13" fmla="*/ 0 h 183409"/>
              <a:gd name="connsiteX14" fmla="*/ 579399 w 899606"/>
              <a:gd name="connsiteY14" fmla="*/ 183409 h 183409"/>
              <a:gd name="connsiteX15" fmla="*/ 533680 w 899606"/>
              <a:gd name="connsiteY15" fmla="*/ 183409 h 183409"/>
              <a:gd name="connsiteX16" fmla="*/ 426944 w 899606"/>
              <a:gd name="connsiteY16" fmla="*/ 0 h 183409"/>
              <a:gd name="connsiteX17" fmla="*/ 472663 w 899606"/>
              <a:gd name="connsiteY17" fmla="*/ 0 h 183409"/>
              <a:gd name="connsiteX18" fmla="*/ 472663 w 899606"/>
              <a:gd name="connsiteY18" fmla="*/ 183409 h 183409"/>
              <a:gd name="connsiteX19" fmla="*/ 426944 w 899606"/>
              <a:gd name="connsiteY19" fmla="*/ 183409 h 183409"/>
              <a:gd name="connsiteX20" fmla="*/ 320208 w 899606"/>
              <a:gd name="connsiteY20" fmla="*/ 0 h 183409"/>
              <a:gd name="connsiteX21" fmla="*/ 365927 w 899606"/>
              <a:gd name="connsiteY21" fmla="*/ 0 h 183409"/>
              <a:gd name="connsiteX22" fmla="*/ 365927 w 899606"/>
              <a:gd name="connsiteY22" fmla="*/ 183409 h 183409"/>
              <a:gd name="connsiteX23" fmla="*/ 320208 w 899606"/>
              <a:gd name="connsiteY23" fmla="*/ 183409 h 183409"/>
              <a:gd name="connsiteX24" fmla="*/ 213472 w 899606"/>
              <a:gd name="connsiteY24" fmla="*/ 0 h 183409"/>
              <a:gd name="connsiteX25" fmla="*/ 259191 w 899606"/>
              <a:gd name="connsiteY25" fmla="*/ 0 h 183409"/>
              <a:gd name="connsiteX26" fmla="*/ 259191 w 899606"/>
              <a:gd name="connsiteY26" fmla="*/ 183409 h 183409"/>
              <a:gd name="connsiteX27" fmla="*/ 213472 w 899606"/>
              <a:gd name="connsiteY27" fmla="*/ 183409 h 183409"/>
              <a:gd name="connsiteX28" fmla="*/ 106736 w 899606"/>
              <a:gd name="connsiteY28" fmla="*/ 0 h 183409"/>
              <a:gd name="connsiteX29" fmla="*/ 152455 w 899606"/>
              <a:gd name="connsiteY29" fmla="*/ 0 h 183409"/>
              <a:gd name="connsiteX30" fmla="*/ 152455 w 899606"/>
              <a:gd name="connsiteY30" fmla="*/ 183409 h 183409"/>
              <a:gd name="connsiteX31" fmla="*/ 106736 w 899606"/>
              <a:gd name="connsiteY31" fmla="*/ 183409 h 183409"/>
              <a:gd name="connsiteX32" fmla="*/ 0 w 899606"/>
              <a:gd name="connsiteY32" fmla="*/ 0 h 183409"/>
              <a:gd name="connsiteX33" fmla="*/ 45719 w 899606"/>
              <a:gd name="connsiteY33" fmla="*/ 0 h 183409"/>
              <a:gd name="connsiteX34" fmla="*/ 45719 w 899606"/>
              <a:gd name="connsiteY34" fmla="*/ 183409 h 183409"/>
              <a:gd name="connsiteX35" fmla="*/ 0 w 899606"/>
              <a:gd name="connsiteY35" fmla="*/ 183409 h 1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99606" h="183409">
                <a:moveTo>
                  <a:pt x="853887" y="0"/>
                </a:moveTo>
                <a:lnTo>
                  <a:pt x="899606" y="0"/>
                </a:lnTo>
                <a:lnTo>
                  <a:pt x="899606" y="183409"/>
                </a:lnTo>
                <a:lnTo>
                  <a:pt x="853887" y="183409"/>
                </a:lnTo>
                <a:close/>
                <a:moveTo>
                  <a:pt x="747152" y="0"/>
                </a:moveTo>
                <a:lnTo>
                  <a:pt x="792871" y="0"/>
                </a:lnTo>
                <a:lnTo>
                  <a:pt x="792871" y="183409"/>
                </a:lnTo>
                <a:lnTo>
                  <a:pt x="747152" y="183409"/>
                </a:lnTo>
                <a:close/>
                <a:moveTo>
                  <a:pt x="640416" y="0"/>
                </a:moveTo>
                <a:lnTo>
                  <a:pt x="686135" y="0"/>
                </a:lnTo>
                <a:lnTo>
                  <a:pt x="686135" y="183409"/>
                </a:lnTo>
                <a:lnTo>
                  <a:pt x="640416" y="183409"/>
                </a:lnTo>
                <a:close/>
                <a:moveTo>
                  <a:pt x="533680" y="0"/>
                </a:moveTo>
                <a:lnTo>
                  <a:pt x="579399" y="0"/>
                </a:lnTo>
                <a:lnTo>
                  <a:pt x="579399" y="183409"/>
                </a:lnTo>
                <a:lnTo>
                  <a:pt x="533680" y="183409"/>
                </a:lnTo>
                <a:close/>
                <a:moveTo>
                  <a:pt x="426944" y="0"/>
                </a:moveTo>
                <a:lnTo>
                  <a:pt x="472663" y="0"/>
                </a:lnTo>
                <a:lnTo>
                  <a:pt x="472663" y="183409"/>
                </a:lnTo>
                <a:lnTo>
                  <a:pt x="426944" y="183409"/>
                </a:lnTo>
                <a:close/>
                <a:moveTo>
                  <a:pt x="320208" y="0"/>
                </a:moveTo>
                <a:lnTo>
                  <a:pt x="365927" y="0"/>
                </a:lnTo>
                <a:lnTo>
                  <a:pt x="365927" y="183409"/>
                </a:lnTo>
                <a:lnTo>
                  <a:pt x="320208" y="183409"/>
                </a:lnTo>
                <a:close/>
                <a:moveTo>
                  <a:pt x="213472" y="0"/>
                </a:moveTo>
                <a:lnTo>
                  <a:pt x="259191" y="0"/>
                </a:lnTo>
                <a:lnTo>
                  <a:pt x="259191" y="183409"/>
                </a:lnTo>
                <a:lnTo>
                  <a:pt x="213472" y="183409"/>
                </a:lnTo>
                <a:close/>
                <a:moveTo>
                  <a:pt x="106736" y="0"/>
                </a:moveTo>
                <a:lnTo>
                  <a:pt x="152455" y="0"/>
                </a:lnTo>
                <a:lnTo>
                  <a:pt x="152455" y="183409"/>
                </a:lnTo>
                <a:lnTo>
                  <a:pt x="106736" y="183409"/>
                </a:lnTo>
                <a:close/>
                <a:moveTo>
                  <a:pt x="0" y="0"/>
                </a:moveTo>
                <a:lnTo>
                  <a:pt x="45719" y="0"/>
                </a:lnTo>
                <a:lnTo>
                  <a:pt x="45719" y="183409"/>
                </a:lnTo>
                <a:lnTo>
                  <a:pt x="0" y="183409"/>
                </a:lnTo>
                <a:close/>
              </a:path>
            </a:pathLst>
          </a:custGeom>
          <a:solidFill>
            <a:srgbClr val="824D9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685783">
              <a:defRPr/>
            </a:pPr>
            <a:endParaRPr lang="zh-CN" altLang="en-US" sz="1350">
              <a:solidFill>
                <a:prstClr val="white"/>
              </a:solidFill>
              <a:latin typeface="Calibri"/>
              <a:ea typeface="宋体"/>
            </a:endParaRPr>
          </a:p>
        </p:txBody>
      </p:sp>
      <p:sp>
        <p:nvSpPr>
          <p:cNvPr id="7" name="平行四边形 6">
            <a:extLst>
              <a:ext uri="{FF2B5EF4-FFF2-40B4-BE49-F238E27FC236}">
                <a16:creationId xmlns:a16="http://schemas.microsoft.com/office/drawing/2014/main" id="{B77E10D0-1211-9AB8-D185-DFB5C38CBD18}"/>
              </a:ext>
            </a:extLst>
          </p:cNvPr>
          <p:cNvSpPr>
            <a:spLocks/>
          </p:cNvSpPr>
          <p:nvPr/>
        </p:nvSpPr>
        <p:spPr>
          <a:xfrm>
            <a:off x="7503200" y="644506"/>
            <a:ext cx="3164801" cy="192432"/>
          </a:xfrm>
          <a:prstGeom prst="parallelogram">
            <a:avLst/>
          </a:prstGeom>
          <a:solidFill>
            <a:srgbClr val="824D91"/>
          </a:soli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25000" lnSpcReduction="20000"/>
          </a:bodyPr>
          <a:lstStyle/>
          <a:p>
            <a:pPr algn="ctr" defTabSz="685783">
              <a:defRPr/>
            </a:pPr>
            <a:endParaRPr lang="zh-CN" altLang="en-US" b="1">
              <a:solidFill>
                <a:srgbClr val="FFFFFF"/>
              </a:solidFill>
              <a:latin typeface="Calibri"/>
              <a:ea typeface="宋体"/>
              <a:cs typeface="+mn-ea"/>
            </a:endParaRPr>
          </a:p>
        </p:txBody>
      </p:sp>
      <p:sp>
        <p:nvSpPr>
          <p:cNvPr id="9" name="任意多边形: 形状 2">
            <a:extLst>
              <a:ext uri="{FF2B5EF4-FFF2-40B4-BE49-F238E27FC236}">
                <a16:creationId xmlns:a16="http://schemas.microsoft.com/office/drawing/2014/main" id="{AD1E02A9-3D3E-6D21-E66F-A9CFFA514E23}"/>
              </a:ext>
            </a:extLst>
          </p:cNvPr>
          <p:cNvSpPr>
            <a:spLocks noChangeAspect="1"/>
          </p:cNvSpPr>
          <p:nvPr/>
        </p:nvSpPr>
        <p:spPr>
          <a:xfrm>
            <a:off x="1524000" y="5223554"/>
            <a:ext cx="9144000" cy="1320767"/>
          </a:xfrm>
          <a:custGeom>
            <a:avLst/>
            <a:gdLst>
              <a:gd name="connsiteX0" fmla="*/ 0 w 12192000"/>
              <a:gd name="connsiteY0" fmla="*/ 0 h 1888459"/>
              <a:gd name="connsiteX1" fmla="*/ 281981 w 12192000"/>
              <a:gd name="connsiteY1" fmla="*/ 80588 h 1888459"/>
              <a:gd name="connsiteX2" fmla="*/ 6717610 w 12192000"/>
              <a:gd name="connsiteY2" fmla="*/ 890543 h 1888459"/>
              <a:gd name="connsiteX3" fmla="*/ 11973012 w 12192000"/>
              <a:gd name="connsiteY3" fmla="*/ 363176 h 1888459"/>
              <a:gd name="connsiteX4" fmla="*/ 12192000 w 12192000"/>
              <a:gd name="connsiteY4" fmla="*/ 313968 h 1888459"/>
              <a:gd name="connsiteX5" fmla="*/ 12192000 w 12192000"/>
              <a:gd name="connsiteY5" fmla="*/ 1888459 h 1888459"/>
              <a:gd name="connsiteX6" fmla="*/ 0 w 12192000"/>
              <a:gd name="connsiteY6" fmla="*/ 1888459 h 188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88459">
                <a:moveTo>
                  <a:pt x="0" y="0"/>
                </a:moveTo>
                <a:lnTo>
                  <a:pt x="281981" y="80588"/>
                </a:lnTo>
                <a:cubicBezTo>
                  <a:pt x="2195056" y="597133"/>
                  <a:pt x="4387395" y="890543"/>
                  <a:pt x="6717610" y="890543"/>
                </a:cubicBezTo>
                <a:cubicBezTo>
                  <a:pt x="8581781" y="890543"/>
                  <a:pt x="10357712" y="702761"/>
                  <a:pt x="11973012" y="363176"/>
                </a:cubicBezTo>
                <a:lnTo>
                  <a:pt x="12192000" y="313968"/>
                </a:lnTo>
                <a:lnTo>
                  <a:pt x="12192000" y="1888459"/>
                </a:lnTo>
                <a:lnTo>
                  <a:pt x="0" y="1888459"/>
                </a:lnTo>
                <a:close/>
              </a:path>
            </a:pathLst>
          </a:custGeom>
          <a:gradFill flip="none" rotWithShape="1">
            <a:gsLst>
              <a:gs pos="0">
                <a:srgbClr val="824D91">
                  <a:tint val="66000"/>
                  <a:satMod val="160000"/>
                </a:srgbClr>
              </a:gs>
              <a:gs pos="50000">
                <a:srgbClr val="824D91">
                  <a:tint val="44500"/>
                  <a:satMod val="160000"/>
                </a:srgbClr>
              </a:gs>
              <a:gs pos="100000">
                <a:srgbClr val="824D91">
                  <a:tint val="23500"/>
                  <a:satMod val="160000"/>
                </a:srgbClr>
              </a:gs>
            </a:gsLst>
            <a:path path="circle">
              <a:fillToRect l="100000" t="100000"/>
            </a:path>
            <a:tileRect r="-100000" b="-100000"/>
          </a:gradFill>
          <a:ln w="12700">
            <a:noFill/>
          </a:ln>
          <a:effectLst>
            <a:outerShdw blurRad="127000" dist="50800" dir="5400000" algn="ctr"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685783">
              <a:defRPr/>
            </a:pPr>
            <a:endParaRPr lang="zh-CN" altLang="en-US" sz="2100" b="1" dirty="0">
              <a:solidFill>
                <a:srgbClr val="4472C4"/>
              </a:solidFill>
              <a:latin typeface="Arial" panose="020B0604020202020204" pitchFamily="34" charset="0"/>
              <a:ea typeface="宋体"/>
              <a:cs typeface="Arial" panose="020B0604020202020204" pitchFamily="34" charset="0"/>
            </a:endParaRPr>
          </a:p>
        </p:txBody>
      </p:sp>
    </p:spTree>
    <p:extLst>
      <p:ext uri="{BB962C8B-B14F-4D97-AF65-F5344CB8AC3E}">
        <p14:creationId xmlns:p14="http://schemas.microsoft.com/office/powerpoint/2010/main" val="219080402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D53C891D-FD41-136C-FAD7-732ACA58350D}"/>
              </a:ext>
            </a:extLst>
          </p:cNvPr>
          <p:cNvSpPr>
            <a:spLocks noChangeArrowheads="1"/>
          </p:cNvSpPr>
          <p:nvPr/>
        </p:nvSpPr>
        <p:spPr bwMode="auto">
          <a:xfrm>
            <a:off x="2667001" y="71875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342892">
              <a:defRPr/>
            </a:pPr>
            <a:endParaRPr lang="zh-CN" altLang="en-US" sz="1350">
              <a:solidFill>
                <a:prstClr val="black"/>
              </a:solidFill>
              <a:latin typeface="Calibri"/>
              <a:ea typeface="宋体"/>
            </a:endParaRPr>
          </a:p>
        </p:txBody>
      </p:sp>
      <p:pic>
        <p:nvPicPr>
          <p:cNvPr id="5" name="图片 4">
            <a:extLst>
              <a:ext uri="{FF2B5EF4-FFF2-40B4-BE49-F238E27FC236}">
                <a16:creationId xmlns:a16="http://schemas.microsoft.com/office/drawing/2014/main" id="{D5C617D1-D0B1-3D3E-FA03-9DDF72795A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605" y="2113155"/>
            <a:ext cx="2255890" cy="2351967"/>
          </a:xfrm>
          <a:prstGeom prst="rect">
            <a:avLst/>
          </a:prstGeom>
        </p:spPr>
      </p:pic>
      <p:pic>
        <p:nvPicPr>
          <p:cNvPr id="7" name="图片 6">
            <a:extLst>
              <a:ext uri="{FF2B5EF4-FFF2-40B4-BE49-F238E27FC236}">
                <a16:creationId xmlns:a16="http://schemas.microsoft.com/office/drawing/2014/main" id="{55598822-39CA-A22B-0CD3-347F94991149}"/>
              </a:ext>
            </a:extLst>
          </p:cNvPr>
          <p:cNvPicPr>
            <a:picLocks noChangeAspect="1"/>
          </p:cNvPicPr>
          <p:nvPr/>
        </p:nvPicPr>
        <p:blipFill>
          <a:blip r:embed="rId3"/>
          <a:stretch>
            <a:fillRect/>
          </a:stretch>
        </p:blipFill>
        <p:spPr>
          <a:xfrm>
            <a:off x="3338648" y="2596203"/>
            <a:ext cx="1246280" cy="1277881"/>
          </a:xfrm>
          <a:prstGeom prst="rect">
            <a:avLst/>
          </a:prstGeom>
        </p:spPr>
      </p:pic>
      <p:sp>
        <p:nvSpPr>
          <p:cNvPr id="9" name="箭头: 下 8">
            <a:extLst>
              <a:ext uri="{FF2B5EF4-FFF2-40B4-BE49-F238E27FC236}">
                <a16:creationId xmlns:a16="http://schemas.microsoft.com/office/drawing/2014/main" id="{7967316D-A61C-FDAD-2AC8-DE0F5311C3B1}"/>
              </a:ext>
            </a:extLst>
          </p:cNvPr>
          <p:cNvSpPr/>
          <p:nvPr/>
        </p:nvSpPr>
        <p:spPr>
          <a:xfrm rot="16200000">
            <a:off x="2751572" y="2745734"/>
            <a:ext cx="107986" cy="108680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92">
              <a:defRPr/>
            </a:pPr>
            <a:endParaRPr lang="zh-CN" altLang="en-US" sz="1350">
              <a:solidFill>
                <a:prstClr val="white"/>
              </a:solidFill>
              <a:latin typeface="Calibri"/>
              <a:ea typeface="宋体"/>
            </a:endParaRPr>
          </a:p>
        </p:txBody>
      </p:sp>
      <p:sp>
        <p:nvSpPr>
          <p:cNvPr id="4" name="任意多边形: 形状 50">
            <a:extLst>
              <a:ext uri="{FF2B5EF4-FFF2-40B4-BE49-F238E27FC236}">
                <a16:creationId xmlns:a16="http://schemas.microsoft.com/office/drawing/2014/main" id="{AA3D46C4-AD20-BAB8-DB0B-39409002D833}"/>
              </a:ext>
            </a:extLst>
          </p:cNvPr>
          <p:cNvSpPr>
            <a:spLocks/>
          </p:cNvSpPr>
          <p:nvPr/>
        </p:nvSpPr>
        <p:spPr>
          <a:xfrm>
            <a:off x="6665823" y="590854"/>
            <a:ext cx="802688" cy="218313"/>
          </a:xfrm>
          <a:custGeom>
            <a:avLst/>
            <a:gdLst>
              <a:gd name="connsiteX0" fmla="*/ 853887 w 899606"/>
              <a:gd name="connsiteY0" fmla="*/ 0 h 183409"/>
              <a:gd name="connsiteX1" fmla="*/ 899606 w 899606"/>
              <a:gd name="connsiteY1" fmla="*/ 0 h 183409"/>
              <a:gd name="connsiteX2" fmla="*/ 899606 w 899606"/>
              <a:gd name="connsiteY2" fmla="*/ 183409 h 183409"/>
              <a:gd name="connsiteX3" fmla="*/ 853887 w 899606"/>
              <a:gd name="connsiteY3" fmla="*/ 183409 h 183409"/>
              <a:gd name="connsiteX4" fmla="*/ 747152 w 899606"/>
              <a:gd name="connsiteY4" fmla="*/ 0 h 183409"/>
              <a:gd name="connsiteX5" fmla="*/ 792871 w 899606"/>
              <a:gd name="connsiteY5" fmla="*/ 0 h 183409"/>
              <a:gd name="connsiteX6" fmla="*/ 792871 w 899606"/>
              <a:gd name="connsiteY6" fmla="*/ 183409 h 183409"/>
              <a:gd name="connsiteX7" fmla="*/ 747152 w 899606"/>
              <a:gd name="connsiteY7" fmla="*/ 183409 h 183409"/>
              <a:gd name="connsiteX8" fmla="*/ 640416 w 899606"/>
              <a:gd name="connsiteY8" fmla="*/ 0 h 183409"/>
              <a:gd name="connsiteX9" fmla="*/ 686135 w 899606"/>
              <a:gd name="connsiteY9" fmla="*/ 0 h 183409"/>
              <a:gd name="connsiteX10" fmla="*/ 686135 w 899606"/>
              <a:gd name="connsiteY10" fmla="*/ 183409 h 183409"/>
              <a:gd name="connsiteX11" fmla="*/ 640416 w 899606"/>
              <a:gd name="connsiteY11" fmla="*/ 183409 h 183409"/>
              <a:gd name="connsiteX12" fmla="*/ 533680 w 899606"/>
              <a:gd name="connsiteY12" fmla="*/ 0 h 183409"/>
              <a:gd name="connsiteX13" fmla="*/ 579399 w 899606"/>
              <a:gd name="connsiteY13" fmla="*/ 0 h 183409"/>
              <a:gd name="connsiteX14" fmla="*/ 579399 w 899606"/>
              <a:gd name="connsiteY14" fmla="*/ 183409 h 183409"/>
              <a:gd name="connsiteX15" fmla="*/ 533680 w 899606"/>
              <a:gd name="connsiteY15" fmla="*/ 183409 h 183409"/>
              <a:gd name="connsiteX16" fmla="*/ 426944 w 899606"/>
              <a:gd name="connsiteY16" fmla="*/ 0 h 183409"/>
              <a:gd name="connsiteX17" fmla="*/ 472663 w 899606"/>
              <a:gd name="connsiteY17" fmla="*/ 0 h 183409"/>
              <a:gd name="connsiteX18" fmla="*/ 472663 w 899606"/>
              <a:gd name="connsiteY18" fmla="*/ 183409 h 183409"/>
              <a:gd name="connsiteX19" fmla="*/ 426944 w 899606"/>
              <a:gd name="connsiteY19" fmla="*/ 183409 h 183409"/>
              <a:gd name="connsiteX20" fmla="*/ 320208 w 899606"/>
              <a:gd name="connsiteY20" fmla="*/ 0 h 183409"/>
              <a:gd name="connsiteX21" fmla="*/ 365927 w 899606"/>
              <a:gd name="connsiteY21" fmla="*/ 0 h 183409"/>
              <a:gd name="connsiteX22" fmla="*/ 365927 w 899606"/>
              <a:gd name="connsiteY22" fmla="*/ 183409 h 183409"/>
              <a:gd name="connsiteX23" fmla="*/ 320208 w 899606"/>
              <a:gd name="connsiteY23" fmla="*/ 183409 h 183409"/>
              <a:gd name="connsiteX24" fmla="*/ 213472 w 899606"/>
              <a:gd name="connsiteY24" fmla="*/ 0 h 183409"/>
              <a:gd name="connsiteX25" fmla="*/ 259191 w 899606"/>
              <a:gd name="connsiteY25" fmla="*/ 0 h 183409"/>
              <a:gd name="connsiteX26" fmla="*/ 259191 w 899606"/>
              <a:gd name="connsiteY26" fmla="*/ 183409 h 183409"/>
              <a:gd name="connsiteX27" fmla="*/ 213472 w 899606"/>
              <a:gd name="connsiteY27" fmla="*/ 183409 h 183409"/>
              <a:gd name="connsiteX28" fmla="*/ 106736 w 899606"/>
              <a:gd name="connsiteY28" fmla="*/ 0 h 183409"/>
              <a:gd name="connsiteX29" fmla="*/ 152455 w 899606"/>
              <a:gd name="connsiteY29" fmla="*/ 0 h 183409"/>
              <a:gd name="connsiteX30" fmla="*/ 152455 w 899606"/>
              <a:gd name="connsiteY30" fmla="*/ 183409 h 183409"/>
              <a:gd name="connsiteX31" fmla="*/ 106736 w 899606"/>
              <a:gd name="connsiteY31" fmla="*/ 183409 h 183409"/>
              <a:gd name="connsiteX32" fmla="*/ 0 w 899606"/>
              <a:gd name="connsiteY32" fmla="*/ 0 h 183409"/>
              <a:gd name="connsiteX33" fmla="*/ 45719 w 899606"/>
              <a:gd name="connsiteY33" fmla="*/ 0 h 183409"/>
              <a:gd name="connsiteX34" fmla="*/ 45719 w 899606"/>
              <a:gd name="connsiteY34" fmla="*/ 183409 h 183409"/>
              <a:gd name="connsiteX35" fmla="*/ 0 w 899606"/>
              <a:gd name="connsiteY35" fmla="*/ 183409 h 1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99606" h="183409">
                <a:moveTo>
                  <a:pt x="853887" y="0"/>
                </a:moveTo>
                <a:lnTo>
                  <a:pt x="899606" y="0"/>
                </a:lnTo>
                <a:lnTo>
                  <a:pt x="899606" y="183409"/>
                </a:lnTo>
                <a:lnTo>
                  <a:pt x="853887" y="183409"/>
                </a:lnTo>
                <a:close/>
                <a:moveTo>
                  <a:pt x="747152" y="0"/>
                </a:moveTo>
                <a:lnTo>
                  <a:pt x="792871" y="0"/>
                </a:lnTo>
                <a:lnTo>
                  <a:pt x="792871" y="183409"/>
                </a:lnTo>
                <a:lnTo>
                  <a:pt x="747152" y="183409"/>
                </a:lnTo>
                <a:close/>
                <a:moveTo>
                  <a:pt x="640416" y="0"/>
                </a:moveTo>
                <a:lnTo>
                  <a:pt x="686135" y="0"/>
                </a:lnTo>
                <a:lnTo>
                  <a:pt x="686135" y="183409"/>
                </a:lnTo>
                <a:lnTo>
                  <a:pt x="640416" y="183409"/>
                </a:lnTo>
                <a:close/>
                <a:moveTo>
                  <a:pt x="533680" y="0"/>
                </a:moveTo>
                <a:lnTo>
                  <a:pt x="579399" y="0"/>
                </a:lnTo>
                <a:lnTo>
                  <a:pt x="579399" y="183409"/>
                </a:lnTo>
                <a:lnTo>
                  <a:pt x="533680" y="183409"/>
                </a:lnTo>
                <a:close/>
                <a:moveTo>
                  <a:pt x="426944" y="0"/>
                </a:moveTo>
                <a:lnTo>
                  <a:pt x="472663" y="0"/>
                </a:lnTo>
                <a:lnTo>
                  <a:pt x="472663" y="183409"/>
                </a:lnTo>
                <a:lnTo>
                  <a:pt x="426944" y="183409"/>
                </a:lnTo>
                <a:close/>
                <a:moveTo>
                  <a:pt x="320208" y="0"/>
                </a:moveTo>
                <a:lnTo>
                  <a:pt x="365927" y="0"/>
                </a:lnTo>
                <a:lnTo>
                  <a:pt x="365927" y="183409"/>
                </a:lnTo>
                <a:lnTo>
                  <a:pt x="320208" y="183409"/>
                </a:lnTo>
                <a:close/>
                <a:moveTo>
                  <a:pt x="213472" y="0"/>
                </a:moveTo>
                <a:lnTo>
                  <a:pt x="259191" y="0"/>
                </a:lnTo>
                <a:lnTo>
                  <a:pt x="259191" y="183409"/>
                </a:lnTo>
                <a:lnTo>
                  <a:pt x="213472" y="183409"/>
                </a:lnTo>
                <a:close/>
                <a:moveTo>
                  <a:pt x="106736" y="0"/>
                </a:moveTo>
                <a:lnTo>
                  <a:pt x="152455" y="0"/>
                </a:lnTo>
                <a:lnTo>
                  <a:pt x="152455" y="183409"/>
                </a:lnTo>
                <a:lnTo>
                  <a:pt x="106736" y="183409"/>
                </a:lnTo>
                <a:close/>
                <a:moveTo>
                  <a:pt x="0" y="0"/>
                </a:moveTo>
                <a:lnTo>
                  <a:pt x="45719" y="0"/>
                </a:lnTo>
                <a:lnTo>
                  <a:pt x="45719" y="183409"/>
                </a:lnTo>
                <a:lnTo>
                  <a:pt x="0" y="183409"/>
                </a:lnTo>
                <a:close/>
              </a:path>
            </a:pathLst>
          </a:custGeom>
          <a:solidFill>
            <a:srgbClr val="824D9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685783">
              <a:defRPr/>
            </a:pPr>
            <a:endParaRPr lang="zh-CN" altLang="en-US" sz="1350">
              <a:solidFill>
                <a:prstClr val="white"/>
              </a:solidFill>
              <a:latin typeface="Calibri"/>
              <a:ea typeface="宋体"/>
            </a:endParaRPr>
          </a:p>
        </p:txBody>
      </p:sp>
      <p:sp>
        <p:nvSpPr>
          <p:cNvPr id="10" name="平行四边形 9">
            <a:extLst>
              <a:ext uri="{FF2B5EF4-FFF2-40B4-BE49-F238E27FC236}">
                <a16:creationId xmlns:a16="http://schemas.microsoft.com/office/drawing/2014/main" id="{C5DB4FEB-F366-C345-ED44-95448E6B891B}"/>
              </a:ext>
            </a:extLst>
          </p:cNvPr>
          <p:cNvSpPr>
            <a:spLocks/>
          </p:cNvSpPr>
          <p:nvPr/>
        </p:nvSpPr>
        <p:spPr>
          <a:xfrm>
            <a:off x="7503200" y="613894"/>
            <a:ext cx="3164801" cy="192432"/>
          </a:xfrm>
          <a:prstGeom prst="parallelogram">
            <a:avLst/>
          </a:prstGeom>
          <a:solidFill>
            <a:srgbClr val="824D91"/>
          </a:soli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25000" lnSpcReduction="20000"/>
          </a:bodyPr>
          <a:lstStyle/>
          <a:p>
            <a:pPr algn="ctr" defTabSz="685783">
              <a:defRPr/>
            </a:pPr>
            <a:endParaRPr lang="zh-CN" altLang="en-US" b="1">
              <a:solidFill>
                <a:srgbClr val="FFFFFF"/>
              </a:solidFill>
              <a:latin typeface="Calibri"/>
              <a:ea typeface="宋体"/>
              <a:cs typeface="+mn-ea"/>
            </a:endParaRPr>
          </a:p>
        </p:txBody>
      </p:sp>
      <p:sp>
        <p:nvSpPr>
          <p:cNvPr id="13" name="任意多边形: 形状 2">
            <a:extLst>
              <a:ext uri="{FF2B5EF4-FFF2-40B4-BE49-F238E27FC236}">
                <a16:creationId xmlns:a16="http://schemas.microsoft.com/office/drawing/2014/main" id="{AEBEE4DB-CE8F-F093-9130-15A0049D1F86}"/>
              </a:ext>
            </a:extLst>
          </p:cNvPr>
          <p:cNvSpPr>
            <a:spLocks noChangeAspect="1"/>
          </p:cNvSpPr>
          <p:nvPr/>
        </p:nvSpPr>
        <p:spPr>
          <a:xfrm>
            <a:off x="1524000" y="4508663"/>
            <a:ext cx="9144000" cy="1320767"/>
          </a:xfrm>
          <a:custGeom>
            <a:avLst/>
            <a:gdLst>
              <a:gd name="connsiteX0" fmla="*/ 0 w 12192000"/>
              <a:gd name="connsiteY0" fmla="*/ 0 h 1888459"/>
              <a:gd name="connsiteX1" fmla="*/ 281981 w 12192000"/>
              <a:gd name="connsiteY1" fmla="*/ 80588 h 1888459"/>
              <a:gd name="connsiteX2" fmla="*/ 6717610 w 12192000"/>
              <a:gd name="connsiteY2" fmla="*/ 890543 h 1888459"/>
              <a:gd name="connsiteX3" fmla="*/ 11973012 w 12192000"/>
              <a:gd name="connsiteY3" fmla="*/ 363176 h 1888459"/>
              <a:gd name="connsiteX4" fmla="*/ 12192000 w 12192000"/>
              <a:gd name="connsiteY4" fmla="*/ 313968 h 1888459"/>
              <a:gd name="connsiteX5" fmla="*/ 12192000 w 12192000"/>
              <a:gd name="connsiteY5" fmla="*/ 1888459 h 1888459"/>
              <a:gd name="connsiteX6" fmla="*/ 0 w 12192000"/>
              <a:gd name="connsiteY6" fmla="*/ 1888459 h 188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88459">
                <a:moveTo>
                  <a:pt x="0" y="0"/>
                </a:moveTo>
                <a:lnTo>
                  <a:pt x="281981" y="80588"/>
                </a:lnTo>
                <a:cubicBezTo>
                  <a:pt x="2195056" y="597133"/>
                  <a:pt x="4387395" y="890543"/>
                  <a:pt x="6717610" y="890543"/>
                </a:cubicBezTo>
                <a:cubicBezTo>
                  <a:pt x="8581781" y="890543"/>
                  <a:pt x="10357712" y="702761"/>
                  <a:pt x="11973012" y="363176"/>
                </a:cubicBezTo>
                <a:lnTo>
                  <a:pt x="12192000" y="313968"/>
                </a:lnTo>
                <a:lnTo>
                  <a:pt x="12192000" y="1888459"/>
                </a:lnTo>
                <a:lnTo>
                  <a:pt x="0" y="1888459"/>
                </a:lnTo>
                <a:close/>
              </a:path>
            </a:pathLst>
          </a:custGeom>
          <a:gradFill flip="none" rotWithShape="1">
            <a:gsLst>
              <a:gs pos="0">
                <a:srgbClr val="824D91">
                  <a:tint val="66000"/>
                  <a:satMod val="160000"/>
                </a:srgbClr>
              </a:gs>
              <a:gs pos="50000">
                <a:srgbClr val="824D91">
                  <a:tint val="44500"/>
                  <a:satMod val="160000"/>
                </a:srgbClr>
              </a:gs>
              <a:gs pos="100000">
                <a:srgbClr val="824D91">
                  <a:tint val="23500"/>
                  <a:satMod val="160000"/>
                </a:srgbClr>
              </a:gs>
            </a:gsLst>
            <a:path path="circle">
              <a:fillToRect l="100000" t="100000"/>
            </a:path>
            <a:tileRect r="-100000" b="-100000"/>
          </a:gradFill>
          <a:ln w="12700">
            <a:noFill/>
          </a:ln>
          <a:effectLst>
            <a:outerShdw blurRad="127000" dist="50800" dir="5400000" algn="ctr"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685783">
              <a:defRPr/>
            </a:pPr>
            <a:endParaRPr lang="zh-CN" altLang="en-US" sz="2100" b="1" dirty="0">
              <a:solidFill>
                <a:srgbClr val="4472C4"/>
              </a:solidFill>
              <a:latin typeface="Arial" panose="020B0604020202020204" pitchFamily="34" charset="0"/>
              <a:ea typeface="宋体"/>
              <a:cs typeface="Arial" panose="020B0604020202020204" pitchFamily="34" charset="0"/>
            </a:endParaRPr>
          </a:p>
        </p:txBody>
      </p:sp>
      <p:pic>
        <p:nvPicPr>
          <p:cNvPr id="15" name="图片 14">
            <a:extLst>
              <a:ext uri="{FF2B5EF4-FFF2-40B4-BE49-F238E27FC236}">
                <a16:creationId xmlns:a16="http://schemas.microsoft.com/office/drawing/2014/main" id="{C8CD4BDF-DC0D-A6E5-5C78-A3739361C36A}"/>
              </a:ext>
            </a:extLst>
          </p:cNvPr>
          <p:cNvPicPr>
            <a:picLocks noChangeAspect="1"/>
          </p:cNvPicPr>
          <p:nvPr/>
        </p:nvPicPr>
        <p:blipFill>
          <a:blip r:embed="rId4"/>
          <a:stretch>
            <a:fillRect/>
          </a:stretch>
        </p:blipFill>
        <p:spPr>
          <a:xfrm>
            <a:off x="5873575" y="1759713"/>
            <a:ext cx="5049384" cy="3338573"/>
          </a:xfrm>
          <a:prstGeom prst="rect">
            <a:avLst/>
          </a:prstGeom>
        </p:spPr>
      </p:pic>
      <p:sp>
        <p:nvSpPr>
          <p:cNvPr id="17" name="文本框 16">
            <a:extLst>
              <a:ext uri="{FF2B5EF4-FFF2-40B4-BE49-F238E27FC236}">
                <a16:creationId xmlns:a16="http://schemas.microsoft.com/office/drawing/2014/main" id="{2961789C-3391-5B10-C599-4D9F150D1D5E}"/>
              </a:ext>
            </a:extLst>
          </p:cNvPr>
          <p:cNvSpPr txBox="1"/>
          <p:nvPr/>
        </p:nvSpPr>
        <p:spPr>
          <a:xfrm>
            <a:off x="6097010" y="1073092"/>
            <a:ext cx="6094990" cy="369332"/>
          </a:xfrm>
          <a:prstGeom prst="rect">
            <a:avLst/>
          </a:prstGeom>
          <a:noFill/>
        </p:spPr>
        <p:txBody>
          <a:bodyPr wrap="square">
            <a:spAutoFit/>
          </a:bodyPr>
          <a:lstStyle/>
          <a:p>
            <a:r>
              <a:rPr lang="zh-CN" altLang="en-US" sz="18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设置动能为</a:t>
            </a:r>
            <a:r>
              <a:rPr lang="en-US" altLang="zh-CN" sz="18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0.5GeV</a:t>
            </a:r>
            <a:r>
              <a:rPr lang="zh-CN" altLang="en-US" sz="18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，入射近似垂直</a:t>
            </a:r>
            <a:endParaRPr lang="zh-CN" altLang="en-US" dirty="0"/>
          </a:p>
        </p:txBody>
      </p:sp>
      <p:sp>
        <p:nvSpPr>
          <p:cNvPr id="19" name="文本框 18">
            <a:extLst>
              <a:ext uri="{FF2B5EF4-FFF2-40B4-BE49-F238E27FC236}">
                <a16:creationId xmlns:a16="http://schemas.microsoft.com/office/drawing/2014/main" id="{FC75B5DA-F5CC-2029-E363-058F0B5E04A2}"/>
              </a:ext>
            </a:extLst>
          </p:cNvPr>
          <p:cNvSpPr txBox="1"/>
          <p:nvPr/>
        </p:nvSpPr>
        <p:spPr>
          <a:xfrm>
            <a:off x="1093076" y="1161057"/>
            <a:ext cx="1851419" cy="369332"/>
          </a:xfrm>
          <a:prstGeom prst="rect">
            <a:avLst/>
          </a:prstGeom>
          <a:noFill/>
        </p:spPr>
        <p:txBody>
          <a:bodyPr wrap="square">
            <a:spAutoFit/>
          </a:bodyPr>
          <a:lstStyle/>
          <a:p>
            <a:r>
              <a:rPr lang="zh-CN" altLang="en-US" sz="18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全能谱缪子</a:t>
            </a:r>
            <a:endParaRPr lang="zh-CN" altLang="en-US" dirty="0"/>
          </a:p>
        </p:txBody>
      </p:sp>
    </p:spTree>
    <p:extLst>
      <p:ext uri="{BB962C8B-B14F-4D97-AF65-F5344CB8AC3E}">
        <p14:creationId xmlns:p14="http://schemas.microsoft.com/office/powerpoint/2010/main" val="244566090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D53C891D-FD41-136C-FAD7-732ACA58350D}"/>
              </a:ext>
            </a:extLst>
          </p:cNvPr>
          <p:cNvSpPr>
            <a:spLocks noChangeArrowheads="1"/>
          </p:cNvSpPr>
          <p:nvPr/>
        </p:nvSpPr>
        <p:spPr bwMode="auto">
          <a:xfrm>
            <a:off x="2667001" y="71875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342892">
              <a:defRPr/>
            </a:pPr>
            <a:endParaRPr lang="zh-CN" altLang="en-US" sz="1350">
              <a:solidFill>
                <a:prstClr val="black"/>
              </a:solidFill>
              <a:latin typeface="Calibri"/>
              <a:ea typeface="宋体"/>
            </a:endParaRPr>
          </a:p>
        </p:txBody>
      </p:sp>
      <p:sp>
        <p:nvSpPr>
          <p:cNvPr id="8" name="文本框 7">
            <a:extLst>
              <a:ext uri="{FF2B5EF4-FFF2-40B4-BE49-F238E27FC236}">
                <a16:creationId xmlns:a16="http://schemas.microsoft.com/office/drawing/2014/main" id="{D2703CD0-DC19-CAB1-2B65-C39B0211A1C6}"/>
              </a:ext>
            </a:extLst>
          </p:cNvPr>
          <p:cNvSpPr txBox="1"/>
          <p:nvPr/>
        </p:nvSpPr>
        <p:spPr>
          <a:xfrm>
            <a:off x="174906" y="857252"/>
            <a:ext cx="4667699" cy="300082"/>
          </a:xfrm>
          <a:prstGeom prst="rect">
            <a:avLst/>
          </a:prstGeom>
          <a:solidFill>
            <a:schemeClr val="accent6">
              <a:lumMod val="20000"/>
              <a:lumOff val="80000"/>
            </a:schemeClr>
          </a:solidFill>
        </p:spPr>
        <p:txBody>
          <a:bodyPr wrap="square" rtlCol="0">
            <a:spAutoFit/>
          </a:bodyPr>
          <a:lstStyle/>
          <a:p>
            <a:pPr defTabSz="342892">
              <a:defRPr/>
            </a:pPr>
            <a:r>
              <a:rPr lang="zh-CN" altLang="en-US" sz="1350" b="1" dirty="0">
                <a:solidFill>
                  <a:prstClr val="black"/>
                </a:solidFill>
                <a:latin typeface="Calibri"/>
                <a:ea typeface="楷体" panose="02010609060101010101" pitchFamily="49" charset="-122"/>
              </a:rPr>
              <a:t>模拟案例</a:t>
            </a:r>
            <a:r>
              <a:rPr lang="en-US" altLang="zh-CN" sz="1350" b="1" dirty="0">
                <a:solidFill>
                  <a:prstClr val="black"/>
                </a:solidFill>
                <a:latin typeface="Calibri"/>
                <a:ea typeface="楷体" panose="02010609060101010101" pitchFamily="49" charset="-122"/>
              </a:rPr>
              <a:t>3</a:t>
            </a:r>
            <a:r>
              <a:rPr lang="zh-CN" altLang="en-US" sz="1350" b="1" dirty="0">
                <a:solidFill>
                  <a:prstClr val="black"/>
                </a:solidFill>
                <a:latin typeface="Calibri"/>
                <a:ea typeface="楷体" panose="02010609060101010101" pitchFamily="49" charset="-122"/>
              </a:rPr>
              <a:t>：船体内货物透射成像场景下的能谱分析：</a:t>
            </a:r>
          </a:p>
        </p:txBody>
      </p:sp>
      <p:pic>
        <p:nvPicPr>
          <p:cNvPr id="5" name="图片 4">
            <a:extLst>
              <a:ext uri="{FF2B5EF4-FFF2-40B4-BE49-F238E27FC236}">
                <a16:creationId xmlns:a16="http://schemas.microsoft.com/office/drawing/2014/main" id="{485F295B-8C86-F3C0-E0B9-AFE07A0275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8401" y="3146863"/>
            <a:ext cx="2179751" cy="1469704"/>
          </a:xfrm>
          <a:prstGeom prst="rect">
            <a:avLst/>
          </a:prstGeom>
        </p:spPr>
      </p:pic>
      <p:sp>
        <p:nvSpPr>
          <p:cNvPr id="10" name="文本框 9">
            <a:extLst>
              <a:ext uri="{FF2B5EF4-FFF2-40B4-BE49-F238E27FC236}">
                <a16:creationId xmlns:a16="http://schemas.microsoft.com/office/drawing/2014/main" id="{0104BAB5-90FB-9912-EADD-AF2548F9DD87}"/>
              </a:ext>
            </a:extLst>
          </p:cNvPr>
          <p:cNvSpPr txBox="1"/>
          <p:nvPr/>
        </p:nvSpPr>
        <p:spPr>
          <a:xfrm>
            <a:off x="6429868" y="4984155"/>
            <a:ext cx="4248105" cy="415498"/>
          </a:xfrm>
          <a:prstGeom prst="rect">
            <a:avLst/>
          </a:prstGeom>
          <a:noFill/>
        </p:spPr>
        <p:txBody>
          <a:bodyPr wrap="square">
            <a:spAutoFit/>
          </a:bodyPr>
          <a:lstStyle/>
          <a:p>
            <a:pPr defTabSz="342892">
              <a:defRPr/>
            </a:pPr>
            <a:r>
              <a:rPr lang="zh-CN" altLang="en-US" sz="2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低能区缪子的通量变化，差异明显</a:t>
            </a:r>
          </a:p>
        </p:txBody>
      </p:sp>
      <p:sp>
        <p:nvSpPr>
          <p:cNvPr id="4" name="任意多边形: 形状 50">
            <a:extLst>
              <a:ext uri="{FF2B5EF4-FFF2-40B4-BE49-F238E27FC236}">
                <a16:creationId xmlns:a16="http://schemas.microsoft.com/office/drawing/2014/main" id="{E0D3762D-D117-6D0C-7E11-C3C536D5040F}"/>
              </a:ext>
            </a:extLst>
          </p:cNvPr>
          <p:cNvSpPr>
            <a:spLocks/>
          </p:cNvSpPr>
          <p:nvPr/>
        </p:nvSpPr>
        <p:spPr>
          <a:xfrm>
            <a:off x="6629912" y="593844"/>
            <a:ext cx="802688" cy="218313"/>
          </a:xfrm>
          <a:custGeom>
            <a:avLst/>
            <a:gdLst>
              <a:gd name="connsiteX0" fmla="*/ 853887 w 899606"/>
              <a:gd name="connsiteY0" fmla="*/ 0 h 183409"/>
              <a:gd name="connsiteX1" fmla="*/ 899606 w 899606"/>
              <a:gd name="connsiteY1" fmla="*/ 0 h 183409"/>
              <a:gd name="connsiteX2" fmla="*/ 899606 w 899606"/>
              <a:gd name="connsiteY2" fmla="*/ 183409 h 183409"/>
              <a:gd name="connsiteX3" fmla="*/ 853887 w 899606"/>
              <a:gd name="connsiteY3" fmla="*/ 183409 h 183409"/>
              <a:gd name="connsiteX4" fmla="*/ 747152 w 899606"/>
              <a:gd name="connsiteY4" fmla="*/ 0 h 183409"/>
              <a:gd name="connsiteX5" fmla="*/ 792871 w 899606"/>
              <a:gd name="connsiteY5" fmla="*/ 0 h 183409"/>
              <a:gd name="connsiteX6" fmla="*/ 792871 w 899606"/>
              <a:gd name="connsiteY6" fmla="*/ 183409 h 183409"/>
              <a:gd name="connsiteX7" fmla="*/ 747152 w 899606"/>
              <a:gd name="connsiteY7" fmla="*/ 183409 h 183409"/>
              <a:gd name="connsiteX8" fmla="*/ 640416 w 899606"/>
              <a:gd name="connsiteY8" fmla="*/ 0 h 183409"/>
              <a:gd name="connsiteX9" fmla="*/ 686135 w 899606"/>
              <a:gd name="connsiteY9" fmla="*/ 0 h 183409"/>
              <a:gd name="connsiteX10" fmla="*/ 686135 w 899606"/>
              <a:gd name="connsiteY10" fmla="*/ 183409 h 183409"/>
              <a:gd name="connsiteX11" fmla="*/ 640416 w 899606"/>
              <a:gd name="connsiteY11" fmla="*/ 183409 h 183409"/>
              <a:gd name="connsiteX12" fmla="*/ 533680 w 899606"/>
              <a:gd name="connsiteY12" fmla="*/ 0 h 183409"/>
              <a:gd name="connsiteX13" fmla="*/ 579399 w 899606"/>
              <a:gd name="connsiteY13" fmla="*/ 0 h 183409"/>
              <a:gd name="connsiteX14" fmla="*/ 579399 w 899606"/>
              <a:gd name="connsiteY14" fmla="*/ 183409 h 183409"/>
              <a:gd name="connsiteX15" fmla="*/ 533680 w 899606"/>
              <a:gd name="connsiteY15" fmla="*/ 183409 h 183409"/>
              <a:gd name="connsiteX16" fmla="*/ 426944 w 899606"/>
              <a:gd name="connsiteY16" fmla="*/ 0 h 183409"/>
              <a:gd name="connsiteX17" fmla="*/ 472663 w 899606"/>
              <a:gd name="connsiteY17" fmla="*/ 0 h 183409"/>
              <a:gd name="connsiteX18" fmla="*/ 472663 w 899606"/>
              <a:gd name="connsiteY18" fmla="*/ 183409 h 183409"/>
              <a:gd name="connsiteX19" fmla="*/ 426944 w 899606"/>
              <a:gd name="connsiteY19" fmla="*/ 183409 h 183409"/>
              <a:gd name="connsiteX20" fmla="*/ 320208 w 899606"/>
              <a:gd name="connsiteY20" fmla="*/ 0 h 183409"/>
              <a:gd name="connsiteX21" fmla="*/ 365927 w 899606"/>
              <a:gd name="connsiteY21" fmla="*/ 0 h 183409"/>
              <a:gd name="connsiteX22" fmla="*/ 365927 w 899606"/>
              <a:gd name="connsiteY22" fmla="*/ 183409 h 183409"/>
              <a:gd name="connsiteX23" fmla="*/ 320208 w 899606"/>
              <a:gd name="connsiteY23" fmla="*/ 183409 h 183409"/>
              <a:gd name="connsiteX24" fmla="*/ 213472 w 899606"/>
              <a:gd name="connsiteY24" fmla="*/ 0 h 183409"/>
              <a:gd name="connsiteX25" fmla="*/ 259191 w 899606"/>
              <a:gd name="connsiteY25" fmla="*/ 0 h 183409"/>
              <a:gd name="connsiteX26" fmla="*/ 259191 w 899606"/>
              <a:gd name="connsiteY26" fmla="*/ 183409 h 183409"/>
              <a:gd name="connsiteX27" fmla="*/ 213472 w 899606"/>
              <a:gd name="connsiteY27" fmla="*/ 183409 h 183409"/>
              <a:gd name="connsiteX28" fmla="*/ 106736 w 899606"/>
              <a:gd name="connsiteY28" fmla="*/ 0 h 183409"/>
              <a:gd name="connsiteX29" fmla="*/ 152455 w 899606"/>
              <a:gd name="connsiteY29" fmla="*/ 0 h 183409"/>
              <a:gd name="connsiteX30" fmla="*/ 152455 w 899606"/>
              <a:gd name="connsiteY30" fmla="*/ 183409 h 183409"/>
              <a:gd name="connsiteX31" fmla="*/ 106736 w 899606"/>
              <a:gd name="connsiteY31" fmla="*/ 183409 h 183409"/>
              <a:gd name="connsiteX32" fmla="*/ 0 w 899606"/>
              <a:gd name="connsiteY32" fmla="*/ 0 h 183409"/>
              <a:gd name="connsiteX33" fmla="*/ 45719 w 899606"/>
              <a:gd name="connsiteY33" fmla="*/ 0 h 183409"/>
              <a:gd name="connsiteX34" fmla="*/ 45719 w 899606"/>
              <a:gd name="connsiteY34" fmla="*/ 183409 h 183409"/>
              <a:gd name="connsiteX35" fmla="*/ 0 w 899606"/>
              <a:gd name="connsiteY35" fmla="*/ 183409 h 1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99606" h="183409">
                <a:moveTo>
                  <a:pt x="853887" y="0"/>
                </a:moveTo>
                <a:lnTo>
                  <a:pt x="899606" y="0"/>
                </a:lnTo>
                <a:lnTo>
                  <a:pt x="899606" y="183409"/>
                </a:lnTo>
                <a:lnTo>
                  <a:pt x="853887" y="183409"/>
                </a:lnTo>
                <a:close/>
                <a:moveTo>
                  <a:pt x="747152" y="0"/>
                </a:moveTo>
                <a:lnTo>
                  <a:pt x="792871" y="0"/>
                </a:lnTo>
                <a:lnTo>
                  <a:pt x="792871" y="183409"/>
                </a:lnTo>
                <a:lnTo>
                  <a:pt x="747152" y="183409"/>
                </a:lnTo>
                <a:close/>
                <a:moveTo>
                  <a:pt x="640416" y="0"/>
                </a:moveTo>
                <a:lnTo>
                  <a:pt x="686135" y="0"/>
                </a:lnTo>
                <a:lnTo>
                  <a:pt x="686135" y="183409"/>
                </a:lnTo>
                <a:lnTo>
                  <a:pt x="640416" y="183409"/>
                </a:lnTo>
                <a:close/>
                <a:moveTo>
                  <a:pt x="533680" y="0"/>
                </a:moveTo>
                <a:lnTo>
                  <a:pt x="579399" y="0"/>
                </a:lnTo>
                <a:lnTo>
                  <a:pt x="579399" y="183409"/>
                </a:lnTo>
                <a:lnTo>
                  <a:pt x="533680" y="183409"/>
                </a:lnTo>
                <a:close/>
                <a:moveTo>
                  <a:pt x="426944" y="0"/>
                </a:moveTo>
                <a:lnTo>
                  <a:pt x="472663" y="0"/>
                </a:lnTo>
                <a:lnTo>
                  <a:pt x="472663" y="183409"/>
                </a:lnTo>
                <a:lnTo>
                  <a:pt x="426944" y="183409"/>
                </a:lnTo>
                <a:close/>
                <a:moveTo>
                  <a:pt x="320208" y="0"/>
                </a:moveTo>
                <a:lnTo>
                  <a:pt x="365927" y="0"/>
                </a:lnTo>
                <a:lnTo>
                  <a:pt x="365927" y="183409"/>
                </a:lnTo>
                <a:lnTo>
                  <a:pt x="320208" y="183409"/>
                </a:lnTo>
                <a:close/>
                <a:moveTo>
                  <a:pt x="213472" y="0"/>
                </a:moveTo>
                <a:lnTo>
                  <a:pt x="259191" y="0"/>
                </a:lnTo>
                <a:lnTo>
                  <a:pt x="259191" y="183409"/>
                </a:lnTo>
                <a:lnTo>
                  <a:pt x="213472" y="183409"/>
                </a:lnTo>
                <a:close/>
                <a:moveTo>
                  <a:pt x="106736" y="0"/>
                </a:moveTo>
                <a:lnTo>
                  <a:pt x="152455" y="0"/>
                </a:lnTo>
                <a:lnTo>
                  <a:pt x="152455" y="183409"/>
                </a:lnTo>
                <a:lnTo>
                  <a:pt x="106736" y="183409"/>
                </a:lnTo>
                <a:close/>
                <a:moveTo>
                  <a:pt x="0" y="0"/>
                </a:moveTo>
                <a:lnTo>
                  <a:pt x="45719" y="0"/>
                </a:lnTo>
                <a:lnTo>
                  <a:pt x="45719" y="183409"/>
                </a:lnTo>
                <a:lnTo>
                  <a:pt x="0" y="183409"/>
                </a:lnTo>
                <a:close/>
              </a:path>
            </a:pathLst>
          </a:custGeom>
          <a:solidFill>
            <a:srgbClr val="824D9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685783">
              <a:defRPr/>
            </a:pPr>
            <a:endParaRPr lang="zh-CN" altLang="en-US" sz="1350">
              <a:solidFill>
                <a:prstClr val="white"/>
              </a:solidFill>
              <a:latin typeface="Calibri"/>
              <a:ea typeface="宋体"/>
            </a:endParaRPr>
          </a:p>
        </p:txBody>
      </p:sp>
      <p:sp>
        <p:nvSpPr>
          <p:cNvPr id="11" name="平行四边形 10">
            <a:extLst>
              <a:ext uri="{FF2B5EF4-FFF2-40B4-BE49-F238E27FC236}">
                <a16:creationId xmlns:a16="http://schemas.microsoft.com/office/drawing/2014/main" id="{7971933D-9FA7-3C7A-F3C0-930D3BA84E79}"/>
              </a:ext>
            </a:extLst>
          </p:cNvPr>
          <p:cNvSpPr>
            <a:spLocks/>
          </p:cNvSpPr>
          <p:nvPr/>
        </p:nvSpPr>
        <p:spPr>
          <a:xfrm>
            <a:off x="7503200" y="622536"/>
            <a:ext cx="3164801" cy="192432"/>
          </a:xfrm>
          <a:prstGeom prst="parallelogram">
            <a:avLst/>
          </a:prstGeom>
          <a:solidFill>
            <a:srgbClr val="824D91"/>
          </a:soli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25000" lnSpcReduction="20000"/>
          </a:bodyPr>
          <a:lstStyle/>
          <a:p>
            <a:pPr algn="ctr" defTabSz="685783">
              <a:defRPr/>
            </a:pPr>
            <a:endParaRPr lang="zh-CN" altLang="en-US" b="1">
              <a:solidFill>
                <a:srgbClr val="FFFFFF"/>
              </a:solidFill>
              <a:latin typeface="Calibri"/>
              <a:ea typeface="宋体"/>
              <a:cs typeface="+mn-ea"/>
            </a:endParaRPr>
          </a:p>
        </p:txBody>
      </p:sp>
      <p:pic>
        <p:nvPicPr>
          <p:cNvPr id="12" name="图片 11">
            <a:extLst>
              <a:ext uri="{FF2B5EF4-FFF2-40B4-BE49-F238E27FC236}">
                <a16:creationId xmlns:a16="http://schemas.microsoft.com/office/drawing/2014/main" id="{7DC7D7E9-5B57-8F0E-477B-390C1852D8E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4006" y="1345541"/>
            <a:ext cx="2048539" cy="1551209"/>
          </a:xfrm>
          <a:prstGeom prst="rect">
            <a:avLst/>
          </a:prstGeom>
          <a:noFill/>
        </p:spPr>
      </p:pic>
      <p:pic>
        <p:nvPicPr>
          <p:cNvPr id="13" name="图片 12">
            <a:extLst>
              <a:ext uri="{FF2B5EF4-FFF2-40B4-BE49-F238E27FC236}">
                <a16:creationId xmlns:a16="http://schemas.microsoft.com/office/drawing/2014/main" id="{79D5C50A-0132-B98A-59CD-741DA3424B6B}"/>
              </a:ext>
            </a:extLst>
          </p:cNvPr>
          <p:cNvPicPr>
            <a:picLocks noChangeAspect="1"/>
          </p:cNvPicPr>
          <p:nvPr/>
        </p:nvPicPr>
        <p:blipFill>
          <a:blip r:embed="rId4">
            <a:extLst>
              <a:ext uri="{28A0092B-C50C-407E-A947-70E740481C1C}">
                <a14:useLocalDpi xmlns:a14="http://schemas.microsoft.com/office/drawing/2010/main" val="0"/>
              </a:ext>
            </a:extLst>
          </a:blip>
          <a:srcRect t="6131"/>
          <a:stretch/>
        </p:blipFill>
        <p:spPr>
          <a:xfrm>
            <a:off x="468809" y="1642388"/>
            <a:ext cx="4954210" cy="3341767"/>
          </a:xfrm>
          <a:prstGeom prst="rect">
            <a:avLst/>
          </a:prstGeom>
        </p:spPr>
      </p:pic>
    </p:spTree>
    <p:extLst>
      <p:ext uri="{BB962C8B-B14F-4D97-AF65-F5344CB8AC3E}">
        <p14:creationId xmlns:p14="http://schemas.microsoft.com/office/powerpoint/2010/main" val="347473800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234971" y="13149"/>
            <a:ext cx="7886700" cy="694938"/>
          </a:xfrm>
        </p:spPr>
        <p:txBody>
          <a:bodyPr>
            <a:normAutofit/>
          </a:bodyPr>
          <a:lstStyle/>
          <a:p>
            <a:r>
              <a:rPr lang="zh-CN" altLang="en-US" sz="2800" b="1" dirty="0"/>
              <a:t>系统构想</a:t>
            </a:r>
          </a:p>
        </p:txBody>
      </p:sp>
      <p:sp>
        <p:nvSpPr>
          <p:cNvPr id="6" name="Rectangle 2">
            <a:extLst>
              <a:ext uri="{FF2B5EF4-FFF2-40B4-BE49-F238E27FC236}">
                <a16:creationId xmlns:a16="http://schemas.microsoft.com/office/drawing/2014/main" id="{D53C891D-FD41-136C-FAD7-732ACA58350D}"/>
              </a:ext>
            </a:extLst>
          </p:cNvPr>
          <p:cNvSpPr>
            <a:spLocks noChangeArrowheads="1"/>
          </p:cNvSpPr>
          <p:nvPr/>
        </p:nvSpPr>
        <p:spPr bwMode="auto">
          <a:xfrm>
            <a:off x="2667001" y="71875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342892">
              <a:defRPr/>
            </a:pPr>
            <a:endParaRPr lang="zh-CN" altLang="en-US" sz="1350">
              <a:solidFill>
                <a:prstClr val="black"/>
              </a:solidFill>
              <a:latin typeface="Calibri"/>
              <a:ea typeface="宋体"/>
            </a:endParaRPr>
          </a:p>
        </p:txBody>
      </p:sp>
      <p:pic>
        <p:nvPicPr>
          <p:cNvPr id="4" name="图片 3">
            <a:extLst>
              <a:ext uri="{FF2B5EF4-FFF2-40B4-BE49-F238E27FC236}">
                <a16:creationId xmlns:a16="http://schemas.microsoft.com/office/drawing/2014/main" id="{8BEA55EE-5D2A-2BF1-38B7-FAE4AE959269}"/>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1846770" y="2430358"/>
            <a:ext cx="6195106" cy="3586148"/>
          </a:xfrm>
          <a:prstGeom prst="rect">
            <a:avLst/>
          </a:prstGeom>
          <a:noFill/>
          <a:ln>
            <a:noFill/>
          </a:ln>
        </p:spPr>
      </p:pic>
      <p:sp>
        <p:nvSpPr>
          <p:cNvPr id="11" name="文本框 10">
            <a:extLst>
              <a:ext uri="{FF2B5EF4-FFF2-40B4-BE49-F238E27FC236}">
                <a16:creationId xmlns:a16="http://schemas.microsoft.com/office/drawing/2014/main" id="{00B13F2F-0930-8F87-B965-DB88FF68169A}"/>
              </a:ext>
            </a:extLst>
          </p:cNvPr>
          <p:cNvSpPr txBox="1"/>
          <p:nvPr/>
        </p:nvSpPr>
        <p:spPr>
          <a:xfrm>
            <a:off x="5556949" y="1213703"/>
            <a:ext cx="3084434" cy="715581"/>
          </a:xfrm>
          <a:prstGeom prst="rect">
            <a:avLst/>
          </a:prstGeom>
          <a:noFill/>
        </p:spPr>
        <p:txBody>
          <a:bodyPr wrap="square" rtlCol="0">
            <a:spAutoFit/>
          </a:bodyPr>
          <a:lstStyle/>
          <a:p>
            <a:pPr defTabSz="342892">
              <a:defRPr/>
            </a:pPr>
            <a:r>
              <a:rPr lang="zh-CN" altLang="en-US"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采用飞行时间法探测缪子动量：</a:t>
            </a:r>
            <a:endParaRPr lang="en-US" altLang="zh-CN"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214308" indent="-214308" defTabSz="342892">
              <a:buFont typeface="Arial" panose="020B0604020202020204" pitchFamily="34" charset="0"/>
              <a:buChar char="•"/>
              <a:defRPr/>
            </a:pPr>
            <a:r>
              <a:rPr lang="zh-CN" altLang="en-US"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具有</a:t>
            </a:r>
            <a:r>
              <a:rPr lang="en-US" altLang="zh-CN"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20ps</a:t>
            </a:r>
            <a:r>
              <a:rPr lang="zh-CN" altLang="en-US"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量级的时间分辨能力</a:t>
            </a:r>
            <a:endParaRPr lang="en-US" altLang="zh-CN"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214308" indent="-214308" defTabSz="342892">
              <a:buFont typeface="Arial" panose="020B0604020202020204" pitchFamily="34" charset="0"/>
              <a:buChar char="•"/>
              <a:defRPr/>
            </a:pPr>
            <a:r>
              <a:rPr lang="zh-CN" altLang="en-US"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具有大面积制造的可行性</a:t>
            </a:r>
          </a:p>
        </p:txBody>
      </p:sp>
      <p:sp>
        <p:nvSpPr>
          <p:cNvPr id="12" name="文本框 11">
            <a:extLst>
              <a:ext uri="{FF2B5EF4-FFF2-40B4-BE49-F238E27FC236}">
                <a16:creationId xmlns:a16="http://schemas.microsoft.com/office/drawing/2014/main" id="{20E80F3A-C830-8649-7815-7770A6ECFCC3}"/>
              </a:ext>
            </a:extLst>
          </p:cNvPr>
          <p:cNvSpPr txBox="1"/>
          <p:nvPr/>
        </p:nvSpPr>
        <p:spPr>
          <a:xfrm>
            <a:off x="234971" y="1213703"/>
            <a:ext cx="2821064" cy="715581"/>
          </a:xfrm>
          <a:prstGeom prst="rect">
            <a:avLst/>
          </a:prstGeom>
          <a:noFill/>
        </p:spPr>
        <p:txBody>
          <a:bodyPr wrap="square" rtlCol="0">
            <a:spAutoFit/>
          </a:bodyPr>
          <a:lstStyle/>
          <a:p>
            <a:pPr defTabSz="342892">
              <a:defRPr/>
            </a:pPr>
            <a:r>
              <a:rPr lang="zh-CN" altLang="en-US"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位置分辨探测器：</a:t>
            </a:r>
            <a:endParaRPr lang="en-US" altLang="zh-CN"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214308" indent="-214308" defTabSz="342892">
              <a:buFont typeface="Arial" panose="020B0604020202020204" pitchFamily="34" charset="0"/>
              <a:buChar char="•"/>
              <a:defRPr/>
            </a:pPr>
            <a:r>
              <a:rPr lang="zh-CN" altLang="en-US"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具有亚毫米级的位置分辨能力</a:t>
            </a:r>
            <a:endParaRPr lang="en-US" altLang="zh-CN"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214308" indent="-214308" defTabSz="342892">
              <a:buFont typeface="Arial" panose="020B0604020202020204" pitchFamily="34" charset="0"/>
              <a:buChar char="•"/>
              <a:defRPr/>
            </a:pPr>
            <a:r>
              <a:rPr lang="zh-CN" altLang="en-US"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具有大灵敏面积，且能实现便携，</a:t>
            </a:r>
          </a:p>
        </p:txBody>
      </p:sp>
      <p:sp>
        <p:nvSpPr>
          <p:cNvPr id="13" name="文本框 12">
            <a:extLst>
              <a:ext uri="{FF2B5EF4-FFF2-40B4-BE49-F238E27FC236}">
                <a16:creationId xmlns:a16="http://schemas.microsoft.com/office/drawing/2014/main" id="{21627726-6E8C-6A68-0705-9FD6AD0F7F1F}"/>
              </a:ext>
            </a:extLst>
          </p:cNvPr>
          <p:cNvSpPr txBox="1"/>
          <p:nvPr/>
        </p:nvSpPr>
        <p:spPr>
          <a:xfrm>
            <a:off x="142466" y="836952"/>
            <a:ext cx="4865038" cy="300082"/>
          </a:xfrm>
          <a:prstGeom prst="rect">
            <a:avLst/>
          </a:prstGeom>
          <a:noFill/>
        </p:spPr>
        <p:txBody>
          <a:bodyPr wrap="square" rtlCol="0">
            <a:spAutoFit/>
          </a:bodyPr>
          <a:lstStyle/>
          <a:p>
            <a:pPr defTabSz="342892">
              <a:defRPr/>
            </a:pPr>
            <a:r>
              <a:rPr lang="zh-CN" altLang="en-US" sz="135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考虑传统缪子成像系统暴露的缺点，动量测量的要求：</a:t>
            </a:r>
          </a:p>
        </p:txBody>
      </p:sp>
    </p:spTree>
    <p:extLst>
      <p:ext uri="{BB962C8B-B14F-4D97-AF65-F5344CB8AC3E}">
        <p14:creationId xmlns:p14="http://schemas.microsoft.com/office/powerpoint/2010/main" val="250890086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232862" y="102219"/>
            <a:ext cx="7886700" cy="486922"/>
          </a:xfrm>
        </p:spPr>
        <p:txBody>
          <a:bodyPr>
            <a:normAutofit/>
          </a:bodyPr>
          <a:lstStyle/>
          <a:p>
            <a:r>
              <a:rPr lang="zh-CN" altLang="en-US" sz="2400" b="1" dirty="0"/>
              <a:t>时间分辨的限制：动量分区</a:t>
            </a:r>
          </a:p>
        </p:txBody>
      </p:sp>
      <p:pic>
        <p:nvPicPr>
          <p:cNvPr id="3074" name="内容占位符 4">
            <a:extLst>
              <a:ext uri="{FF2B5EF4-FFF2-40B4-BE49-F238E27FC236}">
                <a16:creationId xmlns:a16="http://schemas.microsoft.com/office/drawing/2014/main" id="{24D7708A-701A-FB9D-D164-DC1D05F9EF6C}"/>
              </a:ext>
            </a:extLst>
          </p:cNvPr>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687" y="2009259"/>
            <a:ext cx="4198530" cy="30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id="{39795500-25B3-7BC4-0EB5-1300F5F25BF7}"/>
              </a:ext>
            </a:extLst>
          </p:cNvPr>
          <p:cNvSpPr txBox="1"/>
          <p:nvPr/>
        </p:nvSpPr>
        <p:spPr>
          <a:xfrm>
            <a:off x="232863" y="746568"/>
            <a:ext cx="8669644" cy="1131079"/>
          </a:xfrm>
          <a:prstGeom prst="rect">
            <a:avLst/>
          </a:prstGeom>
          <a:solidFill>
            <a:schemeClr val="bg1"/>
          </a:solidFill>
        </p:spPr>
        <p:txBody>
          <a:bodyPr wrap="square" rtlCol="0">
            <a:spAutoFit/>
          </a:bodyPr>
          <a:lstStyle/>
          <a:p>
            <a:pPr defTabSz="342892">
              <a:defRPr/>
            </a:pPr>
            <a:r>
              <a:rPr lang="zh-CN" altLang="en-US" sz="1350" b="1" dirty="0">
                <a:solidFill>
                  <a:prstClr val="black"/>
                </a:solidFill>
                <a:latin typeface="宋体"/>
                <a:ea typeface="宋体"/>
              </a:rPr>
              <a:t>利用飞行时间法测量缪子动量，对</a:t>
            </a:r>
            <a:r>
              <a:rPr lang="en-US" altLang="zh-CN" sz="1350" b="1" dirty="0">
                <a:solidFill>
                  <a:prstClr val="black"/>
                </a:solidFill>
                <a:latin typeface="宋体"/>
                <a:ea typeface="宋体"/>
              </a:rPr>
              <a:t>MRPC</a:t>
            </a:r>
            <a:r>
              <a:rPr lang="zh-CN" altLang="en-US" sz="1350" b="1" dirty="0">
                <a:solidFill>
                  <a:prstClr val="black"/>
                </a:solidFill>
                <a:latin typeface="宋体"/>
                <a:ea typeface="宋体"/>
              </a:rPr>
              <a:t>的时间分辨有很高要求。</a:t>
            </a:r>
            <a:endParaRPr lang="en-US" altLang="zh-CN" sz="1350" b="1" dirty="0">
              <a:solidFill>
                <a:prstClr val="black"/>
              </a:solidFill>
              <a:latin typeface="宋体"/>
              <a:ea typeface="宋体"/>
            </a:endParaRPr>
          </a:p>
          <a:p>
            <a:pPr defTabSz="342892">
              <a:defRPr/>
            </a:pPr>
            <a:r>
              <a:rPr lang="zh-CN" altLang="en-US" sz="1350" b="1" dirty="0">
                <a:solidFill>
                  <a:prstClr val="black"/>
                </a:solidFill>
                <a:latin typeface="宋体"/>
                <a:ea typeface="宋体"/>
              </a:rPr>
              <a:t>影响飞行时间法测量动量的精度有两个主要因素：</a:t>
            </a:r>
            <a:endParaRPr lang="en-US" altLang="zh-CN" sz="1350" b="1" dirty="0">
              <a:solidFill>
                <a:prstClr val="black"/>
              </a:solidFill>
              <a:latin typeface="宋体"/>
              <a:ea typeface="宋体"/>
            </a:endParaRPr>
          </a:p>
          <a:p>
            <a:pPr defTabSz="342892">
              <a:defRPr/>
            </a:pPr>
            <a:endParaRPr lang="en-US" altLang="zh-CN" sz="1350" b="1" dirty="0">
              <a:solidFill>
                <a:prstClr val="black"/>
              </a:solidFill>
              <a:latin typeface="宋体"/>
              <a:ea typeface="宋体"/>
            </a:endParaRPr>
          </a:p>
          <a:p>
            <a:pPr defTabSz="342892">
              <a:defRPr/>
            </a:pPr>
            <a:r>
              <a:rPr lang="en-US" altLang="zh-CN" sz="1350" b="1" dirty="0">
                <a:solidFill>
                  <a:prstClr val="black"/>
                </a:solidFill>
                <a:latin typeface="宋体"/>
                <a:ea typeface="宋体"/>
              </a:rPr>
              <a:t>1.</a:t>
            </a:r>
            <a:r>
              <a:rPr lang="zh-CN" altLang="en-US" sz="1350" b="1" dirty="0">
                <a:solidFill>
                  <a:prstClr val="black"/>
                </a:solidFill>
                <a:latin typeface="宋体"/>
                <a:ea typeface="宋体"/>
              </a:rPr>
              <a:t>探测器距离</a:t>
            </a:r>
            <a:endParaRPr lang="en-US" altLang="zh-CN" sz="1350" b="1" dirty="0">
              <a:solidFill>
                <a:prstClr val="black"/>
              </a:solidFill>
              <a:latin typeface="宋体"/>
              <a:ea typeface="宋体"/>
            </a:endParaRPr>
          </a:p>
          <a:p>
            <a:pPr defTabSz="342892">
              <a:defRPr/>
            </a:pPr>
            <a:r>
              <a:rPr lang="en-US" altLang="zh-CN" sz="1350" b="1" dirty="0">
                <a:solidFill>
                  <a:prstClr val="black"/>
                </a:solidFill>
                <a:latin typeface="宋体"/>
                <a:ea typeface="宋体"/>
              </a:rPr>
              <a:t>2.</a:t>
            </a:r>
            <a:r>
              <a:rPr lang="zh-CN" altLang="en-US" sz="1350" b="1" dirty="0">
                <a:solidFill>
                  <a:prstClr val="black"/>
                </a:solidFill>
                <a:latin typeface="宋体"/>
                <a:ea typeface="宋体"/>
              </a:rPr>
              <a:t>探测器时间分辨</a:t>
            </a:r>
            <a:endParaRPr lang="en-US" altLang="zh-CN" sz="1350" b="1" dirty="0">
              <a:solidFill>
                <a:prstClr val="black"/>
              </a:solidFill>
              <a:latin typeface="宋体"/>
              <a:ea typeface="宋体"/>
            </a:endParaRPr>
          </a:p>
        </p:txBody>
      </p:sp>
      <p:sp>
        <p:nvSpPr>
          <p:cNvPr id="6" name="文本框 5">
            <a:extLst>
              <a:ext uri="{FF2B5EF4-FFF2-40B4-BE49-F238E27FC236}">
                <a16:creationId xmlns:a16="http://schemas.microsoft.com/office/drawing/2014/main" id="{0C6062CE-8623-A463-6541-B1E0C4528433}"/>
              </a:ext>
            </a:extLst>
          </p:cNvPr>
          <p:cNvSpPr txBox="1"/>
          <p:nvPr/>
        </p:nvSpPr>
        <p:spPr>
          <a:xfrm>
            <a:off x="714564" y="5222197"/>
            <a:ext cx="3996715" cy="507831"/>
          </a:xfrm>
          <a:prstGeom prst="rect">
            <a:avLst/>
          </a:prstGeom>
          <a:solidFill>
            <a:schemeClr val="bg1"/>
          </a:solidFill>
        </p:spPr>
        <p:txBody>
          <a:bodyPr wrap="square" rtlCol="0">
            <a:spAutoFit/>
          </a:bodyPr>
          <a:lstStyle/>
          <a:p>
            <a:pPr defTabSz="342892">
              <a:defRPr/>
            </a:pPr>
            <a:r>
              <a:rPr lang="en-US" altLang="zh-CN" sz="1350" dirty="0">
                <a:solidFill>
                  <a:prstClr val="black"/>
                </a:solidFill>
                <a:latin typeface="宋体"/>
                <a:ea typeface="宋体"/>
              </a:rPr>
              <a:t>30ps</a:t>
            </a:r>
            <a:r>
              <a:rPr lang="zh-CN" altLang="en-US" sz="1350" dirty="0">
                <a:solidFill>
                  <a:prstClr val="black"/>
                </a:solidFill>
                <a:latin typeface="宋体"/>
                <a:ea typeface="宋体"/>
              </a:rPr>
              <a:t>时间分辨条件下，不同的探测距离下不同缪子能区的动量测量不确定度。</a:t>
            </a:r>
            <a:endParaRPr lang="en-US" altLang="zh-CN" sz="1350" dirty="0">
              <a:solidFill>
                <a:prstClr val="black"/>
              </a:solidFill>
              <a:latin typeface="宋体"/>
              <a:ea typeface="宋体"/>
            </a:endParaRPr>
          </a:p>
        </p:txBody>
      </p:sp>
      <p:pic>
        <p:nvPicPr>
          <p:cNvPr id="4" name="图片 3">
            <a:extLst>
              <a:ext uri="{FF2B5EF4-FFF2-40B4-BE49-F238E27FC236}">
                <a16:creationId xmlns:a16="http://schemas.microsoft.com/office/drawing/2014/main" id="{E8FD1D74-F61B-9B01-B44E-D0C8ABE57296}"/>
              </a:ext>
            </a:extLst>
          </p:cNvPr>
          <p:cNvPicPr>
            <a:picLocks noChangeAspect="1"/>
          </p:cNvPicPr>
          <p:nvPr/>
        </p:nvPicPr>
        <p:blipFill>
          <a:blip r:embed="rId3"/>
          <a:stretch>
            <a:fillRect/>
          </a:stretch>
        </p:blipFill>
        <p:spPr>
          <a:xfrm>
            <a:off x="5828375" y="1715768"/>
            <a:ext cx="4582374" cy="3668305"/>
          </a:xfrm>
          <a:prstGeom prst="rect">
            <a:avLst/>
          </a:prstGeom>
        </p:spPr>
      </p:pic>
      <p:sp>
        <p:nvSpPr>
          <p:cNvPr id="2" name="文本框 1">
            <a:extLst>
              <a:ext uri="{FF2B5EF4-FFF2-40B4-BE49-F238E27FC236}">
                <a16:creationId xmlns:a16="http://schemas.microsoft.com/office/drawing/2014/main" id="{7A503AC2-9D37-A84C-BCBE-8D932BB74DDF}"/>
              </a:ext>
            </a:extLst>
          </p:cNvPr>
          <p:cNvSpPr txBox="1"/>
          <p:nvPr/>
        </p:nvSpPr>
        <p:spPr>
          <a:xfrm>
            <a:off x="6140408" y="5326071"/>
            <a:ext cx="4270341" cy="507831"/>
          </a:xfrm>
          <a:prstGeom prst="rect">
            <a:avLst/>
          </a:prstGeom>
          <a:solidFill>
            <a:schemeClr val="bg1"/>
          </a:solidFill>
        </p:spPr>
        <p:txBody>
          <a:bodyPr wrap="square" rtlCol="0">
            <a:spAutoFit/>
          </a:bodyPr>
          <a:lstStyle/>
          <a:p>
            <a:pPr defTabSz="342892">
              <a:defRPr/>
            </a:pPr>
            <a:r>
              <a:rPr lang="zh-CN" altLang="en-US" sz="1350" dirty="0">
                <a:solidFill>
                  <a:prstClr val="black"/>
                </a:solidFill>
                <a:latin typeface="宋体"/>
                <a:ea typeface="宋体"/>
              </a:rPr>
              <a:t>测定</a:t>
            </a:r>
            <a:r>
              <a:rPr lang="en-US" altLang="zh-CN" sz="1350" dirty="0">
                <a:solidFill>
                  <a:prstClr val="black"/>
                </a:solidFill>
                <a:latin typeface="宋体"/>
                <a:ea typeface="宋体"/>
              </a:rPr>
              <a:t>1GeV/c</a:t>
            </a:r>
            <a:r>
              <a:rPr lang="zh-CN" altLang="en-US" sz="1350" dirty="0">
                <a:solidFill>
                  <a:prstClr val="black"/>
                </a:solidFill>
                <a:latin typeface="宋体"/>
                <a:ea typeface="宋体"/>
              </a:rPr>
              <a:t>动量缪子的条件下，不同的时间分辨对动量测量不确定度。</a:t>
            </a:r>
            <a:endParaRPr lang="en-US" altLang="zh-CN" sz="1350" dirty="0">
              <a:solidFill>
                <a:prstClr val="black"/>
              </a:solidFill>
              <a:latin typeface="宋体"/>
              <a:ea typeface="宋体"/>
            </a:endParaRPr>
          </a:p>
        </p:txBody>
      </p:sp>
    </p:spTree>
    <p:extLst>
      <p:ext uri="{BB962C8B-B14F-4D97-AF65-F5344CB8AC3E}">
        <p14:creationId xmlns:p14="http://schemas.microsoft.com/office/powerpoint/2010/main" val="1754465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bbfab4f6-7796-43f7-b04a-7f8ac93ffb39"/>
  <p:tag name="COMMONDATA" val="eyJoZGlkIjoiNmU0YzkwMjBlZTEwY2FkZDc0OWJlZGFhMTgwNzUzMGMifQ=="/>
</p:tagLst>
</file>

<file path=ppt/theme/theme1.xml><?xml version="1.0" encoding="utf-8"?>
<a:theme xmlns:a="http://schemas.openxmlformats.org/drawingml/2006/main" name="Office 2013 - 2022 主题">
  <a:themeElements>
    <a:clrScheme name="Office 2013 - 2022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2013 - 2022 主题">
  <a:themeElements>
    <a:clrScheme name="Office 2013 - 2022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2_Office 2013 - 2022 主题">
  <a:themeElements>
    <a:clrScheme name="Office 2013 - 2022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清华大学</Template>
  <TotalTime>4964</TotalTime>
  <Words>893</Words>
  <Application>Microsoft Office PowerPoint</Application>
  <PresentationFormat>宽屏</PresentationFormat>
  <Paragraphs>128</Paragraphs>
  <Slides>23</Slides>
  <Notes>1</Notes>
  <HiddenSlides>0</HiddenSlides>
  <MMClips>0</MMClips>
  <ScaleCrop>false</ScaleCrop>
  <HeadingPairs>
    <vt:vector size="8" baseType="variant">
      <vt:variant>
        <vt:lpstr>已用的字体</vt:lpstr>
      </vt:variant>
      <vt:variant>
        <vt:i4>7</vt:i4>
      </vt:variant>
      <vt:variant>
        <vt:lpstr>主题</vt:lpstr>
      </vt:variant>
      <vt:variant>
        <vt:i4>3</vt:i4>
      </vt:variant>
      <vt:variant>
        <vt:lpstr>嵌入 OLE 服务器</vt:lpstr>
      </vt:variant>
      <vt:variant>
        <vt:i4>1</vt:i4>
      </vt:variant>
      <vt:variant>
        <vt:lpstr>幻灯片标题</vt:lpstr>
      </vt:variant>
      <vt:variant>
        <vt:i4>23</vt:i4>
      </vt:variant>
    </vt:vector>
  </HeadingPairs>
  <TitlesOfParts>
    <vt:vector size="34" baseType="lpstr">
      <vt:lpstr>等线</vt:lpstr>
      <vt:lpstr>楷体</vt:lpstr>
      <vt:lpstr>宋体</vt:lpstr>
      <vt:lpstr>Arial</vt:lpstr>
      <vt:lpstr>Calibri</vt:lpstr>
      <vt:lpstr>Calibri Light</vt:lpstr>
      <vt:lpstr>Times New Roman</vt:lpstr>
      <vt:lpstr>Office 2013 - 2022 主题</vt:lpstr>
      <vt:lpstr>1_Office 2013 - 2022 主题</vt:lpstr>
      <vt:lpstr>2_Office 2013 - 2022 主题</vt:lpstr>
      <vt:lpstr>Equation.DSMT4</vt:lpstr>
      <vt:lpstr>带有动量分区功能的缪子成像系统搭建与测试   刘大铭</vt:lpstr>
      <vt:lpstr>PowerPoint 演示文稿</vt:lpstr>
      <vt:lpstr>PowerPoint 演示文稿</vt:lpstr>
      <vt:lpstr>为何要引入动量</vt:lpstr>
      <vt:lpstr>PowerPoint 演示文稿</vt:lpstr>
      <vt:lpstr>PowerPoint 演示文稿</vt:lpstr>
      <vt:lpstr>PowerPoint 演示文稿</vt:lpstr>
      <vt:lpstr>系统构想</vt:lpstr>
      <vt:lpstr>时间分辨的限制：动量分区</vt:lpstr>
      <vt:lpstr>PowerPoint 演示文稿</vt:lpstr>
      <vt:lpstr>PowerPoint 演示文稿</vt:lpstr>
      <vt:lpstr>采用POCA算法对铅砖进行初步成像</vt:lpstr>
      <vt:lpstr>动量测量系统：大面积高时间分辨MRPC的设计</vt:lpstr>
      <vt:lpstr>动量测量系统研制：大面积高时间分辨MRPC的设计</vt:lpstr>
      <vt:lpstr>动量测量系统电子学</vt:lpstr>
      <vt:lpstr>性能测试</vt:lpstr>
      <vt:lpstr>动量——径迹系统联合：</vt:lpstr>
      <vt:lpstr>PowerPoint 演示文稿</vt:lpstr>
      <vt:lpstr>动量——径迹系统联合：</vt:lpstr>
      <vt:lpstr>系统初步成像与初步原理验证：</vt:lpstr>
      <vt:lpstr>动量（飞行时间）加权原理：</vt:lpstr>
      <vt:lpstr>系统初步成像与初步原理验证：</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Wang Botan</dc:creator>
  <cp:lastModifiedBy>大铭 刘</cp:lastModifiedBy>
  <cp:revision>150</cp:revision>
  <dcterms:created xsi:type="dcterms:W3CDTF">2022-10-10T01:41:00Z</dcterms:created>
  <dcterms:modified xsi:type="dcterms:W3CDTF">2026-07-11T17:14:46Z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1EB52BFA7624409183750BDD7E51223C</vt:lpwstr>
  </property>
  <property fmtid="{D5CDD505-2E9C-101B-9397-08002B2CF9AE}" pid="3" name="KSOProductBuildVer">
    <vt:lpwstr>2052-11.1.0.12598</vt:lpwstr>
  </property>
</Properties>
</file>