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2.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media/image41.jpg" ContentType="image/png"/>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notesMasterIdLst>
    <p:notesMasterId r:id="rId18"/>
  </p:notesMasterIdLst>
  <p:sldIdLst>
    <p:sldId id="2400" r:id="rId2"/>
    <p:sldId id="2401" r:id="rId3"/>
    <p:sldId id="2353" r:id="rId4"/>
    <p:sldId id="2403" r:id="rId5"/>
    <p:sldId id="2404" r:id="rId6"/>
    <p:sldId id="2392" r:id="rId7"/>
    <p:sldId id="336" r:id="rId8"/>
    <p:sldId id="331" r:id="rId9"/>
    <p:sldId id="404" r:id="rId10"/>
    <p:sldId id="353" r:id="rId11"/>
    <p:sldId id="2393" r:id="rId12"/>
    <p:sldId id="2394" r:id="rId13"/>
    <p:sldId id="2396" r:id="rId14"/>
    <p:sldId id="2405" r:id="rId15"/>
    <p:sldId id="2397" r:id="rId16"/>
    <p:sldId id="2388"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默认节" id="{7E099425-44AE-453D-8158-089DB79BC41C}">
          <p14:sldIdLst>
            <p14:sldId id="2400"/>
            <p14:sldId id="2401"/>
            <p14:sldId id="2353"/>
            <p14:sldId id="2403"/>
            <p14:sldId id="2404"/>
            <p14:sldId id="2392"/>
            <p14:sldId id="336"/>
            <p14:sldId id="331"/>
            <p14:sldId id="404"/>
            <p14:sldId id="353"/>
            <p14:sldId id="2393"/>
            <p14:sldId id="2394"/>
            <p14:sldId id="2396"/>
            <p14:sldId id="2405"/>
            <p14:sldId id="2397"/>
            <p14:sldId id="2388"/>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ell" initials="d" lastIdx="4" clrIdx="0">
    <p:extLst>
      <p:ext uri="{19B8F6BF-5375-455C-9EA6-DF929625EA0E}">
        <p15:presenceInfo xmlns:p15="http://schemas.microsoft.com/office/powerpoint/2012/main" userId="45a35b8448d87418"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A2D90"/>
    <a:srgbClr val="6666FF"/>
    <a:srgbClr val="CC00FF"/>
    <a:srgbClr val="FF66FF"/>
    <a:srgbClr val="0070C0"/>
    <a:srgbClr val="0432FF"/>
    <a:srgbClr val="071F6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033" autoAdjust="0"/>
    <p:restoredTop sz="80731" autoAdjust="0"/>
  </p:normalViewPr>
  <p:slideViewPr>
    <p:cSldViewPr snapToGrid="0">
      <p:cViewPr varScale="1">
        <p:scale>
          <a:sx n="79" d="100"/>
          <a:sy n="79" d="100"/>
        </p:scale>
        <p:origin x="893" y="62"/>
      </p:cViewPr>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FCA57A-9E33-4C25-9D83-26F72CF58140}" type="datetimeFigureOut">
              <a:rPr lang="zh-CN" altLang="en-US" smtClean="0"/>
              <a:t>2026/7/12</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7B2873C-4768-4496-8D82-B31E3E46157F}" type="slidenum">
              <a:rPr lang="zh-CN" altLang="en-US" smtClean="0"/>
              <a:t>‹#›</a:t>
            </a:fld>
            <a:endParaRPr lang="zh-CN" altLang="en-US"/>
          </a:p>
        </p:txBody>
      </p:sp>
    </p:spTree>
    <p:extLst>
      <p:ext uri="{BB962C8B-B14F-4D97-AF65-F5344CB8AC3E}">
        <p14:creationId xmlns:p14="http://schemas.microsoft.com/office/powerpoint/2010/main" val="19477029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幻灯片图像占位符 1">
            <a:extLst>
              <a:ext uri="{FF2B5EF4-FFF2-40B4-BE49-F238E27FC236}">
                <a16:creationId xmlns:a16="http://schemas.microsoft.com/office/drawing/2014/main" id="{C774B81C-36C5-4C2F-974D-7BDA8A0096FD}"/>
              </a:ext>
            </a:extLst>
          </p:cNvPr>
          <p:cNvSpPr>
            <a:spLocks noGrp="1" noRot="1" noChangeAspect="1" noChangeArrowheads="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8195" name="备注占位符 2">
            <a:extLst>
              <a:ext uri="{FF2B5EF4-FFF2-40B4-BE49-F238E27FC236}">
                <a16:creationId xmlns:a16="http://schemas.microsoft.com/office/drawing/2014/main" id="{BDE68E58-B606-43F9-B844-29232767E47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lvl="0" indent="0" algn="just">
              <a:lnSpc>
                <a:spcPct val="130000"/>
              </a:lnSpc>
              <a:spcBef>
                <a:spcPts val="120"/>
              </a:spcBef>
              <a:spcAft>
                <a:spcPts val="120"/>
              </a:spcAft>
              <a:buFont typeface="+mj-lt"/>
              <a:buNone/>
            </a:pPr>
            <a:r>
              <a:rPr lang="zh-CN" altLang="en-US" sz="1800" kern="100" dirty="0">
                <a:effectLst/>
                <a:latin typeface="Times New Roman" panose="02020603050405020304" pitchFamily="18" charset="0"/>
                <a:ea typeface="宋体" panose="02010600030101010101" pitchFamily="2" charset="-122"/>
                <a:cs typeface="宋体" panose="02010600030101010101" pitchFamily="2" charset="-122"/>
              </a:rPr>
              <a:t>大家上午好。我是来自散裂中子源（</a:t>
            </a:r>
            <a:r>
              <a:rPr lang="en-US" altLang="zh-CN" sz="1800" kern="100" dirty="0">
                <a:effectLst/>
                <a:latin typeface="Times New Roman" panose="02020603050405020304" pitchFamily="18" charset="0"/>
                <a:ea typeface="宋体" panose="02010600030101010101" pitchFamily="2" charset="-122"/>
                <a:cs typeface="宋体" panose="02010600030101010101" pitchFamily="2" charset="-122"/>
              </a:rPr>
              <a:t>CSNS</a:t>
            </a:r>
            <a:r>
              <a:rPr lang="zh-CN" altLang="en-US" sz="1800" kern="100" dirty="0">
                <a:effectLst/>
                <a:latin typeface="Times New Roman" panose="02020603050405020304" pitchFamily="18" charset="0"/>
                <a:ea typeface="宋体" panose="02010600030101010101" pitchFamily="2" charset="-122"/>
                <a:cs typeface="宋体" panose="02010600030101010101" pitchFamily="2" charset="-122"/>
              </a:rPr>
              <a:t>）的博士后，陈聪。我今天的报告主要是和大家分享一下，我们在缪子束线优化方面开展的一些工作。</a:t>
            </a:r>
            <a:endParaRPr lang="zh-CN" altLang="zh-CN" sz="1800" kern="100" dirty="0">
              <a:effectLst/>
              <a:latin typeface="Times New Roman" panose="02020603050405020304" pitchFamily="18" charset="0"/>
              <a:ea typeface="宋体" panose="02010600030101010101" pitchFamily="2" charset="-122"/>
              <a:cs typeface="宋体" panose="02010600030101010101" pitchFamily="2" charset="-122"/>
            </a:endParaRPr>
          </a:p>
        </p:txBody>
      </p:sp>
      <p:sp>
        <p:nvSpPr>
          <p:cNvPr id="8196" name="灯片编号占位符 3">
            <a:extLst>
              <a:ext uri="{FF2B5EF4-FFF2-40B4-BE49-F238E27FC236}">
                <a16:creationId xmlns:a16="http://schemas.microsoft.com/office/drawing/2014/main" id="{90CDC659-9E12-4C1D-A615-643E650266F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8322FA45-EFF0-4C86-A33A-23F9C35F67DB}" type="slidenum">
              <a:rPr lang="zh-CN" altLang="en-US" smtClean="0"/>
              <a:pPr/>
              <a:t>1</a:t>
            </a:fld>
            <a:endParaRPr lang="zh-CN" altLang="en-US"/>
          </a:p>
        </p:txBody>
      </p:sp>
    </p:spTree>
    <p:extLst>
      <p:ext uri="{BB962C8B-B14F-4D97-AF65-F5344CB8AC3E}">
        <p14:creationId xmlns:p14="http://schemas.microsoft.com/office/powerpoint/2010/main" val="2398655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pPr marL="0" marR="0" lvl="0" indent="0" algn="just" defTabSz="914400" rtl="0" eaLnBrk="1" fontAlgn="auto" latinLnBrk="0" hangingPunct="1">
              <a:lnSpc>
                <a:spcPct val="130000"/>
              </a:lnSpc>
              <a:spcBef>
                <a:spcPts val="120"/>
              </a:spcBef>
              <a:spcAft>
                <a:spcPts val="120"/>
              </a:spcAft>
              <a:buClrTx/>
              <a:buSzTx/>
              <a:buFont typeface="+mj-lt"/>
              <a:buNone/>
              <a:tabLst/>
              <a:defRPr/>
            </a:pPr>
            <a:r>
              <a:rPr lang="zh-CN" altLang="en-US" sz="1800" kern="100" dirty="0">
                <a:effectLst/>
                <a:latin typeface="Times New Roman" panose="02020603050405020304" pitchFamily="18" charset="0"/>
                <a:ea typeface="宋体" panose="02010600030101010101" pitchFamily="2" charset="-122"/>
                <a:cs typeface="宋体" panose="02010600030101010101" pitchFamily="2" charset="-122"/>
              </a:rPr>
              <a:t>这一方法也被应用在</a:t>
            </a:r>
            <a:r>
              <a:rPr lang="en-US" altLang="zh-CN" sz="3600" dirty="0">
                <a:effectLst/>
                <a:latin typeface="Times" panose="02020603050405020304" pitchFamily="18" charset="0"/>
                <a:cs typeface="Times" panose="02020603050405020304" pitchFamily="18" charset="0"/>
              </a:rPr>
              <a:t>MELODY</a:t>
            </a:r>
            <a:r>
              <a:rPr lang="zh-CN" altLang="en-US" sz="3600" dirty="0">
                <a:effectLst/>
                <a:latin typeface="Times" panose="02020603050405020304" pitchFamily="18" charset="0"/>
                <a:cs typeface="Times" panose="02020603050405020304" pitchFamily="18" charset="0"/>
              </a:rPr>
              <a:t>的缪子束线设计与优化。这个缪子</a:t>
            </a:r>
            <a:r>
              <a:rPr lang="zh-CN" altLang="en-US" sz="1800" kern="100" dirty="0">
                <a:effectLst/>
                <a:latin typeface="Times New Roman" panose="02020603050405020304" pitchFamily="18" charset="0"/>
                <a:ea typeface="宋体" panose="02010600030101010101" pitchFamily="2" charset="-122"/>
                <a:cs typeface="宋体" panose="02010600030101010101" pitchFamily="2" charset="-122"/>
              </a:rPr>
              <a:t>源是是</a:t>
            </a:r>
            <a:r>
              <a:rPr lang="en-US" altLang="zh-CN" sz="1800" kern="100" dirty="0">
                <a:effectLst/>
                <a:latin typeface="Times New Roman" panose="02020603050405020304" pitchFamily="18" charset="0"/>
                <a:ea typeface="宋体" panose="02010600030101010101" pitchFamily="2" charset="-122"/>
                <a:cs typeface="宋体" panose="02010600030101010101" pitchFamily="2" charset="-122"/>
              </a:rPr>
              <a:t>CSNS-II</a:t>
            </a:r>
            <a:r>
              <a:rPr lang="zh-CN" altLang="en-US" sz="1800" kern="100" dirty="0">
                <a:effectLst/>
                <a:latin typeface="Times New Roman" panose="02020603050405020304" pitchFamily="18" charset="0"/>
                <a:ea typeface="宋体" panose="02010600030101010101" pitchFamily="2" charset="-122"/>
                <a:cs typeface="宋体" panose="02010600030101010101" pitchFamily="2" charset="-122"/>
              </a:rPr>
              <a:t>的一部分，从</a:t>
            </a:r>
            <a:r>
              <a:rPr lang="en-US" altLang="zh-CN" sz="1800" kern="100" dirty="0">
                <a:effectLst/>
                <a:latin typeface="Times New Roman" panose="02020603050405020304" pitchFamily="18" charset="0"/>
                <a:ea typeface="宋体" panose="02010600030101010101" pitchFamily="2" charset="-122"/>
                <a:cs typeface="宋体" panose="02010600030101010101" pitchFamily="2" charset="-122"/>
              </a:rPr>
              <a:t>RCS</a:t>
            </a:r>
            <a:r>
              <a:rPr lang="zh-CN" altLang="en-US" sz="1800" kern="100" dirty="0">
                <a:effectLst/>
                <a:latin typeface="Times New Roman" panose="02020603050405020304" pitchFamily="18" charset="0"/>
                <a:ea typeface="宋体" panose="02010600030101010101" pitchFamily="2" charset="-122"/>
                <a:cs typeface="宋体" panose="02010600030101010101" pitchFamily="2" charset="-122"/>
              </a:rPr>
              <a:t>中引出</a:t>
            </a:r>
            <a:r>
              <a:rPr lang="en-US" altLang="zh-CN" sz="1800" kern="100" dirty="0">
                <a:effectLst/>
                <a:latin typeface="Times New Roman" panose="02020603050405020304" pitchFamily="18" charset="0"/>
                <a:ea typeface="宋体" panose="02010600030101010101" pitchFamily="2" charset="-122"/>
                <a:cs typeface="宋体" panose="02010600030101010101" pitchFamily="2" charset="-122"/>
              </a:rPr>
              <a:t>1Hz.20kW</a:t>
            </a:r>
            <a:r>
              <a:rPr lang="zh-CN" altLang="en-US" sz="1800" kern="100" dirty="0">
                <a:effectLst/>
                <a:latin typeface="Times New Roman" panose="02020603050405020304" pitchFamily="18" charset="0"/>
                <a:ea typeface="宋体" panose="02010600030101010101" pitchFamily="2" charset="-122"/>
                <a:cs typeface="宋体" panose="02010600030101010101" pitchFamily="2" charset="-122"/>
              </a:rPr>
              <a:t>的质子束流到一个独立靶站产生缪子，共包含三条</a:t>
            </a:r>
            <a:r>
              <a:rPr lang="en-US" altLang="zh-CN" sz="1800" kern="100" dirty="0">
                <a:effectLst/>
                <a:latin typeface="Times New Roman" panose="02020603050405020304" pitchFamily="18" charset="0"/>
                <a:ea typeface="宋体" panose="02010600030101010101" pitchFamily="2" charset="-122"/>
                <a:cs typeface="宋体" panose="02010600030101010101" pitchFamily="2" charset="-122"/>
              </a:rPr>
              <a:t>μ</a:t>
            </a:r>
            <a:r>
              <a:rPr lang="zh-CN" altLang="en-US" sz="1800" kern="100" dirty="0">
                <a:effectLst/>
                <a:latin typeface="Times New Roman" panose="02020603050405020304" pitchFamily="18" charset="0"/>
                <a:ea typeface="宋体" panose="02010600030101010101" pitchFamily="2" charset="-122"/>
                <a:cs typeface="宋体" panose="02010600030101010101" pitchFamily="2" charset="-122"/>
              </a:rPr>
              <a:t>子束线</a:t>
            </a:r>
            <a:r>
              <a:rPr lang="zh-CN" altLang="en-US" sz="2800" dirty="0">
                <a:latin typeface="Times New Roman" panose="02020603050405020304" pitchFamily="18" charset="0"/>
                <a:ea typeface="宋体" panose="02010600030101010101" pitchFamily="2" charset="-122"/>
                <a:cs typeface="Times New Roman" panose="02020603050405020304" pitchFamily="18" charset="0"/>
              </a:rPr>
              <a:t>和</a:t>
            </a:r>
            <a:r>
              <a:rPr lang="en-US" altLang="zh-CN" sz="2800" dirty="0">
                <a:latin typeface="Times New Roman" panose="02020603050405020304" pitchFamily="18" charset="0"/>
                <a:ea typeface="宋体" panose="02010600030101010101" pitchFamily="2" charset="-122"/>
                <a:cs typeface="Times New Roman" panose="02020603050405020304" pitchFamily="18" charset="0"/>
              </a:rPr>
              <a:t>5</a:t>
            </a:r>
            <a:r>
              <a:rPr lang="zh-CN" altLang="en-US" sz="2800" dirty="0">
                <a:latin typeface="Times New Roman" panose="02020603050405020304" pitchFamily="18" charset="0"/>
                <a:ea typeface="宋体" panose="02010600030101010101" pitchFamily="2" charset="-122"/>
                <a:cs typeface="Times New Roman" panose="02020603050405020304" pitchFamily="18" charset="0"/>
              </a:rPr>
              <a:t>个实验终端。</a:t>
            </a:r>
            <a:r>
              <a:rPr lang="zh-CN" altLang="en-US" sz="1800" kern="100" dirty="0">
                <a:effectLst/>
                <a:latin typeface="Times New Roman" panose="02020603050405020304" pitchFamily="18" charset="0"/>
                <a:ea typeface="宋体" panose="02010600030101010101" pitchFamily="2" charset="-122"/>
                <a:cs typeface="宋体" panose="02010600030101010101" pitchFamily="2" charset="-122"/>
              </a:rPr>
              <a:t>现在正处于施工阶段。</a:t>
            </a:r>
            <a:endParaRPr lang="zh-CN" altLang="zh-CN" sz="1800" kern="100" dirty="0">
              <a:effectLst/>
              <a:latin typeface="Times New Roman" panose="02020603050405020304" pitchFamily="18" charset="0"/>
              <a:ea typeface="宋体" panose="02010600030101010101" pitchFamily="2" charset="-122"/>
              <a:cs typeface="宋体" panose="02010600030101010101" pitchFamily="2" charset="-122"/>
            </a:endParaRPr>
          </a:p>
        </p:txBody>
      </p:sp>
      <p:sp>
        <p:nvSpPr>
          <p:cNvPr id="4" name="灯片编号占位符 3"/>
          <p:cNvSpPr>
            <a:spLocks noGrp="1"/>
          </p:cNvSpPr>
          <p:nvPr>
            <p:ph type="sldNum" sz="quarter" idx="5"/>
          </p:nvPr>
        </p:nvSpPr>
        <p:spPr/>
        <p:txBody>
          <a:bodyPr/>
          <a:lstStyle/>
          <a:p>
            <a:fld id="{8AD0EEBE-DE09-4637-99A6-AA7AE7E894EA}" type="slidenum">
              <a:rPr lang="zh-CN" altLang="en-US" smtClean="0"/>
              <a:t>10</a:t>
            </a:fld>
            <a:endParaRPr lang="zh-CN" altLang="en-US"/>
          </a:p>
        </p:txBody>
      </p:sp>
    </p:spTree>
    <p:extLst>
      <p:ext uri="{BB962C8B-B14F-4D97-AF65-F5344CB8AC3E}">
        <p14:creationId xmlns:p14="http://schemas.microsoft.com/office/powerpoint/2010/main" val="25872649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lvl="0" indent="0" algn="just">
              <a:lnSpc>
                <a:spcPct val="130000"/>
              </a:lnSpc>
              <a:spcBef>
                <a:spcPts val="120"/>
              </a:spcBef>
              <a:spcAft>
                <a:spcPts val="120"/>
              </a:spcAft>
              <a:buFont typeface="+mj-lt"/>
              <a:buNone/>
            </a:pPr>
            <a:r>
              <a:rPr lang="zh-CN" altLang="en-US" sz="1800" kern="100" dirty="0">
                <a:effectLst/>
                <a:latin typeface="Times New Roman" panose="02020603050405020304" pitchFamily="18" charset="0"/>
                <a:ea typeface="宋体" panose="02010600030101010101" pitchFamily="2" charset="-122"/>
                <a:cs typeface="宋体" panose="02010600030101010101" pitchFamily="2" charset="-122"/>
              </a:rPr>
              <a:t>表面缪子束流线，第一阶段建造，采用螺线管进行聚焦。与 </a:t>
            </a:r>
            <a:r>
              <a:rPr lang="en-US" altLang="zh-CN" sz="1800" kern="100" dirty="0">
                <a:effectLst/>
                <a:latin typeface="Times New Roman" panose="02020603050405020304" pitchFamily="18" charset="0"/>
                <a:ea typeface="宋体" panose="02010600030101010101" pitchFamily="2" charset="-122"/>
                <a:cs typeface="宋体" panose="02010600030101010101" pitchFamily="2" charset="-122"/>
              </a:rPr>
              <a:t>mu-E-4 </a:t>
            </a:r>
            <a:r>
              <a:rPr lang="zh-CN" altLang="en-US" sz="1800" kern="100" dirty="0">
                <a:effectLst/>
                <a:latin typeface="Times New Roman" panose="02020603050405020304" pitchFamily="18" charset="0"/>
                <a:ea typeface="宋体" panose="02010600030101010101" pitchFamily="2" charset="-122"/>
                <a:cs typeface="宋体" panose="02010600030101010101" pitchFamily="2" charset="-122"/>
              </a:rPr>
              <a:t>束线的优化相比，所有磁铁的位置和强度均被视为变量。该束流线主要用于 </a:t>
            </a:r>
            <a:r>
              <a:rPr lang="en-US" altLang="zh-CN" sz="1800" kern="100" dirty="0" err="1">
                <a:effectLst/>
                <a:latin typeface="Times New Roman" panose="02020603050405020304" pitchFamily="18" charset="0"/>
                <a:ea typeface="宋体" panose="02010600030101010101" pitchFamily="2" charset="-122"/>
                <a:cs typeface="宋体" panose="02010600030101010101" pitchFamily="2" charset="-122"/>
              </a:rPr>
              <a:t>μSR</a:t>
            </a:r>
            <a:r>
              <a:rPr lang="en-US" altLang="zh-CN" sz="1800" kern="100" dirty="0">
                <a:effectLst/>
                <a:latin typeface="Times New Roman" panose="02020603050405020304" pitchFamily="18" charset="0"/>
                <a:ea typeface="宋体" panose="02010600030101010101" pitchFamily="2" charset="-122"/>
                <a:cs typeface="宋体" panose="02010600030101010101" pitchFamily="2" charset="-122"/>
              </a:rPr>
              <a:t> </a:t>
            </a:r>
            <a:r>
              <a:rPr lang="zh-CN" altLang="en-US" sz="1800" kern="100" dirty="0">
                <a:effectLst/>
                <a:latin typeface="Times New Roman" panose="02020603050405020304" pitchFamily="18" charset="0"/>
                <a:ea typeface="宋体" panose="02010600030101010101" pitchFamily="2" charset="-122"/>
                <a:cs typeface="宋体" panose="02010600030101010101" pitchFamily="2" charset="-122"/>
              </a:rPr>
              <a:t>实验，因此其关键性能指标是适用于 </a:t>
            </a:r>
            <a:r>
              <a:rPr lang="en-US" altLang="zh-CN" sz="1800" kern="100" dirty="0" err="1">
                <a:effectLst/>
                <a:latin typeface="Times New Roman" panose="02020603050405020304" pitchFamily="18" charset="0"/>
                <a:ea typeface="宋体" panose="02010600030101010101" pitchFamily="2" charset="-122"/>
                <a:cs typeface="宋体" panose="02010600030101010101" pitchFamily="2" charset="-122"/>
              </a:rPr>
              <a:t>μSR</a:t>
            </a:r>
            <a:r>
              <a:rPr lang="en-US" altLang="zh-CN" sz="1800" kern="100" dirty="0">
                <a:effectLst/>
                <a:latin typeface="Times New Roman" panose="02020603050405020304" pitchFamily="18" charset="0"/>
                <a:ea typeface="宋体" panose="02010600030101010101" pitchFamily="2" charset="-122"/>
                <a:cs typeface="宋体" panose="02010600030101010101" pitchFamily="2" charset="-122"/>
              </a:rPr>
              <a:t> </a:t>
            </a:r>
            <a:r>
              <a:rPr lang="zh-CN" altLang="en-US" sz="1800" kern="100" dirty="0">
                <a:effectLst/>
                <a:latin typeface="Times New Roman" panose="02020603050405020304" pitchFamily="18" charset="0"/>
                <a:ea typeface="宋体" panose="02010600030101010101" pitchFamily="2" charset="-122"/>
                <a:cs typeface="宋体" panose="02010600030101010101" pitchFamily="2" charset="-122"/>
              </a:rPr>
              <a:t>的束流强度；经优化后，预计每 </a:t>
            </a:r>
            <a:r>
              <a:rPr lang="en-US" altLang="zh-CN" sz="1800" kern="100" dirty="0">
                <a:effectLst/>
                <a:latin typeface="Times New Roman" panose="02020603050405020304" pitchFamily="18" charset="0"/>
                <a:ea typeface="宋体" panose="02010600030101010101" pitchFamily="2" charset="-122"/>
                <a:cs typeface="宋体" panose="02010600030101010101" pitchFamily="2" charset="-122"/>
              </a:rPr>
              <a:t>20 </a:t>
            </a:r>
            <a:r>
              <a:rPr lang="zh-CN" altLang="en-US" sz="1800" kern="100" dirty="0">
                <a:effectLst/>
                <a:latin typeface="Times New Roman" panose="02020603050405020304" pitchFamily="18" charset="0"/>
                <a:ea typeface="宋体" panose="02010600030101010101" pitchFamily="2" charset="-122"/>
                <a:cs typeface="宋体" panose="02010600030101010101" pitchFamily="2" charset="-122"/>
              </a:rPr>
              <a:t>千瓦功率就可以得到 </a:t>
            </a:r>
            <a:r>
              <a:rPr lang="en-US" altLang="zh-CN" sz="1800" kern="100" dirty="0">
                <a:effectLst/>
                <a:latin typeface="Times New Roman" panose="02020603050405020304" pitchFamily="18" charset="0"/>
                <a:ea typeface="宋体" panose="02010600030101010101" pitchFamily="2" charset="-122"/>
                <a:cs typeface="宋体" panose="02010600030101010101" pitchFamily="2" charset="-122"/>
              </a:rPr>
              <a:t>1.5×10⁶ </a:t>
            </a:r>
            <a:r>
              <a:rPr lang="zh-CN" altLang="en-US" sz="1800" kern="100" dirty="0">
                <a:effectLst/>
                <a:latin typeface="Times New Roman" panose="02020603050405020304" pitchFamily="18" charset="0"/>
                <a:ea typeface="宋体" panose="02010600030101010101" pitchFamily="2" charset="-122"/>
                <a:cs typeface="宋体" panose="02010600030101010101" pitchFamily="2" charset="-122"/>
              </a:rPr>
              <a:t>个缪子。</a:t>
            </a:r>
            <a:endParaRPr lang="en-US" altLang="zh-CN" sz="1800" kern="100" dirty="0">
              <a:effectLst/>
              <a:latin typeface="Times New Roman" panose="02020603050405020304" pitchFamily="18" charset="0"/>
              <a:ea typeface="宋体" panose="02010600030101010101" pitchFamily="2" charset="-122"/>
              <a:cs typeface="宋体" panose="02010600030101010101" pitchFamily="2" charset="-122"/>
            </a:endParaRPr>
          </a:p>
          <a:p>
            <a:pPr marL="0" lvl="0" indent="0" algn="just">
              <a:lnSpc>
                <a:spcPct val="130000"/>
              </a:lnSpc>
              <a:spcBef>
                <a:spcPts val="120"/>
              </a:spcBef>
              <a:spcAft>
                <a:spcPts val="120"/>
              </a:spcAft>
              <a:buFont typeface="+mj-lt"/>
              <a:buNone/>
            </a:pPr>
            <a:r>
              <a:rPr lang="zh-CN" altLang="en-US" sz="1800" kern="100" dirty="0">
                <a:effectLst/>
                <a:latin typeface="Times New Roman" panose="02020603050405020304" pitchFamily="18" charset="0"/>
                <a:ea typeface="宋体" panose="02010600030101010101" pitchFamily="2" charset="-122"/>
                <a:cs typeface="宋体" panose="02010600030101010101" pitchFamily="2" charset="-122"/>
              </a:rPr>
              <a:t>衰变缪子束流线是一条预留束流线，与前面束线不同，他有三部分组成，先收集</a:t>
            </a:r>
            <a:r>
              <a:rPr lang="en-US" altLang="zh-CN" sz="1800" kern="100" dirty="0">
                <a:effectLst/>
                <a:latin typeface="Times New Roman" panose="02020603050405020304" pitchFamily="18" charset="0"/>
                <a:ea typeface="宋体" panose="02010600030101010101" pitchFamily="2" charset="-122"/>
                <a:cs typeface="宋体" panose="02010600030101010101" pitchFamily="2" charset="-122"/>
              </a:rPr>
              <a:t>π</a:t>
            </a:r>
            <a:r>
              <a:rPr lang="zh-CN" altLang="en-US" sz="1800" kern="100" dirty="0">
                <a:effectLst/>
                <a:latin typeface="Times New Roman" panose="02020603050405020304" pitchFamily="18" charset="0"/>
                <a:ea typeface="宋体" panose="02010600030101010101" pitchFamily="2" charset="-122"/>
                <a:cs typeface="宋体" panose="02010600030101010101" pitchFamily="2" charset="-122"/>
              </a:rPr>
              <a:t>，然后在超导段衰变，最后引出缪子，并且系统可以通过调整磁场强度实现束流的动量调节。</a:t>
            </a:r>
            <a:endParaRPr lang="en-US" altLang="zh-CN" sz="1800" kern="100" dirty="0">
              <a:effectLst/>
              <a:latin typeface="Times New Roman" panose="02020603050405020304" pitchFamily="18" charset="0"/>
              <a:ea typeface="宋体" panose="02010600030101010101" pitchFamily="2" charset="-122"/>
              <a:cs typeface="宋体" panose="02010600030101010101" pitchFamily="2" charset="-122"/>
            </a:endParaRPr>
          </a:p>
          <a:p>
            <a:pPr marL="0" lvl="0" indent="0" algn="just">
              <a:lnSpc>
                <a:spcPct val="130000"/>
              </a:lnSpc>
              <a:spcBef>
                <a:spcPts val="120"/>
              </a:spcBef>
              <a:spcAft>
                <a:spcPts val="120"/>
              </a:spcAft>
              <a:buFont typeface="+mj-lt"/>
              <a:buNone/>
            </a:pPr>
            <a:r>
              <a:rPr lang="zh-CN" altLang="en-US" sz="1800" kern="100" dirty="0">
                <a:effectLst/>
                <a:latin typeface="Times New Roman" panose="02020603050405020304" pitchFamily="18" charset="0"/>
                <a:ea typeface="宋体" panose="02010600030101010101" pitchFamily="2" charset="-122"/>
                <a:cs typeface="宋体" panose="02010600030101010101" pitchFamily="2" charset="-122"/>
              </a:rPr>
              <a:t>前两部分结构相对简单，算法主要用</a:t>
            </a:r>
            <a:r>
              <a:rPr lang="zh-CN" altLang="en-US" sz="2800" baseline="0" dirty="0">
                <a:latin typeface="Times" panose="02020603050405020304" pitchFamily="18" charset="0"/>
                <a:ea typeface="宋体" panose="02010600030101010101" pitchFamily="2" charset="-122"/>
                <a:cs typeface="Times" panose="02020603050405020304" pitchFamily="18" charset="0"/>
              </a:rPr>
              <a:t>缪子引出系统。</a:t>
            </a:r>
            <a:endParaRPr lang="en-US" altLang="zh-CN" sz="2800" baseline="0" dirty="0">
              <a:latin typeface="Times" panose="02020603050405020304" pitchFamily="18" charset="0"/>
              <a:ea typeface="宋体" panose="02010600030101010101" pitchFamily="2" charset="-122"/>
              <a:cs typeface="Times" panose="02020603050405020304" pitchFamily="18" charset="0"/>
            </a:endParaRPr>
          </a:p>
          <a:p>
            <a:pPr marL="0" lvl="0" indent="0" algn="just">
              <a:lnSpc>
                <a:spcPct val="130000"/>
              </a:lnSpc>
              <a:spcBef>
                <a:spcPts val="120"/>
              </a:spcBef>
              <a:spcAft>
                <a:spcPts val="120"/>
              </a:spcAft>
              <a:buFont typeface="+mj-lt"/>
              <a:buNone/>
            </a:pPr>
            <a:r>
              <a:rPr lang="zh-CN" altLang="en-US" sz="1800" kern="100" dirty="0">
                <a:effectLst/>
                <a:latin typeface="Times New Roman" panose="02020603050405020304" pitchFamily="18" charset="0"/>
                <a:ea typeface="宋体" panose="02010600030101010101" pitchFamily="2" charset="-122"/>
                <a:cs typeface="宋体" panose="02010600030101010101" pitchFamily="2" charset="-122"/>
              </a:rPr>
              <a:t>图展示了优化后在不同动量下，</a:t>
            </a:r>
            <a:r>
              <a:rPr lang="zh-CN" altLang="en-US" sz="2800" dirty="0">
                <a:latin typeface="Times" panose="02020603050405020304" pitchFamily="18" charset="0"/>
                <a:ea typeface="宋体" panose="02010600030101010101" pitchFamily="2" charset="-122"/>
                <a:cs typeface="Times" panose="02020603050405020304" pitchFamily="18" charset="0"/>
              </a:rPr>
              <a:t>束线末端</a:t>
            </a:r>
            <a:r>
              <a:rPr lang="zh-CN" altLang="en-US" sz="1800" kern="100" dirty="0">
                <a:effectLst/>
                <a:latin typeface="Times New Roman" panose="02020603050405020304" pitchFamily="18" charset="0"/>
                <a:ea typeface="宋体" panose="02010600030101010101" pitchFamily="2" charset="-122"/>
                <a:cs typeface="宋体" panose="02010600030101010101" pitchFamily="2" charset="-122"/>
              </a:rPr>
              <a:t>的束流强度。在优化过程中，我们发现遗传算法在收敛精度方面存在局限性，这使得该方法在针对小束斑进行优化时显得尤为不足</a:t>
            </a:r>
            <a:endParaRPr lang="zh-CN" altLang="zh-CN" sz="1800" kern="100" dirty="0">
              <a:effectLst/>
              <a:latin typeface="Times New Roman" panose="02020603050405020304" pitchFamily="18" charset="0"/>
              <a:ea typeface="宋体" panose="02010600030101010101" pitchFamily="2" charset="-122"/>
              <a:cs typeface="宋体" panose="02010600030101010101" pitchFamily="2" charset="-122"/>
            </a:endParaRPr>
          </a:p>
        </p:txBody>
      </p:sp>
      <p:sp>
        <p:nvSpPr>
          <p:cNvPr id="4" name="灯片编号占位符 3"/>
          <p:cNvSpPr>
            <a:spLocks noGrp="1"/>
          </p:cNvSpPr>
          <p:nvPr>
            <p:ph type="sldNum" sz="quarter" idx="5"/>
          </p:nvPr>
        </p:nvSpPr>
        <p:spPr/>
        <p:txBody>
          <a:bodyPr/>
          <a:lstStyle/>
          <a:p>
            <a:fld id="{D7B2873C-4768-4496-8D82-B31E3E46157F}" type="slidenum">
              <a:rPr lang="zh-CN" altLang="en-US" smtClean="0"/>
              <a:t>11</a:t>
            </a:fld>
            <a:endParaRPr lang="zh-CN" altLang="en-US"/>
          </a:p>
        </p:txBody>
      </p:sp>
    </p:spTree>
    <p:extLst>
      <p:ext uri="{BB962C8B-B14F-4D97-AF65-F5344CB8AC3E}">
        <p14:creationId xmlns:p14="http://schemas.microsoft.com/office/powerpoint/2010/main" val="30691799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lvl="0" indent="0" algn="just">
              <a:lnSpc>
                <a:spcPct val="130000"/>
              </a:lnSpc>
              <a:spcBef>
                <a:spcPts val="120"/>
              </a:spcBef>
              <a:spcAft>
                <a:spcPts val="120"/>
              </a:spcAft>
              <a:buFont typeface="+mj-lt"/>
              <a:buNone/>
            </a:pPr>
            <a:r>
              <a:rPr lang="zh-CN" altLang="en-US" sz="1800" kern="100" dirty="0">
                <a:effectLst/>
                <a:latin typeface="Times New Roman" panose="02020603050405020304" pitchFamily="18" charset="0"/>
                <a:ea typeface="宋体" panose="02010600030101010101" pitchFamily="2" charset="-122"/>
                <a:cs typeface="宋体" panose="02010600030101010101" pitchFamily="2" charset="-122"/>
              </a:rPr>
              <a:t>为此，我们开发了一种用于实现高精度优化的新算法。该算法通过并行计算提高搜索效率，利用惩罚函数</a:t>
            </a:r>
            <a:r>
              <a:rPr lang="zh-CN" altLang="en-US" sz="2800" dirty="0">
                <a:latin typeface="Times New Roman" panose="02020603050405020304" pitchFamily="18" charset="0"/>
                <a:ea typeface="宋体" panose="02010600030101010101" pitchFamily="2" charset="-122"/>
                <a:cs typeface="Times New Roman" panose="02020603050405020304" pitchFamily="18" charset="0"/>
              </a:rPr>
              <a:t>束流强度和束斑尺寸</a:t>
            </a:r>
            <a:r>
              <a:rPr lang="zh-CN" altLang="en-US" sz="1800" kern="100" dirty="0">
                <a:effectLst/>
                <a:latin typeface="Times New Roman" panose="02020603050405020304" pitchFamily="18" charset="0"/>
                <a:ea typeface="宋体" panose="02010600030101010101" pitchFamily="2" charset="-122"/>
                <a:cs typeface="宋体" panose="02010600030101010101" pitchFamily="2" charset="-122"/>
              </a:rPr>
              <a:t>之间的多目标优化，并采用基于梯度下降的高精度局部搜索来微调。此外，该算法还引入了随机跳跃机制，以帮助跳出局部最优解。</a:t>
            </a:r>
            <a:endParaRPr lang="zh-CN" altLang="zh-CN" sz="1800" kern="100" dirty="0">
              <a:effectLst/>
              <a:latin typeface="Times New Roman" panose="02020603050405020304" pitchFamily="18" charset="0"/>
              <a:ea typeface="宋体" panose="02010600030101010101" pitchFamily="2" charset="-122"/>
              <a:cs typeface="宋体" panose="02010600030101010101" pitchFamily="2" charset="-122"/>
            </a:endParaRPr>
          </a:p>
        </p:txBody>
      </p:sp>
      <p:sp>
        <p:nvSpPr>
          <p:cNvPr id="4" name="灯片编号占位符 3"/>
          <p:cNvSpPr>
            <a:spLocks noGrp="1"/>
          </p:cNvSpPr>
          <p:nvPr>
            <p:ph type="sldNum" sz="quarter" idx="5"/>
          </p:nvPr>
        </p:nvSpPr>
        <p:spPr/>
        <p:txBody>
          <a:bodyPr/>
          <a:lstStyle/>
          <a:p>
            <a:fld id="{D7B2873C-4768-4496-8D82-B31E3E46157F}" type="slidenum">
              <a:rPr lang="zh-CN" altLang="en-US" smtClean="0"/>
              <a:t>12</a:t>
            </a:fld>
            <a:endParaRPr lang="zh-CN" altLang="en-US"/>
          </a:p>
        </p:txBody>
      </p:sp>
    </p:spTree>
    <p:extLst>
      <p:ext uri="{BB962C8B-B14F-4D97-AF65-F5344CB8AC3E}">
        <p14:creationId xmlns:p14="http://schemas.microsoft.com/office/powerpoint/2010/main" val="8045898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lvl="0" indent="0" algn="just">
              <a:lnSpc>
                <a:spcPct val="130000"/>
              </a:lnSpc>
              <a:spcBef>
                <a:spcPts val="120"/>
              </a:spcBef>
              <a:spcAft>
                <a:spcPts val="120"/>
              </a:spcAft>
              <a:buFont typeface="+mj-lt"/>
              <a:buNone/>
            </a:pPr>
            <a:r>
              <a:rPr lang="zh-CN" altLang="en-US" sz="1800" kern="100" dirty="0">
                <a:effectLst/>
                <a:latin typeface="Times New Roman" panose="02020603050405020304" pitchFamily="18" charset="0"/>
                <a:ea typeface="宋体" panose="02010600030101010101" pitchFamily="2" charset="-122"/>
                <a:cs typeface="宋体" panose="02010600030101010101" pitchFamily="2" charset="-122"/>
              </a:rPr>
              <a:t>该方法已成功应用于</a:t>
            </a:r>
            <a:r>
              <a:rPr lang="en-US" altLang="zh-CN" sz="1800" kern="100" dirty="0">
                <a:effectLst/>
                <a:latin typeface="Times New Roman" panose="02020603050405020304" pitchFamily="18" charset="0"/>
                <a:ea typeface="宋体" panose="02010600030101010101" pitchFamily="2" charset="-122"/>
                <a:cs typeface="宋体" panose="02010600030101010101" pitchFamily="2" charset="-122"/>
              </a:rPr>
              <a:t>MELODY</a:t>
            </a:r>
            <a:r>
              <a:rPr lang="zh-CN" altLang="en-US" sz="1800" kern="100" dirty="0">
                <a:effectLst/>
                <a:latin typeface="Times New Roman" panose="02020603050405020304" pitchFamily="18" charset="0"/>
                <a:ea typeface="宋体" panose="02010600030101010101" pitchFamily="2" charset="-122"/>
                <a:cs typeface="宋体" panose="02010600030101010101" pitchFamily="2" charset="-122"/>
              </a:rPr>
              <a:t>表面</a:t>
            </a:r>
            <a:r>
              <a:rPr lang="en-US" altLang="zh-CN" sz="1800" kern="100" dirty="0">
                <a:effectLst/>
                <a:latin typeface="Times New Roman" panose="02020603050405020304" pitchFamily="18" charset="0"/>
                <a:ea typeface="宋体" panose="02010600030101010101" pitchFamily="2" charset="-122"/>
                <a:cs typeface="宋体" panose="02010600030101010101" pitchFamily="2" charset="-122"/>
              </a:rPr>
              <a:t>μ</a:t>
            </a:r>
            <a:r>
              <a:rPr lang="zh-CN" altLang="en-US" sz="1800" kern="100" dirty="0">
                <a:effectLst/>
                <a:latin typeface="Times New Roman" panose="02020603050405020304" pitchFamily="18" charset="0"/>
                <a:ea typeface="宋体" panose="02010600030101010101" pitchFamily="2" charset="-122"/>
                <a:cs typeface="宋体" panose="02010600030101010101" pitchFamily="2" charset="-122"/>
              </a:rPr>
              <a:t>子束线的</a:t>
            </a:r>
            <a:r>
              <a:rPr lang="zh-CN" altLang="en-US" sz="1800" b="0" i="0" u="none" strike="noStrike" baseline="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工程方案设计</a:t>
            </a:r>
            <a:r>
              <a:rPr lang="zh-CN" altLang="en-US" sz="1800" kern="100" dirty="0">
                <a:effectLst/>
                <a:latin typeface="Times New Roman" panose="02020603050405020304" pitchFamily="18" charset="0"/>
                <a:ea typeface="宋体" panose="02010600030101010101" pitchFamily="2" charset="-122"/>
                <a:cs typeface="宋体" panose="02010600030101010101" pitchFamily="2" charset="-122"/>
              </a:rPr>
              <a:t>设计。我们仅需数小时即可迭代一次的束线设计。图中展示了优化后的束流轮廓和</a:t>
            </a:r>
            <a:r>
              <a:rPr lang="en-US" altLang="zh-CN" sz="1800" kern="100" dirty="0">
                <a:effectLst/>
                <a:latin typeface="Times New Roman" panose="02020603050405020304" pitchFamily="18" charset="0"/>
                <a:ea typeface="宋体" panose="02010600030101010101" pitchFamily="2" charset="-122"/>
                <a:cs typeface="宋体" panose="02010600030101010101" pitchFamily="2" charset="-122"/>
              </a:rPr>
              <a:t>μ</a:t>
            </a:r>
            <a:r>
              <a:rPr lang="zh-CN" altLang="en-US" sz="1800" kern="100" dirty="0">
                <a:effectLst/>
                <a:latin typeface="Times New Roman" panose="02020603050405020304" pitchFamily="18" charset="0"/>
                <a:ea typeface="宋体" panose="02010600030101010101" pitchFamily="2" charset="-122"/>
                <a:cs typeface="宋体" panose="02010600030101010101" pitchFamily="2" charset="-122"/>
              </a:rPr>
              <a:t>子动量分布。在直径为</a:t>
            </a:r>
            <a:r>
              <a:rPr lang="en-US" altLang="zh-CN" sz="1800" kern="100" dirty="0">
                <a:effectLst/>
                <a:latin typeface="Times New Roman" panose="02020603050405020304" pitchFamily="18" charset="0"/>
                <a:ea typeface="宋体" panose="02010600030101010101" pitchFamily="2" charset="-122"/>
                <a:cs typeface="宋体" panose="02010600030101010101" pitchFamily="2" charset="-122"/>
              </a:rPr>
              <a:t>20</a:t>
            </a:r>
            <a:r>
              <a:rPr lang="zh-CN" altLang="en-US" sz="1800" kern="100" dirty="0">
                <a:effectLst/>
                <a:latin typeface="Times New Roman" panose="02020603050405020304" pitchFamily="18" charset="0"/>
                <a:ea typeface="宋体" panose="02010600030101010101" pitchFamily="2" charset="-122"/>
                <a:cs typeface="宋体" panose="02010600030101010101" pitchFamily="2" charset="-122"/>
              </a:rPr>
              <a:t>毫米的束斑内，</a:t>
            </a:r>
            <a:r>
              <a:rPr lang="en-US" altLang="zh-CN" sz="1800" kern="100" dirty="0">
                <a:effectLst/>
                <a:latin typeface="Times New Roman" panose="02020603050405020304" pitchFamily="18" charset="0"/>
                <a:ea typeface="宋体" panose="02010600030101010101" pitchFamily="2" charset="-122"/>
                <a:cs typeface="宋体" panose="02010600030101010101" pitchFamily="2" charset="-122"/>
              </a:rPr>
              <a:t>μ</a:t>
            </a:r>
            <a:r>
              <a:rPr lang="zh-CN" altLang="en-US" sz="1800" kern="100" dirty="0">
                <a:effectLst/>
                <a:latin typeface="Times New Roman" panose="02020603050405020304" pitchFamily="18" charset="0"/>
                <a:ea typeface="宋体" panose="02010600030101010101" pitchFamily="2" charset="-122"/>
                <a:cs typeface="宋体" panose="02010600030101010101" pitchFamily="2" charset="-122"/>
              </a:rPr>
              <a:t>子强度达到每秒</a:t>
            </a:r>
            <a:r>
              <a:rPr lang="en-US" altLang="zh-CN" sz="1800" kern="100" dirty="0">
                <a:effectLst/>
                <a:latin typeface="Times New Roman" panose="02020603050405020304" pitchFamily="18" charset="0"/>
                <a:ea typeface="宋体" panose="02010600030101010101" pitchFamily="2" charset="-122"/>
                <a:cs typeface="宋体" panose="02010600030101010101" pitchFamily="2" charset="-122"/>
              </a:rPr>
              <a:t>7.8×10⁵</a:t>
            </a:r>
            <a:r>
              <a:rPr lang="zh-CN" altLang="en-US" sz="1800" kern="100" dirty="0">
                <a:effectLst/>
                <a:latin typeface="Times New Roman" panose="02020603050405020304" pitchFamily="18" charset="0"/>
                <a:ea typeface="宋体" panose="02010600030101010101" pitchFamily="2" charset="-122"/>
                <a:cs typeface="宋体" panose="02010600030101010101" pitchFamily="2" charset="-122"/>
              </a:rPr>
              <a:t>个。</a:t>
            </a:r>
            <a:endParaRPr lang="zh-CN" altLang="zh-CN" sz="1800" kern="100" dirty="0">
              <a:effectLst/>
              <a:latin typeface="Times New Roman" panose="02020603050405020304" pitchFamily="18" charset="0"/>
              <a:ea typeface="宋体" panose="02010600030101010101" pitchFamily="2" charset="-122"/>
              <a:cs typeface="宋体" panose="02010600030101010101" pitchFamily="2" charset="-122"/>
            </a:endParaRPr>
          </a:p>
        </p:txBody>
      </p:sp>
      <p:sp>
        <p:nvSpPr>
          <p:cNvPr id="4" name="灯片编号占位符 3"/>
          <p:cNvSpPr>
            <a:spLocks noGrp="1"/>
          </p:cNvSpPr>
          <p:nvPr>
            <p:ph type="sldNum" sz="quarter" idx="5"/>
          </p:nvPr>
        </p:nvSpPr>
        <p:spPr/>
        <p:txBody>
          <a:bodyPr/>
          <a:lstStyle/>
          <a:p>
            <a:fld id="{D7B2873C-4768-4496-8D82-B31E3E46157F}" type="slidenum">
              <a:rPr lang="zh-CN" altLang="en-US" smtClean="0"/>
              <a:t>13</a:t>
            </a:fld>
            <a:endParaRPr lang="zh-CN" altLang="en-US"/>
          </a:p>
        </p:txBody>
      </p:sp>
    </p:spTree>
    <p:extLst>
      <p:ext uri="{BB962C8B-B14F-4D97-AF65-F5344CB8AC3E}">
        <p14:creationId xmlns:p14="http://schemas.microsoft.com/office/powerpoint/2010/main" val="14359160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lvl="0" indent="0" algn="just">
              <a:lnSpc>
                <a:spcPct val="130000"/>
              </a:lnSpc>
              <a:spcBef>
                <a:spcPts val="120"/>
              </a:spcBef>
              <a:spcAft>
                <a:spcPts val="120"/>
              </a:spcAft>
              <a:buFont typeface="+mj-lt"/>
              <a:buNone/>
            </a:pPr>
            <a:r>
              <a:rPr lang="zh-CN" altLang="en-US" sz="1800" kern="100" dirty="0">
                <a:effectLst/>
                <a:latin typeface="Times New Roman" panose="02020603050405020304" pitchFamily="18" charset="0"/>
                <a:ea typeface="宋体" panose="02010600030101010101" pitchFamily="2" charset="-122"/>
                <a:cs typeface="宋体" panose="02010600030101010101" pitchFamily="2" charset="-122"/>
              </a:rPr>
              <a:t>负缪束线预计将和表面缪同时建设，主要应用于缪子</a:t>
            </a:r>
            <a:r>
              <a:rPr lang="en-US" altLang="zh-CN" sz="1800" kern="100" dirty="0">
                <a:effectLst/>
                <a:latin typeface="Times New Roman" panose="02020603050405020304" pitchFamily="18" charset="0"/>
                <a:ea typeface="宋体" panose="02010600030101010101" pitchFamily="2" charset="-122"/>
                <a:cs typeface="宋体" panose="02010600030101010101" pitchFamily="2" charset="-122"/>
              </a:rPr>
              <a:t>X</a:t>
            </a:r>
            <a:r>
              <a:rPr lang="zh-CN" altLang="en-US" sz="1800" kern="100" dirty="0">
                <a:effectLst/>
                <a:latin typeface="Times New Roman" panose="02020603050405020304" pitchFamily="18" charset="0"/>
                <a:ea typeface="宋体" panose="02010600030101010101" pitchFamily="2" charset="-122"/>
                <a:cs typeface="宋体" panose="02010600030101010101" pitchFamily="2" charset="-122"/>
              </a:rPr>
              <a:t>射线元素分析等领域。与表面缪共用一套收集系统，但是可以通过束流开关独立供束</a:t>
            </a:r>
            <a:endParaRPr lang="zh-CN" altLang="zh-CN" sz="1800" kern="100" dirty="0">
              <a:effectLst/>
              <a:latin typeface="Times New Roman" panose="02020603050405020304" pitchFamily="18" charset="0"/>
              <a:ea typeface="宋体" panose="02010600030101010101" pitchFamily="2" charset="-122"/>
              <a:cs typeface="宋体" panose="02010600030101010101" pitchFamily="2" charset="-122"/>
            </a:endParaRPr>
          </a:p>
        </p:txBody>
      </p:sp>
      <p:sp>
        <p:nvSpPr>
          <p:cNvPr id="4" name="灯片编号占位符 3"/>
          <p:cNvSpPr>
            <a:spLocks noGrp="1"/>
          </p:cNvSpPr>
          <p:nvPr>
            <p:ph type="sldNum" sz="quarter" idx="5"/>
          </p:nvPr>
        </p:nvSpPr>
        <p:spPr/>
        <p:txBody>
          <a:bodyPr/>
          <a:lstStyle/>
          <a:p>
            <a:fld id="{D7B2873C-4768-4496-8D82-B31E3E46157F}" type="slidenum">
              <a:rPr lang="zh-CN" altLang="en-US" smtClean="0"/>
              <a:t>14</a:t>
            </a:fld>
            <a:endParaRPr lang="zh-CN" altLang="en-US"/>
          </a:p>
        </p:txBody>
      </p:sp>
    </p:spTree>
    <p:extLst>
      <p:ext uri="{BB962C8B-B14F-4D97-AF65-F5344CB8AC3E}">
        <p14:creationId xmlns:p14="http://schemas.microsoft.com/office/powerpoint/2010/main" val="19583294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927697-463E-C97D-5F4D-468647913700}"/>
            </a:ext>
          </a:extLst>
        </p:cNvPr>
        <p:cNvGrpSpPr/>
        <p:nvPr/>
      </p:nvGrpSpPr>
      <p:grpSpPr>
        <a:xfrm>
          <a:off x="0" y="0"/>
          <a:ext cx="0" cy="0"/>
          <a:chOff x="0" y="0"/>
          <a:chExt cx="0" cy="0"/>
        </a:xfrm>
      </p:grpSpPr>
      <p:sp>
        <p:nvSpPr>
          <p:cNvPr id="8194" name="幻灯片图像占位符 1">
            <a:extLst>
              <a:ext uri="{FF2B5EF4-FFF2-40B4-BE49-F238E27FC236}">
                <a16:creationId xmlns:a16="http://schemas.microsoft.com/office/drawing/2014/main" id="{096C7459-D449-980A-A291-32336B8714DC}"/>
              </a:ext>
            </a:extLst>
          </p:cNvPr>
          <p:cNvSpPr>
            <a:spLocks noGrp="1" noRot="1" noChangeAspect="1" noChangeArrowheads="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8195" name="备注占位符 2">
            <a:extLst>
              <a:ext uri="{FF2B5EF4-FFF2-40B4-BE49-F238E27FC236}">
                <a16:creationId xmlns:a16="http://schemas.microsoft.com/office/drawing/2014/main" id="{FC245C30-39BB-26E3-ECD8-B7774ED8B9B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altLang="zh-CN" sz="1800" kern="100" dirty="0">
                <a:effectLst/>
                <a:latin typeface="Times New Roman" panose="02020603050405020304" pitchFamily="18" charset="0"/>
                <a:ea typeface="宋体" panose="02010600030101010101" pitchFamily="2" charset="-122"/>
                <a:cs typeface="宋体" panose="02010600030101010101" pitchFamily="2" charset="-122"/>
              </a:rPr>
              <a:t>Thank you for your attention. I would be happy to take any questions.</a:t>
            </a:r>
            <a:endParaRPr lang="zh-CN" altLang="zh-CN" sz="1800" kern="100" dirty="0">
              <a:effectLst/>
              <a:latin typeface="Times New Roman" panose="02020603050405020304" pitchFamily="18" charset="0"/>
              <a:ea typeface="宋体" panose="02010600030101010101" pitchFamily="2" charset="-122"/>
              <a:cs typeface="宋体" panose="02010600030101010101" pitchFamily="2" charset="-122"/>
            </a:endParaRPr>
          </a:p>
        </p:txBody>
      </p:sp>
      <p:sp>
        <p:nvSpPr>
          <p:cNvPr id="8196" name="灯片编号占位符 3">
            <a:extLst>
              <a:ext uri="{FF2B5EF4-FFF2-40B4-BE49-F238E27FC236}">
                <a16:creationId xmlns:a16="http://schemas.microsoft.com/office/drawing/2014/main" id="{C3734170-C9E9-FFA3-D8FB-0A90B3C73E8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8322FA45-EFF0-4C86-A33A-23F9C35F67DB}" type="slidenum">
              <a:rPr lang="zh-CN" altLang="en-US" smtClean="0"/>
              <a:pPr/>
              <a:t>16</a:t>
            </a:fld>
            <a:endParaRPr lang="zh-CN" altLang="en-US"/>
          </a:p>
        </p:txBody>
      </p:sp>
    </p:spTree>
    <p:extLst>
      <p:ext uri="{BB962C8B-B14F-4D97-AF65-F5344CB8AC3E}">
        <p14:creationId xmlns:p14="http://schemas.microsoft.com/office/powerpoint/2010/main" val="16794723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txBody>
          <a:bodyPr/>
          <a:lstStyle/>
          <a:p>
            <a:endParaRPr lang="zh-CN" altLang="en-US"/>
          </a:p>
        </p:txBody>
      </p:sp>
      <mc:AlternateContent xmlns:mc="http://schemas.openxmlformats.org/markup-compatibility/2006" xmlns:a14="http://schemas.microsoft.com/office/drawing/2010/main">
        <mc:Choice Requires="a14">
          <p:sp>
            <p:nvSpPr>
              <p:cNvPr id="3" name="备注占位符 2"/>
              <p:cNvSpPr>
                <a:spLocks noGrp="1"/>
              </p:cNvSpPr>
              <p:nvPr>
                <p:ph type="body" idx="1"/>
              </p:nvPr>
            </p:nvSpPr>
            <p:spPr/>
            <p:txBody>
              <a:bodyPr/>
              <a:lstStyle/>
              <a:p>
                <a:r>
                  <a:rPr lang="zh-CN" altLang="en-US" sz="1200" b="0" i="0" u="none" strike="noStrike" kern="1200" baseline="0" dirty="0">
                    <a:solidFill>
                      <a:schemeClr val="tx1"/>
                    </a:solidFill>
                    <a:latin typeface="Cambria Math" panose="02040503050406030204" pitchFamily="18" charset="0"/>
                    <a:ea typeface="+mn-ea"/>
                    <a:cs typeface="+mn-cs"/>
                  </a:rPr>
                  <a:t>缪子有着广泛的应用，目前实验室中常用的还是通过缪子源获得的人造缪子，这类缪子由质子电子等束流打靶得到，</a:t>
                </a:r>
                <a:r>
                  <a:rPr lang="zh-CN" altLang="en-US" sz="1200" kern="1200" dirty="0">
                    <a:solidFill>
                      <a:schemeClr val="tx1"/>
                    </a:solidFill>
                    <a:effectLst/>
                    <a:latin typeface="+mn-lt"/>
                    <a:ea typeface="+mn-ea"/>
                    <a:cs typeface="+mn-cs"/>
                  </a:rPr>
                  <a:t>并且习惯上会根据缪子的产生位置分类。</a:t>
                </a:r>
                <a:endParaRPr lang="en-US" altLang="zh-CN" sz="1200" kern="1200" dirty="0">
                  <a:solidFill>
                    <a:schemeClr val="tx1"/>
                  </a:solidFill>
                  <a:effectLst/>
                  <a:latin typeface="+mn-lt"/>
                  <a:ea typeface="+mn-ea"/>
                  <a:cs typeface="+mn-cs"/>
                </a:endParaRPr>
              </a:p>
            </p:txBody>
          </p:sp>
        </mc:Choice>
        <mc:Fallback xmlns="">
          <p:sp>
            <p:nvSpPr>
              <p:cNvPr id="3" name="备注占位符 2"/>
              <p:cNvSpPr>
                <a:spLocks noGrp="1"/>
              </p:cNvSpPr>
              <p:nvPr>
                <p:ph type="body" idx="1"/>
              </p:nvPr>
            </p:nvSpPr>
            <p:spPr/>
            <p:txBody>
              <a:bodyPr/>
              <a:lstStyle/>
              <a:p>
                <a:r>
                  <a:rPr lang="zh-CN" altLang="en-US" sz="1200" b="0" kern="1200" dirty="0">
                    <a:solidFill>
                      <a:schemeClr val="tx1"/>
                    </a:solidFill>
                    <a:effectLst/>
                    <a:latin typeface="+mn-lt"/>
                    <a:ea typeface="+mn-ea"/>
                    <a:cs typeface="+mn-cs"/>
                  </a:rPr>
                  <a:t>缪子主要有两个来源</a:t>
                </a:r>
                <a:endParaRPr lang="en-US" altLang="zh-CN" sz="1200" b="0" dirty="0">
                  <a:latin typeface="微软雅黑" panose="020B0503020204020204" pitchFamily="34" charset="-122"/>
                  <a:ea typeface="微软雅黑" panose="020B0503020204020204" pitchFamily="34" charset="-122"/>
                </a:endParaRPr>
              </a:p>
              <a:p>
                <a:r>
                  <a:rPr lang="zh-CN" altLang="en-US" dirty="0">
                    <a:solidFill>
                      <a:srgbClr val="183E93"/>
                    </a:solidFill>
                    <a:latin typeface="Helvetica" panose="020B0604020202020204" pitchFamily="34" charset="0"/>
                    <a:ea typeface="+mn-ea"/>
                  </a:rPr>
                  <a:t>自然界存在宇宙线缪子，他们能量很高，但</a:t>
                </a:r>
                <a:r>
                  <a:rPr lang="zh-CN" altLang="en-US" sz="1200" b="0" i="0" u="none" strike="noStrike" kern="1200" baseline="0" dirty="0">
                    <a:solidFill>
                      <a:schemeClr val="tx1"/>
                    </a:solidFill>
                    <a:latin typeface="+mn-lt"/>
                    <a:ea typeface="+mn-ea"/>
                    <a:cs typeface="+mn-cs"/>
                  </a:rPr>
                  <a:t>密度较低，难以直接利用。</a:t>
                </a:r>
                <a:r>
                  <a:rPr lang="zh-CN" altLang="en-US" sz="1200" b="0" i="0" u="none" strike="noStrike" kern="1200" baseline="0">
                    <a:solidFill>
                      <a:schemeClr val="tx1"/>
                    </a:solidFill>
                    <a:latin typeface="Cambria Math" panose="02040503050406030204" pitchFamily="18" charset="0"/>
                    <a:ea typeface="+mn-ea"/>
                    <a:cs typeface="+mn-cs"/>
                  </a:rPr>
                  <a:t>"实验室中，缪子通常由质子打靶产生的</a:t>
                </a:r>
                <a:r>
                  <a:rPr lang="en-US" altLang="zh-CN" sz="1200" b="0" i="0" u="none" strike="noStrike" kern="1200" baseline="0">
                    <a:solidFill>
                      <a:schemeClr val="tx1"/>
                    </a:solidFill>
                    <a:latin typeface="Cambria Math" panose="02040503050406030204" pitchFamily="18" charset="0"/>
                    <a:ea typeface="+mn-ea"/>
                    <a:cs typeface="+mn-cs"/>
                  </a:rPr>
                  <a:t>π </a:t>
                </a:r>
                <a:r>
                  <a:rPr lang="zh-CN" altLang="en-US" sz="1200" b="0" i="0" u="none" strike="noStrike" kern="1200" baseline="0">
                    <a:solidFill>
                      <a:schemeClr val="tx1"/>
                    </a:solidFill>
                    <a:latin typeface="Cambria Math" panose="02040503050406030204" pitchFamily="18" charset="0"/>
                    <a:ea typeface="+mn-ea"/>
                    <a:cs typeface="+mn-cs"/>
                  </a:rPr>
                  <a:t>介子衰变得到" 。</a:t>
                </a:r>
                <a:endParaRPr lang="en-US" altLang="zh-CN" sz="1200" b="0" i="1" u="none" strike="noStrike" kern="1200" baseline="0" dirty="0">
                  <a:solidFill>
                    <a:schemeClr val="tx1"/>
                  </a:solidFill>
                  <a:latin typeface="Cambria Math" panose="02040503050406030204" pitchFamily="18" charset="0"/>
                  <a:ea typeface="+mn-ea"/>
                  <a:cs typeface="+mn-cs"/>
                </a:endParaRPr>
              </a:p>
              <a:p>
                <a:r>
                  <a:rPr lang="en-US" altLang="zh-CN" sz="1200" i="0" kern="1200">
                    <a:solidFill>
                      <a:schemeClr val="tx1"/>
                    </a:solidFill>
                    <a:effectLst/>
                    <a:latin typeface="Cambria Math" panose="02040503050406030204" pitchFamily="18" charset="0"/>
                    <a:ea typeface="+mn-ea"/>
                    <a:cs typeface="+mn-cs"/>
                  </a:rPr>
                  <a:t>π</a:t>
                </a:r>
                <a:r>
                  <a:rPr lang="zh-CN" altLang="zh-CN" sz="1200" kern="1200" dirty="0">
                    <a:solidFill>
                      <a:schemeClr val="tx1"/>
                    </a:solidFill>
                    <a:effectLst/>
                    <a:latin typeface="+mn-lt"/>
                    <a:ea typeface="+mn-ea"/>
                    <a:cs typeface="+mn-cs"/>
                  </a:rPr>
                  <a:t>介子</a:t>
                </a:r>
                <a:r>
                  <a:rPr lang="zh-CN" altLang="en-US" sz="1200" kern="1200" dirty="0">
                    <a:solidFill>
                      <a:schemeClr val="tx1"/>
                    </a:solidFill>
                    <a:effectLst/>
                    <a:latin typeface="+mn-lt"/>
                    <a:ea typeface="+mn-ea"/>
                    <a:cs typeface="+mn-cs"/>
                  </a:rPr>
                  <a:t>衰变是两体衰变， </a:t>
                </a:r>
                <a:r>
                  <a:rPr lang="en-US" altLang="zh-CN" sz="1200" i="0" kern="1200">
                    <a:solidFill>
                      <a:schemeClr val="tx1"/>
                    </a:solidFill>
                    <a:effectLst/>
                    <a:latin typeface="Cambria Math" panose="02040503050406030204" pitchFamily="18" charset="0"/>
                    <a:ea typeface="+mn-ea"/>
                    <a:cs typeface="+mn-cs"/>
                  </a:rPr>
                  <a:t>π</a:t>
                </a:r>
                <a:r>
                  <a:rPr lang="zh-CN" altLang="zh-CN" sz="1200" kern="1200" dirty="0">
                    <a:solidFill>
                      <a:schemeClr val="tx1"/>
                    </a:solidFill>
                    <a:effectLst/>
                    <a:latin typeface="+mn-lt"/>
                    <a:ea typeface="+mn-ea"/>
                    <a:cs typeface="+mn-cs"/>
                  </a:rPr>
                  <a:t>介子的自旋</a:t>
                </a:r>
                <a:r>
                  <a:rPr lang="en-US" altLang="zh-CN" sz="1200" kern="1200" dirty="0">
                    <a:solidFill>
                      <a:schemeClr val="tx1"/>
                    </a:solidFill>
                    <a:effectLst/>
                    <a:latin typeface="+mn-lt"/>
                    <a:ea typeface="+mn-ea"/>
                    <a:cs typeface="+mn-cs"/>
                  </a:rPr>
                  <a:t>S=0</a:t>
                </a:r>
                <a:r>
                  <a:rPr lang="zh-CN" altLang="en-US" sz="1200" kern="1200" dirty="0">
                    <a:solidFill>
                      <a:schemeClr val="tx1"/>
                    </a:solidFill>
                    <a:effectLst/>
                    <a:latin typeface="+mn-lt"/>
                    <a:ea typeface="+mn-ea"/>
                    <a:cs typeface="+mn-cs"/>
                  </a:rPr>
                  <a:t>，</a:t>
                </a:r>
                <a:r>
                  <a:rPr lang="zh-CN" altLang="zh-CN" sz="1200" kern="1200" dirty="0">
                    <a:solidFill>
                      <a:schemeClr val="tx1"/>
                    </a:solidFill>
                    <a:effectLst/>
                    <a:latin typeface="+mn-lt"/>
                    <a:ea typeface="+mn-ea"/>
                    <a:cs typeface="+mn-cs"/>
                  </a:rPr>
                  <a:t>而自然界的中微子都是左撇子，根据角动量守恒，同一反应产生的</a:t>
                </a:r>
                <a:r>
                  <a:rPr lang="en-US" altLang="zh-CN" sz="1200" kern="1200" dirty="0">
                    <a:solidFill>
                      <a:schemeClr val="tx1"/>
                    </a:solidFill>
                    <a:effectLst/>
                    <a:latin typeface="+mn-lt"/>
                    <a:ea typeface="+mn-ea"/>
                    <a:cs typeface="+mn-cs"/>
                  </a:rPr>
                  <a:t>μ</a:t>
                </a:r>
                <a:r>
                  <a:rPr lang="zh-CN" altLang="zh-CN" sz="1200" kern="1200" dirty="0">
                    <a:solidFill>
                      <a:schemeClr val="tx1"/>
                    </a:solidFill>
                    <a:effectLst/>
                    <a:latin typeface="+mn-lt"/>
                    <a:ea typeface="+mn-ea"/>
                    <a:cs typeface="+mn-cs"/>
                  </a:rPr>
                  <a:t>子</a:t>
                </a:r>
                <a:r>
                  <a:rPr lang="zh-CN" altLang="en-US" sz="1200" kern="1200" dirty="0">
                    <a:solidFill>
                      <a:schemeClr val="tx1"/>
                    </a:solidFill>
                    <a:effectLst/>
                    <a:latin typeface="+mn-lt"/>
                    <a:ea typeface="+mn-ea"/>
                    <a:cs typeface="+mn-cs"/>
                  </a:rPr>
                  <a:t>的</a:t>
                </a:r>
                <a:r>
                  <a:rPr lang="zh-CN" altLang="zh-CN" sz="1200" kern="1200" dirty="0">
                    <a:solidFill>
                      <a:schemeClr val="tx1"/>
                    </a:solidFill>
                    <a:effectLst/>
                    <a:latin typeface="+mn-lt"/>
                    <a:ea typeface="+mn-ea"/>
                    <a:cs typeface="+mn-cs"/>
                  </a:rPr>
                  <a:t>自旋方向</a:t>
                </a:r>
                <a:r>
                  <a:rPr lang="zh-CN" altLang="en-US" sz="1200" kern="1200" dirty="0">
                    <a:solidFill>
                      <a:schemeClr val="tx1"/>
                    </a:solidFill>
                    <a:effectLst/>
                    <a:latin typeface="+mn-lt"/>
                    <a:ea typeface="+mn-ea"/>
                    <a:cs typeface="+mn-cs"/>
                  </a:rPr>
                  <a:t>与</a:t>
                </a:r>
                <a:r>
                  <a:rPr lang="zh-CN" altLang="zh-CN" sz="1200" kern="1200" dirty="0">
                    <a:solidFill>
                      <a:schemeClr val="tx1"/>
                    </a:solidFill>
                    <a:effectLst/>
                    <a:latin typeface="+mn-lt"/>
                    <a:ea typeface="+mn-ea"/>
                    <a:cs typeface="+mn-cs"/>
                  </a:rPr>
                  <a:t>飞行方向</a:t>
                </a:r>
                <a:r>
                  <a:rPr lang="zh-CN" altLang="en-US" sz="1200" kern="1200" dirty="0">
                    <a:solidFill>
                      <a:schemeClr val="tx1"/>
                    </a:solidFill>
                    <a:effectLst/>
                    <a:latin typeface="+mn-lt"/>
                    <a:ea typeface="+mn-ea"/>
                    <a:cs typeface="+mn-cs"/>
                  </a:rPr>
                  <a:t>相关。</a:t>
                </a:r>
                <a:endParaRPr lang="en-US" altLang="zh-CN" sz="1200" kern="1200" dirty="0">
                  <a:solidFill>
                    <a:schemeClr val="tx1"/>
                  </a:solidFill>
                  <a:effectLst/>
                  <a:latin typeface="+mn-lt"/>
                  <a:ea typeface="+mn-ea"/>
                  <a:cs typeface="+mn-cs"/>
                </a:endParaRPr>
              </a:p>
              <a:p>
                <a:r>
                  <a:rPr lang="zh-CN" altLang="zh-CN" sz="1200" kern="1200" dirty="0">
                    <a:solidFill>
                      <a:schemeClr val="tx1"/>
                    </a:solidFill>
                    <a:effectLst/>
                    <a:latin typeface="+mn-lt"/>
                    <a:ea typeface="+mn-ea"/>
                    <a:cs typeface="+mn-cs"/>
                  </a:rPr>
                  <a:t>其中静止在靶表面的</a:t>
                </a:r>
                <a:r>
                  <a:rPr lang="en-US" altLang="zh-CN" sz="1200" i="0" kern="1200">
                    <a:solidFill>
                      <a:schemeClr val="tx1"/>
                    </a:solidFill>
                    <a:effectLst/>
                    <a:latin typeface="Cambria Math" panose="02040503050406030204" pitchFamily="18" charset="0"/>
                    <a:ea typeface="+mn-ea"/>
                    <a:cs typeface="+mn-cs"/>
                  </a:rPr>
                  <a:t>π</a:t>
                </a:r>
                <a:r>
                  <a:rPr lang="zh-CN" altLang="zh-CN" sz="1200" kern="1200" dirty="0">
                    <a:solidFill>
                      <a:schemeClr val="tx1"/>
                    </a:solidFill>
                    <a:effectLst/>
                    <a:latin typeface="+mn-lt"/>
                    <a:ea typeface="+mn-ea"/>
                    <a:cs typeface="+mn-cs"/>
                  </a:rPr>
                  <a:t>介子衰变产生的</a:t>
                </a:r>
                <a:r>
                  <a:rPr lang="en-US" altLang="zh-CN" sz="1200" kern="1200" dirty="0">
                    <a:solidFill>
                      <a:schemeClr val="tx1"/>
                    </a:solidFill>
                    <a:effectLst/>
                    <a:latin typeface="+mn-lt"/>
                    <a:ea typeface="+mn-ea"/>
                    <a:cs typeface="+mn-cs"/>
                  </a:rPr>
                  <a:t>μ</a:t>
                </a:r>
                <a:r>
                  <a:rPr lang="zh-CN" altLang="zh-CN" sz="1200" kern="1200" dirty="0">
                    <a:solidFill>
                      <a:schemeClr val="tx1"/>
                    </a:solidFill>
                    <a:effectLst/>
                    <a:latin typeface="+mn-lt"/>
                    <a:ea typeface="+mn-ea"/>
                    <a:cs typeface="+mn-cs"/>
                  </a:rPr>
                  <a:t>子</a:t>
                </a:r>
                <a:r>
                  <a:rPr lang="zh-CN" altLang="en-US" sz="1200" kern="1200" dirty="0">
                    <a:solidFill>
                      <a:schemeClr val="tx1"/>
                    </a:solidFill>
                    <a:effectLst/>
                    <a:latin typeface="+mn-lt"/>
                    <a:ea typeface="+mn-ea"/>
                    <a:cs typeface="+mn-cs"/>
                  </a:rPr>
                  <a:t>自旋与动量方向完全相反，</a:t>
                </a:r>
                <a:r>
                  <a:rPr lang="zh-CN" altLang="zh-CN" sz="1200" kern="1200" dirty="0">
                    <a:solidFill>
                      <a:schemeClr val="tx1"/>
                    </a:solidFill>
                    <a:effectLst/>
                    <a:latin typeface="+mn-lt"/>
                    <a:ea typeface="+mn-ea"/>
                    <a:cs typeface="+mn-cs"/>
                  </a:rPr>
                  <a:t>是</a:t>
                </a:r>
                <a:r>
                  <a:rPr lang="en-US" altLang="zh-CN" sz="1200" kern="1200" dirty="0">
                    <a:solidFill>
                      <a:schemeClr val="tx1"/>
                    </a:solidFill>
                    <a:effectLst/>
                    <a:latin typeface="+mn-lt"/>
                    <a:ea typeface="+mn-ea"/>
                    <a:cs typeface="+mn-cs"/>
                  </a:rPr>
                  <a:t>100%</a:t>
                </a:r>
                <a:r>
                  <a:rPr lang="zh-CN" altLang="zh-CN" sz="1200" kern="1200" dirty="0">
                    <a:solidFill>
                      <a:schemeClr val="tx1"/>
                    </a:solidFill>
                    <a:effectLst/>
                    <a:latin typeface="+mn-lt"/>
                    <a:ea typeface="+mn-ea"/>
                    <a:cs typeface="+mn-cs"/>
                  </a:rPr>
                  <a:t>极化的</a:t>
                </a:r>
                <a:r>
                  <a:rPr lang="zh-CN" altLang="en-US" sz="1200" kern="1200" dirty="0">
                    <a:solidFill>
                      <a:schemeClr val="tx1"/>
                    </a:solidFill>
                    <a:effectLst/>
                    <a:latin typeface="+mn-lt"/>
                    <a:ea typeface="+mn-ea"/>
                    <a:cs typeface="+mn-cs"/>
                  </a:rPr>
                  <a:t>，被称为表面缪</a:t>
                </a:r>
                <a:r>
                  <a:rPr lang="zh-CN" altLang="zh-CN" sz="1200" kern="1200" dirty="0">
                    <a:solidFill>
                      <a:schemeClr val="tx1"/>
                    </a:solidFill>
                    <a:effectLst/>
                    <a:latin typeface="+mn-lt"/>
                    <a:ea typeface="+mn-ea"/>
                    <a:cs typeface="+mn-cs"/>
                  </a:rPr>
                  <a:t>。</a:t>
                </a:r>
                <a:endParaRPr lang="en-US" altLang="zh-CN" sz="1200" kern="1200" dirty="0">
                  <a:solidFill>
                    <a:schemeClr val="tx1"/>
                  </a:solidFill>
                  <a:effectLst/>
                  <a:latin typeface="+mn-lt"/>
                  <a:ea typeface="+mn-ea"/>
                  <a:cs typeface="+mn-cs"/>
                </a:endParaRPr>
              </a:p>
              <a:p>
                <a:r>
                  <a:rPr lang="zh-CN" altLang="en-US" sz="1200" kern="1200" dirty="0">
                    <a:solidFill>
                      <a:schemeClr val="tx1"/>
                    </a:solidFill>
                    <a:effectLst/>
                    <a:latin typeface="+mn-lt"/>
                    <a:ea typeface="+mn-ea"/>
                    <a:cs typeface="+mn-cs"/>
                  </a:rPr>
                  <a:t>逸出</a:t>
                </a:r>
                <a:r>
                  <a:rPr lang="zh-CN" altLang="zh-CN" sz="1200" kern="1200" dirty="0">
                    <a:solidFill>
                      <a:schemeClr val="tx1"/>
                    </a:solidFill>
                    <a:effectLst/>
                    <a:latin typeface="+mn-lt"/>
                    <a:ea typeface="+mn-ea"/>
                    <a:cs typeface="+mn-cs"/>
                  </a:rPr>
                  <a:t>缪子靶</a:t>
                </a:r>
                <a:r>
                  <a:rPr lang="zh-CN" altLang="en-US" sz="1200" kern="1200" dirty="0">
                    <a:solidFill>
                      <a:schemeClr val="tx1"/>
                    </a:solidFill>
                    <a:effectLst/>
                    <a:latin typeface="+mn-lt"/>
                    <a:ea typeface="+mn-ea"/>
                    <a:cs typeface="+mn-cs"/>
                  </a:rPr>
                  <a:t>的部分</a:t>
                </a:r>
                <a:r>
                  <a:rPr lang="zh-CN" altLang="zh-CN" sz="1200" kern="1200" dirty="0">
                    <a:solidFill>
                      <a:schemeClr val="tx1"/>
                    </a:solidFill>
                    <a:effectLst/>
                    <a:latin typeface="+mn-lt"/>
                    <a:ea typeface="+mn-ea"/>
                    <a:cs typeface="+mn-cs"/>
                  </a:rPr>
                  <a:t>π 介子</a:t>
                </a:r>
                <a:r>
                  <a:rPr lang="zh-CN" altLang="en-US" sz="1200" kern="1200" dirty="0">
                    <a:solidFill>
                      <a:schemeClr val="tx1"/>
                    </a:solidFill>
                    <a:effectLst/>
                    <a:latin typeface="+mn-lt"/>
                    <a:ea typeface="+mn-ea"/>
                    <a:cs typeface="+mn-cs"/>
                  </a:rPr>
                  <a:t>会在靶附近</a:t>
                </a:r>
                <a:r>
                  <a:rPr lang="zh-CN" altLang="zh-CN" sz="1200" kern="1200" dirty="0">
                    <a:solidFill>
                      <a:schemeClr val="tx1"/>
                    </a:solidFill>
                    <a:effectLst/>
                    <a:latin typeface="+mn-lt"/>
                    <a:ea typeface="+mn-ea"/>
                    <a:cs typeface="+mn-cs"/>
                  </a:rPr>
                  <a:t>衰变产生μ 子，</a:t>
                </a:r>
                <a:r>
                  <a:rPr lang="zh-CN" altLang="en-US" sz="1200" kern="1200" dirty="0">
                    <a:solidFill>
                      <a:schemeClr val="tx1"/>
                    </a:solidFill>
                    <a:effectLst/>
                    <a:latin typeface="+mn-lt"/>
                    <a:ea typeface="+mn-ea"/>
                    <a:cs typeface="+mn-cs"/>
                  </a:rPr>
                  <a:t>衰变方向完全随机，所以产生的缪子是</a:t>
                </a:r>
                <a:r>
                  <a:rPr lang="zh-CN" altLang="zh-CN" sz="1200" kern="1200" dirty="0">
                    <a:solidFill>
                      <a:schemeClr val="tx1"/>
                    </a:solidFill>
                    <a:effectLst/>
                    <a:latin typeface="+mn-lt"/>
                    <a:ea typeface="+mn-ea"/>
                    <a:cs typeface="+mn-cs"/>
                  </a:rPr>
                  <a:t>非</a:t>
                </a:r>
                <a:r>
                  <a:rPr lang="zh-CN" altLang="en-US" sz="1200" kern="1200" dirty="0">
                    <a:solidFill>
                      <a:schemeClr val="tx1"/>
                    </a:solidFill>
                    <a:effectLst/>
                    <a:latin typeface="+mn-lt"/>
                    <a:ea typeface="+mn-ea"/>
                    <a:cs typeface="+mn-cs"/>
                  </a:rPr>
                  <a:t>极化的，称为</a:t>
                </a:r>
                <a:r>
                  <a:rPr lang="zh-CN" altLang="zh-CN" sz="1200" kern="1200" dirty="0">
                    <a:solidFill>
                      <a:schemeClr val="tx1"/>
                    </a:solidFill>
                    <a:effectLst/>
                    <a:latin typeface="+mn-lt"/>
                    <a:ea typeface="+mn-ea"/>
                    <a:cs typeface="+mn-cs"/>
                  </a:rPr>
                  <a:t>云缪</a:t>
                </a:r>
                <a:r>
                  <a:rPr lang="zh-CN" altLang="en-US" sz="1200" kern="1200" dirty="0">
                    <a:solidFill>
                      <a:schemeClr val="tx1"/>
                    </a:solidFill>
                    <a:effectLst/>
                    <a:latin typeface="+mn-lt"/>
                    <a:ea typeface="+mn-ea"/>
                    <a:cs typeface="+mn-cs"/>
                  </a:rPr>
                  <a:t>。</a:t>
                </a:r>
                <a:endParaRPr lang="en-US" altLang="zh-CN" sz="1200" kern="1200" dirty="0">
                  <a:solidFill>
                    <a:schemeClr val="tx1"/>
                  </a:solidFill>
                  <a:effectLst/>
                  <a:latin typeface="+mn-lt"/>
                  <a:ea typeface="+mn-ea"/>
                  <a:cs typeface="+mn-cs"/>
                </a:endParaRPr>
              </a:p>
              <a:p>
                <a:r>
                  <a:rPr lang="zh-CN" altLang="en-US" sz="1200" kern="1200" dirty="0">
                    <a:solidFill>
                      <a:schemeClr val="tx1"/>
                    </a:solidFill>
                    <a:effectLst/>
                    <a:latin typeface="+mn-lt"/>
                    <a:ea typeface="+mn-ea"/>
                    <a:cs typeface="+mn-cs"/>
                  </a:rPr>
                  <a:t>剩余</a:t>
                </a:r>
                <a:r>
                  <a:rPr lang="zh-CN" altLang="zh-CN" sz="1200" kern="1200" dirty="0">
                    <a:solidFill>
                      <a:schemeClr val="tx1"/>
                    </a:solidFill>
                    <a:effectLst/>
                    <a:latin typeface="+mn-lt"/>
                    <a:ea typeface="+mn-ea"/>
                    <a:cs typeface="+mn-cs"/>
                  </a:rPr>
                  <a:t>π 介子</a:t>
                </a:r>
                <a:r>
                  <a:rPr lang="zh-CN" altLang="en-US" sz="1200" kern="1200" dirty="0">
                    <a:solidFill>
                      <a:schemeClr val="tx1"/>
                    </a:solidFill>
                    <a:effectLst/>
                    <a:latin typeface="+mn-lt"/>
                    <a:ea typeface="+mn-ea"/>
                    <a:cs typeface="+mn-cs"/>
                  </a:rPr>
                  <a:t>在经过动量筛选后再衰变，我们</a:t>
                </a:r>
                <a:r>
                  <a:rPr lang="zh-CN" altLang="zh-CN" sz="1200" kern="1200" dirty="0">
                    <a:solidFill>
                      <a:schemeClr val="tx1"/>
                    </a:solidFill>
                    <a:effectLst/>
                    <a:latin typeface="+mn-lt"/>
                    <a:ea typeface="+mn-ea"/>
                    <a:cs typeface="+mn-cs"/>
                  </a:rPr>
                  <a:t>可以</a:t>
                </a:r>
                <a:r>
                  <a:rPr lang="zh-CN" altLang="en-US" sz="1200" kern="1200" dirty="0">
                    <a:solidFill>
                      <a:schemeClr val="tx1"/>
                    </a:solidFill>
                    <a:effectLst/>
                    <a:latin typeface="+mn-lt"/>
                    <a:ea typeface="+mn-ea"/>
                    <a:cs typeface="+mn-cs"/>
                  </a:rPr>
                  <a:t>在产生的缪子中通过再</a:t>
                </a:r>
                <a:r>
                  <a:rPr lang="zh-CN" altLang="zh-CN" sz="1200" kern="1200" dirty="0">
                    <a:solidFill>
                      <a:schemeClr val="tx1"/>
                    </a:solidFill>
                    <a:effectLst/>
                    <a:latin typeface="+mn-lt"/>
                    <a:ea typeface="+mn-ea"/>
                    <a:cs typeface="+mn-cs"/>
                  </a:rPr>
                  <a:t>动量筛选获得</a:t>
                </a:r>
                <a:r>
                  <a:rPr lang="zh-CN" altLang="en-US" sz="1200" kern="1200" dirty="0">
                    <a:solidFill>
                      <a:schemeClr val="tx1"/>
                    </a:solidFill>
                    <a:effectLst/>
                    <a:latin typeface="+mn-lt"/>
                    <a:ea typeface="+mn-ea"/>
                    <a:cs typeface="+mn-cs"/>
                  </a:rPr>
                  <a:t>特定极化方向的缪子束流</a:t>
                </a:r>
                <a:r>
                  <a:rPr lang="zh-CN" altLang="zh-CN" sz="1200" kern="1200" dirty="0">
                    <a:solidFill>
                      <a:schemeClr val="tx1"/>
                    </a:solidFill>
                    <a:effectLst/>
                    <a:latin typeface="+mn-lt"/>
                    <a:ea typeface="+mn-ea"/>
                    <a:cs typeface="+mn-cs"/>
                  </a:rPr>
                  <a:t>。</a:t>
                </a:r>
                <a:r>
                  <a:rPr lang="zh-CN" altLang="en-US" sz="1200" kern="1200" dirty="0">
                    <a:solidFill>
                      <a:schemeClr val="tx1"/>
                    </a:solidFill>
                    <a:effectLst/>
                    <a:latin typeface="+mn-lt"/>
                    <a:ea typeface="+mn-ea"/>
                    <a:cs typeface="+mn-cs"/>
                  </a:rPr>
                  <a:t>称</a:t>
                </a:r>
                <a:r>
                  <a:rPr lang="zh-CN" altLang="zh-CN" sz="1200" kern="1200" dirty="0">
                    <a:solidFill>
                      <a:schemeClr val="tx1"/>
                    </a:solidFill>
                    <a:effectLst/>
                    <a:latin typeface="+mn-lt"/>
                    <a:ea typeface="+mn-ea"/>
                    <a:cs typeface="+mn-cs"/>
                  </a:rPr>
                  <a:t>为衰变缪</a:t>
                </a:r>
                <a:r>
                  <a:rPr lang="zh-CN" altLang="en-US" sz="1200" kern="1200" dirty="0">
                    <a:solidFill>
                      <a:schemeClr val="tx1"/>
                    </a:solidFill>
                    <a:effectLst/>
                    <a:latin typeface="+mn-lt"/>
                    <a:ea typeface="+mn-ea"/>
                    <a:cs typeface="+mn-cs"/>
                  </a:rPr>
                  <a:t>。</a:t>
                </a:r>
                <a:endParaRPr lang="en-US" altLang="zh-CN" sz="1200" kern="1200" dirty="0">
                  <a:solidFill>
                    <a:schemeClr val="tx1"/>
                  </a:solidFill>
                  <a:effectLst/>
                  <a:latin typeface="+mn-lt"/>
                  <a:ea typeface="+mn-ea"/>
                  <a:cs typeface="+mn-cs"/>
                </a:endParaRPr>
              </a:p>
            </p:txBody>
          </p:sp>
        </mc:Fallback>
      </mc:AlternateContent>
      <p:sp>
        <p:nvSpPr>
          <p:cNvPr id="4" name="灯片编号占位符 3"/>
          <p:cNvSpPr>
            <a:spLocks noGrp="1"/>
          </p:cNvSpPr>
          <p:nvPr>
            <p:ph type="sldNum" sz="quarter" idx="5"/>
          </p:nvPr>
        </p:nvSpPr>
        <p:spPr/>
        <p:txBody>
          <a:bodyPr/>
          <a:lstStyle/>
          <a:p>
            <a:fld id="{D7B2873C-4768-4496-8D82-B31E3E46157F}" type="slidenum">
              <a:rPr lang="zh-CN" altLang="en-US" smtClean="0"/>
              <a:t>2</a:t>
            </a:fld>
            <a:endParaRPr lang="zh-CN" altLang="en-US"/>
          </a:p>
        </p:txBody>
      </p:sp>
    </p:spTree>
    <p:extLst>
      <p:ext uri="{BB962C8B-B14F-4D97-AF65-F5344CB8AC3E}">
        <p14:creationId xmlns:p14="http://schemas.microsoft.com/office/powerpoint/2010/main" val="9568806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txBody>
          <a:bodyPr/>
          <a:lstStyle/>
          <a:p>
            <a:endParaRPr lang="zh-CN" altLang="en-US"/>
          </a:p>
        </p:txBody>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zh-CN" sz="1200" kern="1200" dirty="0">
                <a:solidFill>
                  <a:schemeClr val="tx1"/>
                </a:solidFill>
                <a:effectLst/>
                <a:latin typeface="+mn-lt"/>
                <a:ea typeface="+mn-ea"/>
                <a:cs typeface="+mn-cs"/>
              </a:rPr>
              <a:t>面向用户开放的缪子</a:t>
            </a:r>
            <a:r>
              <a:rPr lang="zh-CN" altLang="en-US" sz="1200" kern="1200" dirty="0">
                <a:solidFill>
                  <a:schemeClr val="tx1"/>
                </a:solidFill>
                <a:effectLst/>
                <a:latin typeface="+mn-lt"/>
                <a:ea typeface="+mn-ea"/>
                <a:cs typeface="+mn-cs"/>
              </a:rPr>
              <a:t>源</a:t>
            </a:r>
            <a:r>
              <a:rPr lang="zh-CN" altLang="zh-CN" sz="1200" kern="1200" dirty="0">
                <a:solidFill>
                  <a:schemeClr val="tx1"/>
                </a:solidFill>
                <a:effectLst/>
                <a:latin typeface="+mn-lt"/>
                <a:ea typeface="+mn-ea"/>
                <a:cs typeface="+mn-cs"/>
              </a:rPr>
              <a:t>共有</a:t>
            </a:r>
            <a:r>
              <a:rPr lang="en-US" altLang="zh-CN" sz="1200" kern="1200" dirty="0">
                <a:solidFill>
                  <a:schemeClr val="tx1"/>
                </a:solidFill>
                <a:effectLst/>
                <a:latin typeface="+mn-lt"/>
                <a:ea typeface="+mn-ea"/>
                <a:cs typeface="+mn-cs"/>
              </a:rPr>
              <a:t>5</a:t>
            </a:r>
            <a:r>
              <a:rPr lang="zh-CN" altLang="zh-CN" sz="1200" kern="1200" dirty="0">
                <a:solidFill>
                  <a:schemeClr val="tx1"/>
                </a:solidFill>
                <a:effectLst/>
                <a:latin typeface="+mn-lt"/>
                <a:ea typeface="+mn-ea"/>
                <a:cs typeface="+mn-cs"/>
              </a:rPr>
              <a:t>台，</a:t>
            </a:r>
            <a:r>
              <a:rPr lang="zh-CN" altLang="en-US" sz="1200" b="0" i="0" u="none" strike="noStrike" kern="1200" baseline="0" dirty="0">
                <a:solidFill>
                  <a:schemeClr val="tx1"/>
                </a:solidFill>
                <a:effectLst/>
                <a:latin typeface="+mn-lt"/>
                <a:ea typeface="+mn-ea"/>
                <a:cs typeface="+mn-cs"/>
              </a:rPr>
              <a:t>这些装置中，</a:t>
            </a:r>
            <a:r>
              <a:rPr lang="zh-CN" altLang="en-US" sz="1200" b="0" i="0" u="none" strike="noStrike" kern="1200" baseline="0" dirty="0">
                <a:solidFill>
                  <a:schemeClr val="tx1"/>
                </a:solidFill>
                <a:latin typeface="+mn-lt"/>
                <a:ea typeface="+mn-ea"/>
                <a:cs typeface="+mn-cs"/>
              </a:rPr>
              <a:t>缪子束线负责将不同种类与能量的缪子束流</a:t>
            </a:r>
            <a:r>
              <a:rPr lang="zh-CN" altLang="en-US" dirty="0">
                <a:solidFill>
                  <a:srgbClr val="FF0000"/>
                </a:solidFill>
                <a:latin typeface="+mn-ea"/>
              </a:rPr>
              <a:t>从靶区引出并输运到实验终端</a:t>
            </a:r>
            <a:r>
              <a:rPr lang="zh-CN" altLang="en-US" sz="1200" b="0" i="0" u="none" strike="noStrike" kern="1200" baseline="0" dirty="0">
                <a:solidFill>
                  <a:schemeClr val="tx1"/>
                </a:solidFill>
                <a:latin typeface="+mn-lt"/>
                <a:ea typeface="+mn-ea"/>
                <a:cs typeface="+mn-cs"/>
              </a:rPr>
              <a:t>，是缪子源重要的组成部分，也是决定束流品质的关键环节。</a:t>
            </a:r>
            <a:endParaRPr lang="en-US" altLang="zh-CN" sz="1200" kern="100" dirty="0">
              <a:effectLst/>
              <a:latin typeface="Times New Roman" panose="02020603050405020304" pitchFamily="18" charset="0"/>
              <a:ea typeface="宋体" panose="02010600030101010101" pitchFamily="2" charset="-122"/>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zh-CN" sz="1200" kern="1200" dirty="0">
              <a:solidFill>
                <a:schemeClr val="tx1"/>
              </a:solidFill>
              <a:effectLst/>
              <a:latin typeface="+mn-lt"/>
              <a:ea typeface="+mn-ea"/>
              <a:cs typeface="+mn-cs"/>
            </a:endParaRPr>
          </a:p>
        </p:txBody>
      </p:sp>
      <p:sp>
        <p:nvSpPr>
          <p:cNvPr id="4" name="灯片编号占位符 3"/>
          <p:cNvSpPr>
            <a:spLocks noGrp="1"/>
          </p:cNvSpPr>
          <p:nvPr>
            <p:ph type="sldNum" sz="quarter" idx="5"/>
          </p:nvPr>
        </p:nvSpPr>
        <p:spPr/>
        <p:txBody>
          <a:bodyPr/>
          <a:lstStyle/>
          <a:p>
            <a:fld id="{D7B2873C-4768-4496-8D82-B31E3E46157F}" type="slidenum">
              <a:rPr lang="zh-CN" altLang="en-US" smtClean="0"/>
              <a:t>3</a:t>
            </a:fld>
            <a:endParaRPr lang="zh-CN" altLang="en-US"/>
          </a:p>
        </p:txBody>
      </p:sp>
    </p:spTree>
    <p:extLst>
      <p:ext uri="{BB962C8B-B14F-4D97-AF65-F5344CB8AC3E}">
        <p14:creationId xmlns:p14="http://schemas.microsoft.com/office/powerpoint/2010/main" val="15455779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txBody>
          <a:bodyPr/>
          <a:lstStyle/>
          <a:p>
            <a:endParaRPr lang="zh-CN" altLang="en-US"/>
          </a:p>
        </p:txBody>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kern="1200" dirty="0">
                <a:solidFill>
                  <a:schemeClr val="tx1"/>
                </a:solidFill>
                <a:effectLst/>
                <a:latin typeface="+mn-lt"/>
                <a:ea typeface="+mn-ea"/>
                <a:cs typeface="+mn-cs"/>
              </a:rPr>
              <a:t>随着</a:t>
            </a:r>
            <a:r>
              <a:rPr lang="en-US" altLang="zh-CN" dirty="0">
                <a:latin typeface="Times New Roman" panose="02020603050405020304" pitchFamily="18" charset="0"/>
                <a:ea typeface="微软雅黑" panose="020B0503020204020204" charset="-122"/>
                <a:cs typeface="Times New Roman" panose="02020603050405020304" pitchFamily="18" charset="0"/>
              </a:rPr>
              <a:t>μ</a:t>
            </a:r>
            <a:r>
              <a:rPr lang="zh-CN" altLang="en-US" dirty="0">
                <a:latin typeface="Times New Roman" panose="02020603050405020304" pitchFamily="18" charset="0"/>
                <a:ea typeface="微软雅黑" panose="020B0503020204020204" charset="-122"/>
                <a:cs typeface="Times New Roman" panose="02020603050405020304" pitchFamily="18" charset="0"/>
              </a:rPr>
              <a:t>子应用的不断拓展，对束流需求不断增长，对束流品质也提出了更高要求。</a:t>
            </a:r>
            <a:endParaRPr lang="en-US" altLang="zh-CN" dirty="0">
              <a:latin typeface="Times New Roman" panose="02020603050405020304" pitchFamily="18" charset="0"/>
              <a:ea typeface="微软雅黑" panose="020B0503020204020204"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i="0" u="none" strike="noStrike" kern="1200" cap="none" spc="0" normalizeH="0" baseline="0" noProof="0" dirty="0">
                <a:ln>
                  <a:noFill/>
                </a:ln>
                <a:solidFill>
                  <a:schemeClr val="tx1"/>
                </a:solidFill>
                <a:effectLst/>
                <a:uLnTx/>
                <a:uFillTx/>
                <a:latin typeface="Times New Roman" panose="02020603050405020304" pitchFamily="18" charset="0"/>
                <a:ea typeface="微软雅黑" panose="020B0503020204020204" charset="-122"/>
                <a:cs typeface="Times New Roman" panose="02020603050405020304" pitchFamily="18" charset="0"/>
              </a:rPr>
              <a:t>所以，一方面，现有装置在</a:t>
            </a:r>
            <a:r>
              <a:rPr lang="zh-CN" altLang="en-US" dirty="0">
                <a:solidFill>
                  <a:srgbClr val="FF0000"/>
                </a:solidFill>
              </a:rPr>
              <a:t>新建或重建缪子靶、束线提升束流品质。</a:t>
            </a:r>
            <a:endParaRPr lang="en-US" altLang="zh-CN"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200" i="0" u="none" strike="noStrike" kern="1200" cap="none" spc="0" normalizeH="0" baseline="0" noProof="0" dirty="0">
                <a:ln>
                  <a:noFill/>
                </a:ln>
                <a:solidFill>
                  <a:schemeClr val="tx1"/>
                </a:solidFill>
                <a:effectLst/>
                <a:uLnTx/>
                <a:uFillTx/>
                <a:latin typeface="Times New Roman" panose="02020603050405020304" pitchFamily="18" charset="0"/>
                <a:ea typeface="微软雅黑" panose="020B0503020204020204" charset="-122"/>
                <a:cs typeface="Times New Roman" panose="02020603050405020304" pitchFamily="18" charset="0"/>
              </a:rPr>
              <a:t>另一方面，更多高品质的缪子源方案也在不断提出。但是无论如何，缪子束线的设计都是其中的重要方面</a:t>
            </a:r>
            <a:endParaRPr lang="en-US" altLang="zh-CN" sz="1200" kern="100" dirty="0">
              <a:effectLst/>
              <a:latin typeface="Times New Roman" panose="02020603050405020304" pitchFamily="18" charset="0"/>
              <a:ea typeface="宋体" panose="02010600030101010101" pitchFamily="2" charset="-122"/>
            </a:endParaRPr>
          </a:p>
        </p:txBody>
      </p:sp>
      <p:sp>
        <p:nvSpPr>
          <p:cNvPr id="4" name="灯片编号占位符 3"/>
          <p:cNvSpPr>
            <a:spLocks noGrp="1"/>
          </p:cNvSpPr>
          <p:nvPr>
            <p:ph type="sldNum" sz="quarter" idx="5"/>
          </p:nvPr>
        </p:nvSpPr>
        <p:spPr/>
        <p:txBody>
          <a:bodyPr/>
          <a:lstStyle/>
          <a:p>
            <a:fld id="{D7B2873C-4768-4496-8D82-B31E3E46157F}" type="slidenum">
              <a:rPr lang="zh-CN" altLang="en-US" smtClean="0"/>
              <a:t>4</a:t>
            </a:fld>
            <a:endParaRPr lang="zh-CN" altLang="en-US"/>
          </a:p>
        </p:txBody>
      </p:sp>
    </p:spTree>
    <p:extLst>
      <p:ext uri="{BB962C8B-B14F-4D97-AF65-F5344CB8AC3E}">
        <p14:creationId xmlns:p14="http://schemas.microsoft.com/office/powerpoint/2010/main" val="22653568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txBody>
          <a:bodyPr/>
          <a:lstStyle/>
          <a:p>
            <a:endParaRPr lang="zh-CN" altLang="en-US"/>
          </a:p>
        </p:txBody>
      </p:sp>
      <p:sp>
        <p:nvSpPr>
          <p:cNvPr id="3" name="备注占位符 2"/>
          <p:cNvSpPr>
            <a:spLocks noGrp="1"/>
          </p:cNvSpPr>
          <p:nvPr>
            <p:ph type="body" idx="1"/>
          </p:nvPr>
        </p:nvSpPr>
        <p:spPr/>
        <p:txBody>
          <a:bodyPr/>
          <a:lstStyle/>
          <a:p>
            <a:pPr marL="0" indent="0">
              <a:lnSpc>
                <a:spcPct val="150000"/>
              </a:lnSpc>
              <a:buFont typeface="Wingdings" panose="05000000000000000000" pitchFamily="2" charset="2"/>
              <a:buNone/>
            </a:pPr>
            <a:r>
              <a:rPr lang="zh-CN" altLang="en-US" dirty="0"/>
              <a:t>缪子是次级束流，</a:t>
            </a:r>
            <a:r>
              <a:rPr lang="zh-CN" altLang="en-US" dirty="0">
                <a:solidFill>
                  <a:schemeClr val="tx1"/>
                </a:solidFill>
                <a:latin typeface="宋体" panose="02010600030101010101" pitchFamily="2" charset="-122"/>
                <a:ea typeface="宋体" panose="02010600030101010101" pitchFamily="2" charset="-122"/>
                <a:cs typeface="Times" panose="02020603050405020304" pitchFamily="18" charset="0"/>
              </a:rPr>
              <a:t>设计过程需要光学设计和多粒子模拟相结合，设计过程复杂，</a:t>
            </a:r>
            <a:r>
              <a:rPr lang="zh-CN" altLang="zh-CN" sz="1200" kern="1200" dirty="0">
                <a:solidFill>
                  <a:schemeClr val="tx1"/>
                </a:solidFill>
                <a:effectLst/>
                <a:latin typeface="+mn-lt"/>
                <a:ea typeface="+mn-ea"/>
                <a:cs typeface="+mn-cs"/>
              </a:rPr>
              <a:t>难以实现全局最优，</a:t>
            </a:r>
            <a:r>
              <a:rPr lang="zh-CN" altLang="en-US" sz="1200" kern="1200" dirty="0">
                <a:solidFill>
                  <a:schemeClr val="tx1"/>
                </a:solidFill>
                <a:effectLst/>
                <a:latin typeface="+mn-lt"/>
                <a:ea typeface="+mn-ea"/>
                <a:cs typeface="+mn-cs"/>
              </a:rPr>
              <a:t>近几年，我们基于遗传算法以及自主研发的“中心演化优化算法” ，开发了针对</a:t>
            </a:r>
            <a:r>
              <a:rPr lang="el-GR" altLang="zh-CN" sz="1200" kern="1200" dirty="0">
                <a:solidFill>
                  <a:schemeClr val="tx1"/>
                </a:solidFill>
                <a:effectLst/>
                <a:latin typeface="+mn-lt"/>
                <a:ea typeface="+mn-ea"/>
                <a:cs typeface="+mn-cs"/>
              </a:rPr>
              <a:t>μ</a:t>
            </a:r>
            <a:r>
              <a:rPr lang="zh-CN" altLang="en-US" sz="1200" kern="1200" dirty="0">
                <a:solidFill>
                  <a:schemeClr val="tx1"/>
                </a:solidFill>
                <a:effectLst/>
                <a:latin typeface="+mn-lt"/>
                <a:ea typeface="+mn-ea"/>
                <a:cs typeface="+mn-cs"/>
              </a:rPr>
              <a:t>子束线的优化方法，</a:t>
            </a:r>
            <a:r>
              <a:rPr lang="zh-CN" altLang="en-US" sz="1200" dirty="0">
                <a:latin typeface="Times New Roman" panose="02020603050405020304" pitchFamily="18" charset="0"/>
                <a:ea typeface="微软雅黑" panose="020B0503020204020204" pitchFamily="34" charset="-122"/>
                <a:cs typeface="Times New Roman" panose="02020603050405020304" pitchFamily="18" charset="0"/>
              </a:rPr>
              <a:t>提升束线性能</a:t>
            </a:r>
            <a:r>
              <a:rPr lang="zh-CN" altLang="en-US" sz="1200" kern="1200" dirty="0">
                <a:solidFill>
                  <a:schemeClr val="tx1"/>
                </a:solidFill>
                <a:effectLst/>
                <a:latin typeface="+mn-lt"/>
                <a:ea typeface="+mn-ea"/>
                <a:cs typeface="+mn-cs"/>
              </a:rPr>
              <a:t>。极大提高了设计效率下面我将介绍我们的研究进展。</a:t>
            </a:r>
            <a:endParaRPr lang="zh-CN" altLang="en-US" dirty="0"/>
          </a:p>
        </p:txBody>
      </p:sp>
      <p:sp>
        <p:nvSpPr>
          <p:cNvPr id="4" name="灯片编号占位符 3"/>
          <p:cNvSpPr>
            <a:spLocks noGrp="1"/>
          </p:cNvSpPr>
          <p:nvPr>
            <p:ph type="sldNum" sz="quarter" idx="5"/>
          </p:nvPr>
        </p:nvSpPr>
        <p:spPr/>
        <p:txBody>
          <a:bodyPr/>
          <a:lstStyle/>
          <a:p>
            <a:fld id="{D7B2873C-4768-4496-8D82-B31E3E46157F}" type="slidenum">
              <a:rPr lang="zh-CN" altLang="en-US" smtClean="0"/>
              <a:t>5</a:t>
            </a:fld>
            <a:endParaRPr lang="zh-CN" altLang="en-US"/>
          </a:p>
        </p:txBody>
      </p:sp>
    </p:spTree>
    <p:extLst>
      <p:ext uri="{BB962C8B-B14F-4D97-AF65-F5344CB8AC3E}">
        <p14:creationId xmlns:p14="http://schemas.microsoft.com/office/powerpoint/2010/main" val="39765893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txBody>
          <a:bodyPr/>
          <a:lstStyle/>
          <a:p>
            <a:endParaRPr lang="zh-CN" altLang="en-US"/>
          </a:p>
        </p:txBody>
      </p:sp>
      <p:sp>
        <p:nvSpPr>
          <p:cNvPr id="3" name="备注占位符 2"/>
          <p:cNvSpPr>
            <a:spLocks noGrp="1"/>
          </p:cNvSpPr>
          <p:nvPr>
            <p:ph type="body" idx="1"/>
          </p:nvPr>
        </p:nvSpPr>
        <p:spPr/>
        <p:txBody>
          <a:bodyPr/>
          <a:lstStyle/>
          <a:p>
            <a:pPr marL="0" lvl="0" indent="0" algn="just">
              <a:lnSpc>
                <a:spcPct val="130000"/>
              </a:lnSpc>
              <a:spcBef>
                <a:spcPts val="120"/>
              </a:spcBef>
              <a:spcAft>
                <a:spcPts val="120"/>
              </a:spcAft>
              <a:buFont typeface="+mj-lt"/>
              <a:buNone/>
            </a:pPr>
            <a:r>
              <a:rPr lang="zh-CN" altLang="en-US" sz="1800" kern="100" dirty="0">
                <a:effectLst/>
                <a:latin typeface="Times New Roman" panose="02020603050405020304" pitchFamily="18" charset="0"/>
                <a:ea typeface="宋体" panose="02010600030101010101" pitchFamily="2" charset="-122"/>
                <a:cs typeface="宋体" panose="02010600030101010101" pitchFamily="2" charset="-122"/>
              </a:rPr>
              <a:t>遗传算法是</a:t>
            </a:r>
            <a:r>
              <a:rPr lang="zh-CN" altLang="en-US" sz="2800" dirty="0">
                <a:effectLst/>
              </a:rPr>
              <a:t>基于群体的进化算法，启发于生物进化过程中自然选择机制</a:t>
            </a:r>
            <a:r>
              <a:rPr lang="zh-CN" altLang="en-US" sz="1800" kern="100" dirty="0">
                <a:effectLst/>
                <a:latin typeface="Times New Roman" panose="02020603050405020304" pitchFamily="18" charset="0"/>
                <a:ea typeface="宋体" panose="02010600030101010101" pitchFamily="2" charset="-122"/>
                <a:cs typeface="宋体" panose="02010600030101010101" pitchFamily="2" charset="-122"/>
              </a:rPr>
              <a:t>，非常适合解决束线优化这类非线性优化问题。</a:t>
            </a:r>
          </a:p>
          <a:p>
            <a:pPr marL="0" marR="0" lvl="0" indent="0" algn="just" defTabSz="914400" rtl="0" eaLnBrk="1" fontAlgn="auto" latinLnBrk="0" hangingPunct="1">
              <a:lnSpc>
                <a:spcPct val="130000"/>
              </a:lnSpc>
              <a:spcBef>
                <a:spcPts val="120"/>
              </a:spcBef>
              <a:spcAft>
                <a:spcPts val="120"/>
              </a:spcAft>
              <a:buClrTx/>
              <a:buSzTx/>
              <a:buFont typeface="+mj-lt"/>
              <a:buNone/>
              <a:tabLst/>
              <a:defRPr/>
            </a:pPr>
            <a:r>
              <a:rPr lang="zh-CN" altLang="en-US" sz="1800" kern="100" dirty="0">
                <a:effectLst/>
                <a:latin typeface="Times New Roman" panose="02020603050405020304" pitchFamily="18" charset="0"/>
                <a:ea typeface="宋体" panose="02010600030101010101" pitchFamily="2" charset="-122"/>
                <a:cs typeface="宋体" panose="02010600030101010101" pitchFamily="2" charset="-122"/>
              </a:rPr>
              <a:t>我们</a:t>
            </a:r>
            <a:r>
              <a:rPr lang="zh-CN" altLang="en-US" sz="1800" b="0" i="0" u="none" strike="noStrike" baseline="0" dirty="0">
                <a:solidFill>
                  <a:srgbClr val="FF0000"/>
                </a:solidFill>
                <a:latin typeface="宋体" panose="02010600030101010101" pitchFamily="2" charset="-122"/>
                <a:ea typeface="宋体" panose="02010600030101010101" pitchFamily="2" charset="-122"/>
              </a:rPr>
              <a:t>以遗传算法为基础，多粒子跟踪程序评估不同设置束线的性能</a:t>
            </a:r>
            <a:r>
              <a:rPr lang="zh-CN" altLang="en-US" sz="1800" kern="100" dirty="0">
                <a:effectLst/>
                <a:latin typeface="Times New Roman" panose="02020603050405020304" pitchFamily="18" charset="0"/>
                <a:ea typeface="宋体" panose="02010600030101010101" pitchFamily="2" charset="-122"/>
                <a:cs typeface="宋体" panose="02010600030101010101" pitchFamily="2" charset="-122"/>
              </a:rPr>
              <a:t>，将模拟结果作为评估个体的适应度值。</a:t>
            </a:r>
            <a:endParaRPr lang="en-US" altLang="zh-CN" sz="1800" kern="100" dirty="0">
              <a:effectLst/>
              <a:latin typeface="Times New Roman" panose="02020603050405020304" pitchFamily="18" charset="0"/>
              <a:ea typeface="宋体" panose="02010600030101010101" pitchFamily="2" charset="-122"/>
              <a:cs typeface="宋体" panose="02010600030101010101" pitchFamily="2" charset="-122"/>
            </a:endParaRPr>
          </a:p>
          <a:p>
            <a:pPr marL="0" lvl="0" indent="0" algn="just">
              <a:lnSpc>
                <a:spcPct val="130000"/>
              </a:lnSpc>
              <a:spcBef>
                <a:spcPts val="120"/>
              </a:spcBef>
              <a:spcAft>
                <a:spcPts val="120"/>
              </a:spcAft>
              <a:buFont typeface="+mj-lt"/>
              <a:buNone/>
            </a:pPr>
            <a:r>
              <a:rPr lang="zh-CN" altLang="en-US" sz="1800" kern="100" dirty="0">
                <a:effectLst/>
                <a:latin typeface="Times New Roman" panose="02020603050405020304" pitchFamily="18" charset="0"/>
                <a:ea typeface="宋体" panose="02010600030101010101" pitchFamily="2" charset="-122"/>
                <a:cs typeface="宋体" panose="02010600030101010101" pitchFamily="2" charset="-122"/>
              </a:rPr>
              <a:t>此外，我们还针对</a:t>
            </a:r>
            <a:r>
              <a:rPr lang="en-US" altLang="zh-CN" sz="1800" kern="100" dirty="0">
                <a:effectLst/>
                <a:latin typeface="Times New Roman" panose="02020603050405020304" pitchFamily="18" charset="0"/>
                <a:ea typeface="宋体" panose="02010600030101010101" pitchFamily="2" charset="-122"/>
                <a:cs typeface="宋体" panose="02010600030101010101" pitchFamily="2" charset="-122"/>
              </a:rPr>
              <a:t>μ</a:t>
            </a:r>
            <a:r>
              <a:rPr lang="zh-CN" altLang="en-US" sz="1800" kern="100" dirty="0">
                <a:effectLst/>
                <a:latin typeface="Times New Roman" panose="02020603050405020304" pitchFamily="18" charset="0"/>
                <a:ea typeface="宋体" panose="02010600030101010101" pitchFamily="2" charset="-122"/>
                <a:cs typeface="宋体" panose="02010600030101010101" pitchFamily="2" charset="-122"/>
              </a:rPr>
              <a:t>子束线的特点，设计了相应的适应度函数和变异操作。</a:t>
            </a:r>
            <a:endParaRPr lang="zh-CN" altLang="zh-CN" sz="1800" kern="100" dirty="0">
              <a:effectLst/>
              <a:latin typeface="Times New Roman" panose="02020603050405020304" pitchFamily="18" charset="0"/>
              <a:ea typeface="宋体" panose="02010600030101010101" pitchFamily="2" charset="-122"/>
              <a:cs typeface="宋体" panose="02010600030101010101" pitchFamily="2" charset="-122"/>
            </a:endParaRPr>
          </a:p>
        </p:txBody>
      </p:sp>
      <p:sp>
        <p:nvSpPr>
          <p:cNvPr id="4" name="灯片编号占位符 3"/>
          <p:cNvSpPr>
            <a:spLocks noGrp="1"/>
          </p:cNvSpPr>
          <p:nvPr>
            <p:ph type="sldNum" sz="quarter" idx="10"/>
          </p:nvPr>
        </p:nvSpPr>
        <p:spPr/>
        <p:txBody>
          <a:bodyPr/>
          <a:lstStyle/>
          <a:p>
            <a:fld id="{8966DA2D-6142-4A4C-B529-77FC8625E05B}" type="slidenum">
              <a:rPr lang="zh-CN" altLang="en-US" smtClean="0"/>
              <a:t>6</a:t>
            </a:fld>
            <a:endParaRPr lang="zh-CN" altLang="en-US"/>
          </a:p>
        </p:txBody>
      </p:sp>
    </p:spTree>
    <p:extLst>
      <p:ext uri="{BB962C8B-B14F-4D97-AF65-F5344CB8AC3E}">
        <p14:creationId xmlns:p14="http://schemas.microsoft.com/office/powerpoint/2010/main" val="8412059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pPr marL="0" lvl="0" indent="0" algn="just">
              <a:lnSpc>
                <a:spcPct val="130000"/>
              </a:lnSpc>
              <a:spcBef>
                <a:spcPts val="120"/>
              </a:spcBef>
              <a:spcAft>
                <a:spcPts val="120"/>
              </a:spcAft>
              <a:buFont typeface="+mj-lt"/>
              <a:buNone/>
            </a:pPr>
            <a:r>
              <a:rPr lang="zh-CN" altLang="en-US" sz="1800" kern="100" dirty="0">
                <a:effectLst/>
                <a:latin typeface="Times New Roman" panose="02020603050405020304" pitchFamily="18" charset="0"/>
                <a:ea typeface="宋体" panose="02010600030101010101" pitchFamily="2" charset="-122"/>
                <a:cs typeface="宋体" panose="02010600030101010101" pitchFamily="2" charset="-122"/>
              </a:rPr>
              <a:t>为了验证该方法的可行性，我们首先将其应用于 </a:t>
            </a:r>
            <a:r>
              <a:rPr lang="en-US" altLang="zh-CN" sz="1800" kern="100" dirty="0">
                <a:effectLst/>
                <a:latin typeface="Times New Roman" panose="02020603050405020304" pitchFamily="18" charset="0"/>
                <a:ea typeface="宋体" panose="02010600030101010101" pitchFamily="2" charset="-122"/>
                <a:cs typeface="宋体" panose="02010600030101010101" pitchFamily="2" charset="-122"/>
              </a:rPr>
              <a:t>mu-E-four </a:t>
            </a:r>
            <a:r>
              <a:rPr lang="zh-CN" altLang="en-US" sz="1800" kern="100" dirty="0">
                <a:effectLst/>
                <a:latin typeface="Times New Roman" panose="02020603050405020304" pitchFamily="18" charset="0"/>
                <a:ea typeface="宋体" panose="02010600030101010101" pitchFamily="2" charset="-122"/>
                <a:cs typeface="宋体" panose="02010600030101010101" pitchFamily="2" charset="-122"/>
              </a:rPr>
              <a:t>光线。这条束线是</a:t>
            </a:r>
            <a:r>
              <a:rPr lang="en-US" altLang="zh-CN" sz="1800" kern="100" dirty="0">
                <a:effectLst/>
                <a:latin typeface="Times New Roman" panose="02020603050405020304" pitchFamily="18" charset="0"/>
                <a:ea typeface="宋体" panose="02010600030101010101" pitchFamily="2" charset="-122"/>
                <a:cs typeface="宋体" panose="02010600030101010101" pitchFamily="2" charset="-122"/>
              </a:rPr>
              <a:t>LEM</a:t>
            </a:r>
            <a:r>
              <a:rPr lang="zh-CN" altLang="en-US" sz="1800" kern="100" dirty="0">
                <a:effectLst/>
                <a:latin typeface="Times New Roman" panose="02020603050405020304" pitchFamily="18" charset="0"/>
                <a:ea typeface="宋体" panose="02010600030101010101" pitchFamily="2" charset="-122"/>
                <a:cs typeface="宋体" panose="02010600030101010101" pitchFamily="2" charset="-122"/>
              </a:rPr>
              <a:t>装置的注入器，为用户提供低能</a:t>
            </a:r>
            <a:r>
              <a:rPr lang="en-US" altLang="zh-CN" sz="1800" kern="100" dirty="0">
                <a:effectLst/>
                <a:latin typeface="Times New Roman" panose="02020603050405020304" pitchFamily="18" charset="0"/>
                <a:ea typeface="宋体" panose="02010600030101010101" pitchFamily="2" charset="-122"/>
                <a:cs typeface="宋体" panose="02010600030101010101" pitchFamily="2" charset="-122"/>
              </a:rPr>
              <a:t>μ</a:t>
            </a:r>
            <a:r>
              <a:rPr lang="zh-CN" altLang="en-US" sz="1800" kern="100" dirty="0">
                <a:effectLst/>
                <a:latin typeface="Times New Roman" panose="02020603050405020304" pitchFamily="18" charset="0"/>
                <a:ea typeface="宋体" panose="02010600030101010101" pitchFamily="2" charset="-122"/>
                <a:cs typeface="宋体" panose="02010600030101010101" pitchFamily="2" charset="-122"/>
              </a:rPr>
              <a:t>子。他的光学设计是非常优秀的，可以提供目前世界上强度最高的连续表面</a:t>
            </a:r>
            <a:r>
              <a:rPr lang="en-US" altLang="zh-CN" sz="1800" kern="100" dirty="0">
                <a:effectLst/>
                <a:latin typeface="Times New Roman" panose="02020603050405020304" pitchFamily="18" charset="0"/>
                <a:ea typeface="宋体" panose="02010600030101010101" pitchFamily="2" charset="-122"/>
                <a:cs typeface="宋体" panose="02010600030101010101" pitchFamily="2" charset="-122"/>
              </a:rPr>
              <a:t>μ</a:t>
            </a:r>
            <a:r>
              <a:rPr lang="zh-CN" altLang="en-US" sz="1800" kern="100" dirty="0">
                <a:effectLst/>
                <a:latin typeface="Times New Roman" panose="02020603050405020304" pitchFamily="18" charset="0"/>
                <a:ea typeface="宋体" panose="02010600030101010101" pitchFamily="2" charset="-122"/>
                <a:cs typeface="宋体" panose="02010600030101010101" pitchFamily="2" charset="-122"/>
              </a:rPr>
              <a:t>子束。但是实际上，束斑远大于慢化体的尺寸。所以如果我们的方法可以实现对这条束线的优化就可以验证我们方法的可行性。那么</a:t>
            </a:r>
            <a:r>
              <a:rPr lang="zh-CN" altLang="en-US" sz="2800" kern="0" dirty="0">
                <a:latin typeface="Times New Roman" panose="02020603050405020304" pitchFamily="18" charset="0"/>
                <a:ea typeface="宋体" panose="02010600030101010101" pitchFamily="2" charset="-122"/>
              </a:rPr>
              <a:t>优化目标：提高聚焦到慢化体上的表面缪流强</a:t>
            </a:r>
            <a:r>
              <a:rPr lang="zh-CN" altLang="en-US" sz="1800" kern="100" dirty="0">
                <a:effectLst/>
                <a:latin typeface="Times New Roman" panose="02020603050405020304" pitchFamily="18" charset="0"/>
                <a:ea typeface="宋体" panose="02010600030101010101" pitchFamily="2" charset="-122"/>
              </a:rPr>
              <a:t>。</a:t>
            </a:r>
            <a:endParaRPr lang="en-US" altLang="zh-CN" sz="2800" kern="0" dirty="0">
              <a:latin typeface="Times New Roman" panose="02020603050405020304" pitchFamily="18" charset="0"/>
              <a:ea typeface="宋体" panose="02010600030101010101" pitchFamily="2" charset="-122"/>
            </a:endParaRPr>
          </a:p>
        </p:txBody>
      </p:sp>
      <p:sp>
        <p:nvSpPr>
          <p:cNvPr id="4" name="灯片编号占位符 3"/>
          <p:cNvSpPr>
            <a:spLocks noGrp="1"/>
          </p:cNvSpPr>
          <p:nvPr>
            <p:ph type="sldNum" sz="quarter" idx="5"/>
          </p:nvPr>
        </p:nvSpPr>
        <p:spPr/>
        <p:txBody>
          <a:bodyPr/>
          <a:lstStyle/>
          <a:p>
            <a:fld id="{8AD0EEBE-DE09-4637-99A6-AA7AE7E894EA}" type="slidenum">
              <a:rPr lang="zh-CN" altLang="en-US" smtClean="0"/>
              <a:t>7</a:t>
            </a:fld>
            <a:endParaRPr lang="zh-CN" altLang="en-US"/>
          </a:p>
        </p:txBody>
      </p:sp>
    </p:spTree>
    <p:extLst>
      <p:ext uri="{BB962C8B-B14F-4D97-AF65-F5344CB8AC3E}">
        <p14:creationId xmlns:p14="http://schemas.microsoft.com/office/powerpoint/2010/main" val="14237489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800" kern="0" dirty="0">
                <a:effectLst/>
                <a:latin typeface="Times New Roman" panose="02020603050405020304" pitchFamily="18" charset="0"/>
                <a:ea typeface="宋体" panose="02010600030101010101" pitchFamily="2" charset="-122"/>
              </a:rPr>
              <a:t>优化程序仅用了几个小时就取得了良好的结果，并且束流中心动量与光学设计结果一致。</a:t>
            </a:r>
            <a:endParaRPr lang="en-US" altLang="zh-CN" sz="1200" b="0" i="0" u="none" strike="noStrike" baseline="0" dirty="0">
              <a:latin typeface="Times" panose="02020603050405020304" pitchFamily="18" charset="0"/>
              <a:ea typeface="宋体" panose="02010600030101010101" pitchFamily="2" charset="-122"/>
              <a:cs typeface="Times" panose="02020603050405020304" pitchFamily="18" charset="0"/>
            </a:endParaRPr>
          </a:p>
        </p:txBody>
      </p:sp>
      <p:sp>
        <p:nvSpPr>
          <p:cNvPr id="4" name="灯片编号占位符 3"/>
          <p:cNvSpPr>
            <a:spLocks noGrp="1"/>
          </p:cNvSpPr>
          <p:nvPr>
            <p:ph type="sldNum" sz="quarter" idx="5"/>
          </p:nvPr>
        </p:nvSpPr>
        <p:spPr/>
        <p:txBody>
          <a:bodyPr/>
          <a:lstStyle/>
          <a:p>
            <a:fld id="{8AD0EEBE-DE09-4637-99A6-AA7AE7E894EA}" type="slidenum">
              <a:rPr lang="zh-CN" altLang="en-US" smtClean="0"/>
              <a:t>8</a:t>
            </a:fld>
            <a:endParaRPr lang="zh-CN" altLang="en-US"/>
          </a:p>
        </p:txBody>
      </p:sp>
    </p:spTree>
    <p:extLst>
      <p:ext uri="{BB962C8B-B14F-4D97-AF65-F5344CB8AC3E}">
        <p14:creationId xmlns:p14="http://schemas.microsoft.com/office/powerpoint/2010/main" val="17300452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just" defTabSz="914400" rtl="0" eaLnBrk="1" fontAlgn="auto" latinLnBrk="0" hangingPunct="1">
              <a:lnSpc>
                <a:spcPct val="130000"/>
              </a:lnSpc>
              <a:spcBef>
                <a:spcPts val="120"/>
              </a:spcBef>
              <a:spcAft>
                <a:spcPts val="120"/>
              </a:spcAft>
              <a:buClrTx/>
              <a:buSzTx/>
              <a:buFont typeface="+mj-lt"/>
              <a:buNone/>
              <a:tabLst/>
              <a:defRPr/>
            </a:pPr>
            <a:r>
              <a:rPr lang="zh-CN" altLang="en-US" sz="1800" kern="100" dirty="0">
                <a:effectLst/>
                <a:latin typeface="Times New Roman" panose="02020603050405020304" pitchFamily="18" charset="0"/>
                <a:ea typeface="宋体" panose="02010600030101010101" pitchFamily="2" charset="-122"/>
                <a:cs typeface="宋体" panose="02010600030101010101" pitchFamily="2" charset="-122"/>
              </a:rPr>
              <a:t>然后，我们对</a:t>
            </a:r>
            <a:r>
              <a:rPr lang="zh-CN" altLang="en-US" sz="3600" dirty="0">
                <a:latin typeface="Times" panose="02020603050405020304" pitchFamily="18" charset="0"/>
                <a:cs typeface="Times" panose="02020603050405020304" pitchFamily="18" charset="0"/>
              </a:rPr>
              <a:t>束线设置进行了在线验证</a:t>
            </a:r>
            <a:r>
              <a:rPr lang="zh-CN" altLang="en-US" sz="1800" kern="100" dirty="0">
                <a:effectLst/>
                <a:latin typeface="Times New Roman" panose="02020603050405020304" pitchFamily="18" charset="0"/>
                <a:ea typeface="宋体" panose="02010600030101010101" pitchFamily="2" charset="-122"/>
                <a:cs typeface="宋体" panose="02010600030101010101" pitchFamily="2" charset="-122"/>
              </a:rPr>
              <a:t>。结果表明，优化后的</a:t>
            </a:r>
            <a:r>
              <a:rPr lang="en-US" altLang="zh-CN" sz="1800" kern="100" dirty="0">
                <a:effectLst/>
                <a:latin typeface="Times New Roman" panose="02020603050405020304" pitchFamily="18" charset="0"/>
                <a:ea typeface="宋体" panose="02010600030101010101" pitchFamily="2" charset="-122"/>
                <a:cs typeface="宋体" panose="02010600030101010101" pitchFamily="2" charset="-122"/>
              </a:rPr>
              <a:t>μ</a:t>
            </a:r>
            <a:r>
              <a:rPr lang="zh-CN" altLang="en-US" sz="1800" kern="100" dirty="0">
                <a:effectLst/>
                <a:latin typeface="Times New Roman" panose="02020603050405020304" pitchFamily="18" charset="0"/>
                <a:ea typeface="宋体" panose="02010600030101010101" pitchFamily="2" charset="-122"/>
                <a:cs typeface="宋体" panose="02010600030101010101" pitchFamily="2" charset="-122"/>
              </a:rPr>
              <a:t>子束强度比光学设计值高出约</a:t>
            </a:r>
            <a:r>
              <a:rPr lang="en-US" altLang="zh-CN" sz="1800" kern="100" dirty="0">
                <a:effectLst/>
                <a:latin typeface="Times New Roman" panose="02020603050405020304" pitchFamily="18" charset="0"/>
                <a:ea typeface="宋体" panose="02010600030101010101" pitchFamily="2" charset="-122"/>
                <a:cs typeface="宋体" panose="02010600030101010101" pitchFamily="2" charset="-122"/>
              </a:rPr>
              <a:t>10%</a:t>
            </a:r>
            <a:r>
              <a:rPr lang="zh-CN" altLang="en-US" sz="1800" kern="100" dirty="0">
                <a:effectLst/>
                <a:latin typeface="Times New Roman" panose="02020603050405020304" pitchFamily="18" charset="0"/>
                <a:ea typeface="宋体" panose="02010600030101010101" pitchFamily="2" charset="-122"/>
                <a:cs typeface="宋体" panose="02010600030101010101" pitchFamily="2" charset="-122"/>
              </a:rPr>
              <a:t>。</a:t>
            </a:r>
          </a:p>
          <a:p>
            <a:pPr marL="0" lvl="0" indent="0" algn="just">
              <a:lnSpc>
                <a:spcPct val="130000"/>
              </a:lnSpc>
              <a:spcBef>
                <a:spcPts val="120"/>
              </a:spcBef>
              <a:spcAft>
                <a:spcPts val="120"/>
              </a:spcAft>
              <a:buFont typeface="+mj-lt"/>
              <a:buNone/>
            </a:pPr>
            <a:r>
              <a:rPr lang="zh-CN" altLang="en-US" sz="1800" kern="100" dirty="0">
                <a:effectLst/>
                <a:latin typeface="Times New Roman" panose="02020603050405020304" pitchFamily="18" charset="0"/>
                <a:ea typeface="宋体" panose="02010600030101010101" pitchFamily="2" charset="-122"/>
                <a:cs typeface="宋体" panose="02010600030101010101" pitchFamily="2" charset="-122"/>
              </a:rPr>
              <a:t>最后，我们可以说，该方法能够快速优化光束线设置，并显著提高聚焦到慢化器上的</a:t>
            </a:r>
            <a:r>
              <a:rPr lang="en-US" altLang="zh-CN" sz="1800" kern="100" dirty="0">
                <a:effectLst/>
                <a:latin typeface="Times New Roman" panose="02020603050405020304" pitchFamily="18" charset="0"/>
                <a:ea typeface="宋体" panose="02010600030101010101" pitchFamily="2" charset="-122"/>
                <a:cs typeface="宋体" panose="02010600030101010101" pitchFamily="2" charset="-122"/>
              </a:rPr>
              <a:t>μ</a:t>
            </a:r>
            <a:r>
              <a:rPr lang="zh-CN" altLang="en-US" sz="1800" kern="100" dirty="0">
                <a:effectLst/>
                <a:latin typeface="Times New Roman" panose="02020603050405020304" pitchFamily="18" charset="0"/>
                <a:ea typeface="宋体" panose="02010600030101010101" pitchFamily="2" charset="-122"/>
                <a:cs typeface="宋体" panose="02010600030101010101" pitchFamily="2" charset="-122"/>
              </a:rPr>
              <a:t>子强度。</a:t>
            </a:r>
          </a:p>
          <a:p>
            <a:pPr marL="0" lvl="0" indent="0" algn="just">
              <a:lnSpc>
                <a:spcPct val="130000"/>
              </a:lnSpc>
              <a:spcBef>
                <a:spcPts val="120"/>
              </a:spcBef>
              <a:spcAft>
                <a:spcPts val="120"/>
              </a:spcAft>
              <a:buFont typeface="+mj-lt"/>
              <a:buNone/>
            </a:pPr>
            <a:r>
              <a:rPr lang="zh-CN" altLang="en-US" sz="1800" kern="100" dirty="0">
                <a:effectLst/>
                <a:latin typeface="Times New Roman" panose="02020603050405020304" pitchFamily="18" charset="0"/>
                <a:ea typeface="宋体" panose="02010600030101010101" pitchFamily="2" charset="-122"/>
                <a:cs typeface="宋体" panose="02010600030101010101" pitchFamily="2" charset="-122"/>
              </a:rPr>
              <a:t>此外，光束调整结果略低于我们的模拟预期，这主要是因为二极磁铁和维恩滤波器的模型与光束线上的实际硬件存在差异。</a:t>
            </a:r>
            <a:endParaRPr lang="zh-CN" altLang="zh-CN" sz="1800" kern="100" dirty="0">
              <a:effectLst/>
              <a:latin typeface="Times New Roman" panose="02020603050405020304" pitchFamily="18" charset="0"/>
              <a:ea typeface="宋体" panose="02010600030101010101" pitchFamily="2" charset="-122"/>
              <a:cs typeface="宋体" panose="02010600030101010101" pitchFamily="2" charset="-122"/>
            </a:endParaRPr>
          </a:p>
        </p:txBody>
      </p:sp>
      <p:sp>
        <p:nvSpPr>
          <p:cNvPr id="4" name="灯片编号占位符 3"/>
          <p:cNvSpPr>
            <a:spLocks noGrp="1"/>
          </p:cNvSpPr>
          <p:nvPr>
            <p:ph type="sldNum" sz="quarter" idx="5"/>
          </p:nvPr>
        </p:nvSpPr>
        <p:spPr/>
        <p:txBody>
          <a:bodyPr/>
          <a:lstStyle/>
          <a:p>
            <a:fld id="{D7B2873C-4768-4496-8D82-B31E3E46157F}" type="slidenum">
              <a:rPr lang="zh-CN" altLang="en-US" smtClean="0"/>
              <a:t>9</a:t>
            </a:fld>
            <a:endParaRPr lang="zh-CN" altLang="en-US"/>
          </a:p>
        </p:txBody>
      </p:sp>
    </p:spTree>
    <p:extLst>
      <p:ext uri="{BB962C8B-B14F-4D97-AF65-F5344CB8AC3E}">
        <p14:creationId xmlns:p14="http://schemas.microsoft.com/office/powerpoint/2010/main" val="8907395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A57418B1-597F-48B7-9405-8A073C175016}" type="datetimeFigureOut">
              <a:rPr lang="zh-CN" altLang="en-US" smtClean="0"/>
              <a:t>2026/7/12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7593AA1-AD39-4288-8B7A-A839A49CE212}" type="slidenum">
              <a:rPr lang="zh-CN" altLang="en-US" smtClean="0"/>
              <a:t>‹#›</a:t>
            </a:fld>
            <a:endParaRPr lang="zh-CN" altLang="en-US"/>
          </a:p>
        </p:txBody>
      </p:sp>
    </p:spTree>
    <p:extLst>
      <p:ext uri="{BB962C8B-B14F-4D97-AF65-F5344CB8AC3E}">
        <p14:creationId xmlns:p14="http://schemas.microsoft.com/office/powerpoint/2010/main" val="198850610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标题和内容">
    <p:bg>
      <p:bgPr>
        <a:solidFill>
          <a:schemeClr val="bg1"/>
        </a:solidFill>
        <a:effectLst/>
      </p:bgPr>
    </p:bg>
    <p:spTree>
      <p:nvGrpSpPr>
        <p:cNvPr id="1" name=""/>
        <p:cNvGrpSpPr/>
        <p:nvPr/>
      </p:nvGrpSpPr>
      <p:grpSpPr>
        <a:xfrm>
          <a:off x="0" y="0"/>
          <a:ext cx="0" cy="0"/>
          <a:chOff x="0" y="0"/>
          <a:chExt cx="0" cy="0"/>
        </a:xfrm>
      </p:grpSpPr>
      <p:sp>
        <p:nvSpPr>
          <p:cNvPr id="7" name="日期占位符 6"/>
          <p:cNvSpPr>
            <a:spLocks noGrp="1"/>
          </p:cNvSpPr>
          <p:nvPr>
            <p:ph type="dt" sz="half" idx="10"/>
          </p:nvPr>
        </p:nvSpPr>
        <p:spPr/>
        <p:txBody>
          <a:bodyPr/>
          <a:lstStyle/>
          <a:p>
            <a:fld id="{01D7EBC8-3DF6-4F8D-9124-83EBDA0EEE0E}" type="datetime1">
              <a:rPr lang="zh-CN" altLang="en-US" smtClean="0"/>
              <a:t>2026/7/12</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ECC73629-B289-4799-8BD1-5C362D43B8F8}" type="slidenum">
              <a:rPr lang="zh-CN" altLang="en-US" smtClean="0"/>
              <a:t>‹#›</a:t>
            </a:fld>
            <a:endParaRPr lang="zh-CN" altLang="en-US" dirty="0"/>
          </a:p>
        </p:txBody>
      </p:sp>
      <p:cxnSp>
        <p:nvCxnSpPr>
          <p:cNvPr id="11" name="直接连接符 10">
            <a:extLst>
              <a:ext uri="{FF2B5EF4-FFF2-40B4-BE49-F238E27FC236}">
                <a16:creationId xmlns:a16="http://schemas.microsoft.com/office/drawing/2014/main" id="{43148EBA-A0AF-3CAD-F838-D20131576B09}"/>
              </a:ext>
            </a:extLst>
          </p:cNvPr>
          <p:cNvCxnSpPr>
            <a:cxnSpLocks/>
          </p:cNvCxnSpPr>
          <p:nvPr userDrawn="1"/>
        </p:nvCxnSpPr>
        <p:spPr>
          <a:xfrm>
            <a:off x="174000" y="750417"/>
            <a:ext cx="11844000" cy="0"/>
          </a:xfrm>
          <a:prstGeom prst="line">
            <a:avLst/>
          </a:prstGeom>
          <a:ln w="31750">
            <a:solidFill>
              <a:srgbClr val="071F65"/>
            </a:solidFill>
          </a:ln>
        </p:spPr>
        <p:style>
          <a:lnRef idx="1">
            <a:schemeClr val="accent1"/>
          </a:lnRef>
          <a:fillRef idx="0">
            <a:schemeClr val="accent1"/>
          </a:fillRef>
          <a:effectRef idx="0">
            <a:schemeClr val="accent1"/>
          </a:effectRef>
          <a:fontRef idx="minor">
            <a:schemeClr val="tx1"/>
          </a:fontRef>
        </p:style>
      </p:cxnSp>
      <p:cxnSp>
        <p:nvCxnSpPr>
          <p:cNvPr id="12" name="直接连接符 11">
            <a:extLst>
              <a:ext uri="{FF2B5EF4-FFF2-40B4-BE49-F238E27FC236}">
                <a16:creationId xmlns:a16="http://schemas.microsoft.com/office/drawing/2014/main" id="{F14D106E-DBB1-CDA1-6F11-34A6A535220A}"/>
              </a:ext>
            </a:extLst>
          </p:cNvPr>
          <p:cNvCxnSpPr>
            <a:cxnSpLocks/>
          </p:cNvCxnSpPr>
          <p:nvPr userDrawn="1"/>
        </p:nvCxnSpPr>
        <p:spPr>
          <a:xfrm>
            <a:off x="174000" y="797949"/>
            <a:ext cx="11844000" cy="0"/>
          </a:xfrm>
          <a:prstGeom prst="line">
            <a:avLst/>
          </a:prstGeom>
          <a:ln w="15875">
            <a:solidFill>
              <a:srgbClr val="071F65"/>
            </a:solidFill>
          </a:ln>
        </p:spPr>
        <p:style>
          <a:lnRef idx="1">
            <a:schemeClr val="accent1"/>
          </a:lnRef>
          <a:fillRef idx="0">
            <a:schemeClr val="accent1"/>
          </a:fillRef>
          <a:effectRef idx="0">
            <a:schemeClr val="accent1"/>
          </a:effectRef>
          <a:fontRef idx="minor">
            <a:schemeClr val="tx1"/>
          </a:fontRef>
        </p:style>
      </p:cxnSp>
      <p:pic>
        <p:nvPicPr>
          <p:cNvPr id="13" name="图片 12">
            <a:extLst>
              <a:ext uri="{FF2B5EF4-FFF2-40B4-BE49-F238E27FC236}">
                <a16:creationId xmlns:a16="http://schemas.microsoft.com/office/drawing/2014/main" id="{CAF9B3E3-37F1-53CA-06C9-721EF10E52FA}"/>
              </a:ext>
            </a:extLst>
          </p:cNvPr>
          <p:cNvPicPr>
            <a:picLocks noChangeAspect="1"/>
          </p:cNvPicPr>
          <p:nvPr userDrawn="1"/>
        </p:nvPicPr>
        <p:blipFill>
          <a:blip r:embed="rId2"/>
          <a:srcRect/>
          <a:stretch/>
        </p:blipFill>
        <p:spPr>
          <a:xfrm>
            <a:off x="8863662" y="117782"/>
            <a:ext cx="3126619" cy="522000"/>
          </a:xfrm>
          <a:prstGeom prst="rect">
            <a:avLst/>
          </a:prstGeom>
          <a:ln>
            <a:noFill/>
          </a:ln>
        </p:spPr>
      </p:pic>
      <p:sp>
        <p:nvSpPr>
          <p:cNvPr id="14" name="文本占位符 2">
            <a:extLst>
              <a:ext uri="{FF2B5EF4-FFF2-40B4-BE49-F238E27FC236}">
                <a16:creationId xmlns:a16="http://schemas.microsoft.com/office/drawing/2014/main" id="{C13E9316-4876-580C-D906-1B64DC5EFEB4}"/>
              </a:ext>
            </a:extLst>
          </p:cNvPr>
          <p:cNvSpPr>
            <a:spLocks noGrp="1"/>
          </p:cNvSpPr>
          <p:nvPr>
            <p:ph type="body" idx="1"/>
          </p:nvPr>
        </p:nvSpPr>
        <p:spPr>
          <a:xfrm>
            <a:off x="388280" y="117782"/>
            <a:ext cx="8447664" cy="522000"/>
          </a:xfrm>
          <a:prstGeom prst="rect">
            <a:avLst/>
          </a:prstGeom>
        </p:spPr>
        <p:txBody>
          <a:bodyPr/>
          <a:lstStyle>
            <a:lvl1pPr marL="0" indent="0">
              <a:lnSpc>
                <a:spcPct val="100000"/>
              </a:lnSpc>
              <a:spcBef>
                <a:spcPts val="0"/>
              </a:spcBef>
              <a:buNone/>
              <a:defRPr sz="2800" b="1">
                <a:solidFill>
                  <a:schemeClr val="tx1"/>
                </a:solidFill>
                <a:latin typeface="黑体" panose="02010609060101010101" pitchFamily="49" charset="-122"/>
                <a:ea typeface="黑体" panose="02010609060101010101" pitchFamily="49" charset="-122"/>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zh-CN" altLang="en-US" dirty="0"/>
              <a:t>单击此处编辑母版文本样式</a:t>
            </a:r>
          </a:p>
        </p:txBody>
      </p:sp>
      <p:sp>
        <p:nvSpPr>
          <p:cNvPr id="4" name="内容占位符 3">
            <a:extLst>
              <a:ext uri="{FF2B5EF4-FFF2-40B4-BE49-F238E27FC236}">
                <a16:creationId xmlns:a16="http://schemas.microsoft.com/office/drawing/2014/main" id="{A0155E38-7081-4739-A811-CA186392F395}"/>
              </a:ext>
            </a:extLst>
          </p:cNvPr>
          <p:cNvSpPr>
            <a:spLocks noGrp="1"/>
          </p:cNvSpPr>
          <p:nvPr>
            <p:ph sz="quarter" idx="13"/>
          </p:nvPr>
        </p:nvSpPr>
        <p:spPr>
          <a:xfrm>
            <a:off x="388280" y="906286"/>
            <a:ext cx="4012854" cy="458840"/>
          </a:xfrm>
          <a:prstGeom prst="rect">
            <a:avLst/>
          </a:prstGeom>
        </p:spPr>
        <p:txBody>
          <a:bodyPr/>
          <a:lstStyle>
            <a:lvl1pPr marL="0" indent="0">
              <a:buNone/>
              <a:defRPr sz="2400">
                <a:solidFill>
                  <a:srgbClr val="0070C0"/>
                </a:solidFill>
                <a:latin typeface="楷体" panose="02010609060101010101" pitchFamily="49" charset="-122"/>
                <a:ea typeface="楷体" panose="02010609060101010101" pitchFamily="49" charset="-122"/>
              </a:defRPr>
            </a:lvl1pPr>
          </a:lstStyle>
          <a:p>
            <a:pPr lvl="0"/>
            <a:r>
              <a:rPr lang="zh-CN" altLang="en-US" dirty="0"/>
              <a:t>单击此处编辑母版文本</a:t>
            </a:r>
          </a:p>
        </p:txBody>
      </p:sp>
      <p:cxnSp>
        <p:nvCxnSpPr>
          <p:cNvPr id="3" name="直接连接符 2">
            <a:extLst>
              <a:ext uri="{FF2B5EF4-FFF2-40B4-BE49-F238E27FC236}">
                <a16:creationId xmlns:a16="http://schemas.microsoft.com/office/drawing/2014/main" id="{583C533F-BB10-6A3F-719D-1C6318F64F73}"/>
              </a:ext>
            </a:extLst>
          </p:cNvPr>
          <p:cNvCxnSpPr>
            <a:cxnSpLocks/>
          </p:cNvCxnSpPr>
          <p:nvPr userDrawn="1"/>
        </p:nvCxnSpPr>
        <p:spPr>
          <a:xfrm>
            <a:off x="0" y="6858000"/>
            <a:ext cx="12192000" cy="0"/>
          </a:xfrm>
          <a:prstGeom prst="line">
            <a:avLst/>
          </a:prstGeom>
          <a:ln w="15875">
            <a:solidFill>
              <a:srgbClr val="071F6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5803473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art-n">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DF512A6A-0E22-4A58-ABAE-D78936948EF1}"/>
              </a:ext>
            </a:extLst>
          </p:cNvPr>
          <p:cNvSpPr/>
          <p:nvPr userDrawn="1"/>
        </p:nvSpPr>
        <p:spPr>
          <a:xfrm>
            <a:off x="0" y="1"/>
            <a:ext cx="12192000" cy="765175"/>
          </a:xfrm>
          <a:prstGeom prst="rect">
            <a:avLst/>
          </a:prstGeom>
          <a:solidFill>
            <a:srgbClr val="071F6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800"/>
          </a:p>
        </p:txBody>
      </p:sp>
      <p:pic>
        <p:nvPicPr>
          <p:cNvPr id="4" name="图片 5">
            <a:extLst>
              <a:ext uri="{FF2B5EF4-FFF2-40B4-BE49-F238E27FC236}">
                <a16:creationId xmlns:a16="http://schemas.microsoft.com/office/drawing/2014/main" id="{DFCB3818-80A4-48FC-B6B0-1865596169F0}"/>
              </a:ext>
            </a:extLst>
          </p:cNvPr>
          <p:cNvPicPr>
            <a:picLocks noChangeAspect="1" noChangeArrowheads="1"/>
          </p:cNvPicPr>
          <p:nvPr userDrawn="1"/>
        </p:nvPicPr>
        <p:blipFill>
          <a:blip r:embed="rId2">
            <a:clrChange>
              <a:clrFrom>
                <a:srgbClr val="FFFFFF"/>
              </a:clrFrom>
              <a:clrTo>
                <a:srgbClr val="FFFFFF">
                  <a:alpha val="0"/>
                </a:srgbClr>
              </a:clrTo>
            </a:clrChange>
            <a:grayscl/>
            <a:biLevel thresh="50000"/>
            <a:extLst>
              <a:ext uri="{28A0092B-C50C-407E-A947-70E740481C1C}">
                <a14:useLocalDpi xmlns:a14="http://schemas.microsoft.com/office/drawing/2010/main" val="0"/>
              </a:ext>
            </a:extLst>
          </a:blip>
          <a:srcRect/>
          <a:stretch>
            <a:fillRect/>
          </a:stretch>
        </p:blipFill>
        <p:spPr bwMode="auto">
          <a:xfrm>
            <a:off x="10640485" y="160339"/>
            <a:ext cx="1282700"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523973" y="182086"/>
            <a:ext cx="10479275" cy="582619"/>
          </a:xfrm>
        </p:spPr>
        <p:txBody>
          <a:bodyPr>
            <a:normAutofit/>
          </a:bodyPr>
          <a:lstStyle>
            <a:lvl1pPr>
              <a:defRPr sz="3200">
                <a:solidFill>
                  <a:schemeClr val="bg1"/>
                </a:solidFill>
                <a:latin typeface="Arial Black" panose="020B0A04020102020204" pitchFamily="34" charset="0"/>
              </a:defRPr>
            </a:lvl1pPr>
          </a:lstStyle>
          <a:p>
            <a:r>
              <a:rPr lang="zh-CN" altLang="en-US" dirty="0"/>
              <a:t>单击此处编辑母版标题样式</a:t>
            </a:r>
            <a:endParaRPr lang="en-US" dirty="0"/>
          </a:p>
        </p:txBody>
      </p:sp>
      <p:sp>
        <p:nvSpPr>
          <p:cNvPr id="5" name="文本占位符 2">
            <a:extLst>
              <a:ext uri="{FF2B5EF4-FFF2-40B4-BE49-F238E27FC236}">
                <a16:creationId xmlns:a16="http://schemas.microsoft.com/office/drawing/2014/main" id="{C598FC0C-53FE-6AB5-CE5A-5CD36903833B}"/>
              </a:ext>
            </a:extLst>
          </p:cNvPr>
          <p:cNvSpPr txBox="1">
            <a:spLocks/>
          </p:cNvSpPr>
          <p:nvPr userDrawn="1"/>
        </p:nvSpPr>
        <p:spPr>
          <a:xfrm>
            <a:off x="2783632" y="2348509"/>
            <a:ext cx="612775" cy="561975"/>
          </a:xfrm>
          <a:prstGeom prst="rect">
            <a:avLst/>
          </a:prstGeom>
          <a:solidFill>
            <a:srgbClr val="000099"/>
          </a:solidFill>
          <a:ln>
            <a:noFill/>
          </a:ln>
        </p:spPr>
        <p:txBody>
          <a:bodyPr vert="horz" lIns="91440" tIns="45720" rIns="91440" bIns="45720" rtlCol="0" anchor="t">
            <a:normAutofit/>
          </a:bodyPr>
          <a:lstStyle>
            <a:lvl1pPr marL="0" indent="0" algn="ctr" defTabSz="914400" rtl="0" eaLnBrk="1" latinLnBrk="0" hangingPunct="1">
              <a:lnSpc>
                <a:spcPct val="100000"/>
              </a:lnSpc>
              <a:spcBef>
                <a:spcPts val="1200"/>
              </a:spcBef>
              <a:spcAft>
                <a:spcPts val="0"/>
              </a:spcAft>
              <a:buClrTx/>
              <a:buSzPct val="60000"/>
              <a:buFont typeface="Wingdings" panose="05000000000000000000" pitchFamily="2" charset="2"/>
              <a:buNone/>
              <a:defRPr sz="2800" kern="1200" baseline="0">
                <a:solidFill>
                  <a:schemeClr val="bg1"/>
                </a:solidFill>
                <a:latin typeface="+mn-lt"/>
                <a:ea typeface="+mn-ea"/>
                <a:cs typeface="+mn-cs"/>
              </a:defRPr>
            </a:lvl1pPr>
            <a:lvl2pPr marL="685800" indent="-182880" algn="l" defTabSz="914400" rtl="0" eaLnBrk="1" latinLnBrk="0" hangingPunct="1">
              <a:lnSpc>
                <a:spcPct val="100000"/>
              </a:lnSpc>
              <a:spcBef>
                <a:spcPts val="1200"/>
              </a:spcBef>
              <a:spcAft>
                <a:spcPts val="0"/>
              </a:spcAft>
              <a:buClrTx/>
              <a:buSzPct val="60000"/>
              <a:buFont typeface="Wingdings" panose="05000000000000000000" pitchFamily="2" charset="2"/>
              <a:buChar char="n"/>
              <a:defRPr sz="2400" kern="1200">
                <a:solidFill>
                  <a:schemeClr val="tx1"/>
                </a:solidFill>
                <a:latin typeface="+mn-lt"/>
                <a:ea typeface="+mn-ea"/>
                <a:cs typeface="+mn-cs"/>
              </a:defRPr>
            </a:lvl2pPr>
            <a:lvl3pPr marL="1143000" indent="-182880" algn="l" defTabSz="914400" rtl="0" eaLnBrk="1" latinLnBrk="0" hangingPunct="1">
              <a:lnSpc>
                <a:spcPct val="100000"/>
              </a:lnSpc>
              <a:spcBef>
                <a:spcPts val="1200"/>
              </a:spcBef>
              <a:spcAft>
                <a:spcPts val="0"/>
              </a:spcAft>
              <a:buClrTx/>
              <a:buSzPct val="60000"/>
              <a:buFont typeface="Wingdings" panose="05000000000000000000" pitchFamily="2" charset="2"/>
              <a:buChar char="u"/>
              <a:defRPr sz="1800" kern="1200">
                <a:solidFill>
                  <a:schemeClr val="tx1"/>
                </a:solidFill>
                <a:latin typeface="+mn-lt"/>
                <a:ea typeface="+mn-ea"/>
                <a:cs typeface="+mn-cs"/>
              </a:defRPr>
            </a:lvl3pPr>
            <a:lvl4pPr marL="1600200" indent="-182880" algn="l" defTabSz="914400" rtl="0" eaLnBrk="1" latinLnBrk="0" hangingPunct="1">
              <a:lnSpc>
                <a:spcPct val="100000"/>
              </a:lnSpc>
              <a:spcBef>
                <a:spcPts val="1200"/>
              </a:spcBef>
              <a:spcAft>
                <a:spcPts val="0"/>
              </a:spcAft>
              <a:buClrTx/>
              <a:buSzPct val="60000"/>
              <a:buFont typeface="Wingdings" panose="05000000000000000000" pitchFamily="2" charset="2"/>
              <a:buChar char="Ø"/>
              <a:defRPr sz="1800" kern="1200">
                <a:solidFill>
                  <a:schemeClr val="tx1"/>
                </a:solidFill>
                <a:latin typeface="+mn-lt"/>
                <a:ea typeface="+mn-ea"/>
                <a:cs typeface="+mn-cs"/>
              </a:defRPr>
            </a:lvl4pPr>
            <a:lvl5pPr marL="2057400" indent="-182880" algn="l" defTabSz="914400" rtl="0" eaLnBrk="1" latinLnBrk="0" hangingPunct="1">
              <a:lnSpc>
                <a:spcPct val="100000"/>
              </a:lnSpc>
              <a:spcBef>
                <a:spcPts val="1200"/>
              </a:spcBef>
              <a:spcAft>
                <a:spcPts val="0"/>
              </a:spcAft>
              <a:buClrTx/>
              <a:buSzPct val="60000"/>
              <a:buFont typeface="Wingdings" panose="05000000000000000000" pitchFamily="2" charset="2"/>
              <a:buChar char="ü"/>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3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3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3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300" kern="1200">
                <a:solidFill>
                  <a:schemeClr val="tx1">
                    <a:lumMod val="65000"/>
                    <a:lumOff val="35000"/>
                  </a:schemeClr>
                </a:solidFill>
                <a:latin typeface="+mn-lt"/>
                <a:ea typeface="+mn-ea"/>
                <a:cs typeface="+mn-cs"/>
              </a:defRPr>
            </a:lvl9pPr>
          </a:lstStyle>
          <a:p>
            <a:pPr marL="0" marR="0" lvl="0" indent="0" algn="ctr" defTabSz="914400" rtl="0" eaLnBrk="1" fontAlgn="auto" latinLnBrk="0" hangingPunct="1">
              <a:lnSpc>
                <a:spcPct val="100000"/>
              </a:lnSpc>
              <a:spcBef>
                <a:spcPts val="1200"/>
              </a:spcBef>
              <a:spcAft>
                <a:spcPts val="0"/>
              </a:spcAft>
              <a:buClrTx/>
              <a:buSzPct val="60000"/>
              <a:buFont typeface="Wingdings" panose="05000000000000000000" pitchFamily="2" charset="2"/>
              <a:buNone/>
              <a:tabLst/>
              <a:defRPr/>
            </a:pPr>
            <a:r>
              <a:rPr kumimoji="0" lang="en-US" altLang="zh-CN" sz="2800" b="0" i="0" u="none" strike="noStrike" kern="1200" cap="none" spc="0" normalizeH="0" baseline="0" noProof="0">
                <a:ln>
                  <a:noFill/>
                </a:ln>
                <a:solidFill>
                  <a:srgbClr val="FFFFFF"/>
                </a:solidFill>
                <a:effectLst/>
                <a:uLnTx/>
                <a:uFillTx/>
                <a:latin typeface="Calibri"/>
                <a:ea typeface="微软雅黑"/>
                <a:cs typeface="+mn-cs"/>
              </a:rPr>
              <a:t>1</a:t>
            </a:r>
            <a:endParaRPr kumimoji="0" lang="zh-CN" altLang="en-US" sz="2800" b="0" i="0" u="none" strike="noStrike" kern="1200" cap="none" spc="0" normalizeH="0" baseline="0" noProof="0" dirty="0">
              <a:ln>
                <a:noFill/>
              </a:ln>
              <a:solidFill>
                <a:srgbClr val="FFFFFF"/>
              </a:solidFill>
              <a:effectLst/>
              <a:uLnTx/>
              <a:uFillTx/>
              <a:latin typeface="Calibri"/>
              <a:ea typeface="微软雅黑"/>
              <a:cs typeface="+mn-cs"/>
            </a:endParaRPr>
          </a:p>
        </p:txBody>
      </p:sp>
      <p:sp>
        <p:nvSpPr>
          <p:cNvPr id="6" name="文本占位符 3">
            <a:extLst>
              <a:ext uri="{FF2B5EF4-FFF2-40B4-BE49-F238E27FC236}">
                <a16:creationId xmlns:a16="http://schemas.microsoft.com/office/drawing/2014/main" id="{3C7D54A0-98ED-E221-97BD-FE34A4FFAB75}"/>
              </a:ext>
            </a:extLst>
          </p:cNvPr>
          <p:cNvSpPr txBox="1">
            <a:spLocks/>
          </p:cNvSpPr>
          <p:nvPr userDrawn="1"/>
        </p:nvSpPr>
        <p:spPr>
          <a:xfrm>
            <a:off x="3406651" y="2348508"/>
            <a:ext cx="4738688" cy="561974"/>
          </a:xfrm>
          <a:prstGeom prst="rect">
            <a:avLst/>
          </a:prstGeom>
          <a:solidFill>
            <a:srgbClr val="FFFFFF">
              <a:lumMod val="95000"/>
            </a:srgbClr>
          </a:solidFill>
          <a:ln w="19050">
            <a:solidFill>
              <a:srgbClr val="000000"/>
            </a:solidFill>
            <a:prstDash val="sysDot"/>
          </a:ln>
        </p:spPr>
        <p:txBody>
          <a:bodyPr vert="horz" lIns="91440" tIns="45720" rIns="91440" bIns="45720" rtlCol="0" anchor="ctr">
            <a:normAutofit/>
          </a:bodyPr>
          <a:lstStyle>
            <a:lvl1pPr marL="0" indent="0" algn="l" defTabSz="914400" rtl="0" eaLnBrk="1" latinLnBrk="0" hangingPunct="1">
              <a:lnSpc>
                <a:spcPct val="100000"/>
              </a:lnSpc>
              <a:spcBef>
                <a:spcPts val="1200"/>
              </a:spcBef>
              <a:spcAft>
                <a:spcPts val="0"/>
              </a:spcAft>
              <a:buClrTx/>
              <a:buSzPct val="60000"/>
              <a:buFont typeface="Wingdings" panose="05000000000000000000" pitchFamily="2" charset="2"/>
              <a:buNone/>
              <a:defRPr sz="2800" kern="1200" baseline="0">
                <a:solidFill>
                  <a:schemeClr val="tx1"/>
                </a:solidFill>
                <a:latin typeface="+mn-lt"/>
                <a:ea typeface="+mn-ea"/>
                <a:cs typeface="+mn-cs"/>
              </a:defRPr>
            </a:lvl1pPr>
            <a:lvl2pPr marL="685800" indent="-182880" algn="l" defTabSz="914400" rtl="0" eaLnBrk="1" latinLnBrk="0" hangingPunct="1">
              <a:lnSpc>
                <a:spcPct val="100000"/>
              </a:lnSpc>
              <a:spcBef>
                <a:spcPts val="1200"/>
              </a:spcBef>
              <a:spcAft>
                <a:spcPts val="0"/>
              </a:spcAft>
              <a:buClrTx/>
              <a:buSzPct val="60000"/>
              <a:buFont typeface="Wingdings" panose="05000000000000000000" pitchFamily="2" charset="2"/>
              <a:buChar char="n"/>
              <a:defRPr sz="2400" kern="1200">
                <a:solidFill>
                  <a:schemeClr val="tx1"/>
                </a:solidFill>
                <a:latin typeface="+mn-lt"/>
                <a:ea typeface="+mn-ea"/>
                <a:cs typeface="+mn-cs"/>
              </a:defRPr>
            </a:lvl2pPr>
            <a:lvl3pPr marL="1143000" indent="-182880" algn="l" defTabSz="914400" rtl="0" eaLnBrk="1" latinLnBrk="0" hangingPunct="1">
              <a:lnSpc>
                <a:spcPct val="100000"/>
              </a:lnSpc>
              <a:spcBef>
                <a:spcPts val="1200"/>
              </a:spcBef>
              <a:spcAft>
                <a:spcPts val="0"/>
              </a:spcAft>
              <a:buClrTx/>
              <a:buSzPct val="60000"/>
              <a:buFont typeface="Wingdings" panose="05000000000000000000" pitchFamily="2" charset="2"/>
              <a:buChar char="u"/>
              <a:defRPr sz="1800" kern="1200">
                <a:solidFill>
                  <a:schemeClr val="tx1"/>
                </a:solidFill>
                <a:latin typeface="+mn-lt"/>
                <a:ea typeface="+mn-ea"/>
                <a:cs typeface="+mn-cs"/>
              </a:defRPr>
            </a:lvl3pPr>
            <a:lvl4pPr marL="1600200" indent="-182880" algn="l" defTabSz="914400" rtl="0" eaLnBrk="1" latinLnBrk="0" hangingPunct="1">
              <a:lnSpc>
                <a:spcPct val="100000"/>
              </a:lnSpc>
              <a:spcBef>
                <a:spcPts val="1200"/>
              </a:spcBef>
              <a:spcAft>
                <a:spcPts val="0"/>
              </a:spcAft>
              <a:buClrTx/>
              <a:buSzPct val="60000"/>
              <a:buFont typeface="Wingdings" panose="05000000000000000000" pitchFamily="2" charset="2"/>
              <a:buChar char="Ø"/>
              <a:defRPr sz="1800" kern="1200">
                <a:solidFill>
                  <a:schemeClr val="tx1"/>
                </a:solidFill>
                <a:latin typeface="+mn-lt"/>
                <a:ea typeface="+mn-ea"/>
                <a:cs typeface="+mn-cs"/>
              </a:defRPr>
            </a:lvl4pPr>
            <a:lvl5pPr marL="2057400" indent="-182880" algn="l" defTabSz="914400" rtl="0" eaLnBrk="1" latinLnBrk="0" hangingPunct="1">
              <a:lnSpc>
                <a:spcPct val="100000"/>
              </a:lnSpc>
              <a:spcBef>
                <a:spcPts val="1200"/>
              </a:spcBef>
              <a:spcAft>
                <a:spcPts val="0"/>
              </a:spcAft>
              <a:buClrTx/>
              <a:buSzPct val="60000"/>
              <a:buFont typeface="Wingdings" panose="05000000000000000000" pitchFamily="2" charset="2"/>
              <a:buChar char="ü"/>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3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3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3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300" kern="1200">
                <a:solidFill>
                  <a:schemeClr val="tx1">
                    <a:lumMod val="65000"/>
                    <a:lumOff val="35000"/>
                  </a:schemeClr>
                </a:solidFill>
                <a:latin typeface="+mn-lt"/>
                <a:ea typeface="+mn-ea"/>
                <a:cs typeface="+mn-cs"/>
              </a:defRPr>
            </a:lvl9pPr>
          </a:lstStyle>
          <a:p>
            <a:pPr marL="0" marR="0" lvl="0" indent="0" algn="l" defTabSz="914400" rtl="0" eaLnBrk="1" fontAlgn="auto" latinLnBrk="0" hangingPunct="1">
              <a:lnSpc>
                <a:spcPct val="100000"/>
              </a:lnSpc>
              <a:spcBef>
                <a:spcPts val="1200"/>
              </a:spcBef>
              <a:spcAft>
                <a:spcPts val="0"/>
              </a:spcAft>
              <a:buClrTx/>
              <a:buSzPct val="60000"/>
              <a:buFont typeface="Wingdings" panose="05000000000000000000" pitchFamily="2" charset="2"/>
              <a:buNone/>
              <a:tabLst/>
              <a:defRPr/>
            </a:pPr>
            <a:r>
              <a:rPr lang="zh-CN" altLang="en-US" sz="2200" dirty="0">
                <a:solidFill>
                  <a:srgbClr val="000000"/>
                </a:solidFill>
                <a:latin typeface="Calibri"/>
                <a:ea typeface="微软雅黑"/>
              </a:rPr>
              <a:t>单击此处编辑母版文本样式</a:t>
            </a:r>
          </a:p>
        </p:txBody>
      </p:sp>
      <p:sp>
        <p:nvSpPr>
          <p:cNvPr id="7" name="文本占位符 4">
            <a:extLst>
              <a:ext uri="{FF2B5EF4-FFF2-40B4-BE49-F238E27FC236}">
                <a16:creationId xmlns:a16="http://schemas.microsoft.com/office/drawing/2014/main" id="{37CD162B-0793-F498-CFD9-2288773E826B}"/>
              </a:ext>
            </a:extLst>
          </p:cNvPr>
          <p:cNvSpPr txBox="1">
            <a:spLocks/>
          </p:cNvSpPr>
          <p:nvPr userDrawn="1"/>
        </p:nvSpPr>
        <p:spPr>
          <a:xfrm>
            <a:off x="2783632" y="3162301"/>
            <a:ext cx="612775" cy="561975"/>
          </a:xfrm>
          <a:prstGeom prst="rect">
            <a:avLst/>
          </a:prstGeom>
          <a:solidFill>
            <a:srgbClr val="000099"/>
          </a:solidFill>
          <a:ln>
            <a:noFill/>
          </a:ln>
        </p:spPr>
        <p:txBody>
          <a:bodyPr vert="horz" lIns="91440" tIns="45720" rIns="91440" bIns="45720" rtlCol="0" anchor="t">
            <a:normAutofit/>
          </a:bodyPr>
          <a:lstStyle>
            <a:lvl1pPr marL="0" indent="0" algn="ctr" defTabSz="914400" rtl="0" eaLnBrk="1" latinLnBrk="0" hangingPunct="1">
              <a:lnSpc>
                <a:spcPct val="100000"/>
              </a:lnSpc>
              <a:spcBef>
                <a:spcPts val="1200"/>
              </a:spcBef>
              <a:spcAft>
                <a:spcPts val="0"/>
              </a:spcAft>
              <a:buClrTx/>
              <a:buSzPct val="60000"/>
              <a:buFont typeface="Wingdings" panose="05000000000000000000" pitchFamily="2" charset="2"/>
              <a:buNone/>
              <a:defRPr sz="2800" kern="1200" baseline="0">
                <a:solidFill>
                  <a:schemeClr val="bg1"/>
                </a:solidFill>
                <a:latin typeface="+mn-lt"/>
                <a:ea typeface="+mn-ea"/>
                <a:cs typeface="+mn-cs"/>
              </a:defRPr>
            </a:lvl1pPr>
            <a:lvl2pPr marL="685800" indent="-182880" algn="l" defTabSz="914400" rtl="0" eaLnBrk="1" latinLnBrk="0" hangingPunct="1">
              <a:lnSpc>
                <a:spcPct val="100000"/>
              </a:lnSpc>
              <a:spcBef>
                <a:spcPts val="1200"/>
              </a:spcBef>
              <a:spcAft>
                <a:spcPts val="0"/>
              </a:spcAft>
              <a:buClrTx/>
              <a:buSzPct val="60000"/>
              <a:buFont typeface="Wingdings" panose="05000000000000000000" pitchFamily="2" charset="2"/>
              <a:buChar char="n"/>
              <a:defRPr sz="2400" kern="1200">
                <a:solidFill>
                  <a:schemeClr val="tx1"/>
                </a:solidFill>
                <a:latin typeface="+mn-lt"/>
                <a:ea typeface="+mn-ea"/>
                <a:cs typeface="+mn-cs"/>
              </a:defRPr>
            </a:lvl2pPr>
            <a:lvl3pPr marL="1143000" indent="-182880" algn="l" defTabSz="914400" rtl="0" eaLnBrk="1" latinLnBrk="0" hangingPunct="1">
              <a:lnSpc>
                <a:spcPct val="100000"/>
              </a:lnSpc>
              <a:spcBef>
                <a:spcPts val="1200"/>
              </a:spcBef>
              <a:spcAft>
                <a:spcPts val="0"/>
              </a:spcAft>
              <a:buClrTx/>
              <a:buSzPct val="60000"/>
              <a:buFont typeface="Wingdings" panose="05000000000000000000" pitchFamily="2" charset="2"/>
              <a:buChar char="u"/>
              <a:defRPr sz="1800" kern="1200">
                <a:solidFill>
                  <a:schemeClr val="tx1"/>
                </a:solidFill>
                <a:latin typeface="+mn-lt"/>
                <a:ea typeface="+mn-ea"/>
                <a:cs typeface="+mn-cs"/>
              </a:defRPr>
            </a:lvl3pPr>
            <a:lvl4pPr marL="1600200" indent="-182880" algn="l" defTabSz="914400" rtl="0" eaLnBrk="1" latinLnBrk="0" hangingPunct="1">
              <a:lnSpc>
                <a:spcPct val="100000"/>
              </a:lnSpc>
              <a:spcBef>
                <a:spcPts val="1200"/>
              </a:spcBef>
              <a:spcAft>
                <a:spcPts val="0"/>
              </a:spcAft>
              <a:buClrTx/>
              <a:buSzPct val="60000"/>
              <a:buFont typeface="Wingdings" panose="05000000000000000000" pitchFamily="2" charset="2"/>
              <a:buChar char="Ø"/>
              <a:defRPr sz="1800" kern="1200">
                <a:solidFill>
                  <a:schemeClr val="tx1"/>
                </a:solidFill>
                <a:latin typeface="+mn-lt"/>
                <a:ea typeface="+mn-ea"/>
                <a:cs typeface="+mn-cs"/>
              </a:defRPr>
            </a:lvl4pPr>
            <a:lvl5pPr marL="2057400" indent="-182880" algn="l" defTabSz="914400" rtl="0" eaLnBrk="1" latinLnBrk="0" hangingPunct="1">
              <a:lnSpc>
                <a:spcPct val="100000"/>
              </a:lnSpc>
              <a:spcBef>
                <a:spcPts val="1200"/>
              </a:spcBef>
              <a:spcAft>
                <a:spcPts val="0"/>
              </a:spcAft>
              <a:buClrTx/>
              <a:buSzPct val="60000"/>
              <a:buFont typeface="Wingdings" panose="05000000000000000000" pitchFamily="2" charset="2"/>
              <a:buChar char="ü"/>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3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3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3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300" kern="1200">
                <a:solidFill>
                  <a:schemeClr val="tx1">
                    <a:lumMod val="65000"/>
                    <a:lumOff val="35000"/>
                  </a:schemeClr>
                </a:solidFill>
                <a:latin typeface="+mn-lt"/>
                <a:ea typeface="+mn-ea"/>
                <a:cs typeface="+mn-cs"/>
              </a:defRPr>
            </a:lvl9pPr>
          </a:lstStyle>
          <a:p>
            <a:pPr marL="0" marR="0" lvl="0" indent="0" algn="ctr" defTabSz="914400" rtl="0" eaLnBrk="1" fontAlgn="auto" latinLnBrk="0" hangingPunct="1">
              <a:lnSpc>
                <a:spcPct val="100000"/>
              </a:lnSpc>
              <a:spcBef>
                <a:spcPts val="1200"/>
              </a:spcBef>
              <a:spcAft>
                <a:spcPts val="0"/>
              </a:spcAft>
              <a:buClrTx/>
              <a:buSzPct val="60000"/>
              <a:buFont typeface="Wingdings" panose="05000000000000000000" pitchFamily="2" charset="2"/>
              <a:buNone/>
              <a:tabLst/>
              <a:defRPr/>
            </a:pPr>
            <a:r>
              <a:rPr kumimoji="0" lang="en-US" altLang="zh-CN" sz="2800" b="0" i="0" u="none" strike="noStrike" kern="1200" cap="none" spc="0" normalizeH="0" baseline="0" noProof="0" dirty="0">
                <a:ln>
                  <a:noFill/>
                </a:ln>
                <a:solidFill>
                  <a:srgbClr val="FFFFFF"/>
                </a:solidFill>
                <a:effectLst/>
                <a:uLnTx/>
                <a:uFillTx/>
                <a:latin typeface="Calibri"/>
                <a:ea typeface="微软雅黑"/>
                <a:cs typeface="+mn-cs"/>
              </a:rPr>
              <a:t>2</a:t>
            </a:r>
            <a:endParaRPr kumimoji="0" lang="zh-CN" altLang="en-US" sz="2800" b="0" i="0" u="none" strike="noStrike" kern="1200" cap="none" spc="0" normalizeH="0" baseline="0" noProof="0" dirty="0">
              <a:ln>
                <a:noFill/>
              </a:ln>
              <a:solidFill>
                <a:srgbClr val="FFFFFF"/>
              </a:solidFill>
              <a:effectLst/>
              <a:uLnTx/>
              <a:uFillTx/>
              <a:latin typeface="Calibri"/>
              <a:ea typeface="微软雅黑"/>
              <a:cs typeface="+mn-cs"/>
            </a:endParaRPr>
          </a:p>
        </p:txBody>
      </p:sp>
      <p:sp>
        <p:nvSpPr>
          <p:cNvPr id="8" name="文本占位符 5">
            <a:extLst>
              <a:ext uri="{FF2B5EF4-FFF2-40B4-BE49-F238E27FC236}">
                <a16:creationId xmlns:a16="http://schemas.microsoft.com/office/drawing/2014/main" id="{434B4DDD-7F0A-461B-6A02-C85FF52559FC}"/>
              </a:ext>
            </a:extLst>
          </p:cNvPr>
          <p:cNvSpPr txBox="1">
            <a:spLocks/>
          </p:cNvSpPr>
          <p:nvPr userDrawn="1"/>
        </p:nvSpPr>
        <p:spPr>
          <a:xfrm>
            <a:off x="3406651" y="3162300"/>
            <a:ext cx="4738688" cy="561974"/>
          </a:xfrm>
          <a:prstGeom prst="rect">
            <a:avLst/>
          </a:prstGeom>
          <a:solidFill>
            <a:srgbClr val="FFFFFF">
              <a:lumMod val="95000"/>
            </a:srgbClr>
          </a:solidFill>
          <a:ln w="19050">
            <a:solidFill>
              <a:srgbClr val="000000"/>
            </a:solidFill>
            <a:prstDash val="sysDot"/>
          </a:ln>
        </p:spPr>
        <p:txBody>
          <a:bodyPr vert="horz" lIns="91440" tIns="45720" rIns="91440" bIns="45720" rtlCol="0" anchor="ctr">
            <a:normAutofit/>
          </a:bodyPr>
          <a:lstStyle>
            <a:lvl1pPr marL="0" indent="0" algn="l" defTabSz="914400" rtl="0" eaLnBrk="1" latinLnBrk="0" hangingPunct="1">
              <a:lnSpc>
                <a:spcPct val="100000"/>
              </a:lnSpc>
              <a:spcBef>
                <a:spcPts val="1200"/>
              </a:spcBef>
              <a:spcAft>
                <a:spcPts val="0"/>
              </a:spcAft>
              <a:buClrTx/>
              <a:buSzPct val="60000"/>
              <a:buFont typeface="Wingdings" panose="05000000000000000000" pitchFamily="2" charset="2"/>
              <a:buNone/>
              <a:defRPr sz="2800" kern="1200" baseline="0">
                <a:solidFill>
                  <a:schemeClr val="tx1"/>
                </a:solidFill>
                <a:latin typeface="+mn-lt"/>
                <a:ea typeface="+mn-ea"/>
                <a:cs typeface="+mn-cs"/>
              </a:defRPr>
            </a:lvl1pPr>
            <a:lvl2pPr marL="685800" indent="-182880" algn="l" defTabSz="914400" rtl="0" eaLnBrk="1" latinLnBrk="0" hangingPunct="1">
              <a:lnSpc>
                <a:spcPct val="100000"/>
              </a:lnSpc>
              <a:spcBef>
                <a:spcPts val="1200"/>
              </a:spcBef>
              <a:spcAft>
                <a:spcPts val="0"/>
              </a:spcAft>
              <a:buClrTx/>
              <a:buSzPct val="60000"/>
              <a:buFont typeface="Wingdings" panose="05000000000000000000" pitchFamily="2" charset="2"/>
              <a:buChar char="n"/>
              <a:defRPr sz="2400" kern="1200">
                <a:solidFill>
                  <a:schemeClr val="tx1"/>
                </a:solidFill>
                <a:latin typeface="+mn-lt"/>
                <a:ea typeface="+mn-ea"/>
                <a:cs typeface="+mn-cs"/>
              </a:defRPr>
            </a:lvl2pPr>
            <a:lvl3pPr marL="1143000" indent="-182880" algn="l" defTabSz="914400" rtl="0" eaLnBrk="1" latinLnBrk="0" hangingPunct="1">
              <a:lnSpc>
                <a:spcPct val="100000"/>
              </a:lnSpc>
              <a:spcBef>
                <a:spcPts val="1200"/>
              </a:spcBef>
              <a:spcAft>
                <a:spcPts val="0"/>
              </a:spcAft>
              <a:buClrTx/>
              <a:buSzPct val="60000"/>
              <a:buFont typeface="Wingdings" panose="05000000000000000000" pitchFamily="2" charset="2"/>
              <a:buChar char="u"/>
              <a:defRPr sz="1800" kern="1200">
                <a:solidFill>
                  <a:schemeClr val="tx1"/>
                </a:solidFill>
                <a:latin typeface="+mn-lt"/>
                <a:ea typeface="+mn-ea"/>
                <a:cs typeface="+mn-cs"/>
              </a:defRPr>
            </a:lvl3pPr>
            <a:lvl4pPr marL="1600200" indent="-182880" algn="l" defTabSz="914400" rtl="0" eaLnBrk="1" latinLnBrk="0" hangingPunct="1">
              <a:lnSpc>
                <a:spcPct val="100000"/>
              </a:lnSpc>
              <a:spcBef>
                <a:spcPts val="1200"/>
              </a:spcBef>
              <a:spcAft>
                <a:spcPts val="0"/>
              </a:spcAft>
              <a:buClrTx/>
              <a:buSzPct val="60000"/>
              <a:buFont typeface="Wingdings" panose="05000000000000000000" pitchFamily="2" charset="2"/>
              <a:buChar char="Ø"/>
              <a:defRPr sz="1800" kern="1200">
                <a:solidFill>
                  <a:schemeClr val="tx1"/>
                </a:solidFill>
                <a:latin typeface="+mn-lt"/>
                <a:ea typeface="+mn-ea"/>
                <a:cs typeface="+mn-cs"/>
              </a:defRPr>
            </a:lvl4pPr>
            <a:lvl5pPr marL="2057400" indent="-182880" algn="l" defTabSz="914400" rtl="0" eaLnBrk="1" latinLnBrk="0" hangingPunct="1">
              <a:lnSpc>
                <a:spcPct val="100000"/>
              </a:lnSpc>
              <a:spcBef>
                <a:spcPts val="1200"/>
              </a:spcBef>
              <a:spcAft>
                <a:spcPts val="0"/>
              </a:spcAft>
              <a:buClrTx/>
              <a:buSzPct val="60000"/>
              <a:buFont typeface="Wingdings" panose="05000000000000000000" pitchFamily="2" charset="2"/>
              <a:buChar char="ü"/>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3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3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3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300" kern="1200">
                <a:solidFill>
                  <a:schemeClr val="tx1">
                    <a:lumMod val="65000"/>
                    <a:lumOff val="35000"/>
                  </a:schemeClr>
                </a:solidFill>
                <a:latin typeface="+mn-lt"/>
                <a:ea typeface="+mn-ea"/>
                <a:cs typeface="+mn-cs"/>
              </a:defRPr>
            </a:lvl9pPr>
          </a:lstStyle>
          <a:p>
            <a:pPr marL="0" marR="0" lvl="0" indent="0" algn="l" defTabSz="914400" rtl="0" eaLnBrk="1" fontAlgn="auto" latinLnBrk="0" hangingPunct="1">
              <a:lnSpc>
                <a:spcPct val="100000"/>
              </a:lnSpc>
              <a:spcBef>
                <a:spcPts val="1200"/>
              </a:spcBef>
              <a:spcAft>
                <a:spcPts val="0"/>
              </a:spcAft>
              <a:buClrTx/>
              <a:buSzPct val="60000"/>
              <a:buFont typeface="Wingdings" panose="05000000000000000000" pitchFamily="2" charset="2"/>
              <a:buNone/>
              <a:tabLst/>
              <a:defRPr/>
            </a:pPr>
            <a:r>
              <a:rPr kumimoji="0" lang="zh-CN" altLang="en-US" sz="2200" b="0" i="0" u="none" strike="noStrike" kern="1200" cap="none" spc="0" normalizeH="0" baseline="0" noProof="0" dirty="0">
                <a:ln>
                  <a:noFill/>
                </a:ln>
                <a:solidFill>
                  <a:srgbClr val="000000"/>
                </a:solidFill>
                <a:effectLst/>
                <a:uLnTx/>
                <a:uFillTx/>
                <a:latin typeface="Calibri"/>
                <a:ea typeface="微软雅黑"/>
                <a:cs typeface="+mn-cs"/>
              </a:rPr>
              <a:t>单击此处编辑母版文本样式</a:t>
            </a:r>
          </a:p>
        </p:txBody>
      </p:sp>
      <p:sp>
        <p:nvSpPr>
          <p:cNvPr id="9" name="文本占位符 6">
            <a:extLst>
              <a:ext uri="{FF2B5EF4-FFF2-40B4-BE49-F238E27FC236}">
                <a16:creationId xmlns:a16="http://schemas.microsoft.com/office/drawing/2014/main" id="{3EB7F555-D07D-BF50-0749-5B73562F6DC9}"/>
              </a:ext>
            </a:extLst>
          </p:cNvPr>
          <p:cNvSpPr txBox="1">
            <a:spLocks/>
          </p:cNvSpPr>
          <p:nvPr userDrawn="1"/>
        </p:nvSpPr>
        <p:spPr>
          <a:xfrm>
            <a:off x="2783632" y="3965242"/>
            <a:ext cx="612775" cy="561975"/>
          </a:xfrm>
          <a:prstGeom prst="rect">
            <a:avLst/>
          </a:prstGeom>
          <a:solidFill>
            <a:srgbClr val="000099"/>
          </a:solidFill>
          <a:ln>
            <a:noFill/>
          </a:ln>
        </p:spPr>
        <p:txBody>
          <a:bodyPr vert="horz" lIns="91440" tIns="45720" rIns="91440" bIns="45720" rtlCol="0" anchor="t">
            <a:normAutofit/>
          </a:bodyPr>
          <a:lstStyle>
            <a:lvl1pPr marL="0" indent="0" algn="ctr" defTabSz="914400" rtl="0" eaLnBrk="1" latinLnBrk="0" hangingPunct="1">
              <a:lnSpc>
                <a:spcPct val="100000"/>
              </a:lnSpc>
              <a:spcBef>
                <a:spcPts val="1200"/>
              </a:spcBef>
              <a:spcAft>
                <a:spcPts val="0"/>
              </a:spcAft>
              <a:buClrTx/>
              <a:buSzPct val="60000"/>
              <a:buFont typeface="Wingdings" panose="05000000000000000000" pitchFamily="2" charset="2"/>
              <a:buNone/>
              <a:defRPr sz="2800" kern="1200" baseline="0">
                <a:solidFill>
                  <a:schemeClr val="bg1"/>
                </a:solidFill>
                <a:latin typeface="+mn-lt"/>
                <a:ea typeface="+mn-ea"/>
                <a:cs typeface="+mn-cs"/>
              </a:defRPr>
            </a:lvl1pPr>
            <a:lvl2pPr marL="685800" indent="-182880" algn="l" defTabSz="914400" rtl="0" eaLnBrk="1" latinLnBrk="0" hangingPunct="1">
              <a:lnSpc>
                <a:spcPct val="100000"/>
              </a:lnSpc>
              <a:spcBef>
                <a:spcPts val="1200"/>
              </a:spcBef>
              <a:spcAft>
                <a:spcPts val="0"/>
              </a:spcAft>
              <a:buClrTx/>
              <a:buSzPct val="60000"/>
              <a:buFont typeface="Wingdings" panose="05000000000000000000" pitchFamily="2" charset="2"/>
              <a:buChar char="n"/>
              <a:defRPr sz="2400" kern="1200">
                <a:solidFill>
                  <a:schemeClr val="tx1"/>
                </a:solidFill>
                <a:latin typeface="+mn-lt"/>
                <a:ea typeface="+mn-ea"/>
                <a:cs typeface="+mn-cs"/>
              </a:defRPr>
            </a:lvl2pPr>
            <a:lvl3pPr marL="1143000" indent="-182880" algn="l" defTabSz="914400" rtl="0" eaLnBrk="1" latinLnBrk="0" hangingPunct="1">
              <a:lnSpc>
                <a:spcPct val="100000"/>
              </a:lnSpc>
              <a:spcBef>
                <a:spcPts val="1200"/>
              </a:spcBef>
              <a:spcAft>
                <a:spcPts val="0"/>
              </a:spcAft>
              <a:buClrTx/>
              <a:buSzPct val="60000"/>
              <a:buFont typeface="Wingdings" panose="05000000000000000000" pitchFamily="2" charset="2"/>
              <a:buChar char="u"/>
              <a:defRPr sz="1800" kern="1200">
                <a:solidFill>
                  <a:schemeClr val="tx1"/>
                </a:solidFill>
                <a:latin typeface="+mn-lt"/>
                <a:ea typeface="+mn-ea"/>
                <a:cs typeface="+mn-cs"/>
              </a:defRPr>
            </a:lvl3pPr>
            <a:lvl4pPr marL="1600200" indent="-182880" algn="l" defTabSz="914400" rtl="0" eaLnBrk="1" latinLnBrk="0" hangingPunct="1">
              <a:lnSpc>
                <a:spcPct val="100000"/>
              </a:lnSpc>
              <a:spcBef>
                <a:spcPts val="1200"/>
              </a:spcBef>
              <a:spcAft>
                <a:spcPts val="0"/>
              </a:spcAft>
              <a:buClrTx/>
              <a:buSzPct val="60000"/>
              <a:buFont typeface="Wingdings" panose="05000000000000000000" pitchFamily="2" charset="2"/>
              <a:buChar char="Ø"/>
              <a:defRPr sz="1800" kern="1200">
                <a:solidFill>
                  <a:schemeClr val="tx1"/>
                </a:solidFill>
                <a:latin typeface="+mn-lt"/>
                <a:ea typeface="+mn-ea"/>
                <a:cs typeface="+mn-cs"/>
              </a:defRPr>
            </a:lvl4pPr>
            <a:lvl5pPr marL="2057400" indent="-182880" algn="l" defTabSz="914400" rtl="0" eaLnBrk="1" latinLnBrk="0" hangingPunct="1">
              <a:lnSpc>
                <a:spcPct val="100000"/>
              </a:lnSpc>
              <a:spcBef>
                <a:spcPts val="1200"/>
              </a:spcBef>
              <a:spcAft>
                <a:spcPts val="0"/>
              </a:spcAft>
              <a:buClrTx/>
              <a:buSzPct val="60000"/>
              <a:buFont typeface="Wingdings" panose="05000000000000000000" pitchFamily="2" charset="2"/>
              <a:buChar char="ü"/>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3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3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3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300" kern="1200">
                <a:solidFill>
                  <a:schemeClr val="tx1">
                    <a:lumMod val="65000"/>
                    <a:lumOff val="35000"/>
                  </a:schemeClr>
                </a:solidFill>
                <a:latin typeface="+mn-lt"/>
                <a:ea typeface="+mn-ea"/>
                <a:cs typeface="+mn-cs"/>
              </a:defRPr>
            </a:lvl9pPr>
          </a:lstStyle>
          <a:p>
            <a:pPr marL="0" marR="0" lvl="0" indent="0" algn="ctr" defTabSz="914400" rtl="0" eaLnBrk="1" fontAlgn="auto" latinLnBrk="0" hangingPunct="1">
              <a:lnSpc>
                <a:spcPct val="100000"/>
              </a:lnSpc>
              <a:spcBef>
                <a:spcPts val="1200"/>
              </a:spcBef>
              <a:spcAft>
                <a:spcPts val="0"/>
              </a:spcAft>
              <a:buClrTx/>
              <a:buSzPct val="60000"/>
              <a:buFont typeface="Wingdings" panose="05000000000000000000" pitchFamily="2" charset="2"/>
              <a:buNone/>
              <a:tabLst/>
              <a:defRPr/>
            </a:pPr>
            <a:r>
              <a:rPr kumimoji="0" lang="en-US" altLang="zh-CN" sz="2800" b="0" i="0" u="none" strike="noStrike" kern="1200" cap="none" spc="0" normalizeH="0" baseline="0" noProof="0" dirty="0">
                <a:ln>
                  <a:noFill/>
                </a:ln>
                <a:solidFill>
                  <a:srgbClr val="FFFFFF"/>
                </a:solidFill>
                <a:effectLst/>
                <a:uLnTx/>
                <a:uFillTx/>
                <a:latin typeface="Calibri"/>
                <a:ea typeface="微软雅黑"/>
                <a:cs typeface="+mn-cs"/>
              </a:rPr>
              <a:t>3</a:t>
            </a:r>
            <a:endParaRPr kumimoji="0" lang="zh-CN" altLang="en-US" sz="2800" b="0" i="0" u="none" strike="noStrike" kern="1200" cap="none" spc="0" normalizeH="0" baseline="0" noProof="0" dirty="0">
              <a:ln>
                <a:noFill/>
              </a:ln>
              <a:solidFill>
                <a:srgbClr val="FFFFFF"/>
              </a:solidFill>
              <a:effectLst/>
              <a:uLnTx/>
              <a:uFillTx/>
              <a:latin typeface="Calibri"/>
              <a:ea typeface="微软雅黑"/>
              <a:cs typeface="+mn-cs"/>
            </a:endParaRPr>
          </a:p>
        </p:txBody>
      </p:sp>
      <p:sp>
        <p:nvSpPr>
          <p:cNvPr id="10" name="文本占位符 7">
            <a:extLst>
              <a:ext uri="{FF2B5EF4-FFF2-40B4-BE49-F238E27FC236}">
                <a16:creationId xmlns:a16="http://schemas.microsoft.com/office/drawing/2014/main" id="{9ED3D686-990E-8A19-CF83-3049E0EB214D}"/>
              </a:ext>
            </a:extLst>
          </p:cNvPr>
          <p:cNvSpPr txBox="1">
            <a:spLocks/>
          </p:cNvSpPr>
          <p:nvPr userDrawn="1"/>
        </p:nvSpPr>
        <p:spPr>
          <a:xfrm>
            <a:off x="3432002" y="3965241"/>
            <a:ext cx="4738688" cy="561976"/>
          </a:xfrm>
          <a:prstGeom prst="rect">
            <a:avLst/>
          </a:prstGeom>
          <a:solidFill>
            <a:srgbClr val="FFFFFF">
              <a:lumMod val="95000"/>
            </a:srgbClr>
          </a:solidFill>
          <a:ln w="19050">
            <a:solidFill>
              <a:srgbClr val="000000"/>
            </a:solidFill>
            <a:prstDash val="sysDot"/>
          </a:ln>
        </p:spPr>
        <p:txBody>
          <a:bodyPr vert="horz" lIns="91440" tIns="45720" rIns="91440" bIns="45720" rtlCol="0" anchor="ctr">
            <a:normAutofit/>
          </a:bodyPr>
          <a:lstStyle>
            <a:lvl1pPr marL="0" indent="0" algn="l" defTabSz="914400" rtl="0" eaLnBrk="1" latinLnBrk="0" hangingPunct="1">
              <a:lnSpc>
                <a:spcPct val="100000"/>
              </a:lnSpc>
              <a:spcBef>
                <a:spcPts val="1200"/>
              </a:spcBef>
              <a:spcAft>
                <a:spcPts val="0"/>
              </a:spcAft>
              <a:buClrTx/>
              <a:buSzPct val="60000"/>
              <a:buFont typeface="Wingdings" panose="05000000000000000000" pitchFamily="2" charset="2"/>
              <a:buNone/>
              <a:defRPr sz="2800" kern="1200" baseline="0">
                <a:solidFill>
                  <a:schemeClr val="tx1"/>
                </a:solidFill>
                <a:latin typeface="+mn-lt"/>
                <a:ea typeface="+mn-ea"/>
                <a:cs typeface="+mn-cs"/>
              </a:defRPr>
            </a:lvl1pPr>
            <a:lvl2pPr marL="685800" indent="-182880" algn="l" defTabSz="914400" rtl="0" eaLnBrk="1" latinLnBrk="0" hangingPunct="1">
              <a:lnSpc>
                <a:spcPct val="100000"/>
              </a:lnSpc>
              <a:spcBef>
                <a:spcPts val="1200"/>
              </a:spcBef>
              <a:spcAft>
                <a:spcPts val="0"/>
              </a:spcAft>
              <a:buClrTx/>
              <a:buSzPct val="60000"/>
              <a:buFont typeface="Wingdings" panose="05000000000000000000" pitchFamily="2" charset="2"/>
              <a:buChar char="n"/>
              <a:defRPr sz="2400" kern="1200">
                <a:solidFill>
                  <a:schemeClr val="tx1"/>
                </a:solidFill>
                <a:latin typeface="+mn-lt"/>
                <a:ea typeface="+mn-ea"/>
                <a:cs typeface="+mn-cs"/>
              </a:defRPr>
            </a:lvl2pPr>
            <a:lvl3pPr marL="1143000" indent="-182880" algn="l" defTabSz="914400" rtl="0" eaLnBrk="1" latinLnBrk="0" hangingPunct="1">
              <a:lnSpc>
                <a:spcPct val="100000"/>
              </a:lnSpc>
              <a:spcBef>
                <a:spcPts val="1200"/>
              </a:spcBef>
              <a:spcAft>
                <a:spcPts val="0"/>
              </a:spcAft>
              <a:buClrTx/>
              <a:buSzPct val="60000"/>
              <a:buFont typeface="Wingdings" panose="05000000000000000000" pitchFamily="2" charset="2"/>
              <a:buChar char="u"/>
              <a:defRPr sz="1800" kern="1200">
                <a:solidFill>
                  <a:schemeClr val="tx1"/>
                </a:solidFill>
                <a:latin typeface="+mn-lt"/>
                <a:ea typeface="+mn-ea"/>
                <a:cs typeface="+mn-cs"/>
              </a:defRPr>
            </a:lvl3pPr>
            <a:lvl4pPr marL="1600200" indent="-182880" algn="l" defTabSz="914400" rtl="0" eaLnBrk="1" latinLnBrk="0" hangingPunct="1">
              <a:lnSpc>
                <a:spcPct val="100000"/>
              </a:lnSpc>
              <a:spcBef>
                <a:spcPts val="1200"/>
              </a:spcBef>
              <a:spcAft>
                <a:spcPts val="0"/>
              </a:spcAft>
              <a:buClrTx/>
              <a:buSzPct val="60000"/>
              <a:buFont typeface="Wingdings" panose="05000000000000000000" pitchFamily="2" charset="2"/>
              <a:buChar char="Ø"/>
              <a:defRPr sz="1800" kern="1200">
                <a:solidFill>
                  <a:schemeClr val="tx1"/>
                </a:solidFill>
                <a:latin typeface="+mn-lt"/>
                <a:ea typeface="+mn-ea"/>
                <a:cs typeface="+mn-cs"/>
              </a:defRPr>
            </a:lvl4pPr>
            <a:lvl5pPr marL="2057400" indent="-182880" algn="l" defTabSz="914400" rtl="0" eaLnBrk="1" latinLnBrk="0" hangingPunct="1">
              <a:lnSpc>
                <a:spcPct val="100000"/>
              </a:lnSpc>
              <a:spcBef>
                <a:spcPts val="1200"/>
              </a:spcBef>
              <a:spcAft>
                <a:spcPts val="0"/>
              </a:spcAft>
              <a:buClrTx/>
              <a:buSzPct val="60000"/>
              <a:buFont typeface="Wingdings" panose="05000000000000000000" pitchFamily="2" charset="2"/>
              <a:buChar char="ü"/>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3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3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3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300" kern="1200">
                <a:solidFill>
                  <a:schemeClr val="tx1">
                    <a:lumMod val="65000"/>
                    <a:lumOff val="35000"/>
                  </a:schemeClr>
                </a:solidFill>
                <a:latin typeface="+mn-lt"/>
                <a:ea typeface="+mn-ea"/>
                <a:cs typeface="+mn-cs"/>
              </a:defRPr>
            </a:lvl9pPr>
          </a:lstStyle>
          <a:p>
            <a:pPr lvl="0"/>
            <a:r>
              <a:rPr lang="zh-CN" altLang="en-US" sz="2400" dirty="0"/>
              <a:t>单击此处编辑母版文本样式</a:t>
            </a:r>
          </a:p>
        </p:txBody>
      </p:sp>
    </p:spTree>
    <p:extLst>
      <p:ext uri="{BB962C8B-B14F-4D97-AF65-F5344CB8AC3E}">
        <p14:creationId xmlns:p14="http://schemas.microsoft.com/office/powerpoint/2010/main" val="103236067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标题和内容">
    <p:bg>
      <p:bgPr>
        <a:solidFill>
          <a:schemeClr val="bg1"/>
        </a:solidFill>
        <a:effectLst/>
      </p:bgPr>
    </p:bg>
    <p:spTree>
      <p:nvGrpSpPr>
        <p:cNvPr id="1" name=""/>
        <p:cNvGrpSpPr/>
        <p:nvPr/>
      </p:nvGrpSpPr>
      <p:grpSpPr>
        <a:xfrm>
          <a:off x="0" y="0"/>
          <a:ext cx="0" cy="0"/>
          <a:chOff x="0" y="0"/>
          <a:chExt cx="0" cy="0"/>
        </a:xfrm>
      </p:grpSpPr>
      <p:sp>
        <p:nvSpPr>
          <p:cNvPr id="7" name="日期占位符 6"/>
          <p:cNvSpPr>
            <a:spLocks noGrp="1"/>
          </p:cNvSpPr>
          <p:nvPr>
            <p:ph type="dt" sz="half" idx="10"/>
          </p:nvPr>
        </p:nvSpPr>
        <p:spPr/>
        <p:txBody>
          <a:bodyPr/>
          <a:lstStyle/>
          <a:p>
            <a:fld id="{01D7EBC8-3DF6-4F8D-9124-83EBDA0EEE0E}" type="datetime1">
              <a:rPr lang="zh-CN" altLang="en-US" smtClean="0"/>
              <a:t>2026/7/12</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ECC73629-B289-4799-8BD1-5C362D43B8F8}" type="slidenum">
              <a:rPr lang="zh-CN" altLang="en-US" smtClean="0"/>
              <a:t>‹#›</a:t>
            </a:fld>
            <a:endParaRPr lang="zh-CN" altLang="en-US" dirty="0"/>
          </a:p>
        </p:txBody>
      </p:sp>
      <p:cxnSp>
        <p:nvCxnSpPr>
          <p:cNvPr id="11" name="直接连接符 10">
            <a:extLst>
              <a:ext uri="{FF2B5EF4-FFF2-40B4-BE49-F238E27FC236}">
                <a16:creationId xmlns:a16="http://schemas.microsoft.com/office/drawing/2014/main" id="{43148EBA-A0AF-3CAD-F838-D20131576B09}"/>
              </a:ext>
            </a:extLst>
          </p:cNvPr>
          <p:cNvCxnSpPr>
            <a:cxnSpLocks/>
          </p:cNvCxnSpPr>
          <p:nvPr userDrawn="1"/>
        </p:nvCxnSpPr>
        <p:spPr>
          <a:xfrm>
            <a:off x="174000" y="750417"/>
            <a:ext cx="11844000" cy="0"/>
          </a:xfrm>
          <a:prstGeom prst="line">
            <a:avLst/>
          </a:prstGeom>
          <a:ln w="31750">
            <a:solidFill>
              <a:srgbClr val="0969AB"/>
            </a:solidFill>
          </a:ln>
        </p:spPr>
        <p:style>
          <a:lnRef idx="1">
            <a:schemeClr val="accent1"/>
          </a:lnRef>
          <a:fillRef idx="0">
            <a:schemeClr val="accent1"/>
          </a:fillRef>
          <a:effectRef idx="0">
            <a:schemeClr val="accent1"/>
          </a:effectRef>
          <a:fontRef idx="minor">
            <a:schemeClr val="tx1"/>
          </a:fontRef>
        </p:style>
      </p:cxnSp>
      <p:cxnSp>
        <p:nvCxnSpPr>
          <p:cNvPr id="12" name="直接连接符 11">
            <a:extLst>
              <a:ext uri="{FF2B5EF4-FFF2-40B4-BE49-F238E27FC236}">
                <a16:creationId xmlns:a16="http://schemas.microsoft.com/office/drawing/2014/main" id="{F14D106E-DBB1-CDA1-6F11-34A6A535220A}"/>
              </a:ext>
            </a:extLst>
          </p:cNvPr>
          <p:cNvCxnSpPr>
            <a:cxnSpLocks/>
          </p:cNvCxnSpPr>
          <p:nvPr userDrawn="1"/>
        </p:nvCxnSpPr>
        <p:spPr>
          <a:xfrm>
            <a:off x="174000" y="797949"/>
            <a:ext cx="11844000" cy="0"/>
          </a:xfrm>
          <a:prstGeom prst="line">
            <a:avLst/>
          </a:prstGeom>
          <a:ln w="15875">
            <a:solidFill>
              <a:srgbClr val="0969AB"/>
            </a:solidFill>
          </a:ln>
        </p:spPr>
        <p:style>
          <a:lnRef idx="1">
            <a:schemeClr val="accent1"/>
          </a:lnRef>
          <a:fillRef idx="0">
            <a:schemeClr val="accent1"/>
          </a:fillRef>
          <a:effectRef idx="0">
            <a:schemeClr val="accent1"/>
          </a:effectRef>
          <a:fontRef idx="minor">
            <a:schemeClr val="tx1"/>
          </a:fontRef>
        </p:style>
      </p:cxnSp>
      <p:pic>
        <p:nvPicPr>
          <p:cNvPr id="13" name="图片 12">
            <a:extLst>
              <a:ext uri="{FF2B5EF4-FFF2-40B4-BE49-F238E27FC236}">
                <a16:creationId xmlns:a16="http://schemas.microsoft.com/office/drawing/2014/main" id="{CAF9B3E3-37F1-53CA-06C9-721EF10E52FA}"/>
              </a:ext>
            </a:extLst>
          </p:cNvPr>
          <p:cNvPicPr>
            <a:picLocks noChangeAspect="1"/>
          </p:cNvPicPr>
          <p:nvPr userDrawn="1"/>
        </p:nvPicPr>
        <p:blipFill>
          <a:blip r:embed="rId2"/>
          <a:srcRect/>
          <a:stretch/>
        </p:blipFill>
        <p:spPr>
          <a:xfrm>
            <a:off x="8863662" y="117782"/>
            <a:ext cx="3126619" cy="522000"/>
          </a:xfrm>
          <a:prstGeom prst="rect">
            <a:avLst/>
          </a:prstGeom>
          <a:ln>
            <a:noFill/>
          </a:ln>
        </p:spPr>
      </p:pic>
      <p:sp>
        <p:nvSpPr>
          <p:cNvPr id="14" name="文本占位符 2">
            <a:extLst>
              <a:ext uri="{FF2B5EF4-FFF2-40B4-BE49-F238E27FC236}">
                <a16:creationId xmlns:a16="http://schemas.microsoft.com/office/drawing/2014/main" id="{C13E9316-4876-580C-D906-1B64DC5EFEB4}"/>
              </a:ext>
            </a:extLst>
          </p:cNvPr>
          <p:cNvSpPr>
            <a:spLocks noGrp="1"/>
          </p:cNvSpPr>
          <p:nvPr>
            <p:ph type="body" idx="1"/>
          </p:nvPr>
        </p:nvSpPr>
        <p:spPr>
          <a:xfrm>
            <a:off x="388280" y="117782"/>
            <a:ext cx="8447664" cy="522000"/>
          </a:xfrm>
          <a:prstGeom prst="rect">
            <a:avLst/>
          </a:prstGeom>
        </p:spPr>
        <p:txBody>
          <a:bodyPr/>
          <a:lstStyle>
            <a:lvl1pPr marL="0" indent="0">
              <a:lnSpc>
                <a:spcPct val="100000"/>
              </a:lnSpc>
              <a:spcBef>
                <a:spcPts val="0"/>
              </a:spcBef>
              <a:buNone/>
              <a:defRPr sz="2800" b="1">
                <a:solidFill>
                  <a:schemeClr val="tx1"/>
                </a:solidFill>
                <a:latin typeface="黑体" panose="02010609060101010101" pitchFamily="49" charset="-122"/>
                <a:ea typeface="黑体" panose="02010609060101010101" pitchFamily="49" charset="-122"/>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zh-CN" altLang="en-US" dirty="0"/>
              <a:t>单击此处编辑母版文本样式</a:t>
            </a:r>
          </a:p>
        </p:txBody>
      </p:sp>
      <p:sp>
        <p:nvSpPr>
          <p:cNvPr id="4" name="内容占位符 3">
            <a:extLst>
              <a:ext uri="{FF2B5EF4-FFF2-40B4-BE49-F238E27FC236}">
                <a16:creationId xmlns:a16="http://schemas.microsoft.com/office/drawing/2014/main" id="{A0155E38-7081-4739-A811-CA186392F395}"/>
              </a:ext>
            </a:extLst>
          </p:cNvPr>
          <p:cNvSpPr>
            <a:spLocks noGrp="1"/>
          </p:cNvSpPr>
          <p:nvPr>
            <p:ph sz="quarter" idx="13"/>
          </p:nvPr>
        </p:nvSpPr>
        <p:spPr>
          <a:xfrm>
            <a:off x="388280" y="906286"/>
            <a:ext cx="4012854" cy="458840"/>
          </a:xfrm>
          <a:prstGeom prst="rect">
            <a:avLst/>
          </a:prstGeom>
        </p:spPr>
        <p:txBody>
          <a:bodyPr/>
          <a:lstStyle>
            <a:lvl1pPr marL="0" indent="0">
              <a:buNone/>
              <a:defRPr sz="2400">
                <a:solidFill>
                  <a:srgbClr val="0070C0"/>
                </a:solidFill>
                <a:latin typeface="楷体" panose="02010609060101010101" pitchFamily="49" charset="-122"/>
                <a:ea typeface="楷体" panose="02010609060101010101" pitchFamily="49" charset="-122"/>
              </a:defRPr>
            </a:lvl1pPr>
          </a:lstStyle>
          <a:p>
            <a:pPr lvl="0"/>
            <a:r>
              <a:rPr lang="zh-CN" altLang="en-US" dirty="0"/>
              <a:t>单击此处编辑母版文本</a:t>
            </a:r>
          </a:p>
        </p:txBody>
      </p:sp>
    </p:spTree>
    <p:extLst>
      <p:ext uri="{BB962C8B-B14F-4D97-AF65-F5344CB8AC3E}">
        <p14:creationId xmlns:p14="http://schemas.microsoft.com/office/powerpoint/2010/main" val="339249747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hf hdr="0" ftr="0" dt="0"/>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57418B1-597F-48B7-9405-8A073C175016}" type="datetimeFigureOut">
              <a:rPr lang="zh-CN" altLang="en-US" smtClean="0"/>
              <a:t>2026/7/12</a:t>
            </a:fld>
            <a:endParaRPr lang="zh-CN" alt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593AA1-AD39-4288-8B7A-A839A49CE212}" type="slidenum">
              <a:rPr lang="zh-CN" altLang="en-US" smtClean="0"/>
              <a:t>‹#›</a:t>
            </a:fld>
            <a:endParaRPr lang="zh-CN" altLang="en-US"/>
          </a:p>
        </p:txBody>
      </p:sp>
    </p:spTree>
    <p:extLst>
      <p:ext uri="{BB962C8B-B14F-4D97-AF65-F5344CB8AC3E}">
        <p14:creationId xmlns:p14="http://schemas.microsoft.com/office/powerpoint/2010/main" val="4123223466"/>
      </p:ext>
    </p:extLst>
  </p:cSld>
  <p:clrMap bg1="lt1" tx1="dk1" bg2="lt2" tx2="dk2" accent1="accent1" accent2="accent2" accent3="accent3" accent4="accent4" accent5="accent5" accent6="accent6" hlink="hlink" folHlink="folHlink"/>
  <p:sldLayoutIdLst>
    <p:sldLayoutId id="2147483678" r:id="rId1"/>
    <p:sldLayoutId id="2147483708" r:id="rId2"/>
    <p:sldLayoutId id="2147483704" r:id="rId3"/>
    <p:sldLayoutId id="2147483706" r:id="rId4"/>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10.xml"/><Relationship Id="rId1" Type="http://schemas.openxmlformats.org/officeDocument/2006/relationships/slideLayout" Target="../slideLayouts/slideLayout4.xml"/><Relationship Id="rId5" Type="http://schemas.openxmlformats.org/officeDocument/2006/relationships/image" Target="../media/image36.jpeg"/><Relationship Id="rId4" Type="http://schemas.openxmlformats.org/officeDocument/2006/relationships/image" Target="../media/image35.png"/></Relationships>
</file>

<file path=ppt/slides/_rels/slide11.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7.jpeg"/><Relationship Id="rId7" Type="http://schemas.openxmlformats.org/officeDocument/2006/relationships/image" Target="../media/image41.jpg"/><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image" Target="../media/image40.png"/><Relationship Id="rId5" Type="http://schemas.openxmlformats.org/officeDocument/2006/relationships/image" Target="../media/image39.png"/><Relationship Id="rId10" Type="http://schemas.openxmlformats.org/officeDocument/2006/relationships/image" Target="../media/image44.svg"/><Relationship Id="rId4" Type="http://schemas.openxmlformats.org/officeDocument/2006/relationships/image" Target="../media/image38.jpg"/><Relationship Id="rId9" Type="http://schemas.openxmlformats.org/officeDocument/2006/relationships/image" Target="../media/image43.png"/></Relationships>
</file>

<file path=ppt/slides/_rels/slide12.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image" Target="../media/image48.png"/><Relationship Id="rId5" Type="http://schemas.openxmlformats.org/officeDocument/2006/relationships/image" Target="../media/image47.svg"/><Relationship Id="rId4" Type="http://schemas.openxmlformats.org/officeDocument/2006/relationships/image" Target="../media/image46.png"/></Relationships>
</file>

<file path=ppt/slides/_rels/slide13.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50.png"/><Relationship Id="rId7" Type="http://schemas.openxmlformats.org/officeDocument/2006/relationships/image" Target="../media/image54.png"/><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14.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56.png"/><Relationship Id="rId7" Type="http://schemas.openxmlformats.org/officeDocument/2006/relationships/image" Target="../media/image53.png"/><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7.png"/></Relationships>
</file>

<file path=ppt/slides/_rels/slide15.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image" Target="../media/image58.jp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60.png"/><Relationship Id="rId7" Type="http://schemas.openxmlformats.org/officeDocument/2006/relationships/image" Target="../media/image64.jpe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3" Type="http://schemas.openxmlformats.org/officeDocument/2006/relationships/notesSlide" Target="../notesSlides/notesSlide2.xml"/><Relationship Id="rId7" Type="http://schemas.openxmlformats.org/officeDocument/2006/relationships/image" Target="../media/image9.png"/><Relationship Id="rId12" Type="http://schemas.openxmlformats.org/officeDocument/2006/relationships/image" Target="../media/image14.png"/><Relationship Id="rId2" Type="http://schemas.openxmlformats.org/officeDocument/2006/relationships/slideLayout" Target="../slideLayouts/slideLayout2.xml"/><Relationship Id="rId16" Type="http://schemas.openxmlformats.org/officeDocument/2006/relationships/image" Target="../media/image17.png"/><Relationship Id="rId1" Type="http://schemas.openxmlformats.org/officeDocument/2006/relationships/tags" Target="../tags/tag1.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jpeg"/><Relationship Id="rId15" Type="http://schemas.openxmlformats.org/officeDocument/2006/relationships/image" Target="../media/image26.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s>
</file>

<file path=ppt/slides/_rels/slide3.xml.rels><?xml version="1.0" encoding="UTF-8" standalone="yes"?>
<Relationships xmlns="http://schemas.openxmlformats.org/package/2006/relationships"><Relationship Id="rId7"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0.jpg"/></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4.jpg"/><Relationship Id="rId5" Type="http://schemas.openxmlformats.org/officeDocument/2006/relationships/image" Target="../media/image23.png"/><Relationship Id="rId4" Type="http://schemas.openxmlformats.org/officeDocument/2006/relationships/image" Target="../media/image22.png"/></Relationships>
</file>

<file path=ppt/slides/_rels/slide7.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openxmlformats.org/officeDocument/2006/relationships/image" Target="../media/image27.png"/><Relationship Id="rId4" Type="http://schemas.openxmlformats.org/officeDocument/2006/relationships/image" Target="../media/image26.jpg"/></Relationships>
</file>

<file path=ppt/slides/_rels/slide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4.xml"/><Relationship Id="rId5" Type="http://schemas.openxmlformats.org/officeDocument/2006/relationships/image" Target="../media/image30.png"/><Relationship Id="rId4" Type="http://schemas.openxmlformats.org/officeDocument/2006/relationships/image" Target="../media/image29.jpg"/></Relationships>
</file>

<file path=ppt/slides/_rels/slide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9.xml"/><Relationship Id="rId1" Type="http://schemas.openxmlformats.org/officeDocument/2006/relationships/slideLayout" Target="../slideLayouts/slideLayout4.xml"/><Relationship Id="rId5" Type="http://schemas.openxmlformats.org/officeDocument/2006/relationships/image" Target="../media/image33.png"/><Relationship Id="rId4" Type="http://schemas.openxmlformats.org/officeDocument/2006/relationships/image" Target="../media/image32.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内容占位符 7">
            <a:extLst>
              <a:ext uri="{FF2B5EF4-FFF2-40B4-BE49-F238E27FC236}">
                <a16:creationId xmlns:a16="http://schemas.microsoft.com/office/drawing/2014/main" id="{CE9151F6-C3B6-4591-9B6C-B4E27A581993}"/>
              </a:ext>
            </a:extLst>
          </p:cNvPr>
          <p:cNvPicPr>
            <a:picLocks/>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矩形 5">
            <a:extLst>
              <a:ext uri="{FF2B5EF4-FFF2-40B4-BE49-F238E27FC236}">
                <a16:creationId xmlns:a16="http://schemas.microsoft.com/office/drawing/2014/main" id="{BDD71E6D-2617-8A09-EEAA-12F21859CD5D}"/>
              </a:ext>
            </a:extLst>
          </p:cNvPr>
          <p:cNvSpPr/>
          <p:nvPr/>
        </p:nvSpPr>
        <p:spPr>
          <a:xfrm>
            <a:off x="-11863" y="-19786"/>
            <a:ext cx="8877300" cy="2272883"/>
          </a:xfrm>
          <a:prstGeom prst="rect">
            <a:avLst/>
          </a:prstGeom>
          <a:gradFill>
            <a:gsLst>
              <a:gs pos="0">
                <a:schemeClr val="accent1">
                  <a:lumMod val="5000"/>
                  <a:lumOff val="95000"/>
                  <a:alpha val="10000"/>
                </a:schemeClr>
              </a:gs>
              <a:gs pos="56000">
                <a:schemeClr val="bg2">
                  <a:alpha val="0"/>
                </a:schemeClr>
              </a:gs>
              <a:gs pos="100000">
                <a:schemeClr val="bg2">
                  <a:lumMod val="95000"/>
                </a:schemeClr>
              </a:gs>
            </a:gsLst>
            <a:lin ang="1440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dirty="0"/>
          </a:p>
        </p:txBody>
      </p:sp>
      <p:pic>
        <p:nvPicPr>
          <p:cNvPr id="7174" name="图片 9">
            <a:extLst>
              <a:ext uri="{FF2B5EF4-FFF2-40B4-BE49-F238E27FC236}">
                <a16:creationId xmlns:a16="http://schemas.microsoft.com/office/drawing/2014/main" id="{59CE8CBA-9047-41B5-85D0-16D0601FC062}"/>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25508" y="949610"/>
            <a:ext cx="1026602" cy="5526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8" name="表格 17">
            <a:extLst>
              <a:ext uri="{FF2B5EF4-FFF2-40B4-BE49-F238E27FC236}">
                <a16:creationId xmlns:a16="http://schemas.microsoft.com/office/drawing/2014/main" id="{4354D654-E206-D561-8384-C578614459A3}"/>
              </a:ext>
            </a:extLst>
          </p:cNvPr>
          <p:cNvGraphicFramePr>
            <a:graphicFrameLocks noGrp="1"/>
          </p:cNvGraphicFramePr>
          <p:nvPr/>
        </p:nvGraphicFramePr>
        <p:xfrm>
          <a:off x="6892609" y="5541624"/>
          <a:ext cx="2781299" cy="1316376"/>
        </p:xfrm>
        <a:graphic>
          <a:graphicData uri="http://schemas.openxmlformats.org/drawingml/2006/table">
            <a:tbl>
              <a:tblPr firstRow="1" bandRow="1">
                <a:tableStyleId>{5C22544A-7EE6-4342-B048-85BDC9FD1C3A}</a:tableStyleId>
              </a:tblPr>
              <a:tblGrid>
                <a:gridCol w="2781299">
                  <a:extLst>
                    <a:ext uri="{9D8B030D-6E8A-4147-A177-3AD203B41FA5}">
                      <a16:colId xmlns:a16="http://schemas.microsoft.com/office/drawing/2014/main" val="4091600144"/>
                    </a:ext>
                  </a:extLst>
                </a:gridCol>
              </a:tblGrid>
              <a:tr h="438792">
                <a:tc>
                  <a:txBody>
                    <a:bodyPr/>
                    <a:lstStyle/>
                    <a:p>
                      <a:pPr algn="ctr"/>
                      <a:r>
                        <a:rPr lang="zh-CN" altLang="en-US" sz="1800" b="0" dirty="0">
                          <a:solidFill>
                            <a:schemeClr val="bg1">
                              <a:lumMod val="95000"/>
                            </a:schemeClr>
                          </a:solidFill>
                          <a:latin typeface="Times New Roman" panose="02020603050405020304" pitchFamily="18" charset="0"/>
                          <a:ea typeface="微软雅黑" panose="020B0503020204020204" charset="-122"/>
                          <a:cs typeface="Times New Roman" panose="02020603050405020304" pitchFamily="18" charset="0"/>
                        </a:rPr>
                        <a:t>陈聪 </a:t>
                      </a:r>
                      <a:r>
                        <a:rPr lang="en-US" altLang="zh-CN" sz="1800" b="0" dirty="0">
                          <a:solidFill>
                            <a:schemeClr val="bg1">
                              <a:lumMod val="95000"/>
                            </a:schemeClr>
                          </a:solidFill>
                          <a:latin typeface="Times New Roman" panose="02020603050405020304" pitchFamily="18" charset="0"/>
                          <a:ea typeface="微软雅黑" panose="020B0503020204020204" charset="-122"/>
                          <a:cs typeface="Times New Roman" panose="02020603050405020304" pitchFamily="18" charset="0"/>
                        </a:rPr>
                        <a:t>(CSNS/IHEP)</a:t>
                      </a:r>
                      <a:endParaRPr lang="zh-CN" altLang="en-US" b="0" dirty="0">
                        <a:solidFill>
                          <a:schemeClr val="bg1">
                            <a:lumMod val="95000"/>
                          </a:schemeClr>
                        </a:solidFill>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851170352"/>
                  </a:ext>
                </a:extLst>
              </a:tr>
              <a:tr h="43879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800" b="0" kern="1200" dirty="0">
                          <a:solidFill>
                            <a:schemeClr val="bg1">
                              <a:lumMod val="95000"/>
                            </a:schemeClr>
                          </a:solidFill>
                          <a:latin typeface="Times New Roman" panose="02020603050405020304" pitchFamily="18" charset="0"/>
                          <a:ea typeface="微软雅黑" panose="020B0503020204020204" charset="-122"/>
                          <a:cs typeface="Times New Roman" panose="02020603050405020304" pitchFamily="18" charset="0"/>
                        </a:rPr>
                        <a:t>缪缪论坛</a:t>
                      </a:r>
                      <a:r>
                        <a:rPr lang="en-US" altLang="zh-CN" sz="1800" b="0" kern="1200" dirty="0">
                          <a:solidFill>
                            <a:schemeClr val="bg1">
                              <a:lumMod val="95000"/>
                            </a:schemeClr>
                          </a:solidFill>
                          <a:latin typeface="Times New Roman" panose="02020603050405020304" pitchFamily="18" charset="0"/>
                          <a:ea typeface="微软雅黑" panose="020B0503020204020204" charset="-122"/>
                          <a:cs typeface="Times New Roman" panose="02020603050405020304" pitchFamily="18" charset="0"/>
                        </a:rPr>
                        <a:t> | </a:t>
                      </a:r>
                      <a:r>
                        <a:rPr lang="zh-CN" altLang="en-US" sz="1800" b="0" kern="1200" dirty="0">
                          <a:solidFill>
                            <a:schemeClr val="bg1">
                              <a:lumMod val="95000"/>
                            </a:schemeClr>
                          </a:solidFill>
                          <a:latin typeface="Times New Roman" panose="02020603050405020304" pitchFamily="18" charset="0"/>
                          <a:ea typeface="微软雅黑" panose="020B0503020204020204" charset="-122"/>
                          <a:cs typeface="Times New Roman" panose="02020603050405020304" pitchFamily="18" charset="0"/>
                        </a:rPr>
                        <a:t>北京</a:t>
                      </a:r>
                      <a:endParaRPr lang="en-US" altLang="zh-CN" sz="1800" b="0" kern="1200" dirty="0">
                        <a:solidFill>
                          <a:schemeClr val="bg1">
                            <a:lumMod val="95000"/>
                          </a:schemeClr>
                        </a:solidFill>
                        <a:latin typeface="Times New Roman" panose="02020603050405020304" pitchFamily="18" charset="0"/>
                        <a:ea typeface="微软雅黑" panose="020B0503020204020204" charset="-122"/>
                        <a:cs typeface="Times New Roman" panose="02020603050405020304" pitchFamily="18"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802714243"/>
                  </a:ext>
                </a:extLst>
              </a:tr>
              <a:tr h="43879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b="0" dirty="0">
                          <a:solidFill>
                            <a:schemeClr val="bg1">
                              <a:lumMod val="95000"/>
                            </a:schemeClr>
                          </a:solidFill>
                        </a:rPr>
                        <a:t>2026-07-13</a:t>
                      </a:r>
                      <a:endParaRPr lang="zh-CN" altLang="en-US" b="0" dirty="0">
                        <a:solidFill>
                          <a:schemeClr val="bg1">
                            <a:lumMod val="95000"/>
                          </a:schemeClr>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422393147"/>
                  </a:ext>
                </a:extLst>
              </a:tr>
            </a:tbl>
          </a:graphicData>
        </a:graphic>
      </p:graphicFrame>
      <p:pic>
        <p:nvPicPr>
          <p:cNvPr id="11" name="图片 10" descr="所logoPNG.png">
            <a:extLst>
              <a:ext uri="{FF2B5EF4-FFF2-40B4-BE49-F238E27FC236}">
                <a16:creationId xmlns:a16="http://schemas.microsoft.com/office/drawing/2014/main" id="{4512C4C0-0566-46A3-9E68-B46B8613A7F4}"/>
              </a:ext>
            </a:extLst>
          </p:cNvPr>
          <p:cNvPicPr>
            <a:picLocks noChangeAspect="1"/>
          </p:cNvPicPr>
          <p:nvPr/>
        </p:nvPicPr>
        <p:blipFill>
          <a:blip r:embed="rId5" cstate="print"/>
          <a:stretch>
            <a:fillRect/>
          </a:stretch>
        </p:blipFill>
        <p:spPr>
          <a:xfrm>
            <a:off x="182104" y="221583"/>
            <a:ext cx="1023721" cy="612000"/>
          </a:xfrm>
          <a:prstGeom prst="rect">
            <a:avLst/>
          </a:prstGeom>
          <a:effectLst>
            <a:innerShdw blurRad="63500" dist="50800" dir="13500000">
              <a:prstClr val="black">
                <a:alpha val="50000"/>
              </a:prstClr>
            </a:innerShdw>
          </a:effectLst>
        </p:spPr>
      </p:pic>
      <p:grpSp>
        <p:nvGrpSpPr>
          <p:cNvPr id="28" name="组合 27">
            <a:extLst>
              <a:ext uri="{FF2B5EF4-FFF2-40B4-BE49-F238E27FC236}">
                <a16:creationId xmlns:a16="http://schemas.microsoft.com/office/drawing/2014/main" id="{118526E3-5A64-467A-A560-CDC0828D7526}"/>
              </a:ext>
            </a:extLst>
          </p:cNvPr>
          <p:cNvGrpSpPr/>
          <p:nvPr/>
        </p:nvGrpSpPr>
        <p:grpSpPr>
          <a:xfrm>
            <a:off x="3528716" y="1203103"/>
            <a:ext cx="5278958" cy="2563335"/>
            <a:chOff x="3528716" y="1203103"/>
            <a:chExt cx="5278958" cy="2563335"/>
          </a:xfrm>
        </p:grpSpPr>
        <p:sp>
          <p:nvSpPr>
            <p:cNvPr id="2" name="标题 3">
              <a:extLst>
                <a:ext uri="{FF2B5EF4-FFF2-40B4-BE49-F238E27FC236}">
                  <a16:creationId xmlns:a16="http://schemas.microsoft.com/office/drawing/2014/main" id="{03615844-6D92-3F8E-3897-7865D3457F43}"/>
                </a:ext>
              </a:extLst>
            </p:cNvPr>
            <p:cNvSpPr txBox="1">
              <a:spLocks noChangeArrowheads="1"/>
            </p:cNvSpPr>
            <p:nvPr/>
          </p:nvSpPr>
          <p:spPr>
            <a:xfrm>
              <a:off x="3528716" y="3168187"/>
              <a:ext cx="898071" cy="598251"/>
            </a:xfrm>
            <a:prstGeom prst="rect">
              <a:avLst/>
            </a:prstGeom>
          </p:spPr>
          <p:txBody>
            <a:bodyPr vert="horz" lIns="91440" tIns="45720" rIns="91440" bIns="45720" rtlCol="0" anchor="b">
              <a:normAutofit fontScale="90000"/>
              <a:scene3d>
                <a:camera prst="orthographicFront"/>
                <a:lightRig rig="threePt" dir="t"/>
              </a:scene3d>
              <a:sp3d>
                <a:bevelB w="38100" h="38100" prst="relaxedInset"/>
              </a:sp3d>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10000"/>
                </a:lnSpc>
              </a:pPr>
              <a:r>
                <a:rPr lang="zh-CN" altLang="en-US" sz="3600" dirty="0">
                  <a:latin typeface="宋体" panose="02010600030101010101" pitchFamily="2" charset="-122"/>
                  <a:ea typeface="宋体" panose="02010600030101010101" pitchFamily="2" charset="-122"/>
                </a:rPr>
                <a:t>基</a:t>
              </a:r>
            </a:p>
          </p:txBody>
        </p:sp>
        <p:sp>
          <p:nvSpPr>
            <p:cNvPr id="8" name="标题 3">
              <a:extLst>
                <a:ext uri="{FF2B5EF4-FFF2-40B4-BE49-F238E27FC236}">
                  <a16:creationId xmlns:a16="http://schemas.microsoft.com/office/drawing/2014/main" id="{2F34BB96-4137-400C-937E-FD196985B391}"/>
                </a:ext>
              </a:extLst>
            </p:cNvPr>
            <p:cNvSpPr txBox="1">
              <a:spLocks noChangeArrowheads="1"/>
            </p:cNvSpPr>
            <p:nvPr/>
          </p:nvSpPr>
          <p:spPr>
            <a:xfrm>
              <a:off x="4220566" y="2899290"/>
              <a:ext cx="898071" cy="598251"/>
            </a:xfrm>
            <a:prstGeom prst="rect">
              <a:avLst/>
            </a:prstGeom>
          </p:spPr>
          <p:txBody>
            <a:bodyPr vert="horz" lIns="91440" tIns="45720" rIns="91440" bIns="45720" rtlCol="0" anchor="b">
              <a:normAutofit fontScale="97500"/>
              <a:scene3d>
                <a:camera prst="orthographicFront"/>
                <a:lightRig rig="threePt" dir="t"/>
              </a:scene3d>
              <a:sp3d>
                <a:bevelB w="38100" h="38100" prst="relaxedInset"/>
              </a:sp3d>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10000"/>
                </a:lnSpc>
              </a:pPr>
              <a:r>
                <a:rPr lang="zh-CN" altLang="en-US" sz="3100" dirty="0">
                  <a:latin typeface="宋体" panose="02010600030101010101" pitchFamily="2" charset="-122"/>
                  <a:ea typeface="宋体" panose="02010600030101010101" pitchFamily="2" charset="-122"/>
                </a:rPr>
                <a:t>于</a:t>
              </a:r>
            </a:p>
          </p:txBody>
        </p:sp>
        <p:sp>
          <p:nvSpPr>
            <p:cNvPr id="13" name="标题 3">
              <a:extLst>
                <a:ext uri="{FF2B5EF4-FFF2-40B4-BE49-F238E27FC236}">
                  <a16:creationId xmlns:a16="http://schemas.microsoft.com/office/drawing/2014/main" id="{E993B154-E45B-4049-8A9A-440104ECCF8F}"/>
                </a:ext>
              </a:extLst>
            </p:cNvPr>
            <p:cNvSpPr txBox="1">
              <a:spLocks noChangeArrowheads="1"/>
            </p:cNvSpPr>
            <p:nvPr/>
          </p:nvSpPr>
          <p:spPr>
            <a:xfrm>
              <a:off x="4876391" y="2586640"/>
              <a:ext cx="898071" cy="598251"/>
            </a:xfrm>
            <a:prstGeom prst="rect">
              <a:avLst/>
            </a:prstGeom>
          </p:spPr>
          <p:txBody>
            <a:bodyPr vert="horz" lIns="91440" tIns="45720" rIns="91440" bIns="45720" rtlCol="0" anchor="b">
              <a:normAutofit fontScale="97500"/>
              <a:scene3d>
                <a:camera prst="orthographicFront"/>
                <a:lightRig rig="threePt" dir="t"/>
              </a:scene3d>
              <a:sp3d>
                <a:bevelB w="38100" h="38100" prst="relaxedInset"/>
              </a:sp3d>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10000"/>
                </a:lnSpc>
              </a:pPr>
              <a:r>
                <a:rPr lang="en-US" altLang="zh-CN" sz="2800" dirty="0">
                  <a:latin typeface="Arial" panose="020B0604020202020204" pitchFamily="34" charset="0"/>
                  <a:ea typeface="宋体" panose="02010600030101010101" pitchFamily="2" charset="-122"/>
                  <a:cs typeface="Arial" panose="020B0604020202020204" pitchFamily="34" charset="0"/>
                </a:rPr>
                <a:t>AI</a:t>
              </a:r>
              <a:endParaRPr lang="zh-CN" altLang="en-US" sz="2800" dirty="0">
                <a:latin typeface="Arial" panose="020B0604020202020204" pitchFamily="34" charset="0"/>
                <a:ea typeface="宋体" panose="02010600030101010101" pitchFamily="2" charset="-122"/>
                <a:cs typeface="Arial" panose="020B0604020202020204" pitchFamily="34" charset="0"/>
              </a:endParaRPr>
            </a:p>
          </p:txBody>
        </p:sp>
        <p:sp>
          <p:nvSpPr>
            <p:cNvPr id="14" name="标题 3">
              <a:extLst>
                <a:ext uri="{FF2B5EF4-FFF2-40B4-BE49-F238E27FC236}">
                  <a16:creationId xmlns:a16="http://schemas.microsoft.com/office/drawing/2014/main" id="{40689862-BF2C-45DC-B3BA-8DD05FBDF9F0}"/>
                </a:ext>
              </a:extLst>
            </p:cNvPr>
            <p:cNvSpPr txBox="1">
              <a:spLocks noChangeArrowheads="1"/>
            </p:cNvSpPr>
            <p:nvPr/>
          </p:nvSpPr>
          <p:spPr>
            <a:xfrm>
              <a:off x="5404421" y="2355304"/>
              <a:ext cx="898071" cy="598251"/>
            </a:xfrm>
            <a:prstGeom prst="rect">
              <a:avLst/>
            </a:prstGeom>
          </p:spPr>
          <p:txBody>
            <a:bodyPr vert="horz" lIns="91440" tIns="45720" rIns="91440" bIns="45720" rtlCol="0" anchor="b">
              <a:normAutofit fontScale="97500"/>
              <a:scene3d>
                <a:camera prst="orthographicFront"/>
                <a:lightRig rig="threePt" dir="t"/>
              </a:scene3d>
              <a:sp3d>
                <a:bevelB w="38100" h="38100" prst="relaxedInset"/>
              </a:sp3d>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10000"/>
                </a:lnSpc>
              </a:pPr>
              <a:r>
                <a:rPr lang="zh-CN" altLang="en-US" sz="2900" dirty="0">
                  <a:latin typeface="宋体" panose="02010600030101010101" pitchFamily="2" charset="-122"/>
                  <a:ea typeface="宋体" panose="02010600030101010101" pitchFamily="2" charset="-122"/>
                </a:rPr>
                <a:t>的</a:t>
              </a:r>
            </a:p>
          </p:txBody>
        </p:sp>
        <p:sp>
          <p:nvSpPr>
            <p:cNvPr id="15" name="标题 3">
              <a:extLst>
                <a:ext uri="{FF2B5EF4-FFF2-40B4-BE49-F238E27FC236}">
                  <a16:creationId xmlns:a16="http://schemas.microsoft.com/office/drawing/2014/main" id="{6E8962B4-6752-44CC-82A9-7E372E8A391D}"/>
                </a:ext>
              </a:extLst>
            </p:cNvPr>
            <p:cNvSpPr txBox="1">
              <a:spLocks noChangeArrowheads="1"/>
            </p:cNvSpPr>
            <p:nvPr/>
          </p:nvSpPr>
          <p:spPr>
            <a:xfrm>
              <a:off x="5868283" y="2139213"/>
              <a:ext cx="898071" cy="598251"/>
            </a:xfrm>
            <a:prstGeom prst="rect">
              <a:avLst/>
            </a:prstGeom>
          </p:spPr>
          <p:txBody>
            <a:bodyPr vert="horz" lIns="91440" tIns="45720" rIns="91440" bIns="45720" rtlCol="0" anchor="b">
              <a:normAutofit fontScale="97500"/>
              <a:scene3d>
                <a:camera prst="orthographicFront"/>
                <a:lightRig rig="threePt" dir="t"/>
              </a:scene3d>
              <a:sp3d>
                <a:bevelB w="38100" h="38100" prst="relaxedInset"/>
              </a:sp3d>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10000"/>
                </a:lnSpc>
              </a:pPr>
              <a:r>
                <a:rPr lang="zh-CN" altLang="en-US" sz="2800" dirty="0">
                  <a:latin typeface="宋体" panose="02010600030101010101" pitchFamily="2" charset="-122"/>
                  <a:ea typeface="宋体" panose="02010600030101010101" pitchFamily="2" charset="-122"/>
                </a:rPr>
                <a:t>缪</a:t>
              </a:r>
            </a:p>
          </p:txBody>
        </p:sp>
        <p:sp>
          <p:nvSpPr>
            <p:cNvPr id="16" name="标题 3">
              <a:extLst>
                <a:ext uri="{FF2B5EF4-FFF2-40B4-BE49-F238E27FC236}">
                  <a16:creationId xmlns:a16="http://schemas.microsoft.com/office/drawing/2014/main" id="{E4A847D3-00CC-4F09-A9C8-F0761FB7E63F}"/>
                </a:ext>
              </a:extLst>
            </p:cNvPr>
            <p:cNvSpPr txBox="1">
              <a:spLocks noChangeArrowheads="1"/>
            </p:cNvSpPr>
            <p:nvPr/>
          </p:nvSpPr>
          <p:spPr>
            <a:xfrm>
              <a:off x="6310373" y="1938088"/>
              <a:ext cx="898071" cy="598251"/>
            </a:xfrm>
            <a:prstGeom prst="rect">
              <a:avLst/>
            </a:prstGeom>
          </p:spPr>
          <p:txBody>
            <a:bodyPr vert="horz" lIns="91440" tIns="45720" rIns="91440" bIns="45720" rtlCol="0" anchor="b">
              <a:normAutofit fontScale="97500"/>
              <a:scene3d>
                <a:camera prst="orthographicFront"/>
                <a:lightRig rig="threePt" dir="t"/>
              </a:scene3d>
              <a:sp3d>
                <a:bevelB w="38100" h="38100" prst="relaxedInset"/>
              </a:sp3d>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10000"/>
                </a:lnSpc>
              </a:pPr>
              <a:r>
                <a:rPr lang="zh-CN" altLang="en-US" sz="2700" dirty="0">
                  <a:latin typeface="宋体" panose="02010600030101010101" pitchFamily="2" charset="-122"/>
                  <a:ea typeface="宋体" panose="02010600030101010101" pitchFamily="2" charset="-122"/>
                </a:rPr>
                <a:t>子</a:t>
              </a:r>
            </a:p>
          </p:txBody>
        </p:sp>
        <p:sp>
          <p:nvSpPr>
            <p:cNvPr id="17" name="标题 3">
              <a:extLst>
                <a:ext uri="{FF2B5EF4-FFF2-40B4-BE49-F238E27FC236}">
                  <a16:creationId xmlns:a16="http://schemas.microsoft.com/office/drawing/2014/main" id="{3E7ECEB7-A270-473F-9E30-9F7266F69F8E}"/>
                </a:ext>
              </a:extLst>
            </p:cNvPr>
            <p:cNvSpPr txBox="1">
              <a:spLocks noChangeArrowheads="1"/>
            </p:cNvSpPr>
            <p:nvPr/>
          </p:nvSpPr>
          <p:spPr>
            <a:xfrm>
              <a:off x="6748709" y="1724165"/>
              <a:ext cx="898071" cy="598251"/>
            </a:xfrm>
            <a:prstGeom prst="rect">
              <a:avLst/>
            </a:prstGeom>
          </p:spPr>
          <p:txBody>
            <a:bodyPr vert="horz" lIns="91440" tIns="45720" rIns="91440" bIns="45720" rtlCol="0" anchor="b">
              <a:normAutofit fontScale="97500"/>
              <a:scene3d>
                <a:camera prst="orthographicFront"/>
                <a:lightRig rig="threePt" dir="t"/>
              </a:scene3d>
              <a:sp3d>
                <a:bevelB w="38100" h="38100" prst="relaxedInset"/>
              </a:sp3d>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10000"/>
                </a:lnSpc>
              </a:pPr>
              <a:r>
                <a:rPr lang="zh-CN" altLang="en-US" sz="2600" dirty="0">
                  <a:latin typeface="宋体" panose="02010600030101010101" pitchFamily="2" charset="-122"/>
                  <a:ea typeface="宋体" panose="02010600030101010101" pitchFamily="2" charset="-122"/>
                </a:rPr>
                <a:t>束</a:t>
              </a:r>
            </a:p>
          </p:txBody>
        </p:sp>
        <p:sp>
          <p:nvSpPr>
            <p:cNvPr id="19" name="标题 3">
              <a:extLst>
                <a:ext uri="{FF2B5EF4-FFF2-40B4-BE49-F238E27FC236}">
                  <a16:creationId xmlns:a16="http://schemas.microsoft.com/office/drawing/2014/main" id="{7B5283BC-1EE5-45C9-A769-C0D805FA22E0}"/>
                </a:ext>
              </a:extLst>
            </p:cNvPr>
            <p:cNvSpPr txBox="1">
              <a:spLocks noChangeArrowheads="1"/>
            </p:cNvSpPr>
            <p:nvPr/>
          </p:nvSpPr>
          <p:spPr>
            <a:xfrm>
              <a:off x="7134220" y="1551086"/>
              <a:ext cx="898071" cy="598251"/>
            </a:xfrm>
            <a:prstGeom prst="rect">
              <a:avLst/>
            </a:prstGeom>
          </p:spPr>
          <p:txBody>
            <a:bodyPr vert="horz" lIns="91440" tIns="45720" rIns="91440" bIns="45720" rtlCol="0" anchor="b">
              <a:normAutofit fontScale="97500"/>
              <a:scene3d>
                <a:camera prst="orthographicFront"/>
                <a:lightRig rig="threePt" dir="t"/>
              </a:scene3d>
              <a:sp3d>
                <a:bevelB w="38100" h="38100" prst="relaxedInset"/>
              </a:sp3d>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10000"/>
                </a:lnSpc>
              </a:pPr>
              <a:r>
                <a:rPr lang="zh-CN" altLang="en-US" sz="2500" dirty="0">
                  <a:latin typeface="宋体" panose="02010600030101010101" pitchFamily="2" charset="-122"/>
                  <a:ea typeface="宋体" panose="02010600030101010101" pitchFamily="2" charset="-122"/>
                </a:rPr>
                <a:t>线</a:t>
              </a:r>
            </a:p>
          </p:txBody>
        </p:sp>
        <p:sp>
          <p:nvSpPr>
            <p:cNvPr id="20" name="标题 3">
              <a:extLst>
                <a:ext uri="{FF2B5EF4-FFF2-40B4-BE49-F238E27FC236}">
                  <a16:creationId xmlns:a16="http://schemas.microsoft.com/office/drawing/2014/main" id="{48497090-716A-4B79-BDD4-76F7D9B9EBE9}"/>
                </a:ext>
              </a:extLst>
            </p:cNvPr>
            <p:cNvSpPr txBox="1">
              <a:spLocks noChangeArrowheads="1"/>
            </p:cNvSpPr>
            <p:nvPr/>
          </p:nvSpPr>
          <p:spPr>
            <a:xfrm>
              <a:off x="7519731" y="1359319"/>
              <a:ext cx="898071" cy="598251"/>
            </a:xfrm>
            <a:prstGeom prst="rect">
              <a:avLst/>
            </a:prstGeom>
          </p:spPr>
          <p:txBody>
            <a:bodyPr vert="horz" lIns="91440" tIns="45720" rIns="91440" bIns="45720" rtlCol="0" anchor="b">
              <a:normAutofit fontScale="97500"/>
              <a:scene3d>
                <a:camera prst="orthographicFront"/>
                <a:lightRig rig="threePt" dir="t"/>
              </a:scene3d>
              <a:sp3d>
                <a:bevelB w="38100" h="38100" prst="relaxedInset"/>
              </a:sp3d>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10000"/>
                </a:lnSpc>
              </a:pPr>
              <a:r>
                <a:rPr lang="zh-CN" altLang="en-US" sz="2400" dirty="0">
                  <a:latin typeface="宋体" panose="02010600030101010101" pitchFamily="2" charset="-122"/>
                  <a:ea typeface="宋体" panose="02010600030101010101" pitchFamily="2" charset="-122"/>
                </a:rPr>
                <a:t>优</a:t>
              </a:r>
            </a:p>
          </p:txBody>
        </p:sp>
        <p:sp>
          <p:nvSpPr>
            <p:cNvPr id="21" name="标题 3">
              <a:extLst>
                <a:ext uri="{FF2B5EF4-FFF2-40B4-BE49-F238E27FC236}">
                  <a16:creationId xmlns:a16="http://schemas.microsoft.com/office/drawing/2014/main" id="{763FEB37-5103-42F5-9873-8E1A26373286}"/>
                </a:ext>
              </a:extLst>
            </p:cNvPr>
            <p:cNvSpPr txBox="1">
              <a:spLocks noChangeArrowheads="1"/>
            </p:cNvSpPr>
            <p:nvPr/>
          </p:nvSpPr>
          <p:spPr>
            <a:xfrm>
              <a:off x="7909603" y="1203103"/>
              <a:ext cx="898071" cy="598251"/>
            </a:xfrm>
            <a:prstGeom prst="rect">
              <a:avLst/>
            </a:prstGeom>
          </p:spPr>
          <p:txBody>
            <a:bodyPr vert="horz" lIns="91440" tIns="45720" rIns="91440" bIns="45720" rtlCol="0" anchor="b">
              <a:normAutofit fontScale="97500"/>
              <a:scene3d>
                <a:camera prst="orthographicFront"/>
                <a:lightRig rig="threePt" dir="t"/>
              </a:scene3d>
              <a:sp3d>
                <a:bevelB w="38100" h="38100" prst="relaxedInset"/>
              </a:sp3d>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10000"/>
                </a:lnSpc>
              </a:pPr>
              <a:r>
                <a:rPr lang="zh-CN" altLang="en-US" sz="2400" dirty="0">
                  <a:latin typeface="宋体" panose="02010600030101010101" pitchFamily="2" charset="-122"/>
                  <a:ea typeface="宋体" panose="02010600030101010101" pitchFamily="2" charset="-122"/>
                </a:rPr>
                <a:t>化</a:t>
              </a:r>
            </a:p>
          </p:txBody>
        </p:sp>
      </p:grpSp>
    </p:spTree>
    <p:extLst>
      <p:ext uri="{BB962C8B-B14F-4D97-AF65-F5344CB8AC3E}">
        <p14:creationId xmlns:p14="http://schemas.microsoft.com/office/powerpoint/2010/main" val="299822211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图片 24">
            <a:extLst>
              <a:ext uri="{FF2B5EF4-FFF2-40B4-BE49-F238E27FC236}">
                <a16:creationId xmlns:a16="http://schemas.microsoft.com/office/drawing/2014/main" id="{ECA7E425-8AEC-4EA5-8D31-3D65ABC688BD}"/>
              </a:ext>
            </a:extLst>
          </p:cNvPr>
          <p:cNvPicPr>
            <a:picLocks noChangeAspect="1"/>
          </p:cNvPicPr>
          <p:nvPr/>
        </p:nvPicPr>
        <p:blipFill rotWithShape="1">
          <a:blip r:embed="rId3">
            <a:extLst>
              <a:ext uri="{28A0092B-C50C-407E-A947-70E740481C1C}">
                <a14:useLocalDpi xmlns:a14="http://schemas.microsoft.com/office/drawing/2010/main" val="0"/>
              </a:ext>
            </a:extLst>
          </a:blip>
          <a:srcRect l="17027" r="34797" b="54039"/>
          <a:stretch/>
        </p:blipFill>
        <p:spPr>
          <a:xfrm>
            <a:off x="6363694" y="1312531"/>
            <a:ext cx="4674111" cy="2259320"/>
          </a:xfrm>
          <a:prstGeom prst="rect">
            <a:avLst/>
          </a:prstGeom>
        </p:spPr>
      </p:pic>
      <p:sp>
        <p:nvSpPr>
          <p:cNvPr id="3" name="文本占位符 2">
            <a:extLst>
              <a:ext uri="{FF2B5EF4-FFF2-40B4-BE49-F238E27FC236}">
                <a16:creationId xmlns:a16="http://schemas.microsoft.com/office/drawing/2014/main" id="{53D152BB-B9FE-35D1-F757-CB78AA6DA525}"/>
              </a:ext>
            </a:extLst>
          </p:cNvPr>
          <p:cNvSpPr>
            <a:spLocks noGrp="1"/>
          </p:cNvSpPr>
          <p:nvPr>
            <p:ph type="body" idx="1"/>
          </p:nvPr>
        </p:nvSpPr>
        <p:spPr>
          <a:xfrm>
            <a:off x="388280" y="88599"/>
            <a:ext cx="8447664" cy="522000"/>
          </a:xfrm>
        </p:spPr>
        <p:txBody>
          <a:bodyPr/>
          <a:lstStyle/>
          <a:p>
            <a:r>
              <a:rPr lang="zh-CN" altLang="en-US" dirty="0">
                <a:latin typeface="Helvetica-Bold"/>
                <a:cs typeface="Times" panose="02020603050405020304" pitchFamily="18" charset="0"/>
              </a:rPr>
              <a:t>基于</a:t>
            </a:r>
            <a:r>
              <a:rPr lang="en-US" altLang="zh-CN" dirty="0">
                <a:latin typeface="Helvetica-Bold"/>
                <a:cs typeface="Times" panose="02020603050405020304" pitchFamily="18" charset="0"/>
              </a:rPr>
              <a:t>GAs</a:t>
            </a:r>
            <a:r>
              <a:rPr lang="zh-CN" altLang="en-US" dirty="0">
                <a:latin typeface="Helvetica-Bold"/>
                <a:cs typeface="Times" panose="02020603050405020304" pitchFamily="18" charset="0"/>
              </a:rPr>
              <a:t>的束线优化研究</a:t>
            </a:r>
          </a:p>
        </p:txBody>
      </p:sp>
      <p:sp>
        <p:nvSpPr>
          <p:cNvPr id="4" name="内容占位符 3">
            <a:extLst>
              <a:ext uri="{FF2B5EF4-FFF2-40B4-BE49-F238E27FC236}">
                <a16:creationId xmlns:a16="http://schemas.microsoft.com/office/drawing/2014/main" id="{917F2A83-C8AD-F9BF-D70E-ED0A34FBC57E}"/>
              </a:ext>
            </a:extLst>
          </p:cNvPr>
          <p:cNvSpPr>
            <a:spLocks noGrp="1"/>
          </p:cNvSpPr>
          <p:nvPr>
            <p:ph sz="quarter" idx="13"/>
          </p:nvPr>
        </p:nvSpPr>
        <p:spPr>
          <a:xfrm>
            <a:off x="388279" y="906286"/>
            <a:ext cx="5800249" cy="458840"/>
          </a:xfrm>
        </p:spPr>
        <p:txBody>
          <a:bodyPr>
            <a:normAutofit/>
          </a:bodyPr>
          <a:lstStyle/>
          <a:p>
            <a:r>
              <a:rPr lang="en-US" altLang="zh-CN" dirty="0">
                <a:effectLst/>
                <a:latin typeface="Times" panose="02020603050405020304" pitchFamily="18" charset="0"/>
                <a:cs typeface="Times" panose="02020603050405020304" pitchFamily="18" charset="0"/>
              </a:rPr>
              <a:t>MELODY</a:t>
            </a:r>
            <a:r>
              <a:rPr lang="zh-CN" altLang="en-US" dirty="0">
                <a:effectLst/>
                <a:latin typeface="Times" panose="02020603050405020304" pitchFamily="18" charset="0"/>
                <a:cs typeface="Times" panose="02020603050405020304" pitchFamily="18" charset="0"/>
              </a:rPr>
              <a:t>的缪子束线设计与优化</a:t>
            </a:r>
            <a:endParaRPr lang="en-US" altLang="zh-CN" dirty="0">
              <a:effectLst/>
              <a:latin typeface="Times" panose="02020603050405020304" pitchFamily="18" charset="0"/>
              <a:cs typeface="Times" panose="02020603050405020304" pitchFamily="18" charset="0"/>
            </a:endParaRPr>
          </a:p>
        </p:txBody>
      </p:sp>
      <p:sp>
        <p:nvSpPr>
          <p:cNvPr id="12" name="灯片编号占位符 1">
            <a:extLst>
              <a:ext uri="{FF2B5EF4-FFF2-40B4-BE49-F238E27FC236}">
                <a16:creationId xmlns:a16="http://schemas.microsoft.com/office/drawing/2014/main" id="{31F65CBD-D8D9-45B4-A6BB-43620B3BF14C}"/>
              </a:ext>
            </a:extLst>
          </p:cNvPr>
          <p:cNvSpPr>
            <a:spLocks noGrp="1"/>
          </p:cNvSpPr>
          <p:nvPr>
            <p:ph type="sldNum" sz="quarter" idx="12"/>
          </p:nvPr>
        </p:nvSpPr>
        <p:spPr>
          <a:xfrm>
            <a:off x="11037806" y="6356350"/>
            <a:ext cx="799202" cy="365125"/>
          </a:xfrm>
        </p:spPr>
        <p:txBody>
          <a:bodyPr/>
          <a:lstStyle/>
          <a:p>
            <a:fld id="{ECC73629-B289-4799-8BD1-5C362D43B8F8}" type="slidenum">
              <a:rPr lang="zh-CN" altLang="en-US" smtClean="0"/>
              <a:pPr/>
              <a:t>10</a:t>
            </a:fld>
            <a:endParaRPr lang="zh-CN" altLang="en-US" dirty="0"/>
          </a:p>
        </p:txBody>
      </p:sp>
      <p:grpSp>
        <p:nvGrpSpPr>
          <p:cNvPr id="13" name="Group 68">
            <a:extLst>
              <a:ext uri="{FF2B5EF4-FFF2-40B4-BE49-F238E27FC236}">
                <a16:creationId xmlns:a16="http://schemas.microsoft.com/office/drawing/2014/main" id="{AA640571-4050-40B7-99E8-44045D151216}"/>
              </a:ext>
            </a:extLst>
          </p:cNvPr>
          <p:cNvGrpSpPr>
            <a:grpSpLocks noChangeAspect="1"/>
          </p:cNvGrpSpPr>
          <p:nvPr/>
        </p:nvGrpSpPr>
        <p:grpSpPr>
          <a:xfrm>
            <a:off x="200602" y="2764522"/>
            <a:ext cx="5944320" cy="3749079"/>
            <a:chOff x="5088822" y="2503900"/>
            <a:chExt cx="4100481" cy="2602255"/>
          </a:xfrm>
        </p:grpSpPr>
        <p:pic>
          <p:nvPicPr>
            <p:cNvPr id="14" name="Picture 54">
              <a:extLst>
                <a:ext uri="{FF2B5EF4-FFF2-40B4-BE49-F238E27FC236}">
                  <a16:creationId xmlns:a16="http://schemas.microsoft.com/office/drawing/2014/main" id="{C3AE5970-FD7B-4E8C-AED9-157E91233DB1}"/>
                </a:ext>
              </a:extLst>
            </p:cNvPr>
            <p:cNvPicPr>
              <a:picLocks noChangeAspect="1"/>
            </p:cNvPicPr>
            <p:nvPr/>
          </p:nvPicPr>
          <p:blipFill>
            <a:blip r:embed="rId4"/>
            <a:stretch>
              <a:fillRect/>
            </a:stretch>
          </p:blipFill>
          <p:spPr>
            <a:xfrm>
              <a:off x="5088822" y="2503900"/>
              <a:ext cx="3861961" cy="2602255"/>
            </a:xfrm>
            <a:prstGeom prst="rect">
              <a:avLst/>
            </a:prstGeom>
          </p:spPr>
        </p:pic>
        <p:sp>
          <p:nvSpPr>
            <p:cNvPr id="15" name="TextBox 62">
              <a:extLst>
                <a:ext uri="{FF2B5EF4-FFF2-40B4-BE49-F238E27FC236}">
                  <a16:creationId xmlns:a16="http://schemas.microsoft.com/office/drawing/2014/main" id="{DA420BD8-A12C-4341-8093-47154A8643F1}"/>
                </a:ext>
              </a:extLst>
            </p:cNvPr>
            <p:cNvSpPr txBox="1"/>
            <p:nvPr/>
          </p:nvSpPr>
          <p:spPr bwMode="auto">
            <a:xfrm>
              <a:off x="6150947" y="2875179"/>
              <a:ext cx="1467068" cy="213630"/>
            </a:xfrm>
            <a:prstGeom prst="rect">
              <a:avLst/>
            </a:prstGeom>
            <a:noFill/>
            <a:ln w="9525">
              <a:noFill/>
              <a:miter lim="800000"/>
            </a:ln>
          </p:spPr>
          <p:txBody>
            <a:bodyPr wrap="square" rtlCol="0">
              <a:spAutoFit/>
            </a:bodyPr>
            <a:lstStyle/>
            <a:p>
              <a:pPr marL="342900" indent="-342900" algn="ctr" eaLnBrk="0" hangingPunct="0">
                <a:spcBef>
                  <a:spcPts val="600"/>
                </a:spcBef>
                <a:buClr>
                  <a:schemeClr val="tx1"/>
                </a:buClr>
              </a:pPr>
              <a:r>
                <a:rPr kumimoji="1" lang="en-US" altLang="zh-CN" sz="1400" dirty="0">
                  <a:latin typeface="Arial" panose="020B0604020202020204" pitchFamily="34" charset="0"/>
                  <a:ea typeface="楷体" panose="02010609060101010101" pitchFamily="49" charset="-122"/>
                  <a:cs typeface="Arial" panose="020B0604020202020204" pitchFamily="34" charset="0"/>
                </a:rPr>
                <a:t>LINAC </a:t>
              </a:r>
              <a:r>
                <a:rPr kumimoji="1" lang="en-US" altLang="zh-CN" sz="1400" dirty="0">
                  <a:solidFill>
                    <a:srgbClr val="FF0000"/>
                  </a:solidFill>
                  <a:latin typeface="Arial" panose="020B0604020202020204" pitchFamily="34" charset="0"/>
                  <a:ea typeface="楷体" panose="02010609060101010101" pitchFamily="49" charset="-122"/>
                  <a:cs typeface="Arial" panose="020B0604020202020204" pitchFamily="34" charset="0"/>
                </a:rPr>
                <a:t>300 MeV</a:t>
              </a:r>
              <a:endParaRPr kumimoji="1" lang="zh-CN" altLang="en-US" sz="1400" dirty="0">
                <a:solidFill>
                  <a:srgbClr val="FF0000"/>
                </a:solidFill>
                <a:latin typeface="Arial" panose="020B0604020202020204" pitchFamily="34" charset="0"/>
                <a:ea typeface="楷体" panose="02010609060101010101" pitchFamily="49" charset="-122"/>
                <a:cs typeface="Arial" panose="020B0604020202020204" pitchFamily="34" charset="0"/>
              </a:endParaRPr>
            </a:p>
          </p:txBody>
        </p:sp>
        <p:sp>
          <p:nvSpPr>
            <p:cNvPr id="16" name="TextBox 63">
              <a:extLst>
                <a:ext uri="{FF2B5EF4-FFF2-40B4-BE49-F238E27FC236}">
                  <a16:creationId xmlns:a16="http://schemas.microsoft.com/office/drawing/2014/main" id="{F576056A-6C77-47C9-B9C8-083E4766B15A}"/>
                </a:ext>
              </a:extLst>
            </p:cNvPr>
            <p:cNvSpPr txBox="1"/>
            <p:nvPr/>
          </p:nvSpPr>
          <p:spPr bwMode="auto">
            <a:xfrm>
              <a:off x="7722235" y="3232102"/>
              <a:ext cx="1467068" cy="662250"/>
            </a:xfrm>
            <a:prstGeom prst="rect">
              <a:avLst/>
            </a:prstGeom>
            <a:noFill/>
            <a:ln w="9525">
              <a:noFill/>
              <a:miter lim="800000"/>
            </a:ln>
          </p:spPr>
          <p:txBody>
            <a:bodyPr wrap="square" rtlCol="0">
              <a:spAutoFit/>
            </a:bodyPr>
            <a:lstStyle/>
            <a:p>
              <a:pPr marL="342900" indent="-342900" algn="ctr" eaLnBrk="0" hangingPunct="0">
                <a:spcBef>
                  <a:spcPts val="0"/>
                </a:spcBef>
                <a:buClr>
                  <a:schemeClr val="tx1"/>
                </a:buClr>
              </a:pPr>
              <a:r>
                <a:rPr kumimoji="1" lang="en-US" altLang="zh-CN" sz="1400" dirty="0">
                  <a:latin typeface="Arial" panose="020B0604020202020204" pitchFamily="34" charset="0"/>
                  <a:ea typeface="楷体" panose="02010609060101010101" pitchFamily="49" charset="-122"/>
                  <a:cs typeface="Arial" panose="020B0604020202020204" pitchFamily="34" charset="0"/>
                </a:rPr>
                <a:t>RCS</a:t>
              </a:r>
            </a:p>
            <a:p>
              <a:pPr marL="342900" indent="-342900" algn="ctr" eaLnBrk="0" hangingPunct="0">
                <a:spcBef>
                  <a:spcPts val="0"/>
                </a:spcBef>
                <a:buClr>
                  <a:schemeClr val="tx1"/>
                </a:buClr>
              </a:pPr>
              <a:r>
                <a:rPr kumimoji="1" lang="en-US" altLang="zh-CN" sz="1400" dirty="0">
                  <a:latin typeface="Arial" panose="020B0604020202020204" pitchFamily="34" charset="0"/>
                  <a:ea typeface="楷体" panose="02010609060101010101" pitchFamily="49" charset="-122"/>
                  <a:cs typeface="Arial" panose="020B0604020202020204" pitchFamily="34" charset="0"/>
                </a:rPr>
                <a:t>1.6 GeV</a:t>
              </a:r>
            </a:p>
            <a:p>
              <a:pPr marL="342900" indent="-342900" algn="ctr" eaLnBrk="0" hangingPunct="0">
                <a:spcBef>
                  <a:spcPts val="0"/>
                </a:spcBef>
                <a:buClr>
                  <a:schemeClr val="tx1"/>
                </a:buClr>
              </a:pPr>
              <a:r>
                <a:rPr kumimoji="1" lang="en-US" altLang="zh-CN" sz="1400" dirty="0">
                  <a:solidFill>
                    <a:srgbClr val="FF0000"/>
                  </a:solidFill>
                  <a:latin typeface="Arial" panose="020B0604020202020204" pitchFamily="34" charset="0"/>
                  <a:ea typeface="楷体" panose="02010609060101010101" pitchFamily="49" charset="-122"/>
                  <a:cs typeface="Arial" panose="020B0604020202020204" pitchFamily="34" charset="0"/>
                </a:rPr>
                <a:t>500 kW</a:t>
              </a:r>
            </a:p>
            <a:p>
              <a:pPr marL="342900" indent="-342900" algn="ctr" eaLnBrk="0" hangingPunct="0">
                <a:spcBef>
                  <a:spcPts val="0"/>
                </a:spcBef>
                <a:buClr>
                  <a:schemeClr val="tx1"/>
                </a:buClr>
              </a:pPr>
              <a:r>
                <a:rPr kumimoji="1" lang="en-US" altLang="zh-CN" sz="1400" dirty="0">
                  <a:latin typeface="Arial" panose="020B0604020202020204" pitchFamily="34" charset="0"/>
                  <a:ea typeface="楷体" panose="02010609060101010101" pitchFamily="49" charset="-122"/>
                  <a:cs typeface="Arial" panose="020B0604020202020204" pitchFamily="34" charset="0"/>
                </a:rPr>
                <a:t>25 Hz</a:t>
              </a:r>
              <a:endParaRPr kumimoji="1" lang="zh-CN" altLang="en-US" sz="1400" dirty="0">
                <a:latin typeface="Arial" panose="020B0604020202020204" pitchFamily="34" charset="0"/>
                <a:ea typeface="楷体" panose="02010609060101010101" pitchFamily="49" charset="-122"/>
                <a:cs typeface="Arial" panose="020B0604020202020204" pitchFamily="34" charset="0"/>
              </a:endParaRPr>
            </a:p>
          </p:txBody>
        </p:sp>
        <p:sp>
          <p:nvSpPr>
            <p:cNvPr id="17" name="TextBox 65">
              <a:extLst>
                <a:ext uri="{FF2B5EF4-FFF2-40B4-BE49-F238E27FC236}">
                  <a16:creationId xmlns:a16="http://schemas.microsoft.com/office/drawing/2014/main" id="{43789369-7090-4514-AB63-57AF5E53AE9C}"/>
                </a:ext>
              </a:extLst>
            </p:cNvPr>
            <p:cNvSpPr txBox="1"/>
            <p:nvPr/>
          </p:nvSpPr>
          <p:spPr bwMode="auto">
            <a:xfrm>
              <a:off x="7618015" y="4352975"/>
              <a:ext cx="1467068" cy="363170"/>
            </a:xfrm>
            <a:prstGeom prst="rect">
              <a:avLst/>
            </a:prstGeom>
            <a:noFill/>
            <a:ln w="9525">
              <a:noFill/>
              <a:miter lim="800000"/>
            </a:ln>
          </p:spPr>
          <p:txBody>
            <a:bodyPr wrap="square" rtlCol="0">
              <a:spAutoFit/>
            </a:bodyPr>
            <a:lstStyle/>
            <a:p>
              <a:pPr marL="342900" indent="-342900" algn="ctr" eaLnBrk="0" hangingPunct="0">
                <a:spcBef>
                  <a:spcPts val="0"/>
                </a:spcBef>
                <a:buClr>
                  <a:schemeClr val="tx1"/>
                </a:buClr>
              </a:pPr>
              <a:r>
                <a:rPr kumimoji="1" lang="en-US" altLang="zh-CN" sz="1400" dirty="0">
                  <a:solidFill>
                    <a:srgbClr val="FF0000"/>
                  </a:solidFill>
                  <a:latin typeface="Arial" panose="020B0604020202020204" pitchFamily="34" charset="0"/>
                  <a:ea typeface="楷体" panose="02010609060101010101" pitchFamily="49" charset="-122"/>
                  <a:cs typeface="Arial" panose="020B0604020202020204" pitchFamily="34" charset="0"/>
                </a:rPr>
                <a:t>20 kW</a:t>
              </a:r>
            </a:p>
            <a:p>
              <a:pPr marL="342900" indent="-342900" algn="ctr" eaLnBrk="0" hangingPunct="0">
                <a:spcBef>
                  <a:spcPts val="0"/>
                </a:spcBef>
                <a:buClr>
                  <a:schemeClr val="tx1"/>
                </a:buClr>
              </a:pPr>
              <a:r>
                <a:rPr kumimoji="1" lang="en-US" altLang="zh-CN" sz="1400" dirty="0">
                  <a:solidFill>
                    <a:srgbClr val="FF0000"/>
                  </a:solidFill>
                  <a:latin typeface="Arial" panose="020B0604020202020204" pitchFamily="34" charset="0"/>
                  <a:ea typeface="楷体" panose="02010609060101010101" pitchFamily="49" charset="-122"/>
                  <a:cs typeface="Arial" panose="020B0604020202020204" pitchFamily="34" charset="0"/>
                </a:rPr>
                <a:t>1 Hz</a:t>
              </a:r>
            </a:p>
          </p:txBody>
        </p:sp>
        <p:sp>
          <p:nvSpPr>
            <p:cNvPr id="18" name="Rectangle 66">
              <a:extLst>
                <a:ext uri="{FF2B5EF4-FFF2-40B4-BE49-F238E27FC236}">
                  <a16:creationId xmlns:a16="http://schemas.microsoft.com/office/drawing/2014/main" id="{53DA4886-02AB-4268-9037-A79659D1F18F}"/>
                </a:ext>
              </a:extLst>
            </p:cNvPr>
            <p:cNvSpPr/>
            <p:nvPr/>
          </p:nvSpPr>
          <p:spPr>
            <a:xfrm rot="10800000">
              <a:off x="7654890" y="4659981"/>
              <a:ext cx="733533" cy="446173"/>
            </a:xfrm>
            <a:prstGeom prst="rect">
              <a:avLst/>
            </a:prstGeom>
            <a:noFill/>
            <a:ln>
              <a:solidFill>
                <a:srgbClr val="FF0000"/>
              </a:solidFill>
              <a:prstDash val="dash"/>
            </a:ln>
            <a:effectLst/>
            <a:scene3d>
              <a:camera prst="orthographicFront">
                <a:rot lat="0" lon="0" rev="10800000"/>
              </a:camera>
              <a:lightRig rig="threePt" dir="t"/>
            </a:scene3d>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altLang="zh-CN" sz="1400" dirty="0">
                  <a:solidFill>
                    <a:srgbClr val="FF0000"/>
                  </a:solidFill>
                  <a:latin typeface="Arial" panose="020B0604020202020204" pitchFamily="34" charset="0"/>
                  <a:cs typeface="Arial" panose="020B0604020202020204" pitchFamily="34" charset="0"/>
                </a:rPr>
                <a:t>MELODY</a:t>
              </a:r>
              <a:endParaRPr lang="zh-CN" altLang="en-US" sz="1400" dirty="0">
                <a:solidFill>
                  <a:srgbClr val="FF0000"/>
                </a:solidFill>
                <a:latin typeface="Arial" panose="020B0604020202020204" pitchFamily="34" charset="0"/>
                <a:cs typeface="Arial" panose="020B0604020202020204" pitchFamily="34" charset="0"/>
              </a:endParaRPr>
            </a:p>
          </p:txBody>
        </p:sp>
      </p:grpSp>
      <p:pic>
        <p:nvPicPr>
          <p:cNvPr id="19" name="内容占位符 7">
            <a:extLst>
              <a:ext uri="{FF2B5EF4-FFF2-40B4-BE49-F238E27FC236}">
                <a16:creationId xmlns:a16="http://schemas.microsoft.com/office/drawing/2014/main" id="{79F9D5A9-FB7E-40F2-A867-8586E0AABB7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367606" y="3850323"/>
            <a:ext cx="4674110" cy="2629187"/>
          </a:xfrm>
          <a:prstGeom prst="rect">
            <a:avLst/>
          </a:prstGeom>
        </p:spPr>
      </p:pic>
      <p:sp>
        <p:nvSpPr>
          <p:cNvPr id="21" name="矩形 20">
            <a:extLst>
              <a:ext uri="{FF2B5EF4-FFF2-40B4-BE49-F238E27FC236}">
                <a16:creationId xmlns:a16="http://schemas.microsoft.com/office/drawing/2014/main" id="{BDC8DA3A-8481-4FD9-B19E-F0A47A1DD0A4}"/>
              </a:ext>
            </a:extLst>
          </p:cNvPr>
          <p:cNvSpPr/>
          <p:nvPr/>
        </p:nvSpPr>
        <p:spPr>
          <a:xfrm rot="9348412">
            <a:off x="9950245" y="2590722"/>
            <a:ext cx="816098" cy="437612"/>
          </a:xfrm>
          <a:prstGeom prst="rect">
            <a:avLst/>
          </a:prstGeom>
          <a:noFill/>
          <a:ln w="28575">
            <a:solidFill>
              <a:srgbClr val="FF0000"/>
            </a:solidFill>
          </a:ln>
          <a:effectLst>
            <a:outerShdw blurRad="50800" dist="38100" dir="8100000" algn="tr" rotWithShape="0">
              <a:prstClr val="black">
                <a:alpha val="40000"/>
              </a:prstClr>
            </a:outerShdw>
          </a:effectLst>
          <a:scene3d>
            <a:camera prst="orthographicFront">
              <a:rot lat="0" lon="0" rev="10800000"/>
            </a:camera>
            <a:lightRig rig="threePt" dir="t"/>
          </a:scene3d>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CN" altLang="en-US" sz="800" dirty="0">
              <a:solidFill>
                <a:srgbClr val="FF0000"/>
              </a:solidFill>
            </a:endParaRPr>
          </a:p>
        </p:txBody>
      </p:sp>
      <p:cxnSp>
        <p:nvCxnSpPr>
          <p:cNvPr id="22" name="直接箭头连接符 21">
            <a:extLst>
              <a:ext uri="{FF2B5EF4-FFF2-40B4-BE49-F238E27FC236}">
                <a16:creationId xmlns:a16="http://schemas.microsoft.com/office/drawing/2014/main" id="{ADF1256F-A1DF-46AE-A8CA-AA00DB4FA2C5}"/>
              </a:ext>
            </a:extLst>
          </p:cNvPr>
          <p:cNvCxnSpPr>
            <a:cxnSpLocks/>
          </p:cNvCxnSpPr>
          <p:nvPr/>
        </p:nvCxnSpPr>
        <p:spPr>
          <a:xfrm flipH="1">
            <a:off x="9403317" y="3007677"/>
            <a:ext cx="1048357" cy="1550091"/>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3" name="Rectangle 66">
            <a:extLst>
              <a:ext uri="{FF2B5EF4-FFF2-40B4-BE49-F238E27FC236}">
                <a16:creationId xmlns:a16="http://schemas.microsoft.com/office/drawing/2014/main" id="{8294898C-8114-4FDF-8903-497057B66FE6}"/>
              </a:ext>
            </a:extLst>
          </p:cNvPr>
          <p:cNvSpPr/>
          <p:nvPr/>
        </p:nvSpPr>
        <p:spPr>
          <a:xfrm rot="10800000">
            <a:off x="8502278" y="4306525"/>
            <a:ext cx="1518479" cy="807163"/>
          </a:xfrm>
          <a:prstGeom prst="rect">
            <a:avLst/>
          </a:prstGeom>
          <a:noFill/>
          <a:ln>
            <a:noFill/>
            <a:prstDash val="dash"/>
          </a:ln>
          <a:effectLst/>
          <a:scene3d>
            <a:camera prst="orthographicFront">
              <a:rot lat="0" lon="0" rev="10800000"/>
            </a:camera>
            <a:lightRig rig="threePt" dir="t"/>
          </a:scene3d>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altLang="zh-CN" sz="2400" dirty="0">
                <a:solidFill>
                  <a:srgbClr val="FF0000"/>
                </a:solidFill>
              </a:rPr>
              <a:t>MELODY</a:t>
            </a:r>
            <a:endParaRPr lang="zh-CN" altLang="en-US" sz="2400" dirty="0">
              <a:solidFill>
                <a:srgbClr val="FF0000"/>
              </a:solidFill>
            </a:endParaRPr>
          </a:p>
        </p:txBody>
      </p:sp>
      <p:sp>
        <p:nvSpPr>
          <p:cNvPr id="30" name="文本框 29">
            <a:extLst>
              <a:ext uri="{FF2B5EF4-FFF2-40B4-BE49-F238E27FC236}">
                <a16:creationId xmlns:a16="http://schemas.microsoft.com/office/drawing/2014/main" id="{3BBEDFBD-3A9E-4B37-9054-1DF9CF60FC39}"/>
              </a:ext>
            </a:extLst>
          </p:cNvPr>
          <p:cNvSpPr txBox="1"/>
          <p:nvPr/>
        </p:nvSpPr>
        <p:spPr>
          <a:xfrm>
            <a:off x="387751" y="1407106"/>
            <a:ext cx="6096000" cy="1095813"/>
          </a:xfrm>
          <a:prstGeom prst="rect">
            <a:avLst/>
          </a:prstGeom>
          <a:noFill/>
        </p:spPr>
        <p:txBody>
          <a:bodyPr wrap="square">
            <a:spAutoFit/>
          </a:bodyPr>
          <a:lstStyle/>
          <a:p>
            <a:pPr marL="342900" indent="-342900">
              <a:lnSpc>
                <a:spcPct val="125000"/>
              </a:lnSpc>
              <a:buFont typeface="Wingdings" panose="05000000000000000000" pitchFamily="2" charset="2"/>
              <a:buChar char="Ø"/>
            </a:pPr>
            <a:r>
              <a:rPr lang="zh-CN" altLang="en-US" kern="0" dirty="0">
                <a:latin typeface="Times New Roman" panose="02020603050405020304" pitchFamily="18" charset="0"/>
                <a:ea typeface="宋体" panose="02010600030101010101" pitchFamily="2" charset="-122"/>
              </a:rPr>
              <a:t>以缪子多学科应用为主的缪子综合应用平台</a:t>
            </a:r>
            <a:endParaRPr lang="en-US" altLang="zh-CN" kern="0" dirty="0">
              <a:latin typeface="Times New Roman" panose="02020603050405020304" pitchFamily="18" charset="0"/>
              <a:ea typeface="宋体" panose="02010600030101010101" pitchFamily="2" charset="-122"/>
            </a:endParaRPr>
          </a:p>
          <a:p>
            <a:pPr marL="342900" indent="-342900">
              <a:lnSpc>
                <a:spcPct val="125000"/>
              </a:lnSpc>
              <a:buFont typeface="Wingdings" panose="05000000000000000000" pitchFamily="2" charset="2"/>
              <a:buChar char="Ø"/>
            </a:pPr>
            <a:r>
              <a:rPr lang="zh-CN" altLang="en-US" dirty="0">
                <a:effectLst/>
                <a:latin typeface="Times New Roman" panose="02020603050405020304" pitchFamily="18" charset="0"/>
                <a:ea typeface="宋体" panose="02010600030101010101" pitchFamily="2" charset="-122"/>
                <a:cs typeface="Times New Roman" panose="02020603050405020304" pitchFamily="18" charset="0"/>
              </a:rPr>
              <a:t>质子束：</a:t>
            </a:r>
            <a:r>
              <a:rPr lang="en-US" altLang="zh-CN" dirty="0">
                <a:effectLst/>
                <a:latin typeface="Times New Roman" panose="02020603050405020304" pitchFamily="18" charset="0"/>
                <a:ea typeface="宋体" panose="02010600030101010101" pitchFamily="2" charset="-122"/>
                <a:cs typeface="Times New Roman" panose="02020603050405020304" pitchFamily="18" charset="0"/>
              </a:rPr>
              <a:t>20 kW</a:t>
            </a:r>
            <a:r>
              <a:rPr lang="zh-CN" altLang="en-US"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dirty="0">
                <a:effectLst/>
                <a:latin typeface="Times New Roman" panose="02020603050405020304" pitchFamily="18" charset="0"/>
                <a:ea typeface="宋体" panose="02010600030101010101" pitchFamily="2" charset="-122"/>
                <a:cs typeface="Times New Roman" panose="02020603050405020304" pitchFamily="18" charset="0"/>
              </a:rPr>
              <a:t>1.6 GeV</a:t>
            </a:r>
            <a:r>
              <a:rPr lang="zh-CN" altLang="en-US"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dirty="0">
                <a:effectLst/>
                <a:latin typeface="Times New Roman" panose="02020603050405020304" pitchFamily="18" charset="0"/>
                <a:ea typeface="宋体" panose="02010600030101010101" pitchFamily="2" charset="-122"/>
                <a:cs typeface="Times New Roman" panose="02020603050405020304" pitchFamily="18" charset="0"/>
              </a:rPr>
              <a:t>7.8×10</a:t>
            </a:r>
            <a:r>
              <a:rPr lang="en-US" altLang="zh-CN" baseline="30000" dirty="0">
                <a:effectLst/>
                <a:latin typeface="Times New Roman" panose="02020603050405020304" pitchFamily="18" charset="0"/>
                <a:ea typeface="宋体" panose="02010600030101010101" pitchFamily="2" charset="-122"/>
                <a:cs typeface="Times New Roman" panose="02020603050405020304" pitchFamily="18" charset="0"/>
              </a:rPr>
              <a:t>13</a:t>
            </a:r>
            <a:r>
              <a:rPr lang="zh-CN" altLang="en-US" dirty="0">
                <a:effectLst/>
                <a:latin typeface="Times New Roman" panose="02020603050405020304" pitchFamily="18" charset="0"/>
                <a:ea typeface="宋体" panose="02010600030101010101" pitchFamily="2" charset="-122"/>
                <a:cs typeface="Times New Roman" panose="02020603050405020304" pitchFamily="18" charset="0"/>
              </a:rPr>
              <a:t>质子</a:t>
            </a:r>
            <a:endParaRPr lang="en-US" altLang="zh-CN" kern="0" dirty="0">
              <a:latin typeface="Times New Roman" panose="02020603050405020304" pitchFamily="18" charset="0"/>
              <a:ea typeface="宋体" panose="02010600030101010101" pitchFamily="2" charset="-122"/>
            </a:endParaRPr>
          </a:p>
          <a:p>
            <a:pPr marL="342900" indent="-342900">
              <a:lnSpc>
                <a:spcPct val="125000"/>
              </a:lnSpc>
              <a:buFont typeface="Wingdings" panose="05000000000000000000" pitchFamily="2" charset="2"/>
              <a:buChar char="Ø"/>
            </a:pPr>
            <a:r>
              <a:rPr lang="zh-CN" altLang="en-US" dirty="0">
                <a:latin typeface="Times New Roman" panose="02020603050405020304" pitchFamily="18" charset="0"/>
                <a:ea typeface="宋体" panose="02010600030101010101" pitchFamily="2" charset="-122"/>
                <a:cs typeface="Times New Roman" panose="02020603050405020304" pitchFamily="18" charset="0"/>
              </a:rPr>
              <a:t>独立靶站</a:t>
            </a:r>
            <a:r>
              <a:rPr lang="en-US" altLang="zh-CN" dirty="0">
                <a:latin typeface="Times New Roman" panose="02020603050405020304" pitchFamily="18" charset="0"/>
                <a:ea typeface="宋体" panose="02010600030101010101" pitchFamily="2" charset="-122"/>
                <a:cs typeface="Times New Roman" panose="02020603050405020304" pitchFamily="18" charset="0"/>
              </a:rPr>
              <a:t>+3</a:t>
            </a:r>
            <a:r>
              <a:rPr lang="zh-CN" altLang="en-US" dirty="0">
                <a:latin typeface="Times New Roman" panose="02020603050405020304" pitchFamily="18" charset="0"/>
                <a:ea typeface="宋体" panose="02010600030101010101" pitchFamily="2" charset="-122"/>
                <a:cs typeface="Times New Roman" panose="02020603050405020304" pitchFamily="18" charset="0"/>
              </a:rPr>
              <a:t>条缪子束线</a:t>
            </a:r>
            <a:r>
              <a:rPr lang="en-US" altLang="zh-CN" dirty="0">
                <a:latin typeface="Times New Roman" panose="02020603050405020304" pitchFamily="18" charset="0"/>
                <a:ea typeface="宋体" panose="02010600030101010101" pitchFamily="2" charset="-122"/>
                <a:cs typeface="Times New Roman" panose="02020603050405020304" pitchFamily="18" charset="0"/>
              </a:rPr>
              <a:t>+5</a:t>
            </a:r>
            <a:r>
              <a:rPr lang="zh-CN" altLang="en-US" dirty="0">
                <a:latin typeface="Times New Roman" panose="02020603050405020304" pitchFamily="18" charset="0"/>
                <a:ea typeface="宋体" panose="02010600030101010101" pitchFamily="2" charset="-122"/>
                <a:cs typeface="Times New Roman" panose="02020603050405020304" pitchFamily="18" charset="0"/>
              </a:rPr>
              <a:t>个实验终端</a:t>
            </a:r>
            <a:endParaRPr lang="en-US" altLang="zh-CN" dirty="0">
              <a:latin typeface="Times New Roman" panose="02020603050405020304" pitchFamily="18" charset="0"/>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424461638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占位符 2">
            <a:extLst>
              <a:ext uri="{FF2B5EF4-FFF2-40B4-BE49-F238E27FC236}">
                <a16:creationId xmlns:a16="http://schemas.microsoft.com/office/drawing/2014/main" id="{4649BBA8-9647-4EC0-A36F-3DF318009B56}"/>
              </a:ext>
            </a:extLst>
          </p:cNvPr>
          <p:cNvSpPr>
            <a:spLocks noGrp="1"/>
          </p:cNvSpPr>
          <p:nvPr>
            <p:ph type="body" idx="1"/>
          </p:nvPr>
        </p:nvSpPr>
        <p:spPr/>
        <p:txBody>
          <a:bodyPr>
            <a:normAutofit/>
          </a:bodyPr>
          <a:lstStyle/>
          <a:p>
            <a:r>
              <a:rPr lang="zh-CN" altLang="en-US" dirty="0">
                <a:latin typeface="Helvetica-Bold"/>
                <a:cs typeface="Times" panose="02020603050405020304" pitchFamily="18" charset="0"/>
              </a:rPr>
              <a:t>基于</a:t>
            </a:r>
            <a:r>
              <a:rPr lang="en-US" altLang="zh-CN" dirty="0">
                <a:latin typeface="Helvetica-Bold"/>
                <a:cs typeface="Times" panose="02020603050405020304" pitchFamily="18" charset="0"/>
              </a:rPr>
              <a:t>GAs</a:t>
            </a:r>
            <a:r>
              <a:rPr lang="zh-CN" altLang="en-US" dirty="0">
                <a:latin typeface="Helvetica-Bold"/>
                <a:cs typeface="Times" panose="02020603050405020304" pitchFamily="18" charset="0"/>
              </a:rPr>
              <a:t>的束线优化研究</a:t>
            </a:r>
          </a:p>
        </p:txBody>
      </p:sp>
      <p:sp>
        <p:nvSpPr>
          <p:cNvPr id="4" name="内容占位符 3">
            <a:extLst>
              <a:ext uri="{FF2B5EF4-FFF2-40B4-BE49-F238E27FC236}">
                <a16:creationId xmlns:a16="http://schemas.microsoft.com/office/drawing/2014/main" id="{3E10E4F2-7860-4222-BE39-4F73701F89F8}"/>
              </a:ext>
            </a:extLst>
          </p:cNvPr>
          <p:cNvSpPr>
            <a:spLocks noGrp="1"/>
          </p:cNvSpPr>
          <p:nvPr>
            <p:ph sz="quarter" idx="13"/>
          </p:nvPr>
        </p:nvSpPr>
        <p:spPr>
          <a:xfrm>
            <a:off x="388280" y="906286"/>
            <a:ext cx="5421874" cy="458840"/>
          </a:xfrm>
        </p:spPr>
        <p:txBody>
          <a:bodyPr>
            <a:normAutofit/>
          </a:bodyPr>
          <a:lstStyle/>
          <a:p>
            <a:pPr marL="0" indent="0" algn="l" rtl="0" eaLnBrk="1" latinLnBrk="0" hangingPunct="1">
              <a:lnSpc>
                <a:spcPct val="90000"/>
              </a:lnSpc>
              <a:spcBef>
                <a:spcPts val="1000"/>
              </a:spcBef>
              <a:spcAft>
                <a:spcPts val="0"/>
              </a:spcAft>
            </a:pPr>
            <a:r>
              <a:rPr lang="zh-CN" altLang="zh-CN" kern="1200" dirty="0">
                <a:solidFill>
                  <a:srgbClr val="0070C0"/>
                </a:solidFill>
                <a:effectLst/>
                <a:latin typeface="楷体" panose="02010609060101010101" pitchFamily="49" charset="-122"/>
                <a:ea typeface="楷体" panose="02010609060101010101" pitchFamily="49" charset="-122"/>
                <a:cs typeface="+mn-cs"/>
              </a:rPr>
              <a:t>表面缪束线</a:t>
            </a:r>
            <a:r>
              <a:rPr lang="zh-CN" altLang="en-US" dirty="0"/>
              <a:t>的可行性方案</a:t>
            </a:r>
            <a:r>
              <a:rPr lang="zh-CN" altLang="zh-CN" kern="1200" dirty="0">
                <a:solidFill>
                  <a:srgbClr val="0070C0"/>
                </a:solidFill>
                <a:effectLst/>
                <a:latin typeface="楷体" panose="02010609060101010101" pitchFamily="49" charset="-122"/>
                <a:ea typeface="楷体" panose="02010609060101010101" pitchFamily="49" charset="-122"/>
                <a:cs typeface="+mn-cs"/>
              </a:rPr>
              <a:t>设计</a:t>
            </a:r>
            <a:endParaRPr lang="zh-CN" altLang="zh-CN" dirty="0">
              <a:effectLst/>
            </a:endParaRPr>
          </a:p>
        </p:txBody>
      </p:sp>
      <p:pic>
        <p:nvPicPr>
          <p:cNvPr id="5" name="图片 4">
            <a:extLst>
              <a:ext uri="{FF2B5EF4-FFF2-40B4-BE49-F238E27FC236}">
                <a16:creationId xmlns:a16="http://schemas.microsoft.com/office/drawing/2014/main" id="{704128C7-1CF9-4D8A-A376-4756D906A9C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50000"/>
          <a:stretch/>
        </p:blipFill>
        <p:spPr>
          <a:xfrm>
            <a:off x="110336" y="5067331"/>
            <a:ext cx="3335265" cy="1362778"/>
          </a:xfrm>
          <a:prstGeom prst="rect">
            <a:avLst/>
          </a:prstGeom>
        </p:spPr>
      </p:pic>
      <p:pic>
        <p:nvPicPr>
          <p:cNvPr id="11" name="图片 10">
            <a:extLst>
              <a:ext uri="{FF2B5EF4-FFF2-40B4-BE49-F238E27FC236}">
                <a16:creationId xmlns:a16="http://schemas.microsoft.com/office/drawing/2014/main" id="{955B0539-2955-4127-97D3-EE9F0213257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6159" y="3521287"/>
            <a:ext cx="4877402" cy="1460315"/>
          </a:xfrm>
          <a:prstGeom prst="rect">
            <a:avLst/>
          </a:prstGeom>
        </p:spPr>
      </p:pic>
      <p:grpSp>
        <p:nvGrpSpPr>
          <p:cNvPr id="6" name="组合 5">
            <a:extLst>
              <a:ext uri="{FF2B5EF4-FFF2-40B4-BE49-F238E27FC236}">
                <a16:creationId xmlns:a16="http://schemas.microsoft.com/office/drawing/2014/main" id="{0001C726-0276-4DA1-B194-7D1F2A206B61}"/>
              </a:ext>
            </a:extLst>
          </p:cNvPr>
          <p:cNvGrpSpPr/>
          <p:nvPr/>
        </p:nvGrpSpPr>
        <p:grpSpPr>
          <a:xfrm>
            <a:off x="3479546" y="4865014"/>
            <a:ext cx="2404118" cy="1598061"/>
            <a:chOff x="8482190" y="687121"/>
            <a:chExt cx="2862263" cy="2021078"/>
          </a:xfrm>
        </p:grpSpPr>
        <p:pic>
          <p:nvPicPr>
            <p:cNvPr id="7" name="图片 6">
              <a:extLst>
                <a:ext uri="{FF2B5EF4-FFF2-40B4-BE49-F238E27FC236}">
                  <a16:creationId xmlns:a16="http://schemas.microsoft.com/office/drawing/2014/main" id="{B6C8853A-A0B4-4344-A637-7CA6A5BD6311}"/>
                </a:ext>
              </a:extLst>
            </p:cNvPr>
            <p:cNvPicPr>
              <a:picLocks noChangeAspect="1"/>
            </p:cNvPicPr>
            <p:nvPr/>
          </p:nvPicPr>
          <p:blipFill rotWithShape="1">
            <a:blip r:embed="rId5"/>
            <a:srcRect t="48215" b="856"/>
            <a:stretch/>
          </p:blipFill>
          <p:spPr>
            <a:xfrm>
              <a:off x="8482190" y="1071325"/>
              <a:ext cx="2862263" cy="1636874"/>
            </a:xfrm>
            <a:prstGeom prst="rect">
              <a:avLst/>
            </a:prstGeom>
          </p:spPr>
        </p:pic>
        <p:pic>
          <p:nvPicPr>
            <p:cNvPr id="8" name="图片 7">
              <a:extLst>
                <a:ext uri="{FF2B5EF4-FFF2-40B4-BE49-F238E27FC236}">
                  <a16:creationId xmlns:a16="http://schemas.microsoft.com/office/drawing/2014/main" id="{B11F90FD-B8F3-4D9A-A30C-65B106ED877C}"/>
                </a:ext>
              </a:extLst>
            </p:cNvPr>
            <p:cNvPicPr>
              <a:picLocks noChangeAspect="1"/>
            </p:cNvPicPr>
            <p:nvPr/>
          </p:nvPicPr>
          <p:blipFill rotWithShape="1">
            <a:blip r:embed="rId5"/>
            <a:srcRect t="702" b="85916"/>
            <a:stretch/>
          </p:blipFill>
          <p:spPr>
            <a:xfrm>
              <a:off x="8482190" y="687121"/>
              <a:ext cx="2862263" cy="430084"/>
            </a:xfrm>
            <a:prstGeom prst="rect">
              <a:avLst/>
            </a:prstGeom>
          </p:spPr>
        </p:pic>
      </p:grpSp>
      <p:sp>
        <p:nvSpPr>
          <p:cNvPr id="12" name="内容占位符 3">
            <a:extLst>
              <a:ext uri="{FF2B5EF4-FFF2-40B4-BE49-F238E27FC236}">
                <a16:creationId xmlns:a16="http://schemas.microsoft.com/office/drawing/2014/main" id="{E3495898-A5D9-460D-9D19-54F233D955D0}"/>
              </a:ext>
            </a:extLst>
          </p:cNvPr>
          <p:cNvSpPr txBox="1">
            <a:spLocks/>
          </p:cNvSpPr>
          <p:nvPr/>
        </p:nvSpPr>
        <p:spPr>
          <a:xfrm>
            <a:off x="6381847" y="906286"/>
            <a:ext cx="4012854" cy="45884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0070C0"/>
                </a:solidFill>
                <a:latin typeface="楷体" panose="02010609060101010101" pitchFamily="49" charset="-122"/>
                <a:ea typeface="楷体" panose="02010609060101010101" pitchFamily="49"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衰变缪束线可行性方案</a:t>
            </a:r>
            <a:r>
              <a:rPr lang="zh-CN" altLang="zh-CN" kern="1200" dirty="0">
                <a:solidFill>
                  <a:srgbClr val="0070C0"/>
                </a:solidFill>
                <a:effectLst/>
                <a:latin typeface="楷体" panose="02010609060101010101" pitchFamily="49" charset="-122"/>
                <a:ea typeface="楷体" panose="02010609060101010101" pitchFamily="49" charset="-122"/>
                <a:cs typeface="+mn-cs"/>
              </a:rPr>
              <a:t>设计</a:t>
            </a:r>
            <a:endParaRPr lang="zh-CN" altLang="en-US" dirty="0">
              <a:latin typeface="Times" panose="02020603050405020304" pitchFamily="18" charset="0"/>
              <a:cs typeface="Times" panose="02020603050405020304" pitchFamily="18" charset="0"/>
            </a:endParaRPr>
          </a:p>
        </p:txBody>
      </p:sp>
      <p:pic>
        <p:nvPicPr>
          <p:cNvPr id="64" name="图片 63">
            <a:extLst>
              <a:ext uri="{FF2B5EF4-FFF2-40B4-BE49-F238E27FC236}">
                <a16:creationId xmlns:a16="http://schemas.microsoft.com/office/drawing/2014/main" id="{9A040037-2E93-4E49-819E-CFC78417849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87240" y="2538087"/>
            <a:ext cx="2287866" cy="1614965"/>
          </a:xfrm>
          <a:prstGeom prst="rect">
            <a:avLst/>
          </a:prstGeom>
        </p:spPr>
      </p:pic>
      <p:grpSp>
        <p:nvGrpSpPr>
          <p:cNvPr id="79" name="组合 78">
            <a:extLst>
              <a:ext uri="{FF2B5EF4-FFF2-40B4-BE49-F238E27FC236}">
                <a16:creationId xmlns:a16="http://schemas.microsoft.com/office/drawing/2014/main" id="{D7D68ADF-172E-4082-BC7A-422736FE57B9}"/>
              </a:ext>
            </a:extLst>
          </p:cNvPr>
          <p:cNvGrpSpPr>
            <a:grpSpLocks noChangeAspect="1"/>
          </p:cNvGrpSpPr>
          <p:nvPr/>
        </p:nvGrpSpPr>
        <p:grpSpPr>
          <a:xfrm>
            <a:off x="9420178" y="2386145"/>
            <a:ext cx="2616179" cy="4047746"/>
            <a:chOff x="8784463" y="1343251"/>
            <a:chExt cx="3319092" cy="5135291"/>
          </a:xfrm>
        </p:grpSpPr>
        <p:grpSp>
          <p:nvGrpSpPr>
            <p:cNvPr id="66" name="组合 65">
              <a:extLst>
                <a:ext uri="{FF2B5EF4-FFF2-40B4-BE49-F238E27FC236}">
                  <a16:creationId xmlns:a16="http://schemas.microsoft.com/office/drawing/2014/main" id="{CF1832A6-72D9-4FA6-B3C8-D66F0DF54E52}"/>
                </a:ext>
              </a:extLst>
            </p:cNvPr>
            <p:cNvGrpSpPr>
              <a:grpSpLocks noChangeAspect="1"/>
            </p:cNvGrpSpPr>
            <p:nvPr/>
          </p:nvGrpSpPr>
          <p:grpSpPr>
            <a:xfrm>
              <a:off x="8784463" y="1343251"/>
              <a:ext cx="3025270" cy="5135291"/>
              <a:chOff x="2638098" y="1052887"/>
              <a:chExt cx="3419871" cy="5805112"/>
            </a:xfrm>
          </p:grpSpPr>
          <p:pic>
            <p:nvPicPr>
              <p:cNvPr id="67" name="图片 66">
                <a:extLst>
                  <a:ext uri="{FF2B5EF4-FFF2-40B4-BE49-F238E27FC236}">
                    <a16:creationId xmlns:a16="http://schemas.microsoft.com/office/drawing/2014/main" id="{E167122B-0BF5-4543-A506-A089F15E3CD6}"/>
                  </a:ext>
                </a:extLst>
              </p:cNvPr>
              <p:cNvPicPr>
                <a:picLocks noChangeAspect="1"/>
              </p:cNvPicPr>
              <p:nvPr/>
            </p:nvPicPr>
            <p:blipFill>
              <a:blip r:embed="rId7">
                <a:extLst>
                  <a:ext uri="{28A0092B-C50C-407E-A947-70E740481C1C}">
                    <a14:useLocalDpi xmlns:a14="http://schemas.microsoft.com/office/drawing/2010/main" val="0"/>
                  </a:ext>
                </a:extLst>
              </a:blip>
              <a:srcRect r="62599"/>
              <a:stretch>
                <a:fillRect/>
              </a:stretch>
            </p:blipFill>
            <p:spPr>
              <a:xfrm>
                <a:off x="2638098" y="1052887"/>
                <a:ext cx="3419871" cy="5805112"/>
              </a:xfrm>
              <a:prstGeom prst="rect">
                <a:avLst/>
              </a:prstGeom>
            </p:spPr>
          </p:pic>
          <p:sp>
            <p:nvSpPr>
              <p:cNvPr id="68" name="文本框 67">
                <a:extLst>
                  <a:ext uri="{FF2B5EF4-FFF2-40B4-BE49-F238E27FC236}">
                    <a16:creationId xmlns:a16="http://schemas.microsoft.com/office/drawing/2014/main" id="{8A323E17-6AEF-454C-B550-1F57EF7983B4}"/>
                  </a:ext>
                </a:extLst>
              </p:cNvPr>
              <p:cNvSpPr txBox="1"/>
              <p:nvPr/>
            </p:nvSpPr>
            <p:spPr>
              <a:xfrm>
                <a:off x="4169286" y="5551127"/>
                <a:ext cx="1143108" cy="360040"/>
              </a:xfrm>
              <a:prstGeom prst="rect">
                <a:avLst/>
              </a:prstGeom>
              <a:noFill/>
            </p:spPr>
            <p:txBody>
              <a:bodyPr wrap="square" rtlCol="0">
                <a:noAutofit/>
              </a:bodyPr>
              <a:lstStyle/>
              <a:p>
                <a:pPr algn="just">
                  <a:lnSpc>
                    <a:spcPct val="110000"/>
                  </a:lnSpc>
                  <a:spcBef>
                    <a:spcPts val="0"/>
                  </a:spcBef>
                  <a:spcAft>
                    <a:spcPts val="600"/>
                  </a:spcAft>
                  <a:buClr>
                    <a:schemeClr val="tx1"/>
                  </a:buClr>
                </a:pPr>
                <a:r>
                  <a:rPr kumimoji="1" lang="en-US" altLang="zh-CN" sz="1100" b="1" dirty="0" err="1">
                    <a:solidFill>
                      <a:srgbClr val="0432FF"/>
                    </a:solidFill>
                    <a:latin typeface="Times New Roman" panose="02020603050405020304" pitchFamily="18" charset="0"/>
                    <a:ea typeface="微软雅黑" panose="020B0503020204020204" pitchFamily="34" charset="-122"/>
                    <a:cs typeface="Times New Roman" panose="02020603050405020304" pitchFamily="18" charset="0"/>
                  </a:rPr>
                  <a:t>DMT1</a:t>
                </a:r>
                <a:endParaRPr kumimoji="1" lang="zh-CN" altLang="en-US" sz="1100" b="1" dirty="0">
                  <a:solidFill>
                    <a:srgbClr val="0432FF"/>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69" name="文本框 68">
                <a:extLst>
                  <a:ext uri="{FF2B5EF4-FFF2-40B4-BE49-F238E27FC236}">
                    <a16:creationId xmlns:a16="http://schemas.microsoft.com/office/drawing/2014/main" id="{E57F0B9F-43AB-4F42-A638-DD1BB466015E}"/>
                  </a:ext>
                </a:extLst>
              </p:cNvPr>
              <p:cNvSpPr txBox="1"/>
              <p:nvPr/>
            </p:nvSpPr>
            <p:spPr>
              <a:xfrm>
                <a:off x="2730920" y="5546462"/>
                <a:ext cx="1220108" cy="360040"/>
              </a:xfrm>
              <a:prstGeom prst="rect">
                <a:avLst/>
              </a:prstGeom>
              <a:noFill/>
            </p:spPr>
            <p:txBody>
              <a:bodyPr wrap="square" rtlCol="0">
                <a:noAutofit/>
              </a:bodyPr>
              <a:lstStyle/>
              <a:p>
                <a:pPr algn="just">
                  <a:lnSpc>
                    <a:spcPct val="110000"/>
                  </a:lnSpc>
                  <a:spcBef>
                    <a:spcPts val="0"/>
                  </a:spcBef>
                  <a:spcAft>
                    <a:spcPts val="600"/>
                  </a:spcAft>
                  <a:buClr>
                    <a:schemeClr val="tx1"/>
                  </a:buClr>
                </a:pPr>
                <a:r>
                  <a:rPr kumimoji="1" lang="en-US" altLang="zh-CN" sz="1100" b="1" dirty="0" err="1">
                    <a:solidFill>
                      <a:srgbClr val="0432FF"/>
                    </a:solidFill>
                    <a:latin typeface="Times New Roman" panose="02020603050405020304" pitchFamily="18" charset="0"/>
                    <a:ea typeface="微软雅黑" panose="020B0503020204020204" pitchFamily="34" charset="-122"/>
                    <a:cs typeface="Times New Roman" panose="02020603050405020304" pitchFamily="18" charset="0"/>
                  </a:rPr>
                  <a:t>DMT2</a:t>
                </a:r>
                <a:endParaRPr kumimoji="1" lang="en-US" altLang="zh-CN" sz="1100" b="1" dirty="0">
                  <a:solidFill>
                    <a:srgbClr val="0432FF"/>
                  </a:solidFill>
                  <a:latin typeface="Times New Roman" panose="02020603050405020304" pitchFamily="18" charset="0"/>
                  <a:ea typeface="微软雅黑" panose="020B0503020204020204" pitchFamily="34" charset="-122"/>
                  <a:cs typeface="Times New Roman" panose="02020603050405020304" pitchFamily="18" charset="0"/>
                </a:endParaRPr>
              </a:p>
            </p:txBody>
          </p:sp>
        </p:grpSp>
        <p:grpSp>
          <p:nvGrpSpPr>
            <p:cNvPr id="70" name="组合 69">
              <a:extLst>
                <a:ext uri="{FF2B5EF4-FFF2-40B4-BE49-F238E27FC236}">
                  <a16:creationId xmlns:a16="http://schemas.microsoft.com/office/drawing/2014/main" id="{54EAECF6-E225-4884-90B9-26502C091123}"/>
                </a:ext>
              </a:extLst>
            </p:cNvPr>
            <p:cNvGrpSpPr/>
            <p:nvPr/>
          </p:nvGrpSpPr>
          <p:grpSpPr>
            <a:xfrm>
              <a:off x="8941889" y="2237000"/>
              <a:ext cx="3161666" cy="4210306"/>
              <a:chOff x="3381291" y="2232188"/>
              <a:chExt cx="3161666" cy="4210306"/>
            </a:xfrm>
          </p:grpSpPr>
          <p:sp>
            <p:nvSpPr>
              <p:cNvPr id="71" name="文本框 70">
                <a:extLst>
                  <a:ext uri="{FF2B5EF4-FFF2-40B4-BE49-F238E27FC236}">
                    <a16:creationId xmlns:a16="http://schemas.microsoft.com/office/drawing/2014/main" id="{79E657DC-C54B-47D5-97C0-B80BD1344B91}"/>
                  </a:ext>
                </a:extLst>
              </p:cNvPr>
              <p:cNvSpPr txBox="1"/>
              <p:nvPr/>
            </p:nvSpPr>
            <p:spPr>
              <a:xfrm rot="19525897">
                <a:off x="3991689" y="2802085"/>
                <a:ext cx="1757219" cy="360040"/>
              </a:xfrm>
              <a:prstGeom prst="rect">
                <a:avLst/>
              </a:prstGeom>
              <a:noFill/>
            </p:spPr>
            <p:txBody>
              <a:bodyPr wrap="square" rtlCol="0">
                <a:noAutofit/>
              </a:bodyPr>
              <a:lstStyle/>
              <a:p>
                <a:pPr algn="just">
                  <a:lnSpc>
                    <a:spcPct val="110000"/>
                  </a:lnSpc>
                  <a:spcBef>
                    <a:spcPts val="0"/>
                  </a:spcBef>
                  <a:spcAft>
                    <a:spcPts val="600"/>
                  </a:spcAft>
                  <a:buClr>
                    <a:schemeClr val="tx1"/>
                  </a:buClr>
                </a:pPr>
                <a:r>
                  <a:rPr kumimoji="1" lang="en-US" altLang="zh-CN" sz="1400" b="1" dirty="0">
                    <a:solidFill>
                      <a:srgbClr val="0432FF"/>
                    </a:solidFill>
                    <a:latin typeface="Times New Roman" panose="02020603050405020304" pitchFamily="18" charset="0"/>
                    <a:ea typeface="微软雅黑" panose="020B0503020204020204" pitchFamily="34" charset="-122"/>
                    <a:cs typeface="Times New Roman" panose="02020603050405020304" pitchFamily="18" charset="0"/>
                  </a:rPr>
                  <a:t>Decay Channel </a:t>
                </a:r>
                <a:endParaRPr kumimoji="1" lang="zh-CN" altLang="en-US" sz="1400" b="1" dirty="0">
                  <a:solidFill>
                    <a:srgbClr val="0432FF"/>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72" name="文本框 71">
                <a:extLst>
                  <a:ext uri="{FF2B5EF4-FFF2-40B4-BE49-F238E27FC236}">
                    <a16:creationId xmlns:a16="http://schemas.microsoft.com/office/drawing/2014/main" id="{D265D063-B77C-4EDC-9E25-FE4C00B98B40}"/>
                  </a:ext>
                </a:extLst>
              </p:cNvPr>
              <p:cNvSpPr txBox="1"/>
              <p:nvPr/>
            </p:nvSpPr>
            <p:spPr>
              <a:xfrm>
                <a:off x="5418434" y="2232188"/>
                <a:ext cx="1124523" cy="390470"/>
              </a:xfrm>
              <a:prstGeom prst="rect">
                <a:avLst/>
              </a:prstGeom>
              <a:noFill/>
            </p:spPr>
            <p:txBody>
              <a:bodyPr wrap="square">
                <a:spAutoFit/>
              </a:bodyPr>
              <a:lstStyle/>
              <a:p>
                <a:r>
                  <a:rPr lang="en-US" altLang="zh-CN" sz="1400" b="1" dirty="0">
                    <a:solidFill>
                      <a:srgbClr val="0432FF"/>
                    </a:solidFill>
                    <a:latin typeface="+mj-lt"/>
                  </a:rPr>
                  <a:t>π</a:t>
                </a:r>
                <a:r>
                  <a:rPr lang="zh-CN" altLang="en-US" sz="1400" b="1" dirty="0">
                    <a:solidFill>
                      <a:srgbClr val="0432FF"/>
                    </a:solidFill>
                    <a:latin typeface="+mj-lt"/>
                  </a:rPr>
                  <a:t> </a:t>
                </a:r>
                <a:r>
                  <a:rPr lang="en-US" altLang="zh-CN" sz="1400" b="1" dirty="0">
                    <a:solidFill>
                      <a:srgbClr val="0432FF"/>
                    </a:solidFill>
                    <a:latin typeface="+mj-lt"/>
                  </a:rPr>
                  <a:t>Capture</a:t>
                </a:r>
                <a:endParaRPr lang="zh-CN" altLang="en-US" sz="1400" b="1" dirty="0">
                  <a:solidFill>
                    <a:srgbClr val="0432FF"/>
                  </a:solidFill>
                </a:endParaRPr>
              </a:p>
            </p:txBody>
          </p:sp>
          <p:sp>
            <p:nvSpPr>
              <p:cNvPr id="73" name="矩形 72">
                <a:extLst>
                  <a:ext uri="{FF2B5EF4-FFF2-40B4-BE49-F238E27FC236}">
                    <a16:creationId xmlns:a16="http://schemas.microsoft.com/office/drawing/2014/main" id="{58E0B781-2BF9-4B3E-9CD6-FED5213ACA7E}"/>
                  </a:ext>
                </a:extLst>
              </p:cNvPr>
              <p:cNvSpPr/>
              <p:nvPr/>
            </p:nvSpPr>
            <p:spPr>
              <a:xfrm>
                <a:off x="5609352" y="2671251"/>
                <a:ext cx="727243" cy="582619"/>
              </a:xfrm>
              <a:prstGeom prst="rect">
                <a:avLst/>
              </a:prstGeom>
              <a:noFill/>
              <a:ln w="28575">
                <a:solidFill>
                  <a:schemeClr val="tx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dirty="0"/>
              </a:p>
            </p:txBody>
          </p:sp>
          <p:sp>
            <p:nvSpPr>
              <p:cNvPr id="74" name="矩形 73">
                <a:extLst>
                  <a:ext uri="{FF2B5EF4-FFF2-40B4-BE49-F238E27FC236}">
                    <a16:creationId xmlns:a16="http://schemas.microsoft.com/office/drawing/2014/main" id="{925CB929-E7ED-41AA-8BB9-5CCCD31C3E12}"/>
                  </a:ext>
                </a:extLst>
              </p:cNvPr>
              <p:cNvSpPr/>
              <p:nvPr/>
            </p:nvSpPr>
            <p:spPr>
              <a:xfrm rot="19431434">
                <a:off x="4383198" y="3145068"/>
                <a:ext cx="1477645" cy="475012"/>
              </a:xfrm>
              <a:prstGeom prst="rect">
                <a:avLst/>
              </a:prstGeom>
              <a:noFill/>
              <a:ln w="28575">
                <a:solidFill>
                  <a:schemeClr val="tx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dirty="0"/>
              </a:p>
            </p:txBody>
          </p:sp>
          <p:sp>
            <p:nvSpPr>
              <p:cNvPr id="75" name="矩形 74">
                <a:extLst>
                  <a:ext uri="{FF2B5EF4-FFF2-40B4-BE49-F238E27FC236}">
                    <a16:creationId xmlns:a16="http://schemas.microsoft.com/office/drawing/2014/main" id="{B62CEE0C-C053-4383-9A9E-138434970FCD}"/>
                  </a:ext>
                </a:extLst>
              </p:cNvPr>
              <p:cNvSpPr/>
              <p:nvPr/>
            </p:nvSpPr>
            <p:spPr>
              <a:xfrm>
                <a:off x="3381291" y="3841453"/>
                <a:ext cx="1890435" cy="2601041"/>
              </a:xfrm>
              <a:prstGeom prst="rect">
                <a:avLst/>
              </a:prstGeom>
              <a:noFill/>
              <a:ln w="28575">
                <a:solidFill>
                  <a:schemeClr val="tx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dirty="0"/>
              </a:p>
            </p:txBody>
          </p:sp>
          <p:sp>
            <p:nvSpPr>
              <p:cNvPr id="76" name="文本框 75">
                <a:extLst>
                  <a:ext uri="{FF2B5EF4-FFF2-40B4-BE49-F238E27FC236}">
                    <a16:creationId xmlns:a16="http://schemas.microsoft.com/office/drawing/2014/main" id="{259DF658-C2FE-4FE6-989D-1BD432C3D6AF}"/>
                  </a:ext>
                </a:extLst>
              </p:cNvPr>
              <p:cNvSpPr txBox="1"/>
              <p:nvPr/>
            </p:nvSpPr>
            <p:spPr>
              <a:xfrm>
                <a:off x="4426694" y="4284946"/>
                <a:ext cx="1918243" cy="360040"/>
              </a:xfrm>
              <a:prstGeom prst="rect">
                <a:avLst/>
              </a:prstGeom>
              <a:noFill/>
            </p:spPr>
            <p:txBody>
              <a:bodyPr wrap="square" rtlCol="0">
                <a:noAutofit/>
              </a:bodyPr>
              <a:lstStyle/>
              <a:p>
                <a:pPr algn="just">
                  <a:lnSpc>
                    <a:spcPct val="110000"/>
                  </a:lnSpc>
                  <a:spcBef>
                    <a:spcPts val="0"/>
                  </a:spcBef>
                  <a:spcAft>
                    <a:spcPts val="600"/>
                  </a:spcAft>
                  <a:buClr>
                    <a:schemeClr val="tx1"/>
                  </a:buClr>
                </a:pPr>
                <a:r>
                  <a:rPr kumimoji="1" lang="el-GR" altLang="zh-CN"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μ</a:t>
                </a:r>
                <a:r>
                  <a:rPr kumimoji="1" lang="zh-CN" altLang="en-US"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 </a:t>
                </a:r>
                <a:r>
                  <a:rPr kumimoji="1" lang="en-US" altLang="zh-CN"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Extraction</a:t>
                </a:r>
                <a:endParaRPr kumimoji="1" lang="zh-CN" altLang="en-US"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grpSp>
      </p:grpSp>
      <p:pic>
        <p:nvPicPr>
          <p:cNvPr id="15" name="图片 14">
            <a:extLst>
              <a:ext uri="{FF2B5EF4-FFF2-40B4-BE49-F238E27FC236}">
                <a16:creationId xmlns:a16="http://schemas.microsoft.com/office/drawing/2014/main" id="{C8D5657F-7D00-4E1B-A4C2-390653B7B458}"/>
              </a:ext>
            </a:extLst>
          </p:cNvPr>
          <p:cNvPicPr>
            <a:picLocks noChangeAspect="1"/>
          </p:cNvPicPr>
          <p:nvPr/>
        </p:nvPicPr>
        <p:blipFill>
          <a:blip r:embed="rId8"/>
          <a:stretch>
            <a:fillRect/>
          </a:stretch>
        </p:blipFill>
        <p:spPr>
          <a:xfrm>
            <a:off x="6363253" y="4311574"/>
            <a:ext cx="2928598" cy="2097696"/>
          </a:xfrm>
          <a:prstGeom prst="rect">
            <a:avLst/>
          </a:prstGeom>
        </p:spPr>
      </p:pic>
      <p:sp>
        <p:nvSpPr>
          <p:cNvPr id="28" name="文本框 27">
            <a:extLst>
              <a:ext uri="{FF2B5EF4-FFF2-40B4-BE49-F238E27FC236}">
                <a16:creationId xmlns:a16="http://schemas.microsoft.com/office/drawing/2014/main" id="{E16C6145-59CC-4AC3-AC04-EF6E8B45EB79}"/>
              </a:ext>
            </a:extLst>
          </p:cNvPr>
          <p:cNvSpPr txBox="1"/>
          <p:nvPr/>
        </p:nvSpPr>
        <p:spPr>
          <a:xfrm>
            <a:off x="305328" y="1365935"/>
            <a:ext cx="5578336" cy="1200329"/>
          </a:xfrm>
          <a:prstGeom prst="rect">
            <a:avLst/>
          </a:prstGeom>
          <a:noFill/>
        </p:spPr>
        <p:txBody>
          <a:bodyPr wrap="square">
            <a:spAutoFit/>
          </a:bodyPr>
          <a:lstStyle/>
          <a:p>
            <a:pPr marL="285750" indent="-285750">
              <a:buFont typeface="Wingdings" panose="05000000000000000000" pitchFamily="2" charset="2"/>
              <a:buChar char="Ø"/>
            </a:pPr>
            <a:r>
              <a:rPr lang="zh-CN" altLang="en-US" dirty="0">
                <a:latin typeface="Times" panose="02020603050405020304" pitchFamily="18" charset="0"/>
                <a:ea typeface="宋体" panose="02010600030101010101" pitchFamily="2" charset="-122"/>
                <a:cs typeface="Times" panose="02020603050405020304" pitchFamily="18" charset="0"/>
              </a:rPr>
              <a:t>全螺线管聚焦</a:t>
            </a:r>
            <a:endParaRPr lang="en-US" altLang="zh-CN" dirty="0">
              <a:latin typeface="Times" panose="02020603050405020304" pitchFamily="18" charset="0"/>
              <a:ea typeface="宋体" panose="02010600030101010101" pitchFamily="2" charset="-122"/>
              <a:cs typeface="Times" panose="02020603050405020304" pitchFamily="18" charset="0"/>
            </a:endParaRPr>
          </a:p>
          <a:p>
            <a:pPr marL="285750" indent="-285750">
              <a:buFont typeface="Wingdings" panose="05000000000000000000" pitchFamily="2" charset="2"/>
              <a:buChar char="Ø"/>
            </a:pPr>
            <a:r>
              <a:rPr lang="zh-CN" altLang="en-US" sz="1800" kern="100" dirty="0">
                <a:effectLst/>
                <a:latin typeface="Times" panose="02020603050405020304" pitchFamily="18" charset="0"/>
                <a:ea typeface="宋体" panose="02010600030101010101" pitchFamily="2" charset="-122"/>
                <a:cs typeface="Times" panose="02020603050405020304" pitchFamily="18" charset="0"/>
              </a:rPr>
              <a:t>优化目标：到达</a:t>
            </a:r>
            <a:r>
              <a:rPr lang="zh-CN" altLang="en-US" sz="1800" kern="100" dirty="0">
                <a:effectLst/>
                <a:latin typeface="Times New Roman" panose="02020603050405020304" pitchFamily="18" charset="0"/>
                <a:ea typeface="宋体" panose="02010600030101010101" pitchFamily="2" charset="-122"/>
                <a:cs typeface="宋体" panose="02010600030101010101" pitchFamily="2" charset="-122"/>
              </a:rPr>
              <a:t> </a:t>
            </a:r>
            <a:r>
              <a:rPr lang="en-US" altLang="zh-CN" sz="1800" kern="100" dirty="0" err="1">
                <a:effectLst/>
                <a:latin typeface="Times New Roman" panose="02020603050405020304" pitchFamily="18" charset="0"/>
                <a:ea typeface="宋体" panose="02010600030101010101" pitchFamily="2" charset="-122"/>
                <a:cs typeface="宋体" panose="02010600030101010101" pitchFamily="2" charset="-122"/>
              </a:rPr>
              <a:t>μSR</a:t>
            </a:r>
            <a:r>
              <a:rPr lang="zh-CN" altLang="en-US" sz="1800" kern="100" dirty="0">
                <a:effectLst/>
                <a:latin typeface="Times New Roman" panose="02020603050405020304" pitchFamily="18" charset="0"/>
                <a:ea typeface="宋体" panose="02010600030101010101" pitchFamily="2" charset="-122"/>
                <a:cs typeface="宋体" panose="02010600030101010101" pitchFamily="2" charset="-122"/>
              </a:rPr>
              <a:t>谱仪样品区的束流强度</a:t>
            </a:r>
            <a:endParaRPr lang="en-US" altLang="zh-CN" dirty="0">
              <a:latin typeface="Times" panose="02020603050405020304" pitchFamily="18" charset="0"/>
              <a:ea typeface="宋体" panose="02010600030101010101" pitchFamily="2" charset="-122"/>
              <a:cs typeface="Times" panose="02020603050405020304" pitchFamily="18" charset="0"/>
            </a:endParaRPr>
          </a:p>
          <a:p>
            <a:pPr marL="285750" indent="-285750">
              <a:buFont typeface="Wingdings" panose="05000000000000000000" pitchFamily="2" charset="2"/>
              <a:buChar char="Ø"/>
            </a:pPr>
            <a:r>
              <a:rPr lang="en-US" altLang="zh-CN" dirty="0">
                <a:latin typeface="Times" panose="02020603050405020304" pitchFamily="18" charset="0"/>
                <a:ea typeface="宋体" panose="02010600030101010101" pitchFamily="2" charset="-122"/>
                <a:cs typeface="Times" panose="02020603050405020304" pitchFamily="18" charset="0"/>
              </a:rPr>
              <a:t>15</a:t>
            </a:r>
            <a:r>
              <a:rPr lang="zh-CN" altLang="en-US" dirty="0">
                <a:latin typeface="Times" panose="02020603050405020304" pitchFamily="18" charset="0"/>
                <a:ea typeface="宋体" panose="02010600030101010101" pitchFamily="2" charset="-122"/>
                <a:cs typeface="Times" panose="02020603050405020304" pitchFamily="18" charset="0"/>
              </a:rPr>
              <a:t>个优化变量</a:t>
            </a:r>
            <a:r>
              <a:rPr lang="en-US" altLang="zh-CN" dirty="0">
                <a:latin typeface="Times" panose="02020603050405020304" pitchFamily="18" charset="0"/>
                <a:ea typeface="宋体" panose="02010600030101010101" pitchFamily="2" charset="-122"/>
                <a:cs typeface="Times" panose="02020603050405020304" pitchFamily="18" charset="0"/>
              </a:rPr>
              <a:t>: </a:t>
            </a:r>
            <a:r>
              <a:rPr lang="zh-CN" altLang="en-US" dirty="0">
                <a:effectLst/>
                <a:latin typeface="Times" panose="02020603050405020304" pitchFamily="18" charset="0"/>
                <a:ea typeface="宋体" panose="02010600030101010101" pitchFamily="2" charset="-122"/>
                <a:cs typeface="Times" panose="02020603050405020304" pitchFamily="18" charset="0"/>
              </a:rPr>
              <a:t>所有元件的位置和强度</a:t>
            </a:r>
            <a:endParaRPr lang="en-US" altLang="zh-CN" dirty="0">
              <a:effectLst/>
              <a:latin typeface="Times" panose="02020603050405020304" pitchFamily="18" charset="0"/>
              <a:ea typeface="宋体" panose="02010600030101010101" pitchFamily="2" charset="-122"/>
              <a:cs typeface="Times" panose="02020603050405020304" pitchFamily="18" charset="0"/>
            </a:endParaRPr>
          </a:p>
          <a:p>
            <a:pPr marL="285750" indent="-285750">
              <a:buFont typeface="Wingdings" panose="05000000000000000000" pitchFamily="2" charset="2"/>
              <a:buChar char="Ø"/>
            </a:pPr>
            <a:r>
              <a:rPr lang="zh-CN" altLang="en-US" dirty="0">
                <a:latin typeface="Times" panose="02020603050405020304" pitchFamily="18" charset="0"/>
                <a:ea typeface="宋体" panose="02010600030101010101" pitchFamily="2" charset="-122"/>
                <a:cs typeface="Times" panose="02020603050405020304" pitchFamily="18" charset="0"/>
              </a:rPr>
              <a:t>束线模型：包含屏蔽体、束流管的实际影响</a:t>
            </a:r>
            <a:endParaRPr lang="en-US" altLang="zh-CN" dirty="0">
              <a:latin typeface="Times" panose="02020603050405020304" pitchFamily="18" charset="0"/>
              <a:ea typeface="宋体" panose="02010600030101010101" pitchFamily="2" charset="-122"/>
              <a:cs typeface="Times" panose="02020603050405020304" pitchFamily="18" charset="0"/>
            </a:endParaRPr>
          </a:p>
        </p:txBody>
      </p:sp>
      <p:sp>
        <p:nvSpPr>
          <p:cNvPr id="29" name="文本框 28">
            <a:extLst>
              <a:ext uri="{FF2B5EF4-FFF2-40B4-BE49-F238E27FC236}">
                <a16:creationId xmlns:a16="http://schemas.microsoft.com/office/drawing/2014/main" id="{F22EEF0B-5A14-4931-ADBE-ECEACAF03132}"/>
              </a:ext>
            </a:extLst>
          </p:cNvPr>
          <p:cNvSpPr txBox="1"/>
          <p:nvPr/>
        </p:nvSpPr>
        <p:spPr>
          <a:xfrm>
            <a:off x="6152160" y="1365935"/>
            <a:ext cx="5803133" cy="923330"/>
          </a:xfrm>
          <a:prstGeom prst="rect">
            <a:avLst/>
          </a:prstGeom>
          <a:noFill/>
        </p:spPr>
        <p:txBody>
          <a:bodyPr wrap="square">
            <a:spAutoFit/>
          </a:bodyPr>
          <a:lstStyle/>
          <a:p>
            <a:pPr marL="285750" indent="-285750">
              <a:buFont typeface="Wingdings" panose="05000000000000000000" pitchFamily="2" charset="2"/>
              <a:buChar char="Ø"/>
            </a:pPr>
            <a:r>
              <a:rPr lang="zh-CN" altLang="en-US" baseline="0" dirty="0">
                <a:latin typeface="Times" panose="02020603050405020304" pitchFamily="18" charset="0"/>
                <a:ea typeface="宋体" panose="02010600030101010101" pitchFamily="2" charset="-122"/>
                <a:cs typeface="Times" panose="02020603050405020304" pitchFamily="18" charset="0"/>
              </a:rPr>
              <a:t>缪子引出系统：</a:t>
            </a:r>
            <a:r>
              <a:rPr lang="zh-CN" altLang="en-US" dirty="0">
                <a:latin typeface="Times" panose="02020603050405020304" pitchFamily="18" charset="0"/>
                <a:ea typeface="宋体" panose="02010600030101010101" pitchFamily="2" charset="-122"/>
                <a:cs typeface="Times" panose="02020603050405020304" pitchFamily="18" charset="0"/>
              </a:rPr>
              <a:t>四极铁聚焦，实现高动量、动量可调</a:t>
            </a:r>
            <a:endParaRPr lang="en-US" altLang="zh-CN" dirty="0">
              <a:latin typeface="Times" panose="02020603050405020304" pitchFamily="18" charset="0"/>
              <a:ea typeface="宋体" panose="02010600030101010101" pitchFamily="2" charset="-122"/>
              <a:cs typeface="Times" panose="02020603050405020304" pitchFamily="18" charset="0"/>
            </a:endParaRPr>
          </a:p>
          <a:p>
            <a:pPr marL="0" lvl="1" indent="-285750">
              <a:buFont typeface="Wingdings" panose="05000000000000000000" pitchFamily="2" charset="2"/>
              <a:buChar char="Ø"/>
            </a:pPr>
            <a:r>
              <a:rPr lang="en-US" altLang="zh-CN" dirty="0">
                <a:latin typeface="Times" panose="02020603050405020304" pitchFamily="18" charset="0"/>
                <a:ea typeface="宋体" panose="02010600030101010101" pitchFamily="2" charset="-122"/>
                <a:cs typeface="Times" panose="02020603050405020304" pitchFamily="18" charset="0"/>
              </a:rPr>
              <a:t>16</a:t>
            </a:r>
            <a:r>
              <a:rPr lang="zh-CN" altLang="en-US" dirty="0">
                <a:latin typeface="Times" panose="02020603050405020304" pitchFamily="18" charset="0"/>
                <a:ea typeface="宋体" panose="02010600030101010101" pitchFamily="2" charset="-122"/>
                <a:cs typeface="Times" panose="02020603050405020304" pitchFamily="18" charset="0"/>
              </a:rPr>
              <a:t>个优化变量</a:t>
            </a:r>
            <a:endParaRPr lang="en-US" altLang="zh-CN" dirty="0">
              <a:latin typeface="Times" panose="02020603050405020304" pitchFamily="18" charset="0"/>
              <a:ea typeface="宋体" panose="02010600030101010101" pitchFamily="2" charset="-122"/>
              <a:cs typeface="Times" panose="02020603050405020304" pitchFamily="18" charset="0"/>
            </a:endParaRPr>
          </a:p>
          <a:p>
            <a:pPr marL="0" lvl="1" indent="-285750">
              <a:buFont typeface="Wingdings" panose="05000000000000000000" pitchFamily="2" charset="2"/>
              <a:buChar char="Ø"/>
            </a:pPr>
            <a:r>
              <a:rPr lang="zh-CN" altLang="en-US" dirty="0">
                <a:latin typeface="Times" panose="02020603050405020304" pitchFamily="18" charset="0"/>
                <a:ea typeface="宋体" panose="02010600030101010101" pitchFamily="2" charset="-122"/>
                <a:cs typeface="Times" panose="02020603050405020304" pitchFamily="18" charset="0"/>
              </a:rPr>
              <a:t>优化目标</a:t>
            </a:r>
            <a:r>
              <a:rPr lang="en-US" altLang="zh-CN" dirty="0">
                <a:latin typeface="Times" panose="02020603050405020304" pitchFamily="18" charset="0"/>
                <a:ea typeface="宋体" panose="02010600030101010101" pitchFamily="2" charset="-122"/>
                <a:cs typeface="Times" panose="02020603050405020304" pitchFamily="18" charset="0"/>
              </a:rPr>
              <a:t>: </a:t>
            </a:r>
            <a:r>
              <a:rPr lang="zh-CN" altLang="en-US" dirty="0">
                <a:latin typeface="Times" panose="02020603050405020304" pitchFamily="18" charset="0"/>
                <a:ea typeface="宋体" panose="02010600030101010101" pitchFamily="2" charset="-122"/>
                <a:cs typeface="Times" panose="02020603050405020304" pitchFamily="18" charset="0"/>
              </a:rPr>
              <a:t>束线末端的缪子流强</a:t>
            </a:r>
            <a:endParaRPr lang="en-US" altLang="zh-CN" dirty="0">
              <a:latin typeface="Times" panose="02020603050405020304" pitchFamily="18" charset="0"/>
              <a:ea typeface="宋体" panose="02010600030101010101" pitchFamily="2" charset="-122"/>
              <a:cs typeface="Times" panose="02020603050405020304" pitchFamily="18" charset="0"/>
            </a:endParaRPr>
          </a:p>
        </p:txBody>
      </p:sp>
      <p:sp>
        <p:nvSpPr>
          <p:cNvPr id="30" name="文本框 29">
            <a:extLst>
              <a:ext uri="{FF2B5EF4-FFF2-40B4-BE49-F238E27FC236}">
                <a16:creationId xmlns:a16="http://schemas.microsoft.com/office/drawing/2014/main" id="{7E99F449-019E-4BB1-B0A6-083A43B5D752}"/>
              </a:ext>
            </a:extLst>
          </p:cNvPr>
          <p:cNvSpPr txBox="1"/>
          <p:nvPr/>
        </p:nvSpPr>
        <p:spPr>
          <a:xfrm>
            <a:off x="473134" y="6470181"/>
            <a:ext cx="11358054" cy="369332"/>
          </a:xfrm>
          <a:prstGeom prst="rect">
            <a:avLst/>
          </a:prstGeom>
          <a:noFill/>
        </p:spPr>
        <p:txBody>
          <a:bodyPr wrap="square">
            <a:spAutoFit/>
          </a:bodyPr>
          <a:lstStyle/>
          <a:p>
            <a:pPr algn="ctr"/>
            <a:r>
              <a:rPr lang="zh-CN" altLang="en-US" dirty="0">
                <a:solidFill>
                  <a:srgbClr val="000000"/>
                </a:solidFill>
                <a:latin typeface="宋体" panose="02010600030101010101" pitchFamily="2" charset="-122"/>
                <a:ea typeface="宋体" panose="02010600030101010101" pitchFamily="2" charset="-122"/>
              </a:rPr>
              <a:t>标准遗传算法：收敛精度较低，对于小束斑优化尤为不足</a:t>
            </a:r>
            <a:endParaRPr lang="en-US" altLang="zh-CN" b="1" dirty="0">
              <a:effectLst/>
              <a:latin typeface="宋体" panose="02010600030101010101" pitchFamily="2" charset="-122"/>
              <a:ea typeface="宋体" panose="02010600030101010101" pitchFamily="2" charset="-122"/>
            </a:endParaRPr>
          </a:p>
        </p:txBody>
      </p:sp>
      <p:sp>
        <p:nvSpPr>
          <p:cNvPr id="9" name="矩形: 圆角 8">
            <a:extLst>
              <a:ext uri="{FF2B5EF4-FFF2-40B4-BE49-F238E27FC236}">
                <a16:creationId xmlns:a16="http://schemas.microsoft.com/office/drawing/2014/main" id="{526B3D59-FBA4-46F8-BB50-CC40481771E2}"/>
              </a:ext>
            </a:extLst>
          </p:cNvPr>
          <p:cNvSpPr/>
          <p:nvPr/>
        </p:nvSpPr>
        <p:spPr>
          <a:xfrm>
            <a:off x="3608962" y="5546042"/>
            <a:ext cx="2084281" cy="183549"/>
          </a:xfrm>
          <a:prstGeom prst="roundRect">
            <a:avLst/>
          </a:prstGeom>
          <a:noFill/>
          <a:ln w="28575">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id="{EC4F9FF2-0529-4256-923F-AB0933424DCD}"/>
              </a:ext>
            </a:extLst>
          </p:cNvPr>
          <p:cNvSpPr/>
          <p:nvPr/>
        </p:nvSpPr>
        <p:spPr>
          <a:xfrm>
            <a:off x="9351240" y="2431807"/>
            <a:ext cx="559088" cy="24042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灯片编号占位符 1">
            <a:extLst>
              <a:ext uri="{FF2B5EF4-FFF2-40B4-BE49-F238E27FC236}">
                <a16:creationId xmlns:a16="http://schemas.microsoft.com/office/drawing/2014/main" id="{8046A85A-F8D1-46CD-A817-178C04D62398}"/>
              </a:ext>
            </a:extLst>
          </p:cNvPr>
          <p:cNvSpPr>
            <a:spLocks noGrp="1"/>
          </p:cNvSpPr>
          <p:nvPr>
            <p:ph type="sldNum" sz="quarter" idx="12"/>
          </p:nvPr>
        </p:nvSpPr>
        <p:spPr>
          <a:xfrm>
            <a:off x="11037806" y="6356350"/>
            <a:ext cx="799202" cy="365125"/>
          </a:xfrm>
        </p:spPr>
        <p:txBody>
          <a:bodyPr/>
          <a:lstStyle/>
          <a:p>
            <a:fld id="{ECC73629-B289-4799-8BD1-5C362D43B8F8}" type="slidenum">
              <a:rPr lang="zh-CN" altLang="en-US" smtClean="0"/>
              <a:pPr/>
              <a:t>11</a:t>
            </a:fld>
            <a:endParaRPr lang="zh-CN" altLang="en-US" dirty="0"/>
          </a:p>
        </p:txBody>
      </p:sp>
      <p:sp>
        <p:nvSpPr>
          <p:cNvPr id="33" name="文本框 32">
            <a:extLst>
              <a:ext uri="{FF2B5EF4-FFF2-40B4-BE49-F238E27FC236}">
                <a16:creationId xmlns:a16="http://schemas.microsoft.com/office/drawing/2014/main" id="{8A2C4C5C-03EF-4C11-A940-63ADD7241C1F}"/>
              </a:ext>
            </a:extLst>
          </p:cNvPr>
          <p:cNvSpPr txBox="1"/>
          <p:nvPr/>
        </p:nvSpPr>
        <p:spPr>
          <a:xfrm>
            <a:off x="8280941" y="5758405"/>
            <a:ext cx="1063723" cy="369332"/>
          </a:xfrm>
          <a:prstGeom prst="rect">
            <a:avLst/>
          </a:prstGeom>
          <a:noFill/>
        </p:spPr>
        <p:txBody>
          <a:bodyPr wrap="square">
            <a:spAutoFit/>
          </a:bodyPr>
          <a:lstStyle/>
          <a:p>
            <a:r>
              <a:rPr lang="en-US" altLang="zh-CN" sz="1800" i="0" u="none" strike="noStrike" dirty="0">
                <a:solidFill>
                  <a:schemeClr val="tx1">
                    <a:lumMod val="75000"/>
                    <a:lumOff val="25000"/>
                  </a:schemeClr>
                </a:solidFill>
                <a:latin typeface="STIXMath"/>
              </a:rPr>
              <a:t>∅30 mm </a:t>
            </a:r>
            <a:endParaRPr lang="zh-CN" altLang="en-US" dirty="0">
              <a:solidFill>
                <a:schemeClr val="tx1">
                  <a:lumMod val="75000"/>
                  <a:lumOff val="25000"/>
                </a:schemeClr>
              </a:solidFill>
            </a:endParaRPr>
          </a:p>
        </p:txBody>
      </p:sp>
      <p:sp>
        <p:nvSpPr>
          <p:cNvPr id="32" name="矩形: 圆角 31">
            <a:extLst>
              <a:ext uri="{FF2B5EF4-FFF2-40B4-BE49-F238E27FC236}">
                <a16:creationId xmlns:a16="http://schemas.microsoft.com/office/drawing/2014/main" id="{4EB23F32-7A2C-4806-BC7F-491573BE9669}"/>
              </a:ext>
            </a:extLst>
          </p:cNvPr>
          <p:cNvSpPr/>
          <p:nvPr/>
        </p:nvSpPr>
        <p:spPr>
          <a:xfrm>
            <a:off x="6517252" y="4807377"/>
            <a:ext cx="2564318" cy="295762"/>
          </a:xfrm>
          <a:prstGeom prst="roundRect">
            <a:avLst/>
          </a:prstGeom>
          <a:noFill/>
          <a:ln w="28575">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4" name="图形 33">
            <a:extLst>
              <a:ext uri="{FF2B5EF4-FFF2-40B4-BE49-F238E27FC236}">
                <a16:creationId xmlns:a16="http://schemas.microsoft.com/office/drawing/2014/main" id="{AFF63AD9-C437-471E-85DE-93A1B40A909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431303" y="2416721"/>
            <a:ext cx="2945708" cy="1890971"/>
          </a:xfrm>
          <a:prstGeom prst="rect">
            <a:avLst/>
          </a:prstGeom>
        </p:spPr>
      </p:pic>
    </p:spTree>
    <p:extLst>
      <p:ext uri="{BB962C8B-B14F-4D97-AF65-F5344CB8AC3E}">
        <p14:creationId xmlns:p14="http://schemas.microsoft.com/office/powerpoint/2010/main" val="150506547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9" grpId="0" animBg="1"/>
      <p:bldP spid="3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占位符 2">
            <a:extLst>
              <a:ext uri="{FF2B5EF4-FFF2-40B4-BE49-F238E27FC236}">
                <a16:creationId xmlns:a16="http://schemas.microsoft.com/office/drawing/2014/main" id="{4649BBA8-9647-4EC0-A36F-3DF318009B56}"/>
              </a:ext>
            </a:extLst>
          </p:cNvPr>
          <p:cNvSpPr>
            <a:spLocks noGrp="1"/>
          </p:cNvSpPr>
          <p:nvPr>
            <p:ph type="body" idx="1"/>
          </p:nvPr>
        </p:nvSpPr>
        <p:spPr>
          <a:xfrm>
            <a:off x="388279" y="117782"/>
            <a:ext cx="11569677" cy="522000"/>
          </a:xfrm>
        </p:spPr>
        <p:txBody>
          <a:bodyPr>
            <a:normAutofit/>
          </a:bodyPr>
          <a:lstStyle/>
          <a:p>
            <a:r>
              <a:rPr lang="zh-CN" altLang="en-US" dirty="0">
                <a:latin typeface="Helvetica-Bold"/>
                <a:cs typeface="Times" panose="02020603050405020304" pitchFamily="18" charset="0"/>
              </a:rPr>
              <a:t>基于中心演化算法</a:t>
            </a:r>
            <a:r>
              <a:rPr lang="en-US" altLang="zh-CN" dirty="0">
                <a:latin typeface="Helvetica-Bold"/>
                <a:cs typeface="Times" panose="02020603050405020304" pitchFamily="18" charset="0"/>
              </a:rPr>
              <a:t>(CE)</a:t>
            </a:r>
            <a:r>
              <a:rPr lang="zh-CN" altLang="en-US" dirty="0">
                <a:latin typeface="Helvetica-Bold"/>
                <a:cs typeface="Times" panose="02020603050405020304" pitchFamily="18" charset="0"/>
              </a:rPr>
              <a:t>的束线优化研究</a:t>
            </a:r>
          </a:p>
        </p:txBody>
      </p:sp>
      <p:pic>
        <p:nvPicPr>
          <p:cNvPr id="14" name="图片 13">
            <a:extLst>
              <a:ext uri="{FF2B5EF4-FFF2-40B4-BE49-F238E27FC236}">
                <a16:creationId xmlns:a16="http://schemas.microsoft.com/office/drawing/2014/main" id="{BA072E3D-7B87-4024-A052-B83C1C8AC2FF}"/>
              </a:ext>
            </a:extLst>
          </p:cNvPr>
          <p:cNvPicPr>
            <a:picLocks noChangeAspect="1"/>
          </p:cNvPicPr>
          <p:nvPr/>
        </p:nvPicPr>
        <p:blipFill rotWithShape="1">
          <a:blip r:embed="rId3"/>
          <a:srcRect l="8640" t="1660" r="10601" b="28371"/>
          <a:stretch/>
        </p:blipFill>
        <p:spPr>
          <a:xfrm>
            <a:off x="430856" y="996659"/>
            <a:ext cx="3065539" cy="2051174"/>
          </a:xfrm>
          <a:prstGeom prst="rect">
            <a:avLst/>
          </a:prstGeom>
        </p:spPr>
      </p:pic>
      <p:sp>
        <p:nvSpPr>
          <p:cNvPr id="33" name="文本框 32">
            <a:extLst>
              <a:ext uri="{FF2B5EF4-FFF2-40B4-BE49-F238E27FC236}">
                <a16:creationId xmlns:a16="http://schemas.microsoft.com/office/drawing/2014/main" id="{A58B0E2E-766E-4717-9DF7-A109D7844F5C}"/>
              </a:ext>
            </a:extLst>
          </p:cNvPr>
          <p:cNvSpPr txBox="1"/>
          <p:nvPr/>
        </p:nvSpPr>
        <p:spPr>
          <a:xfrm>
            <a:off x="379437" y="3047833"/>
            <a:ext cx="6959274" cy="1754326"/>
          </a:xfrm>
          <a:prstGeom prst="rect">
            <a:avLst/>
          </a:prstGeom>
          <a:noFill/>
        </p:spPr>
        <p:txBody>
          <a:bodyPr wrap="square">
            <a:spAutoFit/>
          </a:bodyPr>
          <a:lstStyle/>
          <a:p>
            <a:pPr marL="285750" indent="-285750">
              <a:buFont typeface="Wingdings" panose="05000000000000000000" pitchFamily="2" charset="2"/>
              <a:buChar char="Ø"/>
            </a:pPr>
            <a:r>
              <a:rPr lang="zh-CN" altLang="en-US" dirty="0">
                <a:latin typeface="Times New Roman" panose="02020603050405020304" pitchFamily="18" charset="0"/>
                <a:ea typeface="宋体" panose="02010600030101010101" pitchFamily="2" charset="-122"/>
                <a:cs typeface="Times New Roman" panose="02020603050405020304" pitchFamily="18" charset="0"/>
              </a:rPr>
              <a:t>并行模拟：快速探索</a:t>
            </a:r>
            <a:endParaRPr lang="en-US" altLang="zh-CN" dirty="0">
              <a:latin typeface="Times New Roman" panose="02020603050405020304" pitchFamily="18" charset="0"/>
              <a:ea typeface="宋体" panose="02010600030101010101" pitchFamily="2" charset="-122"/>
              <a:cs typeface="Times New Roman" panose="02020603050405020304" pitchFamily="18" charset="0"/>
            </a:endParaRPr>
          </a:p>
          <a:p>
            <a:pPr marL="285750" indent="-285750">
              <a:buFont typeface="Wingdings" panose="05000000000000000000" pitchFamily="2" charset="2"/>
              <a:buChar char="Ø"/>
            </a:pPr>
            <a:r>
              <a:rPr lang="zh-CN" altLang="en-US" dirty="0">
                <a:latin typeface="Times New Roman" panose="02020603050405020304" pitchFamily="18" charset="0"/>
                <a:ea typeface="宋体" panose="02010600030101010101" pitchFamily="2" charset="-122"/>
                <a:cs typeface="Times New Roman" panose="02020603050405020304" pitchFamily="18" charset="0"/>
              </a:rPr>
              <a:t>惩罚函数：束流强度和束斑尺寸</a:t>
            </a:r>
            <a:endParaRPr lang="en-US" altLang="zh-CN" dirty="0">
              <a:effectLst/>
              <a:latin typeface="Times New Roman" panose="02020603050405020304" pitchFamily="18" charset="0"/>
              <a:ea typeface="宋体" panose="02010600030101010101" pitchFamily="2" charset="-122"/>
              <a:cs typeface="Times New Roman" panose="02020603050405020304" pitchFamily="18" charset="0"/>
            </a:endParaRPr>
          </a:p>
          <a:p>
            <a:pPr lvl="7"/>
            <a:r>
              <a:rPr lang="en-US" altLang="zh-CN" i="1" dirty="0">
                <a:latin typeface="Times New Roman" panose="02020603050405020304" pitchFamily="18" charset="0"/>
                <a:ea typeface="宋体" panose="02010600030101010101" pitchFamily="2" charset="-122"/>
                <a:cs typeface="Times New Roman" panose="02020603050405020304" pitchFamily="18" charset="0"/>
              </a:rPr>
              <a:t>N:</a:t>
            </a:r>
            <a:r>
              <a:rPr lang="zh-CN" altLang="en-US" dirty="0">
                <a:latin typeface="Times New Roman" panose="02020603050405020304" pitchFamily="18" charset="0"/>
                <a:ea typeface="宋体" panose="02010600030101010101" pitchFamily="2" charset="-122"/>
                <a:cs typeface="Times New Roman" panose="02020603050405020304" pitchFamily="18" charset="0"/>
              </a:rPr>
              <a:t>缪子总数</a:t>
            </a:r>
            <a:r>
              <a:rPr lang="en-US" altLang="zh-CN" dirty="0">
                <a:latin typeface="Times New Roman" panose="02020603050405020304" pitchFamily="18" charset="0"/>
                <a:ea typeface="宋体" panose="02010600030101010101" pitchFamily="2" charset="-122"/>
                <a:cs typeface="Times New Roman" panose="02020603050405020304" pitchFamily="18" charset="0"/>
              </a:rPr>
              <a:t>,</a:t>
            </a:r>
          </a:p>
          <a:p>
            <a:pPr lvl="7"/>
            <a:r>
              <a:rPr lang="en-US" altLang="zh-CN" i="1" dirty="0">
                <a:latin typeface="Times New Roman" panose="02020603050405020304" pitchFamily="18" charset="0"/>
                <a:ea typeface="宋体" panose="02010600030101010101" pitchFamily="2" charset="-122"/>
                <a:cs typeface="Times New Roman" panose="02020603050405020304" pitchFamily="18" charset="0"/>
              </a:rPr>
              <a:t>P: </a:t>
            </a:r>
            <a:r>
              <a:rPr lang="zh-CN" altLang="en-US" dirty="0">
                <a:latin typeface="Times New Roman" panose="02020603050405020304" pitchFamily="18" charset="0"/>
                <a:ea typeface="宋体" panose="02010600030101010101" pitchFamily="2" charset="-122"/>
                <a:cs typeface="Times New Roman" panose="02020603050405020304" pitchFamily="18" charset="0"/>
              </a:rPr>
              <a:t>目标尺寸内的束核比例</a:t>
            </a:r>
            <a:endParaRPr lang="en-US" altLang="zh-CN" dirty="0">
              <a:latin typeface="Times New Roman" panose="02020603050405020304" pitchFamily="18" charset="0"/>
              <a:ea typeface="宋体" panose="02010600030101010101" pitchFamily="2" charset="-122"/>
              <a:cs typeface="Times New Roman" panose="02020603050405020304" pitchFamily="18" charset="0"/>
            </a:endParaRPr>
          </a:p>
          <a:p>
            <a:pPr marL="285750" indent="-285750">
              <a:buFont typeface="Wingdings" panose="05000000000000000000" pitchFamily="2" charset="2"/>
              <a:buChar char="Ø"/>
            </a:pPr>
            <a:r>
              <a:rPr lang="zh-CN" altLang="en-US" dirty="0">
                <a:effectLst/>
                <a:latin typeface="Times New Roman" panose="02020603050405020304" pitchFamily="18" charset="0"/>
                <a:ea typeface="宋体" panose="02010600030101010101" pitchFamily="2" charset="-122"/>
                <a:cs typeface="Times New Roman" panose="02020603050405020304" pitchFamily="18" charset="0"/>
              </a:rPr>
              <a:t>梯度下降：基于抛物线拟合的高精度局部搜索</a:t>
            </a:r>
            <a:endParaRPr lang="en-US" altLang="zh-CN" dirty="0">
              <a:effectLst/>
              <a:latin typeface="Times New Roman" panose="02020603050405020304" pitchFamily="18" charset="0"/>
              <a:ea typeface="宋体" panose="02010600030101010101" pitchFamily="2" charset="-122"/>
              <a:cs typeface="Times New Roman" panose="02020603050405020304" pitchFamily="18" charset="0"/>
            </a:endParaRPr>
          </a:p>
          <a:p>
            <a:pPr marL="285750" indent="-285750">
              <a:buFont typeface="Wingdings" panose="05000000000000000000" pitchFamily="2" charset="2"/>
              <a:buChar char="Ø"/>
            </a:pPr>
            <a:r>
              <a:rPr lang="zh-CN" altLang="en-US" dirty="0">
                <a:effectLst/>
                <a:latin typeface="Times New Roman" panose="02020603050405020304" pitchFamily="18" charset="0"/>
                <a:ea typeface="宋体" panose="02010600030101010101" pitchFamily="2" charset="-122"/>
                <a:cs typeface="Times New Roman" panose="02020603050405020304" pitchFamily="18" charset="0"/>
              </a:rPr>
              <a:t>随机跳跃：避免陷入局部最优</a:t>
            </a:r>
            <a:endParaRPr lang="en-US" altLang="zh-CN" dirty="0">
              <a:effectLst/>
              <a:latin typeface="Times New Roman" panose="02020603050405020304" pitchFamily="18" charset="0"/>
              <a:ea typeface="宋体" panose="02010600030101010101" pitchFamily="2" charset="-122"/>
              <a:cs typeface="Times New Roman" panose="02020603050405020304" pitchFamily="18" charset="0"/>
            </a:endParaRPr>
          </a:p>
        </p:txBody>
      </p:sp>
      <p:pic>
        <p:nvPicPr>
          <p:cNvPr id="6" name="图形 5">
            <a:extLst>
              <a:ext uri="{FF2B5EF4-FFF2-40B4-BE49-F238E27FC236}">
                <a16:creationId xmlns:a16="http://schemas.microsoft.com/office/drawing/2014/main" id="{E4BE9F7F-577B-4F03-B609-CA13C65DC09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244080" y="1095343"/>
            <a:ext cx="4744494" cy="5502931"/>
          </a:xfrm>
          <a:prstGeom prst="rect">
            <a:avLst/>
          </a:prstGeom>
        </p:spPr>
      </p:pic>
      <p:sp>
        <p:nvSpPr>
          <p:cNvPr id="16" name="内容占位符 3">
            <a:extLst>
              <a:ext uri="{FF2B5EF4-FFF2-40B4-BE49-F238E27FC236}">
                <a16:creationId xmlns:a16="http://schemas.microsoft.com/office/drawing/2014/main" id="{5CF65762-8352-490A-87A1-D7054131CB1C}"/>
              </a:ext>
            </a:extLst>
          </p:cNvPr>
          <p:cNvSpPr>
            <a:spLocks noGrp="1"/>
          </p:cNvSpPr>
          <p:nvPr>
            <p:ph sz="quarter" idx="13"/>
          </p:nvPr>
        </p:nvSpPr>
        <p:spPr>
          <a:xfrm>
            <a:off x="388279" y="906286"/>
            <a:ext cx="6712061" cy="458840"/>
          </a:xfrm>
        </p:spPr>
        <p:txBody>
          <a:bodyPr>
            <a:normAutofit/>
          </a:bodyPr>
          <a:lstStyle/>
          <a:p>
            <a:r>
              <a:rPr lang="zh-CN" altLang="en-US" dirty="0">
                <a:effectLst/>
              </a:rPr>
              <a:t>算法原理</a:t>
            </a:r>
            <a:endParaRPr lang="zh-CN" altLang="en-US" dirty="0">
              <a:latin typeface="Times New Roman" panose="02020603050405020304" pitchFamily="18" charset="0"/>
              <a:cs typeface="Times New Roman" panose="02020603050405020304" pitchFamily="18" charset="0"/>
            </a:endParaRPr>
          </a:p>
        </p:txBody>
      </p:sp>
      <p:pic>
        <p:nvPicPr>
          <p:cNvPr id="8" name="图片 7">
            <a:extLst>
              <a:ext uri="{FF2B5EF4-FFF2-40B4-BE49-F238E27FC236}">
                <a16:creationId xmlns:a16="http://schemas.microsoft.com/office/drawing/2014/main" id="{9BFFCED9-5569-4453-A930-4526BA38AF7C}"/>
              </a:ext>
            </a:extLst>
          </p:cNvPr>
          <p:cNvPicPr>
            <a:picLocks noChangeAspect="1"/>
          </p:cNvPicPr>
          <p:nvPr/>
        </p:nvPicPr>
        <p:blipFill>
          <a:blip r:embed="rId6"/>
          <a:stretch>
            <a:fillRect/>
          </a:stretch>
        </p:blipFill>
        <p:spPr>
          <a:xfrm>
            <a:off x="1963626" y="3631831"/>
            <a:ext cx="1443026" cy="299245"/>
          </a:xfrm>
          <a:prstGeom prst="rect">
            <a:avLst/>
          </a:prstGeom>
        </p:spPr>
      </p:pic>
      <p:pic>
        <p:nvPicPr>
          <p:cNvPr id="11" name="图片 10">
            <a:extLst>
              <a:ext uri="{FF2B5EF4-FFF2-40B4-BE49-F238E27FC236}">
                <a16:creationId xmlns:a16="http://schemas.microsoft.com/office/drawing/2014/main" id="{CD048E70-4151-4E71-9F1F-C8D33BC8DBEE}"/>
              </a:ext>
            </a:extLst>
          </p:cNvPr>
          <p:cNvPicPr>
            <a:picLocks noChangeAspect="1"/>
          </p:cNvPicPr>
          <p:nvPr/>
        </p:nvPicPr>
        <p:blipFill>
          <a:blip r:embed="rId7"/>
          <a:stretch>
            <a:fillRect/>
          </a:stretch>
        </p:blipFill>
        <p:spPr>
          <a:xfrm>
            <a:off x="2193700" y="4893625"/>
            <a:ext cx="2605390" cy="1935432"/>
          </a:xfrm>
          <a:prstGeom prst="rect">
            <a:avLst/>
          </a:prstGeom>
        </p:spPr>
      </p:pic>
      <p:sp>
        <p:nvSpPr>
          <p:cNvPr id="23" name="文本框 22">
            <a:extLst>
              <a:ext uri="{FF2B5EF4-FFF2-40B4-BE49-F238E27FC236}">
                <a16:creationId xmlns:a16="http://schemas.microsoft.com/office/drawing/2014/main" id="{6FC7498C-2315-4BB0-8D18-017BE904DD8D}"/>
              </a:ext>
            </a:extLst>
          </p:cNvPr>
          <p:cNvSpPr txBox="1"/>
          <p:nvPr/>
        </p:nvSpPr>
        <p:spPr>
          <a:xfrm>
            <a:off x="3124017" y="1722324"/>
            <a:ext cx="3976323" cy="1200329"/>
          </a:xfrm>
          <a:prstGeom prst="rect">
            <a:avLst/>
          </a:prstGeom>
          <a:noFill/>
        </p:spPr>
        <p:txBody>
          <a:bodyPr wrap="square">
            <a:spAutoFit/>
          </a:bodyPr>
          <a:lstStyle/>
          <a:p>
            <a:pPr marL="800100" lvl="1" indent="-342900">
              <a:buFont typeface="+mj-lt"/>
              <a:buAutoNum type="arabicPeriod"/>
            </a:pPr>
            <a:r>
              <a:rPr lang="zh-CN" altLang="en-US" b="1" dirty="0">
                <a:effectLst/>
                <a:latin typeface="Times New Roman" panose="02020603050405020304" pitchFamily="18" charset="0"/>
                <a:ea typeface="宋体" panose="02010600030101010101" pitchFamily="2" charset="-122"/>
                <a:cs typeface="Times New Roman" panose="02020603050405020304" pitchFamily="18" charset="0"/>
              </a:rPr>
              <a:t>中心：</a:t>
            </a:r>
            <a:r>
              <a:rPr lang="zh-CN" altLang="en-US" dirty="0">
                <a:effectLst/>
                <a:latin typeface="Times New Roman" panose="02020603050405020304" pitchFamily="18" charset="0"/>
                <a:ea typeface="宋体" panose="02010600030101010101" pitchFamily="2" charset="-122"/>
                <a:cs typeface="Times New Roman" panose="02020603050405020304" pitchFamily="18" charset="0"/>
              </a:rPr>
              <a:t>蚁后随机释放飞蚁</a:t>
            </a:r>
            <a:endParaRPr lang="en-US" altLang="zh-CN" dirty="0">
              <a:effectLst/>
              <a:latin typeface="Times New Roman" panose="02020603050405020304" pitchFamily="18" charset="0"/>
              <a:ea typeface="宋体" panose="02010600030101010101" pitchFamily="2" charset="-122"/>
              <a:cs typeface="Times New Roman" panose="02020603050405020304" pitchFamily="18" charset="0"/>
            </a:endParaRPr>
          </a:p>
          <a:p>
            <a:pPr marL="800100" lvl="1" indent="-342900">
              <a:buFont typeface="+mj-lt"/>
              <a:buAutoNum type="arabicPeriod"/>
            </a:pPr>
            <a:r>
              <a:rPr lang="zh-CN" altLang="en-US" dirty="0">
                <a:effectLst/>
                <a:latin typeface="Times New Roman" panose="02020603050405020304" pitchFamily="18" charset="0"/>
                <a:ea typeface="宋体" panose="02010600030101010101" pitchFamily="2" charset="-122"/>
                <a:cs typeface="Times New Roman" panose="02020603050405020304" pitchFamily="18" charset="0"/>
              </a:rPr>
              <a:t>飞蚁向上攀爬</a:t>
            </a:r>
            <a:endParaRPr lang="en-US" altLang="zh-CN" dirty="0">
              <a:effectLst/>
              <a:latin typeface="Times New Roman" panose="02020603050405020304" pitchFamily="18" charset="0"/>
              <a:ea typeface="宋体" panose="02010600030101010101" pitchFamily="2" charset="-122"/>
              <a:cs typeface="Times New Roman" panose="02020603050405020304" pitchFamily="18" charset="0"/>
            </a:endParaRPr>
          </a:p>
          <a:p>
            <a:pPr marL="800100" lvl="1" indent="-342900">
              <a:buFont typeface="+mj-lt"/>
              <a:buAutoNum type="arabicPeriod"/>
            </a:pPr>
            <a:r>
              <a:rPr lang="zh-CN" altLang="en-US" dirty="0">
                <a:effectLst/>
                <a:latin typeface="Times New Roman" panose="02020603050405020304" pitchFamily="18" charset="0"/>
                <a:ea typeface="宋体" panose="02010600030101010101" pitchFamily="2" charset="-122"/>
                <a:cs typeface="Times New Roman" panose="02020603050405020304" pitchFamily="18" charset="0"/>
              </a:rPr>
              <a:t>它们报告各自的高度</a:t>
            </a:r>
            <a:endParaRPr lang="en-US" altLang="zh-CN" dirty="0">
              <a:effectLst/>
              <a:latin typeface="Times New Roman" panose="02020603050405020304" pitchFamily="18" charset="0"/>
              <a:ea typeface="宋体" panose="02010600030101010101" pitchFamily="2" charset="-122"/>
              <a:cs typeface="Times New Roman" panose="02020603050405020304" pitchFamily="18" charset="0"/>
            </a:endParaRPr>
          </a:p>
          <a:p>
            <a:pPr marL="800100" lvl="1" indent="-342900">
              <a:buFont typeface="+mj-lt"/>
              <a:buAutoNum type="arabicPeriod"/>
            </a:pPr>
            <a:r>
              <a:rPr lang="zh-CN" altLang="en-US" b="1" dirty="0">
                <a:effectLst/>
                <a:latin typeface="Times New Roman" panose="02020603050405020304" pitchFamily="18" charset="0"/>
                <a:ea typeface="宋体" panose="02010600030101010101" pitchFamily="2" charset="-122"/>
                <a:cs typeface="Times New Roman" panose="02020603050405020304" pitchFamily="18" charset="0"/>
              </a:rPr>
              <a:t>迭代：</a:t>
            </a:r>
            <a:r>
              <a:rPr lang="zh-CN" altLang="en-US" dirty="0">
                <a:effectLst/>
                <a:latin typeface="Times New Roman" panose="02020603050405020304" pitchFamily="18" charset="0"/>
                <a:ea typeface="宋体" panose="02010600030101010101" pitchFamily="2" charset="-122"/>
                <a:cs typeface="Times New Roman" panose="02020603050405020304" pitchFamily="18" charset="0"/>
              </a:rPr>
              <a:t>最高处飞蚁成为新蚁后</a:t>
            </a:r>
            <a:endParaRPr lang="en-US" altLang="zh-CN" dirty="0">
              <a:effectLst/>
              <a:latin typeface="Times New Roman" panose="02020603050405020304" pitchFamily="18" charset="0"/>
              <a:ea typeface="宋体" panose="02010600030101010101" pitchFamily="2" charset="-122"/>
              <a:cs typeface="Times New Roman" panose="02020603050405020304" pitchFamily="18" charset="0"/>
            </a:endParaRPr>
          </a:p>
        </p:txBody>
      </p:sp>
      <p:sp>
        <p:nvSpPr>
          <p:cNvPr id="13" name="灯片编号占位符 1">
            <a:extLst>
              <a:ext uri="{FF2B5EF4-FFF2-40B4-BE49-F238E27FC236}">
                <a16:creationId xmlns:a16="http://schemas.microsoft.com/office/drawing/2014/main" id="{B56E7051-B182-4893-83BD-9E285995C211}"/>
              </a:ext>
            </a:extLst>
          </p:cNvPr>
          <p:cNvSpPr>
            <a:spLocks noGrp="1"/>
          </p:cNvSpPr>
          <p:nvPr>
            <p:ph type="sldNum" sz="quarter" idx="12"/>
          </p:nvPr>
        </p:nvSpPr>
        <p:spPr>
          <a:xfrm>
            <a:off x="11037806" y="6356350"/>
            <a:ext cx="799202" cy="365125"/>
          </a:xfrm>
        </p:spPr>
        <p:txBody>
          <a:bodyPr/>
          <a:lstStyle/>
          <a:p>
            <a:fld id="{ECC73629-B289-4799-8BD1-5C362D43B8F8}" type="slidenum">
              <a:rPr lang="zh-CN" altLang="en-US" smtClean="0"/>
              <a:pPr/>
              <a:t>12</a:t>
            </a:fld>
            <a:endParaRPr lang="zh-CN" altLang="en-US" dirty="0"/>
          </a:p>
        </p:txBody>
      </p:sp>
    </p:spTree>
    <p:extLst>
      <p:ext uri="{BB962C8B-B14F-4D97-AF65-F5344CB8AC3E}">
        <p14:creationId xmlns:p14="http://schemas.microsoft.com/office/powerpoint/2010/main" val="312142884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占位符 2">
            <a:extLst>
              <a:ext uri="{FF2B5EF4-FFF2-40B4-BE49-F238E27FC236}">
                <a16:creationId xmlns:a16="http://schemas.microsoft.com/office/drawing/2014/main" id="{4649BBA8-9647-4EC0-A36F-3DF318009B56}"/>
              </a:ext>
            </a:extLst>
          </p:cNvPr>
          <p:cNvSpPr>
            <a:spLocks noGrp="1"/>
          </p:cNvSpPr>
          <p:nvPr>
            <p:ph type="body" idx="1"/>
          </p:nvPr>
        </p:nvSpPr>
        <p:spPr>
          <a:xfrm>
            <a:off x="388279" y="117782"/>
            <a:ext cx="11569677" cy="522000"/>
          </a:xfrm>
        </p:spPr>
        <p:txBody>
          <a:bodyPr>
            <a:normAutofit/>
          </a:bodyPr>
          <a:lstStyle/>
          <a:p>
            <a:r>
              <a:rPr lang="zh-CN" altLang="en-US" dirty="0">
                <a:latin typeface="Helvetica-Bold"/>
                <a:cs typeface="Times" panose="02020603050405020304" pitchFamily="18" charset="0"/>
              </a:rPr>
              <a:t>基于中心迭代算法</a:t>
            </a:r>
            <a:r>
              <a:rPr lang="en-US" altLang="zh-CN" dirty="0">
                <a:latin typeface="Helvetica-Bold"/>
                <a:cs typeface="Times" panose="02020603050405020304" pitchFamily="18" charset="0"/>
              </a:rPr>
              <a:t>(CE)</a:t>
            </a:r>
            <a:r>
              <a:rPr lang="zh-CN" altLang="en-US" dirty="0">
                <a:latin typeface="Helvetica-Bold"/>
                <a:cs typeface="Times" panose="02020603050405020304" pitchFamily="18" charset="0"/>
              </a:rPr>
              <a:t>的束线优化研究</a:t>
            </a:r>
          </a:p>
        </p:txBody>
      </p:sp>
      <p:pic>
        <p:nvPicPr>
          <p:cNvPr id="8" name="图片 7">
            <a:extLst>
              <a:ext uri="{FF2B5EF4-FFF2-40B4-BE49-F238E27FC236}">
                <a16:creationId xmlns:a16="http://schemas.microsoft.com/office/drawing/2014/main" id="{03FBE027-1532-4B99-BA77-142FED3CA67B}"/>
              </a:ext>
            </a:extLst>
          </p:cNvPr>
          <p:cNvPicPr>
            <a:picLocks noChangeAspect="1"/>
          </p:cNvPicPr>
          <p:nvPr/>
        </p:nvPicPr>
        <p:blipFill rotWithShape="1">
          <a:blip r:embed="rId3"/>
          <a:srcRect b="6469"/>
          <a:stretch/>
        </p:blipFill>
        <p:spPr>
          <a:xfrm>
            <a:off x="5836375" y="4171933"/>
            <a:ext cx="5825247" cy="2347304"/>
          </a:xfrm>
          <a:prstGeom prst="rect">
            <a:avLst/>
          </a:prstGeom>
        </p:spPr>
      </p:pic>
      <p:sp>
        <p:nvSpPr>
          <p:cNvPr id="18" name="文本框 17">
            <a:extLst>
              <a:ext uri="{FF2B5EF4-FFF2-40B4-BE49-F238E27FC236}">
                <a16:creationId xmlns:a16="http://schemas.microsoft.com/office/drawing/2014/main" id="{B9B68672-8961-4F8E-B42C-03969CA277FF}"/>
              </a:ext>
            </a:extLst>
          </p:cNvPr>
          <p:cNvSpPr txBox="1"/>
          <p:nvPr/>
        </p:nvSpPr>
        <p:spPr>
          <a:xfrm>
            <a:off x="280550" y="1398372"/>
            <a:ext cx="6959274" cy="369332"/>
          </a:xfrm>
          <a:prstGeom prst="rect">
            <a:avLst/>
          </a:prstGeom>
          <a:noFill/>
        </p:spPr>
        <p:txBody>
          <a:bodyPr wrap="square">
            <a:spAutoFit/>
          </a:bodyPr>
          <a:lstStyle/>
          <a:p>
            <a:pPr marL="285750" indent="-285750">
              <a:buFont typeface="Wingdings" panose="05000000000000000000" pitchFamily="2" charset="2"/>
              <a:buChar char="Ø"/>
            </a:pPr>
            <a:r>
              <a:rPr lang="en-US" altLang="zh-CN" sz="1800" b="0" i="0" u="none" strike="noStrike" baseline="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MELODY </a:t>
            </a:r>
            <a:r>
              <a:rPr lang="zh-CN" altLang="en-US" sz="1800" b="0" i="0" u="none" strike="noStrike" baseline="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表面缪束线工程方案设计</a:t>
            </a:r>
            <a:endParaRPr lang="zh-CN" altLang="en-US" dirty="0">
              <a:latin typeface="Times New Roman" panose="02020603050405020304" pitchFamily="18" charset="0"/>
              <a:ea typeface="宋体" panose="02010600030101010101" pitchFamily="2" charset="-122"/>
              <a:cs typeface="Times New Roman" panose="02020603050405020304" pitchFamily="18" charset="0"/>
            </a:endParaRPr>
          </a:p>
        </p:txBody>
      </p:sp>
      <p:sp>
        <p:nvSpPr>
          <p:cNvPr id="19" name="文本框 18">
            <a:extLst>
              <a:ext uri="{FF2B5EF4-FFF2-40B4-BE49-F238E27FC236}">
                <a16:creationId xmlns:a16="http://schemas.microsoft.com/office/drawing/2014/main" id="{49FCD248-906F-40B6-B4C3-167D34029B27}"/>
              </a:ext>
            </a:extLst>
          </p:cNvPr>
          <p:cNvSpPr txBox="1"/>
          <p:nvPr/>
        </p:nvSpPr>
        <p:spPr>
          <a:xfrm>
            <a:off x="6527434" y="3773654"/>
            <a:ext cx="5024100" cy="369332"/>
          </a:xfrm>
          <a:prstGeom prst="rect">
            <a:avLst/>
          </a:prstGeom>
          <a:noFill/>
        </p:spPr>
        <p:txBody>
          <a:bodyPr wrap="square">
            <a:spAutoFit/>
          </a:bodyPr>
          <a:lstStyle/>
          <a:p>
            <a:pPr marL="285750" indent="-285750">
              <a:buFont typeface="Wingdings" panose="05000000000000000000" pitchFamily="2" charset="2"/>
              <a:buChar char="Ø"/>
            </a:pPr>
            <a:r>
              <a:rPr lang="en-US" altLang="zh-CN"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SMT1</a:t>
            </a:r>
            <a:r>
              <a:rPr lang="zh-CN" altLang="en-US"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终端处的束流横向分布</a:t>
            </a:r>
            <a:r>
              <a:rPr lang="zh-CN" altLang="en-US" sz="1800" b="0" i="0" u="none" strike="noStrike" baseline="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与动量分布</a:t>
            </a:r>
            <a:endParaRPr lang="zh-CN" altLang="en-US" dirty="0">
              <a:latin typeface="Times New Roman" panose="02020603050405020304" pitchFamily="18" charset="0"/>
              <a:ea typeface="宋体" panose="02010600030101010101" pitchFamily="2" charset="-122"/>
              <a:cs typeface="Times New Roman" panose="02020603050405020304" pitchFamily="18" charset="0"/>
            </a:endParaRPr>
          </a:p>
        </p:txBody>
      </p:sp>
      <p:sp>
        <p:nvSpPr>
          <p:cNvPr id="24" name="内容占位符 3">
            <a:extLst>
              <a:ext uri="{FF2B5EF4-FFF2-40B4-BE49-F238E27FC236}">
                <a16:creationId xmlns:a16="http://schemas.microsoft.com/office/drawing/2014/main" id="{44DB2752-9607-4ED9-AB5F-335DA1D0E08F}"/>
              </a:ext>
            </a:extLst>
          </p:cNvPr>
          <p:cNvSpPr>
            <a:spLocks noGrp="1"/>
          </p:cNvSpPr>
          <p:nvPr>
            <p:ph sz="quarter" idx="13"/>
          </p:nvPr>
        </p:nvSpPr>
        <p:spPr>
          <a:xfrm>
            <a:off x="388280" y="906286"/>
            <a:ext cx="4012854" cy="458840"/>
          </a:xfrm>
        </p:spPr>
        <p:txBody>
          <a:bodyPr/>
          <a:lstStyle/>
          <a:p>
            <a:r>
              <a:rPr lang="zh-CN" altLang="en-US" dirty="0">
                <a:cs typeface="Times" panose="02020603050405020304" pitchFamily="18" charset="0"/>
              </a:rPr>
              <a:t>表面缪束线工程方案设计</a:t>
            </a:r>
          </a:p>
        </p:txBody>
      </p:sp>
      <p:sp>
        <p:nvSpPr>
          <p:cNvPr id="26" name="文本框 25">
            <a:extLst>
              <a:ext uri="{FF2B5EF4-FFF2-40B4-BE49-F238E27FC236}">
                <a16:creationId xmlns:a16="http://schemas.microsoft.com/office/drawing/2014/main" id="{8B8CA9B3-F40E-4289-8A4E-26E70B7ACD54}"/>
              </a:ext>
            </a:extLst>
          </p:cNvPr>
          <p:cNvSpPr txBox="1"/>
          <p:nvPr/>
        </p:nvSpPr>
        <p:spPr>
          <a:xfrm>
            <a:off x="6430844" y="6456118"/>
            <a:ext cx="3659555" cy="369332"/>
          </a:xfrm>
          <a:prstGeom prst="rect">
            <a:avLst/>
          </a:prstGeom>
          <a:noFill/>
        </p:spPr>
        <p:txBody>
          <a:bodyPr wrap="square">
            <a:spAutoFit/>
          </a:bodyPr>
          <a:lstStyle/>
          <a:p>
            <a:r>
              <a:rPr lang="en-US" altLang="zh-CN" sz="1800" b="1" i="0" u="none" strike="noStrike" baseline="0" dirty="0">
                <a:solidFill>
                  <a:srgbClr val="FF0000"/>
                </a:solidFill>
                <a:latin typeface="STIXMath"/>
              </a:rPr>
              <a:t>7×10</a:t>
            </a:r>
            <a:r>
              <a:rPr lang="en-US" altLang="zh-CN" sz="1800" b="1" i="0" u="none" strike="noStrike" baseline="30000" dirty="0">
                <a:solidFill>
                  <a:srgbClr val="FF0000"/>
                </a:solidFill>
                <a:latin typeface="STIXMath"/>
              </a:rPr>
              <a:t>5</a:t>
            </a:r>
            <a:r>
              <a:rPr lang="en-US" altLang="zh-CN" sz="1800" b="1" i="0" u="none" strike="noStrike" dirty="0">
                <a:solidFill>
                  <a:srgbClr val="FF0000"/>
                </a:solidFill>
                <a:latin typeface="STIXMath"/>
              </a:rPr>
              <a:t>μ</a:t>
            </a:r>
            <a:r>
              <a:rPr lang="en-US" altLang="zh-CN" sz="1800" b="1" i="0" u="none" strike="noStrike" baseline="30000" dirty="0">
                <a:solidFill>
                  <a:srgbClr val="FF0000"/>
                </a:solidFill>
                <a:latin typeface="STIXMath"/>
              </a:rPr>
              <a:t>+</a:t>
            </a:r>
            <a:r>
              <a:rPr lang="en-US" altLang="zh-CN" sz="1800" b="1" i="0" u="none" strike="noStrike" dirty="0">
                <a:solidFill>
                  <a:srgbClr val="FF0000"/>
                </a:solidFill>
                <a:latin typeface="STIXMath"/>
              </a:rPr>
              <a:t>/s </a:t>
            </a:r>
            <a:r>
              <a:rPr lang="en-US" altLang="zh-CN" b="1" dirty="0">
                <a:solidFill>
                  <a:srgbClr val="FF0000"/>
                </a:solidFill>
                <a:latin typeface="STIXMath"/>
              </a:rPr>
              <a:t>w</a:t>
            </a:r>
            <a:r>
              <a:rPr lang="en-US" altLang="zh-CN" sz="1800" b="1" i="0" u="none" strike="noStrike" dirty="0">
                <a:solidFill>
                  <a:srgbClr val="FF0000"/>
                </a:solidFill>
                <a:latin typeface="STIXMath"/>
              </a:rPr>
              <a:t>ithin ∅20 mm @20 kW </a:t>
            </a:r>
            <a:endParaRPr lang="zh-CN" altLang="en-US" b="1" dirty="0">
              <a:solidFill>
                <a:srgbClr val="FF0000"/>
              </a:solidFill>
            </a:endParaRPr>
          </a:p>
        </p:txBody>
      </p:sp>
      <p:sp>
        <p:nvSpPr>
          <p:cNvPr id="20" name="灯片编号占位符 1">
            <a:extLst>
              <a:ext uri="{FF2B5EF4-FFF2-40B4-BE49-F238E27FC236}">
                <a16:creationId xmlns:a16="http://schemas.microsoft.com/office/drawing/2014/main" id="{713F882C-6D02-41C2-842E-5E8439491FC8}"/>
              </a:ext>
            </a:extLst>
          </p:cNvPr>
          <p:cNvSpPr>
            <a:spLocks noGrp="1"/>
          </p:cNvSpPr>
          <p:nvPr>
            <p:ph type="sldNum" sz="quarter" idx="12"/>
          </p:nvPr>
        </p:nvSpPr>
        <p:spPr>
          <a:xfrm>
            <a:off x="11037806" y="6356350"/>
            <a:ext cx="799202" cy="365125"/>
          </a:xfrm>
        </p:spPr>
        <p:txBody>
          <a:bodyPr/>
          <a:lstStyle/>
          <a:p>
            <a:fld id="{ECC73629-B289-4799-8BD1-5C362D43B8F8}" type="slidenum">
              <a:rPr lang="zh-CN" altLang="en-US" smtClean="0"/>
              <a:pPr/>
              <a:t>13</a:t>
            </a:fld>
            <a:endParaRPr lang="zh-CN" altLang="en-US" dirty="0"/>
          </a:p>
        </p:txBody>
      </p:sp>
      <p:grpSp>
        <p:nvGrpSpPr>
          <p:cNvPr id="2" name="组合 1">
            <a:extLst>
              <a:ext uri="{FF2B5EF4-FFF2-40B4-BE49-F238E27FC236}">
                <a16:creationId xmlns:a16="http://schemas.microsoft.com/office/drawing/2014/main" id="{20767D53-49FB-4BF6-BC59-A7C3CAB944B1}"/>
              </a:ext>
            </a:extLst>
          </p:cNvPr>
          <p:cNvGrpSpPr/>
          <p:nvPr/>
        </p:nvGrpSpPr>
        <p:grpSpPr>
          <a:xfrm>
            <a:off x="1212778" y="1092491"/>
            <a:ext cx="7546899" cy="4411154"/>
            <a:chOff x="612928" y="1681184"/>
            <a:chExt cx="7546899" cy="4411154"/>
          </a:xfrm>
        </p:grpSpPr>
        <p:grpSp>
          <p:nvGrpSpPr>
            <p:cNvPr id="76" name="组合 75">
              <a:extLst>
                <a:ext uri="{FF2B5EF4-FFF2-40B4-BE49-F238E27FC236}">
                  <a16:creationId xmlns:a16="http://schemas.microsoft.com/office/drawing/2014/main" id="{AA4347D0-0949-402F-BE78-9EF75B065001}"/>
                </a:ext>
              </a:extLst>
            </p:cNvPr>
            <p:cNvGrpSpPr>
              <a:grpSpLocks noChangeAspect="1"/>
            </p:cNvGrpSpPr>
            <p:nvPr/>
          </p:nvGrpSpPr>
          <p:grpSpPr>
            <a:xfrm>
              <a:off x="612928" y="1681184"/>
              <a:ext cx="7546899" cy="2692880"/>
              <a:chOff x="438905" y="2564649"/>
              <a:chExt cx="11899811" cy="4246080"/>
            </a:xfrm>
          </p:grpSpPr>
          <p:grpSp>
            <p:nvGrpSpPr>
              <p:cNvPr id="77" name="组合 76">
                <a:extLst>
                  <a:ext uri="{FF2B5EF4-FFF2-40B4-BE49-F238E27FC236}">
                    <a16:creationId xmlns:a16="http://schemas.microsoft.com/office/drawing/2014/main" id="{B82ACBDD-A5BF-46E2-B38C-1E5E957E232E}"/>
                  </a:ext>
                </a:extLst>
              </p:cNvPr>
              <p:cNvGrpSpPr/>
              <p:nvPr/>
            </p:nvGrpSpPr>
            <p:grpSpPr>
              <a:xfrm>
                <a:off x="438905" y="2564649"/>
                <a:ext cx="11899811" cy="4246080"/>
                <a:chOff x="438905" y="2564649"/>
                <a:chExt cx="11899811" cy="4246080"/>
              </a:xfrm>
            </p:grpSpPr>
            <p:grpSp>
              <p:nvGrpSpPr>
                <p:cNvPr id="82" name="组合 81">
                  <a:extLst>
                    <a:ext uri="{FF2B5EF4-FFF2-40B4-BE49-F238E27FC236}">
                      <a16:creationId xmlns:a16="http://schemas.microsoft.com/office/drawing/2014/main" id="{F8401AA6-80A2-4F24-B2A9-5488735CF6B9}"/>
                    </a:ext>
                  </a:extLst>
                </p:cNvPr>
                <p:cNvGrpSpPr/>
                <p:nvPr/>
              </p:nvGrpSpPr>
              <p:grpSpPr>
                <a:xfrm>
                  <a:off x="438905" y="2564649"/>
                  <a:ext cx="11899811" cy="4246080"/>
                  <a:chOff x="549629" y="2346509"/>
                  <a:chExt cx="12138202" cy="4331141"/>
                </a:xfrm>
              </p:grpSpPr>
              <p:grpSp>
                <p:nvGrpSpPr>
                  <p:cNvPr id="85" name="组合 84">
                    <a:extLst>
                      <a:ext uri="{FF2B5EF4-FFF2-40B4-BE49-F238E27FC236}">
                        <a16:creationId xmlns:a16="http://schemas.microsoft.com/office/drawing/2014/main" id="{8711305A-6BF1-40A3-BECF-AB927DAD874B}"/>
                      </a:ext>
                    </a:extLst>
                  </p:cNvPr>
                  <p:cNvGrpSpPr/>
                  <p:nvPr/>
                </p:nvGrpSpPr>
                <p:grpSpPr>
                  <a:xfrm>
                    <a:off x="549629" y="2346509"/>
                    <a:ext cx="12138202" cy="4331141"/>
                    <a:chOff x="549629" y="2346509"/>
                    <a:chExt cx="12138202" cy="4331141"/>
                  </a:xfrm>
                </p:grpSpPr>
                <p:grpSp>
                  <p:nvGrpSpPr>
                    <p:cNvPr id="88" name="组合 87">
                      <a:extLst>
                        <a:ext uri="{FF2B5EF4-FFF2-40B4-BE49-F238E27FC236}">
                          <a16:creationId xmlns:a16="http://schemas.microsoft.com/office/drawing/2014/main" id="{6341C689-40B7-46C1-8409-117A5F6BD4C8}"/>
                        </a:ext>
                      </a:extLst>
                    </p:cNvPr>
                    <p:cNvGrpSpPr/>
                    <p:nvPr/>
                  </p:nvGrpSpPr>
                  <p:grpSpPr>
                    <a:xfrm>
                      <a:off x="549629" y="2346509"/>
                      <a:ext cx="12138202" cy="4331141"/>
                      <a:chOff x="549629" y="2346509"/>
                      <a:chExt cx="12138202" cy="4331141"/>
                    </a:xfrm>
                  </p:grpSpPr>
                  <p:grpSp>
                    <p:nvGrpSpPr>
                      <p:cNvPr id="103" name="组合 102">
                        <a:extLst>
                          <a:ext uri="{FF2B5EF4-FFF2-40B4-BE49-F238E27FC236}">
                            <a16:creationId xmlns:a16="http://schemas.microsoft.com/office/drawing/2014/main" id="{D7CAA85E-348F-40E3-9164-0D5F4A972C2B}"/>
                          </a:ext>
                        </a:extLst>
                      </p:cNvPr>
                      <p:cNvGrpSpPr/>
                      <p:nvPr/>
                    </p:nvGrpSpPr>
                    <p:grpSpPr>
                      <a:xfrm>
                        <a:off x="549629" y="3553525"/>
                        <a:ext cx="10306101" cy="3124125"/>
                        <a:chOff x="-72532" y="2557505"/>
                        <a:chExt cx="10692333" cy="3241207"/>
                      </a:xfrm>
                    </p:grpSpPr>
                    <p:grpSp>
                      <p:nvGrpSpPr>
                        <p:cNvPr id="113" name="组合 112">
                          <a:extLst>
                            <a:ext uri="{FF2B5EF4-FFF2-40B4-BE49-F238E27FC236}">
                              <a16:creationId xmlns:a16="http://schemas.microsoft.com/office/drawing/2014/main" id="{F06D0218-5742-4195-A90D-E5F36432D393}"/>
                            </a:ext>
                          </a:extLst>
                        </p:cNvPr>
                        <p:cNvGrpSpPr/>
                        <p:nvPr/>
                      </p:nvGrpSpPr>
                      <p:grpSpPr>
                        <a:xfrm>
                          <a:off x="233916" y="2557505"/>
                          <a:ext cx="10385885" cy="3241207"/>
                          <a:chOff x="233916" y="2557505"/>
                          <a:chExt cx="10385885" cy="3241207"/>
                        </a:xfrm>
                      </p:grpSpPr>
                      <p:pic>
                        <p:nvPicPr>
                          <p:cNvPr id="117" name="Picture 6">
                            <a:extLst>
                              <a:ext uri="{FF2B5EF4-FFF2-40B4-BE49-F238E27FC236}">
                                <a16:creationId xmlns:a16="http://schemas.microsoft.com/office/drawing/2014/main" id="{9C4BF863-39F1-4CCA-B210-F689581897BE}"/>
                              </a:ext>
                            </a:extLst>
                          </p:cNvPr>
                          <p:cNvPicPr>
                            <a:picLocks noChangeAspect="1"/>
                          </p:cNvPicPr>
                          <p:nvPr/>
                        </p:nvPicPr>
                        <p:blipFill>
                          <a:blip r:embed="rId4"/>
                          <a:stretch>
                            <a:fillRect/>
                          </a:stretch>
                        </p:blipFill>
                        <p:spPr>
                          <a:xfrm>
                            <a:off x="233916" y="2844210"/>
                            <a:ext cx="10385885" cy="2751292"/>
                          </a:xfrm>
                          <a:prstGeom prst="rect">
                            <a:avLst/>
                          </a:prstGeom>
                        </p:spPr>
                      </p:pic>
                      <p:sp>
                        <p:nvSpPr>
                          <p:cNvPr id="118" name="文本框 23">
                            <a:extLst>
                              <a:ext uri="{FF2B5EF4-FFF2-40B4-BE49-F238E27FC236}">
                                <a16:creationId xmlns:a16="http://schemas.microsoft.com/office/drawing/2014/main" id="{92CFE801-C4AD-49A9-8681-B97DEE762321}"/>
                              </a:ext>
                            </a:extLst>
                          </p:cNvPr>
                          <p:cNvSpPr txBox="1"/>
                          <p:nvPr/>
                        </p:nvSpPr>
                        <p:spPr>
                          <a:xfrm rot="21201065">
                            <a:off x="261372" y="3780999"/>
                            <a:ext cx="1050232" cy="333821"/>
                          </a:xfrm>
                          <a:prstGeom prst="rect">
                            <a:avLst/>
                          </a:prstGeom>
                          <a:noFill/>
                        </p:spPr>
                        <p:txBody>
                          <a:bodyPr wrap="square" rtlCol="0">
                            <a:spAutoFit/>
                          </a:bodyPr>
                          <a:lstStyle/>
                          <a:p>
                            <a:pPr algn="ctr"/>
                            <a:r>
                              <a:rPr lang="en-US" altLang="zh-CN" sz="700" dirty="0">
                                <a:latin typeface="Times New Roman" panose="02020603050405020304" pitchFamily="18" charset="0"/>
                                <a:ea typeface="微软雅黑" panose="020B0503020204020204" pitchFamily="34" charset="-122"/>
                                <a:cs typeface="Times New Roman" panose="02020603050405020304" pitchFamily="18" charset="0"/>
                              </a:rPr>
                              <a:t>SMSOLX</a:t>
                            </a:r>
                            <a:endParaRPr lang="zh-CN" altLang="en-US" sz="700"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20" name="文本框 25">
                            <a:extLst>
                              <a:ext uri="{FF2B5EF4-FFF2-40B4-BE49-F238E27FC236}">
                                <a16:creationId xmlns:a16="http://schemas.microsoft.com/office/drawing/2014/main" id="{91E3D752-DD77-4679-892F-21CDDC353BA7}"/>
                              </a:ext>
                            </a:extLst>
                          </p:cNvPr>
                          <p:cNvSpPr txBox="1"/>
                          <p:nvPr/>
                        </p:nvSpPr>
                        <p:spPr>
                          <a:xfrm rot="18988032">
                            <a:off x="2312681" y="3546139"/>
                            <a:ext cx="943036" cy="333821"/>
                          </a:xfrm>
                          <a:prstGeom prst="rect">
                            <a:avLst/>
                          </a:prstGeom>
                          <a:noFill/>
                        </p:spPr>
                        <p:txBody>
                          <a:bodyPr wrap="square" rtlCol="0">
                            <a:spAutoFit/>
                          </a:bodyPr>
                          <a:lstStyle/>
                          <a:p>
                            <a:pPr algn="ctr"/>
                            <a:r>
                              <a:rPr lang="en-US" altLang="zh-CN" sz="700" dirty="0">
                                <a:latin typeface="Times New Roman" panose="02020603050405020304" pitchFamily="18" charset="0"/>
                                <a:ea typeface="微软雅黑" panose="020B0503020204020204" pitchFamily="34" charset="-122"/>
                                <a:cs typeface="Times New Roman" panose="02020603050405020304" pitchFamily="18" charset="0"/>
                              </a:rPr>
                              <a:t>SMSOL1</a:t>
                            </a:r>
                            <a:endParaRPr lang="zh-CN" altLang="en-US" sz="700"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21" name="文本框 26">
                            <a:extLst>
                              <a:ext uri="{FF2B5EF4-FFF2-40B4-BE49-F238E27FC236}">
                                <a16:creationId xmlns:a16="http://schemas.microsoft.com/office/drawing/2014/main" id="{9202D4BA-D9B2-4A36-BBC2-937683B1B919}"/>
                              </a:ext>
                            </a:extLst>
                          </p:cNvPr>
                          <p:cNvSpPr txBox="1"/>
                          <p:nvPr/>
                        </p:nvSpPr>
                        <p:spPr>
                          <a:xfrm rot="20139424">
                            <a:off x="2605543" y="2609907"/>
                            <a:ext cx="816243" cy="513571"/>
                          </a:xfrm>
                          <a:prstGeom prst="rect">
                            <a:avLst/>
                          </a:prstGeom>
                          <a:noFill/>
                        </p:spPr>
                        <p:txBody>
                          <a:bodyPr wrap="square" rtlCol="0">
                            <a:spAutoFit/>
                          </a:bodyPr>
                          <a:lstStyle/>
                          <a:p>
                            <a:pPr algn="ctr"/>
                            <a:r>
                              <a:rPr lang="en-US" altLang="zh-CN" sz="700" dirty="0">
                                <a:latin typeface="Times New Roman" panose="02020603050405020304" pitchFamily="18" charset="0"/>
                                <a:ea typeface="微软雅黑" panose="020B0503020204020204" pitchFamily="34" charset="-122"/>
                                <a:cs typeface="Times New Roman" panose="02020603050405020304" pitchFamily="18" charset="0"/>
                              </a:rPr>
                              <a:t>SMBB</a:t>
                            </a:r>
                          </a:p>
                          <a:p>
                            <a:pPr algn="ctr"/>
                            <a:r>
                              <a:rPr lang="en-US" altLang="zh-CN" sz="700" dirty="0">
                                <a:latin typeface="Times New Roman" panose="02020603050405020304" pitchFamily="18" charset="0"/>
                                <a:ea typeface="微软雅黑" panose="020B0503020204020204" pitchFamily="34" charset="-122"/>
                                <a:cs typeface="Times New Roman" panose="02020603050405020304" pitchFamily="18" charset="0"/>
                              </a:rPr>
                              <a:t>@40.9</a:t>
                            </a:r>
                            <a:endParaRPr lang="zh-CN" altLang="en-US" sz="700"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22" name="文本框 28">
                            <a:extLst>
                              <a:ext uri="{FF2B5EF4-FFF2-40B4-BE49-F238E27FC236}">
                                <a16:creationId xmlns:a16="http://schemas.microsoft.com/office/drawing/2014/main" id="{96D894C9-2707-4F6C-971E-35735F367EA3}"/>
                              </a:ext>
                            </a:extLst>
                          </p:cNvPr>
                          <p:cNvSpPr txBox="1"/>
                          <p:nvPr/>
                        </p:nvSpPr>
                        <p:spPr>
                          <a:xfrm>
                            <a:off x="7705861" y="2557505"/>
                            <a:ext cx="638796" cy="333821"/>
                          </a:xfrm>
                          <a:prstGeom prst="rect">
                            <a:avLst/>
                          </a:prstGeom>
                          <a:noFill/>
                        </p:spPr>
                        <p:txBody>
                          <a:bodyPr wrap="square" rtlCol="0">
                            <a:spAutoFit/>
                          </a:bodyPr>
                          <a:lstStyle/>
                          <a:p>
                            <a:pPr algn="ctr"/>
                            <a:r>
                              <a:rPr lang="en-US" altLang="zh-CN" sz="700" dirty="0">
                                <a:latin typeface="Times New Roman" panose="02020603050405020304" pitchFamily="18" charset="0"/>
                                <a:ea typeface="微软雅黑" panose="020B0503020204020204" pitchFamily="34" charset="-122"/>
                                <a:cs typeface="Times New Roman" panose="02020603050405020304" pitchFamily="18" charset="0"/>
                              </a:rPr>
                              <a:t>SMK</a:t>
                            </a:r>
                          </a:p>
                        </p:txBody>
                      </p:sp>
                      <p:sp>
                        <p:nvSpPr>
                          <p:cNvPr id="123" name="文本框 32">
                            <a:extLst>
                              <a:ext uri="{FF2B5EF4-FFF2-40B4-BE49-F238E27FC236}">
                                <a16:creationId xmlns:a16="http://schemas.microsoft.com/office/drawing/2014/main" id="{4C9F82AB-92F6-4B31-A403-31A24B0DDE98}"/>
                              </a:ext>
                            </a:extLst>
                          </p:cNvPr>
                          <p:cNvSpPr txBox="1"/>
                          <p:nvPr/>
                        </p:nvSpPr>
                        <p:spPr>
                          <a:xfrm>
                            <a:off x="6151949" y="3308811"/>
                            <a:ext cx="768665" cy="333821"/>
                          </a:xfrm>
                          <a:prstGeom prst="rect">
                            <a:avLst/>
                          </a:prstGeom>
                          <a:noFill/>
                        </p:spPr>
                        <p:txBody>
                          <a:bodyPr wrap="square" rtlCol="0">
                            <a:spAutoFit/>
                          </a:bodyPr>
                          <a:lstStyle/>
                          <a:p>
                            <a:pPr algn="ctr"/>
                            <a:r>
                              <a:rPr lang="en-US" altLang="zh-CN" sz="700" dirty="0">
                                <a:latin typeface="Times New Roman" panose="02020603050405020304" pitchFamily="18" charset="0"/>
                                <a:ea typeface="微软雅黑" panose="020B0503020204020204" pitchFamily="34" charset="-122"/>
                                <a:cs typeface="Times New Roman" panose="02020603050405020304" pitchFamily="18" charset="0"/>
                              </a:rPr>
                              <a:t>SMWF</a:t>
                            </a:r>
                            <a:endParaRPr lang="zh-CN" altLang="en-US" sz="700"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24" name="TextBox 24">
                            <a:extLst>
                              <a:ext uri="{FF2B5EF4-FFF2-40B4-BE49-F238E27FC236}">
                                <a16:creationId xmlns:a16="http://schemas.microsoft.com/office/drawing/2014/main" id="{56948688-88DC-40EE-AA76-2DD03D48761C}"/>
                              </a:ext>
                            </a:extLst>
                          </p:cNvPr>
                          <p:cNvSpPr txBox="1"/>
                          <p:nvPr/>
                        </p:nvSpPr>
                        <p:spPr>
                          <a:xfrm>
                            <a:off x="8842190" y="5182428"/>
                            <a:ext cx="1367054" cy="616284"/>
                          </a:xfrm>
                          <a:prstGeom prst="rect">
                            <a:avLst/>
                          </a:prstGeom>
                          <a:noFill/>
                        </p:spPr>
                        <p:txBody>
                          <a:bodyPr wrap="square" rtlCol="0">
                            <a:spAutoFit/>
                          </a:bodyPr>
                          <a:lstStyle/>
                          <a:p>
                            <a:r>
                              <a:rPr lang="en-CA" altLang="zh-CN" dirty="0">
                                <a:latin typeface="Times New Roman" panose="02020603050405020304" pitchFamily="18" charset="0"/>
                                <a:ea typeface="微软雅黑" panose="020B0503020204020204" pitchFamily="34" charset="-122"/>
                                <a:cs typeface="Times New Roman" panose="02020603050405020304" pitchFamily="18" charset="0"/>
                              </a:rPr>
                              <a:t>SMT1</a:t>
                            </a:r>
                            <a:endParaRPr lang="zh-CN" altLang="en-US"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25" name="文本框 25">
                            <a:extLst>
                              <a:ext uri="{FF2B5EF4-FFF2-40B4-BE49-F238E27FC236}">
                                <a16:creationId xmlns:a16="http://schemas.microsoft.com/office/drawing/2014/main" id="{5B209E31-0DEA-4FC5-9FD9-65AC396AB29F}"/>
                              </a:ext>
                            </a:extLst>
                          </p:cNvPr>
                          <p:cNvSpPr txBox="1"/>
                          <p:nvPr/>
                        </p:nvSpPr>
                        <p:spPr>
                          <a:xfrm rot="18988032">
                            <a:off x="2169361" y="3094041"/>
                            <a:ext cx="733218" cy="333821"/>
                          </a:xfrm>
                          <a:prstGeom prst="rect">
                            <a:avLst/>
                          </a:prstGeom>
                          <a:noFill/>
                        </p:spPr>
                        <p:txBody>
                          <a:bodyPr wrap="square" rtlCol="0">
                            <a:spAutoFit/>
                          </a:bodyPr>
                          <a:lstStyle/>
                          <a:p>
                            <a:pPr algn="ctr"/>
                            <a:r>
                              <a:rPr lang="en-CA" altLang="zh-CN" sz="700" dirty="0">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700" dirty="0">
                                <a:latin typeface="Times New Roman" panose="02020603050405020304" pitchFamily="18" charset="0"/>
                                <a:ea typeface="微软雅黑" panose="020B0503020204020204" pitchFamily="34" charset="-122"/>
                                <a:cs typeface="Times New Roman" panose="02020603050405020304" pitchFamily="18" charset="0"/>
                              </a:rPr>
                              <a:t>oll1</a:t>
                            </a:r>
                            <a:endParaRPr lang="zh-CN" altLang="en-US" sz="700" dirty="0">
                              <a:latin typeface="Times New Roman" panose="02020603050405020304" pitchFamily="18" charset="0"/>
                              <a:ea typeface="微软雅黑" panose="020B0503020204020204" pitchFamily="34" charset="-122"/>
                              <a:cs typeface="Times New Roman" panose="02020603050405020304" pitchFamily="18" charset="0"/>
                            </a:endParaRPr>
                          </a:p>
                        </p:txBody>
                      </p:sp>
                    </p:grpSp>
                    <p:sp>
                      <p:nvSpPr>
                        <p:cNvPr id="114" name="矩形 113">
                          <a:extLst>
                            <a:ext uri="{FF2B5EF4-FFF2-40B4-BE49-F238E27FC236}">
                              <a16:creationId xmlns:a16="http://schemas.microsoft.com/office/drawing/2014/main" id="{AC7FC6E6-356A-4716-80B5-A07EBA474D25}"/>
                            </a:ext>
                          </a:extLst>
                        </p:cNvPr>
                        <p:cNvSpPr/>
                        <p:nvPr/>
                      </p:nvSpPr>
                      <p:spPr>
                        <a:xfrm rot="21267412">
                          <a:off x="273700" y="4243095"/>
                          <a:ext cx="54399" cy="20000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700" b="1">
                            <a:latin typeface="Times New Roman" panose="02020603050405020304" pitchFamily="18" charset="0"/>
                            <a:ea typeface="微软雅黑" panose="020B0503020204020204" pitchFamily="34" charset="-122"/>
                            <a:cs typeface="Times New Roman" panose="02020603050405020304" pitchFamily="18" charset="0"/>
                          </a:endParaRPr>
                        </a:p>
                      </p:txBody>
                    </p:sp>
                    <p:cxnSp>
                      <p:nvCxnSpPr>
                        <p:cNvPr id="115" name="直接箭头连接符 114">
                          <a:extLst>
                            <a:ext uri="{FF2B5EF4-FFF2-40B4-BE49-F238E27FC236}">
                              <a16:creationId xmlns:a16="http://schemas.microsoft.com/office/drawing/2014/main" id="{5655684C-3209-4603-BFF0-20B1A4DF03A3}"/>
                            </a:ext>
                          </a:extLst>
                        </p:cNvPr>
                        <p:cNvCxnSpPr>
                          <a:cxnSpLocks/>
                        </p:cNvCxnSpPr>
                        <p:nvPr/>
                      </p:nvCxnSpPr>
                      <p:spPr>
                        <a:xfrm>
                          <a:off x="233916" y="3716717"/>
                          <a:ext cx="103716" cy="981075"/>
                        </a:xfrm>
                        <a:prstGeom prst="straightConnector1">
                          <a:avLst/>
                        </a:prstGeom>
                        <a:ln w="127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16" name="文本框 115">
                          <a:extLst>
                            <a:ext uri="{FF2B5EF4-FFF2-40B4-BE49-F238E27FC236}">
                              <a16:creationId xmlns:a16="http://schemas.microsoft.com/office/drawing/2014/main" id="{71E860D4-6A8C-423D-8361-41F6448FE628}"/>
                            </a:ext>
                          </a:extLst>
                        </p:cNvPr>
                        <p:cNvSpPr txBox="1"/>
                        <p:nvPr/>
                      </p:nvSpPr>
                      <p:spPr>
                        <a:xfrm rot="20946308">
                          <a:off x="-72532" y="3262086"/>
                          <a:ext cx="1285940" cy="333821"/>
                        </a:xfrm>
                        <a:prstGeom prst="rect">
                          <a:avLst/>
                        </a:prstGeom>
                        <a:noFill/>
                      </p:spPr>
                      <p:txBody>
                        <a:bodyPr wrap="square" rtlCol="0">
                          <a:spAutoFit/>
                        </a:bodyPr>
                        <a:lstStyle/>
                        <a:p>
                          <a:r>
                            <a:rPr lang="en-US" altLang="zh-CN" sz="700" b="1" dirty="0">
                              <a:latin typeface="Times New Roman" panose="02020603050405020304" pitchFamily="18" charset="0"/>
                              <a:ea typeface="微软雅黑" panose="020B0503020204020204" pitchFamily="34" charset="-122"/>
                              <a:cs typeface="Times New Roman" panose="02020603050405020304" pitchFamily="18" charset="0"/>
                            </a:rPr>
                            <a:t>Proton</a:t>
                          </a:r>
                          <a:endParaRPr lang="zh-CN" altLang="en-US" sz="700" b="1" dirty="0">
                            <a:latin typeface="Times New Roman" panose="02020603050405020304" pitchFamily="18" charset="0"/>
                            <a:ea typeface="微软雅黑" panose="020B0503020204020204" pitchFamily="34" charset="-122"/>
                            <a:cs typeface="Times New Roman" panose="02020603050405020304" pitchFamily="18" charset="0"/>
                          </a:endParaRPr>
                        </a:p>
                      </p:txBody>
                    </p:sp>
                  </p:grpSp>
                  <p:sp>
                    <p:nvSpPr>
                      <p:cNvPr id="104" name="矩形 103">
                        <a:extLst>
                          <a:ext uri="{FF2B5EF4-FFF2-40B4-BE49-F238E27FC236}">
                            <a16:creationId xmlns:a16="http://schemas.microsoft.com/office/drawing/2014/main" id="{B5BC2FFA-4104-46E4-BC23-A3C6AF0EBB60}"/>
                          </a:ext>
                        </a:extLst>
                      </p:cNvPr>
                      <p:cNvSpPr/>
                      <p:nvPr/>
                    </p:nvSpPr>
                    <p:spPr>
                      <a:xfrm>
                        <a:off x="9217819" y="3872123"/>
                        <a:ext cx="173831" cy="3141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700">
                          <a:latin typeface="Times New Roman" panose="02020603050405020304" pitchFamily="18" charset="0"/>
                          <a:cs typeface="Times New Roman" panose="02020603050405020304" pitchFamily="18" charset="0"/>
                        </a:endParaRPr>
                      </a:p>
                    </p:txBody>
                  </p:sp>
                  <p:cxnSp>
                    <p:nvCxnSpPr>
                      <p:cNvPr id="105" name="直接连接符 104">
                        <a:extLst>
                          <a:ext uri="{FF2B5EF4-FFF2-40B4-BE49-F238E27FC236}">
                            <a16:creationId xmlns:a16="http://schemas.microsoft.com/office/drawing/2014/main" id="{943901B3-80DF-40A8-8AB3-3D6291C9E521}"/>
                          </a:ext>
                        </a:extLst>
                      </p:cNvPr>
                      <p:cNvCxnSpPr>
                        <a:cxnSpLocks/>
                      </p:cNvCxnSpPr>
                      <p:nvPr/>
                    </p:nvCxnSpPr>
                    <p:spPr>
                      <a:xfrm>
                        <a:off x="8440246" y="4090986"/>
                        <a:ext cx="109540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06" name="组合 105">
                        <a:extLst>
                          <a:ext uri="{FF2B5EF4-FFF2-40B4-BE49-F238E27FC236}">
                            <a16:creationId xmlns:a16="http://schemas.microsoft.com/office/drawing/2014/main" id="{A8F80C00-5EB8-4145-A11C-D9AD61D6473D}"/>
                          </a:ext>
                        </a:extLst>
                      </p:cNvPr>
                      <p:cNvGrpSpPr/>
                      <p:nvPr/>
                    </p:nvGrpSpPr>
                    <p:grpSpPr>
                      <a:xfrm>
                        <a:off x="8924645" y="2705782"/>
                        <a:ext cx="3070716" cy="1273905"/>
                        <a:chOff x="8934241" y="2810390"/>
                        <a:chExt cx="2477011" cy="1027603"/>
                      </a:xfrm>
                    </p:grpSpPr>
                    <p:pic>
                      <p:nvPicPr>
                        <p:cNvPr id="111" name="图片 110">
                          <a:extLst>
                            <a:ext uri="{FF2B5EF4-FFF2-40B4-BE49-F238E27FC236}">
                              <a16:creationId xmlns:a16="http://schemas.microsoft.com/office/drawing/2014/main" id="{D30B27A3-C848-49D3-BDF0-C56F38241DEC}"/>
                            </a:ext>
                          </a:extLst>
                        </p:cNvPr>
                        <p:cNvPicPr>
                          <a:picLocks noChangeAspect="1"/>
                        </p:cNvPicPr>
                        <p:nvPr/>
                      </p:nvPicPr>
                      <p:blipFill>
                        <a:blip r:embed="rId5"/>
                        <a:stretch>
                          <a:fillRect/>
                        </a:stretch>
                      </p:blipFill>
                      <p:spPr>
                        <a:xfrm>
                          <a:off x="8934241" y="2810390"/>
                          <a:ext cx="2477011" cy="1023749"/>
                        </a:xfrm>
                        <a:prstGeom prst="rect">
                          <a:avLst/>
                        </a:prstGeom>
                      </p:spPr>
                    </p:pic>
                    <p:sp>
                      <p:nvSpPr>
                        <p:cNvPr id="112" name="矩形 111">
                          <a:extLst>
                            <a:ext uri="{FF2B5EF4-FFF2-40B4-BE49-F238E27FC236}">
                              <a16:creationId xmlns:a16="http://schemas.microsoft.com/office/drawing/2014/main" id="{B70B2E5A-0C7F-41A1-8BE6-84E76E568F37}"/>
                            </a:ext>
                          </a:extLst>
                        </p:cNvPr>
                        <p:cNvSpPr/>
                        <p:nvPr/>
                      </p:nvSpPr>
                      <p:spPr>
                        <a:xfrm>
                          <a:off x="9549890" y="3792274"/>
                          <a:ext cx="744206"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700">
                            <a:latin typeface="Times New Roman" panose="02020603050405020304" pitchFamily="18" charset="0"/>
                            <a:cs typeface="Times New Roman" panose="02020603050405020304" pitchFamily="18" charset="0"/>
                          </a:endParaRPr>
                        </a:p>
                      </p:txBody>
                    </p:sp>
                  </p:grpSp>
                  <p:pic>
                    <p:nvPicPr>
                      <p:cNvPr id="107" name="图片 106">
                        <a:extLst>
                          <a:ext uri="{FF2B5EF4-FFF2-40B4-BE49-F238E27FC236}">
                            <a16:creationId xmlns:a16="http://schemas.microsoft.com/office/drawing/2014/main" id="{A0AD9C96-D546-4B63-9ECA-7557409E3861}"/>
                          </a:ext>
                        </a:extLst>
                      </p:cNvPr>
                      <p:cNvPicPr>
                        <a:picLocks noChangeAspect="1"/>
                      </p:cNvPicPr>
                      <p:nvPr/>
                    </p:nvPicPr>
                    <p:blipFill>
                      <a:blip r:embed="rId6"/>
                      <a:stretch>
                        <a:fillRect/>
                      </a:stretch>
                    </p:blipFill>
                    <p:spPr>
                      <a:xfrm>
                        <a:off x="8536756" y="3815427"/>
                        <a:ext cx="782248" cy="260749"/>
                      </a:xfrm>
                      <a:prstGeom prst="rect">
                        <a:avLst/>
                      </a:prstGeom>
                    </p:spPr>
                  </p:pic>
                  <p:sp>
                    <p:nvSpPr>
                      <p:cNvPr id="108" name="文本框 26">
                        <a:extLst>
                          <a:ext uri="{FF2B5EF4-FFF2-40B4-BE49-F238E27FC236}">
                            <a16:creationId xmlns:a16="http://schemas.microsoft.com/office/drawing/2014/main" id="{B7A3DAEE-CF4A-40C9-AEFA-DDE03D163F18}"/>
                          </a:ext>
                        </a:extLst>
                      </p:cNvPr>
                      <p:cNvSpPr txBox="1"/>
                      <p:nvPr/>
                    </p:nvSpPr>
                    <p:spPr>
                      <a:xfrm rot="2602058">
                        <a:off x="10491401" y="3900464"/>
                        <a:ext cx="786756" cy="321762"/>
                      </a:xfrm>
                      <a:prstGeom prst="rect">
                        <a:avLst/>
                      </a:prstGeom>
                      <a:noFill/>
                    </p:spPr>
                    <p:txBody>
                      <a:bodyPr wrap="square" rtlCol="0">
                        <a:spAutoFit/>
                      </a:bodyPr>
                      <a:lstStyle/>
                      <a:p>
                        <a:pPr algn="ctr"/>
                        <a:r>
                          <a:rPr lang="en-US" altLang="zh-CN" sz="700" dirty="0">
                            <a:latin typeface="Times New Roman" panose="02020603050405020304" pitchFamily="18" charset="0"/>
                            <a:ea typeface="微软雅黑" panose="020B0503020204020204" pitchFamily="34" charset="-122"/>
                            <a:cs typeface="Times New Roman" panose="02020603050405020304" pitchFamily="18" charset="0"/>
                          </a:rPr>
                          <a:t>SMBC</a:t>
                        </a:r>
                      </a:p>
                    </p:txBody>
                  </p:sp>
                  <p:sp>
                    <p:nvSpPr>
                      <p:cNvPr id="109" name="TextBox 25">
                        <a:extLst>
                          <a:ext uri="{FF2B5EF4-FFF2-40B4-BE49-F238E27FC236}">
                            <a16:creationId xmlns:a16="http://schemas.microsoft.com/office/drawing/2014/main" id="{B47F24DF-3507-4470-9E74-B67EBDF61283}"/>
                          </a:ext>
                        </a:extLst>
                      </p:cNvPr>
                      <p:cNvSpPr txBox="1"/>
                      <p:nvPr/>
                    </p:nvSpPr>
                    <p:spPr>
                      <a:xfrm>
                        <a:off x="11187151" y="2346509"/>
                        <a:ext cx="1500680" cy="594022"/>
                      </a:xfrm>
                      <a:prstGeom prst="rect">
                        <a:avLst/>
                      </a:prstGeom>
                      <a:noFill/>
                    </p:spPr>
                    <p:txBody>
                      <a:bodyPr wrap="square" rtlCol="0">
                        <a:spAutoFit/>
                      </a:bodyPr>
                      <a:lstStyle/>
                      <a:p>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SM</a:t>
                        </a:r>
                        <a:r>
                          <a:rPr lang="en-CA" altLang="zh-CN" dirty="0">
                            <a:latin typeface="Times New Roman" panose="02020603050405020304" pitchFamily="18" charset="0"/>
                            <a:ea typeface="微软雅黑" panose="020B0503020204020204" pitchFamily="34" charset="-122"/>
                            <a:cs typeface="Times New Roman" panose="02020603050405020304" pitchFamily="18" charset="0"/>
                          </a:rPr>
                          <a:t>T2</a:t>
                        </a:r>
                        <a:endParaRPr lang="zh-CN" altLang="en-US"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10" name="文本框 30">
                        <a:extLst>
                          <a:ext uri="{FF2B5EF4-FFF2-40B4-BE49-F238E27FC236}">
                            <a16:creationId xmlns:a16="http://schemas.microsoft.com/office/drawing/2014/main" id="{B03BE390-BA18-47BE-9233-7A87ACA49D8E}"/>
                          </a:ext>
                        </a:extLst>
                      </p:cNvPr>
                      <p:cNvSpPr txBox="1"/>
                      <p:nvPr/>
                    </p:nvSpPr>
                    <p:spPr>
                      <a:xfrm rot="10800000" flipV="1">
                        <a:off x="8790975" y="3203533"/>
                        <a:ext cx="1201349" cy="495019"/>
                      </a:xfrm>
                      <a:prstGeom prst="rect">
                        <a:avLst/>
                      </a:prstGeom>
                      <a:noFill/>
                    </p:spPr>
                    <p:txBody>
                      <a:bodyPr wrap="square" rtlCol="0">
                        <a:spAutoFit/>
                      </a:bodyPr>
                      <a:lstStyle/>
                      <a:p>
                        <a:pPr algn="ctr"/>
                        <a:r>
                          <a:rPr lang="en-US" altLang="zh-CN" sz="700" dirty="0">
                            <a:latin typeface="Times New Roman" panose="02020603050405020304" pitchFamily="18" charset="0"/>
                            <a:ea typeface="微软雅黑" panose="020B0503020204020204" pitchFamily="34" charset="-122"/>
                            <a:cs typeface="Times New Roman" panose="02020603050405020304" pitchFamily="18" charset="0"/>
                          </a:rPr>
                          <a:t>SMSP </a:t>
                        </a:r>
                      </a:p>
                      <a:p>
                        <a:pPr algn="ctr"/>
                        <a:r>
                          <a:rPr lang="en-US" altLang="zh-CN" sz="700" dirty="0">
                            <a:latin typeface="Times New Roman" panose="02020603050405020304" pitchFamily="18" charset="0"/>
                            <a:ea typeface="微软雅黑" panose="020B0503020204020204" pitchFamily="34" charset="-122"/>
                            <a:cs typeface="Times New Roman" panose="02020603050405020304" pitchFamily="18" charset="0"/>
                          </a:rPr>
                          <a:t>@15</a:t>
                        </a:r>
                        <a:endParaRPr lang="zh-CN" altLang="en-US" sz="700" dirty="0">
                          <a:latin typeface="Times New Roman" panose="02020603050405020304" pitchFamily="18" charset="0"/>
                          <a:ea typeface="微软雅黑" panose="020B0503020204020204" pitchFamily="34" charset="-122"/>
                          <a:cs typeface="Times New Roman" panose="02020603050405020304" pitchFamily="18" charset="0"/>
                        </a:endParaRPr>
                      </a:p>
                    </p:txBody>
                  </p:sp>
                </p:grpSp>
                <p:sp>
                  <p:nvSpPr>
                    <p:cNvPr id="89" name="矩形 88">
                      <a:extLst>
                        <a:ext uri="{FF2B5EF4-FFF2-40B4-BE49-F238E27FC236}">
                          <a16:creationId xmlns:a16="http://schemas.microsoft.com/office/drawing/2014/main" id="{37D79BF0-1146-4736-AB36-336C549393EE}"/>
                        </a:ext>
                      </a:extLst>
                    </p:cNvPr>
                    <p:cNvSpPr/>
                    <p:nvPr/>
                  </p:nvSpPr>
                  <p:spPr>
                    <a:xfrm rot="3977039">
                      <a:off x="10434913" y="3355960"/>
                      <a:ext cx="269072" cy="6514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700">
                        <a:latin typeface="Times New Roman" panose="02020603050405020304" pitchFamily="18" charset="0"/>
                        <a:cs typeface="Times New Roman" panose="02020603050405020304" pitchFamily="18" charset="0"/>
                      </a:endParaRPr>
                    </a:p>
                  </p:txBody>
                </p:sp>
                <p:sp>
                  <p:nvSpPr>
                    <p:cNvPr id="90" name="文本框 25">
                      <a:extLst>
                        <a:ext uri="{FF2B5EF4-FFF2-40B4-BE49-F238E27FC236}">
                          <a16:creationId xmlns:a16="http://schemas.microsoft.com/office/drawing/2014/main" id="{D1857B5F-686B-4D47-A0BE-AE03BE38382E}"/>
                        </a:ext>
                      </a:extLst>
                    </p:cNvPr>
                    <p:cNvSpPr txBox="1"/>
                    <p:nvPr/>
                  </p:nvSpPr>
                  <p:spPr>
                    <a:xfrm rot="20252152">
                      <a:off x="9968860" y="2972967"/>
                      <a:ext cx="830702" cy="321762"/>
                    </a:xfrm>
                    <a:prstGeom prst="rect">
                      <a:avLst/>
                    </a:prstGeom>
                    <a:noFill/>
                  </p:spPr>
                  <p:txBody>
                    <a:bodyPr wrap="square" rtlCol="0">
                      <a:spAutoFit/>
                    </a:bodyPr>
                    <a:lstStyle>
                      <a:defPPr>
                        <a:defRPr lang="zh-CN"/>
                      </a:defPPr>
                      <a:lvl1pPr algn="ctr">
                        <a:defRPr sz="1400">
                          <a:latin typeface="Times New Roman" panose="02020603050405020304" pitchFamily="18" charset="0"/>
                          <a:ea typeface="微软雅黑" panose="020B0503020204020204" pitchFamily="34" charset="-122"/>
                          <a:cs typeface="Times New Roman" panose="02020603050405020304" pitchFamily="18" charset="0"/>
                        </a:defRPr>
                      </a:lvl1pPr>
                    </a:lstStyle>
                    <a:p>
                      <a:r>
                        <a:rPr lang="en-US" altLang="zh-CN" sz="700" dirty="0"/>
                        <a:t>Shutter2</a:t>
                      </a:r>
                      <a:endParaRPr lang="zh-CN" altLang="en-US" sz="700" dirty="0"/>
                    </a:p>
                  </p:txBody>
                </p:sp>
                <p:grpSp>
                  <p:nvGrpSpPr>
                    <p:cNvPr id="91" name="组合 90">
                      <a:extLst>
                        <a:ext uri="{FF2B5EF4-FFF2-40B4-BE49-F238E27FC236}">
                          <a16:creationId xmlns:a16="http://schemas.microsoft.com/office/drawing/2014/main" id="{CEEEE66F-A631-4FA1-A919-28C7A831AE33}"/>
                        </a:ext>
                      </a:extLst>
                    </p:cNvPr>
                    <p:cNvGrpSpPr/>
                    <p:nvPr/>
                  </p:nvGrpSpPr>
                  <p:grpSpPr>
                    <a:xfrm rot="257258">
                      <a:off x="10735731" y="3163365"/>
                      <a:ext cx="137153" cy="239522"/>
                      <a:chOff x="9014248" y="2020479"/>
                      <a:chExt cx="242426" cy="423368"/>
                    </a:xfrm>
                  </p:grpSpPr>
                  <p:sp>
                    <p:nvSpPr>
                      <p:cNvPr id="100" name="等腰三角形 99">
                        <a:extLst>
                          <a:ext uri="{FF2B5EF4-FFF2-40B4-BE49-F238E27FC236}">
                            <a16:creationId xmlns:a16="http://schemas.microsoft.com/office/drawing/2014/main" id="{149C3C55-FA69-4C64-9A81-62F17950A798}"/>
                          </a:ext>
                        </a:extLst>
                      </p:cNvPr>
                      <p:cNvSpPr/>
                      <p:nvPr/>
                    </p:nvSpPr>
                    <p:spPr>
                      <a:xfrm rot="14400000">
                        <a:off x="9035566" y="2187649"/>
                        <a:ext cx="277853" cy="64502"/>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700" dirty="0">
                          <a:latin typeface="Times New Roman" panose="02020603050405020304" pitchFamily="18" charset="0"/>
                          <a:cs typeface="Times New Roman" panose="02020603050405020304" pitchFamily="18" charset="0"/>
                        </a:endParaRPr>
                      </a:p>
                    </p:txBody>
                  </p:sp>
                  <p:sp>
                    <p:nvSpPr>
                      <p:cNvPr id="101" name="等腰三角形 100">
                        <a:extLst>
                          <a:ext uri="{FF2B5EF4-FFF2-40B4-BE49-F238E27FC236}">
                            <a16:creationId xmlns:a16="http://schemas.microsoft.com/office/drawing/2014/main" id="{710795C8-8C03-45F0-BF7A-A1B5F573BAFB}"/>
                          </a:ext>
                        </a:extLst>
                      </p:cNvPr>
                      <p:cNvSpPr/>
                      <p:nvPr/>
                    </p:nvSpPr>
                    <p:spPr>
                      <a:xfrm rot="3600000">
                        <a:off x="8987217" y="2215563"/>
                        <a:ext cx="277853" cy="64502"/>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700">
                          <a:latin typeface="Times New Roman" panose="02020603050405020304" pitchFamily="18" charset="0"/>
                          <a:cs typeface="Times New Roman" panose="02020603050405020304" pitchFamily="18" charset="0"/>
                        </a:endParaRPr>
                      </a:p>
                    </p:txBody>
                  </p:sp>
                  <p:sp>
                    <p:nvSpPr>
                      <p:cNvPr id="102" name="矩形 101">
                        <a:extLst>
                          <a:ext uri="{FF2B5EF4-FFF2-40B4-BE49-F238E27FC236}">
                            <a16:creationId xmlns:a16="http://schemas.microsoft.com/office/drawing/2014/main" id="{C0EC1F96-682C-4983-AC52-4D790A0117BF}"/>
                          </a:ext>
                        </a:extLst>
                      </p:cNvPr>
                      <p:cNvSpPr/>
                      <p:nvPr/>
                    </p:nvSpPr>
                    <p:spPr>
                      <a:xfrm rot="3600000">
                        <a:off x="8923777" y="2110950"/>
                        <a:ext cx="423368" cy="24242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700">
                          <a:latin typeface="Times New Roman" panose="02020603050405020304" pitchFamily="18" charset="0"/>
                          <a:cs typeface="Times New Roman" panose="02020603050405020304" pitchFamily="18" charset="0"/>
                        </a:endParaRPr>
                      </a:p>
                    </p:txBody>
                  </p:sp>
                </p:grpSp>
                <p:sp>
                  <p:nvSpPr>
                    <p:cNvPr id="92" name="文本框 91">
                      <a:extLst>
                        <a:ext uri="{FF2B5EF4-FFF2-40B4-BE49-F238E27FC236}">
                          <a16:creationId xmlns:a16="http://schemas.microsoft.com/office/drawing/2014/main" id="{608979C8-7D91-44A8-9D2E-880AB2EF549D}"/>
                        </a:ext>
                      </a:extLst>
                    </p:cNvPr>
                    <p:cNvSpPr txBox="1"/>
                    <p:nvPr/>
                  </p:nvSpPr>
                  <p:spPr>
                    <a:xfrm>
                      <a:off x="10711917" y="5402642"/>
                      <a:ext cx="570223" cy="321762"/>
                    </a:xfrm>
                    <a:prstGeom prst="rect">
                      <a:avLst/>
                    </a:prstGeom>
                    <a:noFill/>
                  </p:spPr>
                  <p:txBody>
                    <a:bodyPr wrap="square" rtlCol="0">
                      <a:spAutoFit/>
                    </a:bodyPr>
                    <a:lstStyle>
                      <a:defPPr>
                        <a:defRPr lang="zh-CN"/>
                      </a:defPPr>
                      <a:lvl1pPr algn="ctr">
                        <a:defRPr sz="1400">
                          <a:latin typeface="Times New Roman" panose="02020603050405020304" pitchFamily="18" charset="0"/>
                          <a:ea typeface="微软雅黑" panose="020B0503020204020204" pitchFamily="34" charset="-122"/>
                          <a:cs typeface="Times New Roman" panose="02020603050405020304" pitchFamily="18" charset="0"/>
                        </a:defRPr>
                      </a:lvl1pPr>
                    </a:lstStyle>
                    <a:p>
                      <a:r>
                        <a:rPr lang="en-US" altLang="zh-CN" sz="700" dirty="0"/>
                        <a:t>GV1</a:t>
                      </a:r>
                      <a:endParaRPr lang="zh-CN" altLang="en-US" sz="700" dirty="0"/>
                    </a:p>
                  </p:txBody>
                </p:sp>
                <p:sp>
                  <p:nvSpPr>
                    <p:cNvPr id="93" name="矩形 92">
                      <a:extLst>
                        <a:ext uri="{FF2B5EF4-FFF2-40B4-BE49-F238E27FC236}">
                          <a16:creationId xmlns:a16="http://schemas.microsoft.com/office/drawing/2014/main" id="{BA8FB031-8D6C-480A-BB2E-8316C85FEB1D}"/>
                        </a:ext>
                      </a:extLst>
                    </p:cNvPr>
                    <p:cNvSpPr/>
                    <p:nvPr/>
                  </p:nvSpPr>
                  <p:spPr>
                    <a:xfrm>
                      <a:off x="10421490" y="4727488"/>
                      <a:ext cx="269072" cy="6514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700">
                        <a:latin typeface="Times New Roman" panose="02020603050405020304" pitchFamily="18" charset="0"/>
                        <a:cs typeface="Times New Roman" panose="02020603050405020304" pitchFamily="18" charset="0"/>
                      </a:endParaRPr>
                    </a:p>
                  </p:txBody>
                </p:sp>
                <p:sp>
                  <p:nvSpPr>
                    <p:cNvPr id="94" name="文本框 25">
                      <a:extLst>
                        <a:ext uri="{FF2B5EF4-FFF2-40B4-BE49-F238E27FC236}">
                          <a16:creationId xmlns:a16="http://schemas.microsoft.com/office/drawing/2014/main" id="{7640E07B-E727-40A7-B06E-B404BB24DE84}"/>
                        </a:ext>
                      </a:extLst>
                    </p:cNvPr>
                    <p:cNvSpPr txBox="1"/>
                    <p:nvPr/>
                  </p:nvSpPr>
                  <p:spPr>
                    <a:xfrm>
                      <a:off x="10704662" y="4603196"/>
                      <a:ext cx="830702" cy="321762"/>
                    </a:xfrm>
                    <a:prstGeom prst="rect">
                      <a:avLst/>
                    </a:prstGeom>
                    <a:noFill/>
                  </p:spPr>
                  <p:txBody>
                    <a:bodyPr wrap="square" rtlCol="0">
                      <a:spAutoFit/>
                    </a:bodyPr>
                    <a:lstStyle>
                      <a:defPPr>
                        <a:defRPr lang="zh-CN"/>
                      </a:defPPr>
                      <a:lvl1pPr algn="ctr">
                        <a:defRPr sz="1400">
                          <a:latin typeface="Times New Roman" panose="02020603050405020304" pitchFamily="18" charset="0"/>
                          <a:ea typeface="微软雅黑" panose="020B0503020204020204" pitchFamily="34" charset="-122"/>
                          <a:cs typeface="Times New Roman" panose="02020603050405020304" pitchFamily="18" charset="0"/>
                        </a:defRPr>
                      </a:lvl1pPr>
                    </a:lstStyle>
                    <a:p>
                      <a:r>
                        <a:rPr lang="en-US" altLang="zh-CN" sz="700" dirty="0"/>
                        <a:t>Shutter1</a:t>
                      </a:r>
                      <a:endParaRPr lang="zh-CN" altLang="en-US" sz="700" dirty="0"/>
                    </a:p>
                  </p:txBody>
                </p:sp>
                <p:grpSp>
                  <p:nvGrpSpPr>
                    <p:cNvPr id="95" name="组合 94">
                      <a:extLst>
                        <a:ext uri="{FF2B5EF4-FFF2-40B4-BE49-F238E27FC236}">
                          <a16:creationId xmlns:a16="http://schemas.microsoft.com/office/drawing/2014/main" id="{B24EF0C7-1076-4BBC-9E4A-E1B10D1A33B4}"/>
                        </a:ext>
                      </a:extLst>
                    </p:cNvPr>
                    <p:cNvGrpSpPr/>
                    <p:nvPr/>
                  </p:nvGrpSpPr>
                  <p:grpSpPr>
                    <a:xfrm rot="7200000">
                      <a:off x="10487449" y="5427515"/>
                      <a:ext cx="137153" cy="239522"/>
                      <a:chOff x="9014248" y="2020479"/>
                      <a:chExt cx="242426" cy="423368"/>
                    </a:xfrm>
                  </p:grpSpPr>
                  <p:sp>
                    <p:nvSpPr>
                      <p:cNvPr id="97" name="等腰三角形 96">
                        <a:extLst>
                          <a:ext uri="{FF2B5EF4-FFF2-40B4-BE49-F238E27FC236}">
                            <a16:creationId xmlns:a16="http://schemas.microsoft.com/office/drawing/2014/main" id="{94E9D016-874E-401D-9527-66A9CB3BD475}"/>
                          </a:ext>
                        </a:extLst>
                      </p:cNvPr>
                      <p:cNvSpPr/>
                      <p:nvPr/>
                    </p:nvSpPr>
                    <p:spPr>
                      <a:xfrm rot="14400000">
                        <a:off x="9035566" y="2187649"/>
                        <a:ext cx="277853" cy="64502"/>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700" dirty="0">
                          <a:latin typeface="Times New Roman" panose="02020603050405020304" pitchFamily="18" charset="0"/>
                          <a:cs typeface="Times New Roman" panose="02020603050405020304" pitchFamily="18" charset="0"/>
                        </a:endParaRPr>
                      </a:p>
                    </p:txBody>
                  </p:sp>
                  <p:sp>
                    <p:nvSpPr>
                      <p:cNvPr id="98" name="等腰三角形 97">
                        <a:extLst>
                          <a:ext uri="{FF2B5EF4-FFF2-40B4-BE49-F238E27FC236}">
                            <a16:creationId xmlns:a16="http://schemas.microsoft.com/office/drawing/2014/main" id="{90419338-DC84-4B17-A353-1DCD7F84472C}"/>
                          </a:ext>
                        </a:extLst>
                      </p:cNvPr>
                      <p:cNvSpPr/>
                      <p:nvPr/>
                    </p:nvSpPr>
                    <p:spPr>
                      <a:xfrm rot="3600000">
                        <a:off x="8987217" y="2215563"/>
                        <a:ext cx="277853" cy="64502"/>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700">
                          <a:latin typeface="Times New Roman" panose="02020603050405020304" pitchFamily="18" charset="0"/>
                          <a:cs typeface="Times New Roman" panose="02020603050405020304" pitchFamily="18" charset="0"/>
                        </a:endParaRPr>
                      </a:p>
                    </p:txBody>
                  </p:sp>
                  <p:sp>
                    <p:nvSpPr>
                      <p:cNvPr id="99" name="矩形 98">
                        <a:extLst>
                          <a:ext uri="{FF2B5EF4-FFF2-40B4-BE49-F238E27FC236}">
                            <a16:creationId xmlns:a16="http://schemas.microsoft.com/office/drawing/2014/main" id="{C6ACADD3-E35C-4965-B1E5-448809399923}"/>
                          </a:ext>
                        </a:extLst>
                      </p:cNvPr>
                      <p:cNvSpPr/>
                      <p:nvPr/>
                    </p:nvSpPr>
                    <p:spPr>
                      <a:xfrm rot="3600000">
                        <a:off x="8923777" y="2110950"/>
                        <a:ext cx="423368" cy="24242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700">
                          <a:latin typeface="Times New Roman" panose="02020603050405020304" pitchFamily="18" charset="0"/>
                          <a:cs typeface="Times New Roman" panose="02020603050405020304" pitchFamily="18" charset="0"/>
                        </a:endParaRPr>
                      </a:p>
                    </p:txBody>
                  </p:sp>
                </p:grpSp>
                <p:sp>
                  <p:nvSpPr>
                    <p:cNvPr id="96" name="文本框 95">
                      <a:extLst>
                        <a:ext uri="{FF2B5EF4-FFF2-40B4-BE49-F238E27FC236}">
                          <a16:creationId xmlns:a16="http://schemas.microsoft.com/office/drawing/2014/main" id="{E50ADA6F-4F87-46BB-9CC1-DE054AD77B48}"/>
                        </a:ext>
                      </a:extLst>
                    </p:cNvPr>
                    <p:cNvSpPr txBox="1"/>
                    <p:nvPr/>
                  </p:nvSpPr>
                  <p:spPr>
                    <a:xfrm rot="20126371">
                      <a:off x="10704662" y="3364016"/>
                      <a:ext cx="570223" cy="321762"/>
                    </a:xfrm>
                    <a:prstGeom prst="rect">
                      <a:avLst/>
                    </a:prstGeom>
                    <a:noFill/>
                  </p:spPr>
                  <p:txBody>
                    <a:bodyPr wrap="square" rtlCol="0">
                      <a:spAutoFit/>
                    </a:bodyPr>
                    <a:lstStyle>
                      <a:defPPr>
                        <a:defRPr lang="zh-CN"/>
                      </a:defPPr>
                      <a:lvl1pPr algn="ctr">
                        <a:defRPr sz="1400">
                          <a:latin typeface="Times New Roman" panose="02020603050405020304" pitchFamily="18" charset="0"/>
                          <a:ea typeface="微软雅黑" panose="020B0503020204020204" pitchFamily="34" charset="-122"/>
                          <a:cs typeface="Times New Roman" panose="02020603050405020304" pitchFamily="18" charset="0"/>
                        </a:defRPr>
                      </a:lvl1pPr>
                    </a:lstStyle>
                    <a:p>
                      <a:r>
                        <a:rPr lang="en-US" altLang="zh-CN" sz="700" dirty="0"/>
                        <a:t>GV2</a:t>
                      </a:r>
                      <a:endParaRPr lang="zh-CN" altLang="en-US" sz="700" dirty="0"/>
                    </a:p>
                  </p:txBody>
                </p:sp>
              </p:grpSp>
              <p:sp>
                <p:nvSpPr>
                  <p:cNvPr id="86" name="矩形 85">
                    <a:extLst>
                      <a:ext uri="{FF2B5EF4-FFF2-40B4-BE49-F238E27FC236}">
                        <a16:creationId xmlns:a16="http://schemas.microsoft.com/office/drawing/2014/main" id="{3895089C-0C07-4A62-83D2-1CCE0E0453D8}"/>
                      </a:ext>
                    </a:extLst>
                  </p:cNvPr>
                  <p:cNvSpPr/>
                  <p:nvPr/>
                </p:nvSpPr>
                <p:spPr>
                  <a:xfrm rot="4021498">
                    <a:off x="11297451" y="3022748"/>
                    <a:ext cx="228704" cy="59533"/>
                  </a:xfrm>
                  <a:prstGeom prst="rect">
                    <a:avLst/>
                  </a:pr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700" dirty="0">
                      <a:solidFill>
                        <a:srgbClr val="0000FF"/>
                      </a:solidFill>
                      <a:latin typeface="Times New Roman" panose="02020603050405020304" pitchFamily="18" charset="0"/>
                      <a:cs typeface="Times New Roman" panose="02020603050405020304" pitchFamily="18" charset="0"/>
                    </a:endParaRPr>
                  </a:p>
                </p:txBody>
              </p:sp>
              <p:sp>
                <p:nvSpPr>
                  <p:cNvPr id="87" name="文本框 25">
                    <a:extLst>
                      <a:ext uri="{FF2B5EF4-FFF2-40B4-BE49-F238E27FC236}">
                        <a16:creationId xmlns:a16="http://schemas.microsoft.com/office/drawing/2014/main" id="{5452D620-2850-446E-8FBD-7185ED67FED9}"/>
                      </a:ext>
                    </a:extLst>
                  </p:cNvPr>
                  <p:cNvSpPr txBox="1"/>
                  <p:nvPr/>
                </p:nvSpPr>
                <p:spPr>
                  <a:xfrm rot="20221498">
                    <a:off x="11217938" y="3088668"/>
                    <a:ext cx="872540" cy="321762"/>
                  </a:xfrm>
                  <a:prstGeom prst="rect">
                    <a:avLst/>
                  </a:prstGeom>
                  <a:noFill/>
                </p:spPr>
                <p:txBody>
                  <a:bodyPr wrap="square" rtlCol="0">
                    <a:spAutoFit/>
                  </a:bodyPr>
                  <a:lstStyle>
                    <a:defPPr>
                      <a:defRPr lang="zh-CN"/>
                    </a:defPPr>
                    <a:lvl1pPr algn="ctr">
                      <a:defRPr sz="1400">
                        <a:latin typeface="Times New Roman" panose="02020603050405020304" pitchFamily="18" charset="0"/>
                        <a:ea typeface="微软雅黑" panose="020B0503020204020204" pitchFamily="34" charset="-122"/>
                        <a:cs typeface="Times New Roman" panose="02020603050405020304" pitchFamily="18" charset="0"/>
                      </a:defRPr>
                    </a:lvl1pPr>
                  </a:lstStyle>
                  <a:p>
                    <a:r>
                      <a:rPr lang="en-US" altLang="zh-CN" sz="700" dirty="0"/>
                      <a:t>SMBW2</a:t>
                    </a:r>
                    <a:endParaRPr lang="zh-CN" altLang="en-US" sz="700" dirty="0"/>
                  </a:p>
                </p:txBody>
              </p:sp>
            </p:grpSp>
            <p:sp>
              <p:nvSpPr>
                <p:cNvPr id="83" name="矩形 82">
                  <a:extLst>
                    <a:ext uri="{FF2B5EF4-FFF2-40B4-BE49-F238E27FC236}">
                      <a16:creationId xmlns:a16="http://schemas.microsoft.com/office/drawing/2014/main" id="{F8A8A943-DE64-4250-A755-B6E22E78F6B7}"/>
                    </a:ext>
                  </a:extLst>
                </p:cNvPr>
                <p:cNvSpPr/>
                <p:nvPr/>
              </p:nvSpPr>
              <p:spPr>
                <a:xfrm rot="5400000">
                  <a:off x="6024594" y="4264494"/>
                  <a:ext cx="224212" cy="58364"/>
                </a:xfrm>
                <a:prstGeom prst="rect">
                  <a:avLst/>
                </a:pr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700" dirty="0">
                    <a:solidFill>
                      <a:srgbClr val="0000FF"/>
                    </a:solidFill>
                    <a:latin typeface="Times New Roman" panose="02020603050405020304" pitchFamily="18" charset="0"/>
                    <a:cs typeface="Times New Roman" panose="02020603050405020304" pitchFamily="18" charset="0"/>
                  </a:endParaRPr>
                </a:p>
              </p:txBody>
            </p:sp>
            <p:sp>
              <p:nvSpPr>
                <p:cNvPr id="84" name="文本框 25">
                  <a:extLst>
                    <a:ext uri="{FF2B5EF4-FFF2-40B4-BE49-F238E27FC236}">
                      <a16:creationId xmlns:a16="http://schemas.microsoft.com/office/drawing/2014/main" id="{9C152738-B171-45AF-89BA-08C69D2914F6}"/>
                    </a:ext>
                  </a:extLst>
                </p:cNvPr>
                <p:cNvSpPr txBox="1"/>
                <p:nvPr/>
              </p:nvSpPr>
              <p:spPr>
                <a:xfrm>
                  <a:off x="5708996" y="3868012"/>
                  <a:ext cx="855406" cy="315443"/>
                </a:xfrm>
                <a:prstGeom prst="rect">
                  <a:avLst/>
                </a:prstGeom>
                <a:noFill/>
              </p:spPr>
              <p:txBody>
                <a:bodyPr wrap="square" rtlCol="0">
                  <a:spAutoFit/>
                </a:bodyPr>
                <a:lstStyle>
                  <a:defPPr>
                    <a:defRPr lang="zh-CN"/>
                  </a:defPPr>
                  <a:lvl1pPr algn="ctr">
                    <a:defRPr sz="1400">
                      <a:latin typeface="Times New Roman" panose="02020603050405020304" pitchFamily="18" charset="0"/>
                      <a:ea typeface="微软雅黑" panose="020B0503020204020204" pitchFamily="34" charset="-122"/>
                      <a:cs typeface="Times New Roman" panose="02020603050405020304" pitchFamily="18" charset="0"/>
                    </a:defRPr>
                  </a:lvl1pPr>
                </a:lstStyle>
                <a:p>
                  <a:r>
                    <a:rPr lang="en-US" altLang="zh-CN" sz="700" dirty="0"/>
                    <a:t>SMBW1</a:t>
                  </a:r>
                  <a:endParaRPr lang="zh-CN" altLang="en-US" sz="700" dirty="0"/>
                </a:p>
              </p:txBody>
            </p:sp>
          </p:grpSp>
          <p:sp>
            <p:nvSpPr>
              <p:cNvPr id="78" name="矩形 77">
                <a:extLst>
                  <a:ext uri="{FF2B5EF4-FFF2-40B4-BE49-F238E27FC236}">
                    <a16:creationId xmlns:a16="http://schemas.microsoft.com/office/drawing/2014/main" id="{CB4E985F-5B6C-416F-9A69-DB754C2CED64}"/>
                  </a:ext>
                </a:extLst>
              </p:cNvPr>
              <p:cNvSpPr/>
              <p:nvPr/>
            </p:nvSpPr>
            <p:spPr>
              <a:xfrm>
                <a:off x="5127228" y="4018879"/>
                <a:ext cx="401237" cy="51294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700">
                  <a:latin typeface="Times New Roman" panose="02020603050405020304" pitchFamily="18" charset="0"/>
                  <a:cs typeface="Times New Roman" panose="02020603050405020304" pitchFamily="18" charset="0"/>
                </a:endParaRPr>
              </a:p>
            </p:txBody>
          </p:sp>
          <p:sp>
            <p:nvSpPr>
              <p:cNvPr id="79" name="矩形 78">
                <a:extLst>
                  <a:ext uri="{FF2B5EF4-FFF2-40B4-BE49-F238E27FC236}">
                    <a16:creationId xmlns:a16="http://schemas.microsoft.com/office/drawing/2014/main" id="{5A2F83D5-4D81-4DD4-A85F-DA7FEF185A9F}"/>
                  </a:ext>
                </a:extLst>
              </p:cNvPr>
              <p:cNvSpPr/>
              <p:nvPr/>
            </p:nvSpPr>
            <p:spPr>
              <a:xfrm>
                <a:off x="8417720" y="4021493"/>
                <a:ext cx="401237" cy="51294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700">
                  <a:latin typeface="Times New Roman" panose="02020603050405020304" pitchFamily="18" charset="0"/>
                  <a:cs typeface="Times New Roman" panose="02020603050405020304" pitchFamily="18" charset="0"/>
                </a:endParaRPr>
              </a:p>
            </p:txBody>
          </p:sp>
          <p:sp>
            <p:nvSpPr>
              <p:cNvPr id="80" name="文本框 25">
                <a:extLst>
                  <a:ext uri="{FF2B5EF4-FFF2-40B4-BE49-F238E27FC236}">
                    <a16:creationId xmlns:a16="http://schemas.microsoft.com/office/drawing/2014/main" id="{0465D87F-E8A1-44AA-A301-02C837949633}"/>
                  </a:ext>
                </a:extLst>
              </p:cNvPr>
              <p:cNvSpPr txBox="1"/>
              <p:nvPr/>
            </p:nvSpPr>
            <p:spPr>
              <a:xfrm>
                <a:off x="4900144" y="4563135"/>
                <a:ext cx="855406" cy="315443"/>
              </a:xfrm>
              <a:prstGeom prst="rect">
                <a:avLst/>
              </a:prstGeom>
              <a:noFill/>
            </p:spPr>
            <p:txBody>
              <a:bodyPr wrap="square" rtlCol="0">
                <a:spAutoFit/>
              </a:bodyPr>
              <a:lstStyle>
                <a:defPPr>
                  <a:defRPr lang="zh-CN"/>
                </a:defPPr>
                <a:lvl1pPr algn="ctr">
                  <a:defRPr sz="1400">
                    <a:latin typeface="Times New Roman" panose="02020603050405020304" pitchFamily="18" charset="0"/>
                    <a:ea typeface="微软雅黑" panose="020B0503020204020204" pitchFamily="34" charset="-122"/>
                    <a:cs typeface="Times New Roman" panose="02020603050405020304" pitchFamily="18" charset="0"/>
                  </a:defRPr>
                </a:lvl1pPr>
              </a:lstStyle>
              <a:p>
                <a:r>
                  <a:rPr lang="en-US" altLang="zh-CN" sz="700" dirty="0"/>
                  <a:t>SMSW1</a:t>
                </a:r>
                <a:endParaRPr lang="zh-CN" altLang="en-US" sz="700" dirty="0"/>
              </a:p>
            </p:txBody>
          </p:sp>
          <p:sp>
            <p:nvSpPr>
              <p:cNvPr id="81" name="文本框 25">
                <a:extLst>
                  <a:ext uri="{FF2B5EF4-FFF2-40B4-BE49-F238E27FC236}">
                    <a16:creationId xmlns:a16="http://schemas.microsoft.com/office/drawing/2014/main" id="{C45540F8-90CB-44DF-8895-AC44714000B6}"/>
                  </a:ext>
                </a:extLst>
              </p:cNvPr>
              <p:cNvSpPr txBox="1"/>
              <p:nvPr/>
            </p:nvSpPr>
            <p:spPr>
              <a:xfrm>
                <a:off x="8187851" y="4560269"/>
                <a:ext cx="855406" cy="315443"/>
              </a:xfrm>
              <a:prstGeom prst="rect">
                <a:avLst/>
              </a:prstGeom>
              <a:noFill/>
            </p:spPr>
            <p:txBody>
              <a:bodyPr wrap="square" rtlCol="0">
                <a:spAutoFit/>
              </a:bodyPr>
              <a:lstStyle>
                <a:defPPr>
                  <a:defRPr lang="zh-CN"/>
                </a:defPPr>
                <a:lvl1pPr algn="ctr">
                  <a:defRPr sz="1400">
                    <a:latin typeface="Times New Roman" panose="02020603050405020304" pitchFamily="18" charset="0"/>
                    <a:ea typeface="微软雅黑" panose="020B0503020204020204" pitchFamily="34" charset="-122"/>
                    <a:cs typeface="Times New Roman" panose="02020603050405020304" pitchFamily="18" charset="0"/>
                  </a:defRPr>
                </a:lvl1pPr>
              </a:lstStyle>
              <a:p>
                <a:r>
                  <a:rPr lang="en-US" altLang="zh-CN" sz="700" dirty="0"/>
                  <a:t>SMSW2</a:t>
                </a:r>
                <a:endParaRPr lang="zh-CN" altLang="en-US" sz="700" dirty="0"/>
              </a:p>
            </p:txBody>
          </p:sp>
        </p:grpSp>
        <p:grpSp>
          <p:nvGrpSpPr>
            <p:cNvPr id="126" name="组合 125">
              <a:extLst>
                <a:ext uri="{FF2B5EF4-FFF2-40B4-BE49-F238E27FC236}">
                  <a16:creationId xmlns:a16="http://schemas.microsoft.com/office/drawing/2014/main" id="{FB545FCE-253A-4E6F-BF19-7FE2A1E22C10}"/>
                </a:ext>
              </a:extLst>
            </p:cNvPr>
            <p:cNvGrpSpPr>
              <a:grpSpLocks noChangeAspect="1"/>
            </p:cNvGrpSpPr>
            <p:nvPr/>
          </p:nvGrpSpPr>
          <p:grpSpPr>
            <a:xfrm>
              <a:off x="786611" y="3049072"/>
              <a:ext cx="4169192" cy="3043266"/>
              <a:chOff x="5522928" y="1087072"/>
              <a:chExt cx="6603969" cy="4820509"/>
            </a:xfrm>
          </p:grpSpPr>
          <p:pic>
            <p:nvPicPr>
              <p:cNvPr id="127" name="图片 126">
                <a:extLst>
                  <a:ext uri="{FF2B5EF4-FFF2-40B4-BE49-F238E27FC236}">
                    <a16:creationId xmlns:a16="http://schemas.microsoft.com/office/drawing/2014/main" id="{2BE09AC2-A754-491A-AD76-56AD545B52D3}"/>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5587528" y="1310297"/>
                <a:ext cx="5886001" cy="3897542"/>
              </a:xfrm>
              <a:prstGeom prst="rect">
                <a:avLst/>
              </a:prstGeom>
            </p:spPr>
          </p:pic>
          <p:grpSp>
            <p:nvGrpSpPr>
              <p:cNvPr id="128" name="组合 127">
                <a:extLst>
                  <a:ext uri="{FF2B5EF4-FFF2-40B4-BE49-F238E27FC236}">
                    <a16:creationId xmlns:a16="http://schemas.microsoft.com/office/drawing/2014/main" id="{6A4FEC8D-59E4-42A2-A12F-C6E4D98AD02A}"/>
                  </a:ext>
                </a:extLst>
              </p:cNvPr>
              <p:cNvGrpSpPr/>
              <p:nvPr/>
            </p:nvGrpSpPr>
            <p:grpSpPr>
              <a:xfrm>
                <a:off x="5522928" y="1087072"/>
                <a:ext cx="6603969" cy="4820509"/>
                <a:chOff x="5522928" y="1087072"/>
                <a:chExt cx="6603969" cy="4820509"/>
              </a:xfrm>
            </p:grpSpPr>
            <p:sp>
              <p:nvSpPr>
                <p:cNvPr id="130" name="文本框 24">
                  <a:extLst>
                    <a:ext uri="{FF2B5EF4-FFF2-40B4-BE49-F238E27FC236}">
                      <a16:creationId xmlns:a16="http://schemas.microsoft.com/office/drawing/2014/main" id="{35246F97-03EA-4751-B552-7DA364834D58}"/>
                    </a:ext>
                  </a:extLst>
                </p:cNvPr>
                <p:cNvSpPr txBox="1"/>
                <p:nvPr/>
              </p:nvSpPr>
              <p:spPr>
                <a:xfrm rot="21201065">
                  <a:off x="6558070" y="1087072"/>
                  <a:ext cx="704419" cy="316886"/>
                </a:xfrm>
                <a:prstGeom prst="rect">
                  <a:avLst/>
                </a:prstGeom>
                <a:noFill/>
              </p:spPr>
              <p:txBody>
                <a:bodyPr wrap="square" rtlCol="0">
                  <a:spAutoFit/>
                </a:bodyPr>
                <a:lstStyle/>
                <a:p>
                  <a:pPr algn="ctr"/>
                  <a:r>
                    <a:rPr lang="en-US" altLang="zh-CN" sz="700" dirty="0">
                      <a:latin typeface="Times New Roman" panose="02020603050405020304" pitchFamily="18" charset="0"/>
                      <a:ea typeface="微软雅黑" panose="020B0503020204020204" pitchFamily="34" charset="-122"/>
                      <a:cs typeface="Times New Roman" panose="02020603050405020304" pitchFamily="18" charset="0"/>
                    </a:rPr>
                    <a:t>SMBA</a:t>
                  </a:r>
                  <a:endParaRPr lang="zh-CN" altLang="en-US" sz="700"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31" name="文本框 25">
                  <a:extLst>
                    <a:ext uri="{FF2B5EF4-FFF2-40B4-BE49-F238E27FC236}">
                      <a16:creationId xmlns:a16="http://schemas.microsoft.com/office/drawing/2014/main" id="{86DF5CA8-FCFB-45CF-BF2C-BD7B80872A03}"/>
                    </a:ext>
                  </a:extLst>
                </p:cNvPr>
                <p:cNvSpPr txBox="1"/>
                <p:nvPr/>
              </p:nvSpPr>
              <p:spPr>
                <a:xfrm rot="17839378">
                  <a:off x="7088984" y="1881287"/>
                  <a:ext cx="943034" cy="316886"/>
                </a:xfrm>
                <a:prstGeom prst="rect">
                  <a:avLst/>
                </a:prstGeom>
                <a:noFill/>
              </p:spPr>
              <p:txBody>
                <a:bodyPr wrap="square" rtlCol="0">
                  <a:spAutoFit/>
                </a:bodyPr>
                <a:lstStyle/>
                <a:p>
                  <a:pPr algn="ctr"/>
                  <a:r>
                    <a:rPr lang="en-US" altLang="zh-CN" sz="700" dirty="0">
                      <a:latin typeface="Times New Roman" panose="02020603050405020304" pitchFamily="18" charset="0"/>
                      <a:ea typeface="微软雅黑" panose="020B0503020204020204" pitchFamily="34" charset="-122"/>
                      <a:cs typeface="Times New Roman" panose="02020603050405020304" pitchFamily="18" charset="0"/>
                    </a:rPr>
                    <a:t>NMBA</a:t>
                  </a:r>
                  <a:endParaRPr lang="zh-CN" altLang="en-US" sz="700"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32" name="文本框 27">
                  <a:extLst>
                    <a:ext uri="{FF2B5EF4-FFF2-40B4-BE49-F238E27FC236}">
                      <a16:creationId xmlns:a16="http://schemas.microsoft.com/office/drawing/2014/main" id="{2074E79F-9034-408A-B581-F7E4DCB10231}"/>
                    </a:ext>
                  </a:extLst>
                </p:cNvPr>
                <p:cNvSpPr txBox="1"/>
                <p:nvPr/>
              </p:nvSpPr>
              <p:spPr>
                <a:xfrm rot="17835686">
                  <a:off x="8128360" y="1463157"/>
                  <a:ext cx="918270" cy="316886"/>
                </a:xfrm>
                <a:prstGeom prst="rect">
                  <a:avLst/>
                </a:prstGeom>
                <a:noFill/>
              </p:spPr>
              <p:txBody>
                <a:bodyPr wrap="square" rtlCol="0">
                  <a:spAutoFit/>
                </a:bodyPr>
                <a:lstStyle/>
                <a:p>
                  <a:pPr algn="ctr"/>
                  <a:r>
                    <a:rPr lang="en-US" altLang="zh-CN" sz="700" dirty="0">
                      <a:latin typeface="Times New Roman" panose="02020603050405020304" pitchFamily="18" charset="0"/>
                      <a:ea typeface="微软雅黑" panose="020B0503020204020204" pitchFamily="34" charset="-122"/>
                      <a:cs typeface="Times New Roman" panose="02020603050405020304" pitchFamily="18" charset="0"/>
                    </a:rPr>
                    <a:t>NMSOL1</a:t>
                  </a:r>
                  <a:endParaRPr lang="zh-CN" altLang="en-US" sz="700"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33" name="文本框 32">
                  <a:extLst>
                    <a:ext uri="{FF2B5EF4-FFF2-40B4-BE49-F238E27FC236}">
                      <a16:creationId xmlns:a16="http://schemas.microsoft.com/office/drawing/2014/main" id="{80A2BD5B-FCD7-4B92-A1FE-090EF0B91532}"/>
                    </a:ext>
                  </a:extLst>
                </p:cNvPr>
                <p:cNvSpPr txBox="1"/>
                <p:nvPr/>
              </p:nvSpPr>
              <p:spPr>
                <a:xfrm rot="17880225">
                  <a:off x="9359642" y="3270572"/>
                  <a:ext cx="768665" cy="316886"/>
                </a:xfrm>
                <a:prstGeom prst="rect">
                  <a:avLst/>
                </a:prstGeom>
                <a:noFill/>
              </p:spPr>
              <p:txBody>
                <a:bodyPr wrap="square" rtlCol="0">
                  <a:spAutoFit/>
                </a:bodyPr>
                <a:lstStyle/>
                <a:p>
                  <a:pPr algn="ctr"/>
                  <a:r>
                    <a:rPr lang="en-US" altLang="zh-CN" sz="700" dirty="0">
                      <a:latin typeface="Times New Roman" panose="02020603050405020304" pitchFamily="18" charset="0"/>
                      <a:ea typeface="微软雅黑" panose="020B0503020204020204" pitchFamily="34" charset="-122"/>
                      <a:cs typeface="Times New Roman" panose="02020603050405020304" pitchFamily="18" charset="0"/>
                    </a:rPr>
                    <a:t>NMWF</a:t>
                  </a:r>
                  <a:endParaRPr lang="zh-CN" altLang="en-US" sz="700"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34" name="文本框 25">
                  <a:extLst>
                    <a:ext uri="{FF2B5EF4-FFF2-40B4-BE49-F238E27FC236}">
                      <a16:creationId xmlns:a16="http://schemas.microsoft.com/office/drawing/2014/main" id="{57B09B11-31E7-4A8B-8359-6AA3CB4F043A}"/>
                    </a:ext>
                  </a:extLst>
                </p:cNvPr>
                <p:cNvSpPr txBox="1"/>
                <p:nvPr/>
              </p:nvSpPr>
              <p:spPr>
                <a:xfrm rot="17829611">
                  <a:off x="8388035" y="1735477"/>
                  <a:ext cx="940914" cy="316886"/>
                </a:xfrm>
                <a:prstGeom prst="rect">
                  <a:avLst/>
                </a:prstGeom>
                <a:noFill/>
              </p:spPr>
              <p:txBody>
                <a:bodyPr wrap="square" rtlCol="0">
                  <a:spAutoFit/>
                </a:bodyPr>
                <a:lstStyle/>
                <a:p>
                  <a:pPr algn="ctr"/>
                  <a:r>
                    <a:rPr lang="en-CA" altLang="zh-CN" sz="700" dirty="0">
                      <a:latin typeface="Times New Roman" panose="02020603050405020304" pitchFamily="18" charset="0"/>
                      <a:ea typeface="微软雅黑" panose="020B0503020204020204" pitchFamily="34" charset="-122"/>
                      <a:cs typeface="Times New Roman" panose="02020603050405020304" pitchFamily="18" charset="0"/>
                    </a:rPr>
                    <a:t>NMC</a:t>
                  </a:r>
                  <a:r>
                    <a:rPr lang="en-US" altLang="zh-CN" sz="700" dirty="0">
                      <a:latin typeface="Times New Roman" panose="02020603050405020304" pitchFamily="18" charset="0"/>
                      <a:ea typeface="微软雅黑" panose="020B0503020204020204" pitchFamily="34" charset="-122"/>
                      <a:cs typeface="Times New Roman" panose="02020603050405020304" pitchFamily="18" charset="0"/>
                    </a:rPr>
                    <a:t>oll1</a:t>
                  </a:r>
                  <a:endParaRPr lang="zh-CN" altLang="en-US" sz="700"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35" name="矩形 134">
                  <a:extLst>
                    <a:ext uri="{FF2B5EF4-FFF2-40B4-BE49-F238E27FC236}">
                      <a16:creationId xmlns:a16="http://schemas.microsoft.com/office/drawing/2014/main" id="{0A4639AE-8B17-4BDF-9103-F7DCE6299560}"/>
                    </a:ext>
                  </a:extLst>
                </p:cNvPr>
                <p:cNvSpPr/>
                <p:nvPr/>
              </p:nvSpPr>
              <p:spPr>
                <a:xfrm rot="21267412">
                  <a:off x="5562712" y="1703824"/>
                  <a:ext cx="54399" cy="20000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700" b="1">
                    <a:latin typeface="Times New Roman" panose="02020603050405020304" pitchFamily="18" charset="0"/>
                    <a:cs typeface="Times New Roman" panose="02020603050405020304" pitchFamily="18" charset="0"/>
                  </a:endParaRPr>
                </a:p>
              </p:txBody>
            </p:sp>
            <p:cxnSp>
              <p:nvCxnSpPr>
                <p:cNvPr id="136" name="直接箭头连接符 135">
                  <a:extLst>
                    <a:ext uri="{FF2B5EF4-FFF2-40B4-BE49-F238E27FC236}">
                      <a16:creationId xmlns:a16="http://schemas.microsoft.com/office/drawing/2014/main" id="{C415BE55-1AF3-4926-989C-E9E341B10B40}"/>
                    </a:ext>
                  </a:extLst>
                </p:cNvPr>
                <p:cNvCxnSpPr>
                  <a:cxnSpLocks/>
                </p:cNvCxnSpPr>
                <p:nvPr/>
              </p:nvCxnSpPr>
              <p:spPr>
                <a:xfrm>
                  <a:off x="5522928" y="1177446"/>
                  <a:ext cx="103716" cy="981075"/>
                </a:xfrm>
                <a:prstGeom prst="straightConnector1">
                  <a:avLst/>
                </a:prstGeom>
                <a:ln w="127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38" name="流程图: 汇总连接 137">
                  <a:extLst>
                    <a:ext uri="{FF2B5EF4-FFF2-40B4-BE49-F238E27FC236}">
                      <a16:creationId xmlns:a16="http://schemas.microsoft.com/office/drawing/2014/main" id="{A5344682-B914-4945-BDFC-58C34852131A}"/>
                    </a:ext>
                  </a:extLst>
                </p:cNvPr>
                <p:cNvSpPr>
                  <a:spLocks noChangeAspect="1"/>
                </p:cNvSpPr>
                <p:nvPr/>
              </p:nvSpPr>
              <p:spPr>
                <a:xfrm>
                  <a:off x="9940286" y="5145367"/>
                  <a:ext cx="72000" cy="72000"/>
                </a:xfrm>
                <a:prstGeom prst="flowChartSummingJunction">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CN" altLang="en-US" sz="700" dirty="0">
                    <a:latin typeface="Times New Roman" panose="02020603050405020304" pitchFamily="18" charset="0"/>
                    <a:cs typeface="Times New Roman" panose="02020603050405020304" pitchFamily="18" charset="0"/>
                  </a:endParaRPr>
                </a:p>
              </p:txBody>
            </p:sp>
            <p:sp>
              <p:nvSpPr>
                <p:cNvPr id="139" name="文本框 25">
                  <a:extLst>
                    <a:ext uri="{FF2B5EF4-FFF2-40B4-BE49-F238E27FC236}">
                      <a16:creationId xmlns:a16="http://schemas.microsoft.com/office/drawing/2014/main" id="{76CB633B-118A-4063-898E-AE116AC9BD47}"/>
                    </a:ext>
                  </a:extLst>
                </p:cNvPr>
                <p:cNvSpPr txBox="1"/>
                <p:nvPr/>
              </p:nvSpPr>
              <p:spPr>
                <a:xfrm rot="2629419">
                  <a:off x="10812991" y="4319905"/>
                  <a:ext cx="940914" cy="627473"/>
                </a:xfrm>
                <a:prstGeom prst="rect">
                  <a:avLst/>
                </a:prstGeom>
                <a:noFill/>
              </p:spPr>
              <p:txBody>
                <a:bodyPr wrap="square" rtlCol="0">
                  <a:spAutoFit/>
                </a:bodyPr>
                <a:lstStyle/>
                <a:p>
                  <a:pPr algn="ctr">
                    <a:lnSpc>
                      <a:spcPct val="150000"/>
                    </a:lnSpc>
                  </a:pPr>
                  <a:r>
                    <a:rPr lang="en-CA" altLang="zh-CN" sz="700" dirty="0">
                      <a:latin typeface="Times New Roman" panose="02020603050405020304" pitchFamily="18" charset="0"/>
                      <a:ea typeface="微软雅黑" panose="020B0503020204020204" pitchFamily="34" charset="-122"/>
                      <a:cs typeface="Times New Roman" panose="02020603050405020304" pitchFamily="18" charset="0"/>
                    </a:rPr>
                    <a:t>NMC</a:t>
                  </a:r>
                  <a:r>
                    <a:rPr lang="en-US" altLang="zh-CN" sz="700" dirty="0">
                      <a:latin typeface="Times New Roman" panose="02020603050405020304" pitchFamily="18" charset="0"/>
                      <a:ea typeface="微软雅黑" panose="020B0503020204020204" pitchFamily="34" charset="-122"/>
                      <a:cs typeface="Times New Roman" panose="02020603050405020304" pitchFamily="18" charset="0"/>
                    </a:rPr>
                    <a:t>oll2</a:t>
                  </a:r>
                </a:p>
                <a:p>
                  <a:pPr algn="ctr">
                    <a:lnSpc>
                      <a:spcPct val="150000"/>
                    </a:lnSpc>
                  </a:pPr>
                  <a:r>
                    <a:rPr lang="en-US" altLang="zh-CN" sz="700" dirty="0">
                      <a:latin typeface="Times New Roman" panose="02020603050405020304" pitchFamily="18" charset="0"/>
                      <a:ea typeface="微软雅黑" panose="020B0503020204020204" pitchFamily="34" charset="-122"/>
                      <a:cs typeface="Times New Roman" panose="02020603050405020304" pitchFamily="18" charset="0"/>
                    </a:rPr>
                    <a:t>NMSOL4</a:t>
                  </a:r>
                  <a:endParaRPr lang="zh-CN" altLang="en-US" sz="700"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40" name="文本框 27">
                  <a:extLst>
                    <a:ext uri="{FF2B5EF4-FFF2-40B4-BE49-F238E27FC236}">
                      <a16:creationId xmlns:a16="http://schemas.microsoft.com/office/drawing/2014/main" id="{B0A99337-2E50-4CB7-A267-8957FE234336}"/>
                    </a:ext>
                  </a:extLst>
                </p:cNvPr>
                <p:cNvSpPr txBox="1"/>
                <p:nvPr/>
              </p:nvSpPr>
              <p:spPr>
                <a:xfrm rot="17835686">
                  <a:off x="9074125" y="1970153"/>
                  <a:ext cx="1029080" cy="316886"/>
                </a:xfrm>
                <a:prstGeom prst="rect">
                  <a:avLst/>
                </a:prstGeom>
                <a:noFill/>
              </p:spPr>
              <p:txBody>
                <a:bodyPr wrap="square" rtlCol="0">
                  <a:spAutoFit/>
                </a:bodyPr>
                <a:lstStyle/>
                <a:p>
                  <a:pPr algn="ctr"/>
                  <a:r>
                    <a:rPr lang="en-US" altLang="zh-CN" sz="700" dirty="0">
                      <a:latin typeface="Times New Roman" panose="02020603050405020304" pitchFamily="18" charset="0"/>
                      <a:ea typeface="微软雅黑" panose="020B0503020204020204" pitchFamily="34" charset="-122"/>
                      <a:cs typeface="Times New Roman" panose="02020603050405020304" pitchFamily="18" charset="0"/>
                    </a:rPr>
                    <a:t>NMSOL2</a:t>
                  </a:r>
                  <a:endParaRPr lang="zh-CN" altLang="en-US" sz="700"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41" name="文本框 27">
                  <a:extLst>
                    <a:ext uri="{FF2B5EF4-FFF2-40B4-BE49-F238E27FC236}">
                      <a16:creationId xmlns:a16="http://schemas.microsoft.com/office/drawing/2014/main" id="{6975B17A-3A62-417E-B8FE-F6CEFF405DAA}"/>
                    </a:ext>
                  </a:extLst>
                </p:cNvPr>
                <p:cNvSpPr txBox="1"/>
                <p:nvPr/>
              </p:nvSpPr>
              <p:spPr>
                <a:xfrm rot="17835686">
                  <a:off x="10287654" y="2600069"/>
                  <a:ext cx="918270" cy="316886"/>
                </a:xfrm>
                <a:prstGeom prst="rect">
                  <a:avLst/>
                </a:prstGeom>
                <a:noFill/>
              </p:spPr>
              <p:txBody>
                <a:bodyPr wrap="square" rtlCol="0">
                  <a:spAutoFit/>
                </a:bodyPr>
                <a:lstStyle/>
                <a:p>
                  <a:pPr algn="ctr"/>
                  <a:r>
                    <a:rPr lang="en-US" altLang="zh-CN" sz="700" dirty="0">
                      <a:latin typeface="Times New Roman" panose="02020603050405020304" pitchFamily="18" charset="0"/>
                      <a:ea typeface="微软雅黑" panose="020B0503020204020204" pitchFamily="34" charset="-122"/>
                      <a:cs typeface="Times New Roman" panose="02020603050405020304" pitchFamily="18" charset="0"/>
                    </a:rPr>
                    <a:t>NMSOL3</a:t>
                  </a:r>
                  <a:endParaRPr lang="zh-CN" altLang="en-US" sz="700"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42" name="文本框 27">
                  <a:extLst>
                    <a:ext uri="{FF2B5EF4-FFF2-40B4-BE49-F238E27FC236}">
                      <a16:creationId xmlns:a16="http://schemas.microsoft.com/office/drawing/2014/main" id="{02EED1FD-3CB1-44AA-B85C-3941B5C41794}"/>
                    </a:ext>
                  </a:extLst>
                </p:cNvPr>
                <p:cNvSpPr txBox="1"/>
                <p:nvPr/>
              </p:nvSpPr>
              <p:spPr>
                <a:xfrm rot="2621167">
                  <a:off x="9743973" y="4125836"/>
                  <a:ext cx="918271" cy="316886"/>
                </a:xfrm>
                <a:prstGeom prst="rect">
                  <a:avLst/>
                </a:prstGeom>
                <a:noFill/>
              </p:spPr>
              <p:txBody>
                <a:bodyPr wrap="square" rtlCol="0">
                  <a:spAutoFit/>
                </a:bodyPr>
                <a:lstStyle/>
                <a:p>
                  <a:pPr algn="ctr"/>
                  <a:endParaRPr lang="zh-CN" altLang="en-US" sz="700"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43" name="文本框 27">
                  <a:extLst>
                    <a:ext uri="{FF2B5EF4-FFF2-40B4-BE49-F238E27FC236}">
                      <a16:creationId xmlns:a16="http://schemas.microsoft.com/office/drawing/2014/main" id="{028BD74D-28EC-4D85-BCF2-EAC7451DE603}"/>
                    </a:ext>
                  </a:extLst>
                </p:cNvPr>
                <p:cNvSpPr txBox="1"/>
                <p:nvPr/>
              </p:nvSpPr>
              <p:spPr>
                <a:xfrm>
                  <a:off x="9284837" y="4545647"/>
                  <a:ext cx="918271" cy="316886"/>
                </a:xfrm>
                <a:prstGeom prst="rect">
                  <a:avLst/>
                </a:prstGeom>
                <a:noFill/>
              </p:spPr>
              <p:txBody>
                <a:bodyPr wrap="square" rtlCol="0">
                  <a:spAutoFit/>
                </a:bodyPr>
                <a:lstStyle/>
                <a:p>
                  <a:pPr algn="ctr"/>
                  <a:r>
                    <a:rPr lang="en-US" altLang="zh-CN" sz="700" dirty="0">
                      <a:latin typeface="Times New Roman" panose="02020603050405020304" pitchFamily="18" charset="0"/>
                      <a:ea typeface="微软雅黑" panose="020B0503020204020204" pitchFamily="34" charset="-122"/>
                      <a:cs typeface="Times New Roman" panose="02020603050405020304" pitchFamily="18" charset="0"/>
                    </a:rPr>
                    <a:t>NMSOL5</a:t>
                  </a:r>
                  <a:endParaRPr lang="zh-CN" altLang="en-US" sz="700"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44" name="文本框 25">
                  <a:extLst>
                    <a:ext uri="{FF2B5EF4-FFF2-40B4-BE49-F238E27FC236}">
                      <a16:creationId xmlns:a16="http://schemas.microsoft.com/office/drawing/2014/main" id="{AEDD9509-6D05-4F71-91BF-3ABF15EF72D8}"/>
                    </a:ext>
                  </a:extLst>
                </p:cNvPr>
                <p:cNvSpPr txBox="1"/>
                <p:nvPr/>
              </p:nvSpPr>
              <p:spPr>
                <a:xfrm rot="17839378">
                  <a:off x="7742352" y="1436660"/>
                  <a:ext cx="943034" cy="316886"/>
                </a:xfrm>
                <a:prstGeom prst="rect">
                  <a:avLst/>
                </a:prstGeom>
                <a:noFill/>
              </p:spPr>
              <p:txBody>
                <a:bodyPr wrap="square" rtlCol="0">
                  <a:spAutoFit/>
                </a:bodyPr>
                <a:lstStyle/>
                <a:p>
                  <a:pPr algn="ctr"/>
                  <a:r>
                    <a:rPr lang="en-US" altLang="zh-CN" sz="700" dirty="0">
                      <a:latin typeface="Times New Roman" panose="02020603050405020304" pitchFamily="18" charset="0"/>
                      <a:ea typeface="微软雅黑" panose="020B0503020204020204" pitchFamily="34" charset="-122"/>
                      <a:cs typeface="Times New Roman" panose="02020603050405020304" pitchFamily="18" charset="0"/>
                    </a:rPr>
                    <a:t>NMBB</a:t>
                  </a:r>
                  <a:endParaRPr lang="zh-CN" altLang="en-US" sz="700"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45" name="文本框 25">
                  <a:extLst>
                    <a:ext uri="{FF2B5EF4-FFF2-40B4-BE49-F238E27FC236}">
                      <a16:creationId xmlns:a16="http://schemas.microsoft.com/office/drawing/2014/main" id="{E35A0C1C-698D-4924-AF02-6807D2524DE2}"/>
                    </a:ext>
                  </a:extLst>
                </p:cNvPr>
                <p:cNvSpPr txBox="1"/>
                <p:nvPr/>
              </p:nvSpPr>
              <p:spPr>
                <a:xfrm>
                  <a:off x="11183862" y="3600901"/>
                  <a:ext cx="943035" cy="316886"/>
                </a:xfrm>
                <a:prstGeom prst="rect">
                  <a:avLst/>
                </a:prstGeom>
                <a:noFill/>
              </p:spPr>
              <p:txBody>
                <a:bodyPr wrap="square" rtlCol="0">
                  <a:spAutoFit/>
                </a:bodyPr>
                <a:lstStyle/>
                <a:p>
                  <a:pPr algn="ctr"/>
                  <a:r>
                    <a:rPr lang="en-US" altLang="zh-CN" sz="700" dirty="0">
                      <a:latin typeface="Times New Roman" panose="02020603050405020304" pitchFamily="18" charset="0"/>
                      <a:ea typeface="微软雅黑" panose="020B0503020204020204" pitchFamily="34" charset="-122"/>
                      <a:cs typeface="Times New Roman" panose="02020603050405020304" pitchFamily="18" charset="0"/>
                    </a:rPr>
                    <a:t>NMBS</a:t>
                  </a:r>
                  <a:endParaRPr lang="zh-CN" altLang="en-US" sz="700"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46" name="文本框 25">
                  <a:extLst>
                    <a:ext uri="{FF2B5EF4-FFF2-40B4-BE49-F238E27FC236}">
                      <a16:creationId xmlns:a16="http://schemas.microsoft.com/office/drawing/2014/main" id="{44D4432C-EBB3-4936-BA3F-3A250FAE0EE6}"/>
                    </a:ext>
                  </a:extLst>
                </p:cNvPr>
                <p:cNvSpPr txBox="1"/>
                <p:nvPr/>
              </p:nvSpPr>
              <p:spPr>
                <a:xfrm>
                  <a:off x="9590478" y="5322562"/>
                  <a:ext cx="1345773" cy="585019"/>
                </a:xfrm>
                <a:prstGeom prst="rect">
                  <a:avLst/>
                </a:prstGeom>
                <a:noFill/>
              </p:spPr>
              <p:txBody>
                <a:bodyPr wrap="square" rtlCol="0">
                  <a:spAutoFit/>
                </a:bodyPr>
                <a:lstStyle/>
                <a:p>
                  <a:pPr algn="ct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NMT</a:t>
                  </a:r>
                  <a:endParaRPr lang="zh-CN" altLang="en-US"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48" name="文本框 25">
                  <a:extLst>
                    <a:ext uri="{FF2B5EF4-FFF2-40B4-BE49-F238E27FC236}">
                      <a16:creationId xmlns:a16="http://schemas.microsoft.com/office/drawing/2014/main" id="{2D7E480A-0C80-408A-9862-CE988A77E02A}"/>
                    </a:ext>
                  </a:extLst>
                </p:cNvPr>
                <p:cNvSpPr txBox="1"/>
                <p:nvPr/>
              </p:nvSpPr>
              <p:spPr>
                <a:xfrm>
                  <a:off x="10203108" y="3661247"/>
                  <a:ext cx="943035" cy="316886"/>
                </a:xfrm>
                <a:prstGeom prst="rect">
                  <a:avLst/>
                </a:prstGeom>
                <a:noFill/>
              </p:spPr>
              <p:txBody>
                <a:bodyPr wrap="square" rtlCol="0">
                  <a:spAutoFit/>
                </a:bodyPr>
                <a:lstStyle/>
                <a:p>
                  <a:pPr algn="ctr"/>
                  <a:r>
                    <a:rPr lang="en-US" altLang="zh-CN" sz="700" dirty="0">
                      <a:latin typeface="Times New Roman" panose="02020603050405020304" pitchFamily="18" charset="0"/>
                      <a:ea typeface="微软雅黑" panose="020B0503020204020204" pitchFamily="34" charset="-122"/>
                      <a:cs typeface="Times New Roman" panose="02020603050405020304" pitchFamily="18" charset="0"/>
                    </a:rPr>
                    <a:t>NMBC</a:t>
                  </a:r>
                  <a:endParaRPr lang="zh-CN" altLang="en-US" sz="700" dirty="0">
                    <a:latin typeface="Times New Roman" panose="02020603050405020304" pitchFamily="18" charset="0"/>
                    <a:ea typeface="微软雅黑" panose="020B0503020204020204" pitchFamily="34" charset="-122"/>
                    <a:cs typeface="Times New Roman" panose="02020603050405020304" pitchFamily="18" charset="0"/>
                  </a:endParaRPr>
                </a:p>
              </p:txBody>
            </p:sp>
          </p:grpSp>
        </p:grpSp>
      </p:grpSp>
      <p:sp>
        <p:nvSpPr>
          <p:cNvPr id="4" name="矩形 3">
            <a:extLst>
              <a:ext uri="{FF2B5EF4-FFF2-40B4-BE49-F238E27FC236}">
                <a16:creationId xmlns:a16="http://schemas.microsoft.com/office/drawing/2014/main" id="{761AA1BD-04B7-40E5-9416-DD0DB2F58F01}"/>
              </a:ext>
            </a:extLst>
          </p:cNvPr>
          <p:cNvSpPr/>
          <p:nvPr/>
        </p:nvSpPr>
        <p:spPr>
          <a:xfrm>
            <a:off x="4313360" y="2769462"/>
            <a:ext cx="138014" cy="8941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aphicFrame>
        <p:nvGraphicFramePr>
          <p:cNvPr id="5" name="表格 4">
            <a:extLst>
              <a:ext uri="{FF2B5EF4-FFF2-40B4-BE49-F238E27FC236}">
                <a16:creationId xmlns:a16="http://schemas.microsoft.com/office/drawing/2014/main" id="{499DEFDF-9461-4BC3-9A81-EB2D79E1EF13}"/>
              </a:ext>
            </a:extLst>
          </p:cNvPr>
          <p:cNvGraphicFramePr>
            <a:graphicFrameLocks noGrp="1"/>
          </p:cNvGraphicFramePr>
          <p:nvPr>
            <p:extLst>
              <p:ext uri="{D42A27DB-BD31-4B8C-83A1-F6EECF244321}">
                <p14:modId xmlns:p14="http://schemas.microsoft.com/office/powerpoint/2010/main" val="344831383"/>
              </p:ext>
            </p:extLst>
          </p:nvPr>
        </p:nvGraphicFramePr>
        <p:xfrm>
          <a:off x="8162026" y="2140450"/>
          <a:ext cx="3765577" cy="1367498"/>
        </p:xfrm>
        <a:graphic>
          <a:graphicData uri="http://schemas.openxmlformats.org/drawingml/2006/table">
            <a:tbl>
              <a:tblPr firstRow="1" bandRow="1">
                <a:tableStyleId>{5A111915-BE36-4E01-A7E5-04B1672EAD32}</a:tableStyleId>
              </a:tblPr>
              <a:tblGrid>
                <a:gridCol w="1317577">
                  <a:extLst>
                    <a:ext uri="{9D8B030D-6E8A-4147-A177-3AD203B41FA5}">
                      <a16:colId xmlns:a16="http://schemas.microsoft.com/office/drawing/2014/main" val="3480513509"/>
                    </a:ext>
                  </a:extLst>
                </a:gridCol>
                <a:gridCol w="1224000">
                  <a:extLst>
                    <a:ext uri="{9D8B030D-6E8A-4147-A177-3AD203B41FA5}">
                      <a16:colId xmlns:a16="http://schemas.microsoft.com/office/drawing/2014/main" val="3269512321"/>
                    </a:ext>
                  </a:extLst>
                </a:gridCol>
                <a:gridCol w="1224000">
                  <a:extLst>
                    <a:ext uri="{9D8B030D-6E8A-4147-A177-3AD203B41FA5}">
                      <a16:colId xmlns:a16="http://schemas.microsoft.com/office/drawing/2014/main" val="1939832060"/>
                    </a:ext>
                  </a:extLst>
                </a:gridCol>
              </a:tblGrid>
              <a:tr h="305248">
                <a:tc>
                  <a:txBody>
                    <a:bodyPr/>
                    <a:lstStyle/>
                    <a:p>
                      <a:pPr algn="ctr"/>
                      <a:r>
                        <a:rPr lang="en-US" altLang="zh-CN" sz="1600" dirty="0">
                          <a:solidFill>
                            <a:schemeClr val="tx1"/>
                          </a:solidFill>
                        </a:rPr>
                        <a:t>Terminal</a:t>
                      </a:r>
                      <a:endParaRPr lang="zh-CN" altLang="en-US" sz="1600" dirty="0">
                        <a:solidFill>
                          <a:schemeClr val="tx1"/>
                        </a:solidFill>
                      </a:endParaRPr>
                    </a:p>
                  </a:txBody>
                  <a:tcPr marL="69922" marR="69922" marT="34961" marB="34961"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l-GR" altLang="zh-CN" sz="1600" b="1" dirty="0">
                          <a:solidFill>
                            <a:srgbClr val="0000FF"/>
                          </a:solidFill>
                        </a:rPr>
                        <a:t>Φ</a:t>
                      </a:r>
                      <a:r>
                        <a:rPr lang="en-US" altLang="zh-CN" sz="1600" b="1" dirty="0">
                          <a:solidFill>
                            <a:srgbClr val="0000FF"/>
                          </a:solidFill>
                        </a:rPr>
                        <a:t>20 mm</a:t>
                      </a:r>
                      <a:endParaRPr lang="zh-CN" altLang="en-US" sz="1600" b="1" dirty="0">
                        <a:solidFill>
                          <a:srgbClr val="0000FF"/>
                        </a:solidFill>
                      </a:endParaRPr>
                    </a:p>
                  </a:txBody>
                  <a:tcPr marL="69922" marR="69922" marT="34961" marB="34961"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l-GR" altLang="zh-CN" sz="1600" b="1" dirty="0">
                          <a:solidFill>
                            <a:srgbClr val="0000FF"/>
                          </a:solidFill>
                        </a:rPr>
                        <a:t>Φ</a:t>
                      </a:r>
                      <a:r>
                        <a:rPr lang="en-US" altLang="zh-CN" sz="1600" b="1" dirty="0">
                          <a:solidFill>
                            <a:srgbClr val="0000FF"/>
                          </a:solidFill>
                        </a:rPr>
                        <a:t>30 mm</a:t>
                      </a:r>
                      <a:endParaRPr lang="zh-CN" altLang="en-US" sz="1600" b="1" dirty="0">
                        <a:solidFill>
                          <a:srgbClr val="0000FF"/>
                        </a:solidFill>
                      </a:endParaRPr>
                    </a:p>
                  </a:txBody>
                  <a:tcPr marL="69922" marR="69922" marT="34961" marB="34961" anchor="ctr">
                    <a:solidFill>
                      <a:schemeClr val="accent1">
                        <a:lumMod val="20000"/>
                        <a:lumOff val="80000"/>
                      </a:schemeClr>
                    </a:solidFill>
                  </a:tcPr>
                </a:tc>
                <a:extLst>
                  <a:ext uri="{0D108BD9-81ED-4DB2-BD59-A6C34878D82A}">
                    <a16:rowId xmlns:a16="http://schemas.microsoft.com/office/drawing/2014/main" val="4146233336"/>
                  </a:ext>
                </a:extLst>
              </a:tr>
              <a:tr h="526868">
                <a:tc>
                  <a:txBody>
                    <a:bodyPr/>
                    <a:lstStyle/>
                    <a:p>
                      <a:pPr algn="ctr"/>
                      <a:r>
                        <a:rPr lang="en-US" altLang="zh-CN" sz="1600" dirty="0"/>
                        <a:t>SMT1 (</a:t>
                      </a:r>
                      <a:r>
                        <a:rPr lang="el-GR" altLang="zh-CN" sz="1600" dirty="0"/>
                        <a:t>μ</a:t>
                      </a:r>
                      <a:r>
                        <a:rPr lang="en-US" altLang="zh-CN" sz="1600" baseline="30000" dirty="0"/>
                        <a:t>+</a:t>
                      </a:r>
                      <a:r>
                        <a:rPr lang="en-US" altLang="zh-CN" sz="1600" baseline="0" dirty="0"/>
                        <a:t>/s</a:t>
                      </a:r>
                      <a:r>
                        <a:rPr lang="en-US" altLang="zh-CN" sz="1600" dirty="0"/>
                        <a:t>)</a:t>
                      </a:r>
                      <a:endParaRPr lang="zh-CN" altLang="en-US" sz="1600" dirty="0"/>
                    </a:p>
                  </a:txBody>
                  <a:tcPr marL="69922" marR="69922" marT="34961" marB="34961"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600" b="1" dirty="0">
                          <a:solidFill>
                            <a:srgbClr val="0000FF"/>
                          </a:solidFill>
                        </a:rPr>
                        <a:t>7.3×10</a:t>
                      </a:r>
                      <a:r>
                        <a:rPr lang="en-US" altLang="zh-CN" sz="1600" b="1" baseline="30000" dirty="0">
                          <a:solidFill>
                            <a:srgbClr val="0000FF"/>
                          </a:solidFill>
                        </a:rPr>
                        <a:t>5</a:t>
                      </a:r>
                      <a:r>
                        <a:rPr lang="en-US" altLang="zh-CN" sz="1600" b="1" dirty="0">
                          <a:solidFill>
                            <a:srgbClr val="0000FF"/>
                          </a:solidFill>
                        </a:rPr>
                        <a:t> </a:t>
                      </a:r>
                      <a:endParaRPr lang="zh-CN" altLang="en-US" sz="1600" b="1" dirty="0">
                        <a:solidFill>
                          <a:srgbClr val="0000FF"/>
                        </a:solidFill>
                      </a:endParaRPr>
                    </a:p>
                  </a:txBody>
                  <a:tcPr marL="69922" marR="69922" marT="34961" marB="34961" anchor="ctr"/>
                </a:tc>
                <a:tc>
                  <a:txBody>
                    <a:bodyPr/>
                    <a:lstStyle/>
                    <a:p>
                      <a:pPr algn="ctr"/>
                      <a:r>
                        <a:rPr lang="en-US" altLang="zh-CN" sz="1600" b="1" dirty="0">
                          <a:solidFill>
                            <a:srgbClr val="0000FF"/>
                          </a:solidFill>
                        </a:rPr>
                        <a:t>2.0×10</a:t>
                      </a:r>
                      <a:r>
                        <a:rPr lang="en-US" altLang="zh-CN" sz="1600" b="1" baseline="30000" dirty="0">
                          <a:solidFill>
                            <a:srgbClr val="0000FF"/>
                          </a:solidFill>
                        </a:rPr>
                        <a:t>6</a:t>
                      </a:r>
                      <a:endParaRPr lang="zh-CN" altLang="en-US" sz="1600" b="1" dirty="0">
                        <a:solidFill>
                          <a:srgbClr val="0000FF"/>
                        </a:solidFill>
                      </a:endParaRPr>
                    </a:p>
                  </a:txBody>
                  <a:tcPr marL="69922" marR="69922" marT="34961" marB="34961" anchor="ctr"/>
                </a:tc>
                <a:extLst>
                  <a:ext uri="{0D108BD9-81ED-4DB2-BD59-A6C34878D82A}">
                    <a16:rowId xmlns:a16="http://schemas.microsoft.com/office/drawing/2014/main" val="1996780658"/>
                  </a:ext>
                </a:extLst>
              </a:tr>
              <a:tr h="526868">
                <a:tc>
                  <a:txBody>
                    <a:bodyPr/>
                    <a:lstStyle/>
                    <a:p>
                      <a:pPr algn="ctr"/>
                      <a:r>
                        <a:rPr lang="en-US" altLang="zh-CN" sz="1600" dirty="0"/>
                        <a:t>SMT2</a:t>
                      </a:r>
                      <a:r>
                        <a:rPr lang="zh-CN" altLang="en-US" sz="1600" dirty="0"/>
                        <a:t> </a:t>
                      </a:r>
                      <a:r>
                        <a:rPr lang="en-US" altLang="zh-CN" sz="1600" dirty="0"/>
                        <a:t>(</a:t>
                      </a:r>
                      <a:r>
                        <a:rPr lang="el-GR" altLang="zh-CN" sz="1600" dirty="0"/>
                        <a:t>μ</a:t>
                      </a:r>
                      <a:r>
                        <a:rPr lang="en-US" altLang="zh-CN" sz="1600" baseline="30000" dirty="0"/>
                        <a:t>+</a:t>
                      </a:r>
                      <a:r>
                        <a:rPr lang="en-US" altLang="zh-CN" sz="1600" baseline="0" dirty="0"/>
                        <a:t>/s</a:t>
                      </a:r>
                      <a:r>
                        <a:rPr lang="en-US" altLang="zh-CN" sz="1600" dirty="0"/>
                        <a:t>)</a:t>
                      </a:r>
                      <a:endParaRPr lang="zh-CN" altLang="en-US" sz="1600" dirty="0"/>
                    </a:p>
                  </a:txBody>
                  <a:tcPr marL="69922" marR="69922" marT="34961" marB="34961"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600" b="1" dirty="0">
                          <a:solidFill>
                            <a:srgbClr val="0000FF"/>
                          </a:solidFill>
                        </a:rPr>
                        <a:t>1.7×10</a:t>
                      </a:r>
                      <a:r>
                        <a:rPr lang="en-US" altLang="zh-CN" sz="1600" b="1" baseline="30000" dirty="0">
                          <a:solidFill>
                            <a:srgbClr val="0000FF"/>
                          </a:solidFill>
                        </a:rPr>
                        <a:t>5</a:t>
                      </a:r>
                      <a:endParaRPr lang="zh-CN" altLang="en-US" sz="1600" b="1" dirty="0">
                        <a:solidFill>
                          <a:srgbClr val="0000FF"/>
                        </a:solidFill>
                      </a:endParaRPr>
                    </a:p>
                  </a:txBody>
                  <a:tcPr marL="69922" marR="69922" marT="34961" marB="34961"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600" b="1" dirty="0">
                          <a:solidFill>
                            <a:srgbClr val="0000FF"/>
                          </a:solidFill>
                        </a:rPr>
                        <a:t>8.4×10</a:t>
                      </a:r>
                      <a:r>
                        <a:rPr lang="en-US" altLang="zh-CN" sz="1600" b="1" baseline="30000" dirty="0">
                          <a:solidFill>
                            <a:srgbClr val="0000FF"/>
                          </a:solidFill>
                        </a:rPr>
                        <a:t>5</a:t>
                      </a:r>
                      <a:endParaRPr lang="zh-CN" altLang="en-US" sz="1600" b="1" dirty="0">
                        <a:solidFill>
                          <a:srgbClr val="0000FF"/>
                        </a:solidFill>
                      </a:endParaRPr>
                    </a:p>
                  </a:txBody>
                  <a:tcPr marL="69922" marR="69922" marT="34961" marB="34961" anchor="ctr"/>
                </a:tc>
                <a:extLst>
                  <a:ext uri="{0D108BD9-81ED-4DB2-BD59-A6C34878D82A}">
                    <a16:rowId xmlns:a16="http://schemas.microsoft.com/office/drawing/2014/main" val="1122163166"/>
                  </a:ext>
                </a:extLst>
              </a:tr>
            </a:tbl>
          </a:graphicData>
        </a:graphic>
      </p:graphicFrame>
      <p:grpSp>
        <p:nvGrpSpPr>
          <p:cNvPr id="14" name="组合 13">
            <a:extLst>
              <a:ext uri="{FF2B5EF4-FFF2-40B4-BE49-F238E27FC236}">
                <a16:creationId xmlns:a16="http://schemas.microsoft.com/office/drawing/2014/main" id="{607CAD59-C90C-4B5F-AD13-872518CC6B2B}"/>
              </a:ext>
            </a:extLst>
          </p:cNvPr>
          <p:cNvGrpSpPr>
            <a:grpSpLocks noChangeAspect="1"/>
          </p:cNvGrpSpPr>
          <p:nvPr/>
        </p:nvGrpSpPr>
        <p:grpSpPr>
          <a:xfrm>
            <a:off x="537392" y="4004749"/>
            <a:ext cx="3136257" cy="2613549"/>
            <a:chOff x="700649" y="3834795"/>
            <a:chExt cx="2421824" cy="2018188"/>
          </a:xfrm>
        </p:grpSpPr>
        <p:pic>
          <p:nvPicPr>
            <p:cNvPr id="154" name="Picture 8" descr="A graph with numbers and lines&#10;&#10;Description automatically generated">
              <a:extLst>
                <a:ext uri="{FF2B5EF4-FFF2-40B4-BE49-F238E27FC236}">
                  <a16:creationId xmlns:a16="http://schemas.microsoft.com/office/drawing/2014/main" id="{589139AD-A195-4140-A115-AAE4126E840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00649" y="3834795"/>
              <a:ext cx="2421824" cy="2018188"/>
            </a:xfrm>
            <a:prstGeom prst="rect">
              <a:avLst/>
            </a:prstGeom>
          </p:spPr>
        </p:pic>
        <p:sp>
          <p:nvSpPr>
            <p:cNvPr id="155" name="椭圆 154">
              <a:extLst>
                <a:ext uri="{FF2B5EF4-FFF2-40B4-BE49-F238E27FC236}">
                  <a16:creationId xmlns:a16="http://schemas.microsoft.com/office/drawing/2014/main" id="{B9B4E3B3-20F8-47BB-8077-D5D5B80A27F4}"/>
                </a:ext>
              </a:extLst>
            </p:cNvPr>
            <p:cNvSpPr/>
            <p:nvPr/>
          </p:nvSpPr>
          <p:spPr>
            <a:xfrm>
              <a:off x="2482234" y="5531899"/>
              <a:ext cx="252000" cy="252000"/>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21024625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占位符 2">
            <a:extLst>
              <a:ext uri="{FF2B5EF4-FFF2-40B4-BE49-F238E27FC236}">
                <a16:creationId xmlns:a16="http://schemas.microsoft.com/office/drawing/2014/main" id="{4649BBA8-9647-4EC0-A36F-3DF318009B56}"/>
              </a:ext>
            </a:extLst>
          </p:cNvPr>
          <p:cNvSpPr>
            <a:spLocks noGrp="1"/>
          </p:cNvSpPr>
          <p:nvPr>
            <p:ph type="body" idx="1"/>
          </p:nvPr>
        </p:nvSpPr>
        <p:spPr>
          <a:xfrm>
            <a:off x="388279" y="117782"/>
            <a:ext cx="11569677" cy="522000"/>
          </a:xfrm>
        </p:spPr>
        <p:txBody>
          <a:bodyPr>
            <a:normAutofit/>
          </a:bodyPr>
          <a:lstStyle/>
          <a:p>
            <a:r>
              <a:rPr lang="zh-CN" altLang="en-US" dirty="0">
                <a:latin typeface="Helvetica-Bold"/>
                <a:cs typeface="Times" panose="02020603050405020304" pitchFamily="18" charset="0"/>
              </a:rPr>
              <a:t>基于中心迭代算法</a:t>
            </a:r>
            <a:r>
              <a:rPr lang="en-US" altLang="zh-CN" dirty="0">
                <a:latin typeface="Helvetica-Bold"/>
                <a:cs typeface="Times" panose="02020603050405020304" pitchFamily="18" charset="0"/>
              </a:rPr>
              <a:t>(CE)</a:t>
            </a:r>
            <a:r>
              <a:rPr lang="zh-CN" altLang="en-US" dirty="0">
                <a:latin typeface="Helvetica-Bold"/>
                <a:cs typeface="Times" panose="02020603050405020304" pitchFamily="18" charset="0"/>
              </a:rPr>
              <a:t>的束线优化研究</a:t>
            </a:r>
          </a:p>
        </p:txBody>
      </p:sp>
      <p:sp>
        <p:nvSpPr>
          <p:cNvPr id="18" name="文本框 17">
            <a:extLst>
              <a:ext uri="{FF2B5EF4-FFF2-40B4-BE49-F238E27FC236}">
                <a16:creationId xmlns:a16="http://schemas.microsoft.com/office/drawing/2014/main" id="{B9B68672-8961-4F8E-B42C-03969CA277FF}"/>
              </a:ext>
            </a:extLst>
          </p:cNvPr>
          <p:cNvSpPr txBox="1"/>
          <p:nvPr/>
        </p:nvSpPr>
        <p:spPr>
          <a:xfrm>
            <a:off x="280550" y="1398372"/>
            <a:ext cx="6959274" cy="369332"/>
          </a:xfrm>
          <a:prstGeom prst="rect">
            <a:avLst/>
          </a:prstGeom>
          <a:noFill/>
        </p:spPr>
        <p:txBody>
          <a:bodyPr wrap="square">
            <a:spAutoFit/>
          </a:bodyPr>
          <a:lstStyle/>
          <a:p>
            <a:pPr marL="285750" indent="-285750">
              <a:buFont typeface="Wingdings" panose="05000000000000000000" pitchFamily="2" charset="2"/>
              <a:buChar char="Ø"/>
            </a:pPr>
            <a:r>
              <a:rPr lang="en-US" altLang="zh-CN" sz="1800" b="0" i="0" u="none" strike="noStrike" baseline="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MELODY </a:t>
            </a:r>
            <a:r>
              <a:rPr lang="zh-CN" altLang="en-US" sz="1800" b="0" i="0" u="none" strike="noStrike" baseline="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负缪束线初步设计</a:t>
            </a:r>
            <a:endParaRPr lang="zh-CN" altLang="en-US" dirty="0">
              <a:latin typeface="Times New Roman" panose="02020603050405020304" pitchFamily="18" charset="0"/>
              <a:ea typeface="宋体" panose="02010600030101010101" pitchFamily="2" charset="-122"/>
              <a:cs typeface="Times New Roman" panose="02020603050405020304" pitchFamily="18" charset="0"/>
            </a:endParaRPr>
          </a:p>
        </p:txBody>
      </p:sp>
      <p:sp>
        <p:nvSpPr>
          <p:cNvPr id="24" name="内容占位符 3">
            <a:extLst>
              <a:ext uri="{FF2B5EF4-FFF2-40B4-BE49-F238E27FC236}">
                <a16:creationId xmlns:a16="http://schemas.microsoft.com/office/drawing/2014/main" id="{44DB2752-9607-4ED9-AB5F-335DA1D0E08F}"/>
              </a:ext>
            </a:extLst>
          </p:cNvPr>
          <p:cNvSpPr>
            <a:spLocks noGrp="1"/>
          </p:cNvSpPr>
          <p:nvPr>
            <p:ph sz="quarter" idx="13"/>
          </p:nvPr>
        </p:nvSpPr>
        <p:spPr>
          <a:xfrm>
            <a:off x="388280" y="906286"/>
            <a:ext cx="4012854" cy="458840"/>
          </a:xfrm>
        </p:spPr>
        <p:txBody>
          <a:bodyPr/>
          <a:lstStyle/>
          <a:p>
            <a:r>
              <a:rPr lang="zh-CN" altLang="en-US" dirty="0">
                <a:cs typeface="Times" panose="02020603050405020304" pitchFamily="18" charset="0"/>
              </a:rPr>
              <a:t>表面缪束线工程方案设计</a:t>
            </a:r>
          </a:p>
        </p:txBody>
      </p:sp>
      <p:sp>
        <p:nvSpPr>
          <p:cNvPr id="20" name="灯片编号占位符 1">
            <a:extLst>
              <a:ext uri="{FF2B5EF4-FFF2-40B4-BE49-F238E27FC236}">
                <a16:creationId xmlns:a16="http://schemas.microsoft.com/office/drawing/2014/main" id="{713F882C-6D02-41C2-842E-5E8439491FC8}"/>
              </a:ext>
            </a:extLst>
          </p:cNvPr>
          <p:cNvSpPr>
            <a:spLocks noGrp="1"/>
          </p:cNvSpPr>
          <p:nvPr>
            <p:ph type="sldNum" sz="quarter" idx="12"/>
          </p:nvPr>
        </p:nvSpPr>
        <p:spPr>
          <a:xfrm>
            <a:off x="11037806" y="6356350"/>
            <a:ext cx="799202" cy="365125"/>
          </a:xfrm>
        </p:spPr>
        <p:txBody>
          <a:bodyPr/>
          <a:lstStyle/>
          <a:p>
            <a:fld id="{ECC73629-B289-4799-8BD1-5C362D43B8F8}" type="slidenum">
              <a:rPr lang="zh-CN" altLang="en-US" smtClean="0"/>
              <a:pPr/>
              <a:t>14</a:t>
            </a:fld>
            <a:endParaRPr lang="zh-CN" altLang="en-US" dirty="0"/>
          </a:p>
        </p:txBody>
      </p:sp>
      <p:sp>
        <p:nvSpPr>
          <p:cNvPr id="4" name="矩形 3">
            <a:extLst>
              <a:ext uri="{FF2B5EF4-FFF2-40B4-BE49-F238E27FC236}">
                <a16:creationId xmlns:a16="http://schemas.microsoft.com/office/drawing/2014/main" id="{761AA1BD-04B7-40E5-9416-DD0DB2F58F01}"/>
              </a:ext>
            </a:extLst>
          </p:cNvPr>
          <p:cNvSpPr/>
          <p:nvPr/>
        </p:nvSpPr>
        <p:spPr>
          <a:xfrm>
            <a:off x="4333734" y="2768011"/>
            <a:ext cx="105682" cy="8941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aphicFrame>
        <p:nvGraphicFramePr>
          <p:cNvPr id="119" name="表格 4">
            <a:extLst>
              <a:ext uri="{FF2B5EF4-FFF2-40B4-BE49-F238E27FC236}">
                <a16:creationId xmlns:a16="http://schemas.microsoft.com/office/drawing/2014/main" id="{9CA30265-DD5A-4820-8C27-B6A68ED9D441}"/>
              </a:ext>
            </a:extLst>
          </p:cNvPr>
          <p:cNvGraphicFramePr>
            <a:graphicFrameLocks noGrp="1"/>
          </p:cNvGraphicFramePr>
          <p:nvPr>
            <p:extLst>
              <p:ext uri="{D42A27DB-BD31-4B8C-83A1-F6EECF244321}">
                <p14:modId xmlns:p14="http://schemas.microsoft.com/office/powerpoint/2010/main" val="4101067650"/>
              </p:ext>
            </p:extLst>
          </p:nvPr>
        </p:nvGraphicFramePr>
        <p:xfrm>
          <a:off x="3756384" y="5346631"/>
          <a:ext cx="8300672" cy="1341120"/>
        </p:xfrm>
        <a:graphic>
          <a:graphicData uri="http://schemas.openxmlformats.org/drawingml/2006/table">
            <a:tbl>
              <a:tblPr firstRow="1" bandRow="1">
                <a:tableStyleId>{5C22544A-7EE6-4342-B048-85BDC9FD1C3A}</a:tableStyleId>
              </a:tblPr>
              <a:tblGrid>
                <a:gridCol w="1522393">
                  <a:extLst>
                    <a:ext uri="{9D8B030D-6E8A-4147-A177-3AD203B41FA5}">
                      <a16:colId xmlns:a16="http://schemas.microsoft.com/office/drawing/2014/main" val="3194647418"/>
                    </a:ext>
                  </a:extLst>
                </a:gridCol>
                <a:gridCol w="658279">
                  <a:extLst>
                    <a:ext uri="{9D8B030D-6E8A-4147-A177-3AD203B41FA5}">
                      <a16:colId xmlns:a16="http://schemas.microsoft.com/office/drawing/2014/main" val="4000466972"/>
                    </a:ext>
                  </a:extLst>
                </a:gridCol>
                <a:gridCol w="1224000">
                  <a:extLst>
                    <a:ext uri="{9D8B030D-6E8A-4147-A177-3AD203B41FA5}">
                      <a16:colId xmlns:a16="http://schemas.microsoft.com/office/drawing/2014/main" val="1763141325"/>
                    </a:ext>
                  </a:extLst>
                </a:gridCol>
                <a:gridCol w="1224000">
                  <a:extLst>
                    <a:ext uri="{9D8B030D-6E8A-4147-A177-3AD203B41FA5}">
                      <a16:colId xmlns:a16="http://schemas.microsoft.com/office/drawing/2014/main" val="1637384720"/>
                    </a:ext>
                  </a:extLst>
                </a:gridCol>
                <a:gridCol w="1224000">
                  <a:extLst>
                    <a:ext uri="{9D8B030D-6E8A-4147-A177-3AD203B41FA5}">
                      <a16:colId xmlns:a16="http://schemas.microsoft.com/office/drawing/2014/main" val="2710064301"/>
                    </a:ext>
                  </a:extLst>
                </a:gridCol>
                <a:gridCol w="1224000">
                  <a:extLst>
                    <a:ext uri="{9D8B030D-6E8A-4147-A177-3AD203B41FA5}">
                      <a16:colId xmlns:a16="http://schemas.microsoft.com/office/drawing/2014/main" val="3666546091"/>
                    </a:ext>
                  </a:extLst>
                </a:gridCol>
                <a:gridCol w="1224000">
                  <a:extLst>
                    <a:ext uri="{9D8B030D-6E8A-4147-A177-3AD203B41FA5}">
                      <a16:colId xmlns:a16="http://schemas.microsoft.com/office/drawing/2014/main" val="3801759957"/>
                    </a:ext>
                  </a:extLst>
                </a:gridCol>
              </a:tblGrid>
              <a:tr h="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altLang="zh-CN" sz="1600" b="0" kern="1200" dirty="0">
                        <a:solidFill>
                          <a:schemeClr val="tx1"/>
                        </a:solidFill>
                        <a:latin typeface="Times New Roman" panose="02020603050405020304" pitchFamily="18" charset="0"/>
                        <a:ea typeface="+mj-ea"/>
                        <a:cs typeface="Times New Roman" panose="02020603050405020304" pitchFamily="18"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A6BEC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altLang="zh-CN" sz="1600" b="0" kern="1200" dirty="0">
                        <a:solidFill>
                          <a:schemeClr val="tx1"/>
                        </a:solidFill>
                        <a:latin typeface="Times New Roman" panose="02020603050405020304" pitchFamily="18" charset="0"/>
                        <a:ea typeface="+mj-ea"/>
                        <a:cs typeface="Times New Roman" panose="02020603050405020304" pitchFamily="18"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A6BEC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600" b="0" kern="1200" dirty="0">
                          <a:solidFill>
                            <a:schemeClr val="tx1"/>
                          </a:solidFill>
                          <a:latin typeface="Times New Roman" panose="02020603050405020304" pitchFamily="18" charset="0"/>
                          <a:ea typeface="+mn-ea"/>
                          <a:cs typeface="Times New Roman" panose="02020603050405020304" pitchFamily="18" charset="0"/>
                        </a:rPr>
                        <a:t>20 MeV/c</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A6BEC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600" b="0" kern="1200" dirty="0">
                          <a:solidFill>
                            <a:schemeClr val="tx1"/>
                          </a:solidFill>
                          <a:latin typeface="Times New Roman" panose="02020603050405020304" pitchFamily="18" charset="0"/>
                          <a:ea typeface="+mj-ea"/>
                          <a:cs typeface="Times New Roman" panose="02020603050405020304" pitchFamily="18" charset="0"/>
                        </a:rPr>
                        <a:t>30 MeV/c</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A6BEC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600" b="0" kern="1200" dirty="0">
                          <a:solidFill>
                            <a:schemeClr val="tx1"/>
                          </a:solidFill>
                          <a:latin typeface="Times New Roman" panose="02020603050405020304" pitchFamily="18" charset="0"/>
                          <a:ea typeface="+mj-ea"/>
                          <a:cs typeface="Times New Roman" panose="02020603050405020304" pitchFamily="18" charset="0"/>
                        </a:rPr>
                        <a:t>40 MeV/c</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A6BEC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600" b="0" kern="1200" dirty="0">
                          <a:solidFill>
                            <a:schemeClr val="tx1"/>
                          </a:solidFill>
                          <a:latin typeface="Times New Roman" panose="02020603050405020304" pitchFamily="18" charset="0"/>
                          <a:ea typeface="+mj-ea"/>
                          <a:cs typeface="Times New Roman" panose="02020603050405020304" pitchFamily="18" charset="0"/>
                        </a:rPr>
                        <a:t>50 MeV/c</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A6BEC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600" b="0" kern="1200" dirty="0">
                          <a:solidFill>
                            <a:schemeClr val="tx1"/>
                          </a:solidFill>
                          <a:latin typeface="Times New Roman" panose="02020603050405020304" pitchFamily="18" charset="0"/>
                          <a:ea typeface="+mj-ea"/>
                          <a:cs typeface="Times New Roman" panose="02020603050405020304" pitchFamily="18" charset="0"/>
                        </a:rPr>
                        <a:t>60 MeV/c</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A6BEC1"/>
                    </a:solidFill>
                  </a:tcPr>
                </a:tc>
                <a:extLst>
                  <a:ext uri="{0D108BD9-81ED-4DB2-BD59-A6C34878D82A}">
                    <a16:rowId xmlns:a16="http://schemas.microsoft.com/office/drawing/2014/main" val="924975409"/>
                  </a:ext>
                </a:extLst>
              </a:tr>
              <a:tr h="0">
                <a:tc row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600" b="0" kern="1200" dirty="0">
                          <a:solidFill>
                            <a:schemeClr val="tx1"/>
                          </a:solidFill>
                          <a:latin typeface="Times New Roman" panose="02020603050405020304" pitchFamily="18" charset="0"/>
                          <a:ea typeface="+mj-ea"/>
                          <a:cs typeface="Times New Roman" panose="02020603050405020304" pitchFamily="18" charset="0"/>
                        </a:rPr>
                        <a:t>Muon Intensity per pulse</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DDE5E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600" b="0" kern="1200" dirty="0">
                          <a:solidFill>
                            <a:schemeClr val="tx1"/>
                          </a:solidFill>
                          <a:latin typeface="Times New Roman" panose="02020603050405020304" pitchFamily="18" charset="0"/>
                          <a:ea typeface="+mj-ea"/>
                          <a:cs typeface="Times New Roman" panose="02020603050405020304" pitchFamily="18" charset="0"/>
                        </a:rPr>
                        <a:t>Ø100</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DE5E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kern="1200" dirty="0">
                          <a:solidFill>
                            <a:schemeClr val="tx1"/>
                          </a:solidFill>
                          <a:latin typeface="Times New Roman" panose="02020603050405020304" pitchFamily="18" charset="0"/>
                          <a:ea typeface="+mn-ea"/>
                          <a:cs typeface="Times New Roman" panose="02020603050405020304" pitchFamily="18" charset="0"/>
                        </a:rPr>
                        <a:t>3.40E+04</a:t>
                      </a:r>
                    </a:p>
                  </a:txBody>
                  <a:tcPr marL="5443" marR="5443" marT="544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DE5E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kern="1200" dirty="0">
                          <a:solidFill>
                            <a:schemeClr val="tx1"/>
                          </a:solidFill>
                          <a:latin typeface="Times New Roman" panose="02020603050405020304" pitchFamily="18" charset="0"/>
                          <a:ea typeface="+mn-ea"/>
                          <a:cs typeface="Times New Roman" panose="02020603050405020304" pitchFamily="18" charset="0"/>
                        </a:rPr>
                        <a:t>7.14E+05</a:t>
                      </a:r>
                    </a:p>
                  </a:txBody>
                  <a:tcPr marL="5443" marR="5443" marT="544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DE5E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600" b="0" kern="1200" dirty="0">
                          <a:solidFill>
                            <a:schemeClr val="tx1"/>
                          </a:solidFill>
                          <a:latin typeface="Times New Roman" panose="02020603050405020304" pitchFamily="18" charset="0"/>
                          <a:ea typeface="+mn-ea"/>
                          <a:cs typeface="Times New Roman" panose="02020603050405020304" pitchFamily="18" charset="0"/>
                        </a:rPr>
                        <a:t>7.75E+05</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DE5E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600" b="0" kern="1200" dirty="0">
                          <a:solidFill>
                            <a:schemeClr val="tx1"/>
                          </a:solidFill>
                          <a:latin typeface="Times New Roman" panose="02020603050405020304" pitchFamily="18" charset="0"/>
                          <a:ea typeface="+mn-ea"/>
                          <a:cs typeface="Times New Roman" panose="02020603050405020304" pitchFamily="18" charset="0"/>
                        </a:rPr>
                        <a:t>6.29E+05</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DE5E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600" b="0" kern="1200" dirty="0">
                          <a:solidFill>
                            <a:schemeClr val="tx1"/>
                          </a:solidFill>
                          <a:latin typeface="Times New Roman" panose="02020603050405020304" pitchFamily="18" charset="0"/>
                          <a:ea typeface="+mn-ea"/>
                          <a:cs typeface="Times New Roman" panose="02020603050405020304" pitchFamily="18" charset="0"/>
                        </a:rPr>
                        <a:t>5.83E+05 </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DE5E6"/>
                    </a:solidFill>
                  </a:tcPr>
                </a:tc>
                <a:extLst>
                  <a:ext uri="{0D108BD9-81ED-4DB2-BD59-A6C34878D82A}">
                    <a16:rowId xmlns:a16="http://schemas.microsoft.com/office/drawing/2014/main" val="1424187392"/>
                  </a:ext>
                </a:extLst>
              </a:tr>
              <a:tr h="0">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600" b="0" kern="1200" dirty="0">
                          <a:solidFill>
                            <a:schemeClr val="tx1"/>
                          </a:solidFill>
                          <a:latin typeface="+mj-lt"/>
                          <a:ea typeface="+mj-ea"/>
                          <a:cs typeface="+mn-cs"/>
                        </a:rPr>
                        <a:t>per pulse</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DDE5E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600" b="0" kern="1200" dirty="0">
                          <a:solidFill>
                            <a:schemeClr val="tx1"/>
                          </a:solidFill>
                          <a:latin typeface="Times New Roman" panose="02020603050405020304" pitchFamily="18" charset="0"/>
                          <a:ea typeface="+mn-ea"/>
                          <a:cs typeface="Times New Roman" panose="02020603050405020304" pitchFamily="18" charset="0"/>
                        </a:rPr>
                        <a:t>Ø30</a:t>
                      </a:r>
                      <a:endParaRPr lang="en-US" altLang="zh-CN" sz="1600" b="0" kern="1200" dirty="0">
                        <a:solidFill>
                          <a:schemeClr val="tx1"/>
                        </a:solidFill>
                        <a:latin typeface="Times New Roman" panose="02020603050405020304" pitchFamily="18" charset="0"/>
                        <a:ea typeface="+mj-ea"/>
                        <a:cs typeface="Times New Roman" panose="02020603050405020304" pitchFamily="18"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DE5E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kern="1200">
                          <a:solidFill>
                            <a:schemeClr val="tx1"/>
                          </a:solidFill>
                          <a:latin typeface="Times New Roman" panose="02020603050405020304" pitchFamily="18" charset="0"/>
                          <a:ea typeface="+mn-ea"/>
                          <a:cs typeface="Times New Roman" panose="02020603050405020304" pitchFamily="18" charset="0"/>
                        </a:rPr>
                        <a:t>4.06E+03</a:t>
                      </a:r>
                    </a:p>
                  </a:txBody>
                  <a:tcPr marL="5443" marR="5443" marT="544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DE5E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kern="1200" dirty="0">
                          <a:solidFill>
                            <a:schemeClr val="tx1"/>
                          </a:solidFill>
                          <a:latin typeface="Times New Roman" panose="02020603050405020304" pitchFamily="18" charset="0"/>
                          <a:ea typeface="+mn-ea"/>
                          <a:cs typeface="Times New Roman" panose="02020603050405020304" pitchFamily="18" charset="0"/>
                        </a:rPr>
                        <a:t>7.01E+04</a:t>
                      </a:r>
                    </a:p>
                  </a:txBody>
                  <a:tcPr marL="5443" marR="5443" marT="544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DE5E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kern="1200" dirty="0">
                          <a:solidFill>
                            <a:schemeClr val="tx1"/>
                          </a:solidFill>
                          <a:latin typeface="Times New Roman" panose="02020603050405020304" pitchFamily="18" charset="0"/>
                          <a:ea typeface="+mn-ea"/>
                          <a:cs typeface="Times New Roman" panose="02020603050405020304" pitchFamily="18" charset="0"/>
                        </a:rPr>
                        <a:t>9.27E+04</a:t>
                      </a:r>
                    </a:p>
                  </a:txBody>
                  <a:tcPr marL="5443" marR="5443" marT="544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DE5E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kern="1200" dirty="0">
                          <a:solidFill>
                            <a:schemeClr val="tx1"/>
                          </a:solidFill>
                          <a:latin typeface="Times New Roman" panose="02020603050405020304" pitchFamily="18" charset="0"/>
                          <a:ea typeface="+mn-ea"/>
                          <a:cs typeface="Times New Roman" panose="02020603050405020304" pitchFamily="18" charset="0"/>
                        </a:rPr>
                        <a:t>9.37E+04</a:t>
                      </a:r>
                    </a:p>
                  </a:txBody>
                  <a:tcPr marL="5443" marR="5443" marT="544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DE5E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kern="1200" dirty="0">
                          <a:solidFill>
                            <a:schemeClr val="tx1"/>
                          </a:solidFill>
                          <a:latin typeface="Times New Roman" panose="02020603050405020304" pitchFamily="18" charset="0"/>
                          <a:ea typeface="+mn-ea"/>
                          <a:cs typeface="Times New Roman" panose="02020603050405020304" pitchFamily="18" charset="0"/>
                        </a:rPr>
                        <a:t>7.20E+04</a:t>
                      </a:r>
                    </a:p>
                  </a:txBody>
                  <a:tcPr marL="5443" marR="5443" marT="544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DE5E6"/>
                    </a:solidFill>
                  </a:tcPr>
                </a:tc>
                <a:extLst>
                  <a:ext uri="{0D108BD9-81ED-4DB2-BD59-A6C34878D82A}">
                    <a16:rowId xmlns:a16="http://schemas.microsoft.com/office/drawing/2014/main" val="4245704079"/>
                  </a:ext>
                </a:extLst>
              </a:tr>
              <a:tr h="0">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altLang="zh-CN" sz="1600" b="0" kern="1200" dirty="0">
                        <a:solidFill>
                          <a:schemeClr val="tx1"/>
                        </a:solidFill>
                        <a:latin typeface="+mj-lt"/>
                        <a:ea typeface="+mj-ea"/>
                        <a:cs typeface="+mn-cs"/>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DDE5E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600" b="0" kern="1200" dirty="0">
                          <a:solidFill>
                            <a:schemeClr val="tx1"/>
                          </a:solidFill>
                          <a:latin typeface="Times New Roman" panose="02020603050405020304" pitchFamily="18" charset="0"/>
                          <a:ea typeface="+mn-ea"/>
                          <a:cs typeface="Times New Roman" panose="02020603050405020304" pitchFamily="18" charset="0"/>
                        </a:rPr>
                        <a:t>Ø20</a:t>
                      </a:r>
                      <a:endParaRPr lang="en-US" altLang="zh-CN" sz="1600" b="0" kern="1200" dirty="0">
                        <a:solidFill>
                          <a:schemeClr val="tx1"/>
                        </a:solidFill>
                        <a:latin typeface="Times New Roman" panose="02020603050405020304" pitchFamily="18" charset="0"/>
                        <a:ea typeface="+mj-ea"/>
                        <a:cs typeface="Times New Roman" panose="02020603050405020304" pitchFamily="18"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DE5E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kern="1200" dirty="0">
                          <a:solidFill>
                            <a:schemeClr val="tx1"/>
                          </a:solidFill>
                          <a:latin typeface="Times New Roman" panose="02020603050405020304" pitchFamily="18" charset="0"/>
                          <a:ea typeface="+mn-ea"/>
                          <a:cs typeface="Times New Roman" panose="02020603050405020304" pitchFamily="18" charset="0"/>
                        </a:rPr>
                        <a:t>2.89E+03</a:t>
                      </a:r>
                    </a:p>
                  </a:txBody>
                  <a:tcPr marL="5443" marR="5443" marT="544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DE5E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kern="1200" dirty="0">
                          <a:solidFill>
                            <a:schemeClr val="tx1"/>
                          </a:solidFill>
                          <a:latin typeface="Times New Roman" panose="02020603050405020304" pitchFamily="18" charset="0"/>
                          <a:ea typeface="+mn-ea"/>
                          <a:cs typeface="Times New Roman" panose="02020603050405020304" pitchFamily="18" charset="0"/>
                        </a:rPr>
                        <a:t>1.46E+04</a:t>
                      </a:r>
                    </a:p>
                  </a:txBody>
                  <a:tcPr marL="5443" marR="5443" marT="544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DE5E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kern="1200">
                          <a:solidFill>
                            <a:schemeClr val="tx1"/>
                          </a:solidFill>
                          <a:latin typeface="Times New Roman" panose="02020603050405020304" pitchFamily="18" charset="0"/>
                          <a:ea typeface="+mn-ea"/>
                          <a:cs typeface="Times New Roman" panose="02020603050405020304" pitchFamily="18" charset="0"/>
                        </a:rPr>
                        <a:t>2.67E+04</a:t>
                      </a:r>
                    </a:p>
                  </a:txBody>
                  <a:tcPr marL="5443" marR="5443" marT="544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DE5E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kern="1200" dirty="0">
                          <a:solidFill>
                            <a:schemeClr val="tx1"/>
                          </a:solidFill>
                          <a:latin typeface="Times New Roman" panose="02020603050405020304" pitchFamily="18" charset="0"/>
                          <a:ea typeface="+mn-ea"/>
                          <a:cs typeface="Times New Roman" panose="02020603050405020304" pitchFamily="18" charset="0"/>
                        </a:rPr>
                        <a:t>2.25E+04</a:t>
                      </a:r>
                    </a:p>
                  </a:txBody>
                  <a:tcPr marL="5443" marR="5443" marT="544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DE5E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kern="1200" dirty="0">
                          <a:solidFill>
                            <a:schemeClr val="tx1"/>
                          </a:solidFill>
                          <a:latin typeface="Times New Roman" panose="02020603050405020304" pitchFamily="18" charset="0"/>
                          <a:ea typeface="+mn-ea"/>
                          <a:cs typeface="Times New Roman" panose="02020603050405020304" pitchFamily="18" charset="0"/>
                        </a:rPr>
                        <a:t>7.02E+03</a:t>
                      </a:r>
                    </a:p>
                  </a:txBody>
                  <a:tcPr marL="5443" marR="5443" marT="544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DE5E6"/>
                    </a:solidFill>
                  </a:tcPr>
                </a:tc>
                <a:extLst>
                  <a:ext uri="{0D108BD9-81ED-4DB2-BD59-A6C34878D82A}">
                    <a16:rowId xmlns:a16="http://schemas.microsoft.com/office/drawing/2014/main" val="2382597756"/>
                  </a:ext>
                </a:extLst>
              </a:tr>
            </a:tbl>
          </a:graphicData>
        </a:graphic>
      </p:graphicFrame>
      <p:sp>
        <p:nvSpPr>
          <p:cNvPr id="129" name="文本框 128">
            <a:extLst>
              <a:ext uri="{FF2B5EF4-FFF2-40B4-BE49-F238E27FC236}">
                <a16:creationId xmlns:a16="http://schemas.microsoft.com/office/drawing/2014/main" id="{097062EC-A6BF-4F5C-B4F8-561EBA22FE7D}"/>
              </a:ext>
            </a:extLst>
          </p:cNvPr>
          <p:cNvSpPr txBox="1"/>
          <p:nvPr/>
        </p:nvSpPr>
        <p:spPr>
          <a:xfrm>
            <a:off x="5705206" y="3771860"/>
            <a:ext cx="6077864" cy="1477328"/>
          </a:xfrm>
          <a:prstGeom prst="rect">
            <a:avLst/>
          </a:prstGeom>
          <a:noFill/>
        </p:spPr>
        <p:txBody>
          <a:bodyPr wrap="square">
            <a:spAutoFit/>
          </a:bodyPr>
          <a:lstStyle/>
          <a:p>
            <a:pPr marL="285750" indent="-285750">
              <a:buFont typeface="Wingdings" panose="05000000000000000000" pitchFamily="2" charset="2"/>
              <a:buChar char="Ø"/>
            </a:pPr>
            <a:r>
              <a:rPr lang="zh-CN" altLang="en-US"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与表面缪束流</a:t>
            </a:r>
            <a:r>
              <a:rPr lang="zh-CN" altLang="en-US" sz="1800" kern="100" dirty="0">
                <a:effectLst/>
                <a:latin typeface="Times New Roman" panose="02020603050405020304" pitchFamily="18" charset="0"/>
                <a:ea typeface="宋体" panose="02010600030101010101" pitchFamily="2" charset="-122"/>
                <a:cs typeface="宋体" panose="02010600030101010101" pitchFamily="2" charset="-122"/>
              </a:rPr>
              <a:t>同时建设，可</a:t>
            </a:r>
            <a:r>
              <a:rPr lang="zh-CN" altLang="en-US"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独立供束</a:t>
            </a:r>
            <a:endParaRPr lang="en-US" altLang="zh-CN" dirty="0">
              <a:solidFill>
                <a:srgbClr val="000000"/>
              </a:solidFill>
              <a:latin typeface="Times New Roman" panose="02020603050405020304" pitchFamily="18" charset="0"/>
              <a:ea typeface="宋体" panose="02010600030101010101" pitchFamily="2" charset="-122"/>
              <a:cs typeface="Times New Roman" panose="02020603050405020304" pitchFamily="18" charset="0"/>
            </a:endParaRPr>
          </a:p>
          <a:p>
            <a:pPr marL="285750" indent="-285750">
              <a:buFont typeface="Wingdings" panose="05000000000000000000" pitchFamily="2" charset="2"/>
              <a:buChar char="Ø"/>
            </a:pPr>
            <a:r>
              <a:rPr lang="zh-CN" altLang="en-US"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一组偏转磁铁：扩展束流动量范围 </a:t>
            </a:r>
            <a:r>
              <a:rPr lang="en-US" altLang="zh-CN"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20-60 MeV/c</a:t>
            </a:r>
          </a:p>
          <a:p>
            <a:pPr marL="285750" indent="-285750">
              <a:buFont typeface="Wingdings" panose="05000000000000000000" pitchFamily="2" charset="2"/>
              <a:buChar char="Ø"/>
            </a:pPr>
            <a:r>
              <a:rPr lang="en-US" altLang="zh-CN"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Wien</a:t>
            </a:r>
            <a:r>
              <a:rPr lang="zh-CN" altLang="en-US"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滤镜：电子本底含量低于</a:t>
            </a:r>
            <a:r>
              <a:rPr lang="en-US" altLang="zh-CN"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1%</a:t>
            </a:r>
          </a:p>
          <a:p>
            <a:pPr marL="285750" indent="-285750">
              <a:buFont typeface="Wingdings" panose="05000000000000000000" pitchFamily="2" charset="2"/>
              <a:buChar char="Ø"/>
            </a:pPr>
            <a:r>
              <a:rPr lang="en-US" altLang="zh-CN"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2</a:t>
            </a:r>
            <a:r>
              <a:rPr lang="zh-CN" altLang="en-US"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组准直器：</a:t>
            </a:r>
            <a:r>
              <a:rPr lang="en-US" altLang="zh-CN" dirty="0" err="1">
                <a:solidFill>
                  <a:srgbClr val="000000"/>
                </a:solidFill>
                <a:latin typeface="Times New Roman" panose="02020603050405020304" pitchFamily="18" charset="0"/>
                <a:ea typeface="宋体" panose="02010600030101010101" pitchFamily="2" charset="-122"/>
                <a:cs typeface="Times New Roman" panose="02020603050405020304" pitchFamily="18" charset="0"/>
              </a:rPr>
              <a:t>dp</a:t>
            </a:r>
            <a:r>
              <a:rPr lang="en-US" altLang="zh-CN"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/p (FWHM)&lt; 5%, </a:t>
            </a:r>
            <a:r>
              <a:rPr lang="zh-CN" altLang="en-US"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束流尺寸 </a:t>
            </a:r>
            <a:r>
              <a:rPr lang="en-US" altLang="zh-CN" sz="1800" b="0" kern="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Ø20</a:t>
            </a:r>
            <a:r>
              <a:rPr lang="en-US" altLang="zh-CN" sz="1800" b="0" kern="12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 </a:t>
            </a:r>
            <a:r>
              <a:rPr lang="en-US" altLang="zh-CN" sz="1800" b="0" kern="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Ø100</a:t>
            </a:r>
            <a:r>
              <a:rPr lang="en-US" altLang="zh-CN" dirty="0">
                <a:latin typeface="Times New Roman" panose="02020603050405020304" pitchFamily="18" charset="0"/>
                <a:ea typeface="宋体" panose="02010600030101010101" pitchFamily="2" charset="-122"/>
                <a:cs typeface="Times New Roman" panose="02020603050405020304" pitchFamily="18" charset="0"/>
              </a:rPr>
              <a:t>mm</a:t>
            </a:r>
          </a:p>
          <a:p>
            <a:pPr marL="285750" indent="-285750">
              <a:buFont typeface="Wingdings" panose="05000000000000000000" pitchFamily="2" charset="2"/>
              <a:buChar char="Ø"/>
            </a:pPr>
            <a:r>
              <a:rPr lang="en-US" altLang="zh-CN" sz="1800" b="0" kern="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NSGA-II+CE</a:t>
            </a:r>
            <a:r>
              <a:rPr lang="zh-CN" altLang="en-US" sz="1800" b="0" kern="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：流强</a:t>
            </a:r>
            <a:r>
              <a:rPr lang="en-US" altLang="zh-CN" sz="1800" b="0" kern="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a:t>
            </a:r>
            <a:r>
              <a:rPr lang="zh-CN" altLang="en-US" sz="1800" b="0" kern="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束斑尺寸</a:t>
            </a:r>
            <a:r>
              <a:rPr lang="en-US" altLang="zh-CN" sz="1800" b="0" kern="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a:t>
            </a:r>
            <a:r>
              <a:rPr lang="zh-CN" altLang="en-US" sz="1800" b="0" kern="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动量展宽</a:t>
            </a:r>
            <a:endParaRPr lang="en-US" altLang="zh-CN" sz="1800" b="0" kern="12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p:txBody>
      </p:sp>
      <p:pic>
        <p:nvPicPr>
          <p:cNvPr id="11" name="图片 10">
            <a:extLst>
              <a:ext uri="{FF2B5EF4-FFF2-40B4-BE49-F238E27FC236}">
                <a16:creationId xmlns:a16="http://schemas.microsoft.com/office/drawing/2014/main" id="{994F53B6-1D27-4372-8324-0F69E95928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52992" y="1135706"/>
            <a:ext cx="3375391" cy="2533297"/>
          </a:xfrm>
          <a:prstGeom prst="rect">
            <a:avLst/>
          </a:prstGeom>
        </p:spPr>
      </p:pic>
      <p:grpSp>
        <p:nvGrpSpPr>
          <p:cNvPr id="219" name="组合 218">
            <a:extLst>
              <a:ext uri="{FF2B5EF4-FFF2-40B4-BE49-F238E27FC236}">
                <a16:creationId xmlns:a16="http://schemas.microsoft.com/office/drawing/2014/main" id="{A5CB253D-D6B7-4033-86E4-067281EB2F0B}"/>
              </a:ext>
            </a:extLst>
          </p:cNvPr>
          <p:cNvGrpSpPr>
            <a:grpSpLocks noChangeAspect="1"/>
          </p:cNvGrpSpPr>
          <p:nvPr/>
        </p:nvGrpSpPr>
        <p:grpSpPr>
          <a:xfrm>
            <a:off x="291495" y="4977325"/>
            <a:ext cx="2830328" cy="1526675"/>
            <a:chOff x="6743230" y="3485238"/>
            <a:chExt cx="3318925" cy="1244623"/>
          </a:xfrm>
        </p:grpSpPr>
        <p:sp>
          <p:nvSpPr>
            <p:cNvPr id="220" name="矩形 219">
              <a:extLst>
                <a:ext uri="{FF2B5EF4-FFF2-40B4-BE49-F238E27FC236}">
                  <a16:creationId xmlns:a16="http://schemas.microsoft.com/office/drawing/2014/main" id="{8514CC77-43CB-4571-84B8-5421DA425C2B}"/>
                </a:ext>
              </a:extLst>
            </p:cNvPr>
            <p:cNvSpPr/>
            <p:nvPr/>
          </p:nvSpPr>
          <p:spPr>
            <a:xfrm>
              <a:off x="7965280" y="3516346"/>
              <a:ext cx="2096875" cy="1213515"/>
            </a:xfrm>
            <a:prstGeom prst="rect">
              <a:avLst/>
            </a:prstGeom>
            <a:gradFill>
              <a:gsLst>
                <a:gs pos="0">
                  <a:schemeClr val="accent2">
                    <a:lumMod val="20000"/>
                    <a:lumOff val="80000"/>
                  </a:schemeClr>
                </a:gs>
                <a:gs pos="26000">
                  <a:schemeClr val="accent2">
                    <a:lumMod val="40000"/>
                    <a:lumOff val="60000"/>
                  </a:schemeClr>
                </a:gs>
                <a:gs pos="49000">
                  <a:schemeClr val="accent2">
                    <a:lumMod val="60000"/>
                    <a:lumOff val="40000"/>
                  </a:schemeClr>
                </a:gs>
                <a:gs pos="77000">
                  <a:schemeClr val="accent2">
                    <a:lumMod val="50000"/>
                  </a:schemeClr>
                </a:gs>
                <a:gs pos="100000">
                  <a:schemeClr val="accent2">
                    <a:lumMod val="7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latin typeface="Times New Roman" panose="02020603050405020304" pitchFamily="18" charset="0"/>
                <a:ea typeface="微软雅黑" panose="020B0503020204020204" pitchFamily="34" charset="-122"/>
                <a:cs typeface="Times New Roman" panose="02020603050405020304" pitchFamily="18" charset="0"/>
              </a:endParaRPr>
            </a:p>
          </p:txBody>
        </p:sp>
        <p:cxnSp>
          <p:nvCxnSpPr>
            <p:cNvPr id="221" name="直線矢印コネクタ 5">
              <a:extLst>
                <a:ext uri="{FF2B5EF4-FFF2-40B4-BE49-F238E27FC236}">
                  <a16:creationId xmlns:a16="http://schemas.microsoft.com/office/drawing/2014/main" id="{72805A10-073D-4F4E-A5F7-0B802C5F9360}"/>
                </a:ext>
              </a:extLst>
            </p:cNvPr>
            <p:cNvCxnSpPr>
              <a:cxnSpLocks/>
            </p:cNvCxnSpPr>
            <p:nvPr/>
          </p:nvCxnSpPr>
          <p:spPr bwMode="auto">
            <a:xfrm>
              <a:off x="6895970" y="4288263"/>
              <a:ext cx="1614643" cy="28575"/>
            </a:xfrm>
            <a:prstGeom prst="straightConnector1">
              <a:avLst/>
            </a:prstGeom>
            <a:ln w="50800">
              <a:solidFill>
                <a:srgbClr val="FF0000"/>
              </a:solidFill>
              <a:tailEnd type="triangle" w="lg" len="lg"/>
            </a:ln>
            <a:effectLst/>
          </p:spPr>
          <p:style>
            <a:lnRef idx="1">
              <a:schemeClr val="accent1"/>
            </a:lnRef>
            <a:fillRef idx="0">
              <a:schemeClr val="accent1"/>
            </a:fillRef>
            <a:effectRef idx="0">
              <a:schemeClr val="accent1"/>
            </a:effectRef>
            <a:fontRef idx="minor">
              <a:schemeClr val="tx1"/>
            </a:fontRef>
          </p:style>
        </p:cxnSp>
        <p:sp>
          <p:nvSpPr>
            <p:cNvPr id="222" name="文本框 221">
              <a:extLst>
                <a:ext uri="{FF2B5EF4-FFF2-40B4-BE49-F238E27FC236}">
                  <a16:creationId xmlns:a16="http://schemas.microsoft.com/office/drawing/2014/main" id="{CABE2F6D-6985-492B-8B0A-DD11912D7364}"/>
                </a:ext>
              </a:extLst>
            </p:cNvPr>
            <p:cNvSpPr txBox="1"/>
            <p:nvPr/>
          </p:nvSpPr>
          <p:spPr>
            <a:xfrm>
              <a:off x="6743230" y="4348492"/>
              <a:ext cx="1301782" cy="275588"/>
            </a:xfrm>
            <a:prstGeom prst="rect">
              <a:avLst/>
            </a:prstGeom>
            <a:noFill/>
          </p:spPr>
          <p:txBody>
            <a:bodyPr wrap="square" rtlCol="0">
              <a:spAutoFit/>
            </a:bodyPr>
            <a:lstStyle/>
            <a:p>
              <a:pPr algn="ct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负缪子</a:t>
              </a:r>
            </a:p>
          </p:txBody>
        </p:sp>
        <p:sp>
          <p:nvSpPr>
            <p:cNvPr id="223" name="文本框 222">
              <a:extLst>
                <a:ext uri="{FF2B5EF4-FFF2-40B4-BE49-F238E27FC236}">
                  <a16:creationId xmlns:a16="http://schemas.microsoft.com/office/drawing/2014/main" id="{2E317CF9-F501-487B-A44C-06C13DC8250B}"/>
                </a:ext>
              </a:extLst>
            </p:cNvPr>
            <p:cNvSpPr txBox="1"/>
            <p:nvPr/>
          </p:nvSpPr>
          <p:spPr>
            <a:xfrm rot="1800000">
              <a:off x="7163225" y="3490908"/>
              <a:ext cx="1301782" cy="275588"/>
            </a:xfrm>
            <a:prstGeom prst="rect">
              <a:avLst/>
            </a:prstGeom>
            <a:noFill/>
          </p:spPr>
          <p:txBody>
            <a:bodyPr wrap="square" rtlCol="0">
              <a:spAutoFit/>
            </a:bodyPr>
            <a:lstStyle/>
            <a:p>
              <a:pPr algn="ctr"/>
              <a:r>
                <a:rPr lang="en-US" altLang="zh-CN" sz="1600" kern="100" dirty="0">
                  <a:solidFill>
                    <a:srgbClr val="404040"/>
                  </a:solidFill>
                  <a:effectLst/>
                  <a:latin typeface="Times New Roman" panose="02020603050405020304" pitchFamily="18" charset="0"/>
                  <a:ea typeface="微软雅黑" panose="020B0503020204020204" pitchFamily="34" charset="-122"/>
                  <a:cs typeface="Times New Roman" panose="02020603050405020304" pitchFamily="18" charset="0"/>
                </a:rPr>
                <a:t>µ-X</a:t>
              </a:r>
              <a:r>
                <a:rPr lang="zh-CN" altLang="zh-CN" sz="1600" kern="100" dirty="0">
                  <a:solidFill>
                    <a:srgbClr val="404040"/>
                  </a:solidFill>
                  <a:effectLst/>
                  <a:latin typeface="Times New Roman" panose="02020603050405020304" pitchFamily="18" charset="0"/>
                  <a:ea typeface="微软雅黑" panose="020B0503020204020204" pitchFamily="34" charset="-122"/>
                  <a:cs typeface="Times New Roman" panose="02020603050405020304" pitchFamily="18" charset="0"/>
                </a:rPr>
                <a:t>射线</a:t>
              </a:r>
              <a:endParaRPr lang="zh-CN" altLang="en-US" sz="1600" dirty="0">
                <a:latin typeface="Times New Roman" panose="02020603050405020304" pitchFamily="18" charset="0"/>
                <a:ea typeface="微软雅黑" panose="020B0503020204020204" pitchFamily="34" charset="-122"/>
                <a:cs typeface="Times New Roman" panose="02020603050405020304" pitchFamily="18" charset="0"/>
              </a:endParaRPr>
            </a:p>
          </p:txBody>
        </p:sp>
        <p:grpSp>
          <p:nvGrpSpPr>
            <p:cNvPr id="224" name="组合 223">
              <a:extLst>
                <a:ext uri="{FF2B5EF4-FFF2-40B4-BE49-F238E27FC236}">
                  <a16:creationId xmlns:a16="http://schemas.microsoft.com/office/drawing/2014/main" id="{4D461B2E-9A7D-4A20-B1C0-8D07EAE4FB3D}"/>
                </a:ext>
              </a:extLst>
            </p:cNvPr>
            <p:cNvGrpSpPr/>
            <p:nvPr/>
          </p:nvGrpSpPr>
          <p:grpSpPr>
            <a:xfrm>
              <a:off x="6929728" y="3485238"/>
              <a:ext cx="1623827" cy="509373"/>
              <a:chOff x="4697068" y="3269315"/>
              <a:chExt cx="1623827" cy="509373"/>
            </a:xfrm>
          </p:grpSpPr>
          <p:pic>
            <p:nvPicPr>
              <p:cNvPr id="225" name="図 44">
                <a:extLst>
                  <a:ext uri="{FF2B5EF4-FFF2-40B4-BE49-F238E27FC236}">
                    <a16:creationId xmlns:a16="http://schemas.microsoft.com/office/drawing/2014/main" id="{15CA358B-543D-41E4-B63D-6F7542C10705}"/>
                  </a:ext>
                </a:extLst>
              </p:cNvPr>
              <p:cNvPicPr>
                <a:picLocks noChangeAspect="1"/>
              </p:cNvPicPr>
              <p:nvPr/>
            </p:nvPicPr>
            <p:blipFill>
              <a:blip r:embed="rId4"/>
              <a:stretch>
                <a:fillRect/>
              </a:stretch>
            </p:blipFill>
            <p:spPr>
              <a:xfrm rot="1565400" flipH="1" flipV="1">
                <a:off x="4717386" y="3492151"/>
                <a:ext cx="1603509" cy="286537"/>
              </a:xfrm>
              <a:prstGeom prst="rect">
                <a:avLst/>
              </a:prstGeom>
            </p:spPr>
          </p:pic>
          <p:sp>
            <p:nvSpPr>
              <p:cNvPr id="226" name="等腰三角形 225">
                <a:extLst>
                  <a:ext uri="{FF2B5EF4-FFF2-40B4-BE49-F238E27FC236}">
                    <a16:creationId xmlns:a16="http://schemas.microsoft.com/office/drawing/2014/main" id="{96649EA8-C2CB-4F51-9A0C-91957B18AB9E}"/>
                  </a:ext>
                </a:extLst>
              </p:cNvPr>
              <p:cNvSpPr/>
              <p:nvPr/>
            </p:nvSpPr>
            <p:spPr>
              <a:xfrm rot="18275266">
                <a:off x="4676308" y="3290075"/>
                <a:ext cx="191674" cy="150153"/>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latin typeface="Times New Roman" panose="02020603050405020304" pitchFamily="18" charset="0"/>
                  <a:ea typeface="微软雅黑" panose="020B0503020204020204" pitchFamily="34" charset="-122"/>
                  <a:cs typeface="Times New Roman" panose="02020603050405020304" pitchFamily="18" charset="0"/>
                </a:endParaRPr>
              </a:p>
            </p:txBody>
          </p:sp>
        </p:grpSp>
      </p:grpSp>
      <p:sp>
        <p:nvSpPr>
          <p:cNvPr id="137" name="文本框 136">
            <a:extLst>
              <a:ext uri="{FF2B5EF4-FFF2-40B4-BE49-F238E27FC236}">
                <a16:creationId xmlns:a16="http://schemas.microsoft.com/office/drawing/2014/main" id="{D298185F-227D-4A5E-94C6-EFA130927C88}"/>
              </a:ext>
            </a:extLst>
          </p:cNvPr>
          <p:cNvSpPr txBox="1"/>
          <p:nvPr/>
        </p:nvSpPr>
        <p:spPr>
          <a:xfrm>
            <a:off x="275246" y="4365156"/>
            <a:ext cx="3470761" cy="369332"/>
          </a:xfrm>
          <a:prstGeom prst="rect">
            <a:avLst/>
          </a:prstGeom>
          <a:noFill/>
        </p:spPr>
        <p:txBody>
          <a:bodyPr wrap="square">
            <a:spAutoFit/>
          </a:bodyPr>
          <a:lstStyle/>
          <a:p>
            <a:pPr marL="285750" indent="-285750">
              <a:buFont typeface="Wingdings" panose="05000000000000000000" pitchFamily="2" charset="2"/>
              <a:buChar char="Ø"/>
            </a:pPr>
            <a:r>
              <a:rPr lang="zh-CN" altLang="en-US" sz="1800" kern="100" dirty="0">
                <a:effectLst/>
                <a:latin typeface="Times New Roman" panose="02020603050405020304" pitchFamily="18" charset="0"/>
                <a:ea typeface="宋体" panose="02010600030101010101" pitchFamily="2" charset="-122"/>
                <a:cs typeface="宋体" panose="02010600030101010101" pitchFamily="2" charset="-122"/>
              </a:rPr>
              <a:t>缪子</a:t>
            </a:r>
            <a:r>
              <a:rPr lang="en-US" altLang="zh-CN" sz="1800" kern="100" dirty="0">
                <a:effectLst/>
                <a:latin typeface="Times New Roman" panose="02020603050405020304" pitchFamily="18" charset="0"/>
                <a:ea typeface="宋体" panose="02010600030101010101" pitchFamily="2" charset="-122"/>
                <a:cs typeface="宋体" panose="02010600030101010101" pitchFamily="2" charset="-122"/>
              </a:rPr>
              <a:t>X</a:t>
            </a:r>
            <a:r>
              <a:rPr lang="zh-CN" altLang="en-US" sz="1800" kern="100" dirty="0">
                <a:effectLst/>
                <a:latin typeface="Times New Roman" panose="02020603050405020304" pitchFamily="18" charset="0"/>
                <a:ea typeface="宋体" panose="02010600030101010101" pitchFamily="2" charset="-122"/>
                <a:cs typeface="宋体" panose="02010600030101010101" pitchFamily="2" charset="-122"/>
              </a:rPr>
              <a:t>射线元素分析等领域</a:t>
            </a:r>
            <a:endParaRPr lang="zh-CN" altLang="en-US" dirty="0"/>
          </a:p>
        </p:txBody>
      </p:sp>
      <p:grpSp>
        <p:nvGrpSpPr>
          <p:cNvPr id="147" name="组合 146">
            <a:extLst>
              <a:ext uri="{FF2B5EF4-FFF2-40B4-BE49-F238E27FC236}">
                <a16:creationId xmlns:a16="http://schemas.microsoft.com/office/drawing/2014/main" id="{D420CE22-0622-4947-8FC6-A5A82FD23D33}"/>
              </a:ext>
            </a:extLst>
          </p:cNvPr>
          <p:cNvGrpSpPr/>
          <p:nvPr/>
        </p:nvGrpSpPr>
        <p:grpSpPr>
          <a:xfrm>
            <a:off x="1212778" y="1092491"/>
            <a:ext cx="7546899" cy="4273949"/>
            <a:chOff x="612928" y="1681184"/>
            <a:chExt cx="7546899" cy="4273949"/>
          </a:xfrm>
        </p:grpSpPr>
        <p:grpSp>
          <p:nvGrpSpPr>
            <p:cNvPr id="149" name="组合 148">
              <a:extLst>
                <a:ext uri="{FF2B5EF4-FFF2-40B4-BE49-F238E27FC236}">
                  <a16:creationId xmlns:a16="http://schemas.microsoft.com/office/drawing/2014/main" id="{49F4B045-B5F0-4DFE-916E-336CA7E4EFE9}"/>
                </a:ext>
              </a:extLst>
            </p:cNvPr>
            <p:cNvGrpSpPr>
              <a:grpSpLocks noChangeAspect="1"/>
            </p:cNvGrpSpPr>
            <p:nvPr/>
          </p:nvGrpSpPr>
          <p:grpSpPr>
            <a:xfrm>
              <a:off x="612928" y="1681184"/>
              <a:ext cx="7546899" cy="2692880"/>
              <a:chOff x="438905" y="2564649"/>
              <a:chExt cx="11899811" cy="4246080"/>
            </a:xfrm>
          </p:grpSpPr>
          <p:grpSp>
            <p:nvGrpSpPr>
              <p:cNvPr id="170" name="组合 169">
                <a:extLst>
                  <a:ext uri="{FF2B5EF4-FFF2-40B4-BE49-F238E27FC236}">
                    <a16:creationId xmlns:a16="http://schemas.microsoft.com/office/drawing/2014/main" id="{9AD5EFA6-E0A5-4405-8805-B35E2153AA6B}"/>
                  </a:ext>
                </a:extLst>
              </p:cNvPr>
              <p:cNvGrpSpPr/>
              <p:nvPr/>
            </p:nvGrpSpPr>
            <p:grpSpPr>
              <a:xfrm>
                <a:off x="438905" y="2564649"/>
                <a:ext cx="11899811" cy="4246080"/>
                <a:chOff x="438905" y="2564649"/>
                <a:chExt cx="11899811" cy="4246080"/>
              </a:xfrm>
            </p:grpSpPr>
            <p:grpSp>
              <p:nvGrpSpPr>
                <p:cNvPr id="175" name="组合 174">
                  <a:extLst>
                    <a:ext uri="{FF2B5EF4-FFF2-40B4-BE49-F238E27FC236}">
                      <a16:creationId xmlns:a16="http://schemas.microsoft.com/office/drawing/2014/main" id="{332E4556-E4AE-44E4-A2B1-68EEF3F3C2B5}"/>
                    </a:ext>
                  </a:extLst>
                </p:cNvPr>
                <p:cNvGrpSpPr/>
                <p:nvPr/>
              </p:nvGrpSpPr>
              <p:grpSpPr>
                <a:xfrm>
                  <a:off x="438905" y="2564649"/>
                  <a:ext cx="11899811" cy="4246080"/>
                  <a:chOff x="549629" y="2346509"/>
                  <a:chExt cx="12138202" cy="4331141"/>
                </a:xfrm>
              </p:grpSpPr>
              <p:grpSp>
                <p:nvGrpSpPr>
                  <p:cNvPr id="178" name="组合 177">
                    <a:extLst>
                      <a:ext uri="{FF2B5EF4-FFF2-40B4-BE49-F238E27FC236}">
                        <a16:creationId xmlns:a16="http://schemas.microsoft.com/office/drawing/2014/main" id="{4A4D1692-8B71-4498-A26E-C9157ECD5F6E}"/>
                      </a:ext>
                    </a:extLst>
                  </p:cNvPr>
                  <p:cNvGrpSpPr/>
                  <p:nvPr/>
                </p:nvGrpSpPr>
                <p:grpSpPr>
                  <a:xfrm>
                    <a:off x="549629" y="2346509"/>
                    <a:ext cx="12138202" cy="4331141"/>
                    <a:chOff x="549629" y="2346509"/>
                    <a:chExt cx="12138202" cy="4331141"/>
                  </a:xfrm>
                </p:grpSpPr>
                <p:grpSp>
                  <p:nvGrpSpPr>
                    <p:cNvPr id="181" name="组合 180">
                      <a:extLst>
                        <a:ext uri="{FF2B5EF4-FFF2-40B4-BE49-F238E27FC236}">
                          <a16:creationId xmlns:a16="http://schemas.microsoft.com/office/drawing/2014/main" id="{C06AF196-BBF7-41E7-A0FC-E13C39F00560}"/>
                        </a:ext>
                      </a:extLst>
                    </p:cNvPr>
                    <p:cNvGrpSpPr/>
                    <p:nvPr/>
                  </p:nvGrpSpPr>
                  <p:grpSpPr>
                    <a:xfrm>
                      <a:off x="549629" y="2346509"/>
                      <a:ext cx="12138202" cy="4331141"/>
                      <a:chOff x="549629" y="2346509"/>
                      <a:chExt cx="12138202" cy="4331141"/>
                    </a:xfrm>
                  </p:grpSpPr>
                  <p:grpSp>
                    <p:nvGrpSpPr>
                      <p:cNvPr id="196" name="组合 195">
                        <a:extLst>
                          <a:ext uri="{FF2B5EF4-FFF2-40B4-BE49-F238E27FC236}">
                            <a16:creationId xmlns:a16="http://schemas.microsoft.com/office/drawing/2014/main" id="{CDA5CCC3-13EB-4DEE-96A7-8D878003B6CA}"/>
                          </a:ext>
                        </a:extLst>
                      </p:cNvPr>
                      <p:cNvGrpSpPr/>
                      <p:nvPr/>
                    </p:nvGrpSpPr>
                    <p:grpSpPr>
                      <a:xfrm>
                        <a:off x="549629" y="3553525"/>
                        <a:ext cx="10306101" cy="3124125"/>
                        <a:chOff x="-72532" y="2557505"/>
                        <a:chExt cx="10692333" cy="3241207"/>
                      </a:xfrm>
                    </p:grpSpPr>
                    <p:grpSp>
                      <p:nvGrpSpPr>
                        <p:cNvPr id="206" name="组合 205">
                          <a:extLst>
                            <a:ext uri="{FF2B5EF4-FFF2-40B4-BE49-F238E27FC236}">
                              <a16:creationId xmlns:a16="http://schemas.microsoft.com/office/drawing/2014/main" id="{B2F53896-3A32-4BB9-97BF-3535340E5404}"/>
                            </a:ext>
                          </a:extLst>
                        </p:cNvPr>
                        <p:cNvGrpSpPr/>
                        <p:nvPr/>
                      </p:nvGrpSpPr>
                      <p:grpSpPr>
                        <a:xfrm>
                          <a:off x="233916" y="2557505"/>
                          <a:ext cx="10385885" cy="3241207"/>
                          <a:chOff x="233916" y="2557505"/>
                          <a:chExt cx="10385885" cy="3241207"/>
                        </a:xfrm>
                      </p:grpSpPr>
                      <p:pic>
                        <p:nvPicPr>
                          <p:cNvPr id="210" name="Picture 6">
                            <a:extLst>
                              <a:ext uri="{FF2B5EF4-FFF2-40B4-BE49-F238E27FC236}">
                                <a16:creationId xmlns:a16="http://schemas.microsoft.com/office/drawing/2014/main" id="{686224E8-904F-415D-8D96-8F2ABE2B2AAB}"/>
                              </a:ext>
                            </a:extLst>
                          </p:cNvPr>
                          <p:cNvPicPr>
                            <a:picLocks noChangeAspect="1"/>
                          </p:cNvPicPr>
                          <p:nvPr/>
                        </p:nvPicPr>
                        <p:blipFill>
                          <a:blip r:embed="rId5"/>
                          <a:stretch>
                            <a:fillRect/>
                          </a:stretch>
                        </p:blipFill>
                        <p:spPr>
                          <a:xfrm>
                            <a:off x="233916" y="2844210"/>
                            <a:ext cx="10385885" cy="2751292"/>
                          </a:xfrm>
                          <a:prstGeom prst="rect">
                            <a:avLst/>
                          </a:prstGeom>
                        </p:spPr>
                      </p:pic>
                      <p:sp>
                        <p:nvSpPr>
                          <p:cNvPr id="211" name="文本框 23">
                            <a:extLst>
                              <a:ext uri="{FF2B5EF4-FFF2-40B4-BE49-F238E27FC236}">
                                <a16:creationId xmlns:a16="http://schemas.microsoft.com/office/drawing/2014/main" id="{26B82459-3638-4D20-888E-A1E0C091223D}"/>
                              </a:ext>
                            </a:extLst>
                          </p:cNvPr>
                          <p:cNvSpPr txBox="1"/>
                          <p:nvPr/>
                        </p:nvSpPr>
                        <p:spPr>
                          <a:xfrm rot="21201065">
                            <a:off x="261372" y="3780999"/>
                            <a:ext cx="1050232" cy="333821"/>
                          </a:xfrm>
                          <a:prstGeom prst="rect">
                            <a:avLst/>
                          </a:prstGeom>
                          <a:noFill/>
                        </p:spPr>
                        <p:txBody>
                          <a:bodyPr wrap="square" rtlCol="0">
                            <a:spAutoFit/>
                          </a:bodyPr>
                          <a:lstStyle/>
                          <a:p>
                            <a:pPr algn="ctr"/>
                            <a:r>
                              <a:rPr lang="en-US" altLang="zh-CN" sz="700" dirty="0">
                                <a:latin typeface="Times New Roman" panose="02020603050405020304" pitchFamily="18" charset="0"/>
                                <a:ea typeface="微软雅黑" panose="020B0503020204020204" pitchFamily="34" charset="-122"/>
                                <a:cs typeface="Times New Roman" panose="02020603050405020304" pitchFamily="18" charset="0"/>
                              </a:rPr>
                              <a:t>SMSOLX</a:t>
                            </a:r>
                            <a:endParaRPr lang="zh-CN" altLang="en-US" sz="700"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212" name="文本框 25">
                            <a:extLst>
                              <a:ext uri="{FF2B5EF4-FFF2-40B4-BE49-F238E27FC236}">
                                <a16:creationId xmlns:a16="http://schemas.microsoft.com/office/drawing/2014/main" id="{D175B07E-008E-46C6-8E3A-F7C97D96EDD9}"/>
                              </a:ext>
                            </a:extLst>
                          </p:cNvPr>
                          <p:cNvSpPr txBox="1"/>
                          <p:nvPr/>
                        </p:nvSpPr>
                        <p:spPr>
                          <a:xfrm rot="18988032">
                            <a:off x="2312681" y="3546139"/>
                            <a:ext cx="943036" cy="333821"/>
                          </a:xfrm>
                          <a:prstGeom prst="rect">
                            <a:avLst/>
                          </a:prstGeom>
                          <a:noFill/>
                        </p:spPr>
                        <p:txBody>
                          <a:bodyPr wrap="square" rtlCol="0">
                            <a:spAutoFit/>
                          </a:bodyPr>
                          <a:lstStyle/>
                          <a:p>
                            <a:pPr algn="ctr"/>
                            <a:r>
                              <a:rPr lang="en-US" altLang="zh-CN" sz="700" dirty="0">
                                <a:latin typeface="Times New Roman" panose="02020603050405020304" pitchFamily="18" charset="0"/>
                                <a:ea typeface="微软雅黑" panose="020B0503020204020204" pitchFamily="34" charset="-122"/>
                                <a:cs typeface="Times New Roman" panose="02020603050405020304" pitchFamily="18" charset="0"/>
                              </a:rPr>
                              <a:t>SMSOL1</a:t>
                            </a:r>
                            <a:endParaRPr lang="zh-CN" altLang="en-US" sz="700"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213" name="文本框 26">
                            <a:extLst>
                              <a:ext uri="{FF2B5EF4-FFF2-40B4-BE49-F238E27FC236}">
                                <a16:creationId xmlns:a16="http://schemas.microsoft.com/office/drawing/2014/main" id="{5514897C-A1A9-44D0-8589-4E9793BEFC97}"/>
                              </a:ext>
                            </a:extLst>
                          </p:cNvPr>
                          <p:cNvSpPr txBox="1"/>
                          <p:nvPr/>
                        </p:nvSpPr>
                        <p:spPr>
                          <a:xfrm rot="20139424">
                            <a:off x="2605543" y="2609907"/>
                            <a:ext cx="816243" cy="513571"/>
                          </a:xfrm>
                          <a:prstGeom prst="rect">
                            <a:avLst/>
                          </a:prstGeom>
                          <a:noFill/>
                        </p:spPr>
                        <p:txBody>
                          <a:bodyPr wrap="square" rtlCol="0">
                            <a:spAutoFit/>
                          </a:bodyPr>
                          <a:lstStyle/>
                          <a:p>
                            <a:pPr algn="ctr"/>
                            <a:r>
                              <a:rPr lang="en-US" altLang="zh-CN" sz="700" dirty="0">
                                <a:latin typeface="Times New Roman" panose="02020603050405020304" pitchFamily="18" charset="0"/>
                                <a:ea typeface="微软雅黑" panose="020B0503020204020204" pitchFamily="34" charset="-122"/>
                                <a:cs typeface="Times New Roman" panose="02020603050405020304" pitchFamily="18" charset="0"/>
                              </a:rPr>
                              <a:t>SMBB</a:t>
                            </a:r>
                          </a:p>
                          <a:p>
                            <a:pPr algn="ctr"/>
                            <a:r>
                              <a:rPr lang="en-US" altLang="zh-CN" sz="700" dirty="0">
                                <a:latin typeface="Times New Roman" panose="02020603050405020304" pitchFamily="18" charset="0"/>
                                <a:ea typeface="微软雅黑" panose="020B0503020204020204" pitchFamily="34" charset="-122"/>
                                <a:cs typeface="Times New Roman" panose="02020603050405020304" pitchFamily="18" charset="0"/>
                              </a:rPr>
                              <a:t>@40.9</a:t>
                            </a:r>
                            <a:endParaRPr lang="zh-CN" altLang="en-US" sz="700"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214" name="文本框 28">
                            <a:extLst>
                              <a:ext uri="{FF2B5EF4-FFF2-40B4-BE49-F238E27FC236}">
                                <a16:creationId xmlns:a16="http://schemas.microsoft.com/office/drawing/2014/main" id="{338A71FA-135F-4B2A-8832-E4192317B9C8}"/>
                              </a:ext>
                            </a:extLst>
                          </p:cNvPr>
                          <p:cNvSpPr txBox="1"/>
                          <p:nvPr/>
                        </p:nvSpPr>
                        <p:spPr>
                          <a:xfrm>
                            <a:off x="7705861" y="2557505"/>
                            <a:ext cx="638796" cy="333821"/>
                          </a:xfrm>
                          <a:prstGeom prst="rect">
                            <a:avLst/>
                          </a:prstGeom>
                          <a:noFill/>
                        </p:spPr>
                        <p:txBody>
                          <a:bodyPr wrap="square" rtlCol="0">
                            <a:spAutoFit/>
                          </a:bodyPr>
                          <a:lstStyle/>
                          <a:p>
                            <a:pPr algn="ctr"/>
                            <a:r>
                              <a:rPr lang="en-US" altLang="zh-CN" sz="700" dirty="0">
                                <a:latin typeface="Times New Roman" panose="02020603050405020304" pitchFamily="18" charset="0"/>
                                <a:ea typeface="微软雅黑" panose="020B0503020204020204" pitchFamily="34" charset="-122"/>
                                <a:cs typeface="Times New Roman" panose="02020603050405020304" pitchFamily="18" charset="0"/>
                              </a:rPr>
                              <a:t>SMK</a:t>
                            </a:r>
                          </a:p>
                        </p:txBody>
                      </p:sp>
                      <p:sp>
                        <p:nvSpPr>
                          <p:cNvPr id="215" name="文本框 32">
                            <a:extLst>
                              <a:ext uri="{FF2B5EF4-FFF2-40B4-BE49-F238E27FC236}">
                                <a16:creationId xmlns:a16="http://schemas.microsoft.com/office/drawing/2014/main" id="{88BE0B1F-D5BB-4D72-BF02-BB0527BB9B6A}"/>
                              </a:ext>
                            </a:extLst>
                          </p:cNvPr>
                          <p:cNvSpPr txBox="1"/>
                          <p:nvPr/>
                        </p:nvSpPr>
                        <p:spPr>
                          <a:xfrm>
                            <a:off x="6151949" y="3308811"/>
                            <a:ext cx="768665" cy="333821"/>
                          </a:xfrm>
                          <a:prstGeom prst="rect">
                            <a:avLst/>
                          </a:prstGeom>
                          <a:noFill/>
                        </p:spPr>
                        <p:txBody>
                          <a:bodyPr wrap="square" rtlCol="0">
                            <a:spAutoFit/>
                          </a:bodyPr>
                          <a:lstStyle/>
                          <a:p>
                            <a:pPr algn="ctr"/>
                            <a:r>
                              <a:rPr lang="en-US" altLang="zh-CN" sz="700" dirty="0">
                                <a:latin typeface="Times New Roman" panose="02020603050405020304" pitchFamily="18" charset="0"/>
                                <a:ea typeface="微软雅黑" panose="020B0503020204020204" pitchFamily="34" charset="-122"/>
                                <a:cs typeface="Times New Roman" panose="02020603050405020304" pitchFamily="18" charset="0"/>
                              </a:rPr>
                              <a:t>SMWF</a:t>
                            </a:r>
                            <a:endParaRPr lang="zh-CN" altLang="en-US" sz="700"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216" name="TextBox 24">
                            <a:extLst>
                              <a:ext uri="{FF2B5EF4-FFF2-40B4-BE49-F238E27FC236}">
                                <a16:creationId xmlns:a16="http://schemas.microsoft.com/office/drawing/2014/main" id="{B2DE8551-5883-4BE0-B3BB-5A44077195CD}"/>
                              </a:ext>
                            </a:extLst>
                          </p:cNvPr>
                          <p:cNvSpPr txBox="1"/>
                          <p:nvPr/>
                        </p:nvSpPr>
                        <p:spPr>
                          <a:xfrm>
                            <a:off x="8842190" y="5182428"/>
                            <a:ext cx="1367054" cy="616284"/>
                          </a:xfrm>
                          <a:prstGeom prst="rect">
                            <a:avLst/>
                          </a:prstGeom>
                          <a:noFill/>
                        </p:spPr>
                        <p:txBody>
                          <a:bodyPr wrap="square" rtlCol="0">
                            <a:spAutoFit/>
                          </a:bodyPr>
                          <a:lstStyle/>
                          <a:p>
                            <a:r>
                              <a:rPr lang="en-CA" altLang="zh-CN" dirty="0">
                                <a:latin typeface="Times New Roman" panose="02020603050405020304" pitchFamily="18" charset="0"/>
                                <a:ea typeface="微软雅黑" panose="020B0503020204020204" pitchFamily="34" charset="-122"/>
                                <a:cs typeface="Times New Roman" panose="02020603050405020304" pitchFamily="18" charset="0"/>
                              </a:rPr>
                              <a:t>SMT1</a:t>
                            </a:r>
                            <a:endParaRPr lang="zh-CN" altLang="en-US"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217" name="文本框 25">
                            <a:extLst>
                              <a:ext uri="{FF2B5EF4-FFF2-40B4-BE49-F238E27FC236}">
                                <a16:creationId xmlns:a16="http://schemas.microsoft.com/office/drawing/2014/main" id="{6D1D335E-CEAC-4B63-A6B5-83F5431C8A97}"/>
                              </a:ext>
                            </a:extLst>
                          </p:cNvPr>
                          <p:cNvSpPr txBox="1"/>
                          <p:nvPr/>
                        </p:nvSpPr>
                        <p:spPr>
                          <a:xfrm rot="18988032">
                            <a:off x="2169361" y="3094041"/>
                            <a:ext cx="733218" cy="333821"/>
                          </a:xfrm>
                          <a:prstGeom prst="rect">
                            <a:avLst/>
                          </a:prstGeom>
                          <a:noFill/>
                        </p:spPr>
                        <p:txBody>
                          <a:bodyPr wrap="square" rtlCol="0">
                            <a:spAutoFit/>
                          </a:bodyPr>
                          <a:lstStyle/>
                          <a:p>
                            <a:pPr algn="ctr"/>
                            <a:r>
                              <a:rPr lang="en-CA" altLang="zh-CN" sz="700" dirty="0">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700" dirty="0">
                                <a:latin typeface="Times New Roman" panose="02020603050405020304" pitchFamily="18" charset="0"/>
                                <a:ea typeface="微软雅黑" panose="020B0503020204020204" pitchFamily="34" charset="-122"/>
                                <a:cs typeface="Times New Roman" panose="02020603050405020304" pitchFamily="18" charset="0"/>
                              </a:rPr>
                              <a:t>oll1</a:t>
                            </a:r>
                            <a:endParaRPr lang="zh-CN" altLang="en-US" sz="700" dirty="0">
                              <a:latin typeface="Times New Roman" panose="02020603050405020304" pitchFamily="18" charset="0"/>
                              <a:ea typeface="微软雅黑" panose="020B0503020204020204" pitchFamily="34" charset="-122"/>
                              <a:cs typeface="Times New Roman" panose="02020603050405020304" pitchFamily="18" charset="0"/>
                            </a:endParaRPr>
                          </a:p>
                        </p:txBody>
                      </p:sp>
                    </p:grpSp>
                    <p:sp>
                      <p:nvSpPr>
                        <p:cNvPr id="207" name="矩形 206">
                          <a:extLst>
                            <a:ext uri="{FF2B5EF4-FFF2-40B4-BE49-F238E27FC236}">
                              <a16:creationId xmlns:a16="http://schemas.microsoft.com/office/drawing/2014/main" id="{D8D97F65-C99F-492B-9647-3515EACF6817}"/>
                            </a:ext>
                          </a:extLst>
                        </p:cNvPr>
                        <p:cNvSpPr/>
                        <p:nvPr/>
                      </p:nvSpPr>
                      <p:spPr>
                        <a:xfrm rot="21267412">
                          <a:off x="273700" y="4243095"/>
                          <a:ext cx="54399" cy="20000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700" b="1">
                            <a:latin typeface="Times New Roman" panose="02020603050405020304" pitchFamily="18" charset="0"/>
                            <a:ea typeface="微软雅黑" panose="020B0503020204020204" pitchFamily="34" charset="-122"/>
                            <a:cs typeface="Times New Roman" panose="02020603050405020304" pitchFamily="18" charset="0"/>
                          </a:endParaRPr>
                        </a:p>
                      </p:txBody>
                    </p:sp>
                    <p:cxnSp>
                      <p:nvCxnSpPr>
                        <p:cNvPr id="208" name="直接箭头连接符 207">
                          <a:extLst>
                            <a:ext uri="{FF2B5EF4-FFF2-40B4-BE49-F238E27FC236}">
                              <a16:creationId xmlns:a16="http://schemas.microsoft.com/office/drawing/2014/main" id="{E5146A1A-B608-46C6-8793-BB9E3D0B6C79}"/>
                            </a:ext>
                          </a:extLst>
                        </p:cNvPr>
                        <p:cNvCxnSpPr>
                          <a:cxnSpLocks/>
                        </p:cNvCxnSpPr>
                        <p:nvPr/>
                      </p:nvCxnSpPr>
                      <p:spPr>
                        <a:xfrm>
                          <a:off x="233916" y="3716717"/>
                          <a:ext cx="103716" cy="981075"/>
                        </a:xfrm>
                        <a:prstGeom prst="straightConnector1">
                          <a:avLst/>
                        </a:prstGeom>
                        <a:ln w="127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09" name="文本框 208">
                          <a:extLst>
                            <a:ext uri="{FF2B5EF4-FFF2-40B4-BE49-F238E27FC236}">
                              <a16:creationId xmlns:a16="http://schemas.microsoft.com/office/drawing/2014/main" id="{7116E6D5-3854-4E3B-8903-B4B3973E9B8A}"/>
                            </a:ext>
                          </a:extLst>
                        </p:cNvPr>
                        <p:cNvSpPr txBox="1"/>
                        <p:nvPr/>
                      </p:nvSpPr>
                      <p:spPr>
                        <a:xfrm rot="20946308">
                          <a:off x="-72532" y="3262086"/>
                          <a:ext cx="1285940" cy="333821"/>
                        </a:xfrm>
                        <a:prstGeom prst="rect">
                          <a:avLst/>
                        </a:prstGeom>
                        <a:noFill/>
                      </p:spPr>
                      <p:txBody>
                        <a:bodyPr wrap="square" rtlCol="0">
                          <a:spAutoFit/>
                        </a:bodyPr>
                        <a:lstStyle/>
                        <a:p>
                          <a:r>
                            <a:rPr lang="en-US" altLang="zh-CN" sz="700" b="1" dirty="0">
                              <a:latin typeface="Times New Roman" panose="02020603050405020304" pitchFamily="18" charset="0"/>
                              <a:ea typeface="微软雅黑" panose="020B0503020204020204" pitchFamily="34" charset="-122"/>
                              <a:cs typeface="Times New Roman" panose="02020603050405020304" pitchFamily="18" charset="0"/>
                            </a:rPr>
                            <a:t>Proton</a:t>
                          </a:r>
                          <a:endParaRPr lang="zh-CN" altLang="en-US" sz="700" b="1" dirty="0">
                            <a:latin typeface="Times New Roman" panose="02020603050405020304" pitchFamily="18" charset="0"/>
                            <a:ea typeface="微软雅黑" panose="020B0503020204020204" pitchFamily="34" charset="-122"/>
                            <a:cs typeface="Times New Roman" panose="02020603050405020304" pitchFamily="18" charset="0"/>
                          </a:endParaRPr>
                        </a:p>
                      </p:txBody>
                    </p:sp>
                  </p:grpSp>
                  <p:sp>
                    <p:nvSpPr>
                      <p:cNvPr id="197" name="矩形 196">
                        <a:extLst>
                          <a:ext uri="{FF2B5EF4-FFF2-40B4-BE49-F238E27FC236}">
                            <a16:creationId xmlns:a16="http://schemas.microsoft.com/office/drawing/2014/main" id="{A48C544A-ECCF-47B3-9FA6-623BCD30979D}"/>
                          </a:ext>
                        </a:extLst>
                      </p:cNvPr>
                      <p:cNvSpPr/>
                      <p:nvPr/>
                    </p:nvSpPr>
                    <p:spPr>
                      <a:xfrm>
                        <a:off x="9217819" y="3872123"/>
                        <a:ext cx="173831" cy="3141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700">
                          <a:latin typeface="Times New Roman" panose="02020603050405020304" pitchFamily="18" charset="0"/>
                          <a:cs typeface="Times New Roman" panose="02020603050405020304" pitchFamily="18" charset="0"/>
                        </a:endParaRPr>
                      </a:p>
                    </p:txBody>
                  </p:sp>
                  <p:cxnSp>
                    <p:nvCxnSpPr>
                      <p:cNvPr id="198" name="直接连接符 197">
                        <a:extLst>
                          <a:ext uri="{FF2B5EF4-FFF2-40B4-BE49-F238E27FC236}">
                            <a16:creationId xmlns:a16="http://schemas.microsoft.com/office/drawing/2014/main" id="{3BE49B08-A0F0-4098-B3B0-C9B465C37CF9}"/>
                          </a:ext>
                        </a:extLst>
                      </p:cNvPr>
                      <p:cNvCxnSpPr>
                        <a:cxnSpLocks/>
                      </p:cNvCxnSpPr>
                      <p:nvPr/>
                    </p:nvCxnSpPr>
                    <p:spPr>
                      <a:xfrm>
                        <a:off x="8440246" y="4090986"/>
                        <a:ext cx="109540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99" name="组合 198">
                        <a:extLst>
                          <a:ext uri="{FF2B5EF4-FFF2-40B4-BE49-F238E27FC236}">
                            <a16:creationId xmlns:a16="http://schemas.microsoft.com/office/drawing/2014/main" id="{8605D363-0A9E-4A0C-A6DC-6FC79097E92C}"/>
                          </a:ext>
                        </a:extLst>
                      </p:cNvPr>
                      <p:cNvGrpSpPr/>
                      <p:nvPr/>
                    </p:nvGrpSpPr>
                    <p:grpSpPr>
                      <a:xfrm>
                        <a:off x="8924645" y="2705782"/>
                        <a:ext cx="3070716" cy="1273905"/>
                        <a:chOff x="8934241" y="2810390"/>
                        <a:chExt cx="2477011" cy="1027603"/>
                      </a:xfrm>
                    </p:grpSpPr>
                    <p:pic>
                      <p:nvPicPr>
                        <p:cNvPr id="204" name="图片 203">
                          <a:extLst>
                            <a:ext uri="{FF2B5EF4-FFF2-40B4-BE49-F238E27FC236}">
                              <a16:creationId xmlns:a16="http://schemas.microsoft.com/office/drawing/2014/main" id="{CDD9CB4D-0669-46E2-A611-D3FE9B2BE681}"/>
                            </a:ext>
                          </a:extLst>
                        </p:cNvPr>
                        <p:cNvPicPr>
                          <a:picLocks noChangeAspect="1"/>
                        </p:cNvPicPr>
                        <p:nvPr/>
                      </p:nvPicPr>
                      <p:blipFill>
                        <a:blip r:embed="rId6"/>
                        <a:stretch>
                          <a:fillRect/>
                        </a:stretch>
                      </p:blipFill>
                      <p:spPr>
                        <a:xfrm>
                          <a:off x="8934241" y="2810390"/>
                          <a:ext cx="2477011" cy="1023749"/>
                        </a:xfrm>
                        <a:prstGeom prst="rect">
                          <a:avLst/>
                        </a:prstGeom>
                      </p:spPr>
                    </p:pic>
                    <p:sp>
                      <p:nvSpPr>
                        <p:cNvPr id="205" name="矩形 204">
                          <a:extLst>
                            <a:ext uri="{FF2B5EF4-FFF2-40B4-BE49-F238E27FC236}">
                              <a16:creationId xmlns:a16="http://schemas.microsoft.com/office/drawing/2014/main" id="{14AA813E-54F9-4B97-B953-29DB0874EDD9}"/>
                            </a:ext>
                          </a:extLst>
                        </p:cNvPr>
                        <p:cNvSpPr/>
                        <p:nvPr/>
                      </p:nvSpPr>
                      <p:spPr>
                        <a:xfrm>
                          <a:off x="9549890" y="3792274"/>
                          <a:ext cx="744206"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700">
                            <a:latin typeface="Times New Roman" panose="02020603050405020304" pitchFamily="18" charset="0"/>
                            <a:cs typeface="Times New Roman" panose="02020603050405020304" pitchFamily="18" charset="0"/>
                          </a:endParaRPr>
                        </a:p>
                      </p:txBody>
                    </p:sp>
                  </p:grpSp>
                  <p:pic>
                    <p:nvPicPr>
                      <p:cNvPr id="200" name="图片 199">
                        <a:extLst>
                          <a:ext uri="{FF2B5EF4-FFF2-40B4-BE49-F238E27FC236}">
                            <a16:creationId xmlns:a16="http://schemas.microsoft.com/office/drawing/2014/main" id="{18FEE551-D4E2-481E-85F6-C3AA4B20DBD3}"/>
                          </a:ext>
                        </a:extLst>
                      </p:cNvPr>
                      <p:cNvPicPr>
                        <a:picLocks noChangeAspect="1"/>
                      </p:cNvPicPr>
                      <p:nvPr/>
                    </p:nvPicPr>
                    <p:blipFill>
                      <a:blip r:embed="rId7"/>
                      <a:stretch>
                        <a:fillRect/>
                      </a:stretch>
                    </p:blipFill>
                    <p:spPr>
                      <a:xfrm>
                        <a:off x="8536756" y="3815427"/>
                        <a:ext cx="782248" cy="260749"/>
                      </a:xfrm>
                      <a:prstGeom prst="rect">
                        <a:avLst/>
                      </a:prstGeom>
                    </p:spPr>
                  </p:pic>
                  <p:sp>
                    <p:nvSpPr>
                      <p:cNvPr id="201" name="文本框 26">
                        <a:extLst>
                          <a:ext uri="{FF2B5EF4-FFF2-40B4-BE49-F238E27FC236}">
                            <a16:creationId xmlns:a16="http://schemas.microsoft.com/office/drawing/2014/main" id="{BFE8D5AD-F22B-47CB-9F82-459C08759AA3}"/>
                          </a:ext>
                        </a:extLst>
                      </p:cNvPr>
                      <p:cNvSpPr txBox="1"/>
                      <p:nvPr/>
                    </p:nvSpPr>
                    <p:spPr>
                      <a:xfrm rot="2602058">
                        <a:off x="10491401" y="3900464"/>
                        <a:ext cx="786756" cy="321762"/>
                      </a:xfrm>
                      <a:prstGeom prst="rect">
                        <a:avLst/>
                      </a:prstGeom>
                      <a:noFill/>
                    </p:spPr>
                    <p:txBody>
                      <a:bodyPr wrap="square" rtlCol="0">
                        <a:spAutoFit/>
                      </a:bodyPr>
                      <a:lstStyle/>
                      <a:p>
                        <a:pPr algn="ctr"/>
                        <a:r>
                          <a:rPr lang="en-US" altLang="zh-CN" sz="700" dirty="0">
                            <a:latin typeface="Times New Roman" panose="02020603050405020304" pitchFamily="18" charset="0"/>
                            <a:ea typeface="微软雅黑" panose="020B0503020204020204" pitchFamily="34" charset="-122"/>
                            <a:cs typeface="Times New Roman" panose="02020603050405020304" pitchFamily="18" charset="0"/>
                          </a:rPr>
                          <a:t>SMBC</a:t>
                        </a:r>
                      </a:p>
                    </p:txBody>
                  </p:sp>
                  <p:sp>
                    <p:nvSpPr>
                      <p:cNvPr id="202" name="TextBox 25">
                        <a:extLst>
                          <a:ext uri="{FF2B5EF4-FFF2-40B4-BE49-F238E27FC236}">
                            <a16:creationId xmlns:a16="http://schemas.microsoft.com/office/drawing/2014/main" id="{E66CA0EF-8AEE-4E3A-897C-8892082053C9}"/>
                          </a:ext>
                        </a:extLst>
                      </p:cNvPr>
                      <p:cNvSpPr txBox="1"/>
                      <p:nvPr/>
                    </p:nvSpPr>
                    <p:spPr>
                      <a:xfrm>
                        <a:off x="11187151" y="2346509"/>
                        <a:ext cx="1500680" cy="594022"/>
                      </a:xfrm>
                      <a:prstGeom prst="rect">
                        <a:avLst/>
                      </a:prstGeom>
                      <a:noFill/>
                    </p:spPr>
                    <p:txBody>
                      <a:bodyPr wrap="square" rtlCol="0">
                        <a:spAutoFit/>
                      </a:bodyPr>
                      <a:lstStyle/>
                      <a:p>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SM</a:t>
                        </a:r>
                        <a:r>
                          <a:rPr lang="en-CA" altLang="zh-CN" dirty="0">
                            <a:latin typeface="Times New Roman" panose="02020603050405020304" pitchFamily="18" charset="0"/>
                            <a:ea typeface="微软雅黑" panose="020B0503020204020204" pitchFamily="34" charset="-122"/>
                            <a:cs typeface="Times New Roman" panose="02020603050405020304" pitchFamily="18" charset="0"/>
                          </a:rPr>
                          <a:t>T2</a:t>
                        </a:r>
                        <a:endParaRPr lang="zh-CN" altLang="en-US"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203" name="文本框 30">
                        <a:extLst>
                          <a:ext uri="{FF2B5EF4-FFF2-40B4-BE49-F238E27FC236}">
                            <a16:creationId xmlns:a16="http://schemas.microsoft.com/office/drawing/2014/main" id="{9FD3BC6E-EFD7-4C69-B5C1-B9F8F4DD9F6B}"/>
                          </a:ext>
                        </a:extLst>
                      </p:cNvPr>
                      <p:cNvSpPr txBox="1"/>
                      <p:nvPr/>
                    </p:nvSpPr>
                    <p:spPr>
                      <a:xfrm rot="10800000" flipV="1">
                        <a:off x="8790975" y="3203533"/>
                        <a:ext cx="1201349" cy="495019"/>
                      </a:xfrm>
                      <a:prstGeom prst="rect">
                        <a:avLst/>
                      </a:prstGeom>
                      <a:noFill/>
                    </p:spPr>
                    <p:txBody>
                      <a:bodyPr wrap="square" rtlCol="0">
                        <a:spAutoFit/>
                      </a:bodyPr>
                      <a:lstStyle/>
                      <a:p>
                        <a:pPr algn="ctr"/>
                        <a:r>
                          <a:rPr lang="en-US" altLang="zh-CN" sz="700" dirty="0">
                            <a:latin typeface="Times New Roman" panose="02020603050405020304" pitchFamily="18" charset="0"/>
                            <a:ea typeface="微软雅黑" panose="020B0503020204020204" pitchFamily="34" charset="-122"/>
                            <a:cs typeface="Times New Roman" panose="02020603050405020304" pitchFamily="18" charset="0"/>
                          </a:rPr>
                          <a:t>SMSP </a:t>
                        </a:r>
                      </a:p>
                      <a:p>
                        <a:pPr algn="ctr"/>
                        <a:r>
                          <a:rPr lang="en-US" altLang="zh-CN" sz="700" dirty="0">
                            <a:latin typeface="Times New Roman" panose="02020603050405020304" pitchFamily="18" charset="0"/>
                            <a:ea typeface="微软雅黑" panose="020B0503020204020204" pitchFamily="34" charset="-122"/>
                            <a:cs typeface="Times New Roman" panose="02020603050405020304" pitchFamily="18" charset="0"/>
                          </a:rPr>
                          <a:t>@15</a:t>
                        </a:r>
                        <a:endParaRPr lang="zh-CN" altLang="en-US" sz="700" dirty="0">
                          <a:latin typeface="Times New Roman" panose="02020603050405020304" pitchFamily="18" charset="0"/>
                          <a:ea typeface="微软雅黑" panose="020B0503020204020204" pitchFamily="34" charset="-122"/>
                          <a:cs typeface="Times New Roman" panose="02020603050405020304" pitchFamily="18" charset="0"/>
                        </a:endParaRPr>
                      </a:p>
                    </p:txBody>
                  </p:sp>
                </p:grpSp>
                <p:sp>
                  <p:nvSpPr>
                    <p:cNvPr id="182" name="矩形 181">
                      <a:extLst>
                        <a:ext uri="{FF2B5EF4-FFF2-40B4-BE49-F238E27FC236}">
                          <a16:creationId xmlns:a16="http://schemas.microsoft.com/office/drawing/2014/main" id="{DEA3BBD8-2C63-41DD-829A-2F6D954B0E2B}"/>
                        </a:ext>
                      </a:extLst>
                    </p:cNvPr>
                    <p:cNvSpPr/>
                    <p:nvPr/>
                  </p:nvSpPr>
                  <p:spPr>
                    <a:xfrm rot="3977039">
                      <a:off x="10434913" y="3355960"/>
                      <a:ext cx="269072" cy="6514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700">
                        <a:latin typeface="Times New Roman" panose="02020603050405020304" pitchFamily="18" charset="0"/>
                        <a:cs typeface="Times New Roman" panose="02020603050405020304" pitchFamily="18" charset="0"/>
                      </a:endParaRPr>
                    </a:p>
                  </p:txBody>
                </p:sp>
                <p:sp>
                  <p:nvSpPr>
                    <p:cNvPr id="183" name="文本框 25">
                      <a:extLst>
                        <a:ext uri="{FF2B5EF4-FFF2-40B4-BE49-F238E27FC236}">
                          <a16:creationId xmlns:a16="http://schemas.microsoft.com/office/drawing/2014/main" id="{0A230DF2-5C92-41E1-A5C7-EF155EB1E668}"/>
                        </a:ext>
                      </a:extLst>
                    </p:cNvPr>
                    <p:cNvSpPr txBox="1"/>
                    <p:nvPr/>
                  </p:nvSpPr>
                  <p:spPr>
                    <a:xfrm rot="20252152">
                      <a:off x="9968860" y="2972967"/>
                      <a:ext cx="830702" cy="321762"/>
                    </a:xfrm>
                    <a:prstGeom prst="rect">
                      <a:avLst/>
                    </a:prstGeom>
                    <a:noFill/>
                  </p:spPr>
                  <p:txBody>
                    <a:bodyPr wrap="square" rtlCol="0">
                      <a:spAutoFit/>
                    </a:bodyPr>
                    <a:lstStyle>
                      <a:defPPr>
                        <a:defRPr lang="zh-CN"/>
                      </a:defPPr>
                      <a:lvl1pPr algn="ctr">
                        <a:defRPr sz="1400">
                          <a:latin typeface="Times New Roman" panose="02020603050405020304" pitchFamily="18" charset="0"/>
                          <a:ea typeface="微软雅黑" panose="020B0503020204020204" pitchFamily="34" charset="-122"/>
                          <a:cs typeface="Times New Roman" panose="02020603050405020304" pitchFamily="18" charset="0"/>
                        </a:defRPr>
                      </a:lvl1pPr>
                    </a:lstStyle>
                    <a:p>
                      <a:r>
                        <a:rPr lang="en-US" altLang="zh-CN" sz="700" dirty="0"/>
                        <a:t>Shutter2</a:t>
                      </a:r>
                      <a:endParaRPr lang="zh-CN" altLang="en-US" sz="700" dirty="0"/>
                    </a:p>
                  </p:txBody>
                </p:sp>
                <p:grpSp>
                  <p:nvGrpSpPr>
                    <p:cNvPr id="184" name="组合 183">
                      <a:extLst>
                        <a:ext uri="{FF2B5EF4-FFF2-40B4-BE49-F238E27FC236}">
                          <a16:creationId xmlns:a16="http://schemas.microsoft.com/office/drawing/2014/main" id="{7B70B1DB-532F-4C30-89B1-DA7928551B54}"/>
                        </a:ext>
                      </a:extLst>
                    </p:cNvPr>
                    <p:cNvGrpSpPr/>
                    <p:nvPr/>
                  </p:nvGrpSpPr>
                  <p:grpSpPr>
                    <a:xfrm rot="257258">
                      <a:off x="10735731" y="3163365"/>
                      <a:ext cx="137153" cy="239522"/>
                      <a:chOff x="9014248" y="2020479"/>
                      <a:chExt cx="242426" cy="423368"/>
                    </a:xfrm>
                  </p:grpSpPr>
                  <p:sp>
                    <p:nvSpPr>
                      <p:cNvPr id="193" name="等腰三角形 192">
                        <a:extLst>
                          <a:ext uri="{FF2B5EF4-FFF2-40B4-BE49-F238E27FC236}">
                            <a16:creationId xmlns:a16="http://schemas.microsoft.com/office/drawing/2014/main" id="{D9B5EE39-11AF-4457-B90F-BBA430A13604}"/>
                          </a:ext>
                        </a:extLst>
                      </p:cNvPr>
                      <p:cNvSpPr/>
                      <p:nvPr/>
                    </p:nvSpPr>
                    <p:spPr>
                      <a:xfrm rot="14400000">
                        <a:off x="9035566" y="2187649"/>
                        <a:ext cx="277853" cy="64502"/>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700" dirty="0">
                          <a:latin typeface="Times New Roman" panose="02020603050405020304" pitchFamily="18" charset="0"/>
                          <a:cs typeface="Times New Roman" panose="02020603050405020304" pitchFamily="18" charset="0"/>
                        </a:endParaRPr>
                      </a:p>
                    </p:txBody>
                  </p:sp>
                  <p:sp>
                    <p:nvSpPr>
                      <p:cNvPr id="194" name="等腰三角形 193">
                        <a:extLst>
                          <a:ext uri="{FF2B5EF4-FFF2-40B4-BE49-F238E27FC236}">
                            <a16:creationId xmlns:a16="http://schemas.microsoft.com/office/drawing/2014/main" id="{542BEB67-0308-4AE5-A016-4E678741FF85}"/>
                          </a:ext>
                        </a:extLst>
                      </p:cNvPr>
                      <p:cNvSpPr/>
                      <p:nvPr/>
                    </p:nvSpPr>
                    <p:spPr>
                      <a:xfrm rot="3600000">
                        <a:off x="8987217" y="2215563"/>
                        <a:ext cx="277853" cy="64502"/>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700">
                          <a:latin typeface="Times New Roman" panose="02020603050405020304" pitchFamily="18" charset="0"/>
                          <a:cs typeface="Times New Roman" panose="02020603050405020304" pitchFamily="18" charset="0"/>
                        </a:endParaRPr>
                      </a:p>
                    </p:txBody>
                  </p:sp>
                  <p:sp>
                    <p:nvSpPr>
                      <p:cNvPr id="195" name="矩形 194">
                        <a:extLst>
                          <a:ext uri="{FF2B5EF4-FFF2-40B4-BE49-F238E27FC236}">
                            <a16:creationId xmlns:a16="http://schemas.microsoft.com/office/drawing/2014/main" id="{B1EF42B8-A468-4395-88D6-C6FC6D9CDAF5}"/>
                          </a:ext>
                        </a:extLst>
                      </p:cNvPr>
                      <p:cNvSpPr/>
                      <p:nvPr/>
                    </p:nvSpPr>
                    <p:spPr>
                      <a:xfrm rot="3600000">
                        <a:off x="8923777" y="2110950"/>
                        <a:ext cx="423368" cy="24242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700">
                          <a:latin typeface="Times New Roman" panose="02020603050405020304" pitchFamily="18" charset="0"/>
                          <a:cs typeface="Times New Roman" panose="02020603050405020304" pitchFamily="18" charset="0"/>
                        </a:endParaRPr>
                      </a:p>
                    </p:txBody>
                  </p:sp>
                </p:grpSp>
                <p:sp>
                  <p:nvSpPr>
                    <p:cNvPr id="185" name="文本框 184">
                      <a:extLst>
                        <a:ext uri="{FF2B5EF4-FFF2-40B4-BE49-F238E27FC236}">
                          <a16:creationId xmlns:a16="http://schemas.microsoft.com/office/drawing/2014/main" id="{4E732B8B-8516-41BD-9B80-A64A90E0795F}"/>
                        </a:ext>
                      </a:extLst>
                    </p:cNvPr>
                    <p:cNvSpPr txBox="1"/>
                    <p:nvPr/>
                  </p:nvSpPr>
                  <p:spPr>
                    <a:xfrm>
                      <a:off x="10711917" y="5402642"/>
                      <a:ext cx="570223" cy="321762"/>
                    </a:xfrm>
                    <a:prstGeom prst="rect">
                      <a:avLst/>
                    </a:prstGeom>
                    <a:noFill/>
                  </p:spPr>
                  <p:txBody>
                    <a:bodyPr wrap="square" rtlCol="0">
                      <a:spAutoFit/>
                    </a:bodyPr>
                    <a:lstStyle>
                      <a:defPPr>
                        <a:defRPr lang="zh-CN"/>
                      </a:defPPr>
                      <a:lvl1pPr algn="ctr">
                        <a:defRPr sz="1400">
                          <a:latin typeface="Times New Roman" panose="02020603050405020304" pitchFamily="18" charset="0"/>
                          <a:ea typeface="微软雅黑" panose="020B0503020204020204" pitchFamily="34" charset="-122"/>
                          <a:cs typeface="Times New Roman" panose="02020603050405020304" pitchFamily="18" charset="0"/>
                        </a:defRPr>
                      </a:lvl1pPr>
                    </a:lstStyle>
                    <a:p>
                      <a:r>
                        <a:rPr lang="en-US" altLang="zh-CN" sz="700" dirty="0"/>
                        <a:t>GV1</a:t>
                      </a:r>
                      <a:endParaRPr lang="zh-CN" altLang="en-US" sz="700" dirty="0"/>
                    </a:p>
                  </p:txBody>
                </p:sp>
                <p:sp>
                  <p:nvSpPr>
                    <p:cNvPr id="186" name="矩形 185">
                      <a:extLst>
                        <a:ext uri="{FF2B5EF4-FFF2-40B4-BE49-F238E27FC236}">
                          <a16:creationId xmlns:a16="http://schemas.microsoft.com/office/drawing/2014/main" id="{5AD17C95-8A9A-496E-ACF7-AB8D92A96039}"/>
                        </a:ext>
                      </a:extLst>
                    </p:cNvPr>
                    <p:cNvSpPr/>
                    <p:nvPr/>
                  </p:nvSpPr>
                  <p:spPr>
                    <a:xfrm>
                      <a:off x="10421490" y="4727488"/>
                      <a:ext cx="269072" cy="6514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700">
                        <a:latin typeface="Times New Roman" panose="02020603050405020304" pitchFamily="18" charset="0"/>
                        <a:cs typeface="Times New Roman" panose="02020603050405020304" pitchFamily="18" charset="0"/>
                      </a:endParaRPr>
                    </a:p>
                  </p:txBody>
                </p:sp>
                <p:sp>
                  <p:nvSpPr>
                    <p:cNvPr id="187" name="文本框 25">
                      <a:extLst>
                        <a:ext uri="{FF2B5EF4-FFF2-40B4-BE49-F238E27FC236}">
                          <a16:creationId xmlns:a16="http://schemas.microsoft.com/office/drawing/2014/main" id="{3932DD59-32D2-489C-867E-B89ABA2904F2}"/>
                        </a:ext>
                      </a:extLst>
                    </p:cNvPr>
                    <p:cNvSpPr txBox="1"/>
                    <p:nvPr/>
                  </p:nvSpPr>
                  <p:spPr>
                    <a:xfrm>
                      <a:off x="10704662" y="4603196"/>
                      <a:ext cx="830702" cy="321762"/>
                    </a:xfrm>
                    <a:prstGeom prst="rect">
                      <a:avLst/>
                    </a:prstGeom>
                    <a:noFill/>
                  </p:spPr>
                  <p:txBody>
                    <a:bodyPr wrap="square" rtlCol="0">
                      <a:spAutoFit/>
                    </a:bodyPr>
                    <a:lstStyle>
                      <a:defPPr>
                        <a:defRPr lang="zh-CN"/>
                      </a:defPPr>
                      <a:lvl1pPr algn="ctr">
                        <a:defRPr sz="1400">
                          <a:latin typeface="Times New Roman" panose="02020603050405020304" pitchFamily="18" charset="0"/>
                          <a:ea typeface="微软雅黑" panose="020B0503020204020204" pitchFamily="34" charset="-122"/>
                          <a:cs typeface="Times New Roman" panose="02020603050405020304" pitchFamily="18" charset="0"/>
                        </a:defRPr>
                      </a:lvl1pPr>
                    </a:lstStyle>
                    <a:p>
                      <a:r>
                        <a:rPr lang="en-US" altLang="zh-CN" sz="700" dirty="0"/>
                        <a:t>Shutter1</a:t>
                      </a:r>
                      <a:endParaRPr lang="zh-CN" altLang="en-US" sz="700" dirty="0"/>
                    </a:p>
                  </p:txBody>
                </p:sp>
                <p:grpSp>
                  <p:nvGrpSpPr>
                    <p:cNvPr id="188" name="组合 187">
                      <a:extLst>
                        <a:ext uri="{FF2B5EF4-FFF2-40B4-BE49-F238E27FC236}">
                          <a16:creationId xmlns:a16="http://schemas.microsoft.com/office/drawing/2014/main" id="{C9AAFD98-BC84-414B-86CA-11887A31AC69}"/>
                        </a:ext>
                      </a:extLst>
                    </p:cNvPr>
                    <p:cNvGrpSpPr/>
                    <p:nvPr/>
                  </p:nvGrpSpPr>
                  <p:grpSpPr>
                    <a:xfrm rot="7200000">
                      <a:off x="10487449" y="5427515"/>
                      <a:ext cx="137153" cy="239522"/>
                      <a:chOff x="9014248" y="2020479"/>
                      <a:chExt cx="242426" cy="423368"/>
                    </a:xfrm>
                  </p:grpSpPr>
                  <p:sp>
                    <p:nvSpPr>
                      <p:cNvPr id="190" name="等腰三角形 189">
                        <a:extLst>
                          <a:ext uri="{FF2B5EF4-FFF2-40B4-BE49-F238E27FC236}">
                            <a16:creationId xmlns:a16="http://schemas.microsoft.com/office/drawing/2014/main" id="{2A7A86D3-3A72-4FE5-8409-CAC2A88E7071}"/>
                          </a:ext>
                        </a:extLst>
                      </p:cNvPr>
                      <p:cNvSpPr/>
                      <p:nvPr/>
                    </p:nvSpPr>
                    <p:spPr>
                      <a:xfrm rot="14400000">
                        <a:off x="9035566" y="2187649"/>
                        <a:ext cx="277853" cy="64502"/>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700" dirty="0">
                          <a:latin typeface="Times New Roman" panose="02020603050405020304" pitchFamily="18" charset="0"/>
                          <a:cs typeface="Times New Roman" panose="02020603050405020304" pitchFamily="18" charset="0"/>
                        </a:endParaRPr>
                      </a:p>
                    </p:txBody>
                  </p:sp>
                  <p:sp>
                    <p:nvSpPr>
                      <p:cNvPr id="191" name="等腰三角形 190">
                        <a:extLst>
                          <a:ext uri="{FF2B5EF4-FFF2-40B4-BE49-F238E27FC236}">
                            <a16:creationId xmlns:a16="http://schemas.microsoft.com/office/drawing/2014/main" id="{F016D7F9-E54E-4CEE-8EA0-1C38CB2DDFEA}"/>
                          </a:ext>
                        </a:extLst>
                      </p:cNvPr>
                      <p:cNvSpPr/>
                      <p:nvPr/>
                    </p:nvSpPr>
                    <p:spPr>
                      <a:xfrm rot="3600000">
                        <a:off x="8987217" y="2215563"/>
                        <a:ext cx="277853" cy="64502"/>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700">
                          <a:latin typeface="Times New Roman" panose="02020603050405020304" pitchFamily="18" charset="0"/>
                          <a:cs typeface="Times New Roman" panose="02020603050405020304" pitchFamily="18" charset="0"/>
                        </a:endParaRPr>
                      </a:p>
                    </p:txBody>
                  </p:sp>
                  <p:sp>
                    <p:nvSpPr>
                      <p:cNvPr id="192" name="矩形 191">
                        <a:extLst>
                          <a:ext uri="{FF2B5EF4-FFF2-40B4-BE49-F238E27FC236}">
                            <a16:creationId xmlns:a16="http://schemas.microsoft.com/office/drawing/2014/main" id="{BCFA8501-74DE-480E-9F9F-2319A03803CB}"/>
                          </a:ext>
                        </a:extLst>
                      </p:cNvPr>
                      <p:cNvSpPr/>
                      <p:nvPr/>
                    </p:nvSpPr>
                    <p:spPr>
                      <a:xfrm rot="3600000">
                        <a:off x="8923777" y="2110950"/>
                        <a:ext cx="423368" cy="24242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700">
                          <a:latin typeface="Times New Roman" panose="02020603050405020304" pitchFamily="18" charset="0"/>
                          <a:cs typeface="Times New Roman" panose="02020603050405020304" pitchFamily="18" charset="0"/>
                        </a:endParaRPr>
                      </a:p>
                    </p:txBody>
                  </p:sp>
                </p:grpSp>
                <p:sp>
                  <p:nvSpPr>
                    <p:cNvPr id="189" name="文本框 188">
                      <a:extLst>
                        <a:ext uri="{FF2B5EF4-FFF2-40B4-BE49-F238E27FC236}">
                          <a16:creationId xmlns:a16="http://schemas.microsoft.com/office/drawing/2014/main" id="{8F500AFF-BE82-4DD2-9406-88800FA9B9CA}"/>
                        </a:ext>
                      </a:extLst>
                    </p:cNvPr>
                    <p:cNvSpPr txBox="1"/>
                    <p:nvPr/>
                  </p:nvSpPr>
                  <p:spPr>
                    <a:xfrm rot="20126371">
                      <a:off x="10704662" y="3364016"/>
                      <a:ext cx="570223" cy="321762"/>
                    </a:xfrm>
                    <a:prstGeom prst="rect">
                      <a:avLst/>
                    </a:prstGeom>
                    <a:noFill/>
                  </p:spPr>
                  <p:txBody>
                    <a:bodyPr wrap="square" rtlCol="0">
                      <a:spAutoFit/>
                    </a:bodyPr>
                    <a:lstStyle>
                      <a:defPPr>
                        <a:defRPr lang="zh-CN"/>
                      </a:defPPr>
                      <a:lvl1pPr algn="ctr">
                        <a:defRPr sz="1400">
                          <a:latin typeface="Times New Roman" panose="02020603050405020304" pitchFamily="18" charset="0"/>
                          <a:ea typeface="微软雅黑" panose="020B0503020204020204" pitchFamily="34" charset="-122"/>
                          <a:cs typeface="Times New Roman" panose="02020603050405020304" pitchFamily="18" charset="0"/>
                        </a:defRPr>
                      </a:lvl1pPr>
                    </a:lstStyle>
                    <a:p>
                      <a:r>
                        <a:rPr lang="en-US" altLang="zh-CN" sz="700" dirty="0"/>
                        <a:t>GV2</a:t>
                      </a:r>
                      <a:endParaRPr lang="zh-CN" altLang="en-US" sz="700" dirty="0"/>
                    </a:p>
                  </p:txBody>
                </p:sp>
              </p:grpSp>
              <p:sp>
                <p:nvSpPr>
                  <p:cNvPr id="179" name="矩形 178">
                    <a:extLst>
                      <a:ext uri="{FF2B5EF4-FFF2-40B4-BE49-F238E27FC236}">
                        <a16:creationId xmlns:a16="http://schemas.microsoft.com/office/drawing/2014/main" id="{DCB4DBD7-8A09-45CA-BAE3-6E0C687548BA}"/>
                      </a:ext>
                    </a:extLst>
                  </p:cNvPr>
                  <p:cNvSpPr/>
                  <p:nvPr/>
                </p:nvSpPr>
                <p:spPr>
                  <a:xfrm rot="4021498">
                    <a:off x="11297451" y="3022748"/>
                    <a:ext cx="228704" cy="59533"/>
                  </a:xfrm>
                  <a:prstGeom prst="rect">
                    <a:avLst/>
                  </a:pr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700" dirty="0">
                      <a:solidFill>
                        <a:srgbClr val="0000FF"/>
                      </a:solidFill>
                      <a:latin typeface="Times New Roman" panose="02020603050405020304" pitchFamily="18" charset="0"/>
                      <a:cs typeface="Times New Roman" panose="02020603050405020304" pitchFamily="18" charset="0"/>
                    </a:endParaRPr>
                  </a:p>
                </p:txBody>
              </p:sp>
              <p:sp>
                <p:nvSpPr>
                  <p:cNvPr id="180" name="文本框 25">
                    <a:extLst>
                      <a:ext uri="{FF2B5EF4-FFF2-40B4-BE49-F238E27FC236}">
                        <a16:creationId xmlns:a16="http://schemas.microsoft.com/office/drawing/2014/main" id="{CF2FF2C4-CF5E-4481-A569-EEAF74787E7F}"/>
                      </a:ext>
                    </a:extLst>
                  </p:cNvPr>
                  <p:cNvSpPr txBox="1"/>
                  <p:nvPr/>
                </p:nvSpPr>
                <p:spPr>
                  <a:xfrm rot="20221498">
                    <a:off x="11217938" y="3088668"/>
                    <a:ext cx="872540" cy="321762"/>
                  </a:xfrm>
                  <a:prstGeom prst="rect">
                    <a:avLst/>
                  </a:prstGeom>
                  <a:noFill/>
                </p:spPr>
                <p:txBody>
                  <a:bodyPr wrap="square" rtlCol="0">
                    <a:spAutoFit/>
                  </a:bodyPr>
                  <a:lstStyle>
                    <a:defPPr>
                      <a:defRPr lang="zh-CN"/>
                    </a:defPPr>
                    <a:lvl1pPr algn="ctr">
                      <a:defRPr sz="1400">
                        <a:latin typeface="Times New Roman" panose="02020603050405020304" pitchFamily="18" charset="0"/>
                        <a:ea typeface="微软雅黑" panose="020B0503020204020204" pitchFamily="34" charset="-122"/>
                        <a:cs typeface="Times New Roman" panose="02020603050405020304" pitchFamily="18" charset="0"/>
                      </a:defRPr>
                    </a:lvl1pPr>
                  </a:lstStyle>
                  <a:p>
                    <a:r>
                      <a:rPr lang="en-US" altLang="zh-CN" sz="700" dirty="0"/>
                      <a:t>SMBW2</a:t>
                    </a:r>
                    <a:endParaRPr lang="zh-CN" altLang="en-US" sz="700" dirty="0"/>
                  </a:p>
                </p:txBody>
              </p:sp>
            </p:grpSp>
            <p:sp>
              <p:nvSpPr>
                <p:cNvPr id="176" name="矩形 175">
                  <a:extLst>
                    <a:ext uri="{FF2B5EF4-FFF2-40B4-BE49-F238E27FC236}">
                      <a16:creationId xmlns:a16="http://schemas.microsoft.com/office/drawing/2014/main" id="{D1868778-F82C-4CC0-AF01-78213EB93FCE}"/>
                    </a:ext>
                  </a:extLst>
                </p:cNvPr>
                <p:cNvSpPr/>
                <p:nvPr/>
              </p:nvSpPr>
              <p:spPr>
                <a:xfrm rot="5400000">
                  <a:off x="6024594" y="4264494"/>
                  <a:ext cx="224212" cy="58364"/>
                </a:xfrm>
                <a:prstGeom prst="rect">
                  <a:avLst/>
                </a:pr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700" dirty="0">
                    <a:solidFill>
                      <a:srgbClr val="0000FF"/>
                    </a:solidFill>
                    <a:latin typeface="Times New Roman" panose="02020603050405020304" pitchFamily="18" charset="0"/>
                    <a:cs typeface="Times New Roman" panose="02020603050405020304" pitchFamily="18" charset="0"/>
                  </a:endParaRPr>
                </a:p>
              </p:txBody>
            </p:sp>
            <p:sp>
              <p:nvSpPr>
                <p:cNvPr id="177" name="文本框 25">
                  <a:extLst>
                    <a:ext uri="{FF2B5EF4-FFF2-40B4-BE49-F238E27FC236}">
                      <a16:creationId xmlns:a16="http://schemas.microsoft.com/office/drawing/2014/main" id="{46EF3D4F-C0E3-426C-AAE6-2EF09B9AC90D}"/>
                    </a:ext>
                  </a:extLst>
                </p:cNvPr>
                <p:cNvSpPr txBox="1"/>
                <p:nvPr/>
              </p:nvSpPr>
              <p:spPr>
                <a:xfrm>
                  <a:off x="5708996" y="3868012"/>
                  <a:ext cx="855406" cy="315443"/>
                </a:xfrm>
                <a:prstGeom prst="rect">
                  <a:avLst/>
                </a:prstGeom>
                <a:noFill/>
              </p:spPr>
              <p:txBody>
                <a:bodyPr wrap="square" rtlCol="0">
                  <a:spAutoFit/>
                </a:bodyPr>
                <a:lstStyle>
                  <a:defPPr>
                    <a:defRPr lang="zh-CN"/>
                  </a:defPPr>
                  <a:lvl1pPr algn="ctr">
                    <a:defRPr sz="1400">
                      <a:latin typeface="Times New Roman" panose="02020603050405020304" pitchFamily="18" charset="0"/>
                      <a:ea typeface="微软雅黑" panose="020B0503020204020204" pitchFamily="34" charset="-122"/>
                      <a:cs typeface="Times New Roman" panose="02020603050405020304" pitchFamily="18" charset="0"/>
                    </a:defRPr>
                  </a:lvl1pPr>
                </a:lstStyle>
                <a:p>
                  <a:r>
                    <a:rPr lang="en-US" altLang="zh-CN" sz="700" dirty="0"/>
                    <a:t>SMBW1</a:t>
                  </a:r>
                  <a:endParaRPr lang="zh-CN" altLang="en-US" sz="700" dirty="0"/>
                </a:p>
              </p:txBody>
            </p:sp>
          </p:grpSp>
          <p:sp>
            <p:nvSpPr>
              <p:cNvPr id="171" name="矩形 170">
                <a:extLst>
                  <a:ext uri="{FF2B5EF4-FFF2-40B4-BE49-F238E27FC236}">
                    <a16:creationId xmlns:a16="http://schemas.microsoft.com/office/drawing/2014/main" id="{D6DC28CD-4347-40BB-BBD0-34C1D9848943}"/>
                  </a:ext>
                </a:extLst>
              </p:cNvPr>
              <p:cNvSpPr/>
              <p:nvPr/>
            </p:nvSpPr>
            <p:spPr>
              <a:xfrm>
                <a:off x="5127228" y="4018879"/>
                <a:ext cx="401237" cy="51294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700">
                  <a:latin typeface="Times New Roman" panose="02020603050405020304" pitchFamily="18" charset="0"/>
                  <a:cs typeface="Times New Roman" panose="02020603050405020304" pitchFamily="18" charset="0"/>
                </a:endParaRPr>
              </a:p>
            </p:txBody>
          </p:sp>
          <p:sp>
            <p:nvSpPr>
              <p:cNvPr id="172" name="矩形 171">
                <a:extLst>
                  <a:ext uri="{FF2B5EF4-FFF2-40B4-BE49-F238E27FC236}">
                    <a16:creationId xmlns:a16="http://schemas.microsoft.com/office/drawing/2014/main" id="{EDCFADFC-7276-4084-95F3-44461FC8F4DF}"/>
                  </a:ext>
                </a:extLst>
              </p:cNvPr>
              <p:cNvSpPr/>
              <p:nvPr/>
            </p:nvSpPr>
            <p:spPr>
              <a:xfrm>
                <a:off x="8417720" y="4021493"/>
                <a:ext cx="401237" cy="51294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700">
                  <a:latin typeface="Times New Roman" panose="02020603050405020304" pitchFamily="18" charset="0"/>
                  <a:cs typeface="Times New Roman" panose="02020603050405020304" pitchFamily="18" charset="0"/>
                </a:endParaRPr>
              </a:p>
            </p:txBody>
          </p:sp>
          <p:sp>
            <p:nvSpPr>
              <p:cNvPr id="173" name="文本框 25">
                <a:extLst>
                  <a:ext uri="{FF2B5EF4-FFF2-40B4-BE49-F238E27FC236}">
                    <a16:creationId xmlns:a16="http://schemas.microsoft.com/office/drawing/2014/main" id="{BB49645E-4BD7-49EC-8BD1-BA1FBA9B98D3}"/>
                  </a:ext>
                </a:extLst>
              </p:cNvPr>
              <p:cNvSpPr txBox="1"/>
              <p:nvPr/>
            </p:nvSpPr>
            <p:spPr>
              <a:xfrm>
                <a:off x="4900144" y="4563135"/>
                <a:ext cx="855406" cy="315443"/>
              </a:xfrm>
              <a:prstGeom prst="rect">
                <a:avLst/>
              </a:prstGeom>
              <a:noFill/>
            </p:spPr>
            <p:txBody>
              <a:bodyPr wrap="square" rtlCol="0">
                <a:spAutoFit/>
              </a:bodyPr>
              <a:lstStyle>
                <a:defPPr>
                  <a:defRPr lang="zh-CN"/>
                </a:defPPr>
                <a:lvl1pPr algn="ctr">
                  <a:defRPr sz="1400">
                    <a:latin typeface="Times New Roman" panose="02020603050405020304" pitchFamily="18" charset="0"/>
                    <a:ea typeface="微软雅黑" panose="020B0503020204020204" pitchFamily="34" charset="-122"/>
                    <a:cs typeface="Times New Roman" panose="02020603050405020304" pitchFamily="18" charset="0"/>
                  </a:defRPr>
                </a:lvl1pPr>
              </a:lstStyle>
              <a:p>
                <a:r>
                  <a:rPr lang="en-US" altLang="zh-CN" sz="700" dirty="0"/>
                  <a:t>SMSW1</a:t>
                </a:r>
                <a:endParaRPr lang="zh-CN" altLang="en-US" sz="700" dirty="0"/>
              </a:p>
            </p:txBody>
          </p:sp>
          <p:sp>
            <p:nvSpPr>
              <p:cNvPr id="174" name="文本框 25">
                <a:extLst>
                  <a:ext uri="{FF2B5EF4-FFF2-40B4-BE49-F238E27FC236}">
                    <a16:creationId xmlns:a16="http://schemas.microsoft.com/office/drawing/2014/main" id="{AF09D05E-2EA5-47D6-AA01-506D077705C3}"/>
                  </a:ext>
                </a:extLst>
              </p:cNvPr>
              <p:cNvSpPr txBox="1"/>
              <p:nvPr/>
            </p:nvSpPr>
            <p:spPr>
              <a:xfrm>
                <a:off x="8187851" y="4560269"/>
                <a:ext cx="855406" cy="315443"/>
              </a:xfrm>
              <a:prstGeom prst="rect">
                <a:avLst/>
              </a:prstGeom>
              <a:noFill/>
            </p:spPr>
            <p:txBody>
              <a:bodyPr wrap="square" rtlCol="0">
                <a:spAutoFit/>
              </a:bodyPr>
              <a:lstStyle>
                <a:defPPr>
                  <a:defRPr lang="zh-CN"/>
                </a:defPPr>
                <a:lvl1pPr algn="ctr">
                  <a:defRPr sz="1400">
                    <a:latin typeface="Times New Roman" panose="02020603050405020304" pitchFamily="18" charset="0"/>
                    <a:ea typeface="微软雅黑" panose="020B0503020204020204" pitchFamily="34" charset="-122"/>
                    <a:cs typeface="Times New Roman" panose="02020603050405020304" pitchFamily="18" charset="0"/>
                  </a:defRPr>
                </a:lvl1pPr>
              </a:lstStyle>
              <a:p>
                <a:r>
                  <a:rPr lang="en-US" altLang="zh-CN" sz="700" dirty="0"/>
                  <a:t>SMSW2</a:t>
                </a:r>
                <a:endParaRPr lang="zh-CN" altLang="en-US" sz="700" dirty="0"/>
              </a:p>
            </p:txBody>
          </p:sp>
        </p:grpSp>
        <p:grpSp>
          <p:nvGrpSpPr>
            <p:cNvPr id="150" name="组合 149">
              <a:extLst>
                <a:ext uri="{FF2B5EF4-FFF2-40B4-BE49-F238E27FC236}">
                  <a16:creationId xmlns:a16="http://schemas.microsoft.com/office/drawing/2014/main" id="{C5D1AC80-1888-44F6-A26E-15DDC948AAB1}"/>
                </a:ext>
              </a:extLst>
            </p:cNvPr>
            <p:cNvGrpSpPr>
              <a:grpSpLocks noChangeAspect="1"/>
            </p:cNvGrpSpPr>
            <p:nvPr/>
          </p:nvGrpSpPr>
          <p:grpSpPr>
            <a:xfrm>
              <a:off x="786611" y="3049072"/>
              <a:ext cx="4169192" cy="2906061"/>
              <a:chOff x="5522928" y="1087072"/>
              <a:chExt cx="6603969" cy="4603177"/>
            </a:xfrm>
          </p:grpSpPr>
          <p:pic>
            <p:nvPicPr>
              <p:cNvPr id="151" name="图片 150">
                <a:extLst>
                  <a:ext uri="{FF2B5EF4-FFF2-40B4-BE49-F238E27FC236}">
                    <a16:creationId xmlns:a16="http://schemas.microsoft.com/office/drawing/2014/main" id="{99F752ED-9910-4060-9370-5FB3A19DE395}"/>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5587528" y="1310297"/>
                <a:ext cx="5886001" cy="3897542"/>
              </a:xfrm>
              <a:prstGeom prst="rect">
                <a:avLst/>
              </a:prstGeom>
            </p:spPr>
          </p:pic>
          <p:grpSp>
            <p:nvGrpSpPr>
              <p:cNvPr id="152" name="组合 151">
                <a:extLst>
                  <a:ext uri="{FF2B5EF4-FFF2-40B4-BE49-F238E27FC236}">
                    <a16:creationId xmlns:a16="http://schemas.microsoft.com/office/drawing/2014/main" id="{BD631709-D1C3-4EF1-80F3-FE9AEB35C114}"/>
                  </a:ext>
                </a:extLst>
              </p:cNvPr>
              <p:cNvGrpSpPr/>
              <p:nvPr/>
            </p:nvGrpSpPr>
            <p:grpSpPr>
              <a:xfrm>
                <a:off x="5522928" y="1087072"/>
                <a:ext cx="6603969" cy="4603177"/>
                <a:chOff x="5522928" y="1087072"/>
                <a:chExt cx="6603969" cy="4603177"/>
              </a:xfrm>
            </p:grpSpPr>
            <p:sp>
              <p:nvSpPr>
                <p:cNvPr id="153" name="文本框 24">
                  <a:extLst>
                    <a:ext uri="{FF2B5EF4-FFF2-40B4-BE49-F238E27FC236}">
                      <a16:creationId xmlns:a16="http://schemas.microsoft.com/office/drawing/2014/main" id="{5A7003A1-6E55-41E1-8FAB-5D276969312E}"/>
                    </a:ext>
                  </a:extLst>
                </p:cNvPr>
                <p:cNvSpPr txBox="1"/>
                <p:nvPr/>
              </p:nvSpPr>
              <p:spPr>
                <a:xfrm rot="21201065">
                  <a:off x="6558070" y="1087072"/>
                  <a:ext cx="704419" cy="316886"/>
                </a:xfrm>
                <a:prstGeom prst="rect">
                  <a:avLst/>
                </a:prstGeom>
                <a:noFill/>
              </p:spPr>
              <p:txBody>
                <a:bodyPr wrap="square" rtlCol="0">
                  <a:spAutoFit/>
                </a:bodyPr>
                <a:lstStyle/>
                <a:p>
                  <a:pPr algn="ctr"/>
                  <a:r>
                    <a:rPr lang="en-US" altLang="zh-CN" sz="700" dirty="0">
                      <a:latin typeface="Times New Roman" panose="02020603050405020304" pitchFamily="18" charset="0"/>
                      <a:ea typeface="微软雅黑" panose="020B0503020204020204" pitchFamily="34" charset="-122"/>
                      <a:cs typeface="Times New Roman" panose="02020603050405020304" pitchFamily="18" charset="0"/>
                    </a:rPr>
                    <a:t>SMBA</a:t>
                  </a:r>
                  <a:endParaRPr lang="zh-CN" altLang="en-US" sz="700"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54" name="文本框 25">
                  <a:extLst>
                    <a:ext uri="{FF2B5EF4-FFF2-40B4-BE49-F238E27FC236}">
                      <a16:creationId xmlns:a16="http://schemas.microsoft.com/office/drawing/2014/main" id="{129740C8-7355-4F7B-925D-45218B5FF906}"/>
                    </a:ext>
                  </a:extLst>
                </p:cNvPr>
                <p:cNvSpPr txBox="1"/>
                <p:nvPr/>
              </p:nvSpPr>
              <p:spPr>
                <a:xfrm rot="17839378">
                  <a:off x="7088984" y="1881287"/>
                  <a:ext cx="943034" cy="316886"/>
                </a:xfrm>
                <a:prstGeom prst="rect">
                  <a:avLst/>
                </a:prstGeom>
                <a:noFill/>
              </p:spPr>
              <p:txBody>
                <a:bodyPr wrap="square" rtlCol="0">
                  <a:spAutoFit/>
                </a:bodyPr>
                <a:lstStyle/>
                <a:p>
                  <a:pPr algn="ctr"/>
                  <a:r>
                    <a:rPr lang="en-US" altLang="zh-CN" sz="700" dirty="0">
                      <a:latin typeface="Times New Roman" panose="02020603050405020304" pitchFamily="18" charset="0"/>
                      <a:ea typeface="微软雅黑" panose="020B0503020204020204" pitchFamily="34" charset="-122"/>
                      <a:cs typeface="Times New Roman" panose="02020603050405020304" pitchFamily="18" charset="0"/>
                    </a:rPr>
                    <a:t>NMBA</a:t>
                  </a:r>
                  <a:endParaRPr lang="zh-CN" altLang="en-US" sz="700"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55" name="文本框 27">
                  <a:extLst>
                    <a:ext uri="{FF2B5EF4-FFF2-40B4-BE49-F238E27FC236}">
                      <a16:creationId xmlns:a16="http://schemas.microsoft.com/office/drawing/2014/main" id="{E099E8E0-9299-429E-9DB6-8EECDC5F8DD4}"/>
                    </a:ext>
                  </a:extLst>
                </p:cNvPr>
                <p:cNvSpPr txBox="1"/>
                <p:nvPr/>
              </p:nvSpPr>
              <p:spPr>
                <a:xfrm rot="17835686">
                  <a:off x="8128360" y="1463157"/>
                  <a:ext cx="918270" cy="316886"/>
                </a:xfrm>
                <a:prstGeom prst="rect">
                  <a:avLst/>
                </a:prstGeom>
                <a:noFill/>
              </p:spPr>
              <p:txBody>
                <a:bodyPr wrap="square" rtlCol="0">
                  <a:spAutoFit/>
                </a:bodyPr>
                <a:lstStyle/>
                <a:p>
                  <a:pPr algn="ctr"/>
                  <a:r>
                    <a:rPr lang="en-US" altLang="zh-CN" sz="700" dirty="0">
                      <a:latin typeface="Times New Roman" panose="02020603050405020304" pitchFamily="18" charset="0"/>
                      <a:ea typeface="微软雅黑" panose="020B0503020204020204" pitchFamily="34" charset="-122"/>
                      <a:cs typeface="Times New Roman" panose="02020603050405020304" pitchFamily="18" charset="0"/>
                    </a:rPr>
                    <a:t>NMSOL1</a:t>
                  </a:r>
                  <a:endParaRPr lang="zh-CN" altLang="en-US" sz="700"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56" name="文本框 32">
                  <a:extLst>
                    <a:ext uri="{FF2B5EF4-FFF2-40B4-BE49-F238E27FC236}">
                      <a16:creationId xmlns:a16="http://schemas.microsoft.com/office/drawing/2014/main" id="{1855E5FC-8703-4D55-8948-DCA01E8A5860}"/>
                    </a:ext>
                  </a:extLst>
                </p:cNvPr>
                <p:cNvSpPr txBox="1"/>
                <p:nvPr/>
              </p:nvSpPr>
              <p:spPr>
                <a:xfrm rot="17880225">
                  <a:off x="9359642" y="3270572"/>
                  <a:ext cx="768665" cy="316886"/>
                </a:xfrm>
                <a:prstGeom prst="rect">
                  <a:avLst/>
                </a:prstGeom>
                <a:noFill/>
              </p:spPr>
              <p:txBody>
                <a:bodyPr wrap="square" rtlCol="0">
                  <a:spAutoFit/>
                </a:bodyPr>
                <a:lstStyle/>
                <a:p>
                  <a:pPr algn="ctr"/>
                  <a:r>
                    <a:rPr lang="en-US" altLang="zh-CN" sz="700" dirty="0">
                      <a:latin typeface="Times New Roman" panose="02020603050405020304" pitchFamily="18" charset="0"/>
                      <a:ea typeface="微软雅黑" panose="020B0503020204020204" pitchFamily="34" charset="-122"/>
                      <a:cs typeface="Times New Roman" panose="02020603050405020304" pitchFamily="18" charset="0"/>
                    </a:rPr>
                    <a:t>NMWF</a:t>
                  </a:r>
                  <a:endParaRPr lang="zh-CN" altLang="en-US" sz="700"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57" name="文本框 25">
                  <a:extLst>
                    <a:ext uri="{FF2B5EF4-FFF2-40B4-BE49-F238E27FC236}">
                      <a16:creationId xmlns:a16="http://schemas.microsoft.com/office/drawing/2014/main" id="{34A49D4F-4AC9-425B-B5A2-12F75C3A7350}"/>
                    </a:ext>
                  </a:extLst>
                </p:cNvPr>
                <p:cNvSpPr txBox="1"/>
                <p:nvPr/>
              </p:nvSpPr>
              <p:spPr>
                <a:xfrm rot="17829611">
                  <a:off x="8388035" y="1735477"/>
                  <a:ext cx="940914" cy="316886"/>
                </a:xfrm>
                <a:prstGeom prst="rect">
                  <a:avLst/>
                </a:prstGeom>
                <a:noFill/>
              </p:spPr>
              <p:txBody>
                <a:bodyPr wrap="square" rtlCol="0">
                  <a:spAutoFit/>
                </a:bodyPr>
                <a:lstStyle/>
                <a:p>
                  <a:pPr algn="ctr"/>
                  <a:r>
                    <a:rPr lang="en-CA" altLang="zh-CN" sz="700" dirty="0">
                      <a:latin typeface="Times New Roman" panose="02020603050405020304" pitchFamily="18" charset="0"/>
                      <a:ea typeface="微软雅黑" panose="020B0503020204020204" pitchFamily="34" charset="-122"/>
                      <a:cs typeface="Times New Roman" panose="02020603050405020304" pitchFamily="18" charset="0"/>
                    </a:rPr>
                    <a:t>NMC</a:t>
                  </a:r>
                  <a:r>
                    <a:rPr lang="en-US" altLang="zh-CN" sz="700" dirty="0">
                      <a:latin typeface="Times New Roman" panose="02020603050405020304" pitchFamily="18" charset="0"/>
                      <a:ea typeface="微软雅黑" panose="020B0503020204020204" pitchFamily="34" charset="-122"/>
                      <a:cs typeface="Times New Roman" panose="02020603050405020304" pitchFamily="18" charset="0"/>
                    </a:rPr>
                    <a:t>oll1</a:t>
                  </a:r>
                  <a:endParaRPr lang="zh-CN" altLang="en-US" sz="700"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58" name="矩形 157">
                  <a:extLst>
                    <a:ext uri="{FF2B5EF4-FFF2-40B4-BE49-F238E27FC236}">
                      <a16:creationId xmlns:a16="http://schemas.microsoft.com/office/drawing/2014/main" id="{81BBD48B-9A2E-4E0C-B2AD-0B3342720790}"/>
                    </a:ext>
                  </a:extLst>
                </p:cNvPr>
                <p:cNvSpPr/>
                <p:nvPr/>
              </p:nvSpPr>
              <p:spPr>
                <a:xfrm rot="21267412">
                  <a:off x="5562712" y="1703824"/>
                  <a:ext cx="54399" cy="20000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700" b="1">
                    <a:latin typeface="Times New Roman" panose="02020603050405020304" pitchFamily="18" charset="0"/>
                    <a:cs typeface="Times New Roman" panose="02020603050405020304" pitchFamily="18" charset="0"/>
                  </a:endParaRPr>
                </a:p>
              </p:txBody>
            </p:sp>
            <p:cxnSp>
              <p:nvCxnSpPr>
                <p:cNvPr id="159" name="直接箭头连接符 158">
                  <a:extLst>
                    <a:ext uri="{FF2B5EF4-FFF2-40B4-BE49-F238E27FC236}">
                      <a16:creationId xmlns:a16="http://schemas.microsoft.com/office/drawing/2014/main" id="{6F019C1D-A55D-4F5B-9292-973E8B4DE86C}"/>
                    </a:ext>
                  </a:extLst>
                </p:cNvPr>
                <p:cNvCxnSpPr>
                  <a:cxnSpLocks/>
                </p:cNvCxnSpPr>
                <p:nvPr/>
              </p:nvCxnSpPr>
              <p:spPr>
                <a:xfrm>
                  <a:off x="5522928" y="1177446"/>
                  <a:ext cx="103716" cy="981075"/>
                </a:xfrm>
                <a:prstGeom prst="straightConnector1">
                  <a:avLst/>
                </a:prstGeom>
                <a:ln w="127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60" name="流程图: 汇总连接 159">
                  <a:extLst>
                    <a:ext uri="{FF2B5EF4-FFF2-40B4-BE49-F238E27FC236}">
                      <a16:creationId xmlns:a16="http://schemas.microsoft.com/office/drawing/2014/main" id="{00ECE5EC-2B28-43A1-A829-AE151943AFD7}"/>
                    </a:ext>
                  </a:extLst>
                </p:cNvPr>
                <p:cNvSpPr>
                  <a:spLocks noChangeAspect="1"/>
                </p:cNvSpPr>
                <p:nvPr/>
              </p:nvSpPr>
              <p:spPr>
                <a:xfrm>
                  <a:off x="9940286" y="5145367"/>
                  <a:ext cx="72000" cy="72000"/>
                </a:xfrm>
                <a:prstGeom prst="flowChartSummingJunction">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CN" altLang="en-US" sz="700" dirty="0">
                    <a:latin typeface="Times New Roman" panose="02020603050405020304" pitchFamily="18" charset="0"/>
                    <a:cs typeface="Times New Roman" panose="02020603050405020304" pitchFamily="18" charset="0"/>
                  </a:endParaRPr>
                </a:p>
              </p:txBody>
            </p:sp>
            <p:sp>
              <p:nvSpPr>
                <p:cNvPr id="161" name="文本框 25">
                  <a:extLst>
                    <a:ext uri="{FF2B5EF4-FFF2-40B4-BE49-F238E27FC236}">
                      <a16:creationId xmlns:a16="http://schemas.microsoft.com/office/drawing/2014/main" id="{BFF95F76-A797-45D6-A6DC-B9C72855679C}"/>
                    </a:ext>
                  </a:extLst>
                </p:cNvPr>
                <p:cNvSpPr txBox="1"/>
                <p:nvPr/>
              </p:nvSpPr>
              <p:spPr>
                <a:xfrm rot="2629419">
                  <a:off x="10812991" y="4319905"/>
                  <a:ext cx="940914" cy="627473"/>
                </a:xfrm>
                <a:prstGeom prst="rect">
                  <a:avLst/>
                </a:prstGeom>
                <a:noFill/>
              </p:spPr>
              <p:txBody>
                <a:bodyPr wrap="square" rtlCol="0">
                  <a:spAutoFit/>
                </a:bodyPr>
                <a:lstStyle/>
                <a:p>
                  <a:pPr algn="ctr">
                    <a:lnSpc>
                      <a:spcPct val="150000"/>
                    </a:lnSpc>
                  </a:pPr>
                  <a:r>
                    <a:rPr lang="en-CA" altLang="zh-CN" sz="700" dirty="0">
                      <a:latin typeface="Times New Roman" panose="02020603050405020304" pitchFamily="18" charset="0"/>
                      <a:ea typeface="微软雅黑" panose="020B0503020204020204" pitchFamily="34" charset="-122"/>
                      <a:cs typeface="Times New Roman" panose="02020603050405020304" pitchFamily="18" charset="0"/>
                    </a:rPr>
                    <a:t>NMC</a:t>
                  </a:r>
                  <a:r>
                    <a:rPr lang="en-US" altLang="zh-CN" sz="700" dirty="0">
                      <a:latin typeface="Times New Roman" panose="02020603050405020304" pitchFamily="18" charset="0"/>
                      <a:ea typeface="微软雅黑" panose="020B0503020204020204" pitchFamily="34" charset="-122"/>
                      <a:cs typeface="Times New Roman" panose="02020603050405020304" pitchFamily="18" charset="0"/>
                    </a:rPr>
                    <a:t>oll2</a:t>
                  </a:r>
                </a:p>
                <a:p>
                  <a:pPr algn="ctr">
                    <a:lnSpc>
                      <a:spcPct val="150000"/>
                    </a:lnSpc>
                  </a:pPr>
                  <a:r>
                    <a:rPr lang="en-US" altLang="zh-CN" sz="700" dirty="0">
                      <a:latin typeface="Times New Roman" panose="02020603050405020304" pitchFamily="18" charset="0"/>
                      <a:ea typeface="微软雅黑" panose="020B0503020204020204" pitchFamily="34" charset="-122"/>
                      <a:cs typeface="Times New Roman" panose="02020603050405020304" pitchFamily="18" charset="0"/>
                    </a:rPr>
                    <a:t>NMSOL4</a:t>
                  </a:r>
                  <a:endParaRPr lang="zh-CN" altLang="en-US" sz="700"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62" name="文本框 27">
                  <a:extLst>
                    <a:ext uri="{FF2B5EF4-FFF2-40B4-BE49-F238E27FC236}">
                      <a16:creationId xmlns:a16="http://schemas.microsoft.com/office/drawing/2014/main" id="{6A65C63A-6623-4EB4-A29F-299EFFD82789}"/>
                    </a:ext>
                  </a:extLst>
                </p:cNvPr>
                <p:cNvSpPr txBox="1"/>
                <p:nvPr/>
              </p:nvSpPr>
              <p:spPr>
                <a:xfrm rot="17835686">
                  <a:off x="9074125" y="1970153"/>
                  <a:ext cx="1029080" cy="316886"/>
                </a:xfrm>
                <a:prstGeom prst="rect">
                  <a:avLst/>
                </a:prstGeom>
                <a:noFill/>
              </p:spPr>
              <p:txBody>
                <a:bodyPr wrap="square" rtlCol="0">
                  <a:spAutoFit/>
                </a:bodyPr>
                <a:lstStyle/>
                <a:p>
                  <a:pPr algn="ctr"/>
                  <a:r>
                    <a:rPr lang="en-US" altLang="zh-CN" sz="700" dirty="0">
                      <a:latin typeface="Times New Roman" panose="02020603050405020304" pitchFamily="18" charset="0"/>
                      <a:ea typeface="微软雅黑" panose="020B0503020204020204" pitchFamily="34" charset="-122"/>
                      <a:cs typeface="Times New Roman" panose="02020603050405020304" pitchFamily="18" charset="0"/>
                    </a:rPr>
                    <a:t>NMSOL2</a:t>
                  </a:r>
                  <a:endParaRPr lang="zh-CN" altLang="en-US" sz="700"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63" name="文本框 27">
                  <a:extLst>
                    <a:ext uri="{FF2B5EF4-FFF2-40B4-BE49-F238E27FC236}">
                      <a16:creationId xmlns:a16="http://schemas.microsoft.com/office/drawing/2014/main" id="{235A60B0-E7DE-47FA-BF63-097D2B958526}"/>
                    </a:ext>
                  </a:extLst>
                </p:cNvPr>
                <p:cNvSpPr txBox="1"/>
                <p:nvPr/>
              </p:nvSpPr>
              <p:spPr>
                <a:xfrm rot="17835686">
                  <a:off x="10287654" y="2600069"/>
                  <a:ext cx="918270" cy="316886"/>
                </a:xfrm>
                <a:prstGeom prst="rect">
                  <a:avLst/>
                </a:prstGeom>
                <a:noFill/>
              </p:spPr>
              <p:txBody>
                <a:bodyPr wrap="square" rtlCol="0">
                  <a:spAutoFit/>
                </a:bodyPr>
                <a:lstStyle/>
                <a:p>
                  <a:pPr algn="ctr"/>
                  <a:r>
                    <a:rPr lang="en-US" altLang="zh-CN" sz="700" dirty="0">
                      <a:latin typeface="Times New Roman" panose="02020603050405020304" pitchFamily="18" charset="0"/>
                      <a:ea typeface="微软雅黑" panose="020B0503020204020204" pitchFamily="34" charset="-122"/>
                      <a:cs typeface="Times New Roman" panose="02020603050405020304" pitchFamily="18" charset="0"/>
                    </a:rPr>
                    <a:t>NMSOL3</a:t>
                  </a:r>
                  <a:endParaRPr lang="zh-CN" altLang="en-US" sz="700"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64" name="文本框 27">
                  <a:extLst>
                    <a:ext uri="{FF2B5EF4-FFF2-40B4-BE49-F238E27FC236}">
                      <a16:creationId xmlns:a16="http://schemas.microsoft.com/office/drawing/2014/main" id="{9FF7F129-F4C6-4655-A41C-E6985165A41D}"/>
                    </a:ext>
                  </a:extLst>
                </p:cNvPr>
                <p:cNvSpPr txBox="1"/>
                <p:nvPr/>
              </p:nvSpPr>
              <p:spPr>
                <a:xfrm rot="2621167">
                  <a:off x="9743973" y="4125836"/>
                  <a:ext cx="918271" cy="316886"/>
                </a:xfrm>
                <a:prstGeom prst="rect">
                  <a:avLst/>
                </a:prstGeom>
                <a:noFill/>
              </p:spPr>
              <p:txBody>
                <a:bodyPr wrap="square" rtlCol="0">
                  <a:spAutoFit/>
                </a:bodyPr>
                <a:lstStyle/>
                <a:p>
                  <a:pPr algn="ctr"/>
                  <a:endParaRPr lang="zh-CN" altLang="en-US" sz="700"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65" name="文本框 27">
                  <a:extLst>
                    <a:ext uri="{FF2B5EF4-FFF2-40B4-BE49-F238E27FC236}">
                      <a16:creationId xmlns:a16="http://schemas.microsoft.com/office/drawing/2014/main" id="{F1217822-278B-4D99-86CB-C97286F5AF65}"/>
                    </a:ext>
                  </a:extLst>
                </p:cNvPr>
                <p:cNvSpPr txBox="1"/>
                <p:nvPr/>
              </p:nvSpPr>
              <p:spPr>
                <a:xfrm>
                  <a:off x="9284837" y="4545647"/>
                  <a:ext cx="918271" cy="316886"/>
                </a:xfrm>
                <a:prstGeom prst="rect">
                  <a:avLst/>
                </a:prstGeom>
                <a:noFill/>
              </p:spPr>
              <p:txBody>
                <a:bodyPr wrap="square" rtlCol="0">
                  <a:spAutoFit/>
                </a:bodyPr>
                <a:lstStyle/>
                <a:p>
                  <a:pPr algn="ctr"/>
                  <a:r>
                    <a:rPr lang="en-US" altLang="zh-CN" sz="700" dirty="0">
                      <a:latin typeface="Times New Roman" panose="02020603050405020304" pitchFamily="18" charset="0"/>
                      <a:ea typeface="微软雅黑" panose="020B0503020204020204" pitchFamily="34" charset="-122"/>
                      <a:cs typeface="Times New Roman" panose="02020603050405020304" pitchFamily="18" charset="0"/>
                    </a:rPr>
                    <a:t>NMSOL5</a:t>
                  </a:r>
                  <a:endParaRPr lang="zh-CN" altLang="en-US" sz="700"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66" name="文本框 25">
                  <a:extLst>
                    <a:ext uri="{FF2B5EF4-FFF2-40B4-BE49-F238E27FC236}">
                      <a16:creationId xmlns:a16="http://schemas.microsoft.com/office/drawing/2014/main" id="{EC521F38-99E7-4B6B-8013-4ADC1012062E}"/>
                    </a:ext>
                  </a:extLst>
                </p:cNvPr>
                <p:cNvSpPr txBox="1"/>
                <p:nvPr/>
              </p:nvSpPr>
              <p:spPr>
                <a:xfrm rot="17839378">
                  <a:off x="7742352" y="1436660"/>
                  <a:ext cx="943034" cy="316886"/>
                </a:xfrm>
                <a:prstGeom prst="rect">
                  <a:avLst/>
                </a:prstGeom>
                <a:noFill/>
              </p:spPr>
              <p:txBody>
                <a:bodyPr wrap="square" rtlCol="0">
                  <a:spAutoFit/>
                </a:bodyPr>
                <a:lstStyle/>
                <a:p>
                  <a:pPr algn="ctr"/>
                  <a:r>
                    <a:rPr lang="en-US" altLang="zh-CN" sz="700" dirty="0">
                      <a:latin typeface="Times New Roman" panose="02020603050405020304" pitchFamily="18" charset="0"/>
                      <a:ea typeface="微软雅黑" panose="020B0503020204020204" pitchFamily="34" charset="-122"/>
                      <a:cs typeface="Times New Roman" panose="02020603050405020304" pitchFamily="18" charset="0"/>
                    </a:rPr>
                    <a:t>NMBB</a:t>
                  </a:r>
                  <a:endParaRPr lang="zh-CN" altLang="en-US" sz="700"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67" name="文本框 25">
                  <a:extLst>
                    <a:ext uri="{FF2B5EF4-FFF2-40B4-BE49-F238E27FC236}">
                      <a16:creationId xmlns:a16="http://schemas.microsoft.com/office/drawing/2014/main" id="{B84468F3-6BD9-4669-8C0D-0F4ED5F8DC05}"/>
                    </a:ext>
                  </a:extLst>
                </p:cNvPr>
                <p:cNvSpPr txBox="1"/>
                <p:nvPr/>
              </p:nvSpPr>
              <p:spPr>
                <a:xfrm>
                  <a:off x="11183862" y="3600901"/>
                  <a:ext cx="943035" cy="316886"/>
                </a:xfrm>
                <a:prstGeom prst="rect">
                  <a:avLst/>
                </a:prstGeom>
                <a:noFill/>
              </p:spPr>
              <p:txBody>
                <a:bodyPr wrap="square" rtlCol="0">
                  <a:spAutoFit/>
                </a:bodyPr>
                <a:lstStyle/>
                <a:p>
                  <a:pPr algn="ctr"/>
                  <a:r>
                    <a:rPr lang="en-US" altLang="zh-CN" sz="700" dirty="0">
                      <a:latin typeface="Times New Roman" panose="02020603050405020304" pitchFamily="18" charset="0"/>
                      <a:ea typeface="微软雅黑" panose="020B0503020204020204" pitchFamily="34" charset="-122"/>
                      <a:cs typeface="Times New Roman" panose="02020603050405020304" pitchFamily="18" charset="0"/>
                    </a:rPr>
                    <a:t>NMBS</a:t>
                  </a:r>
                  <a:endParaRPr lang="zh-CN" altLang="en-US" sz="700"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68" name="文本框 25">
                  <a:extLst>
                    <a:ext uri="{FF2B5EF4-FFF2-40B4-BE49-F238E27FC236}">
                      <a16:creationId xmlns:a16="http://schemas.microsoft.com/office/drawing/2014/main" id="{77BC455A-5782-4A85-9114-6BFED42BD238}"/>
                    </a:ext>
                  </a:extLst>
                </p:cNvPr>
                <p:cNvSpPr txBox="1"/>
                <p:nvPr/>
              </p:nvSpPr>
              <p:spPr>
                <a:xfrm>
                  <a:off x="9857395" y="5105230"/>
                  <a:ext cx="1345773" cy="585019"/>
                </a:xfrm>
                <a:prstGeom prst="rect">
                  <a:avLst/>
                </a:prstGeom>
                <a:noFill/>
              </p:spPr>
              <p:txBody>
                <a:bodyPr wrap="square" rtlCol="0">
                  <a:spAutoFit/>
                </a:bodyPr>
                <a:lstStyle/>
                <a:p>
                  <a:pPr algn="ct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NMT</a:t>
                  </a:r>
                  <a:endParaRPr lang="zh-CN" altLang="en-US"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69" name="文本框 25">
                  <a:extLst>
                    <a:ext uri="{FF2B5EF4-FFF2-40B4-BE49-F238E27FC236}">
                      <a16:creationId xmlns:a16="http://schemas.microsoft.com/office/drawing/2014/main" id="{2012B1C8-ECA6-4FA6-9B0E-0001E39F2C3A}"/>
                    </a:ext>
                  </a:extLst>
                </p:cNvPr>
                <p:cNvSpPr txBox="1"/>
                <p:nvPr/>
              </p:nvSpPr>
              <p:spPr>
                <a:xfrm>
                  <a:off x="10203108" y="3661247"/>
                  <a:ext cx="943035" cy="316886"/>
                </a:xfrm>
                <a:prstGeom prst="rect">
                  <a:avLst/>
                </a:prstGeom>
                <a:noFill/>
              </p:spPr>
              <p:txBody>
                <a:bodyPr wrap="square" rtlCol="0">
                  <a:spAutoFit/>
                </a:bodyPr>
                <a:lstStyle/>
                <a:p>
                  <a:pPr algn="ctr"/>
                  <a:r>
                    <a:rPr lang="en-US" altLang="zh-CN" sz="700" dirty="0">
                      <a:latin typeface="Times New Roman" panose="02020603050405020304" pitchFamily="18" charset="0"/>
                      <a:ea typeface="微软雅黑" panose="020B0503020204020204" pitchFamily="34" charset="-122"/>
                      <a:cs typeface="Times New Roman" panose="02020603050405020304" pitchFamily="18" charset="0"/>
                    </a:rPr>
                    <a:t>NMBC</a:t>
                  </a:r>
                  <a:endParaRPr lang="zh-CN" altLang="en-US" sz="700" dirty="0">
                    <a:latin typeface="Times New Roman" panose="02020603050405020304" pitchFamily="18" charset="0"/>
                    <a:ea typeface="微软雅黑" panose="020B0503020204020204" pitchFamily="34" charset="-122"/>
                    <a:cs typeface="Times New Roman" panose="02020603050405020304" pitchFamily="18" charset="0"/>
                  </a:endParaRPr>
                </a:p>
              </p:txBody>
            </p:sp>
          </p:grpSp>
        </p:grpSp>
      </p:grpSp>
    </p:spTree>
    <p:extLst>
      <p:ext uri="{BB962C8B-B14F-4D97-AF65-F5344CB8AC3E}">
        <p14:creationId xmlns:p14="http://schemas.microsoft.com/office/powerpoint/2010/main" val="363032417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占位符 2">
            <a:extLst>
              <a:ext uri="{FF2B5EF4-FFF2-40B4-BE49-F238E27FC236}">
                <a16:creationId xmlns:a16="http://schemas.microsoft.com/office/drawing/2014/main" id="{4649BBA8-9647-4EC0-A36F-3DF318009B56}"/>
              </a:ext>
            </a:extLst>
          </p:cNvPr>
          <p:cNvSpPr>
            <a:spLocks noGrp="1"/>
          </p:cNvSpPr>
          <p:nvPr>
            <p:ph type="body" idx="1"/>
          </p:nvPr>
        </p:nvSpPr>
        <p:spPr>
          <a:xfrm>
            <a:off x="388279" y="117782"/>
            <a:ext cx="11569677" cy="522000"/>
          </a:xfrm>
        </p:spPr>
        <p:txBody>
          <a:bodyPr>
            <a:normAutofit/>
          </a:bodyPr>
          <a:lstStyle/>
          <a:p>
            <a:r>
              <a:rPr lang="zh-CN" altLang="en-US" dirty="0">
                <a:latin typeface="Times New Roman" panose="02020603050405020304" pitchFamily="18" charset="0"/>
                <a:cs typeface="Times New Roman" panose="02020603050405020304" pitchFamily="18" charset="0"/>
              </a:rPr>
              <a:t>基于</a:t>
            </a:r>
            <a:r>
              <a:rPr lang="en-US" altLang="zh-CN" dirty="0">
                <a:latin typeface="Times New Roman" panose="02020603050405020304" pitchFamily="18" charset="0"/>
                <a:cs typeface="Times New Roman" panose="02020603050405020304" pitchFamily="18" charset="0"/>
              </a:rPr>
              <a:t>AI</a:t>
            </a:r>
            <a:r>
              <a:rPr lang="zh-CN" altLang="en-US" dirty="0">
                <a:latin typeface="Times New Roman" panose="02020603050405020304" pitchFamily="18" charset="0"/>
                <a:cs typeface="Times New Roman" panose="02020603050405020304" pitchFamily="18" charset="0"/>
              </a:rPr>
              <a:t>的缪子束线优化</a:t>
            </a:r>
            <a:endParaRPr lang="en-US" altLang="zh-CN" dirty="0">
              <a:latin typeface="Times New Roman" panose="02020603050405020304" pitchFamily="18" charset="0"/>
              <a:cs typeface="Times New Roman" panose="02020603050405020304" pitchFamily="18" charset="0"/>
            </a:endParaRPr>
          </a:p>
        </p:txBody>
      </p:sp>
      <p:sp>
        <p:nvSpPr>
          <p:cNvPr id="5" name="灯片编号占位符 1">
            <a:extLst>
              <a:ext uri="{FF2B5EF4-FFF2-40B4-BE49-F238E27FC236}">
                <a16:creationId xmlns:a16="http://schemas.microsoft.com/office/drawing/2014/main" id="{65087517-0648-42DA-B2E5-CC32B9818B45}"/>
              </a:ext>
            </a:extLst>
          </p:cNvPr>
          <p:cNvSpPr>
            <a:spLocks noGrp="1"/>
          </p:cNvSpPr>
          <p:nvPr>
            <p:ph type="sldNum" sz="quarter" idx="12"/>
          </p:nvPr>
        </p:nvSpPr>
        <p:spPr>
          <a:xfrm>
            <a:off x="11037806" y="6356350"/>
            <a:ext cx="799202" cy="365125"/>
          </a:xfrm>
        </p:spPr>
        <p:txBody>
          <a:bodyPr/>
          <a:lstStyle/>
          <a:p>
            <a:fld id="{ECC73629-B289-4799-8BD1-5C362D43B8F8}" type="slidenum">
              <a:rPr lang="zh-CN" altLang="en-US" smtClean="0"/>
              <a:pPr/>
              <a:t>15</a:t>
            </a:fld>
            <a:endParaRPr lang="zh-CN" altLang="en-US" dirty="0"/>
          </a:p>
        </p:txBody>
      </p:sp>
      <p:sp>
        <p:nvSpPr>
          <p:cNvPr id="9" name="文本框 8">
            <a:extLst>
              <a:ext uri="{FF2B5EF4-FFF2-40B4-BE49-F238E27FC236}">
                <a16:creationId xmlns:a16="http://schemas.microsoft.com/office/drawing/2014/main" id="{A00873BF-14BF-4D0F-BF0E-D30CB65C368E}"/>
              </a:ext>
            </a:extLst>
          </p:cNvPr>
          <p:cNvSpPr txBox="1"/>
          <p:nvPr/>
        </p:nvSpPr>
        <p:spPr>
          <a:xfrm>
            <a:off x="445430" y="1381527"/>
            <a:ext cx="11391578" cy="2620974"/>
          </a:xfrm>
          <a:prstGeom prst="rect">
            <a:avLst/>
          </a:prstGeom>
          <a:noFill/>
        </p:spPr>
        <p:txBody>
          <a:bodyPr wrap="square">
            <a:spAutoFit/>
          </a:bodyPr>
          <a:lstStyle/>
          <a:p>
            <a:pPr>
              <a:lnSpc>
                <a:spcPct val="120000"/>
              </a:lnSpc>
              <a:spcAft>
                <a:spcPts val="300"/>
              </a:spcAft>
            </a:pPr>
            <a:r>
              <a:rPr lang="en-US" altLang="zh-CN" dirty="0">
                <a:latin typeface="Times New Roman" panose="02020603050405020304" pitchFamily="18" charset="0"/>
                <a:ea typeface="宋体" panose="02010600030101010101" pitchFamily="2" charset="-122"/>
                <a:cs typeface="Times New Roman" panose="02020603050405020304" pitchFamily="18" charset="0"/>
              </a:rPr>
              <a:t>1</a:t>
            </a:r>
            <a:r>
              <a:rPr lang="zh-CN" altLang="en-US" dirty="0">
                <a:latin typeface="Times New Roman" panose="02020603050405020304" pitchFamily="18" charset="0"/>
                <a:ea typeface="宋体" panose="02010600030101010101" pitchFamily="2" charset="-122"/>
                <a:cs typeface="Times New Roman" panose="02020603050405020304" pitchFamily="18" charset="0"/>
              </a:rPr>
              <a:t>）基于遗传算法（</a:t>
            </a:r>
            <a:r>
              <a:rPr lang="en-US" altLang="zh-CN" dirty="0">
                <a:latin typeface="Times New Roman" panose="02020603050405020304" pitchFamily="18" charset="0"/>
                <a:ea typeface="宋体" panose="02010600030101010101" pitchFamily="2" charset="-122"/>
                <a:cs typeface="Times New Roman" panose="02020603050405020304" pitchFamily="18" charset="0"/>
              </a:rPr>
              <a:t>GAs</a:t>
            </a:r>
            <a:r>
              <a:rPr lang="zh-CN" altLang="en-US" dirty="0">
                <a:latin typeface="Times New Roman" panose="02020603050405020304" pitchFamily="18" charset="0"/>
                <a:ea typeface="宋体" panose="02010600030101010101" pitchFamily="2" charset="-122"/>
                <a:cs typeface="Times New Roman" panose="02020603050405020304" pitchFamily="18" charset="0"/>
              </a:rPr>
              <a:t>）的缪子束线优化：</a:t>
            </a:r>
            <a:endParaRPr lang="en-US" altLang="zh-CN" dirty="0">
              <a:latin typeface="Times New Roman" panose="02020603050405020304" pitchFamily="18" charset="0"/>
              <a:ea typeface="宋体" panose="02010600030101010101" pitchFamily="2" charset="-122"/>
              <a:cs typeface="Times New Roman" panose="02020603050405020304" pitchFamily="18" charset="0"/>
            </a:endParaRPr>
          </a:p>
          <a:p>
            <a:pPr marL="742950" lvl="1" indent="-285750">
              <a:lnSpc>
                <a:spcPct val="120000"/>
              </a:lnSpc>
              <a:spcAft>
                <a:spcPts val="300"/>
              </a:spcAft>
              <a:buFont typeface="Wingdings" panose="05000000000000000000" pitchFamily="2" charset="2"/>
              <a:buChar char="Ø"/>
            </a:pPr>
            <a:r>
              <a:rPr lang="zh-CN" altLang="en-US" dirty="0">
                <a:latin typeface="Times New Roman" panose="02020603050405020304" pitchFamily="18" charset="0"/>
                <a:ea typeface="宋体" panose="02010600030101010101" pitchFamily="2" charset="-122"/>
                <a:cs typeface="Times New Roman" panose="02020603050405020304" pitchFamily="18" charset="0"/>
              </a:rPr>
              <a:t>通过最大化 </a:t>
            </a:r>
            <a:r>
              <a:rPr lang="en-US" altLang="zh-CN" dirty="0">
                <a:latin typeface="Times New Roman" panose="02020603050405020304" pitchFamily="18" charset="0"/>
                <a:ea typeface="宋体" panose="02010600030101010101" pitchFamily="2" charset="-122"/>
                <a:cs typeface="Times New Roman" panose="02020603050405020304" pitchFamily="18" charset="0"/>
              </a:rPr>
              <a:t>μE4 </a:t>
            </a:r>
            <a:r>
              <a:rPr lang="zh-CN" altLang="en-US" dirty="0">
                <a:latin typeface="Times New Roman" panose="02020603050405020304" pitchFamily="18" charset="0"/>
                <a:ea typeface="宋体" panose="02010600030101010101" pitchFamily="2" charset="-122"/>
                <a:cs typeface="Times New Roman" panose="02020603050405020304" pitchFamily="18" charset="0"/>
              </a:rPr>
              <a:t>束线上的缪子强度，验证了优化方法的可行性；</a:t>
            </a:r>
            <a:endParaRPr lang="en-US" altLang="zh-CN" dirty="0">
              <a:latin typeface="Times New Roman" panose="02020603050405020304" pitchFamily="18" charset="0"/>
              <a:ea typeface="宋体" panose="02010600030101010101" pitchFamily="2" charset="-122"/>
              <a:cs typeface="Times New Roman" panose="02020603050405020304" pitchFamily="18" charset="0"/>
            </a:endParaRPr>
          </a:p>
          <a:p>
            <a:pPr marL="742950" lvl="1" indent="-285750">
              <a:lnSpc>
                <a:spcPct val="120000"/>
              </a:lnSpc>
              <a:spcAft>
                <a:spcPts val="300"/>
              </a:spcAft>
              <a:buFont typeface="Wingdings" panose="05000000000000000000" pitchFamily="2" charset="2"/>
              <a:buChar char="Ø"/>
            </a:pPr>
            <a:r>
              <a:rPr lang="zh-CN" altLang="en-US" dirty="0">
                <a:latin typeface="Times New Roman" panose="02020603050405020304" pitchFamily="18" charset="0"/>
                <a:ea typeface="宋体" panose="02010600030101010101" pitchFamily="2" charset="-122"/>
                <a:cs typeface="Times New Roman" panose="02020603050405020304" pitchFamily="18" charset="0"/>
              </a:rPr>
              <a:t>实现了 </a:t>
            </a:r>
            <a:r>
              <a:rPr lang="en-US" altLang="zh-CN" dirty="0">
                <a:latin typeface="Times New Roman" panose="02020603050405020304" pitchFamily="18" charset="0"/>
                <a:ea typeface="宋体" panose="02010600030101010101" pitchFamily="2" charset="-122"/>
                <a:cs typeface="Times New Roman" panose="02020603050405020304" pitchFamily="18" charset="0"/>
              </a:rPr>
              <a:t>MELODY </a:t>
            </a:r>
            <a:r>
              <a:rPr lang="zh-CN" altLang="en-US" dirty="0">
                <a:latin typeface="Times New Roman" panose="02020603050405020304" pitchFamily="18" charset="0"/>
                <a:ea typeface="宋体" panose="02010600030101010101" pitchFamily="2" charset="-122"/>
                <a:cs typeface="Times New Roman" panose="02020603050405020304" pitchFamily="18" charset="0"/>
              </a:rPr>
              <a:t>表面缪子束线与衰变缪子束线的可行性设计，并实现了束流强度的全面优化。</a:t>
            </a:r>
            <a:endParaRPr lang="en-US" altLang="zh-CN" dirty="0">
              <a:latin typeface="Times New Roman" panose="02020603050405020304" pitchFamily="18" charset="0"/>
              <a:ea typeface="宋体" panose="02010600030101010101" pitchFamily="2" charset="-122"/>
              <a:cs typeface="Times New Roman" panose="02020603050405020304" pitchFamily="18" charset="0"/>
            </a:endParaRPr>
          </a:p>
          <a:p>
            <a:pPr>
              <a:lnSpc>
                <a:spcPct val="120000"/>
              </a:lnSpc>
              <a:spcAft>
                <a:spcPts val="300"/>
              </a:spcAft>
            </a:pPr>
            <a:r>
              <a:rPr lang="en-US" altLang="zh-CN" dirty="0">
                <a:latin typeface="Times New Roman" panose="02020603050405020304" pitchFamily="18" charset="0"/>
                <a:ea typeface="宋体" panose="02010600030101010101" pitchFamily="2" charset="-122"/>
                <a:cs typeface="Times New Roman" panose="02020603050405020304" pitchFamily="18" charset="0"/>
              </a:rPr>
              <a:t>2</a:t>
            </a:r>
            <a:r>
              <a:rPr lang="zh-CN" altLang="en-US" dirty="0">
                <a:latin typeface="Times New Roman" panose="02020603050405020304" pitchFamily="18" charset="0"/>
                <a:ea typeface="宋体" panose="02010600030101010101" pitchFamily="2" charset="-122"/>
                <a:cs typeface="Times New Roman" panose="02020603050405020304" pitchFamily="18" charset="0"/>
              </a:rPr>
              <a:t>）基于中心演化（</a:t>
            </a:r>
            <a:r>
              <a:rPr lang="en-US" altLang="zh-CN" dirty="0">
                <a:latin typeface="Times New Roman" panose="02020603050405020304" pitchFamily="18" charset="0"/>
                <a:ea typeface="宋体" panose="02010600030101010101" pitchFamily="2" charset="-122"/>
                <a:cs typeface="Times New Roman" panose="02020603050405020304" pitchFamily="18" charset="0"/>
              </a:rPr>
              <a:t>CE</a:t>
            </a:r>
            <a:r>
              <a:rPr lang="zh-CN" altLang="en-US" dirty="0">
                <a:latin typeface="Times New Roman" panose="02020603050405020304" pitchFamily="18" charset="0"/>
                <a:ea typeface="宋体" panose="02010600030101010101" pitchFamily="2" charset="-122"/>
                <a:cs typeface="Times New Roman" panose="02020603050405020304" pitchFamily="18" charset="0"/>
              </a:rPr>
              <a:t>）算法的缪子束线优化：</a:t>
            </a:r>
            <a:endParaRPr lang="en-US" altLang="zh-CN" dirty="0">
              <a:latin typeface="Times New Roman" panose="02020603050405020304" pitchFamily="18" charset="0"/>
              <a:ea typeface="宋体" panose="02010600030101010101" pitchFamily="2" charset="-122"/>
              <a:cs typeface="Times New Roman" panose="02020603050405020304" pitchFamily="18" charset="0"/>
            </a:endParaRPr>
          </a:p>
          <a:p>
            <a:pPr marL="742950" lvl="1" indent="-285750">
              <a:lnSpc>
                <a:spcPct val="120000"/>
              </a:lnSpc>
              <a:spcAft>
                <a:spcPts val="300"/>
              </a:spcAft>
              <a:buFont typeface="Wingdings" panose="05000000000000000000" pitchFamily="2" charset="2"/>
              <a:buChar char="Ø"/>
            </a:pPr>
            <a:r>
              <a:rPr lang="zh-CN" altLang="en-US" dirty="0">
                <a:latin typeface="Times New Roman" panose="02020603050405020304" pitchFamily="18" charset="0"/>
                <a:ea typeface="宋体" panose="02010600030101010101" pitchFamily="2" charset="-122"/>
                <a:cs typeface="Times New Roman" panose="02020603050405020304" pitchFamily="18" charset="0"/>
              </a:rPr>
              <a:t>高效完成了 </a:t>
            </a:r>
            <a:r>
              <a:rPr lang="en-US" altLang="zh-CN" dirty="0">
                <a:latin typeface="Times New Roman" panose="02020603050405020304" pitchFamily="18" charset="0"/>
                <a:ea typeface="宋体" panose="02010600030101010101" pitchFamily="2" charset="-122"/>
                <a:cs typeface="Times New Roman" panose="02020603050405020304" pitchFamily="18" charset="0"/>
              </a:rPr>
              <a:t>MELODY </a:t>
            </a:r>
            <a:r>
              <a:rPr lang="zh-CN" altLang="en-US" dirty="0">
                <a:latin typeface="Times New Roman" panose="02020603050405020304" pitchFamily="18" charset="0"/>
                <a:ea typeface="宋体" panose="02010600030101010101" pitchFamily="2" charset="-122"/>
                <a:cs typeface="Times New Roman" panose="02020603050405020304" pitchFamily="18" charset="0"/>
              </a:rPr>
              <a:t>表面缪子束流的小束斑设计；</a:t>
            </a:r>
            <a:endParaRPr lang="en-US" altLang="zh-CN" dirty="0">
              <a:latin typeface="Times New Roman" panose="02020603050405020304" pitchFamily="18" charset="0"/>
              <a:ea typeface="宋体" panose="02010600030101010101" pitchFamily="2" charset="-122"/>
              <a:cs typeface="Times New Roman" panose="02020603050405020304" pitchFamily="18" charset="0"/>
            </a:endParaRPr>
          </a:p>
          <a:p>
            <a:pPr marL="742950" lvl="1" indent="-285750">
              <a:lnSpc>
                <a:spcPct val="120000"/>
              </a:lnSpc>
              <a:spcAft>
                <a:spcPts val="300"/>
              </a:spcAft>
              <a:buFont typeface="Wingdings" panose="05000000000000000000" pitchFamily="2" charset="2"/>
              <a:buChar char="Ø"/>
            </a:pPr>
            <a:r>
              <a:rPr lang="zh-CN" altLang="en-US" dirty="0">
                <a:latin typeface="Times New Roman" panose="02020603050405020304" pitchFamily="18" charset="0"/>
                <a:ea typeface="宋体" panose="02010600030101010101" pitchFamily="2" charset="-122"/>
                <a:cs typeface="Times New Roman" panose="02020603050405020304" pitchFamily="18" charset="0"/>
              </a:rPr>
              <a:t>完成负缪束线的流强、束斑尺寸、动量分散等多目标优化。</a:t>
            </a:r>
          </a:p>
          <a:p>
            <a:pPr marL="742950" lvl="1" indent="-285750">
              <a:lnSpc>
                <a:spcPct val="120000"/>
              </a:lnSpc>
              <a:spcAft>
                <a:spcPts val="300"/>
              </a:spcAft>
              <a:buFont typeface="Wingdings" panose="05000000000000000000" pitchFamily="2" charset="2"/>
              <a:buChar char="Ø"/>
            </a:pPr>
            <a:endParaRPr lang="zh-CN" altLang="en-US" dirty="0">
              <a:latin typeface="Times New Roman" panose="02020603050405020304" pitchFamily="18" charset="0"/>
              <a:ea typeface="宋体" panose="02010600030101010101" pitchFamily="2" charset="-122"/>
              <a:cs typeface="Times New Roman" panose="02020603050405020304" pitchFamily="18" charset="0"/>
            </a:endParaRPr>
          </a:p>
        </p:txBody>
      </p:sp>
      <p:sp>
        <p:nvSpPr>
          <p:cNvPr id="10" name="内容占位符 5">
            <a:extLst>
              <a:ext uri="{FF2B5EF4-FFF2-40B4-BE49-F238E27FC236}">
                <a16:creationId xmlns:a16="http://schemas.microsoft.com/office/drawing/2014/main" id="{14996447-D068-49E6-987F-E918100FA9FB}"/>
              </a:ext>
            </a:extLst>
          </p:cNvPr>
          <p:cNvSpPr txBox="1">
            <a:spLocks/>
          </p:cNvSpPr>
          <p:nvPr/>
        </p:nvSpPr>
        <p:spPr>
          <a:xfrm>
            <a:off x="388280" y="906286"/>
            <a:ext cx="4012854" cy="45884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0070C0"/>
                </a:solidFill>
                <a:latin typeface="楷体" panose="02010609060101010101" pitchFamily="49" charset="-122"/>
                <a:ea typeface="楷体" panose="02010609060101010101" pitchFamily="49"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latin typeface="Times" panose="02020603050405020304" pitchFamily="18" charset="0"/>
                <a:cs typeface="Times" panose="02020603050405020304" pitchFamily="18" charset="0"/>
              </a:rPr>
              <a:t>总结</a:t>
            </a:r>
          </a:p>
        </p:txBody>
      </p:sp>
      <p:pic>
        <p:nvPicPr>
          <p:cNvPr id="4" name="图片 3">
            <a:extLst>
              <a:ext uri="{FF2B5EF4-FFF2-40B4-BE49-F238E27FC236}">
                <a16:creationId xmlns:a16="http://schemas.microsoft.com/office/drawing/2014/main" id="{3A54C5A7-ED88-4D2D-B9EF-379345C32D36}"/>
              </a:ext>
            </a:extLst>
          </p:cNvPr>
          <p:cNvPicPr>
            <a:picLocks noChangeAspect="1"/>
          </p:cNvPicPr>
          <p:nvPr/>
        </p:nvPicPr>
        <p:blipFill rotWithShape="1">
          <a:blip r:embed="rId2">
            <a:extLst>
              <a:ext uri="{28A0092B-C50C-407E-A947-70E740481C1C}">
                <a14:useLocalDpi xmlns:a14="http://schemas.microsoft.com/office/drawing/2010/main" val="0"/>
              </a:ext>
            </a:extLst>
          </a:blip>
          <a:srcRect t="15096"/>
          <a:stretch/>
        </p:blipFill>
        <p:spPr>
          <a:xfrm>
            <a:off x="6609021" y="3775426"/>
            <a:ext cx="4411413" cy="2808000"/>
          </a:xfrm>
          <a:prstGeom prst="rect">
            <a:avLst/>
          </a:prstGeom>
        </p:spPr>
      </p:pic>
      <p:pic>
        <p:nvPicPr>
          <p:cNvPr id="7" name="图片 6">
            <a:extLst>
              <a:ext uri="{FF2B5EF4-FFF2-40B4-BE49-F238E27FC236}">
                <a16:creationId xmlns:a16="http://schemas.microsoft.com/office/drawing/2014/main" id="{BADF407E-F06B-4EAE-9A84-C958C769EA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0446" y="3775426"/>
            <a:ext cx="4992001" cy="2808000"/>
          </a:xfrm>
          <a:prstGeom prst="rect">
            <a:avLst/>
          </a:prstGeom>
        </p:spPr>
      </p:pic>
    </p:spTree>
    <p:extLst>
      <p:ext uri="{BB962C8B-B14F-4D97-AF65-F5344CB8AC3E}">
        <p14:creationId xmlns:p14="http://schemas.microsoft.com/office/powerpoint/2010/main" val="405310297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28C05A-E2E0-3634-1782-72A19CA94D12}"/>
            </a:ext>
          </a:extLst>
        </p:cNvPr>
        <p:cNvGrpSpPr/>
        <p:nvPr/>
      </p:nvGrpSpPr>
      <p:grpSpPr>
        <a:xfrm>
          <a:off x="0" y="0"/>
          <a:ext cx="0" cy="0"/>
          <a:chOff x="0" y="0"/>
          <a:chExt cx="0" cy="0"/>
        </a:xfrm>
      </p:grpSpPr>
      <p:sp>
        <p:nvSpPr>
          <p:cNvPr id="4" name="标题 3">
            <a:extLst>
              <a:ext uri="{FF2B5EF4-FFF2-40B4-BE49-F238E27FC236}">
                <a16:creationId xmlns:a16="http://schemas.microsoft.com/office/drawing/2014/main" id="{86BD5B51-CB10-8FAB-5164-F82297F9AE9E}"/>
              </a:ext>
            </a:extLst>
          </p:cNvPr>
          <p:cNvSpPr txBox="1"/>
          <p:nvPr/>
        </p:nvSpPr>
        <p:spPr>
          <a:xfrm>
            <a:off x="977265" y="1644015"/>
            <a:ext cx="9956165" cy="984885"/>
          </a:xfrm>
          <a:prstGeom prst="rect">
            <a:avLst/>
          </a:prstGeom>
        </p:spPr>
        <p:txBody>
          <a:bodyPr/>
          <a:lstStyle>
            <a:lvl1pPr algn="l" defTabSz="914400" rtl="0" eaLnBrk="1" fontAlgn="auto" latinLnBrk="0" hangingPunct="1">
              <a:lnSpc>
                <a:spcPct val="100000"/>
              </a:lnSpc>
              <a:spcBef>
                <a:spcPct val="0"/>
              </a:spcBef>
              <a:buNone/>
              <a:defRPr lang="zh-CN" altLang="en-US" sz="4000" b="1" u="none" strike="noStrike" kern="0" cap="none" spc="0" normalizeH="0" baseline="0" dirty="0">
                <a:solidFill>
                  <a:srgbClr val="005DA2"/>
                </a:solidFill>
                <a:uFillTx/>
                <a:latin typeface="Arial" panose="020B0604020202020204" pitchFamily="34" charset="0"/>
                <a:ea typeface="微软雅黑" panose="020B0503020204020204" charset="-122"/>
                <a:cs typeface="+mj-cs"/>
              </a:defRPr>
            </a:lvl1pPr>
          </a:lstStyle>
          <a:p>
            <a:pPr algn="ctr" defTabSz="762000">
              <a:spcAft>
                <a:spcPts val="0"/>
              </a:spcAft>
            </a:pPr>
            <a:r>
              <a:rPr lang="en-US" altLang="zh-CN" sz="3335" dirty="0">
                <a:solidFill>
                  <a:srgbClr val="FFFFFF"/>
                </a:solidFill>
                <a:latin typeface="Arial Black" panose="020B0A04020102020204" pitchFamily="34" charset="0"/>
              </a:rPr>
              <a:t> </a:t>
            </a:r>
            <a:r>
              <a:rPr lang="en-US" altLang="zh-CN" sz="3335" dirty="0">
                <a:solidFill>
                  <a:srgbClr val="FFFFFF"/>
                </a:solidFill>
                <a:cs typeface="Arial" panose="020B0604020202020204" pitchFamily="34" charset="0"/>
              </a:rPr>
              <a:t>Report of Dongguan Branch		</a:t>
            </a:r>
            <a:endParaRPr lang="en-US" altLang="en-US" sz="3335" dirty="0">
              <a:solidFill>
                <a:srgbClr val="FFFFFF"/>
              </a:solidFill>
              <a:cs typeface="Arial" panose="020B0604020202020204" pitchFamily="34" charset="0"/>
            </a:endParaRPr>
          </a:p>
        </p:txBody>
      </p:sp>
      <p:pic>
        <p:nvPicPr>
          <p:cNvPr id="5" name="图片 4">
            <a:extLst>
              <a:ext uri="{FF2B5EF4-FFF2-40B4-BE49-F238E27FC236}">
                <a16:creationId xmlns:a16="http://schemas.microsoft.com/office/drawing/2014/main" id="{AAF3E4BC-BA3F-E9DB-3E8F-9AF6E8686C8C}"/>
              </a:ext>
            </a:extLst>
          </p:cNvPr>
          <p:cNvPicPr>
            <a:picLocks noChangeAspect="1"/>
          </p:cNvPicPr>
          <p:nvPr/>
        </p:nvPicPr>
        <p:blipFill rotWithShape="1">
          <a:blip r:embed="rId3"/>
          <a:srcRect/>
          <a:stretch>
            <a:fillRect/>
          </a:stretch>
        </p:blipFill>
        <p:spPr>
          <a:xfrm>
            <a:off x="0" y="0"/>
            <a:ext cx="12218670" cy="3353435"/>
          </a:xfrm>
          <a:prstGeom prst="rect">
            <a:avLst/>
          </a:prstGeom>
        </p:spPr>
      </p:pic>
      <p:sp>
        <p:nvSpPr>
          <p:cNvPr id="6" name="矩形 5">
            <a:extLst>
              <a:ext uri="{FF2B5EF4-FFF2-40B4-BE49-F238E27FC236}">
                <a16:creationId xmlns:a16="http://schemas.microsoft.com/office/drawing/2014/main" id="{516F7073-5286-97AD-155F-2AF2985630F3}"/>
              </a:ext>
            </a:extLst>
          </p:cNvPr>
          <p:cNvSpPr/>
          <p:nvPr/>
        </p:nvSpPr>
        <p:spPr>
          <a:xfrm flipH="1">
            <a:off x="977265" y="-15558"/>
            <a:ext cx="11287760" cy="3319145"/>
          </a:xfrm>
          <a:prstGeom prst="rect">
            <a:avLst/>
          </a:prstGeom>
          <a:gradFill>
            <a:gsLst>
              <a:gs pos="0">
                <a:schemeClr val="accent1">
                  <a:lumMod val="5000"/>
                  <a:lumOff val="95000"/>
                  <a:alpha val="10000"/>
                </a:schemeClr>
              </a:gs>
              <a:gs pos="34000">
                <a:schemeClr val="bg2">
                  <a:alpha val="0"/>
                </a:schemeClr>
              </a:gs>
              <a:gs pos="100000">
                <a:schemeClr val="bg2">
                  <a:lumMod val="95000"/>
                </a:schemeClr>
              </a:gs>
            </a:gsLst>
            <a:lin ang="1440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13" name="矩形 12">
            <a:extLst>
              <a:ext uri="{FF2B5EF4-FFF2-40B4-BE49-F238E27FC236}">
                <a16:creationId xmlns:a16="http://schemas.microsoft.com/office/drawing/2014/main" id="{5D1B2E14-2756-E6C1-6197-29250DC2C1A8}"/>
              </a:ext>
            </a:extLst>
          </p:cNvPr>
          <p:cNvSpPr/>
          <p:nvPr/>
        </p:nvSpPr>
        <p:spPr>
          <a:xfrm>
            <a:off x="-13652" y="3377106"/>
            <a:ext cx="12219305" cy="3519805"/>
          </a:xfrm>
          <a:prstGeom prst="rect">
            <a:avLst/>
          </a:prstGeom>
          <a:solidFill>
            <a:srgbClr val="071F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62000" eaLnBrk="1" fontAlgn="auto" hangingPunct="1">
              <a:spcBef>
                <a:spcPts val="0"/>
              </a:spcBef>
              <a:spcAft>
                <a:spcPts val="0"/>
              </a:spcAft>
            </a:pPr>
            <a:endParaRPr lang="zh-CN" altLang="en-US" sz="3000" dirty="0">
              <a:solidFill>
                <a:srgbClr val="F6D265"/>
              </a:solidFill>
              <a:latin typeface="Arial" panose="020B0604020202020204"/>
              <a:ea typeface="微软雅黑" panose="020B0503020204020204" charset="-122"/>
            </a:endParaRPr>
          </a:p>
        </p:txBody>
      </p:sp>
      <p:pic>
        <p:nvPicPr>
          <p:cNvPr id="10" name="Picture 2">
            <a:extLst>
              <a:ext uri="{FF2B5EF4-FFF2-40B4-BE49-F238E27FC236}">
                <a16:creationId xmlns:a16="http://schemas.microsoft.com/office/drawing/2014/main" id="{1CF3A4EB-30E2-600A-6CDA-181216E48D1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39280" y="757870"/>
            <a:ext cx="3543036" cy="594000"/>
          </a:xfrm>
          <a:prstGeom prst="rect">
            <a:avLst/>
          </a:prstGeom>
          <a:noFill/>
          <a:extLst>
            <a:ext uri="{909E8E84-426E-40DD-AFC4-6F175D3DCCD1}">
              <a14:hiddenFill xmlns:a14="http://schemas.microsoft.com/office/drawing/2010/main">
                <a:solidFill>
                  <a:srgbClr val="FFFFFF"/>
                </a:solidFill>
              </a14:hiddenFill>
            </a:ext>
          </a:extLst>
        </p:spPr>
      </p:pic>
      <p:pic>
        <p:nvPicPr>
          <p:cNvPr id="11" name="图片 10">
            <a:extLst>
              <a:ext uri="{FF2B5EF4-FFF2-40B4-BE49-F238E27FC236}">
                <a16:creationId xmlns:a16="http://schemas.microsoft.com/office/drawing/2014/main" id="{51009761-68FB-E069-AF82-578AA2B6E89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39280" y="163870"/>
            <a:ext cx="3620960" cy="594000"/>
          </a:xfrm>
          <a:prstGeom prst="rect">
            <a:avLst/>
          </a:prstGeom>
          <a:ln>
            <a:noFill/>
          </a:ln>
        </p:spPr>
      </p:pic>
      <p:pic>
        <p:nvPicPr>
          <p:cNvPr id="16" name="图片 15">
            <a:extLst>
              <a:ext uri="{FF2B5EF4-FFF2-40B4-BE49-F238E27FC236}">
                <a16:creationId xmlns:a16="http://schemas.microsoft.com/office/drawing/2014/main" id="{F520AEDB-A85D-4B4F-9819-14443D70D550}"/>
              </a:ext>
            </a:extLst>
          </p:cNvPr>
          <p:cNvPicPr>
            <a:picLocks noChangeAspect="1"/>
          </p:cNvPicPr>
          <p:nvPr/>
        </p:nvPicPr>
        <p:blipFill>
          <a:blip r:embed="rId6"/>
          <a:stretch>
            <a:fillRect/>
          </a:stretch>
        </p:blipFill>
        <p:spPr>
          <a:xfrm>
            <a:off x="63564" y="20113"/>
            <a:ext cx="4197895" cy="3356992"/>
          </a:xfrm>
          <a:prstGeom prst="rect">
            <a:avLst/>
          </a:prstGeom>
        </p:spPr>
      </p:pic>
      <p:pic>
        <p:nvPicPr>
          <p:cNvPr id="17" name="图片 16">
            <a:extLst>
              <a:ext uri="{FF2B5EF4-FFF2-40B4-BE49-F238E27FC236}">
                <a16:creationId xmlns:a16="http://schemas.microsoft.com/office/drawing/2014/main" id="{724DB7D5-ADA1-465C-84CC-22525810B51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3564" y="3458512"/>
            <a:ext cx="4190412" cy="3356992"/>
          </a:xfrm>
          <a:prstGeom prst="rect">
            <a:avLst/>
          </a:prstGeom>
        </p:spPr>
      </p:pic>
      <p:grpSp>
        <p:nvGrpSpPr>
          <p:cNvPr id="20" name="组合 19">
            <a:extLst>
              <a:ext uri="{FF2B5EF4-FFF2-40B4-BE49-F238E27FC236}">
                <a16:creationId xmlns:a16="http://schemas.microsoft.com/office/drawing/2014/main" id="{923C9E8D-E095-4DF0-A504-243BE59EB37F}"/>
              </a:ext>
            </a:extLst>
          </p:cNvPr>
          <p:cNvGrpSpPr>
            <a:grpSpLocks noChangeAspect="1"/>
          </p:cNvGrpSpPr>
          <p:nvPr/>
        </p:nvGrpSpPr>
        <p:grpSpPr>
          <a:xfrm>
            <a:off x="4499795" y="5213985"/>
            <a:ext cx="7460038" cy="1480145"/>
            <a:chOff x="693965" y="3735220"/>
            <a:chExt cx="10804071" cy="2736337"/>
          </a:xfrm>
        </p:grpSpPr>
        <p:sp>
          <p:nvSpPr>
            <p:cNvPr id="8" name="内容占位符 3">
              <a:extLst>
                <a:ext uri="{FF2B5EF4-FFF2-40B4-BE49-F238E27FC236}">
                  <a16:creationId xmlns:a16="http://schemas.microsoft.com/office/drawing/2014/main" id="{F75B646F-7225-86D7-8649-C8A6E78AB4DD}"/>
                </a:ext>
              </a:extLst>
            </p:cNvPr>
            <p:cNvSpPr txBox="1">
              <a:spLocks/>
            </p:cNvSpPr>
            <p:nvPr/>
          </p:nvSpPr>
          <p:spPr>
            <a:xfrm>
              <a:off x="838200" y="5028529"/>
              <a:ext cx="10515600" cy="1235035"/>
            </a:xfrm>
            <a:prstGeom prst="rect">
              <a:avLst/>
            </a:prstGeom>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buFont typeface="Arial" panose="020B0604020202020204" pitchFamily="34" charset="0"/>
                <a:buNone/>
              </a:pPr>
              <a:r>
                <a:rPr lang="en-US" altLang="zh-CN" dirty="0">
                  <a:solidFill>
                    <a:schemeClr val="accent5">
                      <a:lumMod val="20000"/>
                      <a:lumOff val="80000"/>
                    </a:schemeClr>
                  </a:solidFill>
                  <a:latin typeface="微软雅黑" panose="020B0503020204020204" pitchFamily="34" charset="-122"/>
                  <a:ea typeface="微软雅黑" panose="020B0503020204020204" pitchFamily="34" charset="-122"/>
                </a:rPr>
                <a:t>Thank you for your attention</a:t>
              </a:r>
            </a:p>
          </p:txBody>
        </p:sp>
        <p:sp>
          <p:nvSpPr>
            <p:cNvPr id="12" name="矩形 11">
              <a:extLst>
                <a:ext uri="{FF2B5EF4-FFF2-40B4-BE49-F238E27FC236}">
                  <a16:creationId xmlns:a16="http://schemas.microsoft.com/office/drawing/2014/main" id="{0C3C9D99-CB7F-413D-B2EA-D9C502D1FCC9}"/>
                </a:ext>
              </a:extLst>
            </p:cNvPr>
            <p:cNvSpPr/>
            <p:nvPr/>
          </p:nvSpPr>
          <p:spPr>
            <a:xfrm>
              <a:off x="693965" y="3735220"/>
              <a:ext cx="10804071" cy="2736337"/>
            </a:xfrm>
            <a:custGeom>
              <a:avLst/>
              <a:gdLst>
                <a:gd name="connsiteX0" fmla="*/ 0 w 10804071"/>
                <a:gd name="connsiteY0" fmla="*/ 0 h 2736337"/>
                <a:gd name="connsiteX1" fmla="*/ 352554 w 10804071"/>
                <a:gd name="connsiteY1" fmla="*/ 0 h 2736337"/>
                <a:gd name="connsiteX2" fmla="*/ 921189 w 10804071"/>
                <a:gd name="connsiteY2" fmla="*/ 0 h 2736337"/>
                <a:gd name="connsiteX3" fmla="*/ 1597865 w 10804071"/>
                <a:gd name="connsiteY3" fmla="*/ 0 h 2736337"/>
                <a:gd name="connsiteX4" fmla="*/ 2058460 w 10804071"/>
                <a:gd name="connsiteY4" fmla="*/ 0 h 2736337"/>
                <a:gd name="connsiteX5" fmla="*/ 2627095 w 10804071"/>
                <a:gd name="connsiteY5" fmla="*/ 0 h 2736337"/>
                <a:gd name="connsiteX6" fmla="*/ 3411812 w 10804071"/>
                <a:gd name="connsiteY6" fmla="*/ 0 h 2736337"/>
                <a:gd name="connsiteX7" fmla="*/ 3764366 w 10804071"/>
                <a:gd name="connsiteY7" fmla="*/ 0 h 2736337"/>
                <a:gd name="connsiteX8" fmla="*/ 4116920 w 10804071"/>
                <a:gd name="connsiteY8" fmla="*/ 0 h 2736337"/>
                <a:gd name="connsiteX9" fmla="*/ 4793596 w 10804071"/>
                <a:gd name="connsiteY9" fmla="*/ 0 h 2736337"/>
                <a:gd name="connsiteX10" fmla="*/ 5362231 w 10804071"/>
                <a:gd name="connsiteY10" fmla="*/ 0 h 2736337"/>
                <a:gd name="connsiteX11" fmla="*/ 5930866 w 10804071"/>
                <a:gd name="connsiteY11" fmla="*/ 0 h 2736337"/>
                <a:gd name="connsiteX12" fmla="*/ 6175380 w 10804071"/>
                <a:gd name="connsiteY12" fmla="*/ 0 h 2736337"/>
                <a:gd name="connsiteX13" fmla="*/ 6527933 w 10804071"/>
                <a:gd name="connsiteY13" fmla="*/ 0 h 2736337"/>
                <a:gd name="connsiteX14" fmla="*/ 6772447 w 10804071"/>
                <a:gd name="connsiteY14" fmla="*/ 0 h 2736337"/>
                <a:gd name="connsiteX15" fmla="*/ 7125001 w 10804071"/>
                <a:gd name="connsiteY15" fmla="*/ 0 h 2736337"/>
                <a:gd name="connsiteX16" fmla="*/ 7477554 w 10804071"/>
                <a:gd name="connsiteY16" fmla="*/ 0 h 2736337"/>
                <a:gd name="connsiteX17" fmla="*/ 7830108 w 10804071"/>
                <a:gd name="connsiteY17" fmla="*/ 0 h 2736337"/>
                <a:gd name="connsiteX18" fmla="*/ 8614825 w 10804071"/>
                <a:gd name="connsiteY18" fmla="*/ 0 h 2736337"/>
                <a:gd name="connsiteX19" fmla="*/ 8967379 w 10804071"/>
                <a:gd name="connsiteY19" fmla="*/ 0 h 2736337"/>
                <a:gd name="connsiteX20" fmla="*/ 9211892 w 10804071"/>
                <a:gd name="connsiteY20" fmla="*/ 0 h 2736337"/>
                <a:gd name="connsiteX21" fmla="*/ 9996609 w 10804071"/>
                <a:gd name="connsiteY21" fmla="*/ 0 h 2736337"/>
                <a:gd name="connsiteX22" fmla="*/ 10804071 w 10804071"/>
                <a:gd name="connsiteY22" fmla="*/ 0 h 2736337"/>
                <a:gd name="connsiteX23" fmla="*/ 10804071 w 10804071"/>
                <a:gd name="connsiteY23" fmla="*/ 601994 h 2736337"/>
                <a:gd name="connsiteX24" fmla="*/ 10804071 w 10804071"/>
                <a:gd name="connsiteY24" fmla="*/ 1121898 h 2736337"/>
                <a:gd name="connsiteX25" fmla="*/ 10804071 w 10804071"/>
                <a:gd name="connsiteY25" fmla="*/ 1696529 h 2736337"/>
                <a:gd name="connsiteX26" fmla="*/ 10804071 w 10804071"/>
                <a:gd name="connsiteY26" fmla="*/ 2736337 h 2736337"/>
                <a:gd name="connsiteX27" fmla="*/ 10019354 w 10804071"/>
                <a:gd name="connsiteY27" fmla="*/ 2736337 h 2736337"/>
                <a:gd name="connsiteX28" fmla="*/ 9558760 w 10804071"/>
                <a:gd name="connsiteY28" fmla="*/ 2736337 h 2736337"/>
                <a:gd name="connsiteX29" fmla="*/ 8774043 w 10804071"/>
                <a:gd name="connsiteY29" fmla="*/ 2736337 h 2736337"/>
                <a:gd name="connsiteX30" fmla="*/ 8097367 w 10804071"/>
                <a:gd name="connsiteY30" fmla="*/ 2736337 h 2736337"/>
                <a:gd name="connsiteX31" fmla="*/ 7528732 w 10804071"/>
                <a:gd name="connsiteY31" fmla="*/ 2736337 h 2736337"/>
                <a:gd name="connsiteX32" fmla="*/ 7284218 w 10804071"/>
                <a:gd name="connsiteY32" fmla="*/ 2736337 h 2736337"/>
                <a:gd name="connsiteX33" fmla="*/ 7039705 w 10804071"/>
                <a:gd name="connsiteY33" fmla="*/ 2736337 h 2736337"/>
                <a:gd name="connsiteX34" fmla="*/ 6471070 w 10804071"/>
                <a:gd name="connsiteY34" fmla="*/ 2736337 h 2736337"/>
                <a:gd name="connsiteX35" fmla="*/ 6226557 w 10804071"/>
                <a:gd name="connsiteY35" fmla="*/ 2736337 h 2736337"/>
                <a:gd name="connsiteX36" fmla="*/ 5874003 w 10804071"/>
                <a:gd name="connsiteY36" fmla="*/ 2736337 h 2736337"/>
                <a:gd name="connsiteX37" fmla="*/ 5305367 w 10804071"/>
                <a:gd name="connsiteY37" fmla="*/ 2736337 h 2736337"/>
                <a:gd name="connsiteX38" fmla="*/ 4736732 w 10804071"/>
                <a:gd name="connsiteY38" fmla="*/ 2736337 h 2736337"/>
                <a:gd name="connsiteX39" fmla="*/ 4384178 w 10804071"/>
                <a:gd name="connsiteY39" fmla="*/ 2736337 h 2736337"/>
                <a:gd name="connsiteX40" fmla="*/ 4139665 w 10804071"/>
                <a:gd name="connsiteY40" fmla="*/ 2736337 h 2736337"/>
                <a:gd name="connsiteX41" fmla="*/ 3462989 w 10804071"/>
                <a:gd name="connsiteY41" fmla="*/ 2736337 h 2736337"/>
                <a:gd name="connsiteX42" fmla="*/ 2678272 w 10804071"/>
                <a:gd name="connsiteY42" fmla="*/ 2736337 h 2736337"/>
                <a:gd name="connsiteX43" fmla="*/ 2109637 w 10804071"/>
                <a:gd name="connsiteY43" fmla="*/ 2736337 h 2736337"/>
                <a:gd name="connsiteX44" fmla="*/ 1649042 w 10804071"/>
                <a:gd name="connsiteY44" fmla="*/ 2736337 h 2736337"/>
                <a:gd name="connsiteX45" fmla="*/ 1404529 w 10804071"/>
                <a:gd name="connsiteY45" fmla="*/ 2736337 h 2736337"/>
                <a:gd name="connsiteX46" fmla="*/ 943935 w 10804071"/>
                <a:gd name="connsiteY46" fmla="*/ 2736337 h 2736337"/>
                <a:gd name="connsiteX47" fmla="*/ 0 w 10804071"/>
                <a:gd name="connsiteY47" fmla="*/ 2736337 h 2736337"/>
                <a:gd name="connsiteX48" fmla="*/ 0 w 10804071"/>
                <a:gd name="connsiteY48" fmla="*/ 2216433 h 2736337"/>
                <a:gd name="connsiteX49" fmla="*/ 0 w 10804071"/>
                <a:gd name="connsiteY49" fmla="*/ 1669166 h 2736337"/>
                <a:gd name="connsiteX50" fmla="*/ 0 w 10804071"/>
                <a:gd name="connsiteY50" fmla="*/ 1203988 h 2736337"/>
                <a:gd name="connsiteX51" fmla="*/ 0 w 10804071"/>
                <a:gd name="connsiteY51" fmla="*/ 684084 h 2736337"/>
                <a:gd name="connsiteX52" fmla="*/ 0 w 10804071"/>
                <a:gd name="connsiteY52" fmla="*/ 0 h 2736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0804071" h="2736337" extrusionOk="0">
                  <a:moveTo>
                    <a:pt x="0" y="0"/>
                  </a:moveTo>
                  <a:cubicBezTo>
                    <a:pt x="167057" y="-2459"/>
                    <a:pt x="220228" y="39768"/>
                    <a:pt x="352554" y="0"/>
                  </a:cubicBezTo>
                  <a:cubicBezTo>
                    <a:pt x="484880" y="-39768"/>
                    <a:pt x="768518" y="40390"/>
                    <a:pt x="921189" y="0"/>
                  </a:cubicBezTo>
                  <a:cubicBezTo>
                    <a:pt x="1073860" y="-40390"/>
                    <a:pt x="1405639" y="59043"/>
                    <a:pt x="1597865" y="0"/>
                  </a:cubicBezTo>
                  <a:cubicBezTo>
                    <a:pt x="1790091" y="-59043"/>
                    <a:pt x="1896995" y="7348"/>
                    <a:pt x="2058460" y="0"/>
                  </a:cubicBezTo>
                  <a:cubicBezTo>
                    <a:pt x="2219925" y="-7348"/>
                    <a:pt x="2368685" y="21606"/>
                    <a:pt x="2627095" y="0"/>
                  </a:cubicBezTo>
                  <a:cubicBezTo>
                    <a:pt x="2885506" y="-21606"/>
                    <a:pt x="3069901" y="27270"/>
                    <a:pt x="3411812" y="0"/>
                  </a:cubicBezTo>
                  <a:cubicBezTo>
                    <a:pt x="3753723" y="-27270"/>
                    <a:pt x="3635819" y="34466"/>
                    <a:pt x="3764366" y="0"/>
                  </a:cubicBezTo>
                  <a:cubicBezTo>
                    <a:pt x="3892913" y="-34466"/>
                    <a:pt x="4013033" y="119"/>
                    <a:pt x="4116920" y="0"/>
                  </a:cubicBezTo>
                  <a:cubicBezTo>
                    <a:pt x="4220807" y="-119"/>
                    <a:pt x="4504711" y="17953"/>
                    <a:pt x="4793596" y="0"/>
                  </a:cubicBezTo>
                  <a:cubicBezTo>
                    <a:pt x="5082481" y="-17953"/>
                    <a:pt x="5140867" y="30593"/>
                    <a:pt x="5362231" y="0"/>
                  </a:cubicBezTo>
                  <a:cubicBezTo>
                    <a:pt x="5583595" y="-30593"/>
                    <a:pt x="5729353" y="9040"/>
                    <a:pt x="5930866" y="0"/>
                  </a:cubicBezTo>
                  <a:cubicBezTo>
                    <a:pt x="6132379" y="-9040"/>
                    <a:pt x="6100072" y="8098"/>
                    <a:pt x="6175380" y="0"/>
                  </a:cubicBezTo>
                  <a:cubicBezTo>
                    <a:pt x="6250688" y="-8098"/>
                    <a:pt x="6414678" y="3083"/>
                    <a:pt x="6527933" y="0"/>
                  </a:cubicBezTo>
                  <a:cubicBezTo>
                    <a:pt x="6641188" y="-3083"/>
                    <a:pt x="6679205" y="12841"/>
                    <a:pt x="6772447" y="0"/>
                  </a:cubicBezTo>
                  <a:cubicBezTo>
                    <a:pt x="6865689" y="-12841"/>
                    <a:pt x="6971117" y="24700"/>
                    <a:pt x="7125001" y="0"/>
                  </a:cubicBezTo>
                  <a:cubicBezTo>
                    <a:pt x="7278885" y="-24700"/>
                    <a:pt x="7358936" y="28653"/>
                    <a:pt x="7477554" y="0"/>
                  </a:cubicBezTo>
                  <a:cubicBezTo>
                    <a:pt x="7596172" y="-28653"/>
                    <a:pt x="7715383" y="24632"/>
                    <a:pt x="7830108" y="0"/>
                  </a:cubicBezTo>
                  <a:cubicBezTo>
                    <a:pt x="7944833" y="-24632"/>
                    <a:pt x="8277630" y="23354"/>
                    <a:pt x="8614825" y="0"/>
                  </a:cubicBezTo>
                  <a:cubicBezTo>
                    <a:pt x="8952020" y="-23354"/>
                    <a:pt x="8874445" y="26961"/>
                    <a:pt x="8967379" y="0"/>
                  </a:cubicBezTo>
                  <a:cubicBezTo>
                    <a:pt x="9060313" y="-26961"/>
                    <a:pt x="9116435" y="8853"/>
                    <a:pt x="9211892" y="0"/>
                  </a:cubicBezTo>
                  <a:cubicBezTo>
                    <a:pt x="9307349" y="-8853"/>
                    <a:pt x="9793400" y="44104"/>
                    <a:pt x="9996609" y="0"/>
                  </a:cubicBezTo>
                  <a:cubicBezTo>
                    <a:pt x="10199818" y="-44104"/>
                    <a:pt x="10519602" y="63582"/>
                    <a:pt x="10804071" y="0"/>
                  </a:cubicBezTo>
                  <a:cubicBezTo>
                    <a:pt x="10809968" y="184635"/>
                    <a:pt x="10764122" y="354876"/>
                    <a:pt x="10804071" y="601994"/>
                  </a:cubicBezTo>
                  <a:cubicBezTo>
                    <a:pt x="10844020" y="849112"/>
                    <a:pt x="10743586" y="974896"/>
                    <a:pt x="10804071" y="1121898"/>
                  </a:cubicBezTo>
                  <a:cubicBezTo>
                    <a:pt x="10864556" y="1268900"/>
                    <a:pt x="10762008" y="1434226"/>
                    <a:pt x="10804071" y="1696529"/>
                  </a:cubicBezTo>
                  <a:cubicBezTo>
                    <a:pt x="10846134" y="1958832"/>
                    <a:pt x="10801904" y="2265325"/>
                    <a:pt x="10804071" y="2736337"/>
                  </a:cubicBezTo>
                  <a:cubicBezTo>
                    <a:pt x="10551773" y="2758125"/>
                    <a:pt x="10313929" y="2712867"/>
                    <a:pt x="10019354" y="2736337"/>
                  </a:cubicBezTo>
                  <a:cubicBezTo>
                    <a:pt x="9724779" y="2759807"/>
                    <a:pt x="9728180" y="2724069"/>
                    <a:pt x="9558760" y="2736337"/>
                  </a:cubicBezTo>
                  <a:cubicBezTo>
                    <a:pt x="9389340" y="2748605"/>
                    <a:pt x="9147453" y="2683816"/>
                    <a:pt x="8774043" y="2736337"/>
                  </a:cubicBezTo>
                  <a:cubicBezTo>
                    <a:pt x="8400633" y="2788858"/>
                    <a:pt x="8368393" y="2702173"/>
                    <a:pt x="8097367" y="2736337"/>
                  </a:cubicBezTo>
                  <a:cubicBezTo>
                    <a:pt x="7826341" y="2770501"/>
                    <a:pt x="7791946" y="2713622"/>
                    <a:pt x="7528732" y="2736337"/>
                  </a:cubicBezTo>
                  <a:cubicBezTo>
                    <a:pt x="7265519" y="2759052"/>
                    <a:pt x="7342930" y="2709699"/>
                    <a:pt x="7284218" y="2736337"/>
                  </a:cubicBezTo>
                  <a:cubicBezTo>
                    <a:pt x="7225506" y="2762975"/>
                    <a:pt x="7137699" y="2724997"/>
                    <a:pt x="7039705" y="2736337"/>
                  </a:cubicBezTo>
                  <a:cubicBezTo>
                    <a:pt x="6941711" y="2747677"/>
                    <a:pt x="6594846" y="2668223"/>
                    <a:pt x="6471070" y="2736337"/>
                  </a:cubicBezTo>
                  <a:cubicBezTo>
                    <a:pt x="6347294" y="2804451"/>
                    <a:pt x="6337708" y="2718463"/>
                    <a:pt x="6226557" y="2736337"/>
                  </a:cubicBezTo>
                  <a:cubicBezTo>
                    <a:pt x="6115406" y="2754211"/>
                    <a:pt x="5960245" y="2712750"/>
                    <a:pt x="5874003" y="2736337"/>
                  </a:cubicBezTo>
                  <a:cubicBezTo>
                    <a:pt x="5787761" y="2759924"/>
                    <a:pt x="5471590" y="2731391"/>
                    <a:pt x="5305367" y="2736337"/>
                  </a:cubicBezTo>
                  <a:cubicBezTo>
                    <a:pt x="5139144" y="2741283"/>
                    <a:pt x="4977657" y="2676863"/>
                    <a:pt x="4736732" y="2736337"/>
                  </a:cubicBezTo>
                  <a:cubicBezTo>
                    <a:pt x="4495808" y="2795811"/>
                    <a:pt x="4487515" y="2713625"/>
                    <a:pt x="4384178" y="2736337"/>
                  </a:cubicBezTo>
                  <a:cubicBezTo>
                    <a:pt x="4280841" y="2759049"/>
                    <a:pt x="4211019" y="2711379"/>
                    <a:pt x="4139665" y="2736337"/>
                  </a:cubicBezTo>
                  <a:cubicBezTo>
                    <a:pt x="4068311" y="2761295"/>
                    <a:pt x="3665233" y="2692632"/>
                    <a:pt x="3462989" y="2736337"/>
                  </a:cubicBezTo>
                  <a:cubicBezTo>
                    <a:pt x="3260745" y="2780042"/>
                    <a:pt x="2887097" y="2701565"/>
                    <a:pt x="2678272" y="2736337"/>
                  </a:cubicBezTo>
                  <a:cubicBezTo>
                    <a:pt x="2469447" y="2771109"/>
                    <a:pt x="2303996" y="2670468"/>
                    <a:pt x="2109637" y="2736337"/>
                  </a:cubicBezTo>
                  <a:cubicBezTo>
                    <a:pt x="1915278" y="2802206"/>
                    <a:pt x="1875611" y="2702362"/>
                    <a:pt x="1649042" y="2736337"/>
                  </a:cubicBezTo>
                  <a:cubicBezTo>
                    <a:pt x="1422474" y="2770312"/>
                    <a:pt x="1470094" y="2732843"/>
                    <a:pt x="1404529" y="2736337"/>
                  </a:cubicBezTo>
                  <a:cubicBezTo>
                    <a:pt x="1338964" y="2739831"/>
                    <a:pt x="1103073" y="2701860"/>
                    <a:pt x="943935" y="2736337"/>
                  </a:cubicBezTo>
                  <a:cubicBezTo>
                    <a:pt x="784797" y="2770814"/>
                    <a:pt x="452578" y="2649954"/>
                    <a:pt x="0" y="2736337"/>
                  </a:cubicBezTo>
                  <a:cubicBezTo>
                    <a:pt x="-56669" y="2590672"/>
                    <a:pt x="47814" y="2342409"/>
                    <a:pt x="0" y="2216433"/>
                  </a:cubicBezTo>
                  <a:cubicBezTo>
                    <a:pt x="-47814" y="2090457"/>
                    <a:pt x="640" y="1936709"/>
                    <a:pt x="0" y="1669166"/>
                  </a:cubicBezTo>
                  <a:cubicBezTo>
                    <a:pt x="-640" y="1401623"/>
                    <a:pt x="31132" y="1435660"/>
                    <a:pt x="0" y="1203988"/>
                  </a:cubicBezTo>
                  <a:cubicBezTo>
                    <a:pt x="-31132" y="972316"/>
                    <a:pt x="37648" y="922905"/>
                    <a:pt x="0" y="684084"/>
                  </a:cubicBezTo>
                  <a:cubicBezTo>
                    <a:pt x="-37648" y="445263"/>
                    <a:pt x="54366" y="297271"/>
                    <a:pt x="0" y="0"/>
                  </a:cubicBezTo>
                  <a:close/>
                </a:path>
              </a:pathLst>
            </a:custGeom>
            <a:noFill/>
            <a:ln w="19050" cmpd="dbl">
              <a:solidFill>
                <a:schemeClr val="bg1"/>
              </a:solidFill>
              <a:extLst>
                <a:ext uri="{C807C97D-BFC1-408E-A445-0C87EB9F89A2}">
                  <ask:lineSketchStyleProps xmlns:ask="http://schemas.microsoft.com/office/drawing/2018/sketchyshapes" sd="2692053244">
                    <a:prstGeom prst="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defTabSz="762000" eaLnBrk="1" fontAlgn="auto" hangingPunct="1">
                <a:spcBef>
                  <a:spcPts val="0"/>
                </a:spcBef>
                <a:spcAft>
                  <a:spcPts val="0"/>
                </a:spcAft>
              </a:pPr>
              <a:endParaRPr lang="zh-CN" altLang="en-US" sz="1000">
                <a:solidFill>
                  <a:srgbClr val="FFFFCC"/>
                </a:solidFill>
                <a:latin typeface="Arial" panose="020B0604020202020204"/>
                <a:ea typeface="微软雅黑" panose="020B0503020204020204" charset="-122"/>
              </a:endParaRPr>
            </a:p>
          </p:txBody>
        </p:sp>
        <p:sp>
          <p:nvSpPr>
            <p:cNvPr id="18" name="内容占位符 2">
              <a:extLst>
                <a:ext uri="{FF2B5EF4-FFF2-40B4-BE49-F238E27FC236}">
                  <a16:creationId xmlns:a16="http://schemas.microsoft.com/office/drawing/2014/main" id="{3A64AC55-4129-4A18-9C7C-5ED7EB833348}"/>
                </a:ext>
              </a:extLst>
            </p:cNvPr>
            <p:cNvSpPr txBox="1">
              <a:spLocks/>
            </p:cNvSpPr>
            <p:nvPr/>
          </p:nvSpPr>
          <p:spPr>
            <a:xfrm>
              <a:off x="1825374" y="4042120"/>
              <a:ext cx="8541253" cy="986409"/>
            </a:xfrm>
            <a:prstGeom prst="rect">
              <a:avLst/>
            </a:prstGeom>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altLang="zh-CN" sz="3600" dirty="0">
                  <a:solidFill>
                    <a:srgbClr val="FF0000"/>
                  </a:solidFill>
                  <a:latin typeface="微软雅黑" panose="020B0503020204020204" pitchFamily="34" charset="-122"/>
                  <a:ea typeface="微软雅黑" panose="020B0503020204020204" pitchFamily="34" charset="-122"/>
                </a:rPr>
                <a:t>MELODY2026</a:t>
              </a:r>
              <a:r>
                <a:rPr lang="zh-CN" altLang="en-US" sz="3600" dirty="0">
                  <a:solidFill>
                    <a:srgbClr val="FF0000"/>
                  </a:solidFill>
                  <a:latin typeface="微软雅黑" panose="020B0503020204020204" pitchFamily="34" charset="-122"/>
                  <a:ea typeface="微软雅黑" panose="020B0503020204020204" pitchFamily="34" charset="-122"/>
                </a:rPr>
                <a:t> 欢迎您</a:t>
              </a:r>
            </a:p>
          </p:txBody>
        </p:sp>
      </p:grpSp>
      <p:pic>
        <p:nvPicPr>
          <p:cNvPr id="22" name="图片 21">
            <a:extLst>
              <a:ext uri="{FF2B5EF4-FFF2-40B4-BE49-F238E27FC236}">
                <a16:creationId xmlns:a16="http://schemas.microsoft.com/office/drawing/2014/main" id="{35EDC7AB-B92E-40EA-8DC7-275CBC7D436D}"/>
              </a:ext>
            </a:extLst>
          </p:cNvPr>
          <p:cNvPicPr>
            <a:picLocks noChangeAspect="1"/>
          </p:cNvPicPr>
          <p:nvPr/>
        </p:nvPicPr>
        <p:blipFill>
          <a:blip r:embed="rId8"/>
          <a:stretch>
            <a:fillRect/>
          </a:stretch>
        </p:blipFill>
        <p:spPr>
          <a:xfrm>
            <a:off x="5089420" y="1972155"/>
            <a:ext cx="6280785" cy="2961589"/>
          </a:xfrm>
          <a:prstGeom prst="rect">
            <a:avLst/>
          </a:prstGeom>
        </p:spPr>
      </p:pic>
      <p:sp>
        <p:nvSpPr>
          <p:cNvPr id="27" name="文本框 26">
            <a:extLst>
              <a:ext uri="{FF2B5EF4-FFF2-40B4-BE49-F238E27FC236}">
                <a16:creationId xmlns:a16="http://schemas.microsoft.com/office/drawing/2014/main" id="{D98FBB37-E216-4A4B-B44E-E755D2BC1768}"/>
              </a:ext>
            </a:extLst>
          </p:cNvPr>
          <p:cNvSpPr txBox="1"/>
          <p:nvPr/>
        </p:nvSpPr>
        <p:spPr>
          <a:xfrm>
            <a:off x="5096903" y="1501233"/>
            <a:ext cx="4103634" cy="36933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zh-CN" altLang="en-US" dirty="0"/>
              <a:t>https://indico.ihep.ac.cn/event/29892/</a:t>
            </a:r>
          </a:p>
        </p:txBody>
      </p:sp>
      <p:sp>
        <p:nvSpPr>
          <p:cNvPr id="26" name="文本框 25">
            <a:extLst>
              <a:ext uri="{FF2B5EF4-FFF2-40B4-BE49-F238E27FC236}">
                <a16:creationId xmlns:a16="http://schemas.microsoft.com/office/drawing/2014/main" id="{6D29244D-D3E7-46D1-939A-8398BA38D514}"/>
              </a:ext>
            </a:extLst>
          </p:cNvPr>
          <p:cNvSpPr txBox="1"/>
          <p:nvPr/>
        </p:nvSpPr>
        <p:spPr>
          <a:xfrm>
            <a:off x="7393369" y="4196333"/>
            <a:ext cx="2404504" cy="276999"/>
          </a:xfrm>
          <a:prstGeom prst="rect">
            <a:avLst/>
          </a:prstGeom>
          <a:solidFill>
            <a:schemeClr val="bg1"/>
          </a:solidFill>
        </p:spPr>
        <p:txBody>
          <a:bodyPr wrap="none" lIns="0" tIns="0" rIns="0" bIns="0" rtlCol="0">
            <a:spAutoFit/>
          </a:bodyPr>
          <a:lstStyle/>
          <a:p>
            <a:r>
              <a:rPr lang="en-US" altLang="zh-CN" dirty="0">
                <a:latin typeface="Times" panose="02020603050405020304" pitchFamily="18" charset="0"/>
                <a:ea typeface="楷体" panose="02010609060101010101" pitchFamily="49" charset="-122"/>
                <a:cs typeface="Times" panose="02020603050405020304" pitchFamily="18" charset="0"/>
              </a:rPr>
              <a:t>2026.10.24-26 </a:t>
            </a:r>
            <a:r>
              <a:rPr lang="zh-CN" altLang="en-US" dirty="0">
                <a:latin typeface="Times" panose="02020603050405020304" pitchFamily="18" charset="0"/>
                <a:ea typeface="楷体" panose="02010609060101010101" pitchFamily="49" charset="-122"/>
                <a:cs typeface="Times" panose="02020603050405020304" pitchFamily="18" charset="0"/>
              </a:rPr>
              <a:t>广东</a:t>
            </a:r>
            <a:r>
              <a:rPr lang="en-US" altLang="zh-CN" dirty="0">
                <a:latin typeface="Times" panose="02020603050405020304" pitchFamily="18" charset="0"/>
                <a:ea typeface="楷体" panose="02010609060101010101" pitchFamily="49" charset="-122"/>
                <a:cs typeface="Times" panose="02020603050405020304" pitchFamily="18" charset="0"/>
              </a:rPr>
              <a:t>·</a:t>
            </a:r>
            <a:r>
              <a:rPr lang="zh-CN" altLang="en-US" dirty="0">
                <a:latin typeface="Times" panose="02020603050405020304" pitchFamily="18" charset="0"/>
                <a:ea typeface="楷体" panose="02010609060101010101" pitchFamily="49" charset="-122"/>
                <a:cs typeface="Times" panose="02020603050405020304" pitchFamily="18" charset="0"/>
              </a:rPr>
              <a:t>东莞</a:t>
            </a:r>
          </a:p>
        </p:txBody>
      </p:sp>
    </p:spTree>
    <p:extLst>
      <p:ext uri="{BB962C8B-B14F-4D97-AF65-F5344CB8AC3E}">
        <p14:creationId xmlns:p14="http://schemas.microsoft.com/office/powerpoint/2010/main" val="40335184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29182E0F-7AA7-3D0F-4164-D11EBBF61037}"/>
              </a:ext>
            </a:extLst>
          </p:cNvPr>
          <p:cNvSpPr>
            <a:spLocks noGrp="1"/>
          </p:cNvSpPr>
          <p:nvPr>
            <p:ph type="sldNum" sz="quarter" idx="12"/>
          </p:nvPr>
        </p:nvSpPr>
        <p:spPr/>
        <p:txBody>
          <a:bodyPr/>
          <a:lstStyle/>
          <a:p>
            <a:fld id="{ECC73629-B289-4799-8BD1-5C362D43B8F8}" type="slidenum">
              <a:rPr lang="zh-CN" altLang="en-US" smtClean="0"/>
              <a:t>2</a:t>
            </a:fld>
            <a:endParaRPr lang="zh-CN" altLang="en-US" dirty="0"/>
          </a:p>
        </p:txBody>
      </p:sp>
      <p:sp>
        <p:nvSpPr>
          <p:cNvPr id="3" name="文本占位符 2">
            <a:extLst>
              <a:ext uri="{FF2B5EF4-FFF2-40B4-BE49-F238E27FC236}">
                <a16:creationId xmlns:a16="http://schemas.microsoft.com/office/drawing/2014/main" id="{1AF2E626-F1EA-9432-7308-48CB938CC10F}"/>
              </a:ext>
            </a:extLst>
          </p:cNvPr>
          <p:cNvSpPr>
            <a:spLocks noGrp="1"/>
          </p:cNvSpPr>
          <p:nvPr>
            <p:ph type="body" idx="1"/>
          </p:nvPr>
        </p:nvSpPr>
        <p:spPr/>
        <p:txBody>
          <a:bodyPr/>
          <a:lstStyle/>
          <a:p>
            <a:r>
              <a:rPr lang="zh-CN" altLang="en-US" sz="2800" b="1" i="0" u="none" strike="noStrike" baseline="0" dirty="0">
                <a:latin typeface="Helvetica-Bold"/>
              </a:rPr>
              <a:t>缪子源与缪子束流</a:t>
            </a:r>
            <a:endParaRPr lang="zh-CN" altLang="en-US" dirty="0"/>
          </a:p>
        </p:txBody>
      </p:sp>
      <p:sp>
        <p:nvSpPr>
          <p:cNvPr id="4" name="内容占位符 3">
            <a:extLst>
              <a:ext uri="{FF2B5EF4-FFF2-40B4-BE49-F238E27FC236}">
                <a16:creationId xmlns:a16="http://schemas.microsoft.com/office/drawing/2014/main" id="{E861BDCC-9F7E-5346-C779-B45AEDCE3E66}"/>
              </a:ext>
            </a:extLst>
          </p:cNvPr>
          <p:cNvSpPr>
            <a:spLocks noGrp="1"/>
          </p:cNvSpPr>
          <p:nvPr>
            <p:ph sz="quarter" idx="13"/>
          </p:nvPr>
        </p:nvSpPr>
        <p:spPr/>
        <p:txBody>
          <a:bodyPr/>
          <a:lstStyle/>
          <a:p>
            <a:r>
              <a:rPr lang="zh-CN" altLang="en-US" dirty="0"/>
              <a:t>缪子的产生与分类</a:t>
            </a:r>
          </a:p>
        </p:txBody>
      </p:sp>
      <p:pic>
        <p:nvPicPr>
          <p:cNvPr id="9" name="Picture 7">
            <a:extLst>
              <a:ext uri="{FF2B5EF4-FFF2-40B4-BE49-F238E27FC236}">
                <a16:creationId xmlns:a16="http://schemas.microsoft.com/office/drawing/2014/main" id="{39356797-CAAF-A8E3-6ABD-8161ACA81A08}"/>
              </a:ext>
            </a:extLst>
          </p:cNvPr>
          <p:cNvPicPr>
            <a:picLocks noChangeAspect="1" noChangeArrowheads="1"/>
          </p:cNvPicPr>
          <p:nvPr>
            <p:custDataLst>
              <p:tags r:id="rId1"/>
            </p:custDataLst>
          </p:nvPr>
        </p:nvPicPr>
        <p:blipFill>
          <a:blip r:embed="rId4">
            <a:extLst>
              <a:ext uri="{28A0092B-C50C-407E-A947-70E740481C1C}">
                <a14:useLocalDpi xmlns:a14="http://schemas.microsoft.com/office/drawing/2010/main" val="0"/>
              </a:ext>
            </a:extLst>
          </a:blip>
          <a:stretch>
            <a:fillRect/>
          </a:stretch>
        </p:blipFill>
        <p:spPr bwMode="auto">
          <a:xfrm>
            <a:off x="3305273" y="1671356"/>
            <a:ext cx="3853607" cy="2937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图片 9">
            <a:extLst>
              <a:ext uri="{FF2B5EF4-FFF2-40B4-BE49-F238E27FC236}">
                <a16:creationId xmlns:a16="http://schemas.microsoft.com/office/drawing/2014/main" id="{B2F705D5-FC79-BBD6-F8BE-C48F39B44F8E}"/>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949162" y="1865026"/>
            <a:ext cx="2039259" cy="2689263"/>
          </a:xfrm>
          <a:prstGeom prst="rect">
            <a:avLst/>
          </a:prstGeom>
        </p:spPr>
      </p:pic>
      <p:sp>
        <p:nvSpPr>
          <p:cNvPr id="11" name="文本框 10">
            <a:extLst>
              <a:ext uri="{FF2B5EF4-FFF2-40B4-BE49-F238E27FC236}">
                <a16:creationId xmlns:a16="http://schemas.microsoft.com/office/drawing/2014/main" id="{EFE26B2C-DEE3-E6A0-2CF5-088BD759F8BE}"/>
              </a:ext>
            </a:extLst>
          </p:cNvPr>
          <p:cNvSpPr txBox="1"/>
          <p:nvPr/>
        </p:nvSpPr>
        <p:spPr>
          <a:xfrm>
            <a:off x="1197070" y="1430926"/>
            <a:ext cx="1543442" cy="368300"/>
          </a:xfrm>
          <a:prstGeom prst="rect">
            <a:avLst/>
          </a:prstGeom>
          <a:solidFill>
            <a:srgbClr val="071F65"/>
          </a:solidFill>
        </p:spPr>
        <p:txBody>
          <a:bodyPr wrap="square">
            <a:spAutoFit/>
          </a:bodyPr>
          <a:lstStyle/>
          <a:p>
            <a:pPr algn="ctr"/>
            <a:r>
              <a:rPr lang="zh-CN" altLang="en-US" dirty="0">
                <a:solidFill>
                  <a:schemeClr val="bg1"/>
                </a:solidFill>
                <a:latin typeface="Helvetica" panose="020B0604020202020204" pitchFamily="34" charset="0"/>
                <a:ea typeface="等线" panose="02010600030101010101" pitchFamily="2" charset="-122"/>
              </a:rPr>
              <a:t>宇宙线缪子</a:t>
            </a:r>
          </a:p>
        </p:txBody>
      </p:sp>
      <p:pic>
        <p:nvPicPr>
          <p:cNvPr id="204" name="图片 203">
            <a:extLst>
              <a:ext uri="{FF2B5EF4-FFF2-40B4-BE49-F238E27FC236}">
                <a16:creationId xmlns:a16="http://schemas.microsoft.com/office/drawing/2014/main" id="{9CD244B4-AE1E-8FB5-024D-A855857D1128}"/>
              </a:ext>
            </a:extLst>
          </p:cNvPr>
          <p:cNvPicPr>
            <a:picLocks noChangeAspect="1"/>
          </p:cNvPicPr>
          <p:nvPr/>
        </p:nvPicPr>
        <p:blipFill>
          <a:blip r:embed="rId6"/>
          <a:stretch>
            <a:fillRect/>
          </a:stretch>
        </p:blipFill>
        <p:spPr>
          <a:xfrm>
            <a:off x="7307920" y="2365188"/>
            <a:ext cx="2874692" cy="2025942"/>
          </a:xfrm>
          <a:prstGeom prst="rect">
            <a:avLst/>
          </a:prstGeom>
        </p:spPr>
      </p:pic>
      <p:grpSp>
        <p:nvGrpSpPr>
          <p:cNvPr id="237" name="组合 236">
            <a:extLst>
              <a:ext uri="{FF2B5EF4-FFF2-40B4-BE49-F238E27FC236}">
                <a16:creationId xmlns:a16="http://schemas.microsoft.com/office/drawing/2014/main" id="{95C82C0D-9A22-C4DD-C687-8BAB5CAE4BB7}"/>
              </a:ext>
            </a:extLst>
          </p:cNvPr>
          <p:cNvGrpSpPr/>
          <p:nvPr/>
        </p:nvGrpSpPr>
        <p:grpSpPr>
          <a:xfrm>
            <a:off x="845521" y="4801045"/>
            <a:ext cx="2773374" cy="1592055"/>
            <a:chOff x="318495" y="4440570"/>
            <a:chExt cx="2773374" cy="1592055"/>
          </a:xfrm>
        </p:grpSpPr>
        <p:pic>
          <p:nvPicPr>
            <p:cNvPr id="218" name="图片 217">
              <a:extLst>
                <a:ext uri="{FF2B5EF4-FFF2-40B4-BE49-F238E27FC236}">
                  <a16:creationId xmlns:a16="http://schemas.microsoft.com/office/drawing/2014/main" id="{802D44D0-6482-39DB-03C1-732271F5B34B}"/>
                </a:ext>
              </a:extLst>
            </p:cNvPr>
            <p:cNvPicPr>
              <a:picLocks noChangeAspect="1"/>
            </p:cNvPicPr>
            <p:nvPr/>
          </p:nvPicPr>
          <p:blipFill>
            <a:blip r:embed="rId7"/>
            <a:stretch>
              <a:fillRect/>
            </a:stretch>
          </p:blipFill>
          <p:spPr>
            <a:xfrm>
              <a:off x="318495" y="4440570"/>
              <a:ext cx="2773374" cy="1592055"/>
            </a:xfrm>
            <a:prstGeom prst="rect">
              <a:avLst/>
            </a:prstGeom>
          </p:spPr>
        </p:pic>
        <p:sp>
          <p:nvSpPr>
            <p:cNvPr id="219" name="矩形 3">
              <a:extLst>
                <a:ext uri="{FF2B5EF4-FFF2-40B4-BE49-F238E27FC236}">
                  <a16:creationId xmlns:a16="http://schemas.microsoft.com/office/drawing/2014/main" id="{CED66556-DA81-381B-CFCC-D73C588971E3}"/>
                </a:ext>
              </a:extLst>
            </p:cNvPr>
            <p:cNvSpPr>
              <a:spLocks noChangeArrowheads="1"/>
            </p:cNvSpPr>
            <p:nvPr/>
          </p:nvSpPr>
          <p:spPr bwMode="auto">
            <a:xfrm>
              <a:off x="433427" y="4447505"/>
              <a:ext cx="1881377" cy="338554"/>
            </a:xfrm>
            <a:prstGeom prst="rect">
              <a:avLst/>
            </a:prstGeom>
            <a:solidFill>
              <a:schemeClr val="bg1"/>
            </a:solidFill>
            <a:ln>
              <a:noFill/>
            </a:ln>
          </p:spPr>
          <p:txBody>
            <a:bodyPr wrap="square">
              <a:spAutoFit/>
            </a:bodyPr>
            <a:lstStyle>
              <a:lvl1pPr marL="342900" indent="-342900">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342900" lvl="2" indent="-342900">
                <a:buClr>
                  <a:srgbClr val="174994"/>
                </a:buClr>
                <a:buSzPct val="100000"/>
                <a:buFont typeface="Wingdings" panose="05000000000000000000" pitchFamily="2" charset="2"/>
                <a:buChar char="n"/>
                <a:defRPr/>
              </a:pPr>
              <a:r>
                <a:rPr lang="zh-CN" altLang="en-US" sz="1600" dirty="0">
                  <a:solidFill>
                    <a:srgbClr val="174994"/>
                  </a:solidFill>
                  <a:latin typeface="Times New Roman" panose="02020603050405020304" pitchFamily="18" charset="0"/>
                  <a:ea typeface="微软雅黑" panose="020B0503020204020204" pitchFamily="34" charset="-122"/>
                  <a:cs typeface="Times New Roman" panose="02020603050405020304" pitchFamily="18" charset="0"/>
                </a:rPr>
                <a:t>表面缪</a:t>
              </a:r>
              <a:r>
                <a:rPr lang="en-US" altLang="zh-CN" sz="1600" dirty="0">
                  <a:solidFill>
                    <a:srgbClr val="174994"/>
                  </a:solidFill>
                  <a:latin typeface="Times New Roman" panose="02020603050405020304" pitchFamily="18" charset="0"/>
                  <a:ea typeface="微软雅黑" panose="020B0503020204020204" pitchFamily="34" charset="-122"/>
                  <a:cs typeface="Times New Roman" panose="02020603050405020304" pitchFamily="18" charset="0"/>
                </a:rPr>
                <a:t> </a:t>
              </a:r>
            </a:p>
          </p:txBody>
        </p:sp>
      </p:grpSp>
      <p:grpSp>
        <p:nvGrpSpPr>
          <p:cNvPr id="220" name="组合 219">
            <a:extLst>
              <a:ext uri="{FF2B5EF4-FFF2-40B4-BE49-F238E27FC236}">
                <a16:creationId xmlns:a16="http://schemas.microsoft.com/office/drawing/2014/main" id="{1EAB63F8-6D08-02E8-4030-E90EE3139B6B}"/>
              </a:ext>
            </a:extLst>
          </p:cNvPr>
          <p:cNvGrpSpPr/>
          <p:nvPr/>
        </p:nvGrpSpPr>
        <p:grpSpPr>
          <a:xfrm>
            <a:off x="4291389" y="4801045"/>
            <a:ext cx="1881377" cy="1459012"/>
            <a:chOff x="458963" y="4966378"/>
            <a:chExt cx="1881377" cy="1459012"/>
          </a:xfrm>
        </p:grpSpPr>
        <p:pic>
          <p:nvPicPr>
            <p:cNvPr id="221" name="图片 220">
              <a:extLst>
                <a:ext uri="{FF2B5EF4-FFF2-40B4-BE49-F238E27FC236}">
                  <a16:creationId xmlns:a16="http://schemas.microsoft.com/office/drawing/2014/main" id="{9836DE79-25BA-F98E-D52B-5E02EAB0BE7C}"/>
                </a:ext>
              </a:extLst>
            </p:cNvPr>
            <p:cNvPicPr>
              <a:picLocks noChangeAspect="1"/>
            </p:cNvPicPr>
            <p:nvPr/>
          </p:nvPicPr>
          <p:blipFill>
            <a:blip r:embed="rId8"/>
            <a:stretch>
              <a:fillRect/>
            </a:stretch>
          </p:blipFill>
          <p:spPr>
            <a:xfrm>
              <a:off x="685228" y="4966378"/>
              <a:ext cx="1363705" cy="1459012"/>
            </a:xfrm>
            <a:prstGeom prst="rect">
              <a:avLst/>
            </a:prstGeom>
          </p:spPr>
        </p:pic>
        <p:sp>
          <p:nvSpPr>
            <p:cNvPr id="222" name="矩形 3">
              <a:extLst>
                <a:ext uri="{FF2B5EF4-FFF2-40B4-BE49-F238E27FC236}">
                  <a16:creationId xmlns:a16="http://schemas.microsoft.com/office/drawing/2014/main" id="{00BFCBCA-8915-2D35-3C0B-13A61CC074E9}"/>
                </a:ext>
              </a:extLst>
            </p:cNvPr>
            <p:cNvSpPr>
              <a:spLocks noChangeArrowheads="1"/>
            </p:cNvSpPr>
            <p:nvPr/>
          </p:nvSpPr>
          <p:spPr bwMode="auto">
            <a:xfrm>
              <a:off x="458963" y="4973357"/>
              <a:ext cx="1881377" cy="338554"/>
            </a:xfrm>
            <a:prstGeom prst="rect">
              <a:avLst/>
            </a:prstGeom>
            <a:solidFill>
              <a:schemeClr val="bg1"/>
            </a:solidFill>
            <a:ln>
              <a:noFill/>
            </a:ln>
          </p:spPr>
          <p:txBody>
            <a:bodyPr wrap="square">
              <a:spAutoFit/>
            </a:bodyPr>
            <a:lstStyle>
              <a:lvl1pPr marL="342900" indent="-342900">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342900" lvl="2" indent="-342900">
                <a:buClr>
                  <a:srgbClr val="174994"/>
                </a:buClr>
                <a:buSzPct val="100000"/>
                <a:buFont typeface="Wingdings" panose="05000000000000000000" pitchFamily="2" charset="2"/>
                <a:buChar char="n"/>
                <a:defRPr/>
              </a:pPr>
              <a:r>
                <a:rPr lang="zh-CN" altLang="en-US" sz="1600" dirty="0">
                  <a:solidFill>
                    <a:srgbClr val="174994"/>
                  </a:solidFill>
                  <a:latin typeface="Times New Roman" panose="02020603050405020304" pitchFamily="18" charset="0"/>
                  <a:ea typeface="微软雅黑" panose="020B0503020204020204" pitchFamily="34" charset="-122"/>
                  <a:cs typeface="Times New Roman" panose="02020603050405020304" pitchFamily="18" charset="0"/>
                </a:rPr>
                <a:t>云缪</a:t>
              </a:r>
              <a:r>
                <a:rPr lang="en-US" altLang="zh-CN" sz="1600" dirty="0">
                  <a:solidFill>
                    <a:srgbClr val="174994"/>
                  </a:solidFill>
                  <a:latin typeface="Times New Roman" panose="02020603050405020304" pitchFamily="18" charset="0"/>
                  <a:ea typeface="微软雅黑" panose="020B0503020204020204" pitchFamily="34" charset="-122"/>
                  <a:cs typeface="Times New Roman" panose="02020603050405020304" pitchFamily="18" charset="0"/>
                </a:rPr>
                <a:t> </a:t>
              </a:r>
            </a:p>
          </p:txBody>
        </p:sp>
      </p:grpSp>
      <p:grpSp>
        <p:nvGrpSpPr>
          <p:cNvPr id="223" name="组合 222">
            <a:extLst>
              <a:ext uri="{FF2B5EF4-FFF2-40B4-BE49-F238E27FC236}">
                <a16:creationId xmlns:a16="http://schemas.microsoft.com/office/drawing/2014/main" id="{7A731240-D248-AF9B-C482-B757DA3ED4A1}"/>
              </a:ext>
            </a:extLst>
          </p:cNvPr>
          <p:cNvGrpSpPr/>
          <p:nvPr/>
        </p:nvGrpSpPr>
        <p:grpSpPr>
          <a:xfrm>
            <a:off x="6688604" y="4801045"/>
            <a:ext cx="4569115" cy="1613160"/>
            <a:chOff x="458963" y="3165494"/>
            <a:chExt cx="4569115" cy="1613160"/>
          </a:xfrm>
        </p:grpSpPr>
        <p:pic>
          <p:nvPicPr>
            <p:cNvPr id="224" name="图片 223">
              <a:extLst>
                <a:ext uri="{FF2B5EF4-FFF2-40B4-BE49-F238E27FC236}">
                  <a16:creationId xmlns:a16="http://schemas.microsoft.com/office/drawing/2014/main" id="{83E9BFBB-E8E3-359B-D850-EA6C212729F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3970128">
              <a:off x="2952063" y="3627573"/>
              <a:ext cx="488715" cy="543275"/>
            </a:xfrm>
            <a:prstGeom prst="rect">
              <a:avLst/>
            </a:prstGeom>
          </p:spPr>
        </p:pic>
        <p:pic>
          <p:nvPicPr>
            <p:cNvPr id="225" name="图片 224">
              <a:extLst>
                <a:ext uri="{FF2B5EF4-FFF2-40B4-BE49-F238E27FC236}">
                  <a16:creationId xmlns:a16="http://schemas.microsoft.com/office/drawing/2014/main" id="{B06E99B4-74F9-6A60-B83E-07C4A519C49E}"/>
                </a:ext>
              </a:extLst>
            </p:cNvPr>
            <p:cNvPicPr>
              <a:picLocks noChangeAspect="1"/>
            </p:cNvPicPr>
            <p:nvPr/>
          </p:nvPicPr>
          <p:blipFill>
            <a:blip r:embed="rId10"/>
            <a:srcRect l="44587" t="63594" r="31244" b="17937"/>
            <a:stretch>
              <a:fillRect/>
            </a:stretch>
          </p:blipFill>
          <p:spPr>
            <a:xfrm>
              <a:off x="3357982" y="4322155"/>
              <a:ext cx="996244" cy="438846"/>
            </a:xfrm>
            <a:prstGeom prst="rect">
              <a:avLst/>
            </a:prstGeom>
          </p:spPr>
        </p:pic>
        <p:pic>
          <p:nvPicPr>
            <p:cNvPr id="226" name="图片 225">
              <a:extLst>
                <a:ext uri="{FF2B5EF4-FFF2-40B4-BE49-F238E27FC236}">
                  <a16:creationId xmlns:a16="http://schemas.microsoft.com/office/drawing/2014/main" id="{310B2E76-69C4-8ED8-1932-C642AC7F1C79}"/>
                </a:ext>
              </a:extLst>
            </p:cNvPr>
            <p:cNvPicPr>
              <a:picLocks noChangeAspect="1"/>
            </p:cNvPicPr>
            <p:nvPr/>
          </p:nvPicPr>
          <p:blipFill>
            <a:blip r:embed="rId11"/>
            <a:stretch>
              <a:fillRect/>
            </a:stretch>
          </p:blipFill>
          <p:spPr>
            <a:xfrm>
              <a:off x="458963" y="3176818"/>
              <a:ext cx="2483851" cy="1601836"/>
            </a:xfrm>
            <a:prstGeom prst="rect">
              <a:avLst/>
            </a:prstGeom>
          </p:spPr>
        </p:pic>
        <p:sp>
          <p:nvSpPr>
            <p:cNvPr id="227" name="矩形 3">
              <a:extLst>
                <a:ext uri="{FF2B5EF4-FFF2-40B4-BE49-F238E27FC236}">
                  <a16:creationId xmlns:a16="http://schemas.microsoft.com/office/drawing/2014/main" id="{487A3F6F-4839-400A-81D2-FFD7F3A6BFFA}"/>
                </a:ext>
              </a:extLst>
            </p:cNvPr>
            <p:cNvSpPr>
              <a:spLocks noChangeArrowheads="1"/>
            </p:cNvSpPr>
            <p:nvPr/>
          </p:nvSpPr>
          <p:spPr bwMode="auto">
            <a:xfrm>
              <a:off x="458963" y="3165494"/>
              <a:ext cx="1881377" cy="338554"/>
            </a:xfrm>
            <a:prstGeom prst="rect">
              <a:avLst/>
            </a:prstGeom>
            <a:solidFill>
              <a:schemeClr val="bg1"/>
            </a:solidFill>
            <a:ln>
              <a:noFill/>
            </a:ln>
          </p:spPr>
          <p:txBody>
            <a:bodyPr wrap="square">
              <a:spAutoFit/>
            </a:bodyPr>
            <a:lstStyle>
              <a:lvl1pPr marL="342900" indent="-342900">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342900" lvl="2" indent="-342900">
                <a:buClr>
                  <a:srgbClr val="174994"/>
                </a:buClr>
                <a:buSzPct val="100000"/>
                <a:buFont typeface="Wingdings" panose="05000000000000000000" pitchFamily="2" charset="2"/>
                <a:buChar char="n"/>
                <a:defRPr/>
              </a:pPr>
              <a:r>
                <a:rPr lang="zh-CN" altLang="en-US" sz="1600" dirty="0">
                  <a:solidFill>
                    <a:srgbClr val="174994"/>
                  </a:solidFill>
                  <a:latin typeface="Times New Roman" panose="02020603050405020304" pitchFamily="18" charset="0"/>
                  <a:ea typeface="微软雅黑" panose="020B0503020204020204" pitchFamily="34" charset="-122"/>
                  <a:cs typeface="Times New Roman" panose="02020603050405020304" pitchFamily="18" charset="0"/>
                </a:rPr>
                <a:t>衰变缪</a:t>
              </a:r>
              <a:r>
                <a:rPr lang="en-US" altLang="zh-CN" sz="1600" dirty="0">
                  <a:solidFill>
                    <a:srgbClr val="174994"/>
                  </a:solidFill>
                  <a:latin typeface="Times New Roman" panose="02020603050405020304" pitchFamily="18" charset="0"/>
                  <a:ea typeface="微软雅黑" panose="020B0503020204020204" pitchFamily="34" charset="-122"/>
                  <a:cs typeface="Times New Roman" panose="02020603050405020304" pitchFamily="18" charset="0"/>
                </a:rPr>
                <a:t> </a:t>
              </a:r>
            </a:p>
          </p:txBody>
        </p:sp>
        <p:pic>
          <p:nvPicPr>
            <p:cNvPr id="228" name="图片 227">
              <a:extLst>
                <a:ext uri="{FF2B5EF4-FFF2-40B4-BE49-F238E27FC236}">
                  <a16:creationId xmlns:a16="http://schemas.microsoft.com/office/drawing/2014/main" id="{6AFAB2C0-BEC7-916F-BEEF-910B8DDD613D}"/>
                </a:ext>
              </a:extLst>
            </p:cNvPr>
            <p:cNvPicPr>
              <a:picLocks noChangeAspect="1"/>
            </p:cNvPicPr>
            <p:nvPr/>
          </p:nvPicPr>
          <p:blipFill>
            <a:blip r:embed="rId11"/>
            <a:srcRect l="33163" t="32882" r="59823" b="50749"/>
            <a:stretch>
              <a:fillRect/>
            </a:stretch>
          </p:blipFill>
          <p:spPr>
            <a:xfrm>
              <a:off x="2882253" y="3715536"/>
              <a:ext cx="174214" cy="262200"/>
            </a:xfrm>
            <a:prstGeom prst="rect">
              <a:avLst/>
            </a:prstGeom>
          </p:spPr>
        </p:pic>
        <p:pic>
          <p:nvPicPr>
            <p:cNvPr id="229" name="图片 228">
              <a:extLst>
                <a:ext uri="{FF2B5EF4-FFF2-40B4-BE49-F238E27FC236}">
                  <a16:creationId xmlns:a16="http://schemas.microsoft.com/office/drawing/2014/main" id="{1D4EC13A-2468-458D-BFA1-DCA48CE25B2B}"/>
                </a:ext>
              </a:extLst>
            </p:cNvPr>
            <p:cNvPicPr>
              <a:picLocks noChangeAspect="1"/>
            </p:cNvPicPr>
            <p:nvPr/>
          </p:nvPicPr>
          <p:blipFill>
            <a:blip r:embed="rId12" cstate="print">
              <a:extLst>
                <a:ext uri="{28A0092B-C50C-407E-A947-70E740481C1C}">
                  <a14:useLocalDpi xmlns:a14="http://schemas.microsoft.com/office/drawing/2010/main" val="0"/>
                </a:ext>
              </a:extLst>
            </a:blip>
            <a:srcRect l="60186" t="1" b="69024"/>
            <a:stretch>
              <a:fillRect/>
            </a:stretch>
          </p:blipFill>
          <p:spPr>
            <a:xfrm rot="1905772">
              <a:off x="3304561" y="3844544"/>
              <a:ext cx="194579" cy="168280"/>
            </a:xfrm>
            <a:prstGeom prst="rect">
              <a:avLst/>
            </a:prstGeom>
          </p:spPr>
        </p:pic>
        <p:pic>
          <p:nvPicPr>
            <p:cNvPr id="230" name="图片 229">
              <a:extLst>
                <a:ext uri="{FF2B5EF4-FFF2-40B4-BE49-F238E27FC236}">
                  <a16:creationId xmlns:a16="http://schemas.microsoft.com/office/drawing/2014/main" id="{0F63C017-51FC-07A5-D63D-BC59CFD60EBC}"/>
                </a:ext>
              </a:extLst>
            </p:cNvPr>
            <p:cNvPicPr>
              <a:picLocks noChangeAspect="1"/>
            </p:cNvPicPr>
            <p:nvPr/>
          </p:nvPicPr>
          <p:blipFill>
            <a:blip r:embed="rId13" cstate="print">
              <a:extLst>
                <a:ext uri="{28A0092B-C50C-407E-A947-70E740481C1C}">
                  <a14:useLocalDpi xmlns:a14="http://schemas.microsoft.com/office/drawing/2010/main" val="0"/>
                </a:ext>
              </a:extLst>
            </a:blip>
            <a:srcRect l="4399" t="79429" r="39551" b="-3680"/>
            <a:stretch>
              <a:fillRect/>
            </a:stretch>
          </p:blipFill>
          <p:spPr>
            <a:xfrm rot="2620312">
              <a:off x="3204535" y="4115002"/>
              <a:ext cx="493442" cy="72000"/>
            </a:xfrm>
            <a:prstGeom prst="rect">
              <a:avLst/>
            </a:prstGeom>
          </p:spPr>
        </p:pic>
        <p:pic>
          <p:nvPicPr>
            <p:cNvPr id="231" name="图片 230">
              <a:extLst>
                <a:ext uri="{FF2B5EF4-FFF2-40B4-BE49-F238E27FC236}">
                  <a16:creationId xmlns:a16="http://schemas.microsoft.com/office/drawing/2014/main" id="{2CE5C351-AF36-818D-F4D7-8EA2BF1603C6}"/>
                </a:ext>
              </a:extLst>
            </p:cNvPr>
            <p:cNvPicPr>
              <a:picLocks noChangeAspect="1"/>
            </p:cNvPicPr>
            <p:nvPr/>
          </p:nvPicPr>
          <p:blipFill>
            <a:blip r:embed="rId14" cstate="print">
              <a:extLst>
                <a:ext uri="{28A0092B-C50C-407E-A947-70E740481C1C}">
                  <a14:useLocalDpi xmlns:a14="http://schemas.microsoft.com/office/drawing/2010/main" val="0"/>
                </a:ext>
              </a:extLst>
            </a:blip>
            <a:srcRect l="8709" b="31181"/>
            <a:stretch>
              <a:fillRect/>
            </a:stretch>
          </p:blipFill>
          <p:spPr>
            <a:xfrm rot="507165">
              <a:off x="3332800" y="3877892"/>
              <a:ext cx="686597" cy="174554"/>
            </a:xfrm>
            <a:prstGeom prst="rect">
              <a:avLst/>
            </a:prstGeom>
          </p:spPr>
        </p:pic>
        <p:pic>
          <p:nvPicPr>
            <p:cNvPr id="232" name="图片 231">
              <a:extLst>
                <a:ext uri="{FF2B5EF4-FFF2-40B4-BE49-F238E27FC236}">
                  <a16:creationId xmlns:a16="http://schemas.microsoft.com/office/drawing/2014/main" id="{6E97FD1F-5BC9-B608-83E1-A3A57B1B77D3}"/>
                </a:ext>
              </a:extLst>
            </p:cNvPr>
            <p:cNvPicPr>
              <a:picLocks noChangeAspect="1"/>
            </p:cNvPicPr>
            <p:nvPr/>
          </p:nvPicPr>
          <p:blipFill>
            <a:blip r:embed="rId11"/>
            <a:srcRect l="62082" t="40194" r="34701" b="55733"/>
            <a:stretch>
              <a:fillRect/>
            </a:stretch>
          </p:blipFill>
          <p:spPr>
            <a:xfrm rot="401671">
              <a:off x="3578494" y="4005062"/>
              <a:ext cx="79930" cy="65234"/>
            </a:xfrm>
            <a:prstGeom prst="rect">
              <a:avLst/>
            </a:prstGeom>
          </p:spPr>
        </p:pic>
        <p:pic>
          <p:nvPicPr>
            <p:cNvPr id="233" name="图片 232">
              <a:extLst>
                <a:ext uri="{FF2B5EF4-FFF2-40B4-BE49-F238E27FC236}">
                  <a16:creationId xmlns:a16="http://schemas.microsoft.com/office/drawing/2014/main" id="{55858F08-47B2-EFD8-2F94-953960C135E0}"/>
                </a:ext>
              </a:extLst>
            </p:cNvPr>
            <p:cNvPicPr>
              <a:picLocks noChangeAspect="1"/>
            </p:cNvPicPr>
            <p:nvPr/>
          </p:nvPicPr>
          <p:blipFill>
            <a:blip r:embed="rId11"/>
            <a:srcRect l="71886" t="39341" r="21748" b="52822"/>
            <a:stretch>
              <a:fillRect/>
            </a:stretch>
          </p:blipFill>
          <p:spPr>
            <a:xfrm rot="513677">
              <a:off x="3626922" y="3818207"/>
              <a:ext cx="158112" cy="125537"/>
            </a:xfrm>
            <a:prstGeom prst="rect">
              <a:avLst/>
            </a:prstGeom>
          </p:spPr>
        </p:pic>
        <p:sp>
          <p:nvSpPr>
            <p:cNvPr id="234" name="文本框 233">
              <a:extLst>
                <a:ext uri="{FF2B5EF4-FFF2-40B4-BE49-F238E27FC236}">
                  <a16:creationId xmlns:a16="http://schemas.microsoft.com/office/drawing/2014/main" id="{A474F640-A1BE-1548-5DD9-62C2BC3FAEC6}"/>
                </a:ext>
              </a:extLst>
            </p:cNvPr>
            <p:cNvSpPr txBox="1"/>
            <p:nvPr/>
          </p:nvSpPr>
          <p:spPr>
            <a:xfrm rot="756317">
              <a:off x="3780986" y="3947775"/>
              <a:ext cx="150236" cy="253916"/>
            </a:xfrm>
            <a:prstGeom prst="rect">
              <a:avLst/>
            </a:prstGeom>
            <a:noFill/>
          </p:spPr>
          <p:txBody>
            <a:bodyPr wrap="square" rtlCol="0">
              <a:spAutoFit/>
            </a:bodyPr>
            <a:lstStyle/>
            <a:p>
              <a:r>
                <a:rPr lang="en-US" altLang="zh-CN" sz="1050" dirty="0">
                  <a:latin typeface="Adobe 宋体 Std L" panose="02020300000000000000" pitchFamily="18" charset="-122"/>
                  <a:ea typeface="Adobe 宋体 Std L" panose="02020300000000000000" pitchFamily="18" charset="-122"/>
                  <a:cs typeface="Times New Roman" panose="02020603050405020304" pitchFamily="18" charset="0"/>
                </a:rPr>
                <a:t>e</a:t>
              </a:r>
              <a:endParaRPr lang="zh-CN" altLang="en-US" sz="1050" dirty="0">
                <a:latin typeface="Adobe 宋体 Std L" panose="02020300000000000000" pitchFamily="18" charset="-122"/>
                <a:ea typeface="Adobe 宋体 Std L" panose="02020300000000000000" pitchFamily="18" charset="-122"/>
                <a:cs typeface="Times New Roman" panose="02020603050405020304" pitchFamily="18" charset="0"/>
              </a:endParaRPr>
            </a:p>
          </p:txBody>
        </p:sp>
        <p:pic>
          <p:nvPicPr>
            <p:cNvPr id="235" name="图片 234">
              <a:extLst>
                <a:ext uri="{FF2B5EF4-FFF2-40B4-BE49-F238E27FC236}">
                  <a16:creationId xmlns:a16="http://schemas.microsoft.com/office/drawing/2014/main" id="{FEE45393-B5C5-B3EA-D141-4A6FD2662479}"/>
                </a:ext>
              </a:extLst>
            </p:cNvPr>
            <p:cNvPicPr>
              <a:picLocks noChangeAspect="1"/>
            </p:cNvPicPr>
            <p:nvPr/>
          </p:nvPicPr>
          <p:blipFill>
            <a:blip r:embed="rId11"/>
            <a:srcRect l="71886" t="39341" r="21748" b="52822"/>
            <a:stretch>
              <a:fillRect/>
            </a:stretch>
          </p:blipFill>
          <p:spPr>
            <a:xfrm rot="513677">
              <a:off x="3623896" y="4184482"/>
              <a:ext cx="158112" cy="125537"/>
            </a:xfrm>
            <a:prstGeom prst="rect">
              <a:avLst/>
            </a:prstGeom>
          </p:spPr>
        </p:pic>
        <p:pic>
          <p:nvPicPr>
            <p:cNvPr id="236" name="图片 235">
              <a:extLst>
                <a:ext uri="{FF2B5EF4-FFF2-40B4-BE49-F238E27FC236}">
                  <a16:creationId xmlns:a16="http://schemas.microsoft.com/office/drawing/2014/main" id="{2BE4ED69-0BA2-ABEF-34CA-A327DF70F0AF}"/>
                </a:ext>
              </a:extLst>
            </p:cNvPr>
            <p:cNvPicPr>
              <a:picLocks noChangeAspect="1"/>
            </p:cNvPicPr>
            <p:nvPr/>
          </p:nvPicPr>
          <p:blipFill>
            <a:blip r:embed="rId10"/>
            <a:srcRect l="71563" t="49733" r="3697" b="30884"/>
            <a:stretch>
              <a:fillRect/>
            </a:stretch>
          </p:blipFill>
          <p:spPr>
            <a:xfrm>
              <a:off x="4008312" y="3807390"/>
              <a:ext cx="1019766" cy="460578"/>
            </a:xfrm>
            <a:prstGeom prst="rect">
              <a:avLst/>
            </a:prstGeom>
          </p:spPr>
        </p:pic>
      </p:grpSp>
      <mc:AlternateContent xmlns:mc="http://schemas.openxmlformats.org/markup-compatibility/2006" xmlns:a14="http://schemas.microsoft.com/office/drawing/2010/main">
        <mc:Choice Requires="a14">
          <p:sp>
            <p:nvSpPr>
              <p:cNvPr id="238" name="文本框 237">
                <a:extLst>
                  <a:ext uri="{FF2B5EF4-FFF2-40B4-BE49-F238E27FC236}">
                    <a16:creationId xmlns:a16="http://schemas.microsoft.com/office/drawing/2014/main" id="{0B4A7A50-3FA4-8F92-634C-8511E7A2DFC2}"/>
                  </a:ext>
                </a:extLst>
              </p:cNvPr>
              <p:cNvSpPr txBox="1"/>
              <p:nvPr/>
            </p:nvSpPr>
            <p:spPr>
              <a:xfrm>
                <a:off x="10182612" y="3526167"/>
                <a:ext cx="1466168" cy="461280"/>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altLang="zh-CN" sz="1400" b="0" i="1" smtClean="0">
                          <a:latin typeface="Cambria Math" panose="02040503050406030204" pitchFamily="18" charset="0"/>
                        </a:rPr>
                        <m:t>h</m:t>
                      </m:r>
                      <m:r>
                        <a:rPr lang="en-US" altLang="zh-CN" sz="1400" b="0" i="1" smtClean="0">
                          <a:latin typeface="Cambria Math" panose="02040503050406030204" pitchFamily="18" charset="0"/>
                        </a:rPr>
                        <m:t>=</m:t>
                      </m:r>
                      <m:f>
                        <m:fPr>
                          <m:ctrlPr>
                            <a:rPr lang="en-US" altLang="zh-CN" sz="1400" b="0" i="1" smtClean="0">
                              <a:latin typeface="Cambria Math" panose="02040503050406030204" pitchFamily="18" charset="0"/>
                            </a:rPr>
                          </m:ctrlPr>
                        </m:fPr>
                        <m:num>
                          <m:acc>
                            <m:accPr>
                              <m:chr m:val="⃗"/>
                              <m:ctrlPr>
                                <a:rPr lang="en-US" altLang="zh-CN" sz="1400" b="0" i="1" smtClean="0">
                                  <a:latin typeface="Cambria Math" panose="02040503050406030204" pitchFamily="18" charset="0"/>
                                </a:rPr>
                              </m:ctrlPr>
                            </m:accPr>
                            <m:e>
                              <m:r>
                                <a:rPr lang="en-US" altLang="zh-CN" sz="1400" b="0" i="1" smtClean="0">
                                  <a:latin typeface="Cambria Math" panose="02040503050406030204" pitchFamily="18" charset="0"/>
                                </a:rPr>
                                <m:t>𝑠</m:t>
                              </m:r>
                            </m:e>
                          </m:acc>
                          <m:r>
                            <a:rPr lang="en-US" altLang="zh-CN" sz="1400" b="0" i="1" smtClean="0">
                              <a:latin typeface="Cambria Math" panose="02040503050406030204" pitchFamily="18" charset="0"/>
                              <a:ea typeface="Cambria Math" panose="02040503050406030204" pitchFamily="18" charset="0"/>
                            </a:rPr>
                            <m:t>∙</m:t>
                          </m:r>
                          <m:acc>
                            <m:accPr>
                              <m:chr m:val="⃗"/>
                              <m:ctrlPr>
                                <a:rPr lang="en-US" altLang="zh-CN" sz="1400" b="0" i="1" smtClean="0">
                                  <a:latin typeface="Cambria Math" panose="02040503050406030204" pitchFamily="18" charset="0"/>
                                  <a:ea typeface="Cambria Math" panose="02040503050406030204" pitchFamily="18" charset="0"/>
                                </a:rPr>
                              </m:ctrlPr>
                            </m:accPr>
                            <m:e>
                              <m:r>
                                <a:rPr lang="en-US" altLang="zh-CN" sz="1400" b="0" i="1" smtClean="0">
                                  <a:latin typeface="Cambria Math" panose="02040503050406030204" pitchFamily="18" charset="0"/>
                                  <a:ea typeface="Cambria Math" panose="02040503050406030204" pitchFamily="18" charset="0"/>
                                </a:rPr>
                                <m:t>𝑝</m:t>
                              </m:r>
                            </m:e>
                          </m:acc>
                        </m:num>
                        <m:den>
                          <m:d>
                            <m:dPr>
                              <m:begChr m:val="|"/>
                              <m:endChr m:val="|"/>
                              <m:ctrlPr>
                                <a:rPr lang="en-US" altLang="zh-CN" sz="1400" b="0" i="1" smtClean="0">
                                  <a:latin typeface="Cambria Math" panose="02040503050406030204" pitchFamily="18" charset="0"/>
                                </a:rPr>
                              </m:ctrlPr>
                            </m:dPr>
                            <m:e>
                              <m:acc>
                                <m:accPr>
                                  <m:chr m:val="⃗"/>
                                  <m:ctrlPr>
                                    <a:rPr lang="en-US" altLang="zh-CN" sz="1400" i="1">
                                      <a:latin typeface="Cambria Math" panose="02040503050406030204" pitchFamily="18" charset="0"/>
                                    </a:rPr>
                                  </m:ctrlPr>
                                </m:accPr>
                                <m:e>
                                  <m:r>
                                    <a:rPr lang="en-US" altLang="zh-CN" sz="1400" i="1">
                                      <a:latin typeface="Cambria Math" panose="02040503050406030204" pitchFamily="18" charset="0"/>
                                    </a:rPr>
                                    <m:t>𝑠</m:t>
                                  </m:r>
                                </m:e>
                              </m:acc>
                              <m:acc>
                                <m:accPr>
                                  <m:chr m:val="⃗"/>
                                  <m:ctrlPr>
                                    <a:rPr lang="en-US" altLang="zh-CN" sz="1400" i="1">
                                      <a:latin typeface="Cambria Math" panose="02040503050406030204" pitchFamily="18" charset="0"/>
                                      <a:ea typeface="Cambria Math" panose="02040503050406030204" pitchFamily="18" charset="0"/>
                                    </a:rPr>
                                  </m:ctrlPr>
                                </m:accPr>
                                <m:e>
                                  <m:r>
                                    <a:rPr lang="en-US" altLang="zh-CN" sz="1400" i="1">
                                      <a:latin typeface="Cambria Math" panose="02040503050406030204" pitchFamily="18" charset="0"/>
                                      <a:ea typeface="Cambria Math" panose="02040503050406030204" pitchFamily="18" charset="0"/>
                                    </a:rPr>
                                    <m:t>𝑝</m:t>
                                  </m:r>
                                </m:e>
                              </m:acc>
                            </m:e>
                          </m:d>
                        </m:den>
                      </m:f>
                      <m:r>
                        <a:rPr lang="en-US" altLang="zh-CN" sz="1400" b="0" i="1" smtClean="0">
                          <a:latin typeface="Cambria Math" panose="02040503050406030204" pitchFamily="18" charset="0"/>
                        </a:rPr>
                        <m:t>=</m:t>
                      </m:r>
                      <m:r>
                        <a:rPr lang="en-US" altLang="zh-CN" sz="1400" b="0" i="1" smtClean="0">
                          <a:latin typeface="Cambria Math" panose="02040503050406030204" pitchFamily="18" charset="0"/>
                          <a:ea typeface="Cambria Math" panose="02040503050406030204" pitchFamily="18" charset="0"/>
                        </a:rPr>
                        <m:t>∓</m:t>
                      </m:r>
                      <m:r>
                        <a:rPr lang="en-US" altLang="zh-CN" sz="1400" b="0" i="1" smtClean="0">
                          <a:latin typeface="Cambria Math" panose="02040503050406030204" pitchFamily="18" charset="0"/>
                        </a:rPr>
                        <m:t>1</m:t>
                      </m:r>
                    </m:oMath>
                  </m:oMathPara>
                </a14:m>
                <a:endParaRPr lang="zh-CN" altLang="en-US" sz="1400" dirty="0"/>
              </a:p>
            </p:txBody>
          </p:sp>
        </mc:Choice>
        <mc:Fallback xmlns="">
          <p:sp>
            <p:nvSpPr>
              <p:cNvPr id="238" name="文本框 237">
                <a:extLst>
                  <a:ext uri="{FF2B5EF4-FFF2-40B4-BE49-F238E27FC236}">
                    <a16:creationId xmlns:a16="http://schemas.microsoft.com/office/drawing/2014/main" id="{0B4A7A50-3FA4-8F92-634C-8511E7A2DFC2}"/>
                  </a:ext>
                </a:extLst>
              </p:cNvPr>
              <p:cNvSpPr txBox="1">
                <a:spLocks noRot="1" noChangeAspect="1" noMove="1" noResize="1" noEditPoints="1" noAdjustHandles="1" noChangeArrowheads="1" noChangeShapeType="1" noTextEdit="1"/>
              </p:cNvSpPr>
              <p:nvPr/>
            </p:nvSpPr>
            <p:spPr>
              <a:xfrm>
                <a:off x="10182612" y="3526167"/>
                <a:ext cx="1466168" cy="461280"/>
              </a:xfrm>
              <a:prstGeom prst="rect">
                <a:avLst/>
              </a:prstGeom>
              <a:blipFill>
                <a:blip r:embed="rId15"/>
                <a:stretch>
                  <a:fillRect t="-17105" b="-13158"/>
                </a:stretch>
              </a:blipFill>
            </p:spPr>
            <p:txBody>
              <a:bodyPr/>
              <a:lstStyle/>
              <a:p>
                <a:r>
                  <a:rPr lang="zh-CN" altLang="en-US">
                    <a:noFill/>
                  </a:rPr>
                  <a:t> </a:t>
                </a:r>
              </a:p>
            </p:txBody>
          </p:sp>
        </mc:Fallback>
      </mc:AlternateContent>
      <p:sp>
        <p:nvSpPr>
          <p:cNvPr id="239" name="文本框 238">
            <a:extLst>
              <a:ext uri="{FF2B5EF4-FFF2-40B4-BE49-F238E27FC236}">
                <a16:creationId xmlns:a16="http://schemas.microsoft.com/office/drawing/2014/main" id="{0EC6565C-3960-805C-F258-4AFF19A84226}"/>
              </a:ext>
            </a:extLst>
          </p:cNvPr>
          <p:cNvSpPr txBox="1"/>
          <p:nvPr/>
        </p:nvSpPr>
        <p:spPr>
          <a:xfrm>
            <a:off x="8525080" y="1430926"/>
            <a:ext cx="1543442" cy="369332"/>
          </a:xfrm>
          <a:prstGeom prst="rect">
            <a:avLst/>
          </a:prstGeom>
          <a:solidFill>
            <a:srgbClr val="071F65"/>
          </a:solidFill>
        </p:spPr>
        <p:txBody>
          <a:bodyPr wrap="square">
            <a:spAutoFit/>
          </a:bodyPr>
          <a:lstStyle/>
          <a:p>
            <a:pPr algn="ctr"/>
            <a:r>
              <a:rPr lang="zh-CN" altLang="en-US" dirty="0">
                <a:solidFill>
                  <a:schemeClr val="bg1"/>
                </a:solidFill>
                <a:latin typeface="Helvetica" panose="020B0604020202020204" pitchFamily="34" charset="0"/>
                <a:ea typeface="等线" panose="02010600030101010101" pitchFamily="2" charset="-122"/>
              </a:rPr>
              <a:t>实验室缪子</a:t>
            </a:r>
          </a:p>
        </p:txBody>
      </p:sp>
      <p:pic>
        <p:nvPicPr>
          <p:cNvPr id="241" name="图片 240">
            <a:extLst>
              <a:ext uri="{FF2B5EF4-FFF2-40B4-BE49-F238E27FC236}">
                <a16:creationId xmlns:a16="http://schemas.microsoft.com/office/drawing/2014/main" id="{658580DC-2581-1CA2-80F5-FF87C72DAE29}"/>
              </a:ext>
            </a:extLst>
          </p:cNvPr>
          <p:cNvPicPr>
            <a:picLocks noChangeAspect="1"/>
          </p:cNvPicPr>
          <p:nvPr/>
        </p:nvPicPr>
        <p:blipFill>
          <a:blip r:embed="rId16" cstate="print">
            <a:extLst>
              <a:ext uri="{28A0092B-C50C-407E-A947-70E740481C1C}">
                <a14:useLocalDpi xmlns:a14="http://schemas.microsoft.com/office/drawing/2010/main" val="0"/>
              </a:ext>
            </a:extLst>
          </a:blip>
          <a:srcRect/>
          <a:stretch/>
        </p:blipFill>
        <p:spPr>
          <a:xfrm>
            <a:off x="10167372" y="2639398"/>
            <a:ext cx="1393097" cy="604304"/>
          </a:xfrm>
          <a:prstGeom prst="rect">
            <a:avLst/>
          </a:prstGeom>
        </p:spPr>
      </p:pic>
      <p:sp>
        <p:nvSpPr>
          <p:cNvPr id="5" name="矩形 4">
            <a:extLst>
              <a:ext uri="{FF2B5EF4-FFF2-40B4-BE49-F238E27FC236}">
                <a16:creationId xmlns:a16="http://schemas.microsoft.com/office/drawing/2014/main" id="{53B8724B-D95F-46D7-9501-DDF7B49D27B8}"/>
              </a:ext>
            </a:extLst>
          </p:cNvPr>
          <p:cNvSpPr/>
          <p:nvPr/>
        </p:nvSpPr>
        <p:spPr>
          <a:xfrm>
            <a:off x="6852920" y="6182360"/>
            <a:ext cx="350520" cy="13716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a:extLst>
              <a:ext uri="{FF2B5EF4-FFF2-40B4-BE49-F238E27FC236}">
                <a16:creationId xmlns:a16="http://schemas.microsoft.com/office/drawing/2014/main" id="{B6AEADEB-7B1B-405D-9464-0B4D20D88724}"/>
              </a:ext>
            </a:extLst>
          </p:cNvPr>
          <p:cNvSpPr txBox="1"/>
          <p:nvPr/>
        </p:nvSpPr>
        <p:spPr>
          <a:xfrm>
            <a:off x="7376438" y="2161345"/>
            <a:ext cx="1031051" cy="276999"/>
          </a:xfrm>
          <a:prstGeom prst="rect">
            <a:avLst/>
          </a:prstGeom>
          <a:solidFill>
            <a:schemeClr val="bg1"/>
          </a:solidFill>
        </p:spPr>
        <p:txBody>
          <a:bodyPr wrap="none" rtlCol="0">
            <a:spAutoFit/>
          </a:bodyPr>
          <a:lstStyle/>
          <a:p>
            <a:r>
              <a:rPr lang="zh-CN" altLang="en-US" sz="1200" dirty="0">
                <a:latin typeface="宋体" panose="02010600030101010101" pitchFamily="2" charset="-122"/>
                <a:ea typeface="宋体" panose="02010600030101010101" pitchFamily="2" charset="-122"/>
              </a:rPr>
              <a:t>质子</a:t>
            </a:r>
            <a:r>
              <a:rPr lang="en-US" altLang="zh-CN" sz="1200" dirty="0">
                <a:latin typeface="宋体" panose="02010600030101010101" pitchFamily="2" charset="-122"/>
                <a:ea typeface="宋体" panose="02010600030101010101" pitchFamily="2" charset="-122"/>
              </a:rPr>
              <a:t>,</a:t>
            </a:r>
            <a:r>
              <a:rPr lang="zh-CN" altLang="en-US" sz="1200" dirty="0">
                <a:latin typeface="宋体" panose="02010600030101010101" pitchFamily="2" charset="-122"/>
                <a:ea typeface="宋体" panose="02010600030101010101" pitchFamily="2" charset="-122"/>
              </a:rPr>
              <a:t>电子等</a:t>
            </a:r>
          </a:p>
        </p:txBody>
      </p:sp>
      <p:sp>
        <p:nvSpPr>
          <p:cNvPr id="34" name="文本框 33">
            <a:extLst>
              <a:ext uri="{FF2B5EF4-FFF2-40B4-BE49-F238E27FC236}">
                <a16:creationId xmlns:a16="http://schemas.microsoft.com/office/drawing/2014/main" id="{08EC8C28-F7B2-45CC-936B-90D42F1A34DB}"/>
              </a:ext>
            </a:extLst>
          </p:cNvPr>
          <p:cNvSpPr txBox="1"/>
          <p:nvPr/>
        </p:nvSpPr>
        <p:spPr>
          <a:xfrm>
            <a:off x="7714215" y="2438344"/>
            <a:ext cx="401085" cy="276999"/>
          </a:xfrm>
          <a:prstGeom prst="rect">
            <a:avLst/>
          </a:prstGeom>
          <a:solidFill>
            <a:schemeClr val="bg1"/>
          </a:solidFill>
        </p:spPr>
        <p:txBody>
          <a:bodyPr wrap="square" rtlCol="0">
            <a:spAutoFit/>
          </a:bodyPr>
          <a:lstStyle/>
          <a:p>
            <a:endParaRPr lang="zh-CN" altLang="en-US" sz="1200" dirty="0">
              <a:latin typeface="宋体" panose="02010600030101010101" pitchFamily="2" charset="-122"/>
              <a:ea typeface="宋体" panose="02010600030101010101" pitchFamily="2" charset="-122"/>
            </a:endParaRPr>
          </a:p>
        </p:txBody>
      </p:sp>
    </p:spTree>
    <p:extLst>
      <p:ext uri="{BB962C8B-B14F-4D97-AF65-F5344CB8AC3E}">
        <p14:creationId xmlns:p14="http://schemas.microsoft.com/office/powerpoint/2010/main" val="75802576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7F2CAD02-C407-BF6D-F139-473793A7D141}"/>
              </a:ext>
            </a:extLst>
          </p:cNvPr>
          <p:cNvSpPr>
            <a:spLocks noGrp="1"/>
          </p:cNvSpPr>
          <p:nvPr>
            <p:ph type="sldNum" sz="quarter" idx="12"/>
          </p:nvPr>
        </p:nvSpPr>
        <p:spPr/>
        <p:txBody>
          <a:bodyPr/>
          <a:lstStyle/>
          <a:p>
            <a:fld id="{ECC73629-B289-4799-8BD1-5C362D43B8F8}" type="slidenum">
              <a:rPr lang="zh-CN" altLang="en-US" smtClean="0"/>
              <a:t>3</a:t>
            </a:fld>
            <a:endParaRPr lang="zh-CN" altLang="en-US" dirty="0"/>
          </a:p>
        </p:txBody>
      </p:sp>
      <p:sp>
        <p:nvSpPr>
          <p:cNvPr id="3" name="文本占位符 2">
            <a:extLst>
              <a:ext uri="{FF2B5EF4-FFF2-40B4-BE49-F238E27FC236}">
                <a16:creationId xmlns:a16="http://schemas.microsoft.com/office/drawing/2014/main" id="{999BB6A4-C31A-F2F5-59F8-016A2D7D3EBA}"/>
              </a:ext>
            </a:extLst>
          </p:cNvPr>
          <p:cNvSpPr>
            <a:spLocks noGrp="1"/>
          </p:cNvSpPr>
          <p:nvPr>
            <p:ph type="body" idx="1"/>
          </p:nvPr>
        </p:nvSpPr>
        <p:spPr/>
        <p:txBody>
          <a:bodyPr/>
          <a:lstStyle/>
          <a:p>
            <a:r>
              <a:rPr lang="zh-CN" altLang="en-US" sz="2800" b="1" i="0" u="none" strike="noStrike" baseline="0" dirty="0">
                <a:latin typeface="Helvetica-Bold"/>
              </a:rPr>
              <a:t>缪子源与缪子束流</a:t>
            </a:r>
            <a:endParaRPr lang="zh-CN" altLang="en-US" dirty="0"/>
          </a:p>
        </p:txBody>
      </p:sp>
      <p:sp>
        <p:nvSpPr>
          <p:cNvPr id="4" name="内容占位符 3">
            <a:extLst>
              <a:ext uri="{FF2B5EF4-FFF2-40B4-BE49-F238E27FC236}">
                <a16:creationId xmlns:a16="http://schemas.microsoft.com/office/drawing/2014/main" id="{B54148FF-62AA-425B-90C9-670A7AA78D2B}"/>
              </a:ext>
            </a:extLst>
          </p:cNvPr>
          <p:cNvSpPr>
            <a:spLocks noGrp="1"/>
          </p:cNvSpPr>
          <p:nvPr>
            <p:ph sz="quarter" idx="13"/>
          </p:nvPr>
        </p:nvSpPr>
        <p:spPr>
          <a:xfrm>
            <a:off x="388280" y="906286"/>
            <a:ext cx="11255080" cy="458840"/>
          </a:xfrm>
        </p:spPr>
        <p:txBody>
          <a:bodyPr>
            <a:noAutofit/>
          </a:bodyPr>
          <a:lstStyle/>
          <a:p>
            <a:r>
              <a:rPr lang="zh-CN" altLang="en-US" dirty="0"/>
              <a:t>缪子束线：将不同种类、能量</a:t>
            </a:r>
            <a:r>
              <a:rPr lang="zh-CN" altLang="en-US" b="1" dirty="0">
                <a:solidFill>
                  <a:srgbClr val="FF0000"/>
                </a:solidFill>
              </a:rPr>
              <a:t>缪子束流</a:t>
            </a:r>
            <a:r>
              <a:rPr lang="zh-CN" altLang="en-US" dirty="0"/>
              <a:t>从靶区引出并输运到实验终端</a:t>
            </a:r>
          </a:p>
        </p:txBody>
      </p:sp>
      <mc:AlternateContent xmlns:mc="http://schemas.openxmlformats.org/markup-compatibility/2006" xmlns:a14="http://schemas.microsoft.com/office/drawing/2010/main">
        <mc:Choice Requires="a14">
          <p:graphicFrame>
            <p:nvGraphicFramePr>
              <p:cNvPr id="1078" name="表格 1077">
                <a:extLst>
                  <a:ext uri="{FF2B5EF4-FFF2-40B4-BE49-F238E27FC236}">
                    <a16:creationId xmlns:a16="http://schemas.microsoft.com/office/drawing/2014/main" id="{31B5C0FE-49BF-AC49-0BAF-364CBCD7AD04}"/>
                  </a:ext>
                </a:extLst>
              </p:cNvPr>
              <p:cNvGraphicFramePr>
                <a:graphicFrameLocks noGrp="1"/>
              </p:cNvGraphicFramePr>
              <p:nvPr>
                <p:extLst>
                  <p:ext uri="{D42A27DB-BD31-4B8C-83A1-F6EECF244321}">
                    <p14:modId xmlns:p14="http://schemas.microsoft.com/office/powerpoint/2010/main" val="3634784976"/>
                  </p:ext>
                </p:extLst>
              </p:nvPr>
            </p:nvGraphicFramePr>
            <p:xfrm>
              <a:off x="566904" y="1434906"/>
              <a:ext cx="5038510" cy="2397760"/>
            </p:xfrm>
            <a:graphic>
              <a:graphicData uri="http://schemas.openxmlformats.org/drawingml/2006/table">
                <a:tbl>
                  <a:tblPr firstRow="1" firstCol="1" bandRow="1">
                    <a:tableStyleId>{5C22544A-7EE6-4342-B048-85BDC9FD1C3A}</a:tableStyleId>
                  </a:tblPr>
                  <a:tblGrid>
                    <a:gridCol w="709744">
                      <a:extLst>
                        <a:ext uri="{9D8B030D-6E8A-4147-A177-3AD203B41FA5}">
                          <a16:colId xmlns:a16="http://schemas.microsoft.com/office/drawing/2014/main" val="4214357484"/>
                        </a:ext>
                      </a:extLst>
                    </a:gridCol>
                    <a:gridCol w="1046921">
                      <a:extLst>
                        <a:ext uri="{9D8B030D-6E8A-4147-A177-3AD203B41FA5}">
                          <a16:colId xmlns:a16="http://schemas.microsoft.com/office/drawing/2014/main" val="45770869"/>
                        </a:ext>
                      </a:extLst>
                    </a:gridCol>
                    <a:gridCol w="1025889">
                      <a:extLst>
                        <a:ext uri="{9D8B030D-6E8A-4147-A177-3AD203B41FA5}">
                          <a16:colId xmlns:a16="http://schemas.microsoft.com/office/drawing/2014/main" val="3090904132"/>
                        </a:ext>
                      </a:extLst>
                    </a:gridCol>
                    <a:gridCol w="1127978">
                      <a:extLst>
                        <a:ext uri="{9D8B030D-6E8A-4147-A177-3AD203B41FA5}">
                          <a16:colId xmlns:a16="http://schemas.microsoft.com/office/drawing/2014/main" val="3048268706"/>
                        </a:ext>
                      </a:extLst>
                    </a:gridCol>
                    <a:gridCol w="1127978">
                      <a:extLst>
                        <a:ext uri="{9D8B030D-6E8A-4147-A177-3AD203B41FA5}">
                          <a16:colId xmlns:a16="http://schemas.microsoft.com/office/drawing/2014/main" val="2682003268"/>
                        </a:ext>
                      </a:extLst>
                    </a:gridCol>
                  </a:tblGrid>
                  <a:tr h="406400">
                    <a:tc>
                      <a:txBody>
                        <a:bodyPr/>
                        <a:lstStyle/>
                        <a:p>
                          <a:pPr algn="ctr"/>
                          <a:endParaRPr lang="zh-CN" sz="120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CN" sz="120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束线</a:t>
                          </a:r>
                        </a:p>
                      </a:txBody>
                      <a:tcPr marL="101600" marR="101600" marT="50800" marB="508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200" kern="100" dirty="0">
                              <a:solidFill>
                                <a:sysClr val="windowText" lastClr="000000"/>
                              </a:solidFill>
                              <a:effectLst/>
                              <a:latin typeface="Times New Roman" panose="02020603050405020304" pitchFamily="18" charset="0"/>
                              <a:ea typeface="+mn-ea"/>
                              <a:cs typeface="Times New Roman" panose="02020603050405020304" pitchFamily="18" charset="0"/>
                            </a:rPr>
                            <a:t>缪子种类</a:t>
                          </a:r>
                          <a:endParaRPr lang="zh-CN" altLang="zh-CN" sz="1200" kern="100" dirty="0">
                            <a:solidFill>
                              <a:sysClr val="windowText" lastClr="000000"/>
                            </a:solidFill>
                            <a:effectLst/>
                            <a:latin typeface="Times New Roman" panose="02020603050405020304" pitchFamily="18" charset="0"/>
                            <a:ea typeface="+mn-ea"/>
                            <a:cs typeface="Times New Roman" panose="02020603050405020304" pitchFamily="18" charset="0"/>
                          </a:endParaRPr>
                        </a:p>
                      </a:txBody>
                      <a:tcPr marL="101600" marR="101600" marT="50800" marB="508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CN" sz="120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动量 </a:t>
                          </a:r>
                          <a:r>
                            <a:rPr lang="en-US" altLang="zh-CN" sz="120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[MeV/c]</a:t>
                          </a:r>
                          <a:endParaRPr lang="zh-CN" sz="120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CN" altLang="en-US" sz="120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束流强度 </a:t>
                          </a:r>
                          <a:r>
                            <a:rPr lang="en-US" altLang="zh-CN" sz="1200" b="1" kern="12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1200" b="1" kern="12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sym typeface="Symbol" panose="05050102010706020507" pitchFamily="18" charset="2"/>
                            </a:rPr>
                            <a:t></a:t>
                          </a:r>
                          <a:r>
                            <a:rPr lang="en-US" altLang="zh-CN" sz="1200" b="1" kern="12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/s]</a:t>
                          </a:r>
                          <a:endParaRPr lang="zh-CN" sz="1200" b="1"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84624572"/>
                      </a:ext>
                    </a:extLst>
                  </a:tr>
                  <a:tr h="0">
                    <a:tc rowSpan="5">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J-PARC</a:t>
                          </a:r>
                          <a:endParaRPr lang="zh-CN"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algn="ctr"/>
                          <a:r>
                            <a:rPr lang="en-US"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D-Line</a:t>
                          </a:r>
                          <a:endParaRPr 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T w="12700" cap="flat" cmpd="sng" algn="ctr">
                          <a:solidFill>
                            <a:schemeClr val="tx1"/>
                          </a:solidFill>
                          <a:prstDash val="solid"/>
                          <a:round/>
                          <a:headEnd type="none" w="med" len="med"/>
                          <a:tailEnd type="none" w="med" len="med"/>
                        </a:lnT>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衰变</a:t>
                          </a:r>
                          <a:r>
                            <a:rPr lang="en-US" altLang="zh-CN" sz="1200" b="0" kern="12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sym typeface="Symbol" panose="05050102010706020507" pitchFamily="18" charset="2"/>
                            </a:rPr>
                            <a:t></a:t>
                          </a:r>
                          <a:r>
                            <a:rPr lang="en-US" altLang="zh-CN" sz="1200" b="0" kern="1200" baseline="300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sym typeface="Symbol" panose="05050102010706020507" pitchFamily="18" charset="2"/>
                            </a:rPr>
                            <a:t>±</a:t>
                          </a:r>
                          <a:endParaRPr lang="zh-CN" alt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T w="12700" cap="flat" cmpd="sng" algn="ctr">
                          <a:solidFill>
                            <a:schemeClr val="tx1"/>
                          </a:solidFill>
                          <a:prstDash val="solid"/>
                          <a:round/>
                          <a:headEnd type="none" w="med" len="med"/>
                          <a:tailEnd type="none" w="med" len="med"/>
                        </a:lnT>
                        <a:noFill/>
                      </a:tcPr>
                    </a:tc>
                    <a:tc>
                      <a:txBody>
                        <a:bodyPr/>
                        <a:lstStyle/>
                        <a:p>
                          <a:pPr algn="ctr"/>
                          <a:r>
                            <a:rPr lang="en-US" altLang="zh-CN" sz="120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30-120</a:t>
                          </a:r>
                        </a:p>
                      </a:txBody>
                      <a:tcPr marL="101600" marR="101600" marT="50800" marB="50800" anchor="ctr">
                        <a:lnT w="12700" cap="flat" cmpd="sng" algn="ctr">
                          <a:solidFill>
                            <a:schemeClr val="tx1"/>
                          </a:solidFill>
                          <a:prstDash val="solid"/>
                          <a:round/>
                          <a:headEnd type="none" w="med" len="med"/>
                          <a:tailEnd type="none" w="med" len="med"/>
                        </a:lnT>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10</a:t>
                          </a:r>
                          <a:r>
                            <a:rPr lang="en-US" alt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6-7</a:t>
                          </a:r>
                        </a:p>
                      </a:txBody>
                      <a:tcPr marL="101600" marR="101600" marT="50800" marB="50800" anchor="ct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2507479536"/>
                      </a:ext>
                    </a:extLst>
                  </a:tr>
                  <a:tr h="0">
                    <a:tc vMerge="1">
                      <a:txBody>
                        <a:bodyPr/>
                        <a:lstStyle/>
                        <a:p>
                          <a:endParaRPr lang="zh-CN" altLang="en-US"/>
                        </a:p>
                      </a:txBody>
                      <a:tcPr/>
                    </a:tc>
                    <a:tc vMerge="1">
                      <a:txBody>
                        <a:bodyPr/>
                        <a:lstStyle/>
                        <a:p>
                          <a:endParaRPr lang="zh-CN" altLang="en-US"/>
                        </a:p>
                      </a:txBody>
                      <a:tcPr/>
                    </a:tc>
                    <a:tc>
                      <a:txBody>
                        <a:bodyPr/>
                        <a:lstStyle/>
                        <a:p>
                          <a:pPr algn="ctr"/>
                          <a:r>
                            <a:rPr lang="zh-CN" altLang="en-US"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表面</a:t>
                          </a:r>
                          <a:r>
                            <a:rPr lang="en-US" altLang="zh-CN" sz="1200" b="0" kern="12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sym typeface="Symbol" panose="05050102010706020507" pitchFamily="18" charset="2"/>
                            </a:rPr>
                            <a:t></a:t>
                          </a:r>
                          <a:endParaRPr 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28</a:t>
                          </a:r>
                          <a:endParaRPr lang="zh-CN" altLang="zh-CN" sz="120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10</a:t>
                          </a:r>
                          <a:r>
                            <a:rPr lang="en-US" alt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7</a:t>
                          </a:r>
                          <a:endParaRPr lang="zh-CN" alt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extLst>
                      <a:ext uri="{0D108BD9-81ED-4DB2-BD59-A6C34878D82A}">
                        <a16:rowId xmlns:a16="http://schemas.microsoft.com/office/drawing/2014/main" val="4123676400"/>
                      </a:ext>
                    </a:extLst>
                  </a:tr>
                  <a:tr h="0">
                    <a:tc vMerge="1">
                      <a:txBody>
                        <a:bodyPr/>
                        <a:lstStyle/>
                        <a:p>
                          <a:endParaRPr/>
                        </a:p>
                      </a:txBody>
                      <a:tcPr marL="101600" marR="101600" marT="50800" marB="50800"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U-Line</a:t>
                          </a:r>
                          <a:endParaRPr lang="zh-CN"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表面</a:t>
                          </a:r>
                          <a:r>
                            <a:rPr lang="en-US" altLang="zh-CN" sz="1200" b="0" kern="12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sym typeface="Symbol" panose="05050102010706020507" pitchFamily="18" charset="2"/>
                            </a:rPr>
                            <a:t></a:t>
                          </a:r>
                          <a:endParaRPr lang="zh-CN" alt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kern="100" dirty="0">
                              <a:solidFill>
                                <a:sysClr val="windowText" lastClr="000000"/>
                              </a:solidFill>
                              <a:effectLst/>
                              <a:latin typeface="Times New Roman" panose="02020603050405020304" pitchFamily="18" charset="0"/>
                              <a:ea typeface="+mn-ea"/>
                              <a:cs typeface="Times New Roman" panose="02020603050405020304" pitchFamily="18" charset="0"/>
                            </a:rPr>
                            <a:t>28</a:t>
                          </a:r>
                          <a:endParaRPr lang="zh-CN" altLang="zh-CN" sz="1200" kern="100" dirty="0">
                            <a:solidFill>
                              <a:sysClr val="windowText" lastClr="000000"/>
                            </a:solidFill>
                            <a:effectLst/>
                            <a:latin typeface="Times New Roman" panose="02020603050405020304" pitchFamily="18" charset="0"/>
                            <a:ea typeface="+mn-ea"/>
                            <a:cs typeface="Times New Roman" panose="02020603050405020304" pitchFamily="18" charset="0"/>
                          </a:endParaRPr>
                        </a:p>
                      </a:txBody>
                      <a:tcPr marL="101600" marR="101600" marT="50800" marB="50800" anchor="ctr">
                        <a:noFill/>
                      </a:tcPr>
                    </a:tc>
                    <a:tc>
                      <a:txBody>
                        <a:bodyPr/>
                        <a:lstStyle/>
                        <a:p>
                          <a:pPr algn="ctr"/>
                          <a:r>
                            <a:rPr lang="en-US"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3×10</a:t>
                          </a:r>
                          <a:r>
                            <a:rPr lang="en-US" alt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8</a:t>
                          </a:r>
                          <a:endParaRPr lang="zh-CN" sz="120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extLst>
                      <a:ext uri="{0D108BD9-81ED-4DB2-BD59-A6C34878D82A}">
                        <a16:rowId xmlns:a16="http://schemas.microsoft.com/office/drawing/2014/main" val="2501748374"/>
                      </a:ext>
                    </a:extLst>
                  </a:tr>
                  <a:tr h="0">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S-Line</a:t>
                          </a:r>
                          <a:endParaRPr lang="zh-CN"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tc>
                      <a:txBody>
                        <a:bodyPr/>
                        <a:lstStyle/>
                        <a:p>
                          <a:pPr algn="ctr"/>
                          <a:r>
                            <a:rPr lang="zh-CN" altLang="en-US"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表面</a:t>
                          </a:r>
                          <a:r>
                            <a:rPr lang="en-US" altLang="zh-CN" sz="1200" b="0" kern="12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sym typeface="Symbol" panose="05050102010706020507" pitchFamily="18" charset="2"/>
                            </a:rPr>
                            <a:t></a:t>
                          </a:r>
                          <a:endParaRPr 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kern="100" dirty="0">
                              <a:solidFill>
                                <a:sysClr val="windowText" lastClr="000000"/>
                              </a:solidFill>
                              <a:effectLst/>
                              <a:latin typeface="Times New Roman" panose="02020603050405020304" pitchFamily="18" charset="0"/>
                              <a:ea typeface="+mn-ea"/>
                              <a:cs typeface="Times New Roman" panose="02020603050405020304" pitchFamily="18" charset="0"/>
                            </a:rPr>
                            <a:t>28</a:t>
                          </a:r>
                          <a:endParaRPr lang="zh-CN" altLang="zh-CN" sz="1200" kern="100" dirty="0">
                            <a:solidFill>
                              <a:sysClr val="windowText" lastClr="000000"/>
                            </a:solidFill>
                            <a:effectLst/>
                            <a:latin typeface="Times New Roman" panose="02020603050405020304" pitchFamily="18" charset="0"/>
                            <a:ea typeface="+mn-ea"/>
                            <a:cs typeface="Times New Roman" panose="02020603050405020304" pitchFamily="18" charset="0"/>
                          </a:endParaRPr>
                        </a:p>
                      </a:txBody>
                      <a:tcPr marL="101600" marR="101600" marT="50800" marB="50800" anchor="ctr">
                        <a:noFill/>
                      </a:tcPr>
                    </a:tc>
                    <a:tc>
                      <a:txBody>
                        <a:bodyPr/>
                        <a:lstStyle/>
                        <a:p>
                          <a:pPr algn="ctr"/>
                          <a14:m>
                            <m:oMathPara xmlns:m="http://schemas.openxmlformats.org/officeDocument/2006/math">
                              <m:oMathParaPr>
                                <m:jc m:val="centerGroup"/>
                              </m:oMathParaPr>
                              <m:oMath xmlns:m="http://schemas.openxmlformats.org/officeDocument/2006/math">
                                <m:r>
                                  <m:rPr>
                                    <m:nor/>
                                  </m:rPr>
                                  <a:rPr lang="en-US" altLang="zh-CN" sz="1200" b="0" kern="100" dirty="0" smtClean="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m:t>10</m:t>
                                </m:r>
                                <m:r>
                                  <m:rPr>
                                    <m:nor/>
                                  </m:rPr>
                                  <a:rPr lang="en-US" altLang="zh-CN" sz="1200" b="0" kern="100" baseline="30000" dirty="0" smtClean="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m:t>6−7</m:t>
                                </m:r>
                              </m:oMath>
                            </m:oMathPara>
                          </a14:m>
                          <a:endParaRPr lang="zh-CN" sz="120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extLst>
                      <a:ext uri="{0D108BD9-81ED-4DB2-BD59-A6C34878D82A}">
                        <a16:rowId xmlns:a16="http://schemas.microsoft.com/office/drawing/2014/main" val="3343204145"/>
                      </a:ext>
                    </a:extLst>
                  </a:tr>
                  <a:tr h="0">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H-Line</a:t>
                          </a:r>
                          <a:endParaRPr lang="zh-CN"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表面</a:t>
                          </a:r>
                          <a:r>
                            <a:rPr lang="en-US" altLang="zh-CN" sz="1200" b="0" kern="12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sym typeface="Symbol" panose="05050102010706020507" pitchFamily="18" charset="2"/>
                            </a:rPr>
                            <a:t></a:t>
                          </a:r>
                          <a:endParaRPr lang="zh-CN" alt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kern="100" dirty="0">
                              <a:solidFill>
                                <a:sysClr val="windowText" lastClr="000000"/>
                              </a:solidFill>
                              <a:effectLst/>
                              <a:latin typeface="Times New Roman" panose="02020603050405020304" pitchFamily="18" charset="0"/>
                              <a:ea typeface="+mn-ea"/>
                              <a:cs typeface="Times New Roman" panose="02020603050405020304" pitchFamily="18" charset="0"/>
                            </a:rPr>
                            <a:t>28</a:t>
                          </a:r>
                          <a:endParaRPr lang="zh-CN" altLang="zh-CN" sz="1200" kern="100" dirty="0">
                            <a:solidFill>
                              <a:sysClr val="windowText" lastClr="000000"/>
                            </a:solidFill>
                            <a:effectLst/>
                            <a:latin typeface="Times New Roman" panose="02020603050405020304" pitchFamily="18" charset="0"/>
                            <a:ea typeface="+mn-ea"/>
                            <a:cs typeface="Times New Roman" panose="02020603050405020304" pitchFamily="18" charset="0"/>
                          </a:endParaRPr>
                        </a:p>
                      </a:txBody>
                      <a:tcPr marL="101600" marR="101600" marT="50800" marB="50800" anchor="ctr">
                        <a:lnB w="12700" cap="flat" cmpd="sng" algn="ctr">
                          <a:solidFill>
                            <a:schemeClr val="tx1"/>
                          </a:solidFill>
                          <a:prstDash val="solid"/>
                          <a:round/>
                          <a:headEnd type="none" w="med" len="med"/>
                          <a:tailEnd type="none" w="med" len="med"/>
                        </a:lnB>
                        <a:noFill/>
                      </a:tcPr>
                    </a:tc>
                    <a:tc>
                      <a:txBody>
                        <a:bodyPr/>
                        <a:lstStyle/>
                        <a:p>
                          <a:pPr algn="ctr"/>
                          <a:r>
                            <a:rPr lang="en-US"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10</a:t>
                          </a:r>
                          <a:r>
                            <a:rPr lang="en-US" alt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8</a:t>
                          </a:r>
                          <a:endParaRPr lang="zh-CN" sz="120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86266441"/>
                      </a:ext>
                    </a:extLst>
                  </a:tr>
                  <a:tr h="0">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ISIS</a:t>
                          </a:r>
                          <a:endParaRPr lang="zh-CN"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EC</a:t>
                          </a:r>
                          <a:endParaRPr lang="zh-CN"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T w="12700" cap="flat" cmpd="sng" algn="ctr">
                          <a:solidFill>
                            <a:schemeClr val="tx1"/>
                          </a:solidFill>
                          <a:prstDash val="solid"/>
                          <a:round/>
                          <a:headEnd type="none" w="med" len="med"/>
                          <a:tailEnd type="none" w="med" len="med"/>
                        </a:lnT>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200" b="0" kern="100" dirty="0">
                              <a:solidFill>
                                <a:sysClr val="windowText" lastClr="000000"/>
                              </a:solidFill>
                              <a:effectLst/>
                              <a:latin typeface="Times New Roman" panose="02020603050405020304" pitchFamily="18" charset="0"/>
                              <a:ea typeface="+mn-ea"/>
                              <a:cs typeface="Times New Roman" panose="02020603050405020304" pitchFamily="18" charset="0"/>
                            </a:rPr>
                            <a:t>表面</a:t>
                          </a:r>
                          <a:r>
                            <a:rPr lang="en-US" altLang="zh-CN" sz="1200" b="0" kern="1200" dirty="0">
                              <a:solidFill>
                                <a:schemeClr val="tx1"/>
                              </a:solidFill>
                              <a:effectLst/>
                              <a:latin typeface="Times New Roman" panose="02020603050405020304" pitchFamily="18" charset="0"/>
                              <a:ea typeface="+mn-ea"/>
                              <a:cs typeface="Times New Roman" panose="02020603050405020304" pitchFamily="18" charset="0"/>
                              <a:sym typeface="Symbol" panose="05050102010706020507" pitchFamily="18" charset="2"/>
                            </a:rPr>
                            <a:t></a:t>
                          </a:r>
                          <a:endParaRPr lang="zh-CN" alt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T w="12700" cap="flat" cmpd="sng" algn="ctr">
                          <a:solidFill>
                            <a:schemeClr val="tx1"/>
                          </a:solidFill>
                          <a:prstDash val="solid"/>
                          <a:round/>
                          <a:headEnd type="none" w="med" len="med"/>
                          <a:tailEnd type="none" w="med" len="med"/>
                        </a:lnT>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kern="100" dirty="0">
                              <a:solidFill>
                                <a:sysClr val="windowText" lastClr="000000"/>
                              </a:solidFill>
                              <a:effectLst/>
                              <a:latin typeface="Times New Roman" panose="02020603050405020304" pitchFamily="18" charset="0"/>
                              <a:ea typeface="+mn-ea"/>
                              <a:cs typeface="Times New Roman" panose="02020603050405020304" pitchFamily="18" charset="0"/>
                            </a:rPr>
                            <a:t>28</a:t>
                          </a:r>
                          <a:endParaRPr lang="zh-CN" altLang="zh-CN" sz="1200" kern="100" dirty="0">
                            <a:solidFill>
                              <a:sysClr val="windowText" lastClr="000000"/>
                            </a:solidFill>
                            <a:effectLst/>
                            <a:latin typeface="Times New Roman" panose="02020603050405020304" pitchFamily="18" charset="0"/>
                            <a:ea typeface="+mn-ea"/>
                            <a:cs typeface="Times New Roman" panose="02020603050405020304" pitchFamily="18" charset="0"/>
                          </a:endParaRPr>
                        </a:p>
                      </a:txBody>
                      <a:tcPr marL="101600" marR="101600" marT="50800" marB="50800" anchor="ctr">
                        <a:lnT w="12700" cap="flat" cmpd="sng" algn="ctr">
                          <a:solidFill>
                            <a:schemeClr val="tx1"/>
                          </a:solidFill>
                          <a:prstDash val="solid"/>
                          <a:round/>
                          <a:headEnd type="none" w="med" len="med"/>
                          <a:tailEnd type="none" w="med" len="med"/>
                        </a:lnT>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m:rPr>
                                    <m:nor/>
                                  </m:rPr>
                                  <a:rPr lang="en-US" altLang="zh-CN" sz="1200" b="0" kern="100" dirty="0" smtClean="0">
                                    <a:solidFill>
                                      <a:sysClr val="windowText" lastClr="000000"/>
                                    </a:solidFill>
                                    <a:effectLst/>
                                    <a:latin typeface="Times New Roman" panose="02020603050405020304" pitchFamily="18" charset="0"/>
                                    <a:ea typeface="+mn-ea"/>
                                    <a:cs typeface="Times New Roman" panose="02020603050405020304" pitchFamily="18" charset="0"/>
                                  </a:rPr>
                                  <m:t>10</m:t>
                                </m:r>
                                <m:r>
                                  <m:rPr>
                                    <m:nor/>
                                  </m:rPr>
                                  <a:rPr lang="en-US" altLang="zh-CN" sz="1200" b="0" i="0" kern="100" baseline="30000" dirty="0" smtClean="0">
                                    <a:solidFill>
                                      <a:sysClr val="windowText" lastClr="000000"/>
                                    </a:solidFill>
                                    <a:effectLst/>
                                    <a:latin typeface="Times New Roman" panose="02020603050405020304" pitchFamily="18" charset="0"/>
                                    <a:ea typeface="+mn-ea"/>
                                    <a:cs typeface="Times New Roman" panose="02020603050405020304" pitchFamily="18" charset="0"/>
                                  </a:rPr>
                                  <m:t>5</m:t>
                                </m:r>
                                <m:r>
                                  <m:rPr>
                                    <m:nor/>
                                  </m:rPr>
                                  <a:rPr lang="en-US" altLang="zh-CN" sz="1200" b="0" kern="100" baseline="30000" dirty="0" smtClean="0">
                                    <a:solidFill>
                                      <a:sysClr val="windowText" lastClr="000000"/>
                                    </a:solidFill>
                                    <a:effectLst/>
                                    <a:latin typeface="Times New Roman" panose="02020603050405020304" pitchFamily="18" charset="0"/>
                                    <a:ea typeface="+mn-ea"/>
                                    <a:cs typeface="Times New Roman" panose="02020603050405020304" pitchFamily="18" charset="0"/>
                                  </a:rPr>
                                  <m:t>−</m:t>
                                </m:r>
                                <m:r>
                                  <m:rPr>
                                    <m:nor/>
                                  </m:rPr>
                                  <a:rPr lang="en-US" altLang="zh-CN" sz="1200" b="0" i="0" kern="100" baseline="30000" dirty="0" smtClean="0">
                                    <a:solidFill>
                                      <a:sysClr val="windowText" lastClr="000000"/>
                                    </a:solidFill>
                                    <a:effectLst/>
                                    <a:latin typeface="Times New Roman" panose="02020603050405020304" pitchFamily="18" charset="0"/>
                                    <a:ea typeface="+mn-ea"/>
                                    <a:cs typeface="Times New Roman" panose="02020603050405020304" pitchFamily="18" charset="0"/>
                                  </a:rPr>
                                  <m:t>6</m:t>
                                </m:r>
                              </m:oMath>
                            </m:oMathPara>
                          </a14:m>
                          <a:endParaRPr lang="zh-CN" altLang="zh-CN" sz="1200" kern="100" dirty="0">
                            <a:solidFill>
                              <a:sysClr val="windowText" lastClr="000000"/>
                            </a:solidFill>
                            <a:effectLst/>
                            <a:latin typeface="Times New Roman" panose="02020603050405020304" pitchFamily="18" charset="0"/>
                            <a:ea typeface="+mn-ea"/>
                            <a:cs typeface="Times New Roman" panose="02020603050405020304" pitchFamily="18" charset="0"/>
                          </a:endParaRPr>
                        </a:p>
                      </a:txBody>
                      <a:tcPr marL="101600" marR="101600" marT="50800" marB="50800" anchor="ct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217217544"/>
                      </a:ext>
                    </a:extLst>
                  </a:tr>
                  <a:tr h="0">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altLang="zh-CN" sz="1200" b="0" kern="100" dirty="0">
                              <a:solidFill>
                                <a:sysClr val="windowText" lastClr="000000"/>
                              </a:solidFill>
                              <a:effectLst/>
                              <a:latin typeface="Times New Roman" panose="02020603050405020304" pitchFamily="18" charset="0"/>
                              <a:ea typeface="+mn-ea"/>
                              <a:cs typeface="Times New Roman" panose="02020603050405020304" pitchFamily="18" charset="0"/>
                            </a:rPr>
                            <a:t>RIKEN-RAL</a:t>
                          </a:r>
                          <a:endParaRPr lang="zh-CN"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200" b="0" kern="100" dirty="0">
                              <a:solidFill>
                                <a:sysClr val="windowText" lastClr="000000"/>
                              </a:solidFill>
                              <a:effectLst/>
                              <a:latin typeface="Times New Roman" panose="02020603050405020304" pitchFamily="18" charset="0"/>
                              <a:ea typeface="+mn-ea"/>
                              <a:cs typeface="Times New Roman" panose="02020603050405020304" pitchFamily="18" charset="0"/>
                            </a:rPr>
                            <a:t>衰变</a:t>
                          </a:r>
                          <a:r>
                            <a:rPr lang="en-US" altLang="zh-CN" sz="1200" b="0" kern="1200" dirty="0">
                              <a:solidFill>
                                <a:schemeClr val="tx1"/>
                              </a:solidFill>
                              <a:effectLst/>
                              <a:latin typeface="Times New Roman" panose="02020603050405020304" pitchFamily="18" charset="0"/>
                              <a:ea typeface="+mn-ea"/>
                              <a:cs typeface="Times New Roman" panose="02020603050405020304" pitchFamily="18" charset="0"/>
                              <a:sym typeface="Symbol" panose="05050102010706020507" pitchFamily="18" charset="2"/>
                            </a:rPr>
                            <a:t></a:t>
                          </a:r>
                          <a:r>
                            <a:rPr lang="en-US" altLang="zh-CN" sz="1200" b="0" kern="1200" baseline="30000" dirty="0">
                              <a:solidFill>
                                <a:schemeClr val="tx1"/>
                              </a:solidFill>
                              <a:effectLst/>
                              <a:latin typeface="Times New Roman" panose="02020603050405020304" pitchFamily="18" charset="0"/>
                              <a:ea typeface="+mn-ea"/>
                              <a:cs typeface="Times New Roman" panose="02020603050405020304" pitchFamily="18" charset="0"/>
                              <a:sym typeface="Symbol" panose="05050102010706020507" pitchFamily="18" charset="2"/>
                            </a:rPr>
                            <a:t>±</a:t>
                          </a:r>
                          <a:endParaRPr lang="zh-CN" altLang="zh-CN" sz="1200" b="0" kern="100" baseline="30000" dirty="0">
                            <a:solidFill>
                              <a:sysClr val="windowText" lastClr="000000"/>
                            </a:solidFill>
                            <a:effectLst/>
                            <a:latin typeface="Times New Roman" panose="02020603050405020304" pitchFamily="18" charset="0"/>
                            <a:ea typeface="+mn-ea"/>
                            <a:cs typeface="Times New Roman" panose="02020603050405020304" pitchFamily="18" charset="0"/>
                          </a:endParaRPr>
                        </a:p>
                      </a:txBody>
                      <a:tcPr marL="101600" marR="101600" marT="50800" marB="50800" anchor="ctr">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altLang="zh-CN" sz="1200" kern="100" dirty="0">
                              <a:solidFill>
                                <a:sysClr val="windowText" lastClr="000000"/>
                              </a:solidFill>
                              <a:effectLst/>
                              <a:latin typeface="Times New Roman" panose="02020603050405020304" pitchFamily="18" charset="0"/>
                              <a:ea typeface="+mn-ea"/>
                              <a:cs typeface="Times New Roman" panose="02020603050405020304" pitchFamily="18" charset="0"/>
                            </a:rPr>
                            <a:t>60 -120</a:t>
                          </a:r>
                          <a:endParaRPr lang="zh-CN" altLang="zh-CN" sz="1200" kern="100" dirty="0">
                            <a:solidFill>
                              <a:sysClr val="windowText" lastClr="000000"/>
                            </a:solidFill>
                            <a:effectLst/>
                            <a:latin typeface="Times New Roman" panose="02020603050405020304" pitchFamily="18" charset="0"/>
                            <a:ea typeface="+mn-ea"/>
                            <a:cs typeface="Times New Roman" panose="02020603050405020304" pitchFamily="18" charset="0"/>
                          </a:endParaRPr>
                        </a:p>
                      </a:txBody>
                      <a:tcPr marL="101600" marR="101600" marT="50800" marB="50800" anchor="ctr">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m:rPr>
                                    <m:nor/>
                                  </m:rPr>
                                  <a:rPr lang="en-US" altLang="zh-CN" sz="1200" b="0" kern="100" dirty="0" smtClean="0">
                                    <a:solidFill>
                                      <a:sysClr val="windowText" lastClr="000000"/>
                                    </a:solidFill>
                                    <a:effectLst/>
                                    <a:latin typeface="Times New Roman" panose="02020603050405020304" pitchFamily="18" charset="0"/>
                                    <a:ea typeface="+mn-ea"/>
                                    <a:cs typeface="Times New Roman" panose="02020603050405020304" pitchFamily="18" charset="0"/>
                                  </a:rPr>
                                  <m:t>10</m:t>
                                </m:r>
                                <m:r>
                                  <m:rPr>
                                    <m:nor/>
                                  </m:rPr>
                                  <a:rPr lang="en-US" altLang="zh-CN" sz="1200" b="0" i="0" kern="100" baseline="30000" dirty="0" smtClean="0">
                                    <a:solidFill>
                                      <a:sysClr val="windowText" lastClr="000000"/>
                                    </a:solidFill>
                                    <a:effectLst/>
                                    <a:latin typeface="Times New Roman" panose="02020603050405020304" pitchFamily="18" charset="0"/>
                                    <a:ea typeface="+mn-ea"/>
                                    <a:cs typeface="Times New Roman" panose="02020603050405020304" pitchFamily="18" charset="0"/>
                                  </a:rPr>
                                  <m:t>5</m:t>
                                </m:r>
                                <m:r>
                                  <m:rPr>
                                    <m:nor/>
                                  </m:rPr>
                                  <a:rPr lang="en-US" altLang="zh-CN" sz="1200" b="0" kern="100" baseline="30000" dirty="0" smtClean="0">
                                    <a:solidFill>
                                      <a:sysClr val="windowText" lastClr="000000"/>
                                    </a:solidFill>
                                    <a:effectLst/>
                                    <a:latin typeface="Times New Roman" panose="02020603050405020304" pitchFamily="18" charset="0"/>
                                    <a:ea typeface="+mn-ea"/>
                                    <a:cs typeface="Times New Roman" panose="02020603050405020304" pitchFamily="18" charset="0"/>
                                  </a:rPr>
                                  <m:t>−</m:t>
                                </m:r>
                                <m:r>
                                  <m:rPr>
                                    <m:nor/>
                                  </m:rPr>
                                  <a:rPr lang="en-US" altLang="zh-CN" sz="1200" b="0" i="0" kern="100" baseline="30000" dirty="0" smtClean="0">
                                    <a:solidFill>
                                      <a:sysClr val="windowText" lastClr="000000"/>
                                    </a:solidFill>
                                    <a:effectLst/>
                                    <a:latin typeface="Times New Roman" panose="02020603050405020304" pitchFamily="18" charset="0"/>
                                    <a:ea typeface="+mn-ea"/>
                                    <a:cs typeface="Times New Roman" panose="02020603050405020304" pitchFamily="18" charset="0"/>
                                  </a:rPr>
                                  <m:t>6</m:t>
                                </m:r>
                              </m:oMath>
                            </m:oMathPara>
                          </a14:m>
                          <a:endParaRPr lang="zh-CN" altLang="zh-CN" sz="1200" kern="100" dirty="0">
                            <a:solidFill>
                              <a:sysClr val="windowText" lastClr="000000"/>
                            </a:solidFill>
                            <a:effectLst/>
                            <a:latin typeface="Times New Roman" panose="02020603050405020304" pitchFamily="18" charset="0"/>
                            <a:ea typeface="+mn-ea"/>
                            <a:cs typeface="Times New Roman" panose="02020603050405020304" pitchFamily="18" charset="0"/>
                          </a:endParaRPr>
                        </a:p>
                      </a:txBody>
                      <a:tcPr marL="101600" marR="101600" marT="50800" marB="50800" anchor="ct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50997722"/>
                      </a:ext>
                    </a:extLst>
                  </a:tr>
                </a:tbl>
              </a:graphicData>
            </a:graphic>
          </p:graphicFrame>
        </mc:Choice>
        <mc:Fallback xmlns="">
          <p:graphicFrame>
            <p:nvGraphicFramePr>
              <p:cNvPr id="1078" name="表格 1077">
                <a:extLst>
                  <a:ext uri="{FF2B5EF4-FFF2-40B4-BE49-F238E27FC236}">
                    <a16:creationId xmlns:a16="http://schemas.microsoft.com/office/drawing/2014/main" id="{31B5C0FE-49BF-AC49-0BAF-364CBCD7AD04}"/>
                  </a:ext>
                </a:extLst>
              </p:cNvPr>
              <p:cNvGraphicFramePr>
                <a:graphicFrameLocks noGrp="1"/>
              </p:cNvGraphicFramePr>
              <p:nvPr>
                <p:extLst>
                  <p:ext uri="{D42A27DB-BD31-4B8C-83A1-F6EECF244321}">
                    <p14:modId xmlns:p14="http://schemas.microsoft.com/office/powerpoint/2010/main" val="3634784976"/>
                  </p:ext>
                </p:extLst>
              </p:nvPr>
            </p:nvGraphicFramePr>
            <p:xfrm>
              <a:off x="566904" y="1434906"/>
              <a:ext cx="5038510" cy="2397760"/>
            </p:xfrm>
            <a:graphic>
              <a:graphicData uri="http://schemas.openxmlformats.org/drawingml/2006/table">
                <a:tbl>
                  <a:tblPr firstRow="1" firstCol="1" bandRow="1">
                    <a:tableStyleId>{5C22544A-7EE6-4342-B048-85BDC9FD1C3A}</a:tableStyleId>
                  </a:tblPr>
                  <a:tblGrid>
                    <a:gridCol w="709744">
                      <a:extLst>
                        <a:ext uri="{9D8B030D-6E8A-4147-A177-3AD203B41FA5}">
                          <a16:colId xmlns:a16="http://schemas.microsoft.com/office/drawing/2014/main" val="4214357484"/>
                        </a:ext>
                      </a:extLst>
                    </a:gridCol>
                    <a:gridCol w="1046921">
                      <a:extLst>
                        <a:ext uri="{9D8B030D-6E8A-4147-A177-3AD203B41FA5}">
                          <a16:colId xmlns:a16="http://schemas.microsoft.com/office/drawing/2014/main" val="45770869"/>
                        </a:ext>
                      </a:extLst>
                    </a:gridCol>
                    <a:gridCol w="1025889">
                      <a:extLst>
                        <a:ext uri="{9D8B030D-6E8A-4147-A177-3AD203B41FA5}">
                          <a16:colId xmlns:a16="http://schemas.microsoft.com/office/drawing/2014/main" val="3090904132"/>
                        </a:ext>
                      </a:extLst>
                    </a:gridCol>
                    <a:gridCol w="1127978">
                      <a:extLst>
                        <a:ext uri="{9D8B030D-6E8A-4147-A177-3AD203B41FA5}">
                          <a16:colId xmlns:a16="http://schemas.microsoft.com/office/drawing/2014/main" val="3048268706"/>
                        </a:ext>
                      </a:extLst>
                    </a:gridCol>
                    <a:gridCol w="1127978">
                      <a:extLst>
                        <a:ext uri="{9D8B030D-6E8A-4147-A177-3AD203B41FA5}">
                          <a16:colId xmlns:a16="http://schemas.microsoft.com/office/drawing/2014/main" val="2682003268"/>
                        </a:ext>
                      </a:extLst>
                    </a:gridCol>
                  </a:tblGrid>
                  <a:tr h="406400">
                    <a:tc>
                      <a:txBody>
                        <a:bodyPr/>
                        <a:lstStyle/>
                        <a:p>
                          <a:pPr algn="ctr"/>
                          <a:endParaRPr lang="zh-CN" sz="120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CN" sz="120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束线</a:t>
                          </a:r>
                        </a:p>
                      </a:txBody>
                      <a:tcPr marL="101600" marR="101600" marT="50800" marB="508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200" kern="100" dirty="0">
                              <a:solidFill>
                                <a:sysClr val="windowText" lastClr="000000"/>
                              </a:solidFill>
                              <a:effectLst/>
                              <a:latin typeface="Times New Roman" panose="02020603050405020304" pitchFamily="18" charset="0"/>
                              <a:ea typeface="+mn-ea"/>
                              <a:cs typeface="Times New Roman" panose="02020603050405020304" pitchFamily="18" charset="0"/>
                            </a:rPr>
                            <a:t>缪子种类</a:t>
                          </a:r>
                          <a:endParaRPr lang="zh-CN" altLang="zh-CN" sz="1200" kern="100" dirty="0">
                            <a:solidFill>
                              <a:sysClr val="windowText" lastClr="000000"/>
                            </a:solidFill>
                            <a:effectLst/>
                            <a:latin typeface="Times New Roman" panose="02020603050405020304" pitchFamily="18" charset="0"/>
                            <a:ea typeface="+mn-ea"/>
                            <a:cs typeface="Times New Roman" panose="02020603050405020304" pitchFamily="18" charset="0"/>
                          </a:endParaRPr>
                        </a:p>
                      </a:txBody>
                      <a:tcPr marL="101600" marR="101600" marT="50800" marB="508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CN" sz="120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动量 </a:t>
                          </a:r>
                          <a:r>
                            <a:rPr lang="en-US" altLang="zh-CN" sz="120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[MeV/c]</a:t>
                          </a:r>
                          <a:endParaRPr lang="zh-CN" sz="120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CN" altLang="en-US" sz="120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束流强度 </a:t>
                          </a:r>
                          <a:r>
                            <a:rPr lang="en-US" altLang="zh-CN" sz="1200" b="1" kern="12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1200" b="1" kern="12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sym typeface="Symbol" panose="05050102010706020507" pitchFamily="18" charset="2"/>
                            </a:rPr>
                            <a:t></a:t>
                          </a:r>
                          <a:r>
                            <a:rPr lang="en-US" altLang="zh-CN" sz="1200" b="1" kern="12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/s]</a:t>
                          </a:r>
                          <a:endParaRPr lang="zh-CN" sz="1200" b="1"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84624572"/>
                      </a:ext>
                    </a:extLst>
                  </a:tr>
                  <a:tr h="284480">
                    <a:tc rowSpan="5">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J-PARC</a:t>
                          </a:r>
                          <a:endParaRPr lang="zh-CN"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algn="ctr"/>
                          <a:r>
                            <a:rPr lang="en-US"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D-Line</a:t>
                          </a:r>
                          <a:endParaRPr 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T w="12700" cap="flat" cmpd="sng" algn="ctr">
                          <a:solidFill>
                            <a:schemeClr val="tx1"/>
                          </a:solidFill>
                          <a:prstDash val="solid"/>
                          <a:round/>
                          <a:headEnd type="none" w="med" len="med"/>
                          <a:tailEnd type="none" w="med" len="med"/>
                        </a:lnT>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衰变</a:t>
                          </a:r>
                          <a:r>
                            <a:rPr lang="en-US" altLang="zh-CN" sz="1200" b="0" kern="12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sym typeface="Symbol" panose="05050102010706020507" pitchFamily="18" charset="2"/>
                            </a:rPr>
                            <a:t></a:t>
                          </a:r>
                          <a:r>
                            <a:rPr lang="en-US" altLang="zh-CN" sz="1200" b="0" kern="1200" baseline="300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sym typeface="Symbol" panose="05050102010706020507" pitchFamily="18" charset="2"/>
                            </a:rPr>
                            <a:t>±</a:t>
                          </a:r>
                          <a:endParaRPr lang="zh-CN" alt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T w="12700" cap="flat" cmpd="sng" algn="ctr">
                          <a:solidFill>
                            <a:schemeClr val="tx1"/>
                          </a:solidFill>
                          <a:prstDash val="solid"/>
                          <a:round/>
                          <a:headEnd type="none" w="med" len="med"/>
                          <a:tailEnd type="none" w="med" len="med"/>
                        </a:lnT>
                        <a:noFill/>
                      </a:tcPr>
                    </a:tc>
                    <a:tc>
                      <a:txBody>
                        <a:bodyPr/>
                        <a:lstStyle/>
                        <a:p>
                          <a:pPr algn="ctr"/>
                          <a:r>
                            <a:rPr lang="en-US" altLang="zh-CN" sz="120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30-120</a:t>
                          </a:r>
                        </a:p>
                      </a:txBody>
                      <a:tcPr marL="101600" marR="101600" marT="50800" marB="50800" anchor="ctr">
                        <a:lnT w="12700" cap="flat" cmpd="sng" algn="ctr">
                          <a:solidFill>
                            <a:schemeClr val="tx1"/>
                          </a:solidFill>
                          <a:prstDash val="solid"/>
                          <a:round/>
                          <a:headEnd type="none" w="med" len="med"/>
                          <a:tailEnd type="none" w="med" len="med"/>
                        </a:lnT>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10</a:t>
                          </a:r>
                          <a:r>
                            <a:rPr lang="en-US" alt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6-7</a:t>
                          </a:r>
                        </a:p>
                      </a:txBody>
                      <a:tcPr marL="101600" marR="101600" marT="50800" marB="50800" anchor="ct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2507479536"/>
                      </a:ext>
                    </a:extLst>
                  </a:tr>
                  <a:tr h="284480">
                    <a:tc vMerge="1">
                      <a:txBody>
                        <a:bodyPr/>
                        <a:lstStyle/>
                        <a:p>
                          <a:endParaRPr lang="zh-CN" altLang="en-US"/>
                        </a:p>
                      </a:txBody>
                      <a:tcPr/>
                    </a:tc>
                    <a:tc vMerge="1">
                      <a:txBody>
                        <a:bodyPr/>
                        <a:lstStyle/>
                        <a:p>
                          <a:endParaRPr lang="zh-CN" altLang="en-US"/>
                        </a:p>
                      </a:txBody>
                      <a:tcPr/>
                    </a:tc>
                    <a:tc>
                      <a:txBody>
                        <a:bodyPr/>
                        <a:lstStyle/>
                        <a:p>
                          <a:pPr algn="ctr"/>
                          <a:r>
                            <a:rPr lang="zh-CN" altLang="en-US"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表面</a:t>
                          </a:r>
                          <a:r>
                            <a:rPr lang="en-US" altLang="zh-CN" sz="1200" b="0" kern="12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sym typeface="Symbol" panose="05050102010706020507" pitchFamily="18" charset="2"/>
                            </a:rPr>
                            <a:t></a:t>
                          </a:r>
                          <a:endParaRPr 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28</a:t>
                          </a:r>
                          <a:endParaRPr lang="zh-CN" altLang="zh-CN" sz="120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10</a:t>
                          </a:r>
                          <a:r>
                            <a:rPr lang="en-US" alt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7</a:t>
                          </a:r>
                          <a:endParaRPr lang="zh-CN" alt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extLst>
                      <a:ext uri="{0D108BD9-81ED-4DB2-BD59-A6C34878D82A}">
                        <a16:rowId xmlns:a16="http://schemas.microsoft.com/office/drawing/2014/main" val="4123676400"/>
                      </a:ext>
                    </a:extLst>
                  </a:tr>
                  <a:tr h="284480">
                    <a:tc vMerge="1">
                      <a:txBody>
                        <a:bodyPr/>
                        <a:lstStyle/>
                        <a:p>
                          <a:endParaRPr/>
                        </a:p>
                      </a:txBody>
                      <a:tcPr marL="101600" marR="101600" marT="50800" marB="50800"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U-Line</a:t>
                          </a:r>
                          <a:endParaRPr lang="zh-CN"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表面</a:t>
                          </a:r>
                          <a:r>
                            <a:rPr lang="en-US" altLang="zh-CN" sz="1200" b="0" kern="12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sym typeface="Symbol" panose="05050102010706020507" pitchFamily="18" charset="2"/>
                            </a:rPr>
                            <a:t></a:t>
                          </a:r>
                          <a:endParaRPr lang="zh-CN" alt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kern="100" dirty="0">
                              <a:solidFill>
                                <a:sysClr val="windowText" lastClr="000000"/>
                              </a:solidFill>
                              <a:effectLst/>
                              <a:latin typeface="Times New Roman" panose="02020603050405020304" pitchFamily="18" charset="0"/>
                              <a:ea typeface="+mn-ea"/>
                              <a:cs typeface="Times New Roman" panose="02020603050405020304" pitchFamily="18" charset="0"/>
                            </a:rPr>
                            <a:t>28</a:t>
                          </a:r>
                          <a:endParaRPr lang="zh-CN" altLang="zh-CN" sz="1200" kern="100" dirty="0">
                            <a:solidFill>
                              <a:sysClr val="windowText" lastClr="000000"/>
                            </a:solidFill>
                            <a:effectLst/>
                            <a:latin typeface="Times New Roman" panose="02020603050405020304" pitchFamily="18" charset="0"/>
                            <a:ea typeface="+mn-ea"/>
                            <a:cs typeface="Times New Roman" panose="02020603050405020304" pitchFamily="18" charset="0"/>
                          </a:endParaRPr>
                        </a:p>
                      </a:txBody>
                      <a:tcPr marL="101600" marR="101600" marT="50800" marB="50800" anchor="ctr">
                        <a:noFill/>
                      </a:tcPr>
                    </a:tc>
                    <a:tc>
                      <a:txBody>
                        <a:bodyPr/>
                        <a:lstStyle/>
                        <a:p>
                          <a:pPr algn="ctr"/>
                          <a:r>
                            <a:rPr lang="en-US"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3×10</a:t>
                          </a:r>
                          <a:r>
                            <a:rPr lang="en-US" alt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8</a:t>
                          </a:r>
                          <a:endParaRPr lang="zh-CN" sz="120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extLst>
                      <a:ext uri="{0D108BD9-81ED-4DB2-BD59-A6C34878D82A}">
                        <a16:rowId xmlns:a16="http://schemas.microsoft.com/office/drawing/2014/main" val="2501748374"/>
                      </a:ext>
                    </a:extLst>
                  </a:tr>
                  <a:tr h="284480">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S-Line</a:t>
                          </a:r>
                          <a:endParaRPr lang="zh-CN"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tc>
                      <a:txBody>
                        <a:bodyPr/>
                        <a:lstStyle/>
                        <a:p>
                          <a:pPr algn="ctr"/>
                          <a:r>
                            <a:rPr lang="zh-CN" altLang="en-US"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表面</a:t>
                          </a:r>
                          <a:r>
                            <a:rPr lang="en-US" altLang="zh-CN" sz="1200" b="0" kern="12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sym typeface="Symbol" panose="05050102010706020507" pitchFamily="18" charset="2"/>
                            </a:rPr>
                            <a:t></a:t>
                          </a:r>
                          <a:endParaRPr 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kern="100" dirty="0">
                              <a:solidFill>
                                <a:sysClr val="windowText" lastClr="000000"/>
                              </a:solidFill>
                              <a:effectLst/>
                              <a:latin typeface="Times New Roman" panose="02020603050405020304" pitchFamily="18" charset="0"/>
                              <a:ea typeface="+mn-ea"/>
                              <a:cs typeface="Times New Roman" panose="02020603050405020304" pitchFamily="18" charset="0"/>
                            </a:rPr>
                            <a:t>28</a:t>
                          </a:r>
                          <a:endParaRPr lang="zh-CN" altLang="zh-CN" sz="1200" kern="100" dirty="0">
                            <a:solidFill>
                              <a:sysClr val="windowText" lastClr="000000"/>
                            </a:solidFill>
                            <a:effectLst/>
                            <a:latin typeface="Times New Roman" panose="02020603050405020304" pitchFamily="18" charset="0"/>
                            <a:ea typeface="+mn-ea"/>
                            <a:cs typeface="Times New Roman" panose="02020603050405020304" pitchFamily="18" charset="0"/>
                          </a:endParaRPr>
                        </a:p>
                      </a:txBody>
                      <a:tcPr marL="101600" marR="101600" marT="50800" marB="50800" anchor="ctr">
                        <a:noFill/>
                      </a:tcPr>
                    </a:tc>
                    <a:tc>
                      <a:txBody>
                        <a:bodyPr/>
                        <a:lstStyle/>
                        <a:p>
                          <a:endParaRPr lang="zh-CN"/>
                        </a:p>
                      </a:txBody>
                      <a:tcPr marL="101600" marR="101600" marT="50800" marB="50800" anchor="ctr">
                        <a:blipFill>
                          <a:blip r:embed="rId5"/>
                          <a:stretch>
                            <a:fillRect l="-348108" t="-442553" r="-1081" b="-314894"/>
                          </a:stretch>
                        </a:blipFill>
                      </a:tcPr>
                    </a:tc>
                    <a:extLst>
                      <a:ext uri="{0D108BD9-81ED-4DB2-BD59-A6C34878D82A}">
                        <a16:rowId xmlns:a16="http://schemas.microsoft.com/office/drawing/2014/main" val="3343204145"/>
                      </a:ext>
                    </a:extLst>
                  </a:tr>
                  <a:tr h="284480">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H-Line</a:t>
                          </a:r>
                          <a:endParaRPr lang="zh-CN"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表面</a:t>
                          </a:r>
                          <a:r>
                            <a:rPr lang="en-US" altLang="zh-CN" sz="1200" b="0" kern="12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sym typeface="Symbol" panose="05050102010706020507" pitchFamily="18" charset="2"/>
                            </a:rPr>
                            <a:t></a:t>
                          </a:r>
                          <a:endParaRPr lang="zh-CN" alt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kern="100" dirty="0">
                              <a:solidFill>
                                <a:sysClr val="windowText" lastClr="000000"/>
                              </a:solidFill>
                              <a:effectLst/>
                              <a:latin typeface="Times New Roman" panose="02020603050405020304" pitchFamily="18" charset="0"/>
                              <a:ea typeface="+mn-ea"/>
                              <a:cs typeface="Times New Roman" panose="02020603050405020304" pitchFamily="18" charset="0"/>
                            </a:rPr>
                            <a:t>28</a:t>
                          </a:r>
                          <a:endParaRPr lang="zh-CN" altLang="zh-CN" sz="1200" kern="100" dirty="0">
                            <a:solidFill>
                              <a:sysClr val="windowText" lastClr="000000"/>
                            </a:solidFill>
                            <a:effectLst/>
                            <a:latin typeface="Times New Roman" panose="02020603050405020304" pitchFamily="18" charset="0"/>
                            <a:ea typeface="+mn-ea"/>
                            <a:cs typeface="Times New Roman" panose="02020603050405020304" pitchFamily="18" charset="0"/>
                          </a:endParaRPr>
                        </a:p>
                      </a:txBody>
                      <a:tcPr marL="101600" marR="101600" marT="50800" marB="50800" anchor="ctr">
                        <a:lnB w="12700" cap="flat" cmpd="sng" algn="ctr">
                          <a:solidFill>
                            <a:schemeClr val="tx1"/>
                          </a:solidFill>
                          <a:prstDash val="solid"/>
                          <a:round/>
                          <a:headEnd type="none" w="med" len="med"/>
                          <a:tailEnd type="none" w="med" len="med"/>
                        </a:lnB>
                        <a:noFill/>
                      </a:tcPr>
                    </a:tc>
                    <a:tc>
                      <a:txBody>
                        <a:bodyPr/>
                        <a:lstStyle/>
                        <a:p>
                          <a:pPr algn="ctr"/>
                          <a:r>
                            <a:rPr lang="en-US"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10</a:t>
                          </a:r>
                          <a:r>
                            <a:rPr lang="en-US" alt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8</a:t>
                          </a:r>
                          <a:endParaRPr lang="zh-CN" sz="120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86266441"/>
                      </a:ext>
                    </a:extLst>
                  </a:tr>
                  <a:tr h="284480">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ISIS</a:t>
                          </a:r>
                          <a:endParaRPr lang="zh-CN"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EC</a:t>
                          </a:r>
                          <a:endParaRPr lang="zh-CN"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T w="12700" cap="flat" cmpd="sng" algn="ctr">
                          <a:solidFill>
                            <a:schemeClr val="tx1"/>
                          </a:solidFill>
                          <a:prstDash val="solid"/>
                          <a:round/>
                          <a:headEnd type="none" w="med" len="med"/>
                          <a:tailEnd type="none" w="med" len="med"/>
                        </a:lnT>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200" b="0" kern="100" dirty="0">
                              <a:solidFill>
                                <a:sysClr val="windowText" lastClr="000000"/>
                              </a:solidFill>
                              <a:effectLst/>
                              <a:latin typeface="Times New Roman" panose="02020603050405020304" pitchFamily="18" charset="0"/>
                              <a:ea typeface="+mn-ea"/>
                              <a:cs typeface="Times New Roman" panose="02020603050405020304" pitchFamily="18" charset="0"/>
                            </a:rPr>
                            <a:t>表面</a:t>
                          </a:r>
                          <a:r>
                            <a:rPr lang="en-US" altLang="zh-CN" sz="1200" b="0" kern="1200" dirty="0">
                              <a:solidFill>
                                <a:schemeClr val="tx1"/>
                              </a:solidFill>
                              <a:effectLst/>
                              <a:latin typeface="Times New Roman" panose="02020603050405020304" pitchFamily="18" charset="0"/>
                              <a:ea typeface="+mn-ea"/>
                              <a:cs typeface="Times New Roman" panose="02020603050405020304" pitchFamily="18" charset="0"/>
                              <a:sym typeface="Symbol" panose="05050102010706020507" pitchFamily="18" charset="2"/>
                            </a:rPr>
                            <a:t></a:t>
                          </a:r>
                          <a:endParaRPr lang="zh-CN" alt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T w="12700" cap="flat" cmpd="sng" algn="ctr">
                          <a:solidFill>
                            <a:schemeClr val="tx1"/>
                          </a:solidFill>
                          <a:prstDash val="solid"/>
                          <a:round/>
                          <a:headEnd type="none" w="med" len="med"/>
                          <a:tailEnd type="none" w="med" len="med"/>
                        </a:lnT>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kern="100" dirty="0">
                              <a:solidFill>
                                <a:sysClr val="windowText" lastClr="000000"/>
                              </a:solidFill>
                              <a:effectLst/>
                              <a:latin typeface="Times New Roman" panose="02020603050405020304" pitchFamily="18" charset="0"/>
                              <a:ea typeface="+mn-ea"/>
                              <a:cs typeface="Times New Roman" panose="02020603050405020304" pitchFamily="18" charset="0"/>
                            </a:rPr>
                            <a:t>28</a:t>
                          </a:r>
                          <a:endParaRPr lang="zh-CN" altLang="zh-CN" sz="1200" kern="100" dirty="0">
                            <a:solidFill>
                              <a:sysClr val="windowText" lastClr="000000"/>
                            </a:solidFill>
                            <a:effectLst/>
                            <a:latin typeface="Times New Roman" panose="02020603050405020304" pitchFamily="18" charset="0"/>
                            <a:ea typeface="+mn-ea"/>
                            <a:cs typeface="Times New Roman" panose="02020603050405020304" pitchFamily="18" charset="0"/>
                          </a:endParaRPr>
                        </a:p>
                      </a:txBody>
                      <a:tcPr marL="101600" marR="101600" marT="50800" marB="50800" anchor="ctr">
                        <a:lnT w="12700" cap="flat" cmpd="sng" algn="ctr">
                          <a:solidFill>
                            <a:schemeClr val="tx1"/>
                          </a:solidFill>
                          <a:prstDash val="solid"/>
                          <a:round/>
                          <a:headEnd type="none" w="med" len="med"/>
                          <a:tailEnd type="none" w="med" len="med"/>
                        </a:lnT>
                        <a:noFill/>
                      </a:tcPr>
                    </a:tc>
                    <a:tc>
                      <a:txBody>
                        <a:bodyPr/>
                        <a:lstStyle/>
                        <a:p>
                          <a:endParaRPr lang="zh-CN"/>
                        </a:p>
                      </a:txBody>
                      <a:tcPr marL="101600" marR="101600" marT="50800" marB="50800" anchor="ctr">
                        <a:lnT w="12700" cap="flat" cmpd="sng" algn="ctr">
                          <a:solidFill>
                            <a:schemeClr val="tx1"/>
                          </a:solidFill>
                          <a:prstDash val="solid"/>
                          <a:round/>
                          <a:headEnd type="none" w="med" len="med"/>
                          <a:tailEnd type="none" w="med" len="med"/>
                        </a:lnT>
                        <a:blipFill>
                          <a:blip r:embed="rId5"/>
                          <a:stretch>
                            <a:fillRect l="-348108" t="-656522" r="-1081" b="-119565"/>
                          </a:stretch>
                        </a:blipFill>
                      </a:tcPr>
                    </a:tc>
                    <a:extLst>
                      <a:ext uri="{0D108BD9-81ED-4DB2-BD59-A6C34878D82A}">
                        <a16:rowId xmlns:a16="http://schemas.microsoft.com/office/drawing/2014/main" val="217217544"/>
                      </a:ext>
                    </a:extLst>
                  </a:tr>
                  <a:tr h="284480">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altLang="zh-CN" sz="1200" b="0" kern="100" dirty="0">
                              <a:solidFill>
                                <a:sysClr val="windowText" lastClr="000000"/>
                              </a:solidFill>
                              <a:effectLst/>
                              <a:latin typeface="Times New Roman" panose="02020603050405020304" pitchFamily="18" charset="0"/>
                              <a:ea typeface="+mn-ea"/>
                              <a:cs typeface="Times New Roman" panose="02020603050405020304" pitchFamily="18" charset="0"/>
                            </a:rPr>
                            <a:t>RIKEN-RAL</a:t>
                          </a:r>
                          <a:endParaRPr lang="zh-CN"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200" b="0" kern="100" dirty="0">
                              <a:solidFill>
                                <a:sysClr val="windowText" lastClr="000000"/>
                              </a:solidFill>
                              <a:effectLst/>
                              <a:latin typeface="Times New Roman" panose="02020603050405020304" pitchFamily="18" charset="0"/>
                              <a:ea typeface="+mn-ea"/>
                              <a:cs typeface="Times New Roman" panose="02020603050405020304" pitchFamily="18" charset="0"/>
                            </a:rPr>
                            <a:t>衰变</a:t>
                          </a:r>
                          <a:r>
                            <a:rPr lang="en-US" altLang="zh-CN" sz="1200" b="0" kern="1200" dirty="0">
                              <a:solidFill>
                                <a:schemeClr val="tx1"/>
                              </a:solidFill>
                              <a:effectLst/>
                              <a:latin typeface="Times New Roman" panose="02020603050405020304" pitchFamily="18" charset="0"/>
                              <a:ea typeface="+mn-ea"/>
                              <a:cs typeface="Times New Roman" panose="02020603050405020304" pitchFamily="18" charset="0"/>
                              <a:sym typeface="Symbol" panose="05050102010706020507" pitchFamily="18" charset="2"/>
                            </a:rPr>
                            <a:t></a:t>
                          </a:r>
                          <a:r>
                            <a:rPr lang="en-US" altLang="zh-CN" sz="1200" b="0" kern="1200" baseline="30000" dirty="0">
                              <a:solidFill>
                                <a:schemeClr val="tx1"/>
                              </a:solidFill>
                              <a:effectLst/>
                              <a:latin typeface="Times New Roman" panose="02020603050405020304" pitchFamily="18" charset="0"/>
                              <a:ea typeface="+mn-ea"/>
                              <a:cs typeface="Times New Roman" panose="02020603050405020304" pitchFamily="18" charset="0"/>
                              <a:sym typeface="Symbol" panose="05050102010706020507" pitchFamily="18" charset="2"/>
                            </a:rPr>
                            <a:t>±</a:t>
                          </a:r>
                          <a:endParaRPr lang="zh-CN" altLang="zh-CN" sz="1200" b="0" kern="100" baseline="30000" dirty="0">
                            <a:solidFill>
                              <a:sysClr val="windowText" lastClr="000000"/>
                            </a:solidFill>
                            <a:effectLst/>
                            <a:latin typeface="Times New Roman" panose="02020603050405020304" pitchFamily="18" charset="0"/>
                            <a:ea typeface="+mn-ea"/>
                            <a:cs typeface="Times New Roman" panose="02020603050405020304" pitchFamily="18" charset="0"/>
                          </a:endParaRPr>
                        </a:p>
                      </a:txBody>
                      <a:tcPr marL="101600" marR="101600" marT="50800" marB="50800" anchor="ctr">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altLang="zh-CN" sz="1200" kern="100" dirty="0">
                              <a:solidFill>
                                <a:sysClr val="windowText" lastClr="000000"/>
                              </a:solidFill>
                              <a:effectLst/>
                              <a:latin typeface="Times New Roman" panose="02020603050405020304" pitchFamily="18" charset="0"/>
                              <a:ea typeface="+mn-ea"/>
                              <a:cs typeface="Times New Roman" panose="02020603050405020304" pitchFamily="18" charset="0"/>
                            </a:rPr>
                            <a:t>60 -120</a:t>
                          </a:r>
                          <a:endParaRPr lang="zh-CN" altLang="zh-CN" sz="1200" kern="100" dirty="0">
                            <a:solidFill>
                              <a:sysClr val="windowText" lastClr="000000"/>
                            </a:solidFill>
                            <a:effectLst/>
                            <a:latin typeface="Times New Roman" panose="02020603050405020304" pitchFamily="18" charset="0"/>
                            <a:ea typeface="+mn-ea"/>
                            <a:cs typeface="Times New Roman" panose="02020603050405020304" pitchFamily="18" charset="0"/>
                          </a:endParaRPr>
                        </a:p>
                      </a:txBody>
                      <a:tcPr marL="101600" marR="101600" marT="50800" marB="50800" anchor="ctr">
                        <a:lnB w="12700" cap="flat" cmpd="sng" algn="ctr">
                          <a:solidFill>
                            <a:schemeClr val="tx1"/>
                          </a:solidFill>
                          <a:prstDash val="solid"/>
                          <a:round/>
                          <a:headEnd type="none" w="med" len="med"/>
                          <a:tailEnd type="none" w="med" len="med"/>
                        </a:lnB>
                        <a:noFill/>
                      </a:tcPr>
                    </a:tc>
                    <a:tc>
                      <a:txBody>
                        <a:bodyPr/>
                        <a:lstStyle/>
                        <a:p>
                          <a:endParaRPr lang="zh-CN"/>
                        </a:p>
                      </a:txBody>
                      <a:tcPr marL="101600" marR="101600" marT="50800" marB="50800" anchor="ctr">
                        <a:lnB w="12700" cap="flat" cmpd="sng" algn="ctr">
                          <a:solidFill>
                            <a:schemeClr val="tx1"/>
                          </a:solidFill>
                          <a:prstDash val="solid"/>
                          <a:round/>
                          <a:headEnd type="none" w="med" len="med"/>
                          <a:tailEnd type="none" w="med" len="med"/>
                        </a:lnB>
                        <a:blipFill>
                          <a:blip r:embed="rId5"/>
                          <a:stretch>
                            <a:fillRect l="-348108" t="-740426" r="-1081" b="-17021"/>
                          </a:stretch>
                        </a:blipFill>
                      </a:tcPr>
                    </a:tc>
                    <a:extLst>
                      <a:ext uri="{0D108BD9-81ED-4DB2-BD59-A6C34878D82A}">
                        <a16:rowId xmlns:a16="http://schemas.microsoft.com/office/drawing/2014/main" val="4250997722"/>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1079" name="表格 1078">
                <a:extLst>
                  <a:ext uri="{FF2B5EF4-FFF2-40B4-BE49-F238E27FC236}">
                    <a16:creationId xmlns:a16="http://schemas.microsoft.com/office/drawing/2014/main" id="{3EE4B3C0-2BF5-039A-C281-61E63341A547}"/>
                  </a:ext>
                </a:extLst>
              </p:cNvPr>
              <p:cNvGraphicFramePr>
                <a:graphicFrameLocks noGrp="1"/>
              </p:cNvGraphicFramePr>
              <p:nvPr>
                <p:extLst>
                  <p:ext uri="{D42A27DB-BD31-4B8C-83A1-F6EECF244321}">
                    <p14:modId xmlns:p14="http://schemas.microsoft.com/office/powerpoint/2010/main" val="2524644625"/>
                  </p:ext>
                </p:extLst>
              </p:nvPr>
            </p:nvGraphicFramePr>
            <p:xfrm>
              <a:off x="6154432" y="1434906"/>
              <a:ext cx="5766464" cy="3646400"/>
            </p:xfrm>
            <a:graphic>
              <a:graphicData uri="http://schemas.openxmlformats.org/drawingml/2006/table">
                <a:tbl>
                  <a:tblPr firstRow="1" firstCol="1" bandRow="1">
                    <a:tableStyleId>{5C22544A-7EE6-4342-B048-85BDC9FD1C3A}</a:tableStyleId>
                  </a:tblPr>
                  <a:tblGrid>
                    <a:gridCol w="781879">
                      <a:extLst>
                        <a:ext uri="{9D8B030D-6E8A-4147-A177-3AD203B41FA5}">
                          <a16:colId xmlns:a16="http://schemas.microsoft.com/office/drawing/2014/main" val="1020347796"/>
                        </a:ext>
                      </a:extLst>
                    </a:gridCol>
                    <a:gridCol w="737704">
                      <a:extLst>
                        <a:ext uri="{9D8B030D-6E8A-4147-A177-3AD203B41FA5}">
                          <a16:colId xmlns:a16="http://schemas.microsoft.com/office/drawing/2014/main" val="45770869"/>
                        </a:ext>
                      </a:extLst>
                    </a:gridCol>
                    <a:gridCol w="1219200">
                      <a:extLst>
                        <a:ext uri="{9D8B030D-6E8A-4147-A177-3AD203B41FA5}">
                          <a16:colId xmlns:a16="http://schemas.microsoft.com/office/drawing/2014/main" val="3090904132"/>
                        </a:ext>
                      </a:extLst>
                    </a:gridCol>
                    <a:gridCol w="1859280">
                      <a:extLst>
                        <a:ext uri="{9D8B030D-6E8A-4147-A177-3AD203B41FA5}">
                          <a16:colId xmlns:a16="http://schemas.microsoft.com/office/drawing/2014/main" val="3048268706"/>
                        </a:ext>
                      </a:extLst>
                    </a:gridCol>
                    <a:gridCol w="1168401">
                      <a:extLst>
                        <a:ext uri="{9D8B030D-6E8A-4147-A177-3AD203B41FA5}">
                          <a16:colId xmlns:a16="http://schemas.microsoft.com/office/drawing/2014/main" val="2682003268"/>
                        </a:ext>
                      </a:extLst>
                    </a:gridCol>
                  </a:tblGrid>
                  <a:tr h="406400">
                    <a:tc>
                      <a:txBody>
                        <a:bodyPr/>
                        <a:lstStyle/>
                        <a:p>
                          <a:pPr algn="ctr"/>
                          <a:endParaRPr lang="zh-CN" sz="1200" kern="100" dirty="0">
                            <a:solidFill>
                              <a:sysClr val="windowText" lastClr="000000"/>
                            </a:solidFill>
                            <a:effectLst/>
                            <a:latin typeface="Times New Roman" panose="02020603050405020304" pitchFamily="18" charset="0"/>
                            <a:ea typeface="宋体" panose="02010600030101010101" pitchFamily="2" charset="-122"/>
                          </a:endParaRPr>
                        </a:p>
                      </a:txBody>
                      <a:tcPr marL="101600" marR="101600" marT="50800" marB="508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CN" sz="1200" kern="100" dirty="0">
                              <a:solidFill>
                                <a:sysClr val="windowText" lastClr="000000"/>
                              </a:solidFill>
                              <a:effectLst/>
                            </a:rPr>
                            <a:t>束线</a:t>
                          </a:r>
                          <a:endParaRPr lang="zh-CN" sz="1200" kern="100" dirty="0">
                            <a:solidFill>
                              <a:sysClr val="windowText" lastClr="000000"/>
                            </a:solidFill>
                            <a:effectLst/>
                            <a:latin typeface="Times New Roman" panose="02020603050405020304" pitchFamily="18" charset="0"/>
                            <a:ea typeface="宋体" panose="02010600030101010101" pitchFamily="2" charset="-122"/>
                          </a:endParaRPr>
                        </a:p>
                      </a:txBody>
                      <a:tcPr marL="101600" marR="101600" marT="50800" marB="508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CN" altLang="en-US" sz="1200" kern="100" dirty="0">
                              <a:solidFill>
                                <a:sysClr val="windowText" lastClr="000000"/>
                              </a:solidFill>
                              <a:effectLst/>
                              <a:latin typeface="Times New Roman" panose="02020603050405020304" pitchFamily="18" charset="0"/>
                              <a:ea typeface="+mn-ea"/>
                              <a:cs typeface="Times New Roman" panose="02020603050405020304" pitchFamily="18" charset="0"/>
                            </a:rPr>
                            <a:t>缪子种类</a:t>
                          </a:r>
                          <a:endParaRPr lang="zh-CN" altLang="zh-CN" sz="1200" kern="100" dirty="0">
                            <a:solidFill>
                              <a:sysClr val="windowText" lastClr="000000"/>
                            </a:solidFill>
                            <a:effectLst/>
                            <a:latin typeface="Times New Roman" panose="02020603050405020304" pitchFamily="18" charset="0"/>
                            <a:ea typeface="+mn-ea"/>
                            <a:cs typeface="Times New Roman" panose="02020603050405020304" pitchFamily="18" charset="0"/>
                          </a:endParaRPr>
                        </a:p>
                      </a:txBody>
                      <a:tcPr marL="101600" marR="101600" marT="50800" marB="508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CN" sz="1200" kern="100" dirty="0">
                              <a:solidFill>
                                <a:sysClr val="windowText" lastClr="000000"/>
                              </a:solidFill>
                              <a:effectLst/>
                            </a:rPr>
                            <a:t>动量</a:t>
                          </a:r>
                          <a:r>
                            <a:rPr lang="en-US" altLang="zh-CN" sz="1200" kern="100" dirty="0">
                              <a:solidFill>
                                <a:sysClr val="windowText" lastClr="000000"/>
                              </a:solidFill>
                              <a:effectLst/>
                              <a:latin typeface="+mn-lt"/>
                              <a:ea typeface="+mn-ea"/>
                            </a:rPr>
                            <a:t> [</a:t>
                          </a:r>
                          <a:r>
                            <a:rPr lang="en-US" altLang="zh-CN" sz="1200" kern="100" dirty="0">
                              <a:solidFill>
                                <a:sysClr val="windowText" lastClr="000000"/>
                              </a:solidFill>
                              <a:effectLst/>
                              <a:latin typeface="Times New Roman" panose="02020603050405020304" pitchFamily="18" charset="0"/>
                              <a:ea typeface="宋体" panose="02010600030101010101" pitchFamily="2" charset="-122"/>
                            </a:rPr>
                            <a:t>MeV/c]</a:t>
                          </a:r>
                          <a:endParaRPr lang="zh-CN" sz="1200" kern="100" dirty="0">
                            <a:solidFill>
                              <a:sysClr val="windowText" lastClr="000000"/>
                            </a:solidFill>
                            <a:effectLst/>
                            <a:latin typeface="Times New Roman" panose="02020603050405020304" pitchFamily="18" charset="0"/>
                            <a:ea typeface="宋体" panose="02010600030101010101" pitchFamily="2" charset="-122"/>
                          </a:endParaRPr>
                        </a:p>
                      </a:txBody>
                      <a:tcPr marL="101600" marR="101600" marT="50800" marB="508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CN" altLang="en-US" sz="120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束流强度 </a:t>
                          </a:r>
                          <a:r>
                            <a:rPr lang="en-US" altLang="zh-CN" sz="120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1200" b="1" kern="1200" dirty="0">
                              <a:solidFill>
                                <a:schemeClr val="tx1"/>
                              </a:solidFill>
                              <a:effectLst/>
                              <a:latin typeface="Times New Roman" panose="02020603050405020304" pitchFamily="18" charset="0"/>
                              <a:ea typeface="+mn-ea"/>
                              <a:cs typeface="Times New Roman" panose="02020603050405020304" pitchFamily="18" charset="0"/>
                              <a:sym typeface="Symbol" panose="05050102010706020507" pitchFamily="18" charset="2"/>
                            </a:rPr>
                            <a:t></a:t>
                          </a:r>
                          <a:r>
                            <a:rPr lang="en-US" altLang="zh-CN" sz="1200" b="1" kern="1200" dirty="0">
                              <a:solidFill>
                                <a:schemeClr val="tx1"/>
                              </a:solidFill>
                              <a:effectLst/>
                              <a:latin typeface="Times New Roman" panose="02020603050405020304" pitchFamily="18" charset="0"/>
                              <a:ea typeface="+mn-ea"/>
                              <a:cs typeface="Times New Roman" panose="02020603050405020304" pitchFamily="18" charset="0"/>
                            </a:rPr>
                            <a:t>/s]</a:t>
                          </a:r>
                          <a:endParaRPr lang="zh-CN" sz="1200" b="1"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84624572"/>
                      </a:ext>
                    </a:extLst>
                  </a:tr>
                  <a:tr h="324000">
                    <a:tc rowSpan="5">
                      <a:txBody>
                        <a:bodyPr/>
                        <a:lstStyle/>
                        <a:p>
                          <a:pPr algn="ctr"/>
                          <a:r>
                            <a:rPr lang="en-US" altLang="zh-CN" sz="1200" b="0"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PSI</a:t>
                          </a:r>
                          <a:endParaRPr lang="zh-CN" sz="1200" b="0"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altLang="zh-CN" sz="1200" b="0" kern="1200" dirty="0" err="1">
                              <a:solidFill>
                                <a:schemeClr val="tx1"/>
                              </a:solidFill>
                              <a:effectLst/>
                              <a:latin typeface="Times New Roman" panose="02020603050405020304" pitchFamily="18" charset="0"/>
                              <a:ea typeface="+mn-ea"/>
                              <a:cs typeface="Times New Roman" panose="02020603050405020304" pitchFamily="18" charset="0"/>
                            </a:rPr>
                            <a:t>μE1</a:t>
                          </a:r>
                          <a:endParaRPr lang="zh-CN" sz="1200" b="0"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T w="12700" cap="flat" cmpd="sng" algn="ctr">
                          <a:solidFill>
                            <a:schemeClr val="tx1"/>
                          </a:solidFill>
                          <a:prstDash val="solid"/>
                          <a:round/>
                          <a:headEnd type="none" w="med" len="med"/>
                          <a:tailEnd type="none" w="med" len="med"/>
                        </a:lnT>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衰变</a:t>
                          </a:r>
                          <a:r>
                            <a:rPr lang="en-US" altLang="zh-CN" sz="1200" b="0" kern="12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sym typeface="Symbol" panose="05050102010706020507" pitchFamily="18" charset="2"/>
                            </a:rPr>
                            <a:t></a:t>
                          </a:r>
                          <a:r>
                            <a:rPr lang="en-US" altLang="zh-CN" sz="1200" b="0" kern="1200" baseline="300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sym typeface="Symbol" panose="05050102010706020507" pitchFamily="18" charset="2"/>
                            </a:rPr>
                            <a:t>±</a:t>
                          </a:r>
                          <a:endParaRPr lang="zh-CN" alt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T w="12700" cap="flat" cmpd="sng" algn="ctr">
                          <a:solidFill>
                            <a:schemeClr val="tx1"/>
                          </a:solidFill>
                          <a:prstDash val="solid"/>
                          <a:round/>
                          <a:headEnd type="none" w="med" len="med"/>
                          <a:tailEnd type="none" w="med" len="med"/>
                        </a:lnT>
                        <a:noFill/>
                      </a:tcPr>
                    </a:tc>
                    <a:tc>
                      <a:txBody>
                        <a:bodyPr/>
                        <a:lstStyle/>
                        <a:p>
                          <a:pPr algn="ctr"/>
                          <a:r>
                            <a:rPr lang="en-US" altLang="zh-CN" sz="1200" b="0" kern="100" dirty="0">
                              <a:solidFill>
                                <a:sysClr val="windowText" lastClr="000000"/>
                              </a:solidFill>
                              <a:effectLst/>
                              <a:latin typeface="Times New Roman" panose="02020603050405020304" pitchFamily="18" charset="0"/>
                              <a:ea typeface="宋体" panose="02010600030101010101" pitchFamily="2" charset="-122"/>
                            </a:rPr>
                            <a:t>85-125</a:t>
                          </a:r>
                          <a:endParaRPr lang="zh-CN" sz="1200" b="0" kern="100" dirty="0">
                            <a:solidFill>
                              <a:sysClr val="windowText" lastClr="000000"/>
                            </a:solidFill>
                            <a:effectLst/>
                            <a:latin typeface="Times New Roman" panose="02020603050405020304" pitchFamily="18" charset="0"/>
                            <a:ea typeface="宋体" panose="02010600030101010101" pitchFamily="2" charset="-122"/>
                          </a:endParaRPr>
                        </a:p>
                      </a:txBody>
                      <a:tcPr marL="101600" marR="101600" marT="50800" marB="50800" anchor="ctr">
                        <a:lnT w="12700" cap="flat" cmpd="sng" algn="ctr">
                          <a:solidFill>
                            <a:schemeClr val="tx1"/>
                          </a:solidFill>
                          <a:prstDash val="solid"/>
                          <a:round/>
                          <a:headEnd type="none" w="med" len="med"/>
                          <a:tailEnd type="none" w="med" len="med"/>
                        </a:lnT>
                        <a:noFill/>
                      </a:tcPr>
                    </a:tc>
                    <a:tc>
                      <a:txBody>
                        <a:bodyPr/>
                        <a:lstStyle/>
                        <a:p>
                          <a:pPr algn="ctr"/>
                          <a:r>
                            <a:rPr lang="en-US" altLang="zh-CN" sz="1200" b="0" kern="100" dirty="0">
                              <a:solidFill>
                                <a:sysClr val="windowText" lastClr="000000"/>
                              </a:solidFill>
                              <a:effectLst/>
                              <a:latin typeface="Times New Roman" panose="02020603050405020304" pitchFamily="18" charset="0"/>
                              <a:ea typeface="宋体" panose="02010600030101010101" pitchFamily="2" charset="-122"/>
                            </a:rPr>
                            <a:t>&gt;10</a:t>
                          </a:r>
                          <a:r>
                            <a:rPr lang="en-US" altLang="zh-CN" sz="1200" b="0" kern="100" baseline="30000" dirty="0">
                              <a:solidFill>
                                <a:sysClr val="windowText" lastClr="000000"/>
                              </a:solidFill>
                              <a:effectLst/>
                              <a:latin typeface="Times New Roman" panose="02020603050405020304" pitchFamily="18" charset="0"/>
                              <a:ea typeface="宋体" panose="02010600030101010101" pitchFamily="2" charset="-122"/>
                            </a:rPr>
                            <a:t>7</a:t>
                          </a:r>
                          <a:endParaRPr lang="zh-CN" sz="1200" b="0" kern="100" baseline="30000" dirty="0">
                            <a:solidFill>
                              <a:sysClr val="windowText" lastClr="000000"/>
                            </a:solidFill>
                            <a:effectLst/>
                            <a:latin typeface="Times New Roman" panose="02020603050405020304" pitchFamily="18" charset="0"/>
                            <a:ea typeface="宋体" panose="02010600030101010101" pitchFamily="2" charset="-122"/>
                          </a:endParaRPr>
                        </a:p>
                      </a:txBody>
                      <a:tcPr marL="101600" marR="101600" marT="50800" marB="50800" anchor="ct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2507479536"/>
                      </a:ext>
                    </a:extLst>
                  </a:tr>
                  <a:tr h="324000">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zh-CN" sz="1200" b="0"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b="0" kern="1200" dirty="0">
                              <a:solidFill>
                                <a:schemeClr val="tx1"/>
                              </a:solidFill>
                              <a:effectLst/>
                              <a:latin typeface="Times New Roman" panose="02020603050405020304" pitchFamily="18" charset="0"/>
                              <a:ea typeface="+mn-ea"/>
                              <a:cs typeface="Times New Roman" panose="02020603050405020304" pitchFamily="18" charset="0"/>
                            </a:rPr>
                            <a:t>π</a:t>
                          </a:r>
                          <a:r>
                            <a:rPr lang="en-US" altLang="zh-CN" sz="1200" b="0" kern="1200" dirty="0" err="1">
                              <a:solidFill>
                                <a:schemeClr val="tx1"/>
                              </a:solidFill>
                              <a:effectLst/>
                              <a:latin typeface="Times New Roman" panose="02020603050405020304" pitchFamily="18" charset="0"/>
                              <a:ea typeface="+mn-ea"/>
                              <a:cs typeface="Times New Roman" panose="02020603050405020304" pitchFamily="18" charset="0"/>
                            </a:rPr>
                            <a:t>E4</a:t>
                          </a:r>
                          <a:endParaRPr lang="zh-CN" altLang="zh-CN" sz="1200" b="0"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tc>
                      <a:txBody>
                        <a:bodyPr/>
                        <a:lstStyle/>
                        <a:p>
                          <a:pPr algn="ctr"/>
                          <a:r>
                            <a:rPr lang="zh-CN" altLang="en-US"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表面</a:t>
                          </a:r>
                          <a:r>
                            <a:rPr lang="en-US" altLang="zh-CN" sz="1200" b="0" kern="12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sym typeface="Symbol" panose="05050102010706020507" pitchFamily="18" charset="2"/>
                            </a:rPr>
                            <a:t></a:t>
                          </a:r>
                          <a:endParaRPr 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tc>
                      <a:txBody>
                        <a:bodyPr/>
                        <a:lstStyle/>
                        <a:p>
                          <a:pPr algn="ctr"/>
                          <a:r>
                            <a:rPr lang="en-US" altLang="zh-CN" sz="1200" b="0" kern="100" dirty="0">
                              <a:solidFill>
                                <a:sysClr val="windowText" lastClr="000000"/>
                              </a:solidFill>
                              <a:effectLst/>
                              <a:latin typeface="Times New Roman" panose="02020603050405020304" pitchFamily="18" charset="0"/>
                              <a:ea typeface="宋体" panose="02010600030101010101" pitchFamily="2" charset="-122"/>
                            </a:rPr>
                            <a:t>28</a:t>
                          </a:r>
                          <a:endParaRPr lang="zh-CN" sz="1200" b="0" kern="100" dirty="0">
                            <a:solidFill>
                              <a:sysClr val="windowText" lastClr="000000"/>
                            </a:solidFill>
                            <a:effectLst/>
                            <a:latin typeface="Times New Roman" panose="02020603050405020304" pitchFamily="18" charset="0"/>
                            <a:ea typeface="宋体" panose="02010600030101010101" pitchFamily="2" charset="-122"/>
                          </a:endParaRPr>
                        </a:p>
                      </a:txBody>
                      <a:tcPr marL="101600" marR="101600" marT="50800" marB="50800"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b="0" kern="100" dirty="0">
                              <a:solidFill>
                                <a:sysClr val="windowText" lastClr="000000"/>
                              </a:solidFill>
                              <a:effectLst/>
                              <a:latin typeface="Times New Roman" panose="02020603050405020304" pitchFamily="18" charset="0"/>
                              <a:ea typeface="宋体" panose="02010600030101010101" pitchFamily="2" charset="-122"/>
                            </a:rPr>
                            <a:t>4×10</a:t>
                          </a:r>
                          <a:r>
                            <a:rPr lang="en-US" altLang="zh-CN" sz="1200" b="0" kern="100" baseline="30000" dirty="0">
                              <a:solidFill>
                                <a:sysClr val="windowText" lastClr="000000"/>
                              </a:solidFill>
                              <a:effectLst/>
                              <a:latin typeface="Times New Roman" panose="02020603050405020304" pitchFamily="18" charset="0"/>
                              <a:ea typeface="宋体" panose="02010600030101010101" pitchFamily="2" charset="-122"/>
                            </a:rPr>
                            <a:t>8</a:t>
                          </a:r>
                          <a:endParaRPr lang="zh-CN" altLang="zh-CN" sz="1200" b="0" kern="100" baseline="30000" dirty="0">
                            <a:solidFill>
                              <a:sysClr val="windowText" lastClr="000000"/>
                            </a:solidFill>
                            <a:effectLst/>
                            <a:latin typeface="Times New Roman" panose="02020603050405020304" pitchFamily="18" charset="0"/>
                            <a:ea typeface="宋体" panose="02010600030101010101" pitchFamily="2" charset="-122"/>
                          </a:endParaRPr>
                        </a:p>
                      </a:txBody>
                      <a:tcPr marL="101600" marR="101600" marT="50800" marB="50800" anchor="ctr">
                        <a:noFill/>
                      </a:tcPr>
                    </a:tc>
                    <a:extLst>
                      <a:ext uri="{0D108BD9-81ED-4DB2-BD59-A6C34878D82A}">
                        <a16:rowId xmlns:a16="http://schemas.microsoft.com/office/drawing/2014/main" val="2173531443"/>
                      </a:ext>
                    </a:extLst>
                  </a:tr>
                  <a:tr h="324000">
                    <a:tc vMerge="1">
                      <a:txBody>
                        <a:bodyPr/>
                        <a:lstStyle/>
                        <a:p>
                          <a:pPr algn="ctr"/>
                          <a:endParaRPr lang="zh-CN" sz="1200" b="0"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tc>
                      <a:txBody>
                        <a:bodyPr/>
                        <a:lstStyle/>
                        <a:p>
                          <a:pPr algn="ctr"/>
                          <a:r>
                            <a:rPr lang="en-US" altLang="zh-CN" sz="1200" b="0" kern="1200" dirty="0">
                              <a:solidFill>
                                <a:schemeClr val="tx1"/>
                              </a:solidFill>
                              <a:effectLst/>
                              <a:latin typeface="Times New Roman" panose="02020603050405020304" pitchFamily="18" charset="0"/>
                              <a:ea typeface="+mn-ea"/>
                              <a:cs typeface="Times New Roman" panose="02020603050405020304" pitchFamily="18" charset="0"/>
                            </a:rPr>
                            <a:t>π</a:t>
                          </a:r>
                          <a:r>
                            <a:rPr lang="en-US" altLang="zh-CN" sz="1200" b="0" kern="1200" dirty="0" err="1">
                              <a:solidFill>
                                <a:schemeClr val="tx1"/>
                              </a:solidFill>
                              <a:effectLst/>
                              <a:latin typeface="Times New Roman" panose="02020603050405020304" pitchFamily="18" charset="0"/>
                              <a:ea typeface="+mn-ea"/>
                              <a:cs typeface="Times New Roman" panose="02020603050405020304" pitchFamily="18" charset="0"/>
                            </a:rPr>
                            <a:t>E1</a:t>
                          </a:r>
                          <a:endParaRPr lang="zh-CN" sz="1200" b="0"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表面</a:t>
                          </a:r>
                          <a:r>
                            <a:rPr lang="en-US" altLang="zh-CN" sz="1200" b="0" kern="12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sym typeface="Symbol" panose="05050102010706020507" pitchFamily="18" charset="2"/>
                            </a:rPr>
                            <a:t> /</a:t>
                          </a:r>
                          <a:r>
                            <a:rPr lang="zh-CN" altLang="en-US" sz="1200" b="0" kern="12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sym typeface="Symbol" panose="05050102010706020507" pitchFamily="18" charset="2"/>
                            </a:rPr>
                            <a:t>云</a:t>
                          </a:r>
                          <a:r>
                            <a:rPr lang="en-US" altLang="zh-CN" sz="1200" b="0" kern="1200" dirty="0">
                              <a:solidFill>
                                <a:schemeClr val="tx1"/>
                              </a:solidFill>
                              <a:effectLst/>
                              <a:latin typeface="Times New Roman" panose="02020603050405020304" pitchFamily="18" charset="0"/>
                              <a:ea typeface="+mn-ea"/>
                              <a:cs typeface="Times New Roman" panose="02020603050405020304" pitchFamily="18" charset="0"/>
                              <a:sym typeface="Symbol" panose="05050102010706020507" pitchFamily="18" charset="2"/>
                            </a:rPr>
                            <a:t></a:t>
                          </a:r>
                          <a:r>
                            <a:rPr lang="en-US" altLang="zh-CN" sz="1200" b="0" kern="1200" baseline="30000" dirty="0">
                              <a:solidFill>
                                <a:schemeClr val="tx1"/>
                              </a:solidFill>
                              <a:effectLst/>
                              <a:latin typeface="Times New Roman" panose="02020603050405020304" pitchFamily="18" charset="0"/>
                              <a:ea typeface="+mn-ea"/>
                              <a:cs typeface="Times New Roman" panose="02020603050405020304" pitchFamily="18" charset="0"/>
                              <a:sym typeface="Symbol" panose="05050102010706020507" pitchFamily="18" charset="2"/>
                            </a:rPr>
                            <a:t>±</a:t>
                          </a:r>
                          <a:endParaRPr lang="zh-CN" alt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tc>
                      <a:txBody>
                        <a:bodyPr/>
                        <a:lstStyle/>
                        <a:p>
                          <a:pPr algn="ctr"/>
                          <a:r>
                            <a:rPr lang="en-US" altLang="zh-CN" sz="1200" b="0" kern="100" dirty="0">
                              <a:solidFill>
                                <a:sysClr val="windowText" lastClr="000000"/>
                              </a:solidFill>
                              <a:effectLst/>
                              <a:latin typeface="Times New Roman" panose="02020603050405020304" pitchFamily="18" charset="0"/>
                              <a:ea typeface="宋体" panose="02010600030101010101" pitchFamily="2" charset="-122"/>
                            </a:rPr>
                            <a:t>15-60</a:t>
                          </a:r>
                          <a:endParaRPr lang="zh-CN" sz="1200" b="0" kern="100" dirty="0">
                            <a:solidFill>
                              <a:sysClr val="windowText" lastClr="000000"/>
                            </a:solidFill>
                            <a:effectLst/>
                            <a:latin typeface="Times New Roman" panose="02020603050405020304" pitchFamily="18" charset="0"/>
                            <a:ea typeface="宋体" panose="02010600030101010101" pitchFamily="2" charset="-122"/>
                          </a:endParaRPr>
                        </a:p>
                      </a:txBody>
                      <a:tcPr marL="101600" marR="101600" marT="50800" marB="50800"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m:rPr>
                                    <m:nor/>
                                  </m:rPr>
                                  <a:rPr lang="en-US" altLang="zh-CN" sz="1200" b="0" kern="100" dirty="0" smtClean="0">
                                    <a:solidFill>
                                      <a:sysClr val="windowText" lastClr="000000"/>
                                    </a:solidFill>
                                    <a:effectLst/>
                                    <a:latin typeface="Times New Roman" panose="02020603050405020304" pitchFamily="18" charset="0"/>
                                    <a:ea typeface="+mn-ea"/>
                                    <a:cs typeface="Times New Roman" panose="02020603050405020304" pitchFamily="18" charset="0"/>
                                  </a:rPr>
                                  <m:t>10</m:t>
                                </m:r>
                                <m:r>
                                  <m:rPr>
                                    <m:nor/>
                                  </m:rPr>
                                  <a:rPr lang="en-US" altLang="zh-CN" sz="1200" b="0" i="0" kern="100" dirty="0" smtClean="0">
                                    <a:solidFill>
                                      <a:sysClr val="windowText" lastClr="000000"/>
                                    </a:solidFill>
                                    <a:effectLst/>
                                    <a:latin typeface="Times New Roman" panose="02020603050405020304" pitchFamily="18" charset="0"/>
                                    <a:ea typeface="+mn-ea"/>
                                    <a:cs typeface="Times New Roman" panose="02020603050405020304" pitchFamily="18" charset="0"/>
                                  </a:rPr>
                                  <m:t> </m:t>
                                </m:r>
                                <m:r>
                                  <m:rPr>
                                    <m:nor/>
                                  </m:rPr>
                                  <a:rPr lang="en-US" altLang="zh-CN" sz="1200" b="0" i="0" kern="100" baseline="30000" dirty="0" smtClean="0">
                                    <a:solidFill>
                                      <a:sysClr val="windowText" lastClr="000000"/>
                                    </a:solidFill>
                                    <a:effectLst/>
                                    <a:latin typeface="Times New Roman" panose="02020603050405020304" pitchFamily="18" charset="0"/>
                                    <a:ea typeface="+mn-ea"/>
                                    <a:cs typeface="Times New Roman" panose="02020603050405020304" pitchFamily="18" charset="0"/>
                                  </a:rPr>
                                  <m:t>5</m:t>
                                </m:r>
                                <m:r>
                                  <m:rPr>
                                    <m:nor/>
                                  </m:rPr>
                                  <a:rPr lang="en-US" altLang="zh-CN" sz="1200" b="0" kern="100" baseline="30000" dirty="0" smtClean="0">
                                    <a:solidFill>
                                      <a:sysClr val="windowText" lastClr="000000"/>
                                    </a:solidFill>
                                    <a:effectLst/>
                                    <a:latin typeface="Times New Roman" panose="02020603050405020304" pitchFamily="18" charset="0"/>
                                    <a:ea typeface="+mn-ea"/>
                                    <a:cs typeface="Times New Roman" panose="02020603050405020304" pitchFamily="18" charset="0"/>
                                  </a:rPr>
                                  <m:t>−</m:t>
                                </m:r>
                                <m:r>
                                  <m:rPr>
                                    <m:nor/>
                                  </m:rPr>
                                  <a:rPr lang="en-US" altLang="zh-CN" sz="1200" b="0" i="0" kern="100" baseline="30000" dirty="0" smtClean="0">
                                    <a:solidFill>
                                      <a:sysClr val="windowText" lastClr="000000"/>
                                    </a:solidFill>
                                    <a:effectLst/>
                                    <a:latin typeface="Times New Roman" panose="02020603050405020304" pitchFamily="18" charset="0"/>
                                    <a:ea typeface="+mn-ea"/>
                                    <a:cs typeface="Times New Roman" panose="02020603050405020304" pitchFamily="18" charset="0"/>
                                  </a:rPr>
                                  <m:t>6</m:t>
                                </m:r>
                              </m:oMath>
                            </m:oMathPara>
                          </a14:m>
                          <a:endParaRPr lang="zh-CN" altLang="zh-CN" sz="1200" kern="100" dirty="0">
                            <a:solidFill>
                              <a:sysClr val="windowText" lastClr="000000"/>
                            </a:solidFill>
                            <a:effectLst/>
                            <a:latin typeface="Times New Roman" panose="02020603050405020304" pitchFamily="18" charset="0"/>
                            <a:ea typeface="+mn-ea"/>
                            <a:cs typeface="Times New Roman" panose="02020603050405020304" pitchFamily="18" charset="0"/>
                          </a:endParaRPr>
                        </a:p>
                      </a:txBody>
                      <a:tcPr marL="101600" marR="101600" marT="50800" marB="50800" anchor="ctr">
                        <a:noFill/>
                      </a:tcPr>
                    </a:tc>
                    <a:extLst>
                      <a:ext uri="{0D108BD9-81ED-4DB2-BD59-A6C34878D82A}">
                        <a16:rowId xmlns:a16="http://schemas.microsoft.com/office/drawing/2014/main" val="686266441"/>
                      </a:ext>
                    </a:extLst>
                  </a:tr>
                  <a:tr h="324000">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zh-CN" sz="1200" b="0"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b="0" kern="1200" dirty="0">
                              <a:solidFill>
                                <a:schemeClr val="tx1"/>
                              </a:solidFill>
                              <a:effectLst/>
                              <a:latin typeface="Times New Roman" panose="02020603050405020304" pitchFamily="18" charset="0"/>
                              <a:ea typeface="+mn-ea"/>
                              <a:cs typeface="Times New Roman" panose="02020603050405020304" pitchFamily="18" charset="0"/>
                            </a:rPr>
                            <a:t>π</a:t>
                          </a:r>
                          <a:r>
                            <a:rPr lang="en-US" altLang="zh-CN" sz="1200" b="0" kern="1200" dirty="0" err="1">
                              <a:solidFill>
                                <a:schemeClr val="tx1"/>
                              </a:solidFill>
                              <a:effectLst/>
                              <a:latin typeface="Times New Roman" panose="02020603050405020304" pitchFamily="18" charset="0"/>
                              <a:ea typeface="+mn-ea"/>
                              <a:cs typeface="Times New Roman" panose="02020603050405020304" pitchFamily="18" charset="0"/>
                            </a:rPr>
                            <a:t>E3</a:t>
                          </a:r>
                          <a:endParaRPr lang="zh-CN" altLang="zh-CN" sz="1200" b="0"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表面</a:t>
                          </a:r>
                          <a:r>
                            <a:rPr lang="en-US" altLang="zh-CN" sz="1200" b="0" kern="12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sym typeface="Symbol" panose="05050102010706020507" pitchFamily="18" charset="2"/>
                            </a:rPr>
                            <a:t> </a:t>
                          </a:r>
                          <a:r>
                            <a:rPr lang="en-US" altLang="zh-CN" sz="1200" b="0" kern="1200" dirty="0">
                              <a:solidFill>
                                <a:schemeClr val="tx1"/>
                              </a:solidFill>
                              <a:effectLst/>
                              <a:latin typeface="Times New Roman" panose="02020603050405020304" pitchFamily="18" charset="0"/>
                              <a:ea typeface="+mn-ea"/>
                              <a:cs typeface="Times New Roman" panose="02020603050405020304" pitchFamily="18" charset="0"/>
                              <a:sym typeface="Symbol" panose="05050102010706020507" pitchFamily="18" charset="2"/>
                            </a:rPr>
                            <a:t>/</a:t>
                          </a:r>
                          <a:r>
                            <a:rPr lang="zh-CN" altLang="en-US" sz="1200" b="0" kern="1200" dirty="0">
                              <a:solidFill>
                                <a:schemeClr val="tx1"/>
                              </a:solidFill>
                              <a:effectLst/>
                              <a:latin typeface="Times New Roman" panose="02020603050405020304" pitchFamily="18" charset="0"/>
                              <a:ea typeface="+mn-ea"/>
                              <a:cs typeface="Times New Roman" panose="02020603050405020304" pitchFamily="18" charset="0"/>
                              <a:sym typeface="Symbol" panose="05050102010706020507" pitchFamily="18" charset="2"/>
                            </a:rPr>
                            <a:t>云</a:t>
                          </a:r>
                          <a:r>
                            <a:rPr lang="en-US" altLang="zh-CN" sz="1200" b="0" kern="1200" dirty="0">
                              <a:solidFill>
                                <a:schemeClr val="tx1"/>
                              </a:solidFill>
                              <a:effectLst/>
                              <a:latin typeface="Times New Roman" panose="02020603050405020304" pitchFamily="18" charset="0"/>
                              <a:ea typeface="+mn-ea"/>
                              <a:cs typeface="Times New Roman" panose="02020603050405020304" pitchFamily="18" charset="0"/>
                              <a:sym typeface="Symbol" panose="05050102010706020507" pitchFamily="18" charset="2"/>
                            </a:rPr>
                            <a:t></a:t>
                          </a:r>
                          <a:r>
                            <a:rPr lang="en-US" altLang="zh-CN" sz="1200" b="0" kern="1200" baseline="30000" dirty="0">
                              <a:solidFill>
                                <a:schemeClr val="tx1"/>
                              </a:solidFill>
                              <a:effectLst/>
                              <a:latin typeface="Times New Roman" panose="02020603050405020304" pitchFamily="18" charset="0"/>
                              <a:ea typeface="+mn-ea"/>
                              <a:cs typeface="Times New Roman" panose="02020603050405020304" pitchFamily="18" charset="0"/>
                              <a:sym typeface="Symbol" panose="05050102010706020507" pitchFamily="18" charset="2"/>
                            </a:rPr>
                            <a:t>±</a:t>
                          </a:r>
                          <a:endParaRPr lang="zh-CN" alt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tc>
                      <a:txBody>
                        <a:bodyPr/>
                        <a:lstStyle/>
                        <a:p>
                          <a:pPr algn="ctr"/>
                          <a:r>
                            <a:rPr lang="en-US" altLang="zh-CN" sz="1200" b="0" kern="100" dirty="0">
                              <a:solidFill>
                                <a:sysClr val="windowText" lastClr="000000"/>
                              </a:solidFill>
                              <a:effectLst/>
                              <a:latin typeface="Times New Roman" panose="02020603050405020304" pitchFamily="18" charset="0"/>
                              <a:ea typeface="宋体" panose="02010600030101010101" pitchFamily="2" charset="-122"/>
                            </a:rPr>
                            <a:t>28</a:t>
                          </a:r>
                          <a:endParaRPr lang="zh-CN" sz="1200" b="0" kern="100" dirty="0">
                            <a:solidFill>
                              <a:sysClr val="windowText" lastClr="000000"/>
                            </a:solidFill>
                            <a:effectLst/>
                            <a:latin typeface="Times New Roman" panose="02020603050405020304" pitchFamily="18" charset="0"/>
                            <a:ea typeface="宋体" panose="02010600030101010101" pitchFamily="2" charset="-122"/>
                          </a:endParaRPr>
                        </a:p>
                      </a:txBody>
                      <a:tcPr marL="101600" marR="101600" marT="50800" marB="50800"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b="0" kern="100" dirty="0">
                              <a:solidFill>
                                <a:sysClr val="windowText" lastClr="000000"/>
                              </a:solidFill>
                              <a:effectLst/>
                              <a:latin typeface="Times New Roman" panose="02020603050405020304" pitchFamily="18" charset="0"/>
                              <a:ea typeface="宋体" panose="02010600030101010101" pitchFamily="2" charset="-122"/>
                            </a:rPr>
                            <a:t>10</a:t>
                          </a:r>
                          <a:r>
                            <a:rPr lang="en-US" altLang="zh-CN" sz="1200" b="0" kern="100" baseline="30000" dirty="0">
                              <a:solidFill>
                                <a:sysClr val="windowText" lastClr="000000"/>
                              </a:solidFill>
                              <a:effectLst/>
                              <a:latin typeface="Times New Roman" panose="02020603050405020304" pitchFamily="18" charset="0"/>
                              <a:ea typeface="宋体" panose="02010600030101010101" pitchFamily="2" charset="-122"/>
                            </a:rPr>
                            <a:t>7 </a:t>
                          </a:r>
                          <a14:m>
                            <m:oMath xmlns:m="http://schemas.openxmlformats.org/officeDocument/2006/math">
                              <m:r>
                                <m:rPr>
                                  <m:nor/>
                                </m:rPr>
                                <a:rPr lang="en-US" altLang="zh-CN" sz="1200" b="0" kern="100" baseline="30000" dirty="0" smtClean="0">
                                  <a:solidFill>
                                    <a:sysClr val="windowText" lastClr="000000"/>
                                  </a:solidFill>
                                  <a:effectLst/>
                                  <a:latin typeface="Times New Roman" panose="02020603050405020304" pitchFamily="18" charset="0"/>
                                  <a:ea typeface="+mn-ea"/>
                                  <a:cs typeface="Times New Roman" panose="02020603050405020304" pitchFamily="18" charset="0"/>
                                </a:rPr>
                                <m:t>−</m:t>
                              </m:r>
                              <m:r>
                                <m:rPr>
                                  <m:nor/>
                                </m:rPr>
                                <a:rPr lang="en-US" altLang="zh-CN" sz="1200" b="0" i="0" kern="100" baseline="30000" dirty="0" smtClean="0">
                                  <a:solidFill>
                                    <a:sysClr val="windowText" lastClr="000000"/>
                                  </a:solidFill>
                                  <a:effectLst/>
                                  <a:latin typeface="Times New Roman" panose="02020603050405020304" pitchFamily="18" charset="0"/>
                                  <a:ea typeface="+mn-ea"/>
                                  <a:cs typeface="Times New Roman" panose="02020603050405020304" pitchFamily="18" charset="0"/>
                                </a:rPr>
                                <m:t>8</m:t>
                              </m:r>
                            </m:oMath>
                          </a14:m>
                          <a:endParaRPr lang="zh-CN" altLang="zh-CN" sz="1200" b="0" kern="100" baseline="30000" dirty="0">
                            <a:solidFill>
                              <a:sysClr val="windowText" lastClr="000000"/>
                            </a:solidFill>
                            <a:effectLst/>
                            <a:latin typeface="Times New Roman" panose="02020603050405020304" pitchFamily="18" charset="0"/>
                            <a:ea typeface="宋体" panose="02010600030101010101" pitchFamily="2" charset="-122"/>
                          </a:endParaRPr>
                        </a:p>
                      </a:txBody>
                      <a:tcPr marL="101600" marR="101600" marT="50800" marB="50800" anchor="ctr">
                        <a:noFill/>
                      </a:tcPr>
                    </a:tc>
                    <a:extLst>
                      <a:ext uri="{0D108BD9-81ED-4DB2-BD59-A6C34878D82A}">
                        <a16:rowId xmlns:a16="http://schemas.microsoft.com/office/drawing/2014/main" val="3174066103"/>
                      </a:ext>
                    </a:extLst>
                  </a:tr>
                  <a:tr h="324000">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zh-CN" sz="1200" b="0"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b="0" kern="1200" dirty="0">
                              <a:solidFill>
                                <a:schemeClr val="tx1"/>
                              </a:solidFill>
                              <a:effectLst/>
                              <a:latin typeface="Times New Roman" panose="02020603050405020304" pitchFamily="18" charset="0"/>
                              <a:ea typeface="+mn-ea"/>
                              <a:cs typeface="Times New Roman" panose="02020603050405020304" pitchFamily="18" charset="0"/>
                            </a:rPr>
                            <a:t>π</a:t>
                          </a:r>
                          <a:r>
                            <a:rPr lang="en-US" altLang="zh-CN" sz="1200" b="0" kern="1200" dirty="0" err="1">
                              <a:solidFill>
                                <a:schemeClr val="tx1"/>
                              </a:solidFill>
                              <a:effectLst/>
                              <a:latin typeface="Times New Roman" panose="02020603050405020304" pitchFamily="18" charset="0"/>
                              <a:ea typeface="+mn-ea"/>
                              <a:cs typeface="Times New Roman" panose="02020603050405020304" pitchFamily="18" charset="0"/>
                            </a:rPr>
                            <a:t>M3</a:t>
                          </a:r>
                          <a:endParaRPr lang="zh-CN" altLang="zh-CN" sz="1200" b="0"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表面</a:t>
                          </a:r>
                          <a:r>
                            <a:rPr lang="en-US" altLang="zh-CN" sz="1200" b="0" kern="12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sym typeface="Symbol" panose="05050102010706020507" pitchFamily="18" charset="2"/>
                            </a:rPr>
                            <a:t></a:t>
                          </a:r>
                          <a:endParaRPr lang="zh-CN" alt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B w="12700" cap="flat" cmpd="sng" algn="ctr">
                          <a:solidFill>
                            <a:schemeClr val="tx1"/>
                          </a:solidFill>
                          <a:prstDash val="solid"/>
                          <a:round/>
                          <a:headEnd type="none" w="med" len="med"/>
                          <a:tailEnd type="none" w="med" len="med"/>
                        </a:lnB>
                        <a:noFill/>
                      </a:tcPr>
                    </a:tc>
                    <a:tc>
                      <a:txBody>
                        <a:bodyPr/>
                        <a:lstStyle/>
                        <a:p>
                          <a:pPr algn="ctr"/>
                          <a:r>
                            <a:rPr lang="en-US" altLang="zh-CN" sz="1200" b="0" kern="100" dirty="0">
                              <a:solidFill>
                                <a:sysClr val="windowText" lastClr="000000"/>
                              </a:solidFill>
                              <a:effectLst/>
                              <a:latin typeface="Times New Roman" panose="02020603050405020304" pitchFamily="18" charset="0"/>
                              <a:ea typeface="宋体" panose="02010600030101010101" pitchFamily="2" charset="-122"/>
                            </a:rPr>
                            <a:t>5 - 30</a:t>
                          </a:r>
                          <a:endParaRPr lang="zh-CN" sz="1200" b="0" kern="100" dirty="0">
                            <a:solidFill>
                              <a:sysClr val="windowText" lastClr="000000"/>
                            </a:solidFill>
                            <a:effectLst/>
                            <a:latin typeface="Times New Roman" panose="02020603050405020304" pitchFamily="18" charset="0"/>
                            <a:ea typeface="宋体" panose="02010600030101010101" pitchFamily="2" charset="-122"/>
                          </a:endParaRPr>
                        </a:p>
                      </a:txBody>
                      <a:tcPr marL="101600" marR="101600" marT="50800" marB="50800" anchor="ctr">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b="0" kern="100" dirty="0">
                              <a:solidFill>
                                <a:sysClr val="windowText" lastClr="000000"/>
                              </a:solidFill>
                              <a:effectLst/>
                              <a:latin typeface="Times New Roman" panose="02020603050405020304" pitchFamily="18" charset="0"/>
                              <a:ea typeface="宋体" panose="02010600030101010101" pitchFamily="2" charset="-122"/>
                            </a:rPr>
                            <a:t>10</a:t>
                          </a:r>
                          <a:r>
                            <a:rPr lang="en-US" altLang="zh-CN" sz="1200" b="0" kern="100" baseline="30000" dirty="0">
                              <a:solidFill>
                                <a:sysClr val="windowText" lastClr="000000"/>
                              </a:solidFill>
                              <a:effectLst/>
                              <a:latin typeface="Times New Roman" panose="02020603050405020304" pitchFamily="18" charset="0"/>
                              <a:ea typeface="宋体" panose="02010600030101010101" pitchFamily="2" charset="-122"/>
                            </a:rPr>
                            <a:t>6</a:t>
                          </a:r>
                          <a:endParaRPr lang="zh-CN" altLang="zh-CN" sz="1200" b="0" kern="100" baseline="30000" dirty="0">
                            <a:solidFill>
                              <a:sysClr val="windowText" lastClr="000000"/>
                            </a:solidFill>
                            <a:effectLst/>
                            <a:latin typeface="Times New Roman" panose="02020603050405020304" pitchFamily="18" charset="0"/>
                            <a:ea typeface="宋体" panose="02010600030101010101" pitchFamily="2" charset="-122"/>
                          </a:endParaRPr>
                        </a:p>
                      </a:txBody>
                      <a:tcPr marL="101600" marR="101600" marT="50800" marB="50800" anchor="ct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62305372"/>
                      </a:ext>
                    </a:extLst>
                  </a:tr>
                  <a:tr h="324000">
                    <a:tc rowSpan="4">
                      <a:txBody>
                        <a:bodyPr/>
                        <a:lstStyle/>
                        <a:p>
                          <a:pPr algn="ctr"/>
                          <a:r>
                            <a:rPr lang="en-GB" altLang="zh-CN" sz="1200" b="0" i="0" u="none" strike="noStrike" baseline="0" dirty="0">
                              <a:solidFill>
                                <a:srgbClr val="000000"/>
                              </a:solidFill>
                              <a:latin typeface="Times New Roman" panose="02020603050405020304" pitchFamily="18" charset="0"/>
                            </a:rPr>
                            <a:t>TRIUMF</a:t>
                          </a:r>
                          <a:endParaRPr lang="zh-CN" sz="1200" b="0"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CN" sz="1200" b="0" kern="100" dirty="0" err="1">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M15</a:t>
                          </a:r>
                          <a:endParaRPr 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L w="12700" cmpd="sng">
                          <a:noFill/>
                        </a:lnL>
                        <a:lnT w="12700" cap="flat" cmpd="sng" algn="ctr">
                          <a:solidFill>
                            <a:schemeClr val="tx1"/>
                          </a:solidFill>
                          <a:prstDash val="solid"/>
                          <a:round/>
                          <a:headEnd type="none" w="med" len="med"/>
                          <a:tailEnd type="none" w="med" len="med"/>
                        </a:lnT>
                        <a:noFill/>
                      </a:tcPr>
                    </a:tc>
                    <a:tc>
                      <a:txBody>
                        <a:bodyPr/>
                        <a:lstStyle/>
                        <a:p>
                          <a:pPr algn="ctr"/>
                          <a:r>
                            <a:rPr lang="zh-CN" altLang="en-US"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表面</a:t>
                          </a:r>
                          <a:r>
                            <a:rPr lang="en-US" altLang="zh-CN" sz="1200" b="0" kern="12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sym typeface="Symbol" panose="05050102010706020507" pitchFamily="18" charset="2"/>
                            </a:rPr>
                            <a:t></a:t>
                          </a:r>
                          <a:endParaRPr 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T w="12700" cap="flat" cmpd="sng" algn="ctr">
                          <a:solidFill>
                            <a:schemeClr val="tx1"/>
                          </a:solidFill>
                          <a:prstDash val="solid"/>
                          <a:round/>
                          <a:headEnd type="none" w="med" len="med"/>
                          <a:tailEnd type="none" w="med" len="med"/>
                        </a:lnT>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kern="100" dirty="0">
                              <a:solidFill>
                                <a:sysClr val="windowText" lastClr="000000"/>
                              </a:solidFill>
                              <a:effectLst/>
                              <a:latin typeface="Times New Roman" panose="02020603050405020304" pitchFamily="18" charset="0"/>
                              <a:ea typeface="+mn-ea"/>
                              <a:cs typeface="Times New Roman" panose="02020603050405020304" pitchFamily="18" charset="0"/>
                            </a:rPr>
                            <a:t>28</a:t>
                          </a:r>
                          <a:endParaRPr lang="zh-CN" altLang="zh-CN" sz="1200" kern="100" dirty="0">
                            <a:solidFill>
                              <a:sysClr val="windowText" lastClr="000000"/>
                            </a:solidFill>
                            <a:effectLst/>
                            <a:latin typeface="Times New Roman" panose="02020603050405020304" pitchFamily="18" charset="0"/>
                            <a:ea typeface="+mn-ea"/>
                            <a:cs typeface="Times New Roman" panose="02020603050405020304" pitchFamily="18" charset="0"/>
                          </a:endParaRPr>
                        </a:p>
                      </a:txBody>
                      <a:tcPr marL="101600" marR="101600" marT="50800" marB="50800" anchor="ctr">
                        <a:lnT w="12700" cap="flat" cmpd="sng" algn="ctr">
                          <a:solidFill>
                            <a:schemeClr val="tx1"/>
                          </a:solidFill>
                          <a:prstDash val="solid"/>
                          <a:round/>
                          <a:headEnd type="none" w="med" len="med"/>
                          <a:tailEnd type="none" w="med" len="med"/>
                        </a:lnT>
                        <a:noFill/>
                      </a:tcPr>
                    </a:tc>
                    <a:tc>
                      <a:txBody>
                        <a:bodyPr/>
                        <a:lstStyle/>
                        <a:p>
                          <a:pPr algn="ctr"/>
                          <a:r>
                            <a:rPr lang="en-US"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7.5×10</a:t>
                          </a:r>
                          <a:r>
                            <a:rPr lang="en-US" alt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5</a:t>
                          </a:r>
                          <a:endParaRPr 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3914266735"/>
                      </a:ext>
                    </a:extLst>
                  </a:tr>
                  <a:tr h="324000">
                    <a:tc vMerge="1">
                      <a:txBody>
                        <a:bodyPr/>
                        <a:lstStyle/>
                        <a:p>
                          <a:pPr algn="ctr"/>
                          <a:endParaRPr lang="zh-CN" sz="1200" b="0"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CN" sz="1200" b="0" kern="100" dirty="0" err="1">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M20</a:t>
                          </a:r>
                          <a:endParaRPr 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L w="12700" cmpd="sng">
                          <a:noFill/>
                        </a:lnL>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表面</a:t>
                          </a:r>
                          <a:r>
                            <a:rPr lang="en-US" altLang="zh-CN" sz="1200" b="0" kern="12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sym typeface="Symbol" panose="05050102010706020507" pitchFamily="18" charset="2"/>
                            </a:rPr>
                            <a:t></a:t>
                          </a:r>
                          <a:endParaRPr lang="zh-CN" alt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kern="100" dirty="0">
                              <a:solidFill>
                                <a:sysClr val="windowText" lastClr="000000"/>
                              </a:solidFill>
                              <a:effectLst/>
                              <a:latin typeface="Times New Roman" panose="02020603050405020304" pitchFamily="18" charset="0"/>
                              <a:ea typeface="+mn-ea"/>
                              <a:cs typeface="Times New Roman" panose="02020603050405020304" pitchFamily="18" charset="0"/>
                            </a:rPr>
                            <a:t>28</a:t>
                          </a:r>
                          <a:endParaRPr lang="zh-CN" altLang="zh-CN" sz="1200" kern="100" dirty="0">
                            <a:solidFill>
                              <a:sysClr val="windowText" lastClr="000000"/>
                            </a:solidFill>
                            <a:effectLst/>
                            <a:latin typeface="Times New Roman" panose="02020603050405020304" pitchFamily="18" charset="0"/>
                            <a:ea typeface="+mn-ea"/>
                            <a:cs typeface="Times New Roman" panose="02020603050405020304" pitchFamily="18" charset="0"/>
                          </a:endParaRPr>
                        </a:p>
                      </a:txBody>
                      <a:tcPr marL="101600" marR="101600" marT="50800" marB="50800"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5.5×10</a:t>
                          </a:r>
                          <a:r>
                            <a:rPr lang="en-US" alt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5</a:t>
                          </a:r>
                          <a:endParaRPr lang="zh-CN" alt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extLst>
                      <a:ext uri="{0D108BD9-81ED-4DB2-BD59-A6C34878D82A}">
                        <a16:rowId xmlns:a16="http://schemas.microsoft.com/office/drawing/2014/main" val="2041451740"/>
                      </a:ext>
                    </a:extLst>
                  </a:tr>
                  <a:tr h="324000">
                    <a:tc vMerge="1">
                      <a:txBody>
                        <a:bodyPr/>
                        <a:lstStyle/>
                        <a:p>
                          <a:pPr algn="ctr"/>
                          <a:endParaRPr lang="zh-CN" sz="1200" b="0"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CN" sz="1200" b="0" kern="100" dirty="0" err="1">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M9A</a:t>
                          </a:r>
                          <a:endParaRPr 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L w="12700" cmpd="sng">
                          <a:noFill/>
                        </a:lnL>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表面</a:t>
                          </a:r>
                          <a:r>
                            <a:rPr lang="en-US" altLang="zh-CN" sz="1200" b="0" kern="12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sym typeface="Symbol" panose="05050102010706020507" pitchFamily="18" charset="2"/>
                            </a:rPr>
                            <a:t></a:t>
                          </a:r>
                          <a:endParaRPr lang="zh-CN" alt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kern="100" dirty="0">
                              <a:solidFill>
                                <a:sysClr val="windowText" lastClr="000000"/>
                              </a:solidFill>
                              <a:effectLst/>
                              <a:latin typeface="Times New Roman" panose="02020603050405020304" pitchFamily="18" charset="0"/>
                              <a:ea typeface="+mn-ea"/>
                              <a:cs typeface="Times New Roman" panose="02020603050405020304" pitchFamily="18" charset="0"/>
                            </a:rPr>
                            <a:t>28</a:t>
                          </a:r>
                          <a:endParaRPr lang="zh-CN" altLang="zh-CN" sz="1200" kern="100" dirty="0">
                            <a:solidFill>
                              <a:sysClr val="windowText" lastClr="000000"/>
                            </a:solidFill>
                            <a:effectLst/>
                            <a:latin typeface="Times New Roman" panose="02020603050405020304" pitchFamily="18" charset="0"/>
                            <a:ea typeface="+mn-ea"/>
                            <a:cs typeface="Times New Roman" panose="02020603050405020304" pitchFamily="18" charset="0"/>
                          </a:endParaRPr>
                        </a:p>
                      </a:txBody>
                      <a:tcPr marL="101600" marR="101600" marT="50800" marB="50800"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7.5×10</a:t>
                          </a:r>
                          <a:r>
                            <a:rPr lang="en-US" alt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5</a:t>
                          </a:r>
                          <a:endParaRPr lang="zh-CN" alt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extLst>
                      <a:ext uri="{0D108BD9-81ED-4DB2-BD59-A6C34878D82A}">
                        <a16:rowId xmlns:a16="http://schemas.microsoft.com/office/drawing/2014/main" val="3247926657"/>
                      </a:ext>
                    </a:extLst>
                  </a:tr>
                  <a:tr h="324000">
                    <a:tc vMerge="1">
                      <a:txBody>
                        <a:bodyPr/>
                        <a:lstStyle/>
                        <a:p>
                          <a:pPr algn="ctr"/>
                          <a:endParaRPr lang="zh-CN" sz="1200" b="0"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CN" sz="1200" b="0" kern="100" dirty="0" err="1">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M9H</a:t>
                          </a:r>
                          <a:endParaRPr 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L w="12700" cmpd="sng">
                          <a:noFill/>
                        </a:lnL>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衰变</a:t>
                          </a:r>
                          <a:r>
                            <a:rPr lang="en-US" altLang="zh-CN" sz="1200" b="0" kern="12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sym typeface="Symbol" panose="05050102010706020507" pitchFamily="18" charset="2"/>
                            </a:rPr>
                            <a:t></a:t>
                          </a:r>
                          <a:r>
                            <a:rPr lang="en-US" altLang="zh-CN" sz="1200" b="0" kern="1200" baseline="300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sym typeface="Symbol" panose="05050102010706020507" pitchFamily="18" charset="2"/>
                            </a:rPr>
                            <a:t>±</a:t>
                          </a:r>
                          <a:endParaRPr lang="zh-CN" alt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B w="12700" cap="flat" cmpd="sng" algn="ctr">
                          <a:solidFill>
                            <a:schemeClr val="tx1"/>
                          </a:solidFill>
                          <a:prstDash val="solid"/>
                          <a:round/>
                          <a:headEnd type="none" w="med" len="med"/>
                          <a:tailEnd type="none" w="med" len="med"/>
                        </a:lnB>
                        <a:noFill/>
                      </a:tcPr>
                    </a:tc>
                    <a:tc>
                      <a:txBody>
                        <a:bodyPr/>
                        <a:lstStyle/>
                        <a:p>
                          <a:pPr algn="ctr"/>
                          <a:r>
                            <a:rPr lang="en-US"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40-105</a:t>
                          </a:r>
                          <a:endParaRPr 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B w="12700" cap="flat" cmpd="sng" algn="ctr">
                          <a:solidFill>
                            <a:schemeClr val="tx1"/>
                          </a:solidFill>
                          <a:prstDash val="solid"/>
                          <a:round/>
                          <a:headEnd type="none" w="med" len="med"/>
                          <a:tailEnd type="none" w="med" len="med"/>
                        </a:lnB>
                        <a:noFill/>
                      </a:tcPr>
                    </a:tc>
                    <a:tc>
                      <a:txBody>
                        <a:bodyPr/>
                        <a:lstStyle/>
                        <a:p>
                          <a:pPr algn="ctr"/>
                          <a:r>
                            <a:rPr lang="en-US"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a:t>
                          </a:r>
                          <a:endParaRPr 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72717409"/>
                      </a:ext>
                    </a:extLst>
                  </a:tr>
                  <a:tr h="324000">
                    <a:tc>
                      <a:txBody>
                        <a:bodyPr/>
                        <a:lstStyle/>
                        <a:p>
                          <a:pPr algn="ctr"/>
                          <a:r>
                            <a:rPr lang="en-US" altLang="zh-CN" sz="1200" b="0" kern="100" dirty="0" err="1">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MuSIC</a:t>
                          </a:r>
                          <a:endParaRPr lang="zh-CN" sz="1200" b="0"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CN" sz="1200" b="0" kern="100" dirty="0" err="1">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M1</a:t>
                          </a:r>
                          <a:endParaRPr 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200" b="0" kern="100" dirty="0">
                              <a:solidFill>
                                <a:sysClr val="windowText" lastClr="000000"/>
                              </a:solidFill>
                              <a:effectLst/>
                              <a:latin typeface="Times New Roman" panose="02020603050405020304" pitchFamily="18" charset="0"/>
                              <a:ea typeface="+mn-ea"/>
                              <a:cs typeface="Times New Roman" panose="02020603050405020304" pitchFamily="18" charset="0"/>
                            </a:rPr>
                            <a:t>表面</a:t>
                          </a:r>
                          <a:r>
                            <a:rPr lang="en-US" altLang="zh-CN" sz="1200" b="0" kern="1200" dirty="0">
                              <a:solidFill>
                                <a:schemeClr val="tx1"/>
                              </a:solidFill>
                              <a:effectLst/>
                              <a:latin typeface="Times New Roman" panose="02020603050405020304" pitchFamily="18" charset="0"/>
                              <a:ea typeface="+mn-ea"/>
                              <a:cs typeface="Times New Roman" panose="02020603050405020304" pitchFamily="18" charset="0"/>
                              <a:sym typeface="Symbol" panose="05050102010706020507" pitchFamily="18" charset="2"/>
                            </a:rPr>
                            <a:t></a:t>
                          </a:r>
                          <a:r>
                            <a:rPr lang="en-US" altLang="zh-CN" sz="1200" b="0" kern="1200" baseline="30000" dirty="0">
                              <a:solidFill>
                                <a:schemeClr val="tx1"/>
                              </a:solidFill>
                              <a:effectLst/>
                              <a:latin typeface="Times New Roman" panose="02020603050405020304" pitchFamily="18" charset="0"/>
                              <a:ea typeface="+mn-ea"/>
                              <a:cs typeface="Times New Roman" panose="02020603050405020304" pitchFamily="18" charset="0"/>
                              <a:sym typeface="Symbol" panose="05050102010706020507" pitchFamily="18" charset="2"/>
                            </a:rPr>
                            <a:t>+</a:t>
                          </a:r>
                          <a:endParaRPr lang="zh-CN" altLang="zh-CN" sz="1200" b="0" kern="100" baseline="30000" dirty="0">
                            <a:solidFill>
                              <a:sysClr val="windowText" lastClr="000000"/>
                            </a:solidFill>
                            <a:effectLst/>
                            <a:latin typeface="Times New Roman" panose="02020603050405020304" pitchFamily="18" charset="0"/>
                            <a:ea typeface="+mn-ea"/>
                            <a:cs typeface="Times New Roman" panose="02020603050405020304" pitchFamily="18" charset="0"/>
                          </a:endParaRPr>
                        </a:p>
                      </a:txBody>
                      <a:tcPr marL="101600" marR="101600" marT="50800" marB="5080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28</a:t>
                          </a:r>
                          <a:endParaRPr 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L w="12700" cmpd="sng">
                          <a:noFill/>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m:rPr>
                                    <m:nor/>
                                  </m:rPr>
                                  <a:rPr lang="en-US" altLang="zh-CN" sz="1200" b="0" kern="100" dirty="0" smtClean="0">
                                    <a:solidFill>
                                      <a:sysClr val="windowText" lastClr="000000"/>
                                    </a:solidFill>
                                    <a:effectLst/>
                                    <a:latin typeface="Times New Roman" panose="02020603050405020304" pitchFamily="18" charset="0"/>
                                    <a:ea typeface="+mn-ea"/>
                                    <a:cs typeface="Times New Roman" panose="02020603050405020304" pitchFamily="18" charset="0"/>
                                  </a:rPr>
                                  <m:t>10</m:t>
                                </m:r>
                                <m:r>
                                  <m:rPr>
                                    <m:nor/>
                                  </m:rPr>
                                  <a:rPr lang="en-US" altLang="zh-CN" sz="1200" b="0" i="0" kern="100" dirty="0" smtClean="0">
                                    <a:solidFill>
                                      <a:sysClr val="windowText" lastClr="000000"/>
                                    </a:solidFill>
                                    <a:effectLst/>
                                    <a:latin typeface="Times New Roman" panose="02020603050405020304" pitchFamily="18" charset="0"/>
                                    <a:ea typeface="+mn-ea"/>
                                    <a:cs typeface="Times New Roman" panose="02020603050405020304" pitchFamily="18" charset="0"/>
                                  </a:rPr>
                                  <m:t> </m:t>
                                </m:r>
                                <m:r>
                                  <m:rPr>
                                    <m:nor/>
                                  </m:rPr>
                                  <a:rPr lang="en-US" altLang="zh-CN" sz="1200" b="0" i="0" kern="100" baseline="30000" dirty="0" smtClean="0">
                                    <a:solidFill>
                                      <a:sysClr val="windowText" lastClr="000000"/>
                                    </a:solidFill>
                                    <a:effectLst/>
                                    <a:latin typeface="Times New Roman" panose="02020603050405020304" pitchFamily="18" charset="0"/>
                                    <a:ea typeface="+mn-ea"/>
                                    <a:cs typeface="Times New Roman" panose="02020603050405020304" pitchFamily="18" charset="0"/>
                                  </a:rPr>
                                  <m:t>4</m:t>
                                </m:r>
                                <m:r>
                                  <m:rPr>
                                    <m:nor/>
                                  </m:rPr>
                                  <a:rPr lang="en-US" altLang="zh-CN" sz="1200" b="0" kern="100" baseline="30000" dirty="0" smtClean="0">
                                    <a:solidFill>
                                      <a:sysClr val="windowText" lastClr="000000"/>
                                    </a:solidFill>
                                    <a:effectLst/>
                                    <a:latin typeface="Times New Roman" panose="02020603050405020304" pitchFamily="18" charset="0"/>
                                    <a:ea typeface="+mn-ea"/>
                                    <a:cs typeface="Times New Roman" panose="02020603050405020304" pitchFamily="18" charset="0"/>
                                  </a:rPr>
                                  <m:t>−</m:t>
                                </m:r>
                                <m:r>
                                  <m:rPr>
                                    <m:nor/>
                                  </m:rPr>
                                  <a:rPr lang="en-US" altLang="zh-CN" sz="1200" b="0" i="0" kern="100" baseline="30000" dirty="0" smtClean="0">
                                    <a:solidFill>
                                      <a:sysClr val="windowText" lastClr="000000"/>
                                    </a:solidFill>
                                    <a:effectLst/>
                                    <a:latin typeface="Times New Roman" panose="02020603050405020304" pitchFamily="18" charset="0"/>
                                    <a:ea typeface="+mn-ea"/>
                                    <a:cs typeface="Times New Roman" panose="02020603050405020304" pitchFamily="18" charset="0"/>
                                  </a:rPr>
                                  <m:t>5</m:t>
                                </m:r>
                              </m:oMath>
                            </m:oMathPara>
                          </a14:m>
                          <a:endParaRPr lang="zh-CN" altLang="zh-CN" sz="1200" kern="100" dirty="0">
                            <a:solidFill>
                              <a:sysClr val="windowText" lastClr="000000"/>
                            </a:solidFill>
                            <a:effectLst/>
                            <a:latin typeface="Times New Roman" panose="02020603050405020304" pitchFamily="18" charset="0"/>
                            <a:ea typeface="+mn-ea"/>
                            <a:cs typeface="Times New Roman" panose="02020603050405020304" pitchFamily="18" charset="0"/>
                          </a:endParaRPr>
                        </a:p>
                      </a:txBody>
                      <a:tcPr marL="101600" marR="101600" marT="50800" marB="508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11472018"/>
                      </a:ext>
                    </a:extLst>
                  </a:tr>
                </a:tbl>
              </a:graphicData>
            </a:graphic>
          </p:graphicFrame>
        </mc:Choice>
        <mc:Fallback xmlns="">
          <p:graphicFrame>
            <p:nvGraphicFramePr>
              <p:cNvPr id="1079" name="表格 1078">
                <a:extLst>
                  <a:ext uri="{FF2B5EF4-FFF2-40B4-BE49-F238E27FC236}">
                    <a16:creationId xmlns:a16="http://schemas.microsoft.com/office/drawing/2014/main" id="{3EE4B3C0-2BF5-039A-C281-61E63341A547}"/>
                  </a:ext>
                </a:extLst>
              </p:cNvPr>
              <p:cNvGraphicFramePr>
                <a:graphicFrameLocks noGrp="1"/>
              </p:cNvGraphicFramePr>
              <p:nvPr>
                <p:extLst>
                  <p:ext uri="{D42A27DB-BD31-4B8C-83A1-F6EECF244321}">
                    <p14:modId xmlns:p14="http://schemas.microsoft.com/office/powerpoint/2010/main" val="2524644625"/>
                  </p:ext>
                </p:extLst>
              </p:nvPr>
            </p:nvGraphicFramePr>
            <p:xfrm>
              <a:off x="6154432" y="1434906"/>
              <a:ext cx="5766464" cy="3646400"/>
            </p:xfrm>
            <a:graphic>
              <a:graphicData uri="http://schemas.openxmlformats.org/drawingml/2006/table">
                <a:tbl>
                  <a:tblPr firstRow="1" firstCol="1" bandRow="1">
                    <a:tableStyleId>{5C22544A-7EE6-4342-B048-85BDC9FD1C3A}</a:tableStyleId>
                  </a:tblPr>
                  <a:tblGrid>
                    <a:gridCol w="781879">
                      <a:extLst>
                        <a:ext uri="{9D8B030D-6E8A-4147-A177-3AD203B41FA5}">
                          <a16:colId xmlns:a16="http://schemas.microsoft.com/office/drawing/2014/main" val="1020347796"/>
                        </a:ext>
                      </a:extLst>
                    </a:gridCol>
                    <a:gridCol w="737704">
                      <a:extLst>
                        <a:ext uri="{9D8B030D-6E8A-4147-A177-3AD203B41FA5}">
                          <a16:colId xmlns:a16="http://schemas.microsoft.com/office/drawing/2014/main" val="45770869"/>
                        </a:ext>
                      </a:extLst>
                    </a:gridCol>
                    <a:gridCol w="1219200">
                      <a:extLst>
                        <a:ext uri="{9D8B030D-6E8A-4147-A177-3AD203B41FA5}">
                          <a16:colId xmlns:a16="http://schemas.microsoft.com/office/drawing/2014/main" val="3090904132"/>
                        </a:ext>
                      </a:extLst>
                    </a:gridCol>
                    <a:gridCol w="1859280">
                      <a:extLst>
                        <a:ext uri="{9D8B030D-6E8A-4147-A177-3AD203B41FA5}">
                          <a16:colId xmlns:a16="http://schemas.microsoft.com/office/drawing/2014/main" val="3048268706"/>
                        </a:ext>
                      </a:extLst>
                    </a:gridCol>
                    <a:gridCol w="1168401">
                      <a:extLst>
                        <a:ext uri="{9D8B030D-6E8A-4147-A177-3AD203B41FA5}">
                          <a16:colId xmlns:a16="http://schemas.microsoft.com/office/drawing/2014/main" val="2682003268"/>
                        </a:ext>
                      </a:extLst>
                    </a:gridCol>
                  </a:tblGrid>
                  <a:tr h="406400">
                    <a:tc>
                      <a:txBody>
                        <a:bodyPr/>
                        <a:lstStyle/>
                        <a:p>
                          <a:pPr algn="ctr"/>
                          <a:endParaRPr lang="zh-CN" sz="1200" kern="100" dirty="0">
                            <a:solidFill>
                              <a:sysClr val="windowText" lastClr="000000"/>
                            </a:solidFill>
                            <a:effectLst/>
                            <a:latin typeface="Times New Roman" panose="02020603050405020304" pitchFamily="18" charset="0"/>
                            <a:ea typeface="宋体" panose="02010600030101010101" pitchFamily="2" charset="-122"/>
                          </a:endParaRPr>
                        </a:p>
                      </a:txBody>
                      <a:tcPr marL="101600" marR="101600" marT="50800" marB="508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CN" sz="1200" kern="100" dirty="0">
                              <a:solidFill>
                                <a:sysClr val="windowText" lastClr="000000"/>
                              </a:solidFill>
                              <a:effectLst/>
                            </a:rPr>
                            <a:t>束线</a:t>
                          </a:r>
                          <a:endParaRPr lang="zh-CN" sz="1200" kern="100" dirty="0">
                            <a:solidFill>
                              <a:sysClr val="windowText" lastClr="000000"/>
                            </a:solidFill>
                            <a:effectLst/>
                            <a:latin typeface="Times New Roman" panose="02020603050405020304" pitchFamily="18" charset="0"/>
                            <a:ea typeface="宋体" panose="02010600030101010101" pitchFamily="2" charset="-122"/>
                          </a:endParaRPr>
                        </a:p>
                      </a:txBody>
                      <a:tcPr marL="101600" marR="101600" marT="50800" marB="508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CN" altLang="en-US" sz="1200" kern="100" dirty="0">
                              <a:solidFill>
                                <a:sysClr val="windowText" lastClr="000000"/>
                              </a:solidFill>
                              <a:effectLst/>
                              <a:latin typeface="Times New Roman" panose="02020603050405020304" pitchFamily="18" charset="0"/>
                              <a:ea typeface="+mn-ea"/>
                              <a:cs typeface="Times New Roman" panose="02020603050405020304" pitchFamily="18" charset="0"/>
                            </a:rPr>
                            <a:t>缪子种类</a:t>
                          </a:r>
                          <a:endParaRPr lang="zh-CN" altLang="zh-CN" sz="1200" kern="100" dirty="0">
                            <a:solidFill>
                              <a:sysClr val="windowText" lastClr="000000"/>
                            </a:solidFill>
                            <a:effectLst/>
                            <a:latin typeface="Times New Roman" panose="02020603050405020304" pitchFamily="18" charset="0"/>
                            <a:ea typeface="+mn-ea"/>
                            <a:cs typeface="Times New Roman" panose="02020603050405020304" pitchFamily="18" charset="0"/>
                          </a:endParaRPr>
                        </a:p>
                      </a:txBody>
                      <a:tcPr marL="101600" marR="101600" marT="50800" marB="508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CN" sz="1200" kern="100" dirty="0">
                              <a:solidFill>
                                <a:sysClr val="windowText" lastClr="000000"/>
                              </a:solidFill>
                              <a:effectLst/>
                            </a:rPr>
                            <a:t>动量</a:t>
                          </a:r>
                          <a:r>
                            <a:rPr lang="en-US" altLang="zh-CN" sz="1200" kern="100" dirty="0">
                              <a:solidFill>
                                <a:sysClr val="windowText" lastClr="000000"/>
                              </a:solidFill>
                              <a:effectLst/>
                              <a:latin typeface="+mn-lt"/>
                              <a:ea typeface="+mn-ea"/>
                            </a:rPr>
                            <a:t> [</a:t>
                          </a:r>
                          <a:r>
                            <a:rPr lang="en-US" altLang="zh-CN" sz="1200" kern="100" dirty="0">
                              <a:solidFill>
                                <a:sysClr val="windowText" lastClr="000000"/>
                              </a:solidFill>
                              <a:effectLst/>
                              <a:latin typeface="Times New Roman" panose="02020603050405020304" pitchFamily="18" charset="0"/>
                              <a:ea typeface="宋体" panose="02010600030101010101" pitchFamily="2" charset="-122"/>
                            </a:rPr>
                            <a:t>MeV/c]</a:t>
                          </a:r>
                          <a:endParaRPr lang="zh-CN" sz="1200" kern="100" dirty="0">
                            <a:solidFill>
                              <a:sysClr val="windowText" lastClr="000000"/>
                            </a:solidFill>
                            <a:effectLst/>
                            <a:latin typeface="Times New Roman" panose="02020603050405020304" pitchFamily="18" charset="0"/>
                            <a:ea typeface="宋体" panose="02010600030101010101" pitchFamily="2" charset="-122"/>
                          </a:endParaRPr>
                        </a:p>
                      </a:txBody>
                      <a:tcPr marL="101600" marR="101600" marT="50800" marB="508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CN" altLang="en-US" sz="120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束流强度 </a:t>
                          </a:r>
                          <a:r>
                            <a:rPr lang="en-US" altLang="zh-CN" sz="120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1200" b="1" kern="1200" dirty="0">
                              <a:solidFill>
                                <a:schemeClr val="tx1"/>
                              </a:solidFill>
                              <a:effectLst/>
                              <a:latin typeface="Times New Roman" panose="02020603050405020304" pitchFamily="18" charset="0"/>
                              <a:ea typeface="+mn-ea"/>
                              <a:cs typeface="Times New Roman" panose="02020603050405020304" pitchFamily="18" charset="0"/>
                              <a:sym typeface="Symbol" panose="05050102010706020507" pitchFamily="18" charset="2"/>
                            </a:rPr>
                            <a:t></a:t>
                          </a:r>
                          <a:r>
                            <a:rPr lang="en-US" altLang="zh-CN" sz="1200" b="1" kern="1200" dirty="0">
                              <a:solidFill>
                                <a:schemeClr val="tx1"/>
                              </a:solidFill>
                              <a:effectLst/>
                              <a:latin typeface="Times New Roman" panose="02020603050405020304" pitchFamily="18" charset="0"/>
                              <a:ea typeface="+mn-ea"/>
                              <a:cs typeface="Times New Roman" panose="02020603050405020304" pitchFamily="18" charset="0"/>
                            </a:rPr>
                            <a:t>/s]</a:t>
                          </a:r>
                          <a:endParaRPr lang="zh-CN" sz="1200" b="1"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84624572"/>
                      </a:ext>
                    </a:extLst>
                  </a:tr>
                  <a:tr h="324000">
                    <a:tc rowSpan="5">
                      <a:txBody>
                        <a:bodyPr/>
                        <a:lstStyle/>
                        <a:p>
                          <a:pPr algn="ctr"/>
                          <a:r>
                            <a:rPr lang="en-US" altLang="zh-CN" sz="1200" b="0"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PSI</a:t>
                          </a:r>
                          <a:endParaRPr lang="zh-CN" sz="1200" b="0"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altLang="zh-CN" sz="1200" b="0" kern="1200" dirty="0" err="1">
                              <a:solidFill>
                                <a:schemeClr val="tx1"/>
                              </a:solidFill>
                              <a:effectLst/>
                              <a:latin typeface="Times New Roman" panose="02020603050405020304" pitchFamily="18" charset="0"/>
                              <a:ea typeface="+mn-ea"/>
                              <a:cs typeface="Times New Roman" panose="02020603050405020304" pitchFamily="18" charset="0"/>
                            </a:rPr>
                            <a:t>μE1</a:t>
                          </a:r>
                          <a:endParaRPr lang="zh-CN" sz="1200" b="0"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T w="12700" cap="flat" cmpd="sng" algn="ctr">
                          <a:solidFill>
                            <a:schemeClr val="tx1"/>
                          </a:solidFill>
                          <a:prstDash val="solid"/>
                          <a:round/>
                          <a:headEnd type="none" w="med" len="med"/>
                          <a:tailEnd type="none" w="med" len="med"/>
                        </a:lnT>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衰变</a:t>
                          </a:r>
                          <a:r>
                            <a:rPr lang="en-US" altLang="zh-CN" sz="1200" b="0" kern="12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sym typeface="Symbol" panose="05050102010706020507" pitchFamily="18" charset="2"/>
                            </a:rPr>
                            <a:t></a:t>
                          </a:r>
                          <a:r>
                            <a:rPr lang="en-US" altLang="zh-CN" sz="1200" b="0" kern="1200" baseline="300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sym typeface="Symbol" panose="05050102010706020507" pitchFamily="18" charset="2"/>
                            </a:rPr>
                            <a:t>±</a:t>
                          </a:r>
                          <a:endParaRPr lang="zh-CN" alt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T w="12700" cap="flat" cmpd="sng" algn="ctr">
                          <a:solidFill>
                            <a:schemeClr val="tx1"/>
                          </a:solidFill>
                          <a:prstDash val="solid"/>
                          <a:round/>
                          <a:headEnd type="none" w="med" len="med"/>
                          <a:tailEnd type="none" w="med" len="med"/>
                        </a:lnT>
                        <a:noFill/>
                      </a:tcPr>
                    </a:tc>
                    <a:tc>
                      <a:txBody>
                        <a:bodyPr/>
                        <a:lstStyle/>
                        <a:p>
                          <a:pPr algn="ctr"/>
                          <a:r>
                            <a:rPr lang="en-US" altLang="zh-CN" sz="1200" b="0" kern="100" dirty="0">
                              <a:solidFill>
                                <a:sysClr val="windowText" lastClr="000000"/>
                              </a:solidFill>
                              <a:effectLst/>
                              <a:latin typeface="Times New Roman" panose="02020603050405020304" pitchFamily="18" charset="0"/>
                              <a:ea typeface="宋体" panose="02010600030101010101" pitchFamily="2" charset="-122"/>
                            </a:rPr>
                            <a:t>85-125</a:t>
                          </a:r>
                          <a:endParaRPr lang="zh-CN" sz="1200" b="0" kern="100" dirty="0">
                            <a:solidFill>
                              <a:sysClr val="windowText" lastClr="000000"/>
                            </a:solidFill>
                            <a:effectLst/>
                            <a:latin typeface="Times New Roman" panose="02020603050405020304" pitchFamily="18" charset="0"/>
                            <a:ea typeface="宋体" panose="02010600030101010101" pitchFamily="2" charset="-122"/>
                          </a:endParaRPr>
                        </a:p>
                      </a:txBody>
                      <a:tcPr marL="101600" marR="101600" marT="50800" marB="50800" anchor="ctr">
                        <a:lnT w="12700" cap="flat" cmpd="sng" algn="ctr">
                          <a:solidFill>
                            <a:schemeClr val="tx1"/>
                          </a:solidFill>
                          <a:prstDash val="solid"/>
                          <a:round/>
                          <a:headEnd type="none" w="med" len="med"/>
                          <a:tailEnd type="none" w="med" len="med"/>
                        </a:lnT>
                        <a:noFill/>
                      </a:tcPr>
                    </a:tc>
                    <a:tc>
                      <a:txBody>
                        <a:bodyPr/>
                        <a:lstStyle/>
                        <a:p>
                          <a:pPr algn="ctr"/>
                          <a:r>
                            <a:rPr lang="en-US" altLang="zh-CN" sz="1200" b="0" kern="100" dirty="0">
                              <a:solidFill>
                                <a:sysClr val="windowText" lastClr="000000"/>
                              </a:solidFill>
                              <a:effectLst/>
                              <a:latin typeface="Times New Roman" panose="02020603050405020304" pitchFamily="18" charset="0"/>
                              <a:ea typeface="宋体" panose="02010600030101010101" pitchFamily="2" charset="-122"/>
                            </a:rPr>
                            <a:t>&gt;10</a:t>
                          </a:r>
                          <a:r>
                            <a:rPr lang="en-US" altLang="zh-CN" sz="1200" b="0" kern="100" baseline="30000" dirty="0">
                              <a:solidFill>
                                <a:sysClr val="windowText" lastClr="000000"/>
                              </a:solidFill>
                              <a:effectLst/>
                              <a:latin typeface="Times New Roman" panose="02020603050405020304" pitchFamily="18" charset="0"/>
                              <a:ea typeface="宋体" panose="02010600030101010101" pitchFamily="2" charset="-122"/>
                            </a:rPr>
                            <a:t>7</a:t>
                          </a:r>
                          <a:endParaRPr lang="zh-CN" sz="1200" b="0" kern="100" baseline="30000" dirty="0">
                            <a:solidFill>
                              <a:sysClr val="windowText" lastClr="000000"/>
                            </a:solidFill>
                            <a:effectLst/>
                            <a:latin typeface="Times New Roman" panose="02020603050405020304" pitchFamily="18" charset="0"/>
                            <a:ea typeface="宋体" panose="02010600030101010101" pitchFamily="2" charset="-122"/>
                          </a:endParaRPr>
                        </a:p>
                      </a:txBody>
                      <a:tcPr marL="101600" marR="101600" marT="50800" marB="50800" anchor="ct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2507479536"/>
                      </a:ext>
                    </a:extLst>
                  </a:tr>
                  <a:tr h="324000">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zh-CN" sz="1200" b="0"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b="0" kern="1200" dirty="0">
                              <a:solidFill>
                                <a:schemeClr val="tx1"/>
                              </a:solidFill>
                              <a:effectLst/>
                              <a:latin typeface="Times New Roman" panose="02020603050405020304" pitchFamily="18" charset="0"/>
                              <a:ea typeface="+mn-ea"/>
                              <a:cs typeface="Times New Roman" panose="02020603050405020304" pitchFamily="18" charset="0"/>
                            </a:rPr>
                            <a:t>π</a:t>
                          </a:r>
                          <a:r>
                            <a:rPr lang="en-US" altLang="zh-CN" sz="1200" b="0" kern="1200" dirty="0" err="1">
                              <a:solidFill>
                                <a:schemeClr val="tx1"/>
                              </a:solidFill>
                              <a:effectLst/>
                              <a:latin typeface="Times New Roman" panose="02020603050405020304" pitchFamily="18" charset="0"/>
                              <a:ea typeface="+mn-ea"/>
                              <a:cs typeface="Times New Roman" panose="02020603050405020304" pitchFamily="18" charset="0"/>
                            </a:rPr>
                            <a:t>E4</a:t>
                          </a:r>
                          <a:endParaRPr lang="zh-CN" altLang="zh-CN" sz="1200" b="0"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tc>
                      <a:txBody>
                        <a:bodyPr/>
                        <a:lstStyle/>
                        <a:p>
                          <a:pPr algn="ctr"/>
                          <a:r>
                            <a:rPr lang="zh-CN" altLang="en-US"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表面</a:t>
                          </a:r>
                          <a:r>
                            <a:rPr lang="en-US" altLang="zh-CN" sz="1200" b="0" kern="12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sym typeface="Symbol" panose="05050102010706020507" pitchFamily="18" charset="2"/>
                            </a:rPr>
                            <a:t></a:t>
                          </a:r>
                          <a:endParaRPr 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tc>
                      <a:txBody>
                        <a:bodyPr/>
                        <a:lstStyle/>
                        <a:p>
                          <a:pPr algn="ctr"/>
                          <a:r>
                            <a:rPr lang="en-US" altLang="zh-CN" sz="1200" b="0" kern="100" dirty="0">
                              <a:solidFill>
                                <a:sysClr val="windowText" lastClr="000000"/>
                              </a:solidFill>
                              <a:effectLst/>
                              <a:latin typeface="Times New Roman" panose="02020603050405020304" pitchFamily="18" charset="0"/>
                              <a:ea typeface="宋体" panose="02010600030101010101" pitchFamily="2" charset="-122"/>
                            </a:rPr>
                            <a:t>28</a:t>
                          </a:r>
                          <a:endParaRPr lang="zh-CN" sz="1200" b="0" kern="100" dirty="0">
                            <a:solidFill>
                              <a:sysClr val="windowText" lastClr="000000"/>
                            </a:solidFill>
                            <a:effectLst/>
                            <a:latin typeface="Times New Roman" panose="02020603050405020304" pitchFamily="18" charset="0"/>
                            <a:ea typeface="宋体" panose="02010600030101010101" pitchFamily="2" charset="-122"/>
                          </a:endParaRPr>
                        </a:p>
                      </a:txBody>
                      <a:tcPr marL="101600" marR="101600" marT="50800" marB="50800"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b="0" kern="100" dirty="0">
                              <a:solidFill>
                                <a:sysClr val="windowText" lastClr="000000"/>
                              </a:solidFill>
                              <a:effectLst/>
                              <a:latin typeface="Times New Roman" panose="02020603050405020304" pitchFamily="18" charset="0"/>
                              <a:ea typeface="宋体" panose="02010600030101010101" pitchFamily="2" charset="-122"/>
                            </a:rPr>
                            <a:t>4×10</a:t>
                          </a:r>
                          <a:r>
                            <a:rPr lang="en-US" altLang="zh-CN" sz="1200" b="0" kern="100" baseline="30000" dirty="0">
                              <a:solidFill>
                                <a:sysClr val="windowText" lastClr="000000"/>
                              </a:solidFill>
                              <a:effectLst/>
                              <a:latin typeface="Times New Roman" panose="02020603050405020304" pitchFamily="18" charset="0"/>
                              <a:ea typeface="宋体" panose="02010600030101010101" pitchFamily="2" charset="-122"/>
                            </a:rPr>
                            <a:t>8</a:t>
                          </a:r>
                          <a:endParaRPr lang="zh-CN" altLang="zh-CN" sz="1200" b="0" kern="100" baseline="30000" dirty="0">
                            <a:solidFill>
                              <a:sysClr val="windowText" lastClr="000000"/>
                            </a:solidFill>
                            <a:effectLst/>
                            <a:latin typeface="Times New Roman" panose="02020603050405020304" pitchFamily="18" charset="0"/>
                            <a:ea typeface="宋体" panose="02010600030101010101" pitchFamily="2" charset="-122"/>
                          </a:endParaRPr>
                        </a:p>
                      </a:txBody>
                      <a:tcPr marL="101600" marR="101600" marT="50800" marB="50800" anchor="ctr">
                        <a:noFill/>
                      </a:tcPr>
                    </a:tc>
                    <a:extLst>
                      <a:ext uri="{0D108BD9-81ED-4DB2-BD59-A6C34878D82A}">
                        <a16:rowId xmlns:a16="http://schemas.microsoft.com/office/drawing/2014/main" val="2173531443"/>
                      </a:ext>
                    </a:extLst>
                  </a:tr>
                  <a:tr h="324000">
                    <a:tc vMerge="1">
                      <a:txBody>
                        <a:bodyPr/>
                        <a:lstStyle/>
                        <a:p>
                          <a:pPr algn="ctr"/>
                          <a:endParaRPr lang="zh-CN" sz="1200" b="0"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tc>
                      <a:txBody>
                        <a:bodyPr/>
                        <a:lstStyle/>
                        <a:p>
                          <a:pPr algn="ctr"/>
                          <a:r>
                            <a:rPr lang="en-US" altLang="zh-CN" sz="1200" b="0" kern="1200" dirty="0">
                              <a:solidFill>
                                <a:schemeClr val="tx1"/>
                              </a:solidFill>
                              <a:effectLst/>
                              <a:latin typeface="Times New Roman" panose="02020603050405020304" pitchFamily="18" charset="0"/>
                              <a:ea typeface="+mn-ea"/>
                              <a:cs typeface="Times New Roman" panose="02020603050405020304" pitchFamily="18" charset="0"/>
                            </a:rPr>
                            <a:t>π</a:t>
                          </a:r>
                          <a:r>
                            <a:rPr lang="en-US" altLang="zh-CN" sz="1200" b="0" kern="1200" dirty="0" err="1">
                              <a:solidFill>
                                <a:schemeClr val="tx1"/>
                              </a:solidFill>
                              <a:effectLst/>
                              <a:latin typeface="Times New Roman" panose="02020603050405020304" pitchFamily="18" charset="0"/>
                              <a:ea typeface="+mn-ea"/>
                              <a:cs typeface="Times New Roman" panose="02020603050405020304" pitchFamily="18" charset="0"/>
                            </a:rPr>
                            <a:t>E1</a:t>
                          </a:r>
                          <a:endParaRPr lang="zh-CN" sz="1200" b="0"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表面</a:t>
                          </a:r>
                          <a:r>
                            <a:rPr lang="en-US" altLang="zh-CN" sz="1200" b="0" kern="12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sym typeface="Symbol" panose="05050102010706020507" pitchFamily="18" charset="2"/>
                            </a:rPr>
                            <a:t> /</a:t>
                          </a:r>
                          <a:r>
                            <a:rPr lang="zh-CN" altLang="en-US" sz="1200" b="0" kern="12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sym typeface="Symbol" panose="05050102010706020507" pitchFamily="18" charset="2"/>
                            </a:rPr>
                            <a:t>云</a:t>
                          </a:r>
                          <a:r>
                            <a:rPr lang="en-US" altLang="zh-CN" sz="1200" b="0" kern="1200" dirty="0">
                              <a:solidFill>
                                <a:schemeClr val="tx1"/>
                              </a:solidFill>
                              <a:effectLst/>
                              <a:latin typeface="Times New Roman" panose="02020603050405020304" pitchFamily="18" charset="0"/>
                              <a:ea typeface="+mn-ea"/>
                              <a:cs typeface="Times New Roman" panose="02020603050405020304" pitchFamily="18" charset="0"/>
                              <a:sym typeface="Symbol" panose="05050102010706020507" pitchFamily="18" charset="2"/>
                            </a:rPr>
                            <a:t></a:t>
                          </a:r>
                          <a:r>
                            <a:rPr lang="en-US" altLang="zh-CN" sz="1200" b="0" kern="1200" baseline="30000" dirty="0">
                              <a:solidFill>
                                <a:schemeClr val="tx1"/>
                              </a:solidFill>
                              <a:effectLst/>
                              <a:latin typeface="Times New Roman" panose="02020603050405020304" pitchFamily="18" charset="0"/>
                              <a:ea typeface="+mn-ea"/>
                              <a:cs typeface="Times New Roman" panose="02020603050405020304" pitchFamily="18" charset="0"/>
                              <a:sym typeface="Symbol" panose="05050102010706020507" pitchFamily="18" charset="2"/>
                            </a:rPr>
                            <a:t>±</a:t>
                          </a:r>
                          <a:endParaRPr lang="zh-CN" alt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tc>
                      <a:txBody>
                        <a:bodyPr/>
                        <a:lstStyle/>
                        <a:p>
                          <a:pPr algn="ctr"/>
                          <a:r>
                            <a:rPr lang="en-US" altLang="zh-CN" sz="1200" b="0" kern="100" dirty="0">
                              <a:solidFill>
                                <a:sysClr val="windowText" lastClr="000000"/>
                              </a:solidFill>
                              <a:effectLst/>
                              <a:latin typeface="Times New Roman" panose="02020603050405020304" pitchFamily="18" charset="0"/>
                              <a:ea typeface="宋体" panose="02010600030101010101" pitchFamily="2" charset="-122"/>
                            </a:rPr>
                            <a:t>15-60</a:t>
                          </a:r>
                          <a:endParaRPr lang="zh-CN" sz="1200" b="0" kern="100" dirty="0">
                            <a:solidFill>
                              <a:sysClr val="windowText" lastClr="000000"/>
                            </a:solidFill>
                            <a:effectLst/>
                            <a:latin typeface="Times New Roman" panose="02020603050405020304" pitchFamily="18" charset="0"/>
                            <a:ea typeface="宋体" panose="02010600030101010101" pitchFamily="2" charset="-122"/>
                          </a:endParaRPr>
                        </a:p>
                      </a:txBody>
                      <a:tcPr marL="101600" marR="101600" marT="50800" marB="50800" anchor="ctr">
                        <a:noFill/>
                      </a:tcPr>
                    </a:tc>
                    <a:tc>
                      <a:txBody>
                        <a:bodyPr/>
                        <a:lstStyle/>
                        <a:p>
                          <a:endParaRPr lang="zh-CN"/>
                        </a:p>
                      </a:txBody>
                      <a:tcPr marL="101600" marR="101600" marT="50800" marB="50800" anchor="ctr">
                        <a:blipFill>
                          <a:blip r:embed="rId6"/>
                          <a:stretch>
                            <a:fillRect l="-393750" t="-328302" r="-1042" b="-711321"/>
                          </a:stretch>
                        </a:blipFill>
                      </a:tcPr>
                    </a:tc>
                    <a:extLst>
                      <a:ext uri="{0D108BD9-81ED-4DB2-BD59-A6C34878D82A}">
                        <a16:rowId xmlns:a16="http://schemas.microsoft.com/office/drawing/2014/main" val="686266441"/>
                      </a:ext>
                    </a:extLst>
                  </a:tr>
                  <a:tr h="324000">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zh-CN" sz="1200" b="0"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b="0" kern="1200" dirty="0">
                              <a:solidFill>
                                <a:schemeClr val="tx1"/>
                              </a:solidFill>
                              <a:effectLst/>
                              <a:latin typeface="Times New Roman" panose="02020603050405020304" pitchFamily="18" charset="0"/>
                              <a:ea typeface="+mn-ea"/>
                              <a:cs typeface="Times New Roman" panose="02020603050405020304" pitchFamily="18" charset="0"/>
                            </a:rPr>
                            <a:t>π</a:t>
                          </a:r>
                          <a:r>
                            <a:rPr lang="en-US" altLang="zh-CN" sz="1200" b="0" kern="1200" dirty="0" err="1">
                              <a:solidFill>
                                <a:schemeClr val="tx1"/>
                              </a:solidFill>
                              <a:effectLst/>
                              <a:latin typeface="Times New Roman" panose="02020603050405020304" pitchFamily="18" charset="0"/>
                              <a:ea typeface="+mn-ea"/>
                              <a:cs typeface="Times New Roman" panose="02020603050405020304" pitchFamily="18" charset="0"/>
                            </a:rPr>
                            <a:t>E3</a:t>
                          </a:r>
                          <a:endParaRPr lang="zh-CN" altLang="zh-CN" sz="1200" b="0"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表面</a:t>
                          </a:r>
                          <a:r>
                            <a:rPr lang="en-US" altLang="zh-CN" sz="1200" b="0" kern="12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sym typeface="Symbol" panose="05050102010706020507" pitchFamily="18" charset="2"/>
                            </a:rPr>
                            <a:t> </a:t>
                          </a:r>
                          <a:r>
                            <a:rPr lang="en-US" altLang="zh-CN" sz="1200" b="0" kern="1200" dirty="0">
                              <a:solidFill>
                                <a:schemeClr val="tx1"/>
                              </a:solidFill>
                              <a:effectLst/>
                              <a:latin typeface="Times New Roman" panose="02020603050405020304" pitchFamily="18" charset="0"/>
                              <a:ea typeface="+mn-ea"/>
                              <a:cs typeface="Times New Roman" panose="02020603050405020304" pitchFamily="18" charset="0"/>
                              <a:sym typeface="Symbol" panose="05050102010706020507" pitchFamily="18" charset="2"/>
                            </a:rPr>
                            <a:t>/</a:t>
                          </a:r>
                          <a:r>
                            <a:rPr lang="zh-CN" altLang="en-US" sz="1200" b="0" kern="1200" dirty="0">
                              <a:solidFill>
                                <a:schemeClr val="tx1"/>
                              </a:solidFill>
                              <a:effectLst/>
                              <a:latin typeface="Times New Roman" panose="02020603050405020304" pitchFamily="18" charset="0"/>
                              <a:ea typeface="+mn-ea"/>
                              <a:cs typeface="Times New Roman" panose="02020603050405020304" pitchFamily="18" charset="0"/>
                              <a:sym typeface="Symbol" panose="05050102010706020507" pitchFamily="18" charset="2"/>
                            </a:rPr>
                            <a:t>云</a:t>
                          </a:r>
                          <a:r>
                            <a:rPr lang="en-US" altLang="zh-CN" sz="1200" b="0" kern="1200" dirty="0">
                              <a:solidFill>
                                <a:schemeClr val="tx1"/>
                              </a:solidFill>
                              <a:effectLst/>
                              <a:latin typeface="Times New Roman" panose="02020603050405020304" pitchFamily="18" charset="0"/>
                              <a:ea typeface="+mn-ea"/>
                              <a:cs typeface="Times New Roman" panose="02020603050405020304" pitchFamily="18" charset="0"/>
                              <a:sym typeface="Symbol" panose="05050102010706020507" pitchFamily="18" charset="2"/>
                            </a:rPr>
                            <a:t></a:t>
                          </a:r>
                          <a:r>
                            <a:rPr lang="en-US" altLang="zh-CN" sz="1200" b="0" kern="1200" baseline="30000" dirty="0">
                              <a:solidFill>
                                <a:schemeClr val="tx1"/>
                              </a:solidFill>
                              <a:effectLst/>
                              <a:latin typeface="Times New Roman" panose="02020603050405020304" pitchFamily="18" charset="0"/>
                              <a:ea typeface="+mn-ea"/>
                              <a:cs typeface="Times New Roman" panose="02020603050405020304" pitchFamily="18" charset="0"/>
                              <a:sym typeface="Symbol" panose="05050102010706020507" pitchFamily="18" charset="2"/>
                            </a:rPr>
                            <a:t>±</a:t>
                          </a:r>
                          <a:endParaRPr lang="zh-CN" alt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tc>
                      <a:txBody>
                        <a:bodyPr/>
                        <a:lstStyle/>
                        <a:p>
                          <a:pPr algn="ctr"/>
                          <a:r>
                            <a:rPr lang="en-US" altLang="zh-CN" sz="1200" b="0" kern="100" dirty="0">
                              <a:solidFill>
                                <a:sysClr val="windowText" lastClr="000000"/>
                              </a:solidFill>
                              <a:effectLst/>
                              <a:latin typeface="Times New Roman" panose="02020603050405020304" pitchFamily="18" charset="0"/>
                              <a:ea typeface="宋体" panose="02010600030101010101" pitchFamily="2" charset="-122"/>
                            </a:rPr>
                            <a:t>28</a:t>
                          </a:r>
                          <a:endParaRPr lang="zh-CN" sz="1200" b="0" kern="100" dirty="0">
                            <a:solidFill>
                              <a:sysClr val="windowText" lastClr="000000"/>
                            </a:solidFill>
                            <a:effectLst/>
                            <a:latin typeface="Times New Roman" panose="02020603050405020304" pitchFamily="18" charset="0"/>
                            <a:ea typeface="宋体" panose="02010600030101010101" pitchFamily="2" charset="-122"/>
                          </a:endParaRPr>
                        </a:p>
                      </a:txBody>
                      <a:tcPr marL="101600" marR="101600" marT="50800" marB="50800" anchor="ctr">
                        <a:noFill/>
                      </a:tcPr>
                    </a:tc>
                    <a:tc>
                      <a:txBody>
                        <a:bodyPr/>
                        <a:lstStyle/>
                        <a:p>
                          <a:endParaRPr lang="zh-CN"/>
                        </a:p>
                      </a:txBody>
                      <a:tcPr marL="101600" marR="101600" marT="50800" marB="50800" anchor="ctr">
                        <a:blipFill>
                          <a:blip r:embed="rId6"/>
                          <a:stretch>
                            <a:fillRect l="-393750" t="-420370" r="-1042" b="-598148"/>
                          </a:stretch>
                        </a:blipFill>
                      </a:tcPr>
                    </a:tc>
                    <a:extLst>
                      <a:ext uri="{0D108BD9-81ED-4DB2-BD59-A6C34878D82A}">
                        <a16:rowId xmlns:a16="http://schemas.microsoft.com/office/drawing/2014/main" val="3174066103"/>
                      </a:ext>
                    </a:extLst>
                  </a:tr>
                  <a:tr h="324000">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zh-CN" sz="1200" b="0"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b="0" kern="1200" dirty="0">
                              <a:solidFill>
                                <a:schemeClr val="tx1"/>
                              </a:solidFill>
                              <a:effectLst/>
                              <a:latin typeface="Times New Roman" panose="02020603050405020304" pitchFamily="18" charset="0"/>
                              <a:ea typeface="+mn-ea"/>
                              <a:cs typeface="Times New Roman" panose="02020603050405020304" pitchFamily="18" charset="0"/>
                            </a:rPr>
                            <a:t>π</a:t>
                          </a:r>
                          <a:r>
                            <a:rPr lang="en-US" altLang="zh-CN" sz="1200" b="0" kern="1200" dirty="0" err="1">
                              <a:solidFill>
                                <a:schemeClr val="tx1"/>
                              </a:solidFill>
                              <a:effectLst/>
                              <a:latin typeface="Times New Roman" panose="02020603050405020304" pitchFamily="18" charset="0"/>
                              <a:ea typeface="+mn-ea"/>
                              <a:cs typeface="Times New Roman" panose="02020603050405020304" pitchFamily="18" charset="0"/>
                            </a:rPr>
                            <a:t>M3</a:t>
                          </a:r>
                          <a:endParaRPr lang="zh-CN" altLang="zh-CN" sz="1200" b="0"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表面</a:t>
                          </a:r>
                          <a:r>
                            <a:rPr lang="en-US" altLang="zh-CN" sz="1200" b="0" kern="12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sym typeface="Symbol" panose="05050102010706020507" pitchFamily="18" charset="2"/>
                            </a:rPr>
                            <a:t></a:t>
                          </a:r>
                          <a:endParaRPr lang="zh-CN" alt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B w="12700" cap="flat" cmpd="sng" algn="ctr">
                          <a:solidFill>
                            <a:schemeClr val="tx1"/>
                          </a:solidFill>
                          <a:prstDash val="solid"/>
                          <a:round/>
                          <a:headEnd type="none" w="med" len="med"/>
                          <a:tailEnd type="none" w="med" len="med"/>
                        </a:lnB>
                        <a:noFill/>
                      </a:tcPr>
                    </a:tc>
                    <a:tc>
                      <a:txBody>
                        <a:bodyPr/>
                        <a:lstStyle/>
                        <a:p>
                          <a:pPr algn="ctr"/>
                          <a:r>
                            <a:rPr lang="en-US" altLang="zh-CN" sz="1200" b="0" kern="100" dirty="0">
                              <a:solidFill>
                                <a:sysClr val="windowText" lastClr="000000"/>
                              </a:solidFill>
                              <a:effectLst/>
                              <a:latin typeface="Times New Roman" panose="02020603050405020304" pitchFamily="18" charset="0"/>
                              <a:ea typeface="宋体" panose="02010600030101010101" pitchFamily="2" charset="-122"/>
                            </a:rPr>
                            <a:t>5 - 30</a:t>
                          </a:r>
                          <a:endParaRPr lang="zh-CN" sz="1200" b="0" kern="100" dirty="0">
                            <a:solidFill>
                              <a:sysClr val="windowText" lastClr="000000"/>
                            </a:solidFill>
                            <a:effectLst/>
                            <a:latin typeface="Times New Roman" panose="02020603050405020304" pitchFamily="18" charset="0"/>
                            <a:ea typeface="宋体" panose="02010600030101010101" pitchFamily="2" charset="-122"/>
                          </a:endParaRPr>
                        </a:p>
                      </a:txBody>
                      <a:tcPr marL="101600" marR="101600" marT="50800" marB="50800" anchor="ctr">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b="0" kern="100" dirty="0">
                              <a:solidFill>
                                <a:sysClr val="windowText" lastClr="000000"/>
                              </a:solidFill>
                              <a:effectLst/>
                              <a:latin typeface="Times New Roman" panose="02020603050405020304" pitchFamily="18" charset="0"/>
                              <a:ea typeface="宋体" panose="02010600030101010101" pitchFamily="2" charset="-122"/>
                            </a:rPr>
                            <a:t>10</a:t>
                          </a:r>
                          <a:r>
                            <a:rPr lang="en-US" altLang="zh-CN" sz="1200" b="0" kern="100" baseline="30000" dirty="0">
                              <a:solidFill>
                                <a:sysClr val="windowText" lastClr="000000"/>
                              </a:solidFill>
                              <a:effectLst/>
                              <a:latin typeface="Times New Roman" panose="02020603050405020304" pitchFamily="18" charset="0"/>
                              <a:ea typeface="宋体" panose="02010600030101010101" pitchFamily="2" charset="-122"/>
                            </a:rPr>
                            <a:t>6</a:t>
                          </a:r>
                          <a:endParaRPr lang="zh-CN" altLang="zh-CN" sz="1200" b="0" kern="100" baseline="30000" dirty="0">
                            <a:solidFill>
                              <a:sysClr val="windowText" lastClr="000000"/>
                            </a:solidFill>
                            <a:effectLst/>
                            <a:latin typeface="Times New Roman" panose="02020603050405020304" pitchFamily="18" charset="0"/>
                            <a:ea typeface="宋体" panose="02010600030101010101" pitchFamily="2" charset="-122"/>
                          </a:endParaRPr>
                        </a:p>
                      </a:txBody>
                      <a:tcPr marL="101600" marR="101600" marT="50800" marB="50800" anchor="ct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62305372"/>
                      </a:ext>
                    </a:extLst>
                  </a:tr>
                  <a:tr h="324000">
                    <a:tc rowSpan="4">
                      <a:txBody>
                        <a:bodyPr/>
                        <a:lstStyle/>
                        <a:p>
                          <a:pPr algn="ctr"/>
                          <a:r>
                            <a:rPr lang="en-GB" altLang="zh-CN" sz="1200" b="0" i="0" u="none" strike="noStrike" baseline="0" dirty="0">
                              <a:solidFill>
                                <a:srgbClr val="000000"/>
                              </a:solidFill>
                              <a:latin typeface="Times New Roman" panose="02020603050405020304" pitchFamily="18" charset="0"/>
                            </a:rPr>
                            <a:t>TRIUMF</a:t>
                          </a:r>
                          <a:endParaRPr lang="zh-CN" sz="1200" b="0"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CN" sz="1200" b="0" kern="100" dirty="0" err="1">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M15</a:t>
                          </a:r>
                          <a:endParaRPr 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L w="12700" cmpd="sng">
                          <a:noFill/>
                        </a:lnL>
                        <a:lnT w="12700" cap="flat" cmpd="sng" algn="ctr">
                          <a:solidFill>
                            <a:schemeClr val="tx1"/>
                          </a:solidFill>
                          <a:prstDash val="solid"/>
                          <a:round/>
                          <a:headEnd type="none" w="med" len="med"/>
                          <a:tailEnd type="none" w="med" len="med"/>
                        </a:lnT>
                        <a:noFill/>
                      </a:tcPr>
                    </a:tc>
                    <a:tc>
                      <a:txBody>
                        <a:bodyPr/>
                        <a:lstStyle/>
                        <a:p>
                          <a:pPr algn="ctr"/>
                          <a:r>
                            <a:rPr lang="zh-CN" altLang="en-US"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表面</a:t>
                          </a:r>
                          <a:r>
                            <a:rPr lang="en-US" altLang="zh-CN" sz="1200" b="0" kern="12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sym typeface="Symbol" panose="05050102010706020507" pitchFamily="18" charset="2"/>
                            </a:rPr>
                            <a:t></a:t>
                          </a:r>
                          <a:endParaRPr 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T w="12700" cap="flat" cmpd="sng" algn="ctr">
                          <a:solidFill>
                            <a:schemeClr val="tx1"/>
                          </a:solidFill>
                          <a:prstDash val="solid"/>
                          <a:round/>
                          <a:headEnd type="none" w="med" len="med"/>
                          <a:tailEnd type="none" w="med" len="med"/>
                        </a:lnT>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kern="100" dirty="0">
                              <a:solidFill>
                                <a:sysClr val="windowText" lastClr="000000"/>
                              </a:solidFill>
                              <a:effectLst/>
                              <a:latin typeface="Times New Roman" panose="02020603050405020304" pitchFamily="18" charset="0"/>
                              <a:ea typeface="+mn-ea"/>
                              <a:cs typeface="Times New Roman" panose="02020603050405020304" pitchFamily="18" charset="0"/>
                            </a:rPr>
                            <a:t>28</a:t>
                          </a:r>
                          <a:endParaRPr lang="zh-CN" altLang="zh-CN" sz="1200" kern="100" dirty="0">
                            <a:solidFill>
                              <a:sysClr val="windowText" lastClr="000000"/>
                            </a:solidFill>
                            <a:effectLst/>
                            <a:latin typeface="Times New Roman" panose="02020603050405020304" pitchFamily="18" charset="0"/>
                            <a:ea typeface="+mn-ea"/>
                            <a:cs typeface="Times New Roman" panose="02020603050405020304" pitchFamily="18" charset="0"/>
                          </a:endParaRPr>
                        </a:p>
                      </a:txBody>
                      <a:tcPr marL="101600" marR="101600" marT="50800" marB="50800" anchor="ctr">
                        <a:lnT w="12700" cap="flat" cmpd="sng" algn="ctr">
                          <a:solidFill>
                            <a:schemeClr val="tx1"/>
                          </a:solidFill>
                          <a:prstDash val="solid"/>
                          <a:round/>
                          <a:headEnd type="none" w="med" len="med"/>
                          <a:tailEnd type="none" w="med" len="med"/>
                        </a:lnT>
                        <a:noFill/>
                      </a:tcPr>
                    </a:tc>
                    <a:tc>
                      <a:txBody>
                        <a:bodyPr/>
                        <a:lstStyle/>
                        <a:p>
                          <a:pPr algn="ctr"/>
                          <a:r>
                            <a:rPr lang="en-US"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7.5×10</a:t>
                          </a:r>
                          <a:r>
                            <a:rPr lang="en-US" alt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5</a:t>
                          </a:r>
                          <a:endParaRPr 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3914266735"/>
                      </a:ext>
                    </a:extLst>
                  </a:tr>
                  <a:tr h="324000">
                    <a:tc vMerge="1">
                      <a:txBody>
                        <a:bodyPr/>
                        <a:lstStyle/>
                        <a:p>
                          <a:pPr algn="ctr"/>
                          <a:endParaRPr lang="zh-CN" sz="1200" b="0"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CN" sz="1200" b="0" kern="100" dirty="0" err="1">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M20</a:t>
                          </a:r>
                          <a:endParaRPr 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L w="12700" cmpd="sng">
                          <a:noFill/>
                        </a:lnL>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表面</a:t>
                          </a:r>
                          <a:r>
                            <a:rPr lang="en-US" altLang="zh-CN" sz="1200" b="0" kern="12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sym typeface="Symbol" panose="05050102010706020507" pitchFamily="18" charset="2"/>
                            </a:rPr>
                            <a:t></a:t>
                          </a:r>
                          <a:endParaRPr lang="zh-CN" alt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kern="100" dirty="0">
                              <a:solidFill>
                                <a:sysClr val="windowText" lastClr="000000"/>
                              </a:solidFill>
                              <a:effectLst/>
                              <a:latin typeface="Times New Roman" panose="02020603050405020304" pitchFamily="18" charset="0"/>
                              <a:ea typeface="+mn-ea"/>
                              <a:cs typeface="Times New Roman" panose="02020603050405020304" pitchFamily="18" charset="0"/>
                            </a:rPr>
                            <a:t>28</a:t>
                          </a:r>
                          <a:endParaRPr lang="zh-CN" altLang="zh-CN" sz="1200" kern="100" dirty="0">
                            <a:solidFill>
                              <a:sysClr val="windowText" lastClr="000000"/>
                            </a:solidFill>
                            <a:effectLst/>
                            <a:latin typeface="Times New Roman" panose="02020603050405020304" pitchFamily="18" charset="0"/>
                            <a:ea typeface="+mn-ea"/>
                            <a:cs typeface="Times New Roman" panose="02020603050405020304" pitchFamily="18" charset="0"/>
                          </a:endParaRPr>
                        </a:p>
                      </a:txBody>
                      <a:tcPr marL="101600" marR="101600" marT="50800" marB="50800"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5.5×10</a:t>
                          </a:r>
                          <a:r>
                            <a:rPr lang="en-US" alt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5</a:t>
                          </a:r>
                          <a:endParaRPr lang="zh-CN" alt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extLst>
                      <a:ext uri="{0D108BD9-81ED-4DB2-BD59-A6C34878D82A}">
                        <a16:rowId xmlns:a16="http://schemas.microsoft.com/office/drawing/2014/main" val="2041451740"/>
                      </a:ext>
                    </a:extLst>
                  </a:tr>
                  <a:tr h="324000">
                    <a:tc vMerge="1">
                      <a:txBody>
                        <a:bodyPr/>
                        <a:lstStyle/>
                        <a:p>
                          <a:pPr algn="ctr"/>
                          <a:endParaRPr lang="zh-CN" sz="1200" b="0"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CN" sz="1200" b="0" kern="100" dirty="0" err="1">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M9A</a:t>
                          </a:r>
                          <a:endParaRPr 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L w="12700" cmpd="sng">
                          <a:noFill/>
                        </a:lnL>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表面</a:t>
                          </a:r>
                          <a:r>
                            <a:rPr lang="en-US" altLang="zh-CN" sz="1200" b="0" kern="12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sym typeface="Symbol" panose="05050102010706020507" pitchFamily="18" charset="2"/>
                            </a:rPr>
                            <a:t></a:t>
                          </a:r>
                          <a:endParaRPr lang="zh-CN" alt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kern="100" dirty="0">
                              <a:solidFill>
                                <a:sysClr val="windowText" lastClr="000000"/>
                              </a:solidFill>
                              <a:effectLst/>
                              <a:latin typeface="Times New Roman" panose="02020603050405020304" pitchFamily="18" charset="0"/>
                              <a:ea typeface="+mn-ea"/>
                              <a:cs typeface="Times New Roman" panose="02020603050405020304" pitchFamily="18" charset="0"/>
                            </a:rPr>
                            <a:t>28</a:t>
                          </a:r>
                          <a:endParaRPr lang="zh-CN" altLang="zh-CN" sz="1200" kern="100" dirty="0">
                            <a:solidFill>
                              <a:sysClr val="windowText" lastClr="000000"/>
                            </a:solidFill>
                            <a:effectLst/>
                            <a:latin typeface="Times New Roman" panose="02020603050405020304" pitchFamily="18" charset="0"/>
                            <a:ea typeface="+mn-ea"/>
                            <a:cs typeface="Times New Roman" panose="02020603050405020304" pitchFamily="18" charset="0"/>
                          </a:endParaRPr>
                        </a:p>
                      </a:txBody>
                      <a:tcPr marL="101600" marR="101600" marT="50800" marB="50800"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7.5×10</a:t>
                          </a:r>
                          <a:r>
                            <a:rPr lang="en-US" alt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5</a:t>
                          </a:r>
                          <a:endParaRPr lang="zh-CN" alt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extLst>
                      <a:ext uri="{0D108BD9-81ED-4DB2-BD59-A6C34878D82A}">
                        <a16:rowId xmlns:a16="http://schemas.microsoft.com/office/drawing/2014/main" val="3247926657"/>
                      </a:ext>
                    </a:extLst>
                  </a:tr>
                  <a:tr h="324000">
                    <a:tc vMerge="1">
                      <a:txBody>
                        <a:bodyPr/>
                        <a:lstStyle/>
                        <a:p>
                          <a:pPr algn="ctr"/>
                          <a:endParaRPr lang="zh-CN" sz="1200" b="0"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CN" sz="1200" b="0" kern="100" dirty="0" err="1">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M9H</a:t>
                          </a:r>
                          <a:endParaRPr 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L w="12700" cmpd="sng">
                          <a:noFill/>
                        </a:lnL>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衰变</a:t>
                          </a:r>
                          <a:r>
                            <a:rPr lang="en-US" altLang="zh-CN" sz="1200" b="0" kern="12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sym typeface="Symbol" panose="05050102010706020507" pitchFamily="18" charset="2"/>
                            </a:rPr>
                            <a:t></a:t>
                          </a:r>
                          <a:r>
                            <a:rPr lang="en-US" altLang="zh-CN" sz="1200" b="0" kern="1200" baseline="300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sym typeface="Symbol" panose="05050102010706020507" pitchFamily="18" charset="2"/>
                            </a:rPr>
                            <a:t>±</a:t>
                          </a:r>
                          <a:endParaRPr lang="zh-CN" alt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B w="12700" cap="flat" cmpd="sng" algn="ctr">
                          <a:solidFill>
                            <a:schemeClr val="tx1"/>
                          </a:solidFill>
                          <a:prstDash val="solid"/>
                          <a:round/>
                          <a:headEnd type="none" w="med" len="med"/>
                          <a:tailEnd type="none" w="med" len="med"/>
                        </a:lnB>
                        <a:noFill/>
                      </a:tcPr>
                    </a:tc>
                    <a:tc>
                      <a:txBody>
                        <a:bodyPr/>
                        <a:lstStyle/>
                        <a:p>
                          <a:pPr algn="ctr"/>
                          <a:r>
                            <a:rPr lang="en-US"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40-105</a:t>
                          </a:r>
                          <a:endParaRPr 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B w="12700" cap="flat" cmpd="sng" algn="ctr">
                          <a:solidFill>
                            <a:schemeClr val="tx1"/>
                          </a:solidFill>
                          <a:prstDash val="solid"/>
                          <a:round/>
                          <a:headEnd type="none" w="med" len="med"/>
                          <a:tailEnd type="none" w="med" len="med"/>
                        </a:lnB>
                        <a:noFill/>
                      </a:tcPr>
                    </a:tc>
                    <a:tc>
                      <a:txBody>
                        <a:bodyPr/>
                        <a:lstStyle/>
                        <a:p>
                          <a:pPr algn="ctr"/>
                          <a:r>
                            <a:rPr lang="en-US"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a:t>
                          </a:r>
                          <a:endParaRPr 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72717409"/>
                      </a:ext>
                    </a:extLst>
                  </a:tr>
                  <a:tr h="324000">
                    <a:tc>
                      <a:txBody>
                        <a:bodyPr/>
                        <a:lstStyle/>
                        <a:p>
                          <a:pPr algn="ctr"/>
                          <a:r>
                            <a:rPr lang="en-US" altLang="zh-CN" sz="1200" b="0" kern="100" dirty="0" err="1">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MuSIC</a:t>
                          </a:r>
                          <a:endParaRPr lang="zh-CN" sz="1200" b="0"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CN" sz="1200" b="0" kern="100" dirty="0" err="1">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M1</a:t>
                          </a:r>
                          <a:endParaRPr 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200" b="0" kern="100" dirty="0">
                              <a:solidFill>
                                <a:sysClr val="windowText" lastClr="000000"/>
                              </a:solidFill>
                              <a:effectLst/>
                              <a:latin typeface="Times New Roman" panose="02020603050405020304" pitchFamily="18" charset="0"/>
                              <a:ea typeface="+mn-ea"/>
                              <a:cs typeface="Times New Roman" panose="02020603050405020304" pitchFamily="18" charset="0"/>
                            </a:rPr>
                            <a:t>表面</a:t>
                          </a:r>
                          <a:r>
                            <a:rPr lang="en-US" altLang="zh-CN" sz="1200" b="0" kern="1200" dirty="0">
                              <a:solidFill>
                                <a:schemeClr val="tx1"/>
                              </a:solidFill>
                              <a:effectLst/>
                              <a:latin typeface="Times New Roman" panose="02020603050405020304" pitchFamily="18" charset="0"/>
                              <a:ea typeface="+mn-ea"/>
                              <a:cs typeface="Times New Roman" panose="02020603050405020304" pitchFamily="18" charset="0"/>
                              <a:sym typeface="Symbol" panose="05050102010706020507" pitchFamily="18" charset="2"/>
                            </a:rPr>
                            <a:t></a:t>
                          </a:r>
                          <a:r>
                            <a:rPr lang="en-US" altLang="zh-CN" sz="1200" b="0" kern="1200" baseline="30000" dirty="0">
                              <a:solidFill>
                                <a:schemeClr val="tx1"/>
                              </a:solidFill>
                              <a:effectLst/>
                              <a:latin typeface="Times New Roman" panose="02020603050405020304" pitchFamily="18" charset="0"/>
                              <a:ea typeface="+mn-ea"/>
                              <a:cs typeface="Times New Roman" panose="02020603050405020304" pitchFamily="18" charset="0"/>
                              <a:sym typeface="Symbol" panose="05050102010706020507" pitchFamily="18" charset="2"/>
                            </a:rPr>
                            <a:t>+</a:t>
                          </a:r>
                          <a:endParaRPr lang="zh-CN" altLang="zh-CN" sz="1200" b="0" kern="100" baseline="30000" dirty="0">
                            <a:solidFill>
                              <a:sysClr val="windowText" lastClr="000000"/>
                            </a:solidFill>
                            <a:effectLst/>
                            <a:latin typeface="Times New Roman" panose="02020603050405020304" pitchFamily="18" charset="0"/>
                            <a:ea typeface="+mn-ea"/>
                            <a:cs typeface="Times New Roman" panose="02020603050405020304" pitchFamily="18" charset="0"/>
                          </a:endParaRPr>
                        </a:p>
                      </a:txBody>
                      <a:tcPr marL="101600" marR="101600" marT="50800" marB="5080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28</a:t>
                          </a:r>
                          <a:endParaRPr 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L w="12700" cmpd="sng">
                          <a:noFill/>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zh-CN"/>
                        </a:p>
                      </a:txBody>
                      <a:tcPr marL="101600" marR="101600" marT="50800" marB="508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6"/>
                          <a:stretch>
                            <a:fillRect l="-393750" t="-1032075" r="-1042" b="-7547"/>
                          </a:stretch>
                        </a:blipFill>
                      </a:tcPr>
                    </a:tc>
                    <a:extLst>
                      <a:ext uri="{0D108BD9-81ED-4DB2-BD59-A6C34878D82A}">
                        <a16:rowId xmlns:a16="http://schemas.microsoft.com/office/drawing/2014/main" val="511472018"/>
                      </a:ext>
                    </a:extLst>
                  </a:tr>
                </a:tbl>
              </a:graphicData>
            </a:graphic>
          </p:graphicFrame>
        </mc:Fallback>
      </mc:AlternateContent>
      <p:grpSp>
        <p:nvGrpSpPr>
          <p:cNvPr id="23" name="组合 22">
            <a:extLst>
              <a:ext uri="{FF2B5EF4-FFF2-40B4-BE49-F238E27FC236}">
                <a16:creationId xmlns:a16="http://schemas.microsoft.com/office/drawing/2014/main" id="{2F3D02F5-5AED-486F-9E74-ED8B88C90793}"/>
              </a:ext>
            </a:extLst>
          </p:cNvPr>
          <p:cNvGrpSpPr/>
          <p:nvPr/>
        </p:nvGrpSpPr>
        <p:grpSpPr>
          <a:xfrm>
            <a:off x="300747" y="6470220"/>
            <a:ext cx="1037551" cy="260350"/>
            <a:chOff x="110914" y="6508020"/>
            <a:chExt cx="1037551" cy="260350"/>
          </a:xfrm>
        </p:grpSpPr>
        <p:sp>
          <p:nvSpPr>
            <p:cNvPr id="24" name="椭圆 23">
              <a:extLst>
                <a:ext uri="{FF2B5EF4-FFF2-40B4-BE49-F238E27FC236}">
                  <a16:creationId xmlns:a16="http://schemas.microsoft.com/office/drawing/2014/main" id="{27378D17-B795-4BAF-81FA-D649588BBA9F}"/>
                </a:ext>
              </a:extLst>
            </p:cNvPr>
            <p:cNvSpPr/>
            <p:nvPr/>
          </p:nvSpPr>
          <p:spPr bwMode="auto">
            <a:xfrm>
              <a:off x="110914" y="6571595"/>
              <a:ext cx="133201" cy="133201"/>
            </a:xfrm>
            <a:prstGeom prst="ellipse">
              <a:avLst/>
            </a:prstGeom>
            <a:solidFill>
              <a:srgbClr val="FFC000"/>
            </a:solidFill>
            <a:ln w="9525" cap="flat" cmpd="sng" algn="ctr">
              <a:solidFill>
                <a:srgbClr val="FFFF00"/>
              </a:solidFill>
              <a:prstDash val="solid"/>
              <a:round/>
              <a:headEnd type="none" w="med" len="med"/>
              <a:tailEnd type="none" w="med" len="med"/>
            </a:ln>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10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25" name="文本框 24">
              <a:extLst>
                <a:ext uri="{FF2B5EF4-FFF2-40B4-BE49-F238E27FC236}">
                  <a16:creationId xmlns:a16="http://schemas.microsoft.com/office/drawing/2014/main" id="{B4495619-F2CB-4964-AE30-9ED8901DE5DB}"/>
                </a:ext>
              </a:extLst>
            </p:cNvPr>
            <p:cNvSpPr txBox="1"/>
            <p:nvPr/>
          </p:nvSpPr>
          <p:spPr bwMode="auto">
            <a:xfrm>
              <a:off x="244115" y="6508020"/>
              <a:ext cx="904350" cy="260350"/>
            </a:xfrm>
            <a:prstGeom prst="rect">
              <a:avLst/>
            </a:prstGeom>
            <a:solidFill>
              <a:schemeClr val="bg1"/>
            </a:solidFill>
            <a:ln>
              <a:noFill/>
            </a:ln>
          </p:spPr>
          <p:txBody>
            <a:bodyPr wrap="square" rtlCol="0">
              <a:spAutoFit/>
            </a:bodyPr>
            <a:lstStyle/>
            <a:p>
              <a:r>
                <a:rPr lang="en-US" altLang="zh-CN" sz="1100" dirty="0">
                  <a:ln w="0"/>
                  <a:solidFill>
                    <a:srgbClr val="0070C0"/>
                  </a:solidFill>
                  <a:latin typeface="Verdana" panose="020B0604030504040204" pitchFamily="34" charset="0"/>
                  <a:ea typeface="Verdana" panose="020B0604030504040204" pitchFamily="34" charset="0"/>
                  <a:cs typeface="Times New Roman" panose="02020603050405020304" pitchFamily="18" charset="0"/>
                </a:rPr>
                <a:t>CW muon</a:t>
              </a:r>
              <a:endParaRPr lang="zh-CN" altLang="en-US" sz="1100" dirty="0">
                <a:ln w="0"/>
                <a:solidFill>
                  <a:srgbClr val="0070C0"/>
                </a:solidFill>
                <a:latin typeface="Verdana" panose="020B0604030504040204" pitchFamily="34" charset="0"/>
                <a:ea typeface="HGYT2_CNKI" panose="02000500000000000000" pitchFamily="2" charset="-122"/>
                <a:cs typeface="Times New Roman" panose="02020603050405020304" pitchFamily="18" charset="0"/>
              </a:endParaRPr>
            </a:p>
          </p:txBody>
        </p:sp>
      </p:grpSp>
      <p:grpSp>
        <p:nvGrpSpPr>
          <p:cNvPr id="26" name="组合 25">
            <a:extLst>
              <a:ext uri="{FF2B5EF4-FFF2-40B4-BE49-F238E27FC236}">
                <a16:creationId xmlns:a16="http://schemas.microsoft.com/office/drawing/2014/main" id="{D4C3274A-9585-48A5-ADBF-ECD1DF1AE529}"/>
              </a:ext>
            </a:extLst>
          </p:cNvPr>
          <p:cNvGrpSpPr/>
          <p:nvPr/>
        </p:nvGrpSpPr>
        <p:grpSpPr>
          <a:xfrm>
            <a:off x="1779306" y="6470220"/>
            <a:ext cx="1255376" cy="261610"/>
            <a:chOff x="1543242" y="6502494"/>
            <a:chExt cx="1255376" cy="261610"/>
          </a:xfrm>
        </p:grpSpPr>
        <p:sp>
          <p:nvSpPr>
            <p:cNvPr id="36" name="椭圆 35">
              <a:extLst>
                <a:ext uri="{FF2B5EF4-FFF2-40B4-BE49-F238E27FC236}">
                  <a16:creationId xmlns:a16="http://schemas.microsoft.com/office/drawing/2014/main" id="{B446E06D-BDF9-45C4-8F98-49C620ABC3FA}"/>
                </a:ext>
              </a:extLst>
            </p:cNvPr>
            <p:cNvSpPr/>
            <p:nvPr/>
          </p:nvSpPr>
          <p:spPr bwMode="auto">
            <a:xfrm>
              <a:off x="1543242" y="6571595"/>
              <a:ext cx="133201" cy="133201"/>
            </a:xfrm>
            <a:prstGeom prst="ellipse">
              <a:avLst/>
            </a:prstGeom>
            <a:solidFill>
              <a:srgbClr val="00B0F0"/>
            </a:solidFill>
            <a:ln w="9525" cap="flat" cmpd="sng" algn="ctr">
              <a:solidFill>
                <a:srgbClr val="00B0F0"/>
              </a:solidFill>
              <a:prstDash val="solid"/>
              <a:round/>
              <a:headEnd type="none" w="med" len="med"/>
              <a:tailEnd type="none" w="med" len="med"/>
            </a:ln>
          </p:spPr>
          <p:txBody>
            <a:bodyPr rot="0" spcFirstLastPara="0" vert="horz" wrap="non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1000" b="0" i="0" u="none" strike="noStrike" cap="none" normalizeH="0" baseline="0" dirty="0">
                <a:ln>
                  <a:noFill/>
                </a:ln>
                <a:solidFill>
                  <a:schemeClr val="tx1"/>
                </a:solidFill>
                <a:effectLst/>
                <a:latin typeface="Arial" panose="020B0604020202020204" pitchFamily="34" charset="0"/>
                <a:ea typeface="宋体" panose="02010600030101010101" pitchFamily="2" charset="-122"/>
              </a:endParaRPr>
            </a:p>
          </p:txBody>
        </p:sp>
        <p:sp>
          <p:nvSpPr>
            <p:cNvPr id="37" name="文本框 36">
              <a:extLst>
                <a:ext uri="{FF2B5EF4-FFF2-40B4-BE49-F238E27FC236}">
                  <a16:creationId xmlns:a16="http://schemas.microsoft.com/office/drawing/2014/main" id="{48089152-2732-460C-871B-EF3B7634E3BF}"/>
                </a:ext>
              </a:extLst>
            </p:cNvPr>
            <p:cNvSpPr txBox="1"/>
            <p:nvPr/>
          </p:nvSpPr>
          <p:spPr bwMode="auto">
            <a:xfrm>
              <a:off x="1681061" y="6502494"/>
              <a:ext cx="1117557" cy="261610"/>
            </a:xfrm>
            <a:prstGeom prst="rect">
              <a:avLst/>
            </a:prstGeom>
            <a:solidFill>
              <a:schemeClr val="bg1"/>
            </a:solidFill>
            <a:ln>
              <a:noFill/>
            </a:ln>
          </p:spPr>
          <p:txBody>
            <a:bodyPr wrap="square" rtlCol="0">
              <a:spAutoFit/>
            </a:bodyPr>
            <a:lstStyle/>
            <a:p>
              <a:r>
                <a:rPr lang="en-US" altLang="zh-CN" sz="1100" dirty="0">
                  <a:ln w="0"/>
                  <a:solidFill>
                    <a:srgbClr val="0070C0"/>
                  </a:solidFill>
                  <a:latin typeface="Verdana" panose="020B0604030504040204" pitchFamily="34" charset="0"/>
                  <a:ea typeface="Verdana" panose="020B0604030504040204" pitchFamily="34" charset="0"/>
                  <a:cs typeface="Times New Roman" panose="02020603050405020304" pitchFamily="18" charset="0"/>
                </a:rPr>
                <a:t>Pulsed muon</a:t>
              </a:r>
              <a:endParaRPr lang="zh-CN" altLang="en-US" sz="1100" dirty="0">
                <a:ln w="0"/>
                <a:solidFill>
                  <a:srgbClr val="0070C0"/>
                </a:solidFill>
                <a:latin typeface="Verdana" panose="020B0604030504040204" pitchFamily="34" charset="0"/>
                <a:ea typeface="HGYT2_CNKI" panose="02000500000000000000" pitchFamily="2" charset="-122"/>
                <a:cs typeface="Times New Roman" panose="02020603050405020304" pitchFamily="18" charset="0"/>
              </a:endParaRPr>
            </a:p>
          </p:txBody>
        </p:sp>
      </p:grpSp>
      <p:grpSp>
        <p:nvGrpSpPr>
          <p:cNvPr id="38" name="组合 37">
            <a:extLst>
              <a:ext uri="{FF2B5EF4-FFF2-40B4-BE49-F238E27FC236}">
                <a16:creationId xmlns:a16="http://schemas.microsoft.com/office/drawing/2014/main" id="{6C3CB36B-BA20-4BBC-9A51-6255DE518D2F}"/>
              </a:ext>
            </a:extLst>
          </p:cNvPr>
          <p:cNvGrpSpPr/>
          <p:nvPr/>
        </p:nvGrpSpPr>
        <p:grpSpPr>
          <a:xfrm>
            <a:off x="3475690" y="6470220"/>
            <a:ext cx="2620310" cy="261610"/>
            <a:chOff x="2901358" y="6511858"/>
            <a:chExt cx="2782133" cy="261610"/>
          </a:xfrm>
        </p:grpSpPr>
        <p:sp>
          <p:nvSpPr>
            <p:cNvPr id="39" name="椭圆 38">
              <a:extLst>
                <a:ext uri="{FF2B5EF4-FFF2-40B4-BE49-F238E27FC236}">
                  <a16:creationId xmlns:a16="http://schemas.microsoft.com/office/drawing/2014/main" id="{BB049F46-83BD-4500-97D8-000DB9AC294B}"/>
                </a:ext>
              </a:extLst>
            </p:cNvPr>
            <p:cNvSpPr/>
            <p:nvPr/>
          </p:nvSpPr>
          <p:spPr bwMode="auto">
            <a:xfrm>
              <a:off x="2901358" y="6571595"/>
              <a:ext cx="133201" cy="133201"/>
            </a:xfrm>
            <a:prstGeom prst="ellipse">
              <a:avLst/>
            </a:prstGeom>
            <a:noFill/>
            <a:ln w="19050" cap="flat" cmpd="sng" algn="ctr">
              <a:solidFill>
                <a:srgbClr val="00B0F0"/>
              </a:solidFill>
              <a:prstDash val="solid"/>
              <a:round/>
              <a:headEnd type="none" w="med" len="med"/>
              <a:tailEnd type="none" w="med" len="med"/>
            </a:ln>
          </p:spPr>
          <p:txBody>
            <a:bodyPr rot="0" spcFirstLastPara="0" vert="horz" wrap="non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10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40" name="文本框 39">
              <a:extLst>
                <a:ext uri="{FF2B5EF4-FFF2-40B4-BE49-F238E27FC236}">
                  <a16:creationId xmlns:a16="http://schemas.microsoft.com/office/drawing/2014/main" id="{58D059D1-D80B-4C9F-A19C-400C7D802B69}"/>
                </a:ext>
              </a:extLst>
            </p:cNvPr>
            <p:cNvSpPr txBox="1"/>
            <p:nvPr/>
          </p:nvSpPr>
          <p:spPr bwMode="auto">
            <a:xfrm>
              <a:off x="3046086" y="6511858"/>
              <a:ext cx="2637405" cy="261610"/>
            </a:xfrm>
            <a:prstGeom prst="rect">
              <a:avLst/>
            </a:prstGeom>
            <a:solidFill>
              <a:schemeClr val="bg1"/>
            </a:solidFill>
            <a:ln>
              <a:noFill/>
            </a:ln>
          </p:spPr>
          <p:txBody>
            <a:bodyPr wrap="square" rtlCol="0">
              <a:spAutoFit/>
            </a:bodyPr>
            <a:lstStyle/>
            <a:p>
              <a:r>
                <a:rPr lang="en-US" altLang="zh-CN" sz="1100" dirty="0">
                  <a:ln w="0"/>
                  <a:latin typeface="Verdana" panose="020B0604030504040204" pitchFamily="34" charset="0"/>
                  <a:ea typeface="Verdana" panose="020B0604030504040204" pitchFamily="34" charset="0"/>
                  <a:cs typeface="Times New Roman" panose="02020603050405020304" pitchFamily="18" charset="0"/>
                </a:rPr>
                <a:t>For particle physics experiments</a:t>
              </a:r>
              <a:endParaRPr lang="zh-CN" altLang="en-US" sz="1100" dirty="0">
                <a:ln w="0"/>
                <a:latin typeface="Verdana" panose="020B0604030504040204" pitchFamily="34" charset="0"/>
                <a:ea typeface="HGYT2_CNKI" panose="02000500000000000000" pitchFamily="2" charset="-122"/>
                <a:cs typeface="Times New Roman" panose="02020603050405020304" pitchFamily="18" charset="0"/>
              </a:endParaRPr>
            </a:p>
          </p:txBody>
        </p:sp>
      </p:grpSp>
      <p:pic>
        <p:nvPicPr>
          <p:cNvPr id="41" name="图片 40">
            <a:extLst>
              <a:ext uri="{FF2B5EF4-FFF2-40B4-BE49-F238E27FC236}">
                <a16:creationId xmlns:a16="http://schemas.microsoft.com/office/drawing/2014/main" id="{E025B2A3-17E1-43F4-812D-7755843F7CC0}"/>
              </a:ext>
            </a:extLst>
          </p:cNvPr>
          <p:cNvPicPr>
            <a:picLocks noChangeAspect="1"/>
          </p:cNvPicPr>
          <p:nvPr/>
        </p:nvPicPr>
        <p:blipFill>
          <a:blip r:embed="rId7"/>
          <a:stretch>
            <a:fillRect/>
          </a:stretch>
        </p:blipFill>
        <p:spPr>
          <a:xfrm>
            <a:off x="151450" y="4214409"/>
            <a:ext cx="5766464" cy="2039837"/>
          </a:xfrm>
          <a:prstGeom prst="rect">
            <a:avLst/>
          </a:prstGeom>
        </p:spPr>
      </p:pic>
    </p:spTree>
    <p:extLst>
      <p:ext uri="{BB962C8B-B14F-4D97-AF65-F5344CB8AC3E}">
        <p14:creationId xmlns:p14="http://schemas.microsoft.com/office/powerpoint/2010/main" val="248966127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7F2CAD02-C407-BF6D-F139-473793A7D141}"/>
              </a:ext>
            </a:extLst>
          </p:cNvPr>
          <p:cNvSpPr>
            <a:spLocks noGrp="1"/>
          </p:cNvSpPr>
          <p:nvPr>
            <p:ph type="sldNum" sz="quarter" idx="12"/>
          </p:nvPr>
        </p:nvSpPr>
        <p:spPr/>
        <p:txBody>
          <a:bodyPr/>
          <a:lstStyle/>
          <a:p>
            <a:fld id="{ECC73629-B289-4799-8BD1-5C362D43B8F8}" type="slidenum">
              <a:rPr lang="zh-CN" altLang="en-US" smtClean="0"/>
              <a:t>4</a:t>
            </a:fld>
            <a:endParaRPr lang="zh-CN" altLang="en-US" dirty="0"/>
          </a:p>
        </p:txBody>
      </p:sp>
      <p:sp>
        <p:nvSpPr>
          <p:cNvPr id="3" name="文本占位符 2">
            <a:extLst>
              <a:ext uri="{FF2B5EF4-FFF2-40B4-BE49-F238E27FC236}">
                <a16:creationId xmlns:a16="http://schemas.microsoft.com/office/drawing/2014/main" id="{999BB6A4-C31A-F2F5-59F8-016A2D7D3EBA}"/>
              </a:ext>
            </a:extLst>
          </p:cNvPr>
          <p:cNvSpPr>
            <a:spLocks noGrp="1"/>
          </p:cNvSpPr>
          <p:nvPr>
            <p:ph type="body" idx="1"/>
          </p:nvPr>
        </p:nvSpPr>
        <p:spPr/>
        <p:txBody>
          <a:bodyPr/>
          <a:lstStyle/>
          <a:p>
            <a:r>
              <a:rPr lang="zh-CN" altLang="en-US" sz="2800" b="1" i="0" u="none" strike="noStrike" baseline="0" dirty="0">
                <a:latin typeface="Helvetica-Bold"/>
              </a:rPr>
              <a:t>缪子源与缪子束流</a:t>
            </a:r>
            <a:endParaRPr lang="zh-CN" altLang="en-US" dirty="0"/>
          </a:p>
        </p:txBody>
      </p:sp>
      <p:sp>
        <p:nvSpPr>
          <p:cNvPr id="4" name="内容占位符 3">
            <a:extLst>
              <a:ext uri="{FF2B5EF4-FFF2-40B4-BE49-F238E27FC236}">
                <a16:creationId xmlns:a16="http://schemas.microsoft.com/office/drawing/2014/main" id="{B54148FF-62AA-425B-90C9-670A7AA78D2B}"/>
              </a:ext>
            </a:extLst>
          </p:cNvPr>
          <p:cNvSpPr>
            <a:spLocks noGrp="1"/>
          </p:cNvSpPr>
          <p:nvPr>
            <p:ph sz="quarter" idx="13"/>
          </p:nvPr>
        </p:nvSpPr>
        <p:spPr>
          <a:xfrm>
            <a:off x="388280" y="906286"/>
            <a:ext cx="11255080" cy="458840"/>
          </a:xfrm>
        </p:spPr>
        <p:txBody>
          <a:bodyPr>
            <a:noAutofit/>
          </a:bodyPr>
          <a:lstStyle/>
          <a:p>
            <a:r>
              <a:rPr lang="zh-CN" altLang="en-US" dirty="0"/>
              <a:t>缪子束线：将不同种类、能量</a:t>
            </a:r>
            <a:r>
              <a:rPr lang="zh-CN" altLang="en-US" b="1" dirty="0">
                <a:solidFill>
                  <a:srgbClr val="FF0000"/>
                </a:solidFill>
              </a:rPr>
              <a:t>缪子束流</a:t>
            </a:r>
            <a:r>
              <a:rPr lang="zh-CN" altLang="en-US" dirty="0"/>
              <a:t>从靶区引出并输运到实验终端</a:t>
            </a:r>
          </a:p>
        </p:txBody>
      </p:sp>
      <p:grpSp>
        <p:nvGrpSpPr>
          <p:cNvPr id="27" name="组合 26">
            <a:extLst>
              <a:ext uri="{FF2B5EF4-FFF2-40B4-BE49-F238E27FC236}">
                <a16:creationId xmlns:a16="http://schemas.microsoft.com/office/drawing/2014/main" id="{B9540E71-CDBB-68B9-55EC-AED4A489A780}"/>
              </a:ext>
            </a:extLst>
          </p:cNvPr>
          <p:cNvGrpSpPr/>
          <p:nvPr/>
        </p:nvGrpSpPr>
        <p:grpSpPr>
          <a:xfrm>
            <a:off x="300747" y="6470220"/>
            <a:ext cx="1037551" cy="260350"/>
            <a:chOff x="110914" y="6508020"/>
            <a:chExt cx="1037551" cy="260350"/>
          </a:xfrm>
        </p:grpSpPr>
        <p:sp>
          <p:nvSpPr>
            <p:cNvPr id="28" name="椭圆 27">
              <a:extLst>
                <a:ext uri="{FF2B5EF4-FFF2-40B4-BE49-F238E27FC236}">
                  <a16:creationId xmlns:a16="http://schemas.microsoft.com/office/drawing/2014/main" id="{DA8FD51A-DDEB-B4D3-1CE9-8462B79EE34A}"/>
                </a:ext>
              </a:extLst>
            </p:cNvPr>
            <p:cNvSpPr/>
            <p:nvPr/>
          </p:nvSpPr>
          <p:spPr bwMode="auto">
            <a:xfrm>
              <a:off x="110914" y="6571595"/>
              <a:ext cx="133201" cy="133201"/>
            </a:xfrm>
            <a:prstGeom prst="ellipse">
              <a:avLst/>
            </a:prstGeom>
            <a:solidFill>
              <a:srgbClr val="FFC000"/>
            </a:solidFill>
            <a:ln w="9525" cap="flat" cmpd="sng" algn="ctr">
              <a:solidFill>
                <a:srgbClr val="FFFF00"/>
              </a:solidFill>
              <a:prstDash val="solid"/>
              <a:round/>
              <a:headEnd type="none" w="med" len="med"/>
              <a:tailEnd type="none" w="med" len="med"/>
            </a:ln>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10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29" name="文本框 28">
              <a:extLst>
                <a:ext uri="{FF2B5EF4-FFF2-40B4-BE49-F238E27FC236}">
                  <a16:creationId xmlns:a16="http://schemas.microsoft.com/office/drawing/2014/main" id="{670F414F-494C-19B1-9893-1AF146000B79}"/>
                </a:ext>
              </a:extLst>
            </p:cNvPr>
            <p:cNvSpPr txBox="1"/>
            <p:nvPr/>
          </p:nvSpPr>
          <p:spPr bwMode="auto">
            <a:xfrm>
              <a:off x="244115" y="6508020"/>
              <a:ext cx="904350" cy="260350"/>
            </a:xfrm>
            <a:prstGeom prst="rect">
              <a:avLst/>
            </a:prstGeom>
            <a:solidFill>
              <a:schemeClr val="bg1"/>
            </a:solidFill>
            <a:ln>
              <a:noFill/>
            </a:ln>
          </p:spPr>
          <p:txBody>
            <a:bodyPr wrap="square" rtlCol="0">
              <a:spAutoFit/>
            </a:bodyPr>
            <a:lstStyle/>
            <a:p>
              <a:r>
                <a:rPr lang="en-US" altLang="zh-CN" sz="1100" dirty="0">
                  <a:ln w="0"/>
                  <a:solidFill>
                    <a:srgbClr val="0070C0"/>
                  </a:solidFill>
                  <a:latin typeface="Verdana" panose="020B0604030504040204" pitchFamily="34" charset="0"/>
                  <a:ea typeface="Verdana" panose="020B0604030504040204" pitchFamily="34" charset="0"/>
                  <a:cs typeface="Times New Roman" panose="02020603050405020304" pitchFamily="18" charset="0"/>
                </a:rPr>
                <a:t>CW muon</a:t>
              </a:r>
              <a:endParaRPr lang="zh-CN" altLang="en-US" sz="1100" dirty="0">
                <a:ln w="0"/>
                <a:solidFill>
                  <a:srgbClr val="0070C0"/>
                </a:solidFill>
                <a:latin typeface="Verdana" panose="020B0604030504040204" pitchFamily="34" charset="0"/>
                <a:ea typeface="HGYT2_CNKI" panose="02000500000000000000" pitchFamily="2" charset="-122"/>
                <a:cs typeface="Times New Roman" panose="02020603050405020304" pitchFamily="18" charset="0"/>
              </a:endParaRPr>
            </a:p>
          </p:txBody>
        </p:sp>
      </p:grpSp>
      <p:grpSp>
        <p:nvGrpSpPr>
          <p:cNvPr id="30" name="组合 29">
            <a:extLst>
              <a:ext uri="{FF2B5EF4-FFF2-40B4-BE49-F238E27FC236}">
                <a16:creationId xmlns:a16="http://schemas.microsoft.com/office/drawing/2014/main" id="{178B1856-7055-D63B-82E1-5CCD8C410A00}"/>
              </a:ext>
            </a:extLst>
          </p:cNvPr>
          <p:cNvGrpSpPr/>
          <p:nvPr/>
        </p:nvGrpSpPr>
        <p:grpSpPr>
          <a:xfrm>
            <a:off x="1779306" y="6470220"/>
            <a:ext cx="1255376" cy="261610"/>
            <a:chOff x="1543242" y="6502494"/>
            <a:chExt cx="1255376" cy="261610"/>
          </a:xfrm>
        </p:grpSpPr>
        <p:sp>
          <p:nvSpPr>
            <p:cNvPr id="31" name="椭圆 30">
              <a:extLst>
                <a:ext uri="{FF2B5EF4-FFF2-40B4-BE49-F238E27FC236}">
                  <a16:creationId xmlns:a16="http://schemas.microsoft.com/office/drawing/2014/main" id="{99692761-9AC5-B50B-2EB7-C4CFC0281358}"/>
                </a:ext>
              </a:extLst>
            </p:cNvPr>
            <p:cNvSpPr/>
            <p:nvPr/>
          </p:nvSpPr>
          <p:spPr bwMode="auto">
            <a:xfrm>
              <a:off x="1543242" y="6571595"/>
              <a:ext cx="133201" cy="133201"/>
            </a:xfrm>
            <a:prstGeom prst="ellipse">
              <a:avLst/>
            </a:prstGeom>
            <a:solidFill>
              <a:srgbClr val="00B0F0"/>
            </a:solidFill>
            <a:ln w="9525" cap="flat" cmpd="sng" algn="ctr">
              <a:solidFill>
                <a:srgbClr val="00B0F0"/>
              </a:solidFill>
              <a:prstDash val="solid"/>
              <a:round/>
              <a:headEnd type="none" w="med" len="med"/>
              <a:tailEnd type="none" w="med" len="med"/>
            </a:ln>
          </p:spPr>
          <p:txBody>
            <a:bodyPr rot="0" spcFirstLastPara="0" vert="horz" wrap="non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1000" b="0" i="0" u="none" strike="noStrike" cap="none" normalizeH="0" baseline="0" dirty="0">
                <a:ln>
                  <a:noFill/>
                </a:ln>
                <a:solidFill>
                  <a:schemeClr val="tx1"/>
                </a:solidFill>
                <a:effectLst/>
                <a:latin typeface="Arial" panose="020B0604020202020204" pitchFamily="34" charset="0"/>
                <a:ea typeface="宋体" panose="02010600030101010101" pitchFamily="2" charset="-122"/>
              </a:endParaRPr>
            </a:p>
          </p:txBody>
        </p:sp>
        <p:sp>
          <p:nvSpPr>
            <p:cNvPr id="32" name="文本框 31">
              <a:extLst>
                <a:ext uri="{FF2B5EF4-FFF2-40B4-BE49-F238E27FC236}">
                  <a16:creationId xmlns:a16="http://schemas.microsoft.com/office/drawing/2014/main" id="{6C4294D5-BD70-4257-42A6-288C188FF55C}"/>
                </a:ext>
              </a:extLst>
            </p:cNvPr>
            <p:cNvSpPr txBox="1"/>
            <p:nvPr/>
          </p:nvSpPr>
          <p:spPr bwMode="auto">
            <a:xfrm>
              <a:off x="1681061" y="6502494"/>
              <a:ext cx="1117557" cy="261610"/>
            </a:xfrm>
            <a:prstGeom prst="rect">
              <a:avLst/>
            </a:prstGeom>
            <a:solidFill>
              <a:schemeClr val="bg1"/>
            </a:solidFill>
            <a:ln>
              <a:noFill/>
            </a:ln>
          </p:spPr>
          <p:txBody>
            <a:bodyPr wrap="square" rtlCol="0">
              <a:spAutoFit/>
            </a:bodyPr>
            <a:lstStyle/>
            <a:p>
              <a:r>
                <a:rPr lang="en-US" altLang="zh-CN" sz="1100" dirty="0">
                  <a:ln w="0"/>
                  <a:solidFill>
                    <a:srgbClr val="0070C0"/>
                  </a:solidFill>
                  <a:latin typeface="Verdana" panose="020B0604030504040204" pitchFamily="34" charset="0"/>
                  <a:ea typeface="Verdana" panose="020B0604030504040204" pitchFamily="34" charset="0"/>
                  <a:cs typeface="Times New Roman" panose="02020603050405020304" pitchFamily="18" charset="0"/>
                </a:rPr>
                <a:t>Pulsed muon</a:t>
              </a:r>
              <a:endParaRPr lang="zh-CN" altLang="en-US" sz="1100" dirty="0">
                <a:ln w="0"/>
                <a:solidFill>
                  <a:srgbClr val="0070C0"/>
                </a:solidFill>
                <a:latin typeface="Verdana" panose="020B0604030504040204" pitchFamily="34" charset="0"/>
                <a:ea typeface="HGYT2_CNKI" panose="02000500000000000000" pitchFamily="2" charset="-122"/>
                <a:cs typeface="Times New Roman" panose="02020603050405020304" pitchFamily="18" charset="0"/>
              </a:endParaRPr>
            </a:p>
          </p:txBody>
        </p:sp>
      </p:grpSp>
      <p:grpSp>
        <p:nvGrpSpPr>
          <p:cNvPr id="33" name="组合 32">
            <a:extLst>
              <a:ext uri="{FF2B5EF4-FFF2-40B4-BE49-F238E27FC236}">
                <a16:creationId xmlns:a16="http://schemas.microsoft.com/office/drawing/2014/main" id="{B74EF5F1-A15D-2347-5E56-A991CCE7E1E2}"/>
              </a:ext>
            </a:extLst>
          </p:cNvPr>
          <p:cNvGrpSpPr/>
          <p:nvPr/>
        </p:nvGrpSpPr>
        <p:grpSpPr>
          <a:xfrm>
            <a:off x="3475690" y="6470220"/>
            <a:ext cx="2620310" cy="261610"/>
            <a:chOff x="2901358" y="6511858"/>
            <a:chExt cx="2782133" cy="261610"/>
          </a:xfrm>
        </p:grpSpPr>
        <p:sp>
          <p:nvSpPr>
            <p:cNvPr id="34" name="椭圆 33">
              <a:extLst>
                <a:ext uri="{FF2B5EF4-FFF2-40B4-BE49-F238E27FC236}">
                  <a16:creationId xmlns:a16="http://schemas.microsoft.com/office/drawing/2014/main" id="{9E540EEE-FE44-7595-59ED-8B7461BB6AFE}"/>
                </a:ext>
              </a:extLst>
            </p:cNvPr>
            <p:cNvSpPr/>
            <p:nvPr/>
          </p:nvSpPr>
          <p:spPr bwMode="auto">
            <a:xfrm>
              <a:off x="2901358" y="6571595"/>
              <a:ext cx="133201" cy="133201"/>
            </a:xfrm>
            <a:prstGeom prst="ellipse">
              <a:avLst/>
            </a:prstGeom>
            <a:noFill/>
            <a:ln w="19050" cap="flat" cmpd="sng" algn="ctr">
              <a:solidFill>
                <a:srgbClr val="00B0F0"/>
              </a:solidFill>
              <a:prstDash val="solid"/>
              <a:round/>
              <a:headEnd type="none" w="med" len="med"/>
              <a:tailEnd type="none" w="med" len="med"/>
            </a:ln>
          </p:spPr>
          <p:txBody>
            <a:bodyPr rot="0" spcFirstLastPara="0" vert="horz" wrap="non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10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35" name="文本框 34">
              <a:extLst>
                <a:ext uri="{FF2B5EF4-FFF2-40B4-BE49-F238E27FC236}">
                  <a16:creationId xmlns:a16="http://schemas.microsoft.com/office/drawing/2014/main" id="{54B0D21C-B7A4-1FDF-5B77-908A16BD6615}"/>
                </a:ext>
              </a:extLst>
            </p:cNvPr>
            <p:cNvSpPr txBox="1"/>
            <p:nvPr/>
          </p:nvSpPr>
          <p:spPr bwMode="auto">
            <a:xfrm>
              <a:off x="3046086" y="6511858"/>
              <a:ext cx="2637405" cy="261610"/>
            </a:xfrm>
            <a:prstGeom prst="rect">
              <a:avLst/>
            </a:prstGeom>
            <a:solidFill>
              <a:schemeClr val="bg1"/>
            </a:solidFill>
            <a:ln>
              <a:noFill/>
            </a:ln>
          </p:spPr>
          <p:txBody>
            <a:bodyPr wrap="square" rtlCol="0">
              <a:spAutoFit/>
            </a:bodyPr>
            <a:lstStyle/>
            <a:p>
              <a:r>
                <a:rPr lang="en-US" altLang="zh-CN" sz="1100" dirty="0">
                  <a:ln w="0"/>
                  <a:latin typeface="Verdana" panose="020B0604030504040204" pitchFamily="34" charset="0"/>
                  <a:ea typeface="Verdana" panose="020B0604030504040204" pitchFamily="34" charset="0"/>
                  <a:cs typeface="Times New Roman" panose="02020603050405020304" pitchFamily="18" charset="0"/>
                </a:rPr>
                <a:t>For particle physics experiments</a:t>
              </a:r>
              <a:endParaRPr lang="zh-CN" altLang="en-US" sz="1100" dirty="0">
                <a:ln w="0"/>
                <a:latin typeface="Verdana" panose="020B0604030504040204" pitchFamily="34" charset="0"/>
                <a:ea typeface="HGYT2_CNKI" panose="02000500000000000000" pitchFamily="2" charset="-122"/>
                <a:cs typeface="Times New Roman" panose="02020603050405020304" pitchFamily="18" charset="0"/>
              </a:endParaRPr>
            </a:p>
          </p:txBody>
        </p:sp>
      </p:grpSp>
      <p:pic>
        <p:nvPicPr>
          <p:cNvPr id="58" name="图片 57">
            <a:extLst>
              <a:ext uri="{FF2B5EF4-FFF2-40B4-BE49-F238E27FC236}">
                <a16:creationId xmlns:a16="http://schemas.microsoft.com/office/drawing/2014/main" id="{16859F8C-43E8-D0C5-791E-63860F5273F9}"/>
              </a:ext>
            </a:extLst>
          </p:cNvPr>
          <p:cNvPicPr>
            <a:picLocks noChangeAspect="1"/>
          </p:cNvPicPr>
          <p:nvPr/>
        </p:nvPicPr>
        <p:blipFill>
          <a:blip r:embed="rId4"/>
          <a:stretch>
            <a:fillRect/>
          </a:stretch>
        </p:blipFill>
        <p:spPr>
          <a:xfrm>
            <a:off x="151450" y="4214409"/>
            <a:ext cx="5766464" cy="2039837"/>
          </a:xfrm>
          <a:prstGeom prst="rect">
            <a:avLst/>
          </a:prstGeom>
        </p:spPr>
      </p:pic>
      <mc:AlternateContent xmlns:mc="http://schemas.openxmlformats.org/markup-compatibility/2006" xmlns:a14="http://schemas.microsoft.com/office/drawing/2010/main">
        <mc:Choice Requires="a14">
          <p:graphicFrame>
            <p:nvGraphicFramePr>
              <p:cNvPr id="1078" name="表格 1077">
                <a:extLst>
                  <a:ext uri="{FF2B5EF4-FFF2-40B4-BE49-F238E27FC236}">
                    <a16:creationId xmlns:a16="http://schemas.microsoft.com/office/drawing/2014/main" id="{31B5C0FE-49BF-AC49-0BAF-364CBCD7AD04}"/>
                  </a:ext>
                </a:extLst>
              </p:cNvPr>
              <p:cNvGraphicFramePr>
                <a:graphicFrameLocks noGrp="1"/>
              </p:cNvGraphicFramePr>
              <p:nvPr>
                <p:extLst>
                  <p:ext uri="{D42A27DB-BD31-4B8C-83A1-F6EECF244321}">
                    <p14:modId xmlns:p14="http://schemas.microsoft.com/office/powerpoint/2010/main" val="2127762862"/>
                  </p:ext>
                </p:extLst>
              </p:nvPr>
            </p:nvGraphicFramePr>
            <p:xfrm>
              <a:off x="566904" y="1434906"/>
              <a:ext cx="5038510" cy="2397760"/>
            </p:xfrm>
            <a:graphic>
              <a:graphicData uri="http://schemas.openxmlformats.org/drawingml/2006/table">
                <a:tbl>
                  <a:tblPr firstRow="1" firstCol="1" bandRow="1">
                    <a:tableStyleId>{5C22544A-7EE6-4342-B048-85BDC9FD1C3A}</a:tableStyleId>
                  </a:tblPr>
                  <a:tblGrid>
                    <a:gridCol w="709744">
                      <a:extLst>
                        <a:ext uri="{9D8B030D-6E8A-4147-A177-3AD203B41FA5}">
                          <a16:colId xmlns:a16="http://schemas.microsoft.com/office/drawing/2014/main" val="4214357484"/>
                        </a:ext>
                      </a:extLst>
                    </a:gridCol>
                    <a:gridCol w="1046921">
                      <a:extLst>
                        <a:ext uri="{9D8B030D-6E8A-4147-A177-3AD203B41FA5}">
                          <a16:colId xmlns:a16="http://schemas.microsoft.com/office/drawing/2014/main" val="45770869"/>
                        </a:ext>
                      </a:extLst>
                    </a:gridCol>
                    <a:gridCol w="1025889">
                      <a:extLst>
                        <a:ext uri="{9D8B030D-6E8A-4147-A177-3AD203B41FA5}">
                          <a16:colId xmlns:a16="http://schemas.microsoft.com/office/drawing/2014/main" val="3090904132"/>
                        </a:ext>
                      </a:extLst>
                    </a:gridCol>
                    <a:gridCol w="1127978">
                      <a:extLst>
                        <a:ext uri="{9D8B030D-6E8A-4147-A177-3AD203B41FA5}">
                          <a16:colId xmlns:a16="http://schemas.microsoft.com/office/drawing/2014/main" val="3048268706"/>
                        </a:ext>
                      </a:extLst>
                    </a:gridCol>
                    <a:gridCol w="1127978">
                      <a:extLst>
                        <a:ext uri="{9D8B030D-6E8A-4147-A177-3AD203B41FA5}">
                          <a16:colId xmlns:a16="http://schemas.microsoft.com/office/drawing/2014/main" val="2682003268"/>
                        </a:ext>
                      </a:extLst>
                    </a:gridCol>
                  </a:tblGrid>
                  <a:tr h="406400">
                    <a:tc>
                      <a:txBody>
                        <a:bodyPr/>
                        <a:lstStyle/>
                        <a:p>
                          <a:pPr algn="ctr"/>
                          <a:endParaRPr lang="zh-CN" sz="120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CN" sz="120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束线</a:t>
                          </a:r>
                        </a:p>
                      </a:txBody>
                      <a:tcPr marL="101600" marR="101600" marT="50800" marB="508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200" kern="100" dirty="0">
                              <a:solidFill>
                                <a:sysClr val="windowText" lastClr="000000"/>
                              </a:solidFill>
                              <a:effectLst/>
                              <a:latin typeface="Times New Roman" panose="02020603050405020304" pitchFamily="18" charset="0"/>
                              <a:ea typeface="+mn-ea"/>
                              <a:cs typeface="Times New Roman" panose="02020603050405020304" pitchFamily="18" charset="0"/>
                            </a:rPr>
                            <a:t>缪子种类</a:t>
                          </a:r>
                          <a:endParaRPr lang="zh-CN" altLang="zh-CN" sz="1200" kern="100" dirty="0">
                            <a:solidFill>
                              <a:sysClr val="windowText" lastClr="000000"/>
                            </a:solidFill>
                            <a:effectLst/>
                            <a:latin typeface="Times New Roman" panose="02020603050405020304" pitchFamily="18" charset="0"/>
                            <a:ea typeface="+mn-ea"/>
                            <a:cs typeface="Times New Roman" panose="02020603050405020304" pitchFamily="18" charset="0"/>
                          </a:endParaRPr>
                        </a:p>
                      </a:txBody>
                      <a:tcPr marL="101600" marR="101600" marT="50800" marB="508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CN" sz="120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动量 </a:t>
                          </a:r>
                          <a:r>
                            <a:rPr lang="en-US" altLang="zh-CN" sz="120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[MeV/c]</a:t>
                          </a:r>
                          <a:endParaRPr lang="zh-CN" sz="120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CN" altLang="en-US" sz="120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束流强度 </a:t>
                          </a:r>
                          <a:r>
                            <a:rPr lang="en-US" altLang="zh-CN" sz="1200" b="1" kern="12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1200" b="1" kern="12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sym typeface="Symbol" panose="05050102010706020507" pitchFamily="18" charset="2"/>
                            </a:rPr>
                            <a:t></a:t>
                          </a:r>
                          <a:r>
                            <a:rPr lang="en-US" altLang="zh-CN" sz="1200" b="1" kern="12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/s]</a:t>
                          </a:r>
                          <a:endParaRPr lang="zh-CN" sz="1200" b="1"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84624572"/>
                      </a:ext>
                    </a:extLst>
                  </a:tr>
                  <a:tr h="0">
                    <a:tc rowSpan="5">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J-PARC</a:t>
                          </a:r>
                          <a:endParaRPr lang="zh-CN"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algn="ctr"/>
                          <a:r>
                            <a:rPr lang="en-US"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D-Line</a:t>
                          </a:r>
                          <a:endParaRPr 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T w="12700" cap="flat" cmpd="sng" algn="ctr">
                          <a:solidFill>
                            <a:schemeClr val="tx1"/>
                          </a:solidFill>
                          <a:prstDash val="solid"/>
                          <a:round/>
                          <a:headEnd type="none" w="med" len="med"/>
                          <a:tailEnd type="none" w="med" len="med"/>
                        </a:lnT>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衰变</a:t>
                          </a:r>
                          <a:r>
                            <a:rPr lang="en-US" altLang="zh-CN" sz="1200" b="0" kern="12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sym typeface="Symbol" panose="05050102010706020507" pitchFamily="18" charset="2"/>
                            </a:rPr>
                            <a:t></a:t>
                          </a:r>
                          <a:r>
                            <a:rPr lang="en-US" altLang="zh-CN" sz="1200" b="0" kern="1200" baseline="300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sym typeface="Symbol" panose="05050102010706020507" pitchFamily="18" charset="2"/>
                            </a:rPr>
                            <a:t>±</a:t>
                          </a:r>
                          <a:endParaRPr lang="zh-CN" alt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T w="12700" cap="flat" cmpd="sng" algn="ctr">
                          <a:solidFill>
                            <a:schemeClr val="tx1"/>
                          </a:solidFill>
                          <a:prstDash val="solid"/>
                          <a:round/>
                          <a:headEnd type="none" w="med" len="med"/>
                          <a:tailEnd type="none" w="med" len="med"/>
                        </a:lnT>
                        <a:noFill/>
                      </a:tcPr>
                    </a:tc>
                    <a:tc>
                      <a:txBody>
                        <a:bodyPr/>
                        <a:lstStyle/>
                        <a:p>
                          <a:pPr algn="ctr"/>
                          <a:r>
                            <a:rPr lang="en-US" altLang="zh-CN" sz="120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30-120</a:t>
                          </a:r>
                        </a:p>
                      </a:txBody>
                      <a:tcPr marL="101600" marR="101600" marT="50800" marB="50800" anchor="ctr">
                        <a:lnT w="12700" cap="flat" cmpd="sng" algn="ctr">
                          <a:solidFill>
                            <a:schemeClr val="tx1"/>
                          </a:solidFill>
                          <a:prstDash val="solid"/>
                          <a:round/>
                          <a:headEnd type="none" w="med" len="med"/>
                          <a:tailEnd type="none" w="med" len="med"/>
                        </a:lnT>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10</a:t>
                          </a:r>
                          <a:r>
                            <a:rPr lang="en-US" alt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6-7</a:t>
                          </a:r>
                        </a:p>
                      </a:txBody>
                      <a:tcPr marL="101600" marR="101600" marT="50800" marB="50800" anchor="ct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2507479536"/>
                      </a:ext>
                    </a:extLst>
                  </a:tr>
                  <a:tr h="0">
                    <a:tc vMerge="1">
                      <a:txBody>
                        <a:bodyPr/>
                        <a:lstStyle/>
                        <a:p>
                          <a:endParaRPr lang="zh-CN" altLang="en-US"/>
                        </a:p>
                      </a:txBody>
                      <a:tcPr/>
                    </a:tc>
                    <a:tc vMerge="1">
                      <a:txBody>
                        <a:bodyPr/>
                        <a:lstStyle/>
                        <a:p>
                          <a:endParaRPr lang="zh-CN" altLang="en-US"/>
                        </a:p>
                      </a:txBody>
                      <a:tcPr/>
                    </a:tc>
                    <a:tc>
                      <a:txBody>
                        <a:bodyPr/>
                        <a:lstStyle/>
                        <a:p>
                          <a:pPr algn="ctr"/>
                          <a:r>
                            <a:rPr lang="zh-CN" altLang="en-US"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表面</a:t>
                          </a:r>
                          <a:r>
                            <a:rPr lang="en-US" altLang="zh-CN" sz="1200" b="0" kern="12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sym typeface="Symbol" panose="05050102010706020507" pitchFamily="18" charset="2"/>
                            </a:rPr>
                            <a:t></a:t>
                          </a:r>
                          <a:endParaRPr 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28</a:t>
                          </a:r>
                          <a:endParaRPr lang="zh-CN" altLang="zh-CN" sz="120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10</a:t>
                          </a:r>
                          <a:r>
                            <a:rPr lang="en-US" alt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7</a:t>
                          </a:r>
                          <a:endParaRPr lang="zh-CN" alt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extLst>
                      <a:ext uri="{0D108BD9-81ED-4DB2-BD59-A6C34878D82A}">
                        <a16:rowId xmlns:a16="http://schemas.microsoft.com/office/drawing/2014/main" val="4123676400"/>
                      </a:ext>
                    </a:extLst>
                  </a:tr>
                  <a:tr h="0">
                    <a:tc vMerge="1">
                      <a:txBody>
                        <a:bodyPr/>
                        <a:lstStyle/>
                        <a:p>
                          <a:endParaRPr/>
                        </a:p>
                      </a:txBody>
                      <a:tcPr marL="101600" marR="101600" marT="50800" marB="50800"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U-Line</a:t>
                          </a:r>
                          <a:endParaRPr lang="zh-CN"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表面</a:t>
                          </a:r>
                          <a:r>
                            <a:rPr lang="en-US" altLang="zh-CN" sz="1200" b="0" kern="12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sym typeface="Symbol" panose="05050102010706020507" pitchFamily="18" charset="2"/>
                            </a:rPr>
                            <a:t></a:t>
                          </a:r>
                          <a:endParaRPr lang="zh-CN" alt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kern="100" dirty="0">
                              <a:solidFill>
                                <a:sysClr val="windowText" lastClr="000000"/>
                              </a:solidFill>
                              <a:effectLst/>
                              <a:latin typeface="Times New Roman" panose="02020603050405020304" pitchFamily="18" charset="0"/>
                              <a:ea typeface="+mn-ea"/>
                              <a:cs typeface="Times New Roman" panose="02020603050405020304" pitchFamily="18" charset="0"/>
                            </a:rPr>
                            <a:t>28</a:t>
                          </a:r>
                          <a:endParaRPr lang="zh-CN" altLang="zh-CN" sz="1200" kern="100" dirty="0">
                            <a:solidFill>
                              <a:sysClr val="windowText" lastClr="000000"/>
                            </a:solidFill>
                            <a:effectLst/>
                            <a:latin typeface="Times New Roman" panose="02020603050405020304" pitchFamily="18" charset="0"/>
                            <a:ea typeface="+mn-ea"/>
                            <a:cs typeface="Times New Roman" panose="02020603050405020304" pitchFamily="18" charset="0"/>
                          </a:endParaRPr>
                        </a:p>
                      </a:txBody>
                      <a:tcPr marL="101600" marR="101600" marT="50800" marB="50800" anchor="ctr">
                        <a:noFill/>
                      </a:tcPr>
                    </a:tc>
                    <a:tc>
                      <a:txBody>
                        <a:bodyPr/>
                        <a:lstStyle/>
                        <a:p>
                          <a:pPr algn="ctr"/>
                          <a:r>
                            <a:rPr lang="en-US"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3×10</a:t>
                          </a:r>
                          <a:r>
                            <a:rPr lang="en-US" alt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8</a:t>
                          </a:r>
                          <a:endParaRPr lang="zh-CN" sz="120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extLst>
                      <a:ext uri="{0D108BD9-81ED-4DB2-BD59-A6C34878D82A}">
                        <a16:rowId xmlns:a16="http://schemas.microsoft.com/office/drawing/2014/main" val="2501748374"/>
                      </a:ext>
                    </a:extLst>
                  </a:tr>
                  <a:tr h="0">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S-Line</a:t>
                          </a:r>
                          <a:endParaRPr lang="zh-CN"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tc>
                      <a:txBody>
                        <a:bodyPr/>
                        <a:lstStyle/>
                        <a:p>
                          <a:pPr algn="ctr"/>
                          <a:r>
                            <a:rPr lang="zh-CN" altLang="en-US"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表面</a:t>
                          </a:r>
                          <a:r>
                            <a:rPr lang="en-US" altLang="zh-CN" sz="1200" b="0" kern="12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sym typeface="Symbol" panose="05050102010706020507" pitchFamily="18" charset="2"/>
                            </a:rPr>
                            <a:t></a:t>
                          </a:r>
                          <a:endParaRPr 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kern="100" dirty="0">
                              <a:solidFill>
                                <a:sysClr val="windowText" lastClr="000000"/>
                              </a:solidFill>
                              <a:effectLst/>
                              <a:latin typeface="Times New Roman" panose="02020603050405020304" pitchFamily="18" charset="0"/>
                              <a:ea typeface="+mn-ea"/>
                              <a:cs typeface="Times New Roman" panose="02020603050405020304" pitchFamily="18" charset="0"/>
                            </a:rPr>
                            <a:t>28</a:t>
                          </a:r>
                          <a:endParaRPr lang="zh-CN" altLang="zh-CN" sz="1200" kern="100" dirty="0">
                            <a:solidFill>
                              <a:sysClr val="windowText" lastClr="000000"/>
                            </a:solidFill>
                            <a:effectLst/>
                            <a:latin typeface="Times New Roman" panose="02020603050405020304" pitchFamily="18" charset="0"/>
                            <a:ea typeface="+mn-ea"/>
                            <a:cs typeface="Times New Roman" panose="02020603050405020304" pitchFamily="18" charset="0"/>
                          </a:endParaRPr>
                        </a:p>
                      </a:txBody>
                      <a:tcPr marL="101600" marR="101600" marT="50800" marB="50800" anchor="ctr">
                        <a:noFill/>
                      </a:tcPr>
                    </a:tc>
                    <a:tc>
                      <a:txBody>
                        <a:bodyPr/>
                        <a:lstStyle/>
                        <a:p>
                          <a:pPr algn="ctr"/>
                          <a14:m>
                            <m:oMathPara xmlns:m="http://schemas.openxmlformats.org/officeDocument/2006/math">
                              <m:oMathParaPr>
                                <m:jc m:val="centerGroup"/>
                              </m:oMathParaPr>
                              <m:oMath xmlns:m="http://schemas.openxmlformats.org/officeDocument/2006/math">
                                <m:r>
                                  <m:rPr>
                                    <m:nor/>
                                  </m:rPr>
                                  <a:rPr lang="en-US" altLang="zh-CN" sz="1200" b="0" kern="100" dirty="0" smtClean="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m:t>10</m:t>
                                </m:r>
                                <m:r>
                                  <m:rPr>
                                    <m:nor/>
                                  </m:rPr>
                                  <a:rPr lang="en-US" altLang="zh-CN" sz="1200" b="0" kern="100" baseline="30000" dirty="0" smtClean="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m:t>6−7</m:t>
                                </m:r>
                              </m:oMath>
                            </m:oMathPara>
                          </a14:m>
                          <a:endParaRPr lang="zh-CN" sz="120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extLst>
                      <a:ext uri="{0D108BD9-81ED-4DB2-BD59-A6C34878D82A}">
                        <a16:rowId xmlns:a16="http://schemas.microsoft.com/office/drawing/2014/main" val="3343204145"/>
                      </a:ext>
                    </a:extLst>
                  </a:tr>
                  <a:tr h="0">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H-Line</a:t>
                          </a:r>
                          <a:endParaRPr lang="zh-CN"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表面</a:t>
                          </a:r>
                          <a:r>
                            <a:rPr lang="en-US" altLang="zh-CN" sz="1200" b="0" kern="12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sym typeface="Symbol" panose="05050102010706020507" pitchFamily="18" charset="2"/>
                            </a:rPr>
                            <a:t></a:t>
                          </a:r>
                          <a:endParaRPr lang="zh-CN" alt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kern="100" dirty="0">
                              <a:solidFill>
                                <a:sysClr val="windowText" lastClr="000000"/>
                              </a:solidFill>
                              <a:effectLst/>
                              <a:latin typeface="Times New Roman" panose="02020603050405020304" pitchFamily="18" charset="0"/>
                              <a:ea typeface="+mn-ea"/>
                              <a:cs typeface="Times New Roman" panose="02020603050405020304" pitchFamily="18" charset="0"/>
                            </a:rPr>
                            <a:t>28</a:t>
                          </a:r>
                          <a:endParaRPr lang="zh-CN" altLang="zh-CN" sz="1200" kern="100" dirty="0">
                            <a:solidFill>
                              <a:sysClr val="windowText" lastClr="000000"/>
                            </a:solidFill>
                            <a:effectLst/>
                            <a:latin typeface="Times New Roman" panose="02020603050405020304" pitchFamily="18" charset="0"/>
                            <a:ea typeface="+mn-ea"/>
                            <a:cs typeface="Times New Roman" panose="02020603050405020304" pitchFamily="18" charset="0"/>
                          </a:endParaRPr>
                        </a:p>
                      </a:txBody>
                      <a:tcPr marL="101600" marR="101600" marT="50800" marB="50800" anchor="ctr">
                        <a:lnB w="12700" cap="flat" cmpd="sng" algn="ctr">
                          <a:solidFill>
                            <a:schemeClr val="tx1"/>
                          </a:solidFill>
                          <a:prstDash val="solid"/>
                          <a:round/>
                          <a:headEnd type="none" w="med" len="med"/>
                          <a:tailEnd type="none" w="med" len="med"/>
                        </a:lnB>
                        <a:noFill/>
                      </a:tcPr>
                    </a:tc>
                    <a:tc>
                      <a:txBody>
                        <a:bodyPr/>
                        <a:lstStyle/>
                        <a:p>
                          <a:pPr algn="ctr"/>
                          <a:r>
                            <a:rPr lang="en-US"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10</a:t>
                          </a:r>
                          <a:r>
                            <a:rPr lang="en-US" alt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8</a:t>
                          </a:r>
                          <a:endParaRPr lang="zh-CN" sz="120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86266441"/>
                      </a:ext>
                    </a:extLst>
                  </a:tr>
                  <a:tr h="0">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ISIS</a:t>
                          </a:r>
                          <a:endParaRPr lang="zh-CN"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EC</a:t>
                          </a:r>
                          <a:endParaRPr lang="zh-CN"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T w="12700" cap="flat" cmpd="sng" algn="ctr">
                          <a:solidFill>
                            <a:schemeClr val="tx1"/>
                          </a:solidFill>
                          <a:prstDash val="solid"/>
                          <a:round/>
                          <a:headEnd type="none" w="med" len="med"/>
                          <a:tailEnd type="none" w="med" len="med"/>
                        </a:lnT>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200" b="0" kern="100" dirty="0">
                              <a:solidFill>
                                <a:sysClr val="windowText" lastClr="000000"/>
                              </a:solidFill>
                              <a:effectLst/>
                              <a:latin typeface="Times New Roman" panose="02020603050405020304" pitchFamily="18" charset="0"/>
                              <a:ea typeface="+mn-ea"/>
                              <a:cs typeface="Times New Roman" panose="02020603050405020304" pitchFamily="18" charset="0"/>
                            </a:rPr>
                            <a:t>表面</a:t>
                          </a:r>
                          <a:r>
                            <a:rPr lang="en-US" altLang="zh-CN" sz="1200" b="0" kern="1200" dirty="0">
                              <a:solidFill>
                                <a:schemeClr val="tx1"/>
                              </a:solidFill>
                              <a:effectLst/>
                              <a:latin typeface="Times New Roman" panose="02020603050405020304" pitchFamily="18" charset="0"/>
                              <a:ea typeface="+mn-ea"/>
                              <a:cs typeface="Times New Roman" panose="02020603050405020304" pitchFamily="18" charset="0"/>
                              <a:sym typeface="Symbol" panose="05050102010706020507" pitchFamily="18" charset="2"/>
                            </a:rPr>
                            <a:t></a:t>
                          </a:r>
                          <a:endParaRPr lang="zh-CN" alt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T w="12700" cap="flat" cmpd="sng" algn="ctr">
                          <a:solidFill>
                            <a:schemeClr val="tx1"/>
                          </a:solidFill>
                          <a:prstDash val="solid"/>
                          <a:round/>
                          <a:headEnd type="none" w="med" len="med"/>
                          <a:tailEnd type="none" w="med" len="med"/>
                        </a:lnT>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kern="100" dirty="0">
                              <a:solidFill>
                                <a:sysClr val="windowText" lastClr="000000"/>
                              </a:solidFill>
                              <a:effectLst/>
                              <a:latin typeface="Times New Roman" panose="02020603050405020304" pitchFamily="18" charset="0"/>
                              <a:ea typeface="+mn-ea"/>
                              <a:cs typeface="Times New Roman" panose="02020603050405020304" pitchFamily="18" charset="0"/>
                            </a:rPr>
                            <a:t>28</a:t>
                          </a:r>
                          <a:endParaRPr lang="zh-CN" altLang="zh-CN" sz="1200" kern="100" dirty="0">
                            <a:solidFill>
                              <a:sysClr val="windowText" lastClr="000000"/>
                            </a:solidFill>
                            <a:effectLst/>
                            <a:latin typeface="Times New Roman" panose="02020603050405020304" pitchFamily="18" charset="0"/>
                            <a:ea typeface="+mn-ea"/>
                            <a:cs typeface="Times New Roman" panose="02020603050405020304" pitchFamily="18" charset="0"/>
                          </a:endParaRPr>
                        </a:p>
                      </a:txBody>
                      <a:tcPr marL="101600" marR="101600" marT="50800" marB="50800" anchor="ctr">
                        <a:lnT w="12700" cap="flat" cmpd="sng" algn="ctr">
                          <a:solidFill>
                            <a:schemeClr val="tx1"/>
                          </a:solidFill>
                          <a:prstDash val="solid"/>
                          <a:round/>
                          <a:headEnd type="none" w="med" len="med"/>
                          <a:tailEnd type="none" w="med" len="med"/>
                        </a:lnT>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m:rPr>
                                    <m:nor/>
                                  </m:rPr>
                                  <a:rPr lang="en-US" altLang="zh-CN" sz="1200" b="0" kern="100" dirty="0" smtClean="0">
                                    <a:solidFill>
                                      <a:sysClr val="windowText" lastClr="000000"/>
                                    </a:solidFill>
                                    <a:effectLst/>
                                    <a:latin typeface="Times New Roman" panose="02020603050405020304" pitchFamily="18" charset="0"/>
                                    <a:ea typeface="+mn-ea"/>
                                    <a:cs typeface="Times New Roman" panose="02020603050405020304" pitchFamily="18" charset="0"/>
                                  </a:rPr>
                                  <m:t>10</m:t>
                                </m:r>
                                <m:r>
                                  <m:rPr>
                                    <m:nor/>
                                  </m:rPr>
                                  <a:rPr lang="en-US" altLang="zh-CN" sz="1200" b="0" i="0" kern="100" baseline="30000" dirty="0" smtClean="0">
                                    <a:solidFill>
                                      <a:sysClr val="windowText" lastClr="000000"/>
                                    </a:solidFill>
                                    <a:effectLst/>
                                    <a:latin typeface="Times New Roman" panose="02020603050405020304" pitchFamily="18" charset="0"/>
                                    <a:ea typeface="+mn-ea"/>
                                    <a:cs typeface="Times New Roman" panose="02020603050405020304" pitchFamily="18" charset="0"/>
                                  </a:rPr>
                                  <m:t>5</m:t>
                                </m:r>
                                <m:r>
                                  <m:rPr>
                                    <m:nor/>
                                  </m:rPr>
                                  <a:rPr lang="en-US" altLang="zh-CN" sz="1200" b="0" kern="100" baseline="30000" dirty="0" smtClean="0">
                                    <a:solidFill>
                                      <a:sysClr val="windowText" lastClr="000000"/>
                                    </a:solidFill>
                                    <a:effectLst/>
                                    <a:latin typeface="Times New Roman" panose="02020603050405020304" pitchFamily="18" charset="0"/>
                                    <a:ea typeface="+mn-ea"/>
                                    <a:cs typeface="Times New Roman" panose="02020603050405020304" pitchFamily="18" charset="0"/>
                                  </a:rPr>
                                  <m:t>−</m:t>
                                </m:r>
                                <m:r>
                                  <m:rPr>
                                    <m:nor/>
                                  </m:rPr>
                                  <a:rPr lang="en-US" altLang="zh-CN" sz="1200" b="0" i="0" kern="100" baseline="30000" dirty="0" smtClean="0">
                                    <a:solidFill>
                                      <a:sysClr val="windowText" lastClr="000000"/>
                                    </a:solidFill>
                                    <a:effectLst/>
                                    <a:latin typeface="Times New Roman" panose="02020603050405020304" pitchFamily="18" charset="0"/>
                                    <a:ea typeface="+mn-ea"/>
                                    <a:cs typeface="Times New Roman" panose="02020603050405020304" pitchFamily="18" charset="0"/>
                                  </a:rPr>
                                  <m:t>6</m:t>
                                </m:r>
                              </m:oMath>
                            </m:oMathPara>
                          </a14:m>
                          <a:endParaRPr lang="zh-CN" altLang="zh-CN" sz="1200" kern="100" dirty="0">
                            <a:solidFill>
                              <a:sysClr val="windowText" lastClr="000000"/>
                            </a:solidFill>
                            <a:effectLst/>
                            <a:latin typeface="Times New Roman" panose="02020603050405020304" pitchFamily="18" charset="0"/>
                            <a:ea typeface="+mn-ea"/>
                            <a:cs typeface="Times New Roman" panose="02020603050405020304" pitchFamily="18" charset="0"/>
                          </a:endParaRPr>
                        </a:p>
                      </a:txBody>
                      <a:tcPr marL="101600" marR="101600" marT="50800" marB="50800" anchor="ct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217217544"/>
                      </a:ext>
                    </a:extLst>
                  </a:tr>
                  <a:tr h="0">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altLang="zh-CN" sz="1200" b="0" kern="100" dirty="0">
                              <a:solidFill>
                                <a:sysClr val="windowText" lastClr="000000"/>
                              </a:solidFill>
                              <a:effectLst/>
                              <a:latin typeface="Times New Roman" panose="02020603050405020304" pitchFamily="18" charset="0"/>
                              <a:ea typeface="+mn-ea"/>
                              <a:cs typeface="Times New Roman" panose="02020603050405020304" pitchFamily="18" charset="0"/>
                            </a:rPr>
                            <a:t>RIKEN-RAL</a:t>
                          </a:r>
                          <a:endParaRPr lang="zh-CN"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200" b="0" kern="100" dirty="0">
                              <a:solidFill>
                                <a:sysClr val="windowText" lastClr="000000"/>
                              </a:solidFill>
                              <a:effectLst/>
                              <a:latin typeface="Times New Roman" panose="02020603050405020304" pitchFamily="18" charset="0"/>
                              <a:ea typeface="+mn-ea"/>
                              <a:cs typeface="Times New Roman" panose="02020603050405020304" pitchFamily="18" charset="0"/>
                            </a:rPr>
                            <a:t>衰变</a:t>
                          </a:r>
                          <a:r>
                            <a:rPr lang="en-US" altLang="zh-CN" sz="1200" b="0" kern="1200" dirty="0">
                              <a:solidFill>
                                <a:schemeClr val="tx1"/>
                              </a:solidFill>
                              <a:effectLst/>
                              <a:latin typeface="Times New Roman" panose="02020603050405020304" pitchFamily="18" charset="0"/>
                              <a:ea typeface="+mn-ea"/>
                              <a:cs typeface="Times New Roman" panose="02020603050405020304" pitchFamily="18" charset="0"/>
                              <a:sym typeface="Symbol" panose="05050102010706020507" pitchFamily="18" charset="2"/>
                            </a:rPr>
                            <a:t></a:t>
                          </a:r>
                          <a:r>
                            <a:rPr lang="en-US" altLang="zh-CN" sz="1200" b="0" kern="1200" baseline="30000" dirty="0">
                              <a:solidFill>
                                <a:schemeClr val="tx1"/>
                              </a:solidFill>
                              <a:effectLst/>
                              <a:latin typeface="Times New Roman" panose="02020603050405020304" pitchFamily="18" charset="0"/>
                              <a:ea typeface="+mn-ea"/>
                              <a:cs typeface="Times New Roman" panose="02020603050405020304" pitchFamily="18" charset="0"/>
                              <a:sym typeface="Symbol" panose="05050102010706020507" pitchFamily="18" charset="2"/>
                            </a:rPr>
                            <a:t>±</a:t>
                          </a:r>
                          <a:endParaRPr lang="zh-CN" altLang="zh-CN" sz="1200" b="0" kern="100" baseline="30000" dirty="0">
                            <a:solidFill>
                              <a:sysClr val="windowText" lastClr="000000"/>
                            </a:solidFill>
                            <a:effectLst/>
                            <a:latin typeface="Times New Roman" panose="02020603050405020304" pitchFamily="18" charset="0"/>
                            <a:ea typeface="+mn-ea"/>
                            <a:cs typeface="Times New Roman" panose="02020603050405020304" pitchFamily="18" charset="0"/>
                          </a:endParaRPr>
                        </a:p>
                      </a:txBody>
                      <a:tcPr marL="101600" marR="101600" marT="50800" marB="50800" anchor="ctr">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altLang="zh-CN" sz="1200" kern="100" dirty="0">
                              <a:solidFill>
                                <a:sysClr val="windowText" lastClr="000000"/>
                              </a:solidFill>
                              <a:effectLst/>
                              <a:latin typeface="Times New Roman" panose="02020603050405020304" pitchFamily="18" charset="0"/>
                              <a:ea typeface="+mn-ea"/>
                              <a:cs typeface="Times New Roman" panose="02020603050405020304" pitchFamily="18" charset="0"/>
                            </a:rPr>
                            <a:t>60 -120</a:t>
                          </a:r>
                          <a:endParaRPr lang="zh-CN" altLang="zh-CN" sz="1200" kern="100" dirty="0">
                            <a:solidFill>
                              <a:sysClr val="windowText" lastClr="000000"/>
                            </a:solidFill>
                            <a:effectLst/>
                            <a:latin typeface="Times New Roman" panose="02020603050405020304" pitchFamily="18" charset="0"/>
                            <a:ea typeface="+mn-ea"/>
                            <a:cs typeface="Times New Roman" panose="02020603050405020304" pitchFamily="18" charset="0"/>
                          </a:endParaRPr>
                        </a:p>
                      </a:txBody>
                      <a:tcPr marL="101600" marR="101600" marT="50800" marB="50800" anchor="ctr">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m:rPr>
                                    <m:nor/>
                                  </m:rPr>
                                  <a:rPr lang="en-US" altLang="zh-CN" sz="1200" b="0" kern="100" dirty="0" smtClean="0">
                                    <a:solidFill>
                                      <a:sysClr val="windowText" lastClr="000000"/>
                                    </a:solidFill>
                                    <a:effectLst/>
                                    <a:latin typeface="Times New Roman" panose="02020603050405020304" pitchFamily="18" charset="0"/>
                                    <a:ea typeface="+mn-ea"/>
                                    <a:cs typeface="Times New Roman" panose="02020603050405020304" pitchFamily="18" charset="0"/>
                                  </a:rPr>
                                  <m:t>10</m:t>
                                </m:r>
                                <m:r>
                                  <m:rPr>
                                    <m:nor/>
                                  </m:rPr>
                                  <a:rPr lang="en-US" altLang="zh-CN" sz="1200" b="0" i="0" kern="100" baseline="30000" dirty="0" smtClean="0">
                                    <a:solidFill>
                                      <a:sysClr val="windowText" lastClr="000000"/>
                                    </a:solidFill>
                                    <a:effectLst/>
                                    <a:latin typeface="Times New Roman" panose="02020603050405020304" pitchFamily="18" charset="0"/>
                                    <a:ea typeface="+mn-ea"/>
                                    <a:cs typeface="Times New Roman" panose="02020603050405020304" pitchFamily="18" charset="0"/>
                                  </a:rPr>
                                  <m:t>5</m:t>
                                </m:r>
                                <m:r>
                                  <m:rPr>
                                    <m:nor/>
                                  </m:rPr>
                                  <a:rPr lang="en-US" altLang="zh-CN" sz="1200" b="0" kern="100" baseline="30000" dirty="0" smtClean="0">
                                    <a:solidFill>
                                      <a:sysClr val="windowText" lastClr="000000"/>
                                    </a:solidFill>
                                    <a:effectLst/>
                                    <a:latin typeface="Times New Roman" panose="02020603050405020304" pitchFamily="18" charset="0"/>
                                    <a:ea typeface="+mn-ea"/>
                                    <a:cs typeface="Times New Roman" panose="02020603050405020304" pitchFamily="18" charset="0"/>
                                  </a:rPr>
                                  <m:t>−</m:t>
                                </m:r>
                                <m:r>
                                  <m:rPr>
                                    <m:nor/>
                                  </m:rPr>
                                  <a:rPr lang="en-US" altLang="zh-CN" sz="1200" b="0" i="0" kern="100" baseline="30000" dirty="0" smtClean="0">
                                    <a:solidFill>
                                      <a:sysClr val="windowText" lastClr="000000"/>
                                    </a:solidFill>
                                    <a:effectLst/>
                                    <a:latin typeface="Times New Roman" panose="02020603050405020304" pitchFamily="18" charset="0"/>
                                    <a:ea typeface="+mn-ea"/>
                                    <a:cs typeface="Times New Roman" panose="02020603050405020304" pitchFamily="18" charset="0"/>
                                  </a:rPr>
                                  <m:t>6</m:t>
                                </m:r>
                              </m:oMath>
                            </m:oMathPara>
                          </a14:m>
                          <a:endParaRPr lang="zh-CN" altLang="zh-CN" sz="1200" kern="100" dirty="0">
                            <a:solidFill>
                              <a:sysClr val="windowText" lastClr="000000"/>
                            </a:solidFill>
                            <a:effectLst/>
                            <a:latin typeface="Times New Roman" panose="02020603050405020304" pitchFamily="18" charset="0"/>
                            <a:ea typeface="+mn-ea"/>
                            <a:cs typeface="Times New Roman" panose="02020603050405020304" pitchFamily="18" charset="0"/>
                          </a:endParaRPr>
                        </a:p>
                      </a:txBody>
                      <a:tcPr marL="101600" marR="101600" marT="50800" marB="50800" anchor="ct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50997722"/>
                      </a:ext>
                    </a:extLst>
                  </a:tr>
                </a:tbl>
              </a:graphicData>
            </a:graphic>
          </p:graphicFrame>
        </mc:Choice>
        <mc:Fallback xmlns="">
          <p:graphicFrame>
            <p:nvGraphicFramePr>
              <p:cNvPr id="1078" name="表格 1077">
                <a:extLst>
                  <a:ext uri="{FF2B5EF4-FFF2-40B4-BE49-F238E27FC236}">
                    <a16:creationId xmlns:a16="http://schemas.microsoft.com/office/drawing/2014/main" id="{31B5C0FE-49BF-AC49-0BAF-364CBCD7AD04}"/>
                  </a:ext>
                </a:extLst>
              </p:cNvPr>
              <p:cNvGraphicFramePr>
                <a:graphicFrameLocks noGrp="1"/>
              </p:cNvGraphicFramePr>
              <p:nvPr>
                <p:extLst>
                  <p:ext uri="{D42A27DB-BD31-4B8C-83A1-F6EECF244321}">
                    <p14:modId xmlns:p14="http://schemas.microsoft.com/office/powerpoint/2010/main" val="2127762862"/>
                  </p:ext>
                </p:extLst>
              </p:nvPr>
            </p:nvGraphicFramePr>
            <p:xfrm>
              <a:off x="566904" y="1434906"/>
              <a:ext cx="5038510" cy="2397760"/>
            </p:xfrm>
            <a:graphic>
              <a:graphicData uri="http://schemas.openxmlformats.org/drawingml/2006/table">
                <a:tbl>
                  <a:tblPr firstRow="1" firstCol="1" bandRow="1">
                    <a:tableStyleId>{5C22544A-7EE6-4342-B048-85BDC9FD1C3A}</a:tableStyleId>
                  </a:tblPr>
                  <a:tblGrid>
                    <a:gridCol w="709744">
                      <a:extLst>
                        <a:ext uri="{9D8B030D-6E8A-4147-A177-3AD203B41FA5}">
                          <a16:colId xmlns:a16="http://schemas.microsoft.com/office/drawing/2014/main" val="4214357484"/>
                        </a:ext>
                      </a:extLst>
                    </a:gridCol>
                    <a:gridCol w="1046921">
                      <a:extLst>
                        <a:ext uri="{9D8B030D-6E8A-4147-A177-3AD203B41FA5}">
                          <a16:colId xmlns:a16="http://schemas.microsoft.com/office/drawing/2014/main" val="45770869"/>
                        </a:ext>
                      </a:extLst>
                    </a:gridCol>
                    <a:gridCol w="1025889">
                      <a:extLst>
                        <a:ext uri="{9D8B030D-6E8A-4147-A177-3AD203B41FA5}">
                          <a16:colId xmlns:a16="http://schemas.microsoft.com/office/drawing/2014/main" val="3090904132"/>
                        </a:ext>
                      </a:extLst>
                    </a:gridCol>
                    <a:gridCol w="1127978">
                      <a:extLst>
                        <a:ext uri="{9D8B030D-6E8A-4147-A177-3AD203B41FA5}">
                          <a16:colId xmlns:a16="http://schemas.microsoft.com/office/drawing/2014/main" val="3048268706"/>
                        </a:ext>
                      </a:extLst>
                    </a:gridCol>
                    <a:gridCol w="1127978">
                      <a:extLst>
                        <a:ext uri="{9D8B030D-6E8A-4147-A177-3AD203B41FA5}">
                          <a16:colId xmlns:a16="http://schemas.microsoft.com/office/drawing/2014/main" val="2682003268"/>
                        </a:ext>
                      </a:extLst>
                    </a:gridCol>
                  </a:tblGrid>
                  <a:tr h="406400">
                    <a:tc>
                      <a:txBody>
                        <a:bodyPr/>
                        <a:lstStyle/>
                        <a:p>
                          <a:pPr algn="ctr"/>
                          <a:endParaRPr lang="zh-CN" sz="120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CN" sz="120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束线</a:t>
                          </a:r>
                        </a:p>
                      </a:txBody>
                      <a:tcPr marL="101600" marR="101600" marT="50800" marB="508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200" kern="100" dirty="0">
                              <a:solidFill>
                                <a:sysClr val="windowText" lastClr="000000"/>
                              </a:solidFill>
                              <a:effectLst/>
                              <a:latin typeface="Times New Roman" panose="02020603050405020304" pitchFamily="18" charset="0"/>
                              <a:ea typeface="+mn-ea"/>
                              <a:cs typeface="Times New Roman" panose="02020603050405020304" pitchFamily="18" charset="0"/>
                            </a:rPr>
                            <a:t>缪子种类</a:t>
                          </a:r>
                          <a:endParaRPr lang="zh-CN" altLang="zh-CN" sz="1200" kern="100" dirty="0">
                            <a:solidFill>
                              <a:sysClr val="windowText" lastClr="000000"/>
                            </a:solidFill>
                            <a:effectLst/>
                            <a:latin typeface="Times New Roman" panose="02020603050405020304" pitchFamily="18" charset="0"/>
                            <a:ea typeface="+mn-ea"/>
                            <a:cs typeface="Times New Roman" panose="02020603050405020304" pitchFamily="18" charset="0"/>
                          </a:endParaRPr>
                        </a:p>
                      </a:txBody>
                      <a:tcPr marL="101600" marR="101600" marT="50800" marB="508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CN" sz="120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动量 </a:t>
                          </a:r>
                          <a:r>
                            <a:rPr lang="en-US" altLang="zh-CN" sz="120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[MeV/c]</a:t>
                          </a:r>
                          <a:endParaRPr lang="zh-CN" sz="120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CN" altLang="en-US" sz="120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束流强度 </a:t>
                          </a:r>
                          <a:r>
                            <a:rPr lang="en-US" altLang="zh-CN" sz="1200" b="1" kern="12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1200" b="1" kern="12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sym typeface="Symbol" panose="05050102010706020507" pitchFamily="18" charset="2"/>
                            </a:rPr>
                            <a:t></a:t>
                          </a:r>
                          <a:r>
                            <a:rPr lang="en-US" altLang="zh-CN" sz="1200" b="1" kern="12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/s]</a:t>
                          </a:r>
                          <a:endParaRPr lang="zh-CN" sz="1200" b="1"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84624572"/>
                      </a:ext>
                    </a:extLst>
                  </a:tr>
                  <a:tr h="284480">
                    <a:tc rowSpan="5">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J-PARC</a:t>
                          </a:r>
                          <a:endParaRPr lang="zh-CN"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algn="ctr"/>
                          <a:r>
                            <a:rPr lang="en-US"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D-Line</a:t>
                          </a:r>
                          <a:endParaRPr 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T w="12700" cap="flat" cmpd="sng" algn="ctr">
                          <a:solidFill>
                            <a:schemeClr val="tx1"/>
                          </a:solidFill>
                          <a:prstDash val="solid"/>
                          <a:round/>
                          <a:headEnd type="none" w="med" len="med"/>
                          <a:tailEnd type="none" w="med" len="med"/>
                        </a:lnT>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衰变</a:t>
                          </a:r>
                          <a:r>
                            <a:rPr lang="en-US" altLang="zh-CN" sz="1200" b="0" kern="12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sym typeface="Symbol" panose="05050102010706020507" pitchFamily="18" charset="2"/>
                            </a:rPr>
                            <a:t></a:t>
                          </a:r>
                          <a:r>
                            <a:rPr lang="en-US" altLang="zh-CN" sz="1200" b="0" kern="1200" baseline="300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sym typeface="Symbol" panose="05050102010706020507" pitchFamily="18" charset="2"/>
                            </a:rPr>
                            <a:t>±</a:t>
                          </a:r>
                          <a:endParaRPr lang="zh-CN" alt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T w="12700" cap="flat" cmpd="sng" algn="ctr">
                          <a:solidFill>
                            <a:schemeClr val="tx1"/>
                          </a:solidFill>
                          <a:prstDash val="solid"/>
                          <a:round/>
                          <a:headEnd type="none" w="med" len="med"/>
                          <a:tailEnd type="none" w="med" len="med"/>
                        </a:lnT>
                        <a:noFill/>
                      </a:tcPr>
                    </a:tc>
                    <a:tc>
                      <a:txBody>
                        <a:bodyPr/>
                        <a:lstStyle/>
                        <a:p>
                          <a:pPr algn="ctr"/>
                          <a:r>
                            <a:rPr lang="en-US" altLang="zh-CN" sz="120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30-120</a:t>
                          </a:r>
                        </a:p>
                      </a:txBody>
                      <a:tcPr marL="101600" marR="101600" marT="50800" marB="50800" anchor="ctr">
                        <a:lnT w="12700" cap="flat" cmpd="sng" algn="ctr">
                          <a:solidFill>
                            <a:schemeClr val="tx1"/>
                          </a:solidFill>
                          <a:prstDash val="solid"/>
                          <a:round/>
                          <a:headEnd type="none" w="med" len="med"/>
                          <a:tailEnd type="none" w="med" len="med"/>
                        </a:lnT>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10</a:t>
                          </a:r>
                          <a:r>
                            <a:rPr lang="en-US" alt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6-7</a:t>
                          </a:r>
                        </a:p>
                      </a:txBody>
                      <a:tcPr marL="101600" marR="101600" marT="50800" marB="50800" anchor="ct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2507479536"/>
                      </a:ext>
                    </a:extLst>
                  </a:tr>
                  <a:tr h="284480">
                    <a:tc vMerge="1">
                      <a:txBody>
                        <a:bodyPr/>
                        <a:lstStyle/>
                        <a:p>
                          <a:endParaRPr lang="zh-CN" altLang="en-US"/>
                        </a:p>
                      </a:txBody>
                      <a:tcPr/>
                    </a:tc>
                    <a:tc vMerge="1">
                      <a:txBody>
                        <a:bodyPr/>
                        <a:lstStyle/>
                        <a:p>
                          <a:endParaRPr lang="zh-CN" altLang="en-US"/>
                        </a:p>
                      </a:txBody>
                      <a:tcPr/>
                    </a:tc>
                    <a:tc>
                      <a:txBody>
                        <a:bodyPr/>
                        <a:lstStyle/>
                        <a:p>
                          <a:pPr algn="ctr"/>
                          <a:r>
                            <a:rPr lang="zh-CN" altLang="en-US"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表面</a:t>
                          </a:r>
                          <a:r>
                            <a:rPr lang="en-US" altLang="zh-CN" sz="1200" b="0" kern="12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sym typeface="Symbol" panose="05050102010706020507" pitchFamily="18" charset="2"/>
                            </a:rPr>
                            <a:t></a:t>
                          </a:r>
                          <a:endParaRPr 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28</a:t>
                          </a:r>
                          <a:endParaRPr lang="zh-CN" altLang="zh-CN" sz="120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10</a:t>
                          </a:r>
                          <a:r>
                            <a:rPr lang="en-US" alt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7</a:t>
                          </a:r>
                          <a:endParaRPr lang="zh-CN" alt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extLst>
                      <a:ext uri="{0D108BD9-81ED-4DB2-BD59-A6C34878D82A}">
                        <a16:rowId xmlns:a16="http://schemas.microsoft.com/office/drawing/2014/main" val="4123676400"/>
                      </a:ext>
                    </a:extLst>
                  </a:tr>
                  <a:tr h="284480">
                    <a:tc vMerge="1">
                      <a:txBody>
                        <a:bodyPr/>
                        <a:lstStyle/>
                        <a:p>
                          <a:endParaRPr/>
                        </a:p>
                      </a:txBody>
                      <a:tcPr marL="101600" marR="101600" marT="50800" marB="50800"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U-Line</a:t>
                          </a:r>
                          <a:endParaRPr lang="zh-CN"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表面</a:t>
                          </a:r>
                          <a:r>
                            <a:rPr lang="en-US" altLang="zh-CN" sz="1200" b="0" kern="12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sym typeface="Symbol" panose="05050102010706020507" pitchFamily="18" charset="2"/>
                            </a:rPr>
                            <a:t></a:t>
                          </a:r>
                          <a:endParaRPr lang="zh-CN" alt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kern="100" dirty="0">
                              <a:solidFill>
                                <a:sysClr val="windowText" lastClr="000000"/>
                              </a:solidFill>
                              <a:effectLst/>
                              <a:latin typeface="Times New Roman" panose="02020603050405020304" pitchFamily="18" charset="0"/>
                              <a:ea typeface="+mn-ea"/>
                              <a:cs typeface="Times New Roman" panose="02020603050405020304" pitchFamily="18" charset="0"/>
                            </a:rPr>
                            <a:t>28</a:t>
                          </a:r>
                          <a:endParaRPr lang="zh-CN" altLang="zh-CN" sz="1200" kern="100" dirty="0">
                            <a:solidFill>
                              <a:sysClr val="windowText" lastClr="000000"/>
                            </a:solidFill>
                            <a:effectLst/>
                            <a:latin typeface="Times New Roman" panose="02020603050405020304" pitchFamily="18" charset="0"/>
                            <a:ea typeface="+mn-ea"/>
                            <a:cs typeface="Times New Roman" panose="02020603050405020304" pitchFamily="18" charset="0"/>
                          </a:endParaRPr>
                        </a:p>
                      </a:txBody>
                      <a:tcPr marL="101600" marR="101600" marT="50800" marB="50800" anchor="ctr">
                        <a:noFill/>
                      </a:tcPr>
                    </a:tc>
                    <a:tc>
                      <a:txBody>
                        <a:bodyPr/>
                        <a:lstStyle/>
                        <a:p>
                          <a:pPr algn="ctr"/>
                          <a:r>
                            <a:rPr lang="en-US"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3×10</a:t>
                          </a:r>
                          <a:r>
                            <a:rPr lang="en-US" alt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8</a:t>
                          </a:r>
                          <a:endParaRPr lang="zh-CN" sz="120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extLst>
                      <a:ext uri="{0D108BD9-81ED-4DB2-BD59-A6C34878D82A}">
                        <a16:rowId xmlns:a16="http://schemas.microsoft.com/office/drawing/2014/main" val="2501748374"/>
                      </a:ext>
                    </a:extLst>
                  </a:tr>
                  <a:tr h="284480">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S-Line</a:t>
                          </a:r>
                          <a:endParaRPr lang="zh-CN"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tc>
                      <a:txBody>
                        <a:bodyPr/>
                        <a:lstStyle/>
                        <a:p>
                          <a:pPr algn="ctr"/>
                          <a:r>
                            <a:rPr lang="zh-CN" altLang="en-US"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表面</a:t>
                          </a:r>
                          <a:r>
                            <a:rPr lang="en-US" altLang="zh-CN" sz="1200" b="0" kern="12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sym typeface="Symbol" panose="05050102010706020507" pitchFamily="18" charset="2"/>
                            </a:rPr>
                            <a:t></a:t>
                          </a:r>
                          <a:endParaRPr 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kern="100" dirty="0">
                              <a:solidFill>
                                <a:sysClr val="windowText" lastClr="000000"/>
                              </a:solidFill>
                              <a:effectLst/>
                              <a:latin typeface="Times New Roman" panose="02020603050405020304" pitchFamily="18" charset="0"/>
                              <a:ea typeface="+mn-ea"/>
                              <a:cs typeface="Times New Roman" panose="02020603050405020304" pitchFamily="18" charset="0"/>
                            </a:rPr>
                            <a:t>28</a:t>
                          </a:r>
                          <a:endParaRPr lang="zh-CN" altLang="zh-CN" sz="1200" kern="100" dirty="0">
                            <a:solidFill>
                              <a:sysClr val="windowText" lastClr="000000"/>
                            </a:solidFill>
                            <a:effectLst/>
                            <a:latin typeface="Times New Roman" panose="02020603050405020304" pitchFamily="18" charset="0"/>
                            <a:ea typeface="+mn-ea"/>
                            <a:cs typeface="Times New Roman" panose="02020603050405020304" pitchFamily="18" charset="0"/>
                          </a:endParaRPr>
                        </a:p>
                      </a:txBody>
                      <a:tcPr marL="101600" marR="101600" marT="50800" marB="50800" anchor="ctr">
                        <a:noFill/>
                      </a:tcPr>
                    </a:tc>
                    <a:tc>
                      <a:txBody>
                        <a:bodyPr/>
                        <a:lstStyle/>
                        <a:p>
                          <a:endParaRPr lang="zh-CN"/>
                        </a:p>
                      </a:txBody>
                      <a:tcPr marL="101600" marR="101600" marT="50800" marB="50800" anchor="ctr">
                        <a:blipFill>
                          <a:blip r:embed="rId5"/>
                          <a:stretch>
                            <a:fillRect l="-348108" t="-442553" r="-1081" b="-314894"/>
                          </a:stretch>
                        </a:blipFill>
                      </a:tcPr>
                    </a:tc>
                    <a:extLst>
                      <a:ext uri="{0D108BD9-81ED-4DB2-BD59-A6C34878D82A}">
                        <a16:rowId xmlns:a16="http://schemas.microsoft.com/office/drawing/2014/main" val="3343204145"/>
                      </a:ext>
                    </a:extLst>
                  </a:tr>
                  <a:tr h="284480">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H-Line</a:t>
                          </a:r>
                          <a:endParaRPr lang="zh-CN"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表面</a:t>
                          </a:r>
                          <a:r>
                            <a:rPr lang="en-US" altLang="zh-CN" sz="1200" b="0" kern="12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sym typeface="Symbol" panose="05050102010706020507" pitchFamily="18" charset="2"/>
                            </a:rPr>
                            <a:t></a:t>
                          </a:r>
                          <a:endParaRPr lang="zh-CN" alt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kern="100" dirty="0">
                              <a:solidFill>
                                <a:sysClr val="windowText" lastClr="000000"/>
                              </a:solidFill>
                              <a:effectLst/>
                              <a:latin typeface="Times New Roman" panose="02020603050405020304" pitchFamily="18" charset="0"/>
                              <a:ea typeface="+mn-ea"/>
                              <a:cs typeface="Times New Roman" panose="02020603050405020304" pitchFamily="18" charset="0"/>
                            </a:rPr>
                            <a:t>28</a:t>
                          </a:r>
                          <a:endParaRPr lang="zh-CN" altLang="zh-CN" sz="1200" kern="100" dirty="0">
                            <a:solidFill>
                              <a:sysClr val="windowText" lastClr="000000"/>
                            </a:solidFill>
                            <a:effectLst/>
                            <a:latin typeface="Times New Roman" panose="02020603050405020304" pitchFamily="18" charset="0"/>
                            <a:ea typeface="+mn-ea"/>
                            <a:cs typeface="Times New Roman" panose="02020603050405020304" pitchFamily="18" charset="0"/>
                          </a:endParaRPr>
                        </a:p>
                      </a:txBody>
                      <a:tcPr marL="101600" marR="101600" marT="50800" marB="50800" anchor="ctr">
                        <a:lnB w="12700" cap="flat" cmpd="sng" algn="ctr">
                          <a:solidFill>
                            <a:schemeClr val="tx1"/>
                          </a:solidFill>
                          <a:prstDash val="solid"/>
                          <a:round/>
                          <a:headEnd type="none" w="med" len="med"/>
                          <a:tailEnd type="none" w="med" len="med"/>
                        </a:lnB>
                        <a:noFill/>
                      </a:tcPr>
                    </a:tc>
                    <a:tc>
                      <a:txBody>
                        <a:bodyPr/>
                        <a:lstStyle/>
                        <a:p>
                          <a:pPr algn="ctr"/>
                          <a:r>
                            <a:rPr lang="en-US"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10</a:t>
                          </a:r>
                          <a:r>
                            <a:rPr lang="en-US" alt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8</a:t>
                          </a:r>
                          <a:endParaRPr lang="zh-CN" sz="120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86266441"/>
                      </a:ext>
                    </a:extLst>
                  </a:tr>
                  <a:tr h="284480">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ISIS</a:t>
                          </a:r>
                          <a:endParaRPr lang="zh-CN"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EC</a:t>
                          </a:r>
                          <a:endParaRPr lang="zh-CN"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T w="12700" cap="flat" cmpd="sng" algn="ctr">
                          <a:solidFill>
                            <a:schemeClr val="tx1"/>
                          </a:solidFill>
                          <a:prstDash val="solid"/>
                          <a:round/>
                          <a:headEnd type="none" w="med" len="med"/>
                          <a:tailEnd type="none" w="med" len="med"/>
                        </a:lnT>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200" b="0" kern="100" dirty="0">
                              <a:solidFill>
                                <a:sysClr val="windowText" lastClr="000000"/>
                              </a:solidFill>
                              <a:effectLst/>
                              <a:latin typeface="Times New Roman" panose="02020603050405020304" pitchFamily="18" charset="0"/>
                              <a:ea typeface="+mn-ea"/>
                              <a:cs typeface="Times New Roman" panose="02020603050405020304" pitchFamily="18" charset="0"/>
                            </a:rPr>
                            <a:t>表面</a:t>
                          </a:r>
                          <a:r>
                            <a:rPr lang="en-US" altLang="zh-CN" sz="1200" b="0" kern="1200" dirty="0">
                              <a:solidFill>
                                <a:schemeClr val="tx1"/>
                              </a:solidFill>
                              <a:effectLst/>
                              <a:latin typeface="Times New Roman" panose="02020603050405020304" pitchFamily="18" charset="0"/>
                              <a:ea typeface="+mn-ea"/>
                              <a:cs typeface="Times New Roman" panose="02020603050405020304" pitchFamily="18" charset="0"/>
                              <a:sym typeface="Symbol" panose="05050102010706020507" pitchFamily="18" charset="2"/>
                            </a:rPr>
                            <a:t></a:t>
                          </a:r>
                          <a:endParaRPr lang="zh-CN" alt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T w="12700" cap="flat" cmpd="sng" algn="ctr">
                          <a:solidFill>
                            <a:schemeClr val="tx1"/>
                          </a:solidFill>
                          <a:prstDash val="solid"/>
                          <a:round/>
                          <a:headEnd type="none" w="med" len="med"/>
                          <a:tailEnd type="none" w="med" len="med"/>
                        </a:lnT>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kern="100" dirty="0">
                              <a:solidFill>
                                <a:sysClr val="windowText" lastClr="000000"/>
                              </a:solidFill>
                              <a:effectLst/>
                              <a:latin typeface="Times New Roman" panose="02020603050405020304" pitchFamily="18" charset="0"/>
                              <a:ea typeface="+mn-ea"/>
                              <a:cs typeface="Times New Roman" panose="02020603050405020304" pitchFamily="18" charset="0"/>
                            </a:rPr>
                            <a:t>28</a:t>
                          </a:r>
                          <a:endParaRPr lang="zh-CN" altLang="zh-CN" sz="1200" kern="100" dirty="0">
                            <a:solidFill>
                              <a:sysClr val="windowText" lastClr="000000"/>
                            </a:solidFill>
                            <a:effectLst/>
                            <a:latin typeface="Times New Roman" panose="02020603050405020304" pitchFamily="18" charset="0"/>
                            <a:ea typeface="+mn-ea"/>
                            <a:cs typeface="Times New Roman" panose="02020603050405020304" pitchFamily="18" charset="0"/>
                          </a:endParaRPr>
                        </a:p>
                      </a:txBody>
                      <a:tcPr marL="101600" marR="101600" marT="50800" marB="50800" anchor="ctr">
                        <a:lnT w="12700" cap="flat" cmpd="sng" algn="ctr">
                          <a:solidFill>
                            <a:schemeClr val="tx1"/>
                          </a:solidFill>
                          <a:prstDash val="solid"/>
                          <a:round/>
                          <a:headEnd type="none" w="med" len="med"/>
                          <a:tailEnd type="none" w="med" len="med"/>
                        </a:lnT>
                        <a:noFill/>
                      </a:tcPr>
                    </a:tc>
                    <a:tc>
                      <a:txBody>
                        <a:bodyPr/>
                        <a:lstStyle/>
                        <a:p>
                          <a:endParaRPr lang="zh-CN"/>
                        </a:p>
                      </a:txBody>
                      <a:tcPr marL="101600" marR="101600" marT="50800" marB="50800" anchor="ctr">
                        <a:lnT w="12700" cap="flat" cmpd="sng" algn="ctr">
                          <a:solidFill>
                            <a:schemeClr val="tx1"/>
                          </a:solidFill>
                          <a:prstDash val="solid"/>
                          <a:round/>
                          <a:headEnd type="none" w="med" len="med"/>
                          <a:tailEnd type="none" w="med" len="med"/>
                        </a:lnT>
                        <a:blipFill>
                          <a:blip r:embed="rId5"/>
                          <a:stretch>
                            <a:fillRect l="-348108" t="-656522" r="-1081" b="-119565"/>
                          </a:stretch>
                        </a:blipFill>
                      </a:tcPr>
                    </a:tc>
                    <a:extLst>
                      <a:ext uri="{0D108BD9-81ED-4DB2-BD59-A6C34878D82A}">
                        <a16:rowId xmlns:a16="http://schemas.microsoft.com/office/drawing/2014/main" val="217217544"/>
                      </a:ext>
                    </a:extLst>
                  </a:tr>
                  <a:tr h="284480">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altLang="zh-CN" sz="1200" b="0" kern="100" dirty="0">
                              <a:solidFill>
                                <a:sysClr val="windowText" lastClr="000000"/>
                              </a:solidFill>
                              <a:effectLst/>
                              <a:latin typeface="Times New Roman" panose="02020603050405020304" pitchFamily="18" charset="0"/>
                              <a:ea typeface="+mn-ea"/>
                              <a:cs typeface="Times New Roman" panose="02020603050405020304" pitchFamily="18" charset="0"/>
                            </a:rPr>
                            <a:t>RIKEN-RAL</a:t>
                          </a:r>
                          <a:endParaRPr lang="zh-CN"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200" b="0" kern="100" dirty="0">
                              <a:solidFill>
                                <a:sysClr val="windowText" lastClr="000000"/>
                              </a:solidFill>
                              <a:effectLst/>
                              <a:latin typeface="Times New Roman" panose="02020603050405020304" pitchFamily="18" charset="0"/>
                              <a:ea typeface="+mn-ea"/>
                              <a:cs typeface="Times New Roman" panose="02020603050405020304" pitchFamily="18" charset="0"/>
                            </a:rPr>
                            <a:t>衰变</a:t>
                          </a:r>
                          <a:r>
                            <a:rPr lang="en-US" altLang="zh-CN" sz="1200" b="0" kern="1200" dirty="0">
                              <a:solidFill>
                                <a:schemeClr val="tx1"/>
                              </a:solidFill>
                              <a:effectLst/>
                              <a:latin typeface="Times New Roman" panose="02020603050405020304" pitchFamily="18" charset="0"/>
                              <a:ea typeface="+mn-ea"/>
                              <a:cs typeface="Times New Roman" panose="02020603050405020304" pitchFamily="18" charset="0"/>
                              <a:sym typeface="Symbol" panose="05050102010706020507" pitchFamily="18" charset="2"/>
                            </a:rPr>
                            <a:t></a:t>
                          </a:r>
                          <a:r>
                            <a:rPr lang="en-US" altLang="zh-CN" sz="1200" b="0" kern="1200" baseline="30000" dirty="0">
                              <a:solidFill>
                                <a:schemeClr val="tx1"/>
                              </a:solidFill>
                              <a:effectLst/>
                              <a:latin typeface="Times New Roman" panose="02020603050405020304" pitchFamily="18" charset="0"/>
                              <a:ea typeface="+mn-ea"/>
                              <a:cs typeface="Times New Roman" panose="02020603050405020304" pitchFamily="18" charset="0"/>
                              <a:sym typeface="Symbol" panose="05050102010706020507" pitchFamily="18" charset="2"/>
                            </a:rPr>
                            <a:t>±</a:t>
                          </a:r>
                          <a:endParaRPr lang="zh-CN" altLang="zh-CN" sz="1200" b="0" kern="100" baseline="30000" dirty="0">
                            <a:solidFill>
                              <a:sysClr val="windowText" lastClr="000000"/>
                            </a:solidFill>
                            <a:effectLst/>
                            <a:latin typeface="Times New Roman" panose="02020603050405020304" pitchFamily="18" charset="0"/>
                            <a:ea typeface="+mn-ea"/>
                            <a:cs typeface="Times New Roman" panose="02020603050405020304" pitchFamily="18" charset="0"/>
                          </a:endParaRPr>
                        </a:p>
                      </a:txBody>
                      <a:tcPr marL="101600" marR="101600" marT="50800" marB="50800" anchor="ctr">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altLang="zh-CN" sz="1200" kern="100" dirty="0">
                              <a:solidFill>
                                <a:sysClr val="windowText" lastClr="000000"/>
                              </a:solidFill>
                              <a:effectLst/>
                              <a:latin typeface="Times New Roman" panose="02020603050405020304" pitchFamily="18" charset="0"/>
                              <a:ea typeface="+mn-ea"/>
                              <a:cs typeface="Times New Roman" panose="02020603050405020304" pitchFamily="18" charset="0"/>
                            </a:rPr>
                            <a:t>60 -120</a:t>
                          </a:r>
                          <a:endParaRPr lang="zh-CN" altLang="zh-CN" sz="1200" kern="100" dirty="0">
                            <a:solidFill>
                              <a:sysClr val="windowText" lastClr="000000"/>
                            </a:solidFill>
                            <a:effectLst/>
                            <a:latin typeface="Times New Roman" panose="02020603050405020304" pitchFamily="18" charset="0"/>
                            <a:ea typeface="+mn-ea"/>
                            <a:cs typeface="Times New Roman" panose="02020603050405020304" pitchFamily="18" charset="0"/>
                          </a:endParaRPr>
                        </a:p>
                      </a:txBody>
                      <a:tcPr marL="101600" marR="101600" marT="50800" marB="50800" anchor="ctr">
                        <a:lnB w="12700" cap="flat" cmpd="sng" algn="ctr">
                          <a:solidFill>
                            <a:schemeClr val="tx1"/>
                          </a:solidFill>
                          <a:prstDash val="solid"/>
                          <a:round/>
                          <a:headEnd type="none" w="med" len="med"/>
                          <a:tailEnd type="none" w="med" len="med"/>
                        </a:lnB>
                        <a:noFill/>
                      </a:tcPr>
                    </a:tc>
                    <a:tc>
                      <a:txBody>
                        <a:bodyPr/>
                        <a:lstStyle/>
                        <a:p>
                          <a:endParaRPr lang="zh-CN"/>
                        </a:p>
                      </a:txBody>
                      <a:tcPr marL="101600" marR="101600" marT="50800" marB="50800" anchor="ctr">
                        <a:lnB w="12700" cap="flat" cmpd="sng" algn="ctr">
                          <a:solidFill>
                            <a:schemeClr val="tx1"/>
                          </a:solidFill>
                          <a:prstDash val="solid"/>
                          <a:round/>
                          <a:headEnd type="none" w="med" len="med"/>
                          <a:tailEnd type="none" w="med" len="med"/>
                        </a:lnB>
                        <a:blipFill>
                          <a:blip r:embed="rId5"/>
                          <a:stretch>
                            <a:fillRect l="-348108" t="-740426" r="-1081" b="-17021"/>
                          </a:stretch>
                        </a:blipFill>
                      </a:tcPr>
                    </a:tc>
                    <a:extLst>
                      <a:ext uri="{0D108BD9-81ED-4DB2-BD59-A6C34878D82A}">
                        <a16:rowId xmlns:a16="http://schemas.microsoft.com/office/drawing/2014/main" val="4250997722"/>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1079" name="表格 1078">
                <a:extLst>
                  <a:ext uri="{FF2B5EF4-FFF2-40B4-BE49-F238E27FC236}">
                    <a16:creationId xmlns:a16="http://schemas.microsoft.com/office/drawing/2014/main" id="{3EE4B3C0-2BF5-039A-C281-61E63341A547}"/>
                  </a:ext>
                </a:extLst>
              </p:cNvPr>
              <p:cNvGraphicFramePr>
                <a:graphicFrameLocks noGrp="1"/>
              </p:cNvGraphicFramePr>
              <p:nvPr>
                <p:extLst>
                  <p:ext uri="{D42A27DB-BD31-4B8C-83A1-F6EECF244321}">
                    <p14:modId xmlns:p14="http://schemas.microsoft.com/office/powerpoint/2010/main" val="3687691315"/>
                  </p:ext>
                </p:extLst>
              </p:nvPr>
            </p:nvGraphicFramePr>
            <p:xfrm>
              <a:off x="6154432" y="1434906"/>
              <a:ext cx="5766464" cy="3646400"/>
            </p:xfrm>
            <a:graphic>
              <a:graphicData uri="http://schemas.openxmlformats.org/drawingml/2006/table">
                <a:tbl>
                  <a:tblPr firstRow="1" firstCol="1" bandRow="1">
                    <a:tableStyleId>{5C22544A-7EE6-4342-B048-85BDC9FD1C3A}</a:tableStyleId>
                  </a:tblPr>
                  <a:tblGrid>
                    <a:gridCol w="781879">
                      <a:extLst>
                        <a:ext uri="{9D8B030D-6E8A-4147-A177-3AD203B41FA5}">
                          <a16:colId xmlns:a16="http://schemas.microsoft.com/office/drawing/2014/main" val="1020347796"/>
                        </a:ext>
                      </a:extLst>
                    </a:gridCol>
                    <a:gridCol w="737704">
                      <a:extLst>
                        <a:ext uri="{9D8B030D-6E8A-4147-A177-3AD203B41FA5}">
                          <a16:colId xmlns:a16="http://schemas.microsoft.com/office/drawing/2014/main" val="45770869"/>
                        </a:ext>
                      </a:extLst>
                    </a:gridCol>
                    <a:gridCol w="1219200">
                      <a:extLst>
                        <a:ext uri="{9D8B030D-6E8A-4147-A177-3AD203B41FA5}">
                          <a16:colId xmlns:a16="http://schemas.microsoft.com/office/drawing/2014/main" val="3090904132"/>
                        </a:ext>
                      </a:extLst>
                    </a:gridCol>
                    <a:gridCol w="1859280">
                      <a:extLst>
                        <a:ext uri="{9D8B030D-6E8A-4147-A177-3AD203B41FA5}">
                          <a16:colId xmlns:a16="http://schemas.microsoft.com/office/drawing/2014/main" val="3048268706"/>
                        </a:ext>
                      </a:extLst>
                    </a:gridCol>
                    <a:gridCol w="1168401">
                      <a:extLst>
                        <a:ext uri="{9D8B030D-6E8A-4147-A177-3AD203B41FA5}">
                          <a16:colId xmlns:a16="http://schemas.microsoft.com/office/drawing/2014/main" val="2682003268"/>
                        </a:ext>
                      </a:extLst>
                    </a:gridCol>
                  </a:tblGrid>
                  <a:tr h="406400">
                    <a:tc>
                      <a:txBody>
                        <a:bodyPr/>
                        <a:lstStyle/>
                        <a:p>
                          <a:pPr algn="ctr"/>
                          <a:endParaRPr lang="zh-CN" sz="1200" kern="100" dirty="0">
                            <a:solidFill>
                              <a:sysClr val="windowText" lastClr="000000"/>
                            </a:solidFill>
                            <a:effectLst/>
                            <a:latin typeface="Times New Roman" panose="02020603050405020304" pitchFamily="18" charset="0"/>
                            <a:ea typeface="宋体" panose="02010600030101010101" pitchFamily="2" charset="-122"/>
                          </a:endParaRPr>
                        </a:p>
                      </a:txBody>
                      <a:tcPr marL="101600" marR="101600" marT="50800" marB="508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CN" sz="1200" kern="100" dirty="0">
                              <a:solidFill>
                                <a:sysClr val="windowText" lastClr="000000"/>
                              </a:solidFill>
                              <a:effectLst/>
                            </a:rPr>
                            <a:t>束线</a:t>
                          </a:r>
                          <a:endParaRPr lang="zh-CN" sz="1200" kern="100" dirty="0">
                            <a:solidFill>
                              <a:sysClr val="windowText" lastClr="000000"/>
                            </a:solidFill>
                            <a:effectLst/>
                            <a:latin typeface="Times New Roman" panose="02020603050405020304" pitchFamily="18" charset="0"/>
                            <a:ea typeface="宋体" panose="02010600030101010101" pitchFamily="2" charset="-122"/>
                          </a:endParaRPr>
                        </a:p>
                      </a:txBody>
                      <a:tcPr marL="101600" marR="101600" marT="50800" marB="508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CN" altLang="en-US" sz="1200" kern="100" dirty="0">
                              <a:solidFill>
                                <a:sysClr val="windowText" lastClr="000000"/>
                              </a:solidFill>
                              <a:effectLst/>
                              <a:latin typeface="Times New Roman" panose="02020603050405020304" pitchFamily="18" charset="0"/>
                              <a:ea typeface="+mn-ea"/>
                              <a:cs typeface="Times New Roman" panose="02020603050405020304" pitchFamily="18" charset="0"/>
                            </a:rPr>
                            <a:t>缪子种类</a:t>
                          </a:r>
                          <a:endParaRPr lang="zh-CN" altLang="zh-CN" sz="1200" kern="100" dirty="0">
                            <a:solidFill>
                              <a:sysClr val="windowText" lastClr="000000"/>
                            </a:solidFill>
                            <a:effectLst/>
                            <a:latin typeface="Times New Roman" panose="02020603050405020304" pitchFamily="18" charset="0"/>
                            <a:ea typeface="+mn-ea"/>
                            <a:cs typeface="Times New Roman" panose="02020603050405020304" pitchFamily="18" charset="0"/>
                          </a:endParaRPr>
                        </a:p>
                      </a:txBody>
                      <a:tcPr marL="101600" marR="101600" marT="50800" marB="508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CN" sz="1200" kern="100" dirty="0">
                              <a:solidFill>
                                <a:sysClr val="windowText" lastClr="000000"/>
                              </a:solidFill>
                              <a:effectLst/>
                            </a:rPr>
                            <a:t>动量</a:t>
                          </a:r>
                          <a:r>
                            <a:rPr lang="en-US" altLang="zh-CN" sz="1200" kern="100" dirty="0">
                              <a:solidFill>
                                <a:sysClr val="windowText" lastClr="000000"/>
                              </a:solidFill>
                              <a:effectLst/>
                              <a:latin typeface="+mn-lt"/>
                              <a:ea typeface="+mn-ea"/>
                            </a:rPr>
                            <a:t> [</a:t>
                          </a:r>
                          <a:r>
                            <a:rPr lang="en-US" altLang="zh-CN" sz="1200" kern="100" dirty="0">
                              <a:solidFill>
                                <a:sysClr val="windowText" lastClr="000000"/>
                              </a:solidFill>
                              <a:effectLst/>
                              <a:latin typeface="Times New Roman" panose="02020603050405020304" pitchFamily="18" charset="0"/>
                              <a:ea typeface="宋体" panose="02010600030101010101" pitchFamily="2" charset="-122"/>
                            </a:rPr>
                            <a:t>MeV/c]</a:t>
                          </a:r>
                          <a:endParaRPr lang="zh-CN" sz="1200" kern="100" dirty="0">
                            <a:solidFill>
                              <a:sysClr val="windowText" lastClr="000000"/>
                            </a:solidFill>
                            <a:effectLst/>
                            <a:latin typeface="Times New Roman" panose="02020603050405020304" pitchFamily="18" charset="0"/>
                            <a:ea typeface="宋体" panose="02010600030101010101" pitchFamily="2" charset="-122"/>
                          </a:endParaRPr>
                        </a:p>
                      </a:txBody>
                      <a:tcPr marL="101600" marR="101600" marT="50800" marB="508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CN" altLang="en-US" sz="120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束流强度 </a:t>
                          </a:r>
                          <a:r>
                            <a:rPr lang="en-US" altLang="zh-CN" sz="120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1200" b="1" kern="1200" dirty="0">
                              <a:solidFill>
                                <a:schemeClr val="tx1"/>
                              </a:solidFill>
                              <a:effectLst/>
                              <a:latin typeface="Times New Roman" panose="02020603050405020304" pitchFamily="18" charset="0"/>
                              <a:ea typeface="+mn-ea"/>
                              <a:cs typeface="Times New Roman" panose="02020603050405020304" pitchFamily="18" charset="0"/>
                              <a:sym typeface="Symbol" panose="05050102010706020507" pitchFamily="18" charset="2"/>
                            </a:rPr>
                            <a:t></a:t>
                          </a:r>
                          <a:r>
                            <a:rPr lang="en-US" altLang="zh-CN" sz="1200" b="1" kern="1200" dirty="0">
                              <a:solidFill>
                                <a:schemeClr val="tx1"/>
                              </a:solidFill>
                              <a:effectLst/>
                              <a:latin typeface="Times New Roman" panose="02020603050405020304" pitchFamily="18" charset="0"/>
                              <a:ea typeface="+mn-ea"/>
                              <a:cs typeface="Times New Roman" panose="02020603050405020304" pitchFamily="18" charset="0"/>
                            </a:rPr>
                            <a:t>/s]</a:t>
                          </a:r>
                          <a:endParaRPr lang="zh-CN" sz="1200" b="1"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84624572"/>
                      </a:ext>
                    </a:extLst>
                  </a:tr>
                  <a:tr h="324000">
                    <a:tc rowSpan="5">
                      <a:txBody>
                        <a:bodyPr/>
                        <a:lstStyle/>
                        <a:p>
                          <a:pPr algn="ctr"/>
                          <a:r>
                            <a:rPr lang="en-US" altLang="zh-CN" sz="1200" b="0"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PSI</a:t>
                          </a:r>
                          <a:endParaRPr lang="zh-CN" sz="1200" b="0"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altLang="zh-CN" sz="1200" b="0" kern="1200" dirty="0" err="1">
                              <a:solidFill>
                                <a:schemeClr val="tx1"/>
                              </a:solidFill>
                              <a:effectLst/>
                              <a:latin typeface="Times New Roman" panose="02020603050405020304" pitchFamily="18" charset="0"/>
                              <a:ea typeface="+mn-ea"/>
                              <a:cs typeface="Times New Roman" panose="02020603050405020304" pitchFamily="18" charset="0"/>
                            </a:rPr>
                            <a:t>μE1</a:t>
                          </a:r>
                          <a:endParaRPr lang="zh-CN" sz="1200" b="0"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T w="12700" cap="flat" cmpd="sng" algn="ctr">
                          <a:solidFill>
                            <a:schemeClr val="tx1"/>
                          </a:solidFill>
                          <a:prstDash val="solid"/>
                          <a:round/>
                          <a:headEnd type="none" w="med" len="med"/>
                          <a:tailEnd type="none" w="med" len="med"/>
                        </a:lnT>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衰变</a:t>
                          </a:r>
                          <a:r>
                            <a:rPr lang="en-US" altLang="zh-CN" sz="1200" b="0" kern="12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sym typeface="Symbol" panose="05050102010706020507" pitchFamily="18" charset="2"/>
                            </a:rPr>
                            <a:t></a:t>
                          </a:r>
                          <a:r>
                            <a:rPr lang="en-US" altLang="zh-CN" sz="1200" b="0" kern="1200" baseline="300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sym typeface="Symbol" panose="05050102010706020507" pitchFamily="18" charset="2"/>
                            </a:rPr>
                            <a:t>±</a:t>
                          </a:r>
                          <a:endParaRPr lang="zh-CN" alt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T w="12700" cap="flat" cmpd="sng" algn="ctr">
                          <a:solidFill>
                            <a:schemeClr val="tx1"/>
                          </a:solidFill>
                          <a:prstDash val="solid"/>
                          <a:round/>
                          <a:headEnd type="none" w="med" len="med"/>
                          <a:tailEnd type="none" w="med" len="med"/>
                        </a:lnT>
                        <a:noFill/>
                      </a:tcPr>
                    </a:tc>
                    <a:tc>
                      <a:txBody>
                        <a:bodyPr/>
                        <a:lstStyle/>
                        <a:p>
                          <a:pPr algn="ctr"/>
                          <a:r>
                            <a:rPr lang="en-US" altLang="zh-CN" sz="1200" b="0" kern="100" dirty="0">
                              <a:solidFill>
                                <a:sysClr val="windowText" lastClr="000000"/>
                              </a:solidFill>
                              <a:effectLst/>
                              <a:latin typeface="Times New Roman" panose="02020603050405020304" pitchFamily="18" charset="0"/>
                              <a:ea typeface="宋体" panose="02010600030101010101" pitchFamily="2" charset="-122"/>
                            </a:rPr>
                            <a:t>85-125</a:t>
                          </a:r>
                          <a:endParaRPr lang="zh-CN" sz="1200" b="0" kern="100" dirty="0">
                            <a:solidFill>
                              <a:sysClr val="windowText" lastClr="000000"/>
                            </a:solidFill>
                            <a:effectLst/>
                            <a:latin typeface="Times New Roman" panose="02020603050405020304" pitchFamily="18" charset="0"/>
                            <a:ea typeface="宋体" panose="02010600030101010101" pitchFamily="2" charset="-122"/>
                          </a:endParaRPr>
                        </a:p>
                      </a:txBody>
                      <a:tcPr marL="101600" marR="101600" marT="50800" marB="50800" anchor="ctr">
                        <a:lnT w="12700" cap="flat" cmpd="sng" algn="ctr">
                          <a:solidFill>
                            <a:schemeClr val="tx1"/>
                          </a:solidFill>
                          <a:prstDash val="solid"/>
                          <a:round/>
                          <a:headEnd type="none" w="med" len="med"/>
                          <a:tailEnd type="none" w="med" len="med"/>
                        </a:lnT>
                        <a:noFill/>
                      </a:tcPr>
                    </a:tc>
                    <a:tc>
                      <a:txBody>
                        <a:bodyPr/>
                        <a:lstStyle/>
                        <a:p>
                          <a:pPr algn="ctr"/>
                          <a:r>
                            <a:rPr lang="en-US" altLang="zh-CN" sz="1200" b="0" kern="100" dirty="0">
                              <a:solidFill>
                                <a:sysClr val="windowText" lastClr="000000"/>
                              </a:solidFill>
                              <a:effectLst/>
                              <a:latin typeface="Times New Roman" panose="02020603050405020304" pitchFamily="18" charset="0"/>
                              <a:ea typeface="宋体" panose="02010600030101010101" pitchFamily="2" charset="-122"/>
                            </a:rPr>
                            <a:t>&gt;10</a:t>
                          </a:r>
                          <a:r>
                            <a:rPr lang="en-US" altLang="zh-CN" sz="1200" b="0" kern="100" baseline="30000" dirty="0">
                              <a:solidFill>
                                <a:sysClr val="windowText" lastClr="000000"/>
                              </a:solidFill>
                              <a:effectLst/>
                              <a:latin typeface="Times New Roman" panose="02020603050405020304" pitchFamily="18" charset="0"/>
                              <a:ea typeface="宋体" panose="02010600030101010101" pitchFamily="2" charset="-122"/>
                            </a:rPr>
                            <a:t>7</a:t>
                          </a:r>
                          <a:endParaRPr lang="zh-CN" sz="1200" b="0" kern="100" baseline="30000" dirty="0">
                            <a:solidFill>
                              <a:sysClr val="windowText" lastClr="000000"/>
                            </a:solidFill>
                            <a:effectLst/>
                            <a:latin typeface="Times New Roman" panose="02020603050405020304" pitchFamily="18" charset="0"/>
                            <a:ea typeface="宋体" panose="02010600030101010101" pitchFamily="2" charset="-122"/>
                          </a:endParaRPr>
                        </a:p>
                      </a:txBody>
                      <a:tcPr marL="101600" marR="101600" marT="50800" marB="50800" anchor="ct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2507479536"/>
                      </a:ext>
                    </a:extLst>
                  </a:tr>
                  <a:tr h="324000">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zh-CN" sz="1200" b="0"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b="0" kern="1200" dirty="0">
                              <a:solidFill>
                                <a:schemeClr val="tx1"/>
                              </a:solidFill>
                              <a:effectLst/>
                              <a:latin typeface="Times New Roman" panose="02020603050405020304" pitchFamily="18" charset="0"/>
                              <a:ea typeface="+mn-ea"/>
                              <a:cs typeface="Times New Roman" panose="02020603050405020304" pitchFamily="18" charset="0"/>
                            </a:rPr>
                            <a:t>π</a:t>
                          </a:r>
                          <a:r>
                            <a:rPr lang="en-US" altLang="zh-CN" sz="1200" b="0" kern="1200" dirty="0" err="1">
                              <a:solidFill>
                                <a:schemeClr val="tx1"/>
                              </a:solidFill>
                              <a:effectLst/>
                              <a:latin typeface="Times New Roman" panose="02020603050405020304" pitchFamily="18" charset="0"/>
                              <a:ea typeface="+mn-ea"/>
                              <a:cs typeface="Times New Roman" panose="02020603050405020304" pitchFamily="18" charset="0"/>
                            </a:rPr>
                            <a:t>E4</a:t>
                          </a:r>
                          <a:endParaRPr lang="zh-CN" altLang="zh-CN" sz="1200" b="0"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tc>
                      <a:txBody>
                        <a:bodyPr/>
                        <a:lstStyle/>
                        <a:p>
                          <a:pPr algn="ctr"/>
                          <a:r>
                            <a:rPr lang="zh-CN" altLang="en-US"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表面</a:t>
                          </a:r>
                          <a:r>
                            <a:rPr lang="en-US" altLang="zh-CN" sz="1200" b="0" kern="12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sym typeface="Symbol" panose="05050102010706020507" pitchFamily="18" charset="2"/>
                            </a:rPr>
                            <a:t></a:t>
                          </a:r>
                          <a:endParaRPr 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tc>
                      <a:txBody>
                        <a:bodyPr/>
                        <a:lstStyle/>
                        <a:p>
                          <a:pPr algn="ctr"/>
                          <a:r>
                            <a:rPr lang="en-US" altLang="zh-CN" sz="1200" b="0" kern="100" dirty="0">
                              <a:solidFill>
                                <a:sysClr val="windowText" lastClr="000000"/>
                              </a:solidFill>
                              <a:effectLst/>
                              <a:latin typeface="Times New Roman" panose="02020603050405020304" pitchFamily="18" charset="0"/>
                              <a:ea typeface="宋体" panose="02010600030101010101" pitchFamily="2" charset="-122"/>
                            </a:rPr>
                            <a:t>28</a:t>
                          </a:r>
                          <a:endParaRPr lang="zh-CN" sz="1200" b="0" kern="100" dirty="0">
                            <a:solidFill>
                              <a:sysClr val="windowText" lastClr="000000"/>
                            </a:solidFill>
                            <a:effectLst/>
                            <a:latin typeface="Times New Roman" panose="02020603050405020304" pitchFamily="18" charset="0"/>
                            <a:ea typeface="宋体" panose="02010600030101010101" pitchFamily="2" charset="-122"/>
                          </a:endParaRPr>
                        </a:p>
                      </a:txBody>
                      <a:tcPr marL="101600" marR="101600" marT="50800" marB="50800"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b="0" kern="100" dirty="0">
                              <a:solidFill>
                                <a:sysClr val="windowText" lastClr="000000"/>
                              </a:solidFill>
                              <a:effectLst/>
                              <a:latin typeface="Times New Roman" panose="02020603050405020304" pitchFamily="18" charset="0"/>
                              <a:ea typeface="宋体" panose="02010600030101010101" pitchFamily="2" charset="-122"/>
                            </a:rPr>
                            <a:t>4×10</a:t>
                          </a:r>
                          <a:r>
                            <a:rPr lang="en-US" altLang="zh-CN" sz="1200" b="0" kern="100" baseline="30000" dirty="0">
                              <a:solidFill>
                                <a:sysClr val="windowText" lastClr="000000"/>
                              </a:solidFill>
                              <a:effectLst/>
                              <a:latin typeface="Times New Roman" panose="02020603050405020304" pitchFamily="18" charset="0"/>
                              <a:ea typeface="宋体" panose="02010600030101010101" pitchFamily="2" charset="-122"/>
                            </a:rPr>
                            <a:t>8</a:t>
                          </a:r>
                          <a:endParaRPr lang="zh-CN" altLang="zh-CN" sz="1200" b="0" kern="100" baseline="30000" dirty="0">
                            <a:solidFill>
                              <a:sysClr val="windowText" lastClr="000000"/>
                            </a:solidFill>
                            <a:effectLst/>
                            <a:latin typeface="Times New Roman" panose="02020603050405020304" pitchFamily="18" charset="0"/>
                            <a:ea typeface="宋体" panose="02010600030101010101" pitchFamily="2" charset="-122"/>
                          </a:endParaRPr>
                        </a:p>
                      </a:txBody>
                      <a:tcPr marL="101600" marR="101600" marT="50800" marB="50800" anchor="ctr">
                        <a:noFill/>
                      </a:tcPr>
                    </a:tc>
                    <a:extLst>
                      <a:ext uri="{0D108BD9-81ED-4DB2-BD59-A6C34878D82A}">
                        <a16:rowId xmlns:a16="http://schemas.microsoft.com/office/drawing/2014/main" val="2173531443"/>
                      </a:ext>
                    </a:extLst>
                  </a:tr>
                  <a:tr h="324000">
                    <a:tc vMerge="1">
                      <a:txBody>
                        <a:bodyPr/>
                        <a:lstStyle/>
                        <a:p>
                          <a:pPr algn="ctr"/>
                          <a:endParaRPr lang="zh-CN" sz="1200" b="0"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tc>
                      <a:txBody>
                        <a:bodyPr/>
                        <a:lstStyle/>
                        <a:p>
                          <a:pPr algn="ctr"/>
                          <a:r>
                            <a:rPr lang="en-US" altLang="zh-CN" sz="1200" b="0" kern="1200" dirty="0">
                              <a:solidFill>
                                <a:schemeClr val="tx1"/>
                              </a:solidFill>
                              <a:effectLst/>
                              <a:latin typeface="Times New Roman" panose="02020603050405020304" pitchFamily="18" charset="0"/>
                              <a:ea typeface="+mn-ea"/>
                              <a:cs typeface="Times New Roman" panose="02020603050405020304" pitchFamily="18" charset="0"/>
                            </a:rPr>
                            <a:t>π</a:t>
                          </a:r>
                          <a:r>
                            <a:rPr lang="en-US" altLang="zh-CN" sz="1200" b="0" kern="1200" dirty="0" err="1">
                              <a:solidFill>
                                <a:schemeClr val="tx1"/>
                              </a:solidFill>
                              <a:effectLst/>
                              <a:latin typeface="Times New Roman" panose="02020603050405020304" pitchFamily="18" charset="0"/>
                              <a:ea typeface="+mn-ea"/>
                              <a:cs typeface="Times New Roman" panose="02020603050405020304" pitchFamily="18" charset="0"/>
                            </a:rPr>
                            <a:t>E1</a:t>
                          </a:r>
                          <a:endParaRPr lang="zh-CN" sz="1200" b="0"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表面</a:t>
                          </a:r>
                          <a:r>
                            <a:rPr lang="en-US" altLang="zh-CN" sz="1200" b="0" kern="12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sym typeface="Symbol" panose="05050102010706020507" pitchFamily="18" charset="2"/>
                            </a:rPr>
                            <a:t> /</a:t>
                          </a:r>
                          <a:r>
                            <a:rPr lang="zh-CN" altLang="en-US" sz="1200" b="0" kern="12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sym typeface="Symbol" panose="05050102010706020507" pitchFamily="18" charset="2"/>
                            </a:rPr>
                            <a:t>云</a:t>
                          </a:r>
                          <a:r>
                            <a:rPr lang="en-US" altLang="zh-CN" sz="1200" b="0" kern="1200" dirty="0">
                              <a:solidFill>
                                <a:schemeClr val="tx1"/>
                              </a:solidFill>
                              <a:effectLst/>
                              <a:latin typeface="Times New Roman" panose="02020603050405020304" pitchFamily="18" charset="0"/>
                              <a:ea typeface="+mn-ea"/>
                              <a:cs typeface="Times New Roman" panose="02020603050405020304" pitchFamily="18" charset="0"/>
                              <a:sym typeface="Symbol" panose="05050102010706020507" pitchFamily="18" charset="2"/>
                            </a:rPr>
                            <a:t></a:t>
                          </a:r>
                          <a:r>
                            <a:rPr lang="en-US" altLang="zh-CN" sz="1200" b="0" kern="1200" baseline="30000" dirty="0">
                              <a:solidFill>
                                <a:schemeClr val="tx1"/>
                              </a:solidFill>
                              <a:effectLst/>
                              <a:latin typeface="Times New Roman" panose="02020603050405020304" pitchFamily="18" charset="0"/>
                              <a:ea typeface="+mn-ea"/>
                              <a:cs typeface="Times New Roman" panose="02020603050405020304" pitchFamily="18" charset="0"/>
                              <a:sym typeface="Symbol" panose="05050102010706020507" pitchFamily="18" charset="2"/>
                            </a:rPr>
                            <a:t>±</a:t>
                          </a:r>
                          <a:endParaRPr lang="zh-CN" alt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tc>
                      <a:txBody>
                        <a:bodyPr/>
                        <a:lstStyle/>
                        <a:p>
                          <a:pPr algn="ctr"/>
                          <a:r>
                            <a:rPr lang="en-US" altLang="zh-CN" sz="1200" b="0" kern="100" dirty="0">
                              <a:solidFill>
                                <a:sysClr val="windowText" lastClr="000000"/>
                              </a:solidFill>
                              <a:effectLst/>
                              <a:latin typeface="Times New Roman" panose="02020603050405020304" pitchFamily="18" charset="0"/>
                              <a:ea typeface="宋体" panose="02010600030101010101" pitchFamily="2" charset="-122"/>
                            </a:rPr>
                            <a:t>15-60</a:t>
                          </a:r>
                          <a:endParaRPr lang="zh-CN" sz="1200" b="0" kern="100" dirty="0">
                            <a:solidFill>
                              <a:sysClr val="windowText" lastClr="000000"/>
                            </a:solidFill>
                            <a:effectLst/>
                            <a:latin typeface="Times New Roman" panose="02020603050405020304" pitchFamily="18" charset="0"/>
                            <a:ea typeface="宋体" panose="02010600030101010101" pitchFamily="2" charset="-122"/>
                          </a:endParaRPr>
                        </a:p>
                      </a:txBody>
                      <a:tcPr marL="101600" marR="101600" marT="50800" marB="50800"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m:rPr>
                                    <m:nor/>
                                  </m:rPr>
                                  <a:rPr lang="en-US" altLang="zh-CN" sz="1200" b="0" kern="100" dirty="0" smtClean="0">
                                    <a:solidFill>
                                      <a:sysClr val="windowText" lastClr="000000"/>
                                    </a:solidFill>
                                    <a:effectLst/>
                                    <a:latin typeface="Times New Roman" panose="02020603050405020304" pitchFamily="18" charset="0"/>
                                    <a:ea typeface="+mn-ea"/>
                                    <a:cs typeface="Times New Roman" panose="02020603050405020304" pitchFamily="18" charset="0"/>
                                  </a:rPr>
                                  <m:t>10</m:t>
                                </m:r>
                                <m:r>
                                  <m:rPr>
                                    <m:nor/>
                                  </m:rPr>
                                  <a:rPr lang="en-US" altLang="zh-CN" sz="1200" b="0" i="0" kern="100" dirty="0" smtClean="0">
                                    <a:solidFill>
                                      <a:sysClr val="windowText" lastClr="000000"/>
                                    </a:solidFill>
                                    <a:effectLst/>
                                    <a:latin typeface="Times New Roman" panose="02020603050405020304" pitchFamily="18" charset="0"/>
                                    <a:ea typeface="+mn-ea"/>
                                    <a:cs typeface="Times New Roman" panose="02020603050405020304" pitchFamily="18" charset="0"/>
                                  </a:rPr>
                                  <m:t> </m:t>
                                </m:r>
                                <m:r>
                                  <m:rPr>
                                    <m:nor/>
                                  </m:rPr>
                                  <a:rPr lang="en-US" altLang="zh-CN" sz="1200" b="0" i="0" kern="100" baseline="30000" dirty="0" smtClean="0">
                                    <a:solidFill>
                                      <a:sysClr val="windowText" lastClr="000000"/>
                                    </a:solidFill>
                                    <a:effectLst/>
                                    <a:latin typeface="Times New Roman" panose="02020603050405020304" pitchFamily="18" charset="0"/>
                                    <a:ea typeface="+mn-ea"/>
                                    <a:cs typeface="Times New Roman" panose="02020603050405020304" pitchFamily="18" charset="0"/>
                                  </a:rPr>
                                  <m:t>5</m:t>
                                </m:r>
                                <m:r>
                                  <m:rPr>
                                    <m:nor/>
                                  </m:rPr>
                                  <a:rPr lang="en-US" altLang="zh-CN" sz="1200" b="0" kern="100" baseline="30000" dirty="0" smtClean="0">
                                    <a:solidFill>
                                      <a:sysClr val="windowText" lastClr="000000"/>
                                    </a:solidFill>
                                    <a:effectLst/>
                                    <a:latin typeface="Times New Roman" panose="02020603050405020304" pitchFamily="18" charset="0"/>
                                    <a:ea typeface="+mn-ea"/>
                                    <a:cs typeface="Times New Roman" panose="02020603050405020304" pitchFamily="18" charset="0"/>
                                  </a:rPr>
                                  <m:t>−</m:t>
                                </m:r>
                                <m:r>
                                  <m:rPr>
                                    <m:nor/>
                                  </m:rPr>
                                  <a:rPr lang="en-US" altLang="zh-CN" sz="1200" b="0" i="0" kern="100" baseline="30000" dirty="0" smtClean="0">
                                    <a:solidFill>
                                      <a:sysClr val="windowText" lastClr="000000"/>
                                    </a:solidFill>
                                    <a:effectLst/>
                                    <a:latin typeface="Times New Roman" panose="02020603050405020304" pitchFamily="18" charset="0"/>
                                    <a:ea typeface="+mn-ea"/>
                                    <a:cs typeface="Times New Roman" panose="02020603050405020304" pitchFamily="18" charset="0"/>
                                  </a:rPr>
                                  <m:t>6</m:t>
                                </m:r>
                              </m:oMath>
                            </m:oMathPara>
                          </a14:m>
                          <a:endParaRPr lang="zh-CN" altLang="zh-CN" sz="1200" kern="100" dirty="0">
                            <a:solidFill>
                              <a:sysClr val="windowText" lastClr="000000"/>
                            </a:solidFill>
                            <a:effectLst/>
                            <a:latin typeface="Times New Roman" panose="02020603050405020304" pitchFamily="18" charset="0"/>
                            <a:ea typeface="+mn-ea"/>
                            <a:cs typeface="Times New Roman" panose="02020603050405020304" pitchFamily="18" charset="0"/>
                          </a:endParaRPr>
                        </a:p>
                      </a:txBody>
                      <a:tcPr marL="101600" marR="101600" marT="50800" marB="50800" anchor="ctr">
                        <a:noFill/>
                      </a:tcPr>
                    </a:tc>
                    <a:extLst>
                      <a:ext uri="{0D108BD9-81ED-4DB2-BD59-A6C34878D82A}">
                        <a16:rowId xmlns:a16="http://schemas.microsoft.com/office/drawing/2014/main" val="686266441"/>
                      </a:ext>
                    </a:extLst>
                  </a:tr>
                  <a:tr h="324000">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zh-CN" sz="1200" b="0"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b="0" kern="1200" dirty="0">
                              <a:solidFill>
                                <a:schemeClr val="tx1"/>
                              </a:solidFill>
                              <a:effectLst/>
                              <a:latin typeface="Times New Roman" panose="02020603050405020304" pitchFamily="18" charset="0"/>
                              <a:ea typeface="+mn-ea"/>
                              <a:cs typeface="Times New Roman" panose="02020603050405020304" pitchFamily="18" charset="0"/>
                            </a:rPr>
                            <a:t>π</a:t>
                          </a:r>
                          <a:r>
                            <a:rPr lang="en-US" altLang="zh-CN" sz="1200" b="0" kern="1200" dirty="0" err="1">
                              <a:solidFill>
                                <a:schemeClr val="tx1"/>
                              </a:solidFill>
                              <a:effectLst/>
                              <a:latin typeface="Times New Roman" panose="02020603050405020304" pitchFamily="18" charset="0"/>
                              <a:ea typeface="+mn-ea"/>
                              <a:cs typeface="Times New Roman" panose="02020603050405020304" pitchFamily="18" charset="0"/>
                            </a:rPr>
                            <a:t>E3</a:t>
                          </a:r>
                          <a:endParaRPr lang="zh-CN" altLang="zh-CN" sz="1200" b="0"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表面</a:t>
                          </a:r>
                          <a:r>
                            <a:rPr lang="en-US" altLang="zh-CN" sz="1200" b="0" kern="12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sym typeface="Symbol" panose="05050102010706020507" pitchFamily="18" charset="2"/>
                            </a:rPr>
                            <a:t> </a:t>
                          </a:r>
                          <a:r>
                            <a:rPr lang="en-US" altLang="zh-CN" sz="1200" b="0" kern="1200" dirty="0">
                              <a:solidFill>
                                <a:schemeClr val="tx1"/>
                              </a:solidFill>
                              <a:effectLst/>
                              <a:latin typeface="Times New Roman" panose="02020603050405020304" pitchFamily="18" charset="0"/>
                              <a:ea typeface="+mn-ea"/>
                              <a:cs typeface="Times New Roman" panose="02020603050405020304" pitchFamily="18" charset="0"/>
                              <a:sym typeface="Symbol" panose="05050102010706020507" pitchFamily="18" charset="2"/>
                            </a:rPr>
                            <a:t>/</a:t>
                          </a:r>
                          <a:r>
                            <a:rPr lang="zh-CN" altLang="en-US" sz="1200" b="0" kern="1200" dirty="0">
                              <a:solidFill>
                                <a:schemeClr val="tx1"/>
                              </a:solidFill>
                              <a:effectLst/>
                              <a:latin typeface="Times New Roman" panose="02020603050405020304" pitchFamily="18" charset="0"/>
                              <a:ea typeface="+mn-ea"/>
                              <a:cs typeface="Times New Roman" panose="02020603050405020304" pitchFamily="18" charset="0"/>
                              <a:sym typeface="Symbol" panose="05050102010706020507" pitchFamily="18" charset="2"/>
                            </a:rPr>
                            <a:t>云</a:t>
                          </a:r>
                          <a:r>
                            <a:rPr lang="en-US" altLang="zh-CN" sz="1200" b="0" kern="1200" dirty="0">
                              <a:solidFill>
                                <a:schemeClr val="tx1"/>
                              </a:solidFill>
                              <a:effectLst/>
                              <a:latin typeface="Times New Roman" panose="02020603050405020304" pitchFamily="18" charset="0"/>
                              <a:ea typeface="+mn-ea"/>
                              <a:cs typeface="Times New Roman" panose="02020603050405020304" pitchFamily="18" charset="0"/>
                              <a:sym typeface="Symbol" panose="05050102010706020507" pitchFamily="18" charset="2"/>
                            </a:rPr>
                            <a:t></a:t>
                          </a:r>
                          <a:r>
                            <a:rPr lang="en-US" altLang="zh-CN" sz="1200" b="0" kern="1200" baseline="30000" dirty="0">
                              <a:solidFill>
                                <a:schemeClr val="tx1"/>
                              </a:solidFill>
                              <a:effectLst/>
                              <a:latin typeface="Times New Roman" panose="02020603050405020304" pitchFamily="18" charset="0"/>
                              <a:ea typeface="+mn-ea"/>
                              <a:cs typeface="Times New Roman" panose="02020603050405020304" pitchFamily="18" charset="0"/>
                              <a:sym typeface="Symbol" panose="05050102010706020507" pitchFamily="18" charset="2"/>
                            </a:rPr>
                            <a:t>±</a:t>
                          </a:r>
                          <a:endParaRPr lang="zh-CN" alt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tc>
                      <a:txBody>
                        <a:bodyPr/>
                        <a:lstStyle/>
                        <a:p>
                          <a:pPr algn="ctr"/>
                          <a:r>
                            <a:rPr lang="en-US" altLang="zh-CN" sz="1200" b="0" kern="100" dirty="0">
                              <a:solidFill>
                                <a:sysClr val="windowText" lastClr="000000"/>
                              </a:solidFill>
                              <a:effectLst/>
                              <a:latin typeface="Times New Roman" panose="02020603050405020304" pitchFamily="18" charset="0"/>
                              <a:ea typeface="宋体" panose="02010600030101010101" pitchFamily="2" charset="-122"/>
                            </a:rPr>
                            <a:t>28</a:t>
                          </a:r>
                          <a:endParaRPr lang="zh-CN" sz="1200" b="0" kern="100" dirty="0">
                            <a:solidFill>
                              <a:sysClr val="windowText" lastClr="000000"/>
                            </a:solidFill>
                            <a:effectLst/>
                            <a:latin typeface="Times New Roman" panose="02020603050405020304" pitchFamily="18" charset="0"/>
                            <a:ea typeface="宋体" panose="02010600030101010101" pitchFamily="2" charset="-122"/>
                          </a:endParaRPr>
                        </a:p>
                      </a:txBody>
                      <a:tcPr marL="101600" marR="101600" marT="50800" marB="50800"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b="0" kern="100" dirty="0">
                              <a:solidFill>
                                <a:sysClr val="windowText" lastClr="000000"/>
                              </a:solidFill>
                              <a:effectLst/>
                              <a:latin typeface="Times New Roman" panose="02020603050405020304" pitchFamily="18" charset="0"/>
                              <a:ea typeface="宋体" panose="02010600030101010101" pitchFamily="2" charset="-122"/>
                            </a:rPr>
                            <a:t>10</a:t>
                          </a:r>
                          <a:r>
                            <a:rPr lang="en-US" altLang="zh-CN" sz="1200" b="0" kern="100" baseline="30000" dirty="0">
                              <a:solidFill>
                                <a:sysClr val="windowText" lastClr="000000"/>
                              </a:solidFill>
                              <a:effectLst/>
                              <a:latin typeface="Times New Roman" panose="02020603050405020304" pitchFamily="18" charset="0"/>
                              <a:ea typeface="宋体" panose="02010600030101010101" pitchFamily="2" charset="-122"/>
                            </a:rPr>
                            <a:t>7 </a:t>
                          </a:r>
                          <a14:m>
                            <m:oMath xmlns:m="http://schemas.openxmlformats.org/officeDocument/2006/math">
                              <m:r>
                                <m:rPr>
                                  <m:nor/>
                                </m:rPr>
                                <a:rPr lang="en-US" altLang="zh-CN" sz="1200" b="0" kern="100" baseline="30000" dirty="0" smtClean="0">
                                  <a:solidFill>
                                    <a:sysClr val="windowText" lastClr="000000"/>
                                  </a:solidFill>
                                  <a:effectLst/>
                                  <a:latin typeface="Times New Roman" panose="02020603050405020304" pitchFamily="18" charset="0"/>
                                  <a:ea typeface="+mn-ea"/>
                                  <a:cs typeface="Times New Roman" panose="02020603050405020304" pitchFamily="18" charset="0"/>
                                </a:rPr>
                                <m:t>−</m:t>
                              </m:r>
                              <m:r>
                                <m:rPr>
                                  <m:nor/>
                                </m:rPr>
                                <a:rPr lang="en-US" altLang="zh-CN" sz="1200" b="0" i="0" kern="100" baseline="30000" dirty="0" smtClean="0">
                                  <a:solidFill>
                                    <a:sysClr val="windowText" lastClr="000000"/>
                                  </a:solidFill>
                                  <a:effectLst/>
                                  <a:latin typeface="Times New Roman" panose="02020603050405020304" pitchFamily="18" charset="0"/>
                                  <a:ea typeface="+mn-ea"/>
                                  <a:cs typeface="Times New Roman" panose="02020603050405020304" pitchFamily="18" charset="0"/>
                                </a:rPr>
                                <m:t>8</m:t>
                              </m:r>
                            </m:oMath>
                          </a14:m>
                          <a:endParaRPr lang="zh-CN" altLang="zh-CN" sz="1200" b="0" kern="100" baseline="30000" dirty="0">
                            <a:solidFill>
                              <a:sysClr val="windowText" lastClr="000000"/>
                            </a:solidFill>
                            <a:effectLst/>
                            <a:latin typeface="Times New Roman" panose="02020603050405020304" pitchFamily="18" charset="0"/>
                            <a:ea typeface="宋体" panose="02010600030101010101" pitchFamily="2" charset="-122"/>
                          </a:endParaRPr>
                        </a:p>
                      </a:txBody>
                      <a:tcPr marL="101600" marR="101600" marT="50800" marB="50800" anchor="ctr">
                        <a:noFill/>
                      </a:tcPr>
                    </a:tc>
                    <a:extLst>
                      <a:ext uri="{0D108BD9-81ED-4DB2-BD59-A6C34878D82A}">
                        <a16:rowId xmlns:a16="http://schemas.microsoft.com/office/drawing/2014/main" val="3174066103"/>
                      </a:ext>
                    </a:extLst>
                  </a:tr>
                  <a:tr h="324000">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zh-CN" sz="1200" b="0"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b="0" kern="1200" dirty="0">
                              <a:solidFill>
                                <a:schemeClr val="tx1"/>
                              </a:solidFill>
                              <a:effectLst/>
                              <a:latin typeface="Times New Roman" panose="02020603050405020304" pitchFamily="18" charset="0"/>
                              <a:ea typeface="+mn-ea"/>
                              <a:cs typeface="Times New Roman" panose="02020603050405020304" pitchFamily="18" charset="0"/>
                            </a:rPr>
                            <a:t>π</a:t>
                          </a:r>
                          <a:r>
                            <a:rPr lang="en-US" altLang="zh-CN" sz="1200" b="0" kern="1200" dirty="0" err="1">
                              <a:solidFill>
                                <a:schemeClr val="tx1"/>
                              </a:solidFill>
                              <a:effectLst/>
                              <a:latin typeface="Times New Roman" panose="02020603050405020304" pitchFamily="18" charset="0"/>
                              <a:ea typeface="+mn-ea"/>
                              <a:cs typeface="Times New Roman" panose="02020603050405020304" pitchFamily="18" charset="0"/>
                            </a:rPr>
                            <a:t>M3</a:t>
                          </a:r>
                          <a:endParaRPr lang="zh-CN" altLang="zh-CN" sz="1200" b="0"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表面</a:t>
                          </a:r>
                          <a:r>
                            <a:rPr lang="en-US" altLang="zh-CN" sz="1200" b="0" kern="12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sym typeface="Symbol" panose="05050102010706020507" pitchFamily="18" charset="2"/>
                            </a:rPr>
                            <a:t></a:t>
                          </a:r>
                          <a:endParaRPr lang="zh-CN" alt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B w="12700" cap="flat" cmpd="sng" algn="ctr">
                          <a:solidFill>
                            <a:schemeClr val="tx1"/>
                          </a:solidFill>
                          <a:prstDash val="solid"/>
                          <a:round/>
                          <a:headEnd type="none" w="med" len="med"/>
                          <a:tailEnd type="none" w="med" len="med"/>
                        </a:lnB>
                        <a:noFill/>
                      </a:tcPr>
                    </a:tc>
                    <a:tc>
                      <a:txBody>
                        <a:bodyPr/>
                        <a:lstStyle/>
                        <a:p>
                          <a:pPr algn="ctr"/>
                          <a:r>
                            <a:rPr lang="en-US" altLang="zh-CN" sz="1200" b="0" kern="100" dirty="0">
                              <a:solidFill>
                                <a:sysClr val="windowText" lastClr="000000"/>
                              </a:solidFill>
                              <a:effectLst/>
                              <a:latin typeface="Times New Roman" panose="02020603050405020304" pitchFamily="18" charset="0"/>
                              <a:ea typeface="宋体" panose="02010600030101010101" pitchFamily="2" charset="-122"/>
                            </a:rPr>
                            <a:t>5 - 30</a:t>
                          </a:r>
                          <a:endParaRPr lang="zh-CN" sz="1200" b="0" kern="100" dirty="0">
                            <a:solidFill>
                              <a:sysClr val="windowText" lastClr="000000"/>
                            </a:solidFill>
                            <a:effectLst/>
                            <a:latin typeface="Times New Roman" panose="02020603050405020304" pitchFamily="18" charset="0"/>
                            <a:ea typeface="宋体" panose="02010600030101010101" pitchFamily="2" charset="-122"/>
                          </a:endParaRPr>
                        </a:p>
                      </a:txBody>
                      <a:tcPr marL="101600" marR="101600" marT="50800" marB="50800" anchor="ctr">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b="0" kern="100" dirty="0">
                              <a:solidFill>
                                <a:sysClr val="windowText" lastClr="000000"/>
                              </a:solidFill>
                              <a:effectLst/>
                              <a:latin typeface="Times New Roman" panose="02020603050405020304" pitchFamily="18" charset="0"/>
                              <a:ea typeface="宋体" panose="02010600030101010101" pitchFamily="2" charset="-122"/>
                            </a:rPr>
                            <a:t>10</a:t>
                          </a:r>
                          <a:r>
                            <a:rPr lang="en-US" altLang="zh-CN" sz="1200" b="0" kern="100" baseline="30000" dirty="0">
                              <a:solidFill>
                                <a:sysClr val="windowText" lastClr="000000"/>
                              </a:solidFill>
                              <a:effectLst/>
                              <a:latin typeface="Times New Roman" panose="02020603050405020304" pitchFamily="18" charset="0"/>
                              <a:ea typeface="宋体" panose="02010600030101010101" pitchFamily="2" charset="-122"/>
                            </a:rPr>
                            <a:t>6</a:t>
                          </a:r>
                          <a:endParaRPr lang="zh-CN" altLang="zh-CN" sz="1200" b="0" kern="100" baseline="30000" dirty="0">
                            <a:solidFill>
                              <a:sysClr val="windowText" lastClr="000000"/>
                            </a:solidFill>
                            <a:effectLst/>
                            <a:latin typeface="Times New Roman" panose="02020603050405020304" pitchFamily="18" charset="0"/>
                            <a:ea typeface="宋体" panose="02010600030101010101" pitchFamily="2" charset="-122"/>
                          </a:endParaRPr>
                        </a:p>
                      </a:txBody>
                      <a:tcPr marL="101600" marR="101600" marT="50800" marB="50800" anchor="ct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62305372"/>
                      </a:ext>
                    </a:extLst>
                  </a:tr>
                  <a:tr h="324000">
                    <a:tc rowSpan="4">
                      <a:txBody>
                        <a:bodyPr/>
                        <a:lstStyle/>
                        <a:p>
                          <a:pPr algn="ctr"/>
                          <a:r>
                            <a:rPr lang="en-GB" altLang="zh-CN" sz="1200" b="0" i="0" u="none" strike="noStrike" baseline="0" dirty="0">
                              <a:solidFill>
                                <a:srgbClr val="000000"/>
                              </a:solidFill>
                              <a:latin typeface="Times New Roman" panose="02020603050405020304" pitchFamily="18" charset="0"/>
                            </a:rPr>
                            <a:t>TRIUMF</a:t>
                          </a:r>
                          <a:endParaRPr lang="zh-CN" sz="1200" b="0"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CN" sz="1200" b="0" kern="100" dirty="0" err="1">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M15</a:t>
                          </a:r>
                          <a:endParaRPr 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L w="12700" cmpd="sng">
                          <a:noFill/>
                        </a:lnL>
                        <a:lnT w="12700" cap="flat" cmpd="sng" algn="ctr">
                          <a:solidFill>
                            <a:schemeClr val="tx1"/>
                          </a:solidFill>
                          <a:prstDash val="solid"/>
                          <a:round/>
                          <a:headEnd type="none" w="med" len="med"/>
                          <a:tailEnd type="none" w="med" len="med"/>
                        </a:lnT>
                        <a:noFill/>
                      </a:tcPr>
                    </a:tc>
                    <a:tc>
                      <a:txBody>
                        <a:bodyPr/>
                        <a:lstStyle/>
                        <a:p>
                          <a:pPr algn="ctr"/>
                          <a:r>
                            <a:rPr lang="zh-CN" altLang="en-US"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表面</a:t>
                          </a:r>
                          <a:r>
                            <a:rPr lang="en-US" altLang="zh-CN" sz="1200" b="0" kern="12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sym typeface="Symbol" panose="05050102010706020507" pitchFamily="18" charset="2"/>
                            </a:rPr>
                            <a:t></a:t>
                          </a:r>
                          <a:endParaRPr 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T w="12700" cap="flat" cmpd="sng" algn="ctr">
                          <a:solidFill>
                            <a:schemeClr val="tx1"/>
                          </a:solidFill>
                          <a:prstDash val="solid"/>
                          <a:round/>
                          <a:headEnd type="none" w="med" len="med"/>
                          <a:tailEnd type="none" w="med" len="med"/>
                        </a:lnT>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kern="100" dirty="0">
                              <a:solidFill>
                                <a:sysClr val="windowText" lastClr="000000"/>
                              </a:solidFill>
                              <a:effectLst/>
                              <a:latin typeface="Times New Roman" panose="02020603050405020304" pitchFamily="18" charset="0"/>
                              <a:ea typeface="+mn-ea"/>
                              <a:cs typeface="Times New Roman" panose="02020603050405020304" pitchFamily="18" charset="0"/>
                            </a:rPr>
                            <a:t>28</a:t>
                          </a:r>
                          <a:endParaRPr lang="zh-CN" altLang="zh-CN" sz="1200" kern="100" dirty="0">
                            <a:solidFill>
                              <a:sysClr val="windowText" lastClr="000000"/>
                            </a:solidFill>
                            <a:effectLst/>
                            <a:latin typeface="Times New Roman" panose="02020603050405020304" pitchFamily="18" charset="0"/>
                            <a:ea typeface="+mn-ea"/>
                            <a:cs typeface="Times New Roman" panose="02020603050405020304" pitchFamily="18" charset="0"/>
                          </a:endParaRPr>
                        </a:p>
                      </a:txBody>
                      <a:tcPr marL="101600" marR="101600" marT="50800" marB="50800" anchor="ctr">
                        <a:lnT w="12700" cap="flat" cmpd="sng" algn="ctr">
                          <a:solidFill>
                            <a:schemeClr val="tx1"/>
                          </a:solidFill>
                          <a:prstDash val="solid"/>
                          <a:round/>
                          <a:headEnd type="none" w="med" len="med"/>
                          <a:tailEnd type="none" w="med" len="med"/>
                        </a:lnT>
                        <a:noFill/>
                      </a:tcPr>
                    </a:tc>
                    <a:tc>
                      <a:txBody>
                        <a:bodyPr/>
                        <a:lstStyle/>
                        <a:p>
                          <a:pPr algn="ctr"/>
                          <a:r>
                            <a:rPr lang="en-US"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7.5×10</a:t>
                          </a:r>
                          <a:r>
                            <a:rPr lang="en-US" alt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5</a:t>
                          </a:r>
                          <a:endParaRPr 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3914266735"/>
                      </a:ext>
                    </a:extLst>
                  </a:tr>
                  <a:tr h="324000">
                    <a:tc vMerge="1">
                      <a:txBody>
                        <a:bodyPr/>
                        <a:lstStyle/>
                        <a:p>
                          <a:pPr algn="ctr"/>
                          <a:endParaRPr lang="zh-CN" sz="1200" b="0"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CN" sz="1200" b="0" kern="100" dirty="0" err="1">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M20</a:t>
                          </a:r>
                          <a:endParaRPr 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L w="12700" cmpd="sng">
                          <a:noFill/>
                        </a:lnL>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表面</a:t>
                          </a:r>
                          <a:r>
                            <a:rPr lang="en-US" altLang="zh-CN" sz="1200" b="0" kern="12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sym typeface="Symbol" panose="05050102010706020507" pitchFamily="18" charset="2"/>
                            </a:rPr>
                            <a:t></a:t>
                          </a:r>
                          <a:endParaRPr lang="zh-CN" alt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kern="100" dirty="0">
                              <a:solidFill>
                                <a:sysClr val="windowText" lastClr="000000"/>
                              </a:solidFill>
                              <a:effectLst/>
                              <a:latin typeface="Times New Roman" panose="02020603050405020304" pitchFamily="18" charset="0"/>
                              <a:ea typeface="+mn-ea"/>
                              <a:cs typeface="Times New Roman" panose="02020603050405020304" pitchFamily="18" charset="0"/>
                            </a:rPr>
                            <a:t>28</a:t>
                          </a:r>
                          <a:endParaRPr lang="zh-CN" altLang="zh-CN" sz="1200" kern="100" dirty="0">
                            <a:solidFill>
                              <a:sysClr val="windowText" lastClr="000000"/>
                            </a:solidFill>
                            <a:effectLst/>
                            <a:latin typeface="Times New Roman" panose="02020603050405020304" pitchFamily="18" charset="0"/>
                            <a:ea typeface="+mn-ea"/>
                            <a:cs typeface="Times New Roman" panose="02020603050405020304" pitchFamily="18" charset="0"/>
                          </a:endParaRPr>
                        </a:p>
                      </a:txBody>
                      <a:tcPr marL="101600" marR="101600" marT="50800" marB="50800"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5.5×10</a:t>
                          </a:r>
                          <a:r>
                            <a:rPr lang="en-US" alt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5</a:t>
                          </a:r>
                          <a:endParaRPr lang="zh-CN" alt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extLst>
                      <a:ext uri="{0D108BD9-81ED-4DB2-BD59-A6C34878D82A}">
                        <a16:rowId xmlns:a16="http://schemas.microsoft.com/office/drawing/2014/main" val="2041451740"/>
                      </a:ext>
                    </a:extLst>
                  </a:tr>
                  <a:tr h="324000">
                    <a:tc vMerge="1">
                      <a:txBody>
                        <a:bodyPr/>
                        <a:lstStyle/>
                        <a:p>
                          <a:pPr algn="ctr"/>
                          <a:endParaRPr lang="zh-CN" sz="1200" b="0"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CN" sz="1200" b="0" kern="100" dirty="0" err="1">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M9A</a:t>
                          </a:r>
                          <a:endParaRPr 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L w="12700" cmpd="sng">
                          <a:noFill/>
                        </a:lnL>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表面</a:t>
                          </a:r>
                          <a:r>
                            <a:rPr lang="en-US" altLang="zh-CN" sz="1200" b="0" kern="12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sym typeface="Symbol" panose="05050102010706020507" pitchFamily="18" charset="2"/>
                            </a:rPr>
                            <a:t></a:t>
                          </a:r>
                          <a:endParaRPr lang="zh-CN" alt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kern="100" dirty="0">
                              <a:solidFill>
                                <a:sysClr val="windowText" lastClr="000000"/>
                              </a:solidFill>
                              <a:effectLst/>
                              <a:latin typeface="Times New Roman" panose="02020603050405020304" pitchFamily="18" charset="0"/>
                              <a:ea typeface="+mn-ea"/>
                              <a:cs typeface="Times New Roman" panose="02020603050405020304" pitchFamily="18" charset="0"/>
                            </a:rPr>
                            <a:t>28</a:t>
                          </a:r>
                          <a:endParaRPr lang="zh-CN" altLang="zh-CN" sz="1200" kern="100" dirty="0">
                            <a:solidFill>
                              <a:sysClr val="windowText" lastClr="000000"/>
                            </a:solidFill>
                            <a:effectLst/>
                            <a:latin typeface="Times New Roman" panose="02020603050405020304" pitchFamily="18" charset="0"/>
                            <a:ea typeface="+mn-ea"/>
                            <a:cs typeface="Times New Roman" panose="02020603050405020304" pitchFamily="18" charset="0"/>
                          </a:endParaRPr>
                        </a:p>
                      </a:txBody>
                      <a:tcPr marL="101600" marR="101600" marT="50800" marB="50800"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7.5×10</a:t>
                          </a:r>
                          <a:r>
                            <a:rPr lang="en-US" alt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5</a:t>
                          </a:r>
                          <a:endParaRPr lang="zh-CN" alt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extLst>
                      <a:ext uri="{0D108BD9-81ED-4DB2-BD59-A6C34878D82A}">
                        <a16:rowId xmlns:a16="http://schemas.microsoft.com/office/drawing/2014/main" val="3247926657"/>
                      </a:ext>
                    </a:extLst>
                  </a:tr>
                  <a:tr h="324000">
                    <a:tc vMerge="1">
                      <a:txBody>
                        <a:bodyPr/>
                        <a:lstStyle/>
                        <a:p>
                          <a:pPr algn="ctr"/>
                          <a:endParaRPr lang="zh-CN" sz="1200" b="0"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CN" sz="1200" b="0" kern="100" dirty="0" err="1">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M9H</a:t>
                          </a:r>
                          <a:endParaRPr 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L w="12700" cmpd="sng">
                          <a:noFill/>
                        </a:lnL>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衰变</a:t>
                          </a:r>
                          <a:r>
                            <a:rPr lang="en-US" altLang="zh-CN" sz="1200" b="0" kern="12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sym typeface="Symbol" panose="05050102010706020507" pitchFamily="18" charset="2"/>
                            </a:rPr>
                            <a:t></a:t>
                          </a:r>
                          <a:r>
                            <a:rPr lang="en-US" altLang="zh-CN" sz="1200" b="0" kern="1200" baseline="300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sym typeface="Symbol" panose="05050102010706020507" pitchFamily="18" charset="2"/>
                            </a:rPr>
                            <a:t>±</a:t>
                          </a:r>
                          <a:endParaRPr lang="zh-CN" alt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B w="12700" cap="flat" cmpd="sng" algn="ctr">
                          <a:solidFill>
                            <a:schemeClr val="tx1"/>
                          </a:solidFill>
                          <a:prstDash val="solid"/>
                          <a:round/>
                          <a:headEnd type="none" w="med" len="med"/>
                          <a:tailEnd type="none" w="med" len="med"/>
                        </a:lnB>
                        <a:noFill/>
                      </a:tcPr>
                    </a:tc>
                    <a:tc>
                      <a:txBody>
                        <a:bodyPr/>
                        <a:lstStyle/>
                        <a:p>
                          <a:pPr algn="ctr"/>
                          <a:r>
                            <a:rPr lang="en-US"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40-105</a:t>
                          </a:r>
                          <a:endParaRPr 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B w="12700" cap="flat" cmpd="sng" algn="ctr">
                          <a:solidFill>
                            <a:schemeClr val="tx1"/>
                          </a:solidFill>
                          <a:prstDash val="solid"/>
                          <a:round/>
                          <a:headEnd type="none" w="med" len="med"/>
                          <a:tailEnd type="none" w="med" len="med"/>
                        </a:lnB>
                        <a:noFill/>
                      </a:tcPr>
                    </a:tc>
                    <a:tc>
                      <a:txBody>
                        <a:bodyPr/>
                        <a:lstStyle/>
                        <a:p>
                          <a:pPr algn="ctr"/>
                          <a:r>
                            <a:rPr lang="en-US"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a:t>
                          </a:r>
                          <a:endParaRPr 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72717409"/>
                      </a:ext>
                    </a:extLst>
                  </a:tr>
                  <a:tr h="324000">
                    <a:tc>
                      <a:txBody>
                        <a:bodyPr/>
                        <a:lstStyle/>
                        <a:p>
                          <a:pPr algn="ctr"/>
                          <a:r>
                            <a:rPr lang="en-US" altLang="zh-CN" sz="1200" b="0" kern="100" dirty="0" err="1">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MuSIC</a:t>
                          </a:r>
                          <a:endParaRPr lang="zh-CN" sz="1200" b="0"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CN" sz="1200" b="0" kern="100" dirty="0" err="1">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M1</a:t>
                          </a:r>
                          <a:endParaRPr 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200" b="0" kern="100" dirty="0">
                              <a:solidFill>
                                <a:sysClr val="windowText" lastClr="000000"/>
                              </a:solidFill>
                              <a:effectLst/>
                              <a:latin typeface="Times New Roman" panose="02020603050405020304" pitchFamily="18" charset="0"/>
                              <a:ea typeface="+mn-ea"/>
                              <a:cs typeface="Times New Roman" panose="02020603050405020304" pitchFamily="18" charset="0"/>
                            </a:rPr>
                            <a:t>表面</a:t>
                          </a:r>
                          <a:r>
                            <a:rPr lang="en-US" altLang="zh-CN" sz="1200" b="0" kern="1200" dirty="0">
                              <a:solidFill>
                                <a:schemeClr val="tx1"/>
                              </a:solidFill>
                              <a:effectLst/>
                              <a:latin typeface="Times New Roman" panose="02020603050405020304" pitchFamily="18" charset="0"/>
                              <a:ea typeface="+mn-ea"/>
                              <a:cs typeface="Times New Roman" panose="02020603050405020304" pitchFamily="18" charset="0"/>
                              <a:sym typeface="Symbol" panose="05050102010706020507" pitchFamily="18" charset="2"/>
                            </a:rPr>
                            <a:t></a:t>
                          </a:r>
                          <a:r>
                            <a:rPr lang="en-US" altLang="zh-CN" sz="1200" b="0" kern="1200" baseline="30000" dirty="0">
                              <a:solidFill>
                                <a:schemeClr val="tx1"/>
                              </a:solidFill>
                              <a:effectLst/>
                              <a:latin typeface="Times New Roman" panose="02020603050405020304" pitchFamily="18" charset="0"/>
                              <a:ea typeface="+mn-ea"/>
                              <a:cs typeface="Times New Roman" panose="02020603050405020304" pitchFamily="18" charset="0"/>
                              <a:sym typeface="Symbol" panose="05050102010706020507" pitchFamily="18" charset="2"/>
                            </a:rPr>
                            <a:t>+</a:t>
                          </a:r>
                          <a:endParaRPr lang="zh-CN" altLang="zh-CN" sz="1200" b="0" kern="100" baseline="30000" dirty="0">
                            <a:solidFill>
                              <a:sysClr val="windowText" lastClr="000000"/>
                            </a:solidFill>
                            <a:effectLst/>
                            <a:latin typeface="Times New Roman" panose="02020603050405020304" pitchFamily="18" charset="0"/>
                            <a:ea typeface="+mn-ea"/>
                            <a:cs typeface="Times New Roman" panose="02020603050405020304" pitchFamily="18" charset="0"/>
                          </a:endParaRPr>
                        </a:p>
                      </a:txBody>
                      <a:tcPr marL="101600" marR="101600" marT="50800" marB="5080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28</a:t>
                          </a:r>
                          <a:endParaRPr 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L w="12700" cmpd="sng">
                          <a:noFill/>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m:rPr>
                                    <m:nor/>
                                  </m:rPr>
                                  <a:rPr lang="en-US" altLang="zh-CN" sz="1200" b="0" kern="100" dirty="0" smtClean="0">
                                    <a:solidFill>
                                      <a:sysClr val="windowText" lastClr="000000"/>
                                    </a:solidFill>
                                    <a:effectLst/>
                                    <a:latin typeface="Times New Roman" panose="02020603050405020304" pitchFamily="18" charset="0"/>
                                    <a:ea typeface="+mn-ea"/>
                                    <a:cs typeface="Times New Roman" panose="02020603050405020304" pitchFamily="18" charset="0"/>
                                  </a:rPr>
                                  <m:t>10</m:t>
                                </m:r>
                                <m:r>
                                  <m:rPr>
                                    <m:nor/>
                                  </m:rPr>
                                  <a:rPr lang="en-US" altLang="zh-CN" sz="1200" b="0" i="0" kern="100" dirty="0" smtClean="0">
                                    <a:solidFill>
                                      <a:sysClr val="windowText" lastClr="000000"/>
                                    </a:solidFill>
                                    <a:effectLst/>
                                    <a:latin typeface="Times New Roman" panose="02020603050405020304" pitchFamily="18" charset="0"/>
                                    <a:ea typeface="+mn-ea"/>
                                    <a:cs typeface="Times New Roman" panose="02020603050405020304" pitchFamily="18" charset="0"/>
                                  </a:rPr>
                                  <m:t> </m:t>
                                </m:r>
                                <m:r>
                                  <m:rPr>
                                    <m:nor/>
                                  </m:rPr>
                                  <a:rPr lang="en-US" altLang="zh-CN" sz="1200" b="0" i="0" kern="100" baseline="30000" dirty="0" smtClean="0">
                                    <a:solidFill>
                                      <a:sysClr val="windowText" lastClr="000000"/>
                                    </a:solidFill>
                                    <a:effectLst/>
                                    <a:latin typeface="Times New Roman" panose="02020603050405020304" pitchFamily="18" charset="0"/>
                                    <a:ea typeface="+mn-ea"/>
                                    <a:cs typeface="Times New Roman" panose="02020603050405020304" pitchFamily="18" charset="0"/>
                                  </a:rPr>
                                  <m:t>4</m:t>
                                </m:r>
                                <m:r>
                                  <m:rPr>
                                    <m:nor/>
                                  </m:rPr>
                                  <a:rPr lang="en-US" altLang="zh-CN" sz="1200" b="0" kern="100" baseline="30000" dirty="0" smtClean="0">
                                    <a:solidFill>
                                      <a:sysClr val="windowText" lastClr="000000"/>
                                    </a:solidFill>
                                    <a:effectLst/>
                                    <a:latin typeface="Times New Roman" panose="02020603050405020304" pitchFamily="18" charset="0"/>
                                    <a:ea typeface="+mn-ea"/>
                                    <a:cs typeface="Times New Roman" panose="02020603050405020304" pitchFamily="18" charset="0"/>
                                  </a:rPr>
                                  <m:t>−</m:t>
                                </m:r>
                                <m:r>
                                  <m:rPr>
                                    <m:nor/>
                                  </m:rPr>
                                  <a:rPr lang="en-US" altLang="zh-CN" sz="1200" b="0" i="0" kern="100" baseline="30000" dirty="0" smtClean="0">
                                    <a:solidFill>
                                      <a:sysClr val="windowText" lastClr="000000"/>
                                    </a:solidFill>
                                    <a:effectLst/>
                                    <a:latin typeface="Times New Roman" panose="02020603050405020304" pitchFamily="18" charset="0"/>
                                    <a:ea typeface="+mn-ea"/>
                                    <a:cs typeface="Times New Roman" panose="02020603050405020304" pitchFamily="18" charset="0"/>
                                  </a:rPr>
                                  <m:t>5</m:t>
                                </m:r>
                              </m:oMath>
                            </m:oMathPara>
                          </a14:m>
                          <a:endParaRPr lang="zh-CN" altLang="zh-CN" sz="1200" kern="100" dirty="0">
                            <a:solidFill>
                              <a:sysClr val="windowText" lastClr="000000"/>
                            </a:solidFill>
                            <a:effectLst/>
                            <a:latin typeface="Times New Roman" panose="02020603050405020304" pitchFamily="18" charset="0"/>
                            <a:ea typeface="+mn-ea"/>
                            <a:cs typeface="Times New Roman" panose="02020603050405020304" pitchFamily="18" charset="0"/>
                          </a:endParaRPr>
                        </a:p>
                      </a:txBody>
                      <a:tcPr marL="101600" marR="101600" marT="50800" marB="508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11472018"/>
                      </a:ext>
                    </a:extLst>
                  </a:tr>
                </a:tbl>
              </a:graphicData>
            </a:graphic>
          </p:graphicFrame>
        </mc:Choice>
        <mc:Fallback xmlns="">
          <p:graphicFrame>
            <p:nvGraphicFramePr>
              <p:cNvPr id="1079" name="表格 1078">
                <a:extLst>
                  <a:ext uri="{FF2B5EF4-FFF2-40B4-BE49-F238E27FC236}">
                    <a16:creationId xmlns:a16="http://schemas.microsoft.com/office/drawing/2014/main" id="{3EE4B3C0-2BF5-039A-C281-61E63341A547}"/>
                  </a:ext>
                </a:extLst>
              </p:cNvPr>
              <p:cNvGraphicFramePr>
                <a:graphicFrameLocks noGrp="1"/>
              </p:cNvGraphicFramePr>
              <p:nvPr>
                <p:extLst>
                  <p:ext uri="{D42A27DB-BD31-4B8C-83A1-F6EECF244321}">
                    <p14:modId xmlns:p14="http://schemas.microsoft.com/office/powerpoint/2010/main" val="3687691315"/>
                  </p:ext>
                </p:extLst>
              </p:nvPr>
            </p:nvGraphicFramePr>
            <p:xfrm>
              <a:off x="6154432" y="1434906"/>
              <a:ext cx="5766464" cy="3646400"/>
            </p:xfrm>
            <a:graphic>
              <a:graphicData uri="http://schemas.openxmlformats.org/drawingml/2006/table">
                <a:tbl>
                  <a:tblPr firstRow="1" firstCol="1" bandRow="1">
                    <a:tableStyleId>{5C22544A-7EE6-4342-B048-85BDC9FD1C3A}</a:tableStyleId>
                  </a:tblPr>
                  <a:tblGrid>
                    <a:gridCol w="781879">
                      <a:extLst>
                        <a:ext uri="{9D8B030D-6E8A-4147-A177-3AD203B41FA5}">
                          <a16:colId xmlns:a16="http://schemas.microsoft.com/office/drawing/2014/main" val="1020347796"/>
                        </a:ext>
                      </a:extLst>
                    </a:gridCol>
                    <a:gridCol w="737704">
                      <a:extLst>
                        <a:ext uri="{9D8B030D-6E8A-4147-A177-3AD203B41FA5}">
                          <a16:colId xmlns:a16="http://schemas.microsoft.com/office/drawing/2014/main" val="45770869"/>
                        </a:ext>
                      </a:extLst>
                    </a:gridCol>
                    <a:gridCol w="1219200">
                      <a:extLst>
                        <a:ext uri="{9D8B030D-6E8A-4147-A177-3AD203B41FA5}">
                          <a16:colId xmlns:a16="http://schemas.microsoft.com/office/drawing/2014/main" val="3090904132"/>
                        </a:ext>
                      </a:extLst>
                    </a:gridCol>
                    <a:gridCol w="1859280">
                      <a:extLst>
                        <a:ext uri="{9D8B030D-6E8A-4147-A177-3AD203B41FA5}">
                          <a16:colId xmlns:a16="http://schemas.microsoft.com/office/drawing/2014/main" val="3048268706"/>
                        </a:ext>
                      </a:extLst>
                    </a:gridCol>
                    <a:gridCol w="1168401">
                      <a:extLst>
                        <a:ext uri="{9D8B030D-6E8A-4147-A177-3AD203B41FA5}">
                          <a16:colId xmlns:a16="http://schemas.microsoft.com/office/drawing/2014/main" val="2682003268"/>
                        </a:ext>
                      </a:extLst>
                    </a:gridCol>
                  </a:tblGrid>
                  <a:tr h="406400">
                    <a:tc>
                      <a:txBody>
                        <a:bodyPr/>
                        <a:lstStyle/>
                        <a:p>
                          <a:pPr algn="ctr"/>
                          <a:endParaRPr lang="zh-CN" sz="1200" kern="100" dirty="0">
                            <a:solidFill>
                              <a:sysClr val="windowText" lastClr="000000"/>
                            </a:solidFill>
                            <a:effectLst/>
                            <a:latin typeface="Times New Roman" panose="02020603050405020304" pitchFamily="18" charset="0"/>
                            <a:ea typeface="宋体" panose="02010600030101010101" pitchFamily="2" charset="-122"/>
                          </a:endParaRPr>
                        </a:p>
                      </a:txBody>
                      <a:tcPr marL="101600" marR="101600" marT="50800" marB="508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CN" sz="1200" kern="100" dirty="0">
                              <a:solidFill>
                                <a:sysClr val="windowText" lastClr="000000"/>
                              </a:solidFill>
                              <a:effectLst/>
                            </a:rPr>
                            <a:t>束线</a:t>
                          </a:r>
                          <a:endParaRPr lang="zh-CN" sz="1200" kern="100" dirty="0">
                            <a:solidFill>
                              <a:sysClr val="windowText" lastClr="000000"/>
                            </a:solidFill>
                            <a:effectLst/>
                            <a:latin typeface="Times New Roman" panose="02020603050405020304" pitchFamily="18" charset="0"/>
                            <a:ea typeface="宋体" panose="02010600030101010101" pitchFamily="2" charset="-122"/>
                          </a:endParaRPr>
                        </a:p>
                      </a:txBody>
                      <a:tcPr marL="101600" marR="101600" marT="50800" marB="508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CN" altLang="en-US" sz="1200" kern="100" dirty="0">
                              <a:solidFill>
                                <a:sysClr val="windowText" lastClr="000000"/>
                              </a:solidFill>
                              <a:effectLst/>
                              <a:latin typeface="Times New Roman" panose="02020603050405020304" pitchFamily="18" charset="0"/>
                              <a:ea typeface="+mn-ea"/>
                              <a:cs typeface="Times New Roman" panose="02020603050405020304" pitchFamily="18" charset="0"/>
                            </a:rPr>
                            <a:t>缪子种类</a:t>
                          </a:r>
                          <a:endParaRPr lang="zh-CN" altLang="zh-CN" sz="1200" kern="100" dirty="0">
                            <a:solidFill>
                              <a:sysClr val="windowText" lastClr="000000"/>
                            </a:solidFill>
                            <a:effectLst/>
                            <a:latin typeface="Times New Roman" panose="02020603050405020304" pitchFamily="18" charset="0"/>
                            <a:ea typeface="+mn-ea"/>
                            <a:cs typeface="Times New Roman" panose="02020603050405020304" pitchFamily="18" charset="0"/>
                          </a:endParaRPr>
                        </a:p>
                      </a:txBody>
                      <a:tcPr marL="101600" marR="101600" marT="50800" marB="508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CN" sz="1200" kern="100" dirty="0">
                              <a:solidFill>
                                <a:sysClr val="windowText" lastClr="000000"/>
                              </a:solidFill>
                              <a:effectLst/>
                            </a:rPr>
                            <a:t>动量</a:t>
                          </a:r>
                          <a:r>
                            <a:rPr lang="en-US" altLang="zh-CN" sz="1200" kern="100" dirty="0">
                              <a:solidFill>
                                <a:sysClr val="windowText" lastClr="000000"/>
                              </a:solidFill>
                              <a:effectLst/>
                              <a:latin typeface="+mn-lt"/>
                              <a:ea typeface="+mn-ea"/>
                            </a:rPr>
                            <a:t> [</a:t>
                          </a:r>
                          <a:r>
                            <a:rPr lang="en-US" altLang="zh-CN" sz="1200" kern="100" dirty="0">
                              <a:solidFill>
                                <a:sysClr val="windowText" lastClr="000000"/>
                              </a:solidFill>
                              <a:effectLst/>
                              <a:latin typeface="Times New Roman" panose="02020603050405020304" pitchFamily="18" charset="0"/>
                              <a:ea typeface="宋体" panose="02010600030101010101" pitchFamily="2" charset="-122"/>
                            </a:rPr>
                            <a:t>MeV/c]</a:t>
                          </a:r>
                          <a:endParaRPr lang="zh-CN" sz="1200" kern="100" dirty="0">
                            <a:solidFill>
                              <a:sysClr val="windowText" lastClr="000000"/>
                            </a:solidFill>
                            <a:effectLst/>
                            <a:latin typeface="Times New Roman" panose="02020603050405020304" pitchFamily="18" charset="0"/>
                            <a:ea typeface="宋体" panose="02010600030101010101" pitchFamily="2" charset="-122"/>
                          </a:endParaRPr>
                        </a:p>
                      </a:txBody>
                      <a:tcPr marL="101600" marR="101600" marT="50800" marB="508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CN" altLang="en-US" sz="120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束流强度 </a:t>
                          </a:r>
                          <a:r>
                            <a:rPr lang="en-US" altLang="zh-CN" sz="120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1200" b="1" kern="1200" dirty="0">
                              <a:solidFill>
                                <a:schemeClr val="tx1"/>
                              </a:solidFill>
                              <a:effectLst/>
                              <a:latin typeface="Times New Roman" panose="02020603050405020304" pitchFamily="18" charset="0"/>
                              <a:ea typeface="+mn-ea"/>
                              <a:cs typeface="Times New Roman" panose="02020603050405020304" pitchFamily="18" charset="0"/>
                              <a:sym typeface="Symbol" panose="05050102010706020507" pitchFamily="18" charset="2"/>
                            </a:rPr>
                            <a:t></a:t>
                          </a:r>
                          <a:r>
                            <a:rPr lang="en-US" altLang="zh-CN" sz="1200" b="1" kern="1200" dirty="0">
                              <a:solidFill>
                                <a:schemeClr val="tx1"/>
                              </a:solidFill>
                              <a:effectLst/>
                              <a:latin typeface="Times New Roman" panose="02020603050405020304" pitchFamily="18" charset="0"/>
                              <a:ea typeface="+mn-ea"/>
                              <a:cs typeface="Times New Roman" panose="02020603050405020304" pitchFamily="18" charset="0"/>
                            </a:rPr>
                            <a:t>/s]</a:t>
                          </a:r>
                          <a:endParaRPr lang="zh-CN" sz="1200" b="1"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84624572"/>
                      </a:ext>
                    </a:extLst>
                  </a:tr>
                  <a:tr h="324000">
                    <a:tc rowSpan="5">
                      <a:txBody>
                        <a:bodyPr/>
                        <a:lstStyle/>
                        <a:p>
                          <a:pPr algn="ctr"/>
                          <a:r>
                            <a:rPr lang="en-US" altLang="zh-CN" sz="1200" b="0"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PSI</a:t>
                          </a:r>
                          <a:endParaRPr lang="zh-CN" sz="1200" b="0"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altLang="zh-CN" sz="1200" b="0" kern="1200" dirty="0" err="1">
                              <a:solidFill>
                                <a:schemeClr val="tx1"/>
                              </a:solidFill>
                              <a:effectLst/>
                              <a:latin typeface="Times New Roman" panose="02020603050405020304" pitchFamily="18" charset="0"/>
                              <a:ea typeface="+mn-ea"/>
                              <a:cs typeface="Times New Roman" panose="02020603050405020304" pitchFamily="18" charset="0"/>
                            </a:rPr>
                            <a:t>μE1</a:t>
                          </a:r>
                          <a:endParaRPr lang="zh-CN" sz="1200" b="0"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T w="12700" cap="flat" cmpd="sng" algn="ctr">
                          <a:solidFill>
                            <a:schemeClr val="tx1"/>
                          </a:solidFill>
                          <a:prstDash val="solid"/>
                          <a:round/>
                          <a:headEnd type="none" w="med" len="med"/>
                          <a:tailEnd type="none" w="med" len="med"/>
                        </a:lnT>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衰变</a:t>
                          </a:r>
                          <a:r>
                            <a:rPr lang="en-US" altLang="zh-CN" sz="1200" b="0" kern="12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sym typeface="Symbol" panose="05050102010706020507" pitchFamily="18" charset="2"/>
                            </a:rPr>
                            <a:t></a:t>
                          </a:r>
                          <a:r>
                            <a:rPr lang="en-US" altLang="zh-CN" sz="1200" b="0" kern="1200" baseline="300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sym typeface="Symbol" panose="05050102010706020507" pitchFamily="18" charset="2"/>
                            </a:rPr>
                            <a:t>±</a:t>
                          </a:r>
                          <a:endParaRPr lang="zh-CN" alt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T w="12700" cap="flat" cmpd="sng" algn="ctr">
                          <a:solidFill>
                            <a:schemeClr val="tx1"/>
                          </a:solidFill>
                          <a:prstDash val="solid"/>
                          <a:round/>
                          <a:headEnd type="none" w="med" len="med"/>
                          <a:tailEnd type="none" w="med" len="med"/>
                        </a:lnT>
                        <a:noFill/>
                      </a:tcPr>
                    </a:tc>
                    <a:tc>
                      <a:txBody>
                        <a:bodyPr/>
                        <a:lstStyle/>
                        <a:p>
                          <a:pPr algn="ctr"/>
                          <a:r>
                            <a:rPr lang="en-US" altLang="zh-CN" sz="1200" b="0" kern="100" dirty="0">
                              <a:solidFill>
                                <a:sysClr val="windowText" lastClr="000000"/>
                              </a:solidFill>
                              <a:effectLst/>
                              <a:latin typeface="Times New Roman" panose="02020603050405020304" pitchFamily="18" charset="0"/>
                              <a:ea typeface="宋体" panose="02010600030101010101" pitchFamily="2" charset="-122"/>
                            </a:rPr>
                            <a:t>85-125</a:t>
                          </a:r>
                          <a:endParaRPr lang="zh-CN" sz="1200" b="0" kern="100" dirty="0">
                            <a:solidFill>
                              <a:sysClr val="windowText" lastClr="000000"/>
                            </a:solidFill>
                            <a:effectLst/>
                            <a:latin typeface="Times New Roman" panose="02020603050405020304" pitchFamily="18" charset="0"/>
                            <a:ea typeface="宋体" panose="02010600030101010101" pitchFamily="2" charset="-122"/>
                          </a:endParaRPr>
                        </a:p>
                      </a:txBody>
                      <a:tcPr marL="101600" marR="101600" marT="50800" marB="50800" anchor="ctr">
                        <a:lnT w="12700" cap="flat" cmpd="sng" algn="ctr">
                          <a:solidFill>
                            <a:schemeClr val="tx1"/>
                          </a:solidFill>
                          <a:prstDash val="solid"/>
                          <a:round/>
                          <a:headEnd type="none" w="med" len="med"/>
                          <a:tailEnd type="none" w="med" len="med"/>
                        </a:lnT>
                        <a:noFill/>
                      </a:tcPr>
                    </a:tc>
                    <a:tc>
                      <a:txBody>
                        <a:bodyPr/>
                        <a:lstStyle/>
                        <a:p>
                          <a:pPr algn="ctr"/>
                          <a:r>
                            <a:rPr lang="en-US" altLang="zh-CN" sz="1200" b="0" kern="100" dirty="0">
                              <a:solidFill>
                                <a:sysClr val="windowText" lastClr="000000"/>
                              </a:solidFill>
                              <a:effectLst/>
                              <a:latin typeface="Times New Roman" panose="02020603050405020304" pitchFamily="18" charset="0"/>
                              <a:ea typeface="宋体" panose="02010600030101010101" pitchFamily="2" charset="-122"/>
                            </a:rPr>
                            <a:t>&gt;10</a:t>
                          </a:r>
                          <a:r>
                            <a:rPr lang="en-US" altLang="zh-CN" sz="1200" b="0" kern="100" baseline="30000" dirty="0">
                              <a:solidFill>
                                <a:sysClr val="windowText" lastClr="000000"/>
                              </a:solidFill>
                              <a:effectLst/>
                              <a:latin typeface="Times New Roman" panose="02020603050405020304" pitchFamily="18" charset="0"/>
                              <a:ea typeface="宋体" panose="02010600030101010101" pitchFamily="2" charset="-122"/>
                            </a:rPr>
                            <a:t>7</a:t>
                          </a:r>
                          <a:endParaRPr lang="zh-CN" sz="1200" b="0" kern="100" baseline="30000" dirty="0">
                            <a:solidFill>
                              <a:sysClr val="windowText" lastClr="000000"/>
                            </a:solidFill>
                            <a:effectLst/>
                            <a:latin typeface="Times New Roman" panose="02020603050405020304" pitchFamily="18" charset="0"/>
                            <a:ea typeface="宋体" panose="02010600030101010101" pitchFamily="2" charset="-122"/>
                          </a:endParaRPr>
                        </a:p>
                      </a:txBody>
                      <a:tcPr marL="101600" marR="101600" marT="50800" marB="50800" anchor="ct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2507479536"/>
                      </a:ext>
                    </a:extLst>
                  </a:tr>
                  <a:tr h="324000">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zh-CN" sz="1200" b="0"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b="0" kern="1200" dirty="0">
                              <a:solidFill>
                                <a:schemeClr val="tx1"/>
                              </a:solidFill>
                              <a:effectLst/>
                              <a:latin typeface="Times New Roman" panose="02020603050405020304" pitchFamily="18" charset="0"/>
                              <a:ea typeface="+mn-ea"/>
                              <a:cs typeface="Times New Roman" panose="02020603050405020304" pitchFamily="18" charset="0"/>
                            </a:rPr>
                            <a:t>π</a:t>
                          </a:r>
                          <a:r>
                            <a:rPr lang="en-US" altLang="zh-CN" sz="1200" b="0" kern="1200" dirty="0" err="1">
                              <a:solidFill>
                                <a:schemeClr val="tx1"/>
                              </a:solidFill>
                              <a:effectLst/>
                              <a:latin typeface="Times New Roman" panose="02020603050405020304" pitchFamily="18" charset="0"/>
                              <a:ea typeface="+mn-ea"/>
                              <a:cs typeface="Times New Roman" panose="02020603050405020304" pitchFamily="18" charset="0"/>
                            </a:rPr>
                            <a:t>E4</a:t>
                          </a:r>
                          <a:endParaRPr lang="zh-CN" altLang="zh-CN" sz="1200" b="0"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tc>
                      <a:txBody>
                        <a:bodyPr/>
                        <a:lstStyle/>
                        <a:p>
                          <a:pPr algn="ctr"/>
                          <a:r>
                            <a:rPr lang="zh-CN" altLang="en-US"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表面</a:t>
                          </a:r>
                          <a:r>
                            <a:rPr lang="en-US" altLang="zh-CN" sz="1200" b="0" kern="12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sym typeface="Symbol" panose="05050102010706020507" pitchFamily="18" charset="2"/>
                            </a:rPr>
                            <a:t></a:t>
                          </a:r>
                          <a:endParaRPr 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tc>
                      <a:txBody>
                        <a:bodyPr/>
                        <a:lstStyle/>
                        <a:p>
                          <a:pPr algn="ctr"/>
                          <a:r>
                            <a:rPr lang="en-US" altLang="zh-CN" sz="1200" b="0" kern="100" dirty="0">
                              <a:solidFill>
                                <a:sysClr val="windowText" lastClr="000000"/>
                              </a:solidFill>
                              <a:effectLst/>
                              <a:latin typeface="Times New Roman" panose="02020603050405020304" pitchFamily="18" charset="0"/>
                              <a:ea typeface="宋体" panose="02010600030101010101" pitchFamily="2" charset="-122"/>
                            </a:rPr>
                            <a:t>28</a:t>
                          </a:r>
                          <a:endParaRPr lang="zh-CN" sz="1200" b="0" kern="100" dirty="0">
                            <a:solidFill>
                              <a:sysClr val="windowText" lastClr="000000"/>
                            </a:solidFill>
                            <a:effectLst/>
                            <a:latin typeface="Times New Roman" panose="02020603050405020304" pitchFamily="18" charset="0"/>
                            <a:ea typeface="宋体" panose="02010600030101010101" pitchFamily="2" charset="-122"/>
                          </a:endParaRPr>
                        </a:p>
                      </a:txBody>
                      <a:tcPr marL="101600" marR="101600" marT="50800" marB="50800"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b="0" kern="100" dirty="0">
                              <a:solidFill>
                                <a:sysClr val="windowText" lastClr="000000"/>
                              </a:solidFill>
                              <a:effectLst/>
                              <a:latin typeface="Times New Roman" panose="02020603050405020304" pitchFamily="18" charset="0"/>
                              <a:ea typeface="宋体" panose="02010600030101010101" pitchFamily="2" charset="-122"/>
                            </a:rPr>
                            <a:t>4×10</a:t>
                          </a:r>
                          <a:r>
                            <a:rPr lang="en-US" altLang="zh-CN" sz="1200" b="0" kern="100" baseline="30000" dirty="0">
                              <a:solidFill>
                                <a:sysClr val="windowText" lastClr="000000"/>
                              </a:solidFill>
                              <a:effectLst/>
                              <a:latin typeface="Times New Roman" panose="02020603050405020304" pitchFamily="18" charset="0"/>
                              <a:ea typeface="宋体" panose="02010600030101010101" pitchFamily="2" charset="-122"/>
                            </a:rPr>
                            <a:t>8</a:t>
                          </a:r>
                          <a:endParaRPr lang="zh-CN" altLang="zh-CN" sz="1200" b="0" kern="100" baseline="30000" dirty="0">
                            <a:solidFill>
                              <a:sysClr val="windowText" lastClr="000000"/>
                            </a:solidFill>
                            <a:effectLst/>
                            <a:latin typeface="Times New Roman" panose="02020603050405020304" pitchFamily="18" charset="0"/>
                            <a:ea typeface="宋体" panose="02010600030101010101" pitchFamily="2" charset="-122"/>
                          </a:endParaRPr>
                        </a:p>
                      </a:txBody>
                      <a:tcPr marL="101600" marR="101600" marT="50800" marB="50800" anchor="ctr">
                        <a:noFill/>
                      </a:tcPr>
                    </a:tc>
                    <a:extLst>
                      <a:ext uri="{0D108BD9-81ED-4DB2-BD59-A6C34878D82A}">
                        <a16:rowId xmlns:a16="http://schemas.microsoft.com/office/drawing/2014/main" val="2173531443"/>
                      </a:ext>
                    </a:extLst>
                  </a:tr>
                  <a:tr h="324000">
                    <a:tc vMerge="1">
                      <a:txBody>
                        <a:bodyPr/>
                        <a:lstStyle/>
                        <a:p>
                          <a:pPr algn="ctr"/>
                          <a:endParaRPr lang="zh-CN" sz="1200" b="0"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tc>
                      <a:txBody>
                        <a:bodyPr/>
                        <a:lstStyle/>
                        <a:p>
                          <a:pPr algn="ctr"/>
                          <a:r>
                            <a:rPr lang="en-US" altLang="zh-CN" sz="1200" b="0" kern="1200" dirty="0">
                              <a:solidFill>
                                <a:schemeClr val="tx1"/>
                              </a:solidFill>
                              <a:effectLst/>
                              <a:latin typeface="Times New Roman" panose="02020603050405020304" pitchFamily="18" charset="0"/>
                              <a:ea typeface="+mn-ea"/>
                              <a:cs typeface="Times New Roman" panose="02020603050405020304" pitchFamily="18" charset="0"/>
                            </a:rPr>
                            <a:t>π</a:t>
                          </a:r>
                          <a:r>
                            <a:rPr lang="en-US" altLang="zh-CN" sz="1200" b="0" kern="1200" dirty="0" err="1">
                              <a:solidFill>
                                <a:schemeClr val="tx1"/>
                              </a:solidFill>
                              <a:effectLst/>
                              <a:latin typeface="Times New Roman" panose="02020603050405020304" pitchFamily="18" charset="0"/>
                              <a:ea typeface="+mn-ea"/>
                              <a:cs typeface="Times New Roman" panose="02020603050405020304" pitchFamily="18" charset="0"/>
                            </a:rPr>
                            <a:t>E1</a:t>
                          </a:r>
                          <a:endParaRPr lang="zh-CN" sz="1200" b="0"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表面</a:t>
                          </a:r>
                          <a:r>
                            <a:rPr lang="en-US" altLang="zh-CN" sz="1200" b="0" kern="12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sym typeface="Symbol" panose="05050102010706020507" pitchFamily="18" charset="2"/>
                            </a:rPr>
                            <a:t> /</a:t>
                          </a:r>
                          <a:r>
                            <a:rPr lang="zh-CN" altLang="en-US" sz="1200" b="0" kern="12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sym typeface="Symbol" panose="05050102010706020507" pitchFamily="18" charset="2"/>
                            </a:rPr>
                            <a:t>云</a:t>
                          </a:r>
                          <a:r>
                            <a:rPr lang="en-US" altLang="zh-CN" sz="1200" b="0" kern="1200" dirty="0">
                              <a:solidFill>
                                <a:schemeClr val="tx1"/>
                              </a:solidFill>
                              <a:effectLst/>
                              <a:latin typeface="Times New Roman" panose="02020603050405020304" pitchFamily="18" charset="0"/>
                              <a:ea typeface="+mn-ea"/>
                              <a:cs typeface="Times New Roman" panose="02020603050405020304" pitchFamily="18" charset="0"/>
                              <a:sym typeface="Symbol" panose="05050102010706020507" pitchFamily="18" charset="2"/>
                            </a:rPr>
                            <a:t></a:t>
                          </a:r>
                          <a:r>
                            <a:rPr lang="en-US" altLang="zh-CN" sz="1200" b="0" kern="1200" baseline="30000" dirty="0">
                              <a:solidFill>
                                <a:schemeClr val="tx1"/>
                              </a:solidFill>
                              <a:effectLst/>
                              <a:latin typeface="Times New Roman" panose="02020603050405020304" pitchFamily="18" charset="0"/>
                              <a:ea typeface="+mn-ea"/>
                              <a:cs typeface="Times New Roman" panose="02020603050405020304" pitchFamily="18" charset="0"/>
                              <a:sym typeface="Symbol" panose="05050102010706020507" pitchFamily="18" charset="2"/>
                            </a:rPr>
                            <a:t>±</a:t>
                          </a:r>
                          <a:endParaRPr lang="zh-CN" alt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tc>
                      <a:txBody>
                        <a:bodyPr/>
                        <a:lstStyle/>
                        <a:p>
                          <a:pPr algn="ctr"/>
                          <a:r>
                            <a:rPr lang="en-US" altLang="zh-CN" sz="1200" b="0" kern="100" dirty="0">
                              <a:solidFill>
                                <a:sysClr val="windowText" lastClr="000000"/>
                              </a:solidFill>
                              <a:effectLst/>
                              <a:latin typeface="Times New Roman" panose="02020603050405020304" pitchFamily="18" charset="0"/>
                              <a:ea typeface="宋体" panose="02010600030101010101" pitchFamily="2" charset="-122"/>
                            </a:rPr>
                            <a:t>15-60</a:t>
                          </a:r>
                          <a:endParaRPr lang="zh-CN" sz="1200" b="0" kern="100" dirty="0">
                            <a:solidFill>
                              <a:sysClr val="windowText" lastClr="000000"/>
                            </a:solidFill>
                            <a:effectLst/>
                            <a:latin typeface="Times New Roman" panose="02020603050405020304" pitchFamily="18" charset="0"/>
                            <a:ea typeface="宋体" panose="02010600030101010101" pitchFamily="2" charset="-122"/>
                          </a:endParaRPr>
                        </a:p>
                      </a:txBody>
                      <a:tcPr marL="101600" marR="101600" marT="50800" marB="50800" anchor="ctr">
                        <a:noFill/>
                      </a:tcPr>
                    </a:tc>
                    <a:tc>
                      <a:txBody>
                        <a:bodyPr/>
                        <a:lstStyle/>
                        <a:p>
                          <a:endParaRPr lang="zh-CN"/>
                        </a:p>
                      </a:txBody>
                      <a:tcPr marL="101600" marR="101600" marT="50800" marB="50800" anchor="ctr">
                        <a:blipFill>
                          <a:blip r:embed="rId6"/>
                          <a:stretch>
                            <a:fillRect l="-393750" t="-328302" r="-1042" b="-711321"/>
                          </a:stretch>
                        </a:blipFill>
                      </a:tcPr>
                    </a:tc>
                    <a:extLst>
                      <a:ext uri="{0D108BD9-81ED-4DB2-BD59-A6C34878D82A}">
                        <a16:rowId xmlns:a16="http://schemas.microsoft.com/office/drawing/2014/main" val="686266441"/>
                      </a:ext>
                    </a:extLst>
                  </a:tr>
                  <a:tr h="324000">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zh-CN" sz="1200" b="0"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b="0" kern="1200" dirty="0">
                              <a:solidFill>
                                <a:schemeClr val="tx1"/>
                              </a:solidFill>
                              <a:effectLst/>
                              <a:latin typeface="Times New Roman" panose="02020603050405020304" pitchFamily="18" charset="0"/>
                              <a:ea typeface="+mn-ea"/>
                              <a:cs typeface="Times New Roman" panose="02020603050405020304" pitchFamily="18" charset="0"/>
                            </a:rPr>
                            <a:t>π</a:t>
                          </a:r>
                          <a:r>
                            <a:rPr lang="en-US" altLang="zh-CN" sz="1200" b="0" kern="1200" dirty="0" err="1">
                              <a:solidFill>
                                <a:schemeClr val="tx1"/>
                              </a:solidFill>
                              <a:effectLst/>
                              <a:latin typeface="Times New Roman" panose="02020603050405020304" pitchFamily="18" charset="0"/>
                              <a:ea typeface="+mn-ea"/>
                              <a:cs typeface="Times New Roman" panose="02020603050405020304" pitchFamily="18" charset="0"/>
                            </a:rPr>
                            <a:t>E3</a:t>
                          </a:r>
                          <a:endParaRPr lang="zh-CN" altLang="zh-CN" sz="1200" b="0"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表面</a:t>
                          </a:r>
                          <a:r>
                            <a:rPr lang="en-US" altLang="zh-CN" sz="1200" b="0" kern="12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sym typeface="Symbol" panose="05050102010706020507" pitchFamily="18" charset="2"/>
                            </a:rPr>
                            <a:t> </a:t>
                          </a:r>
                          <a:r>
                            <a:rPr lang="en-US" altLang="zh-CN" sz="1200" b="0" kern="1200" dirty="0">
                              <a:solidFill>
                                <a:schemeClr val="tx1"/>
                              </a:solidFill>
                              <a:effectLst/>
                              <a:latin typeface="Times New Roman" panose="02020603050405020304" pitchFamily="18" charset="0"/>
                              <a:ea typeface="+mn-ea"/>
                              <a:cs typeface="Times New Roman" panose="02020603050405020304" pitchFamily="18" charset="0"/>
                              <a:sym typeface="Symbol" panose="05050102010706020507" pitchFamily="18" charset="2"/>
                            </a:rPr>
                            <a:t>/</a:t>
                          </a:r>
                          <a:r>
                            <a:rPr lang="zh-CN" altLang="en-US" sz="1200" b="0" kern="1200" dirty="0">
                              <a:solidFill>
                                <a:schemeClr val="tx1"/>
                              </a:solidFill>
                              <a:effectLst/>
                              <a:latin typeface="Times New Roman" panose="02020603050405020304" pitchFamily="18" charset="0"/>
                              <a:ea typeface="+mn-ea"/>
                              <a:cs typeface="Times New Roman" panose="02020603050405020304" pitchFamily="18" charset="0"/>
                              <a:sym typeface="Symbol" panose="05050102010706020507" pitchFamily="18" charset="2"/>
                            </a:rPr>
                            <a:t>云</a:t>
                          </a:r>
                          <a:r>
                            <a:rPr lang="en-US" altLang="zh-CN" sz="1200" b="0" kern="1200" dirty="0">
                              <a:solidFill>
                                <a:schemeClr val="tx1"/>
                              </a:solidFill>
                              <a:effectLst/>
                              <a:latin typeface="Times New Roman" panose="02020603050405020304" pitchFamily="18" charset="0"/>
                              <a:ea typeface="+mn-ea"/>
                              <a:cs typeface="Times New Roman" panose="02020603050405020304" pitchFamily="18" charset="0"/>
                              <a:sym typeface="Symbol" panose="05050102010706020507" pitchFamily="18" charset="2"/>
                            </a:rPr>
                            <a:t></a:t>
                          </a:r>
                          <a:r>
                            <a:rPr lang="en-US" altLang="zh-CN" sz="1200" b="0" kern="1200" baseline="30000" dirty="0">
                              <a:solidFill>
                                <a:schemeClr val="tx1"/>
                              </a:solidFill>
                              <a:effectLst/>
                              <a:latin typeface="Times New Roman" panose="02020603050405020304" pitchFamily="18" charset="0"/>
                              <a:ea typeface="+mn-ea"/>
                              <a:cs typeface="Times New Roman" panose="02020603050405020304" pitchFamily="18" charset="0"/>
                              <a:sym typeface="Symbol" panose="05050102010706020507" pitchFamily="18" charset="2"/>
                            </a:rPr>
                            <a:t>±</a:t>
                          </a:r>
                          <a:endParaRPr lang="zh-CN" alt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tc>
                      <a:txBody>
                        <a:bodyPr/>
                        <a:lstStyle/>
                        <a:p>
                          <a:pPr algn="ctr"/>
                          <a:r>
                            <a:rPr lang="en-US" altLang="zh-CN" sz="1200" b="0" kern="100" dirty="0">
                              <a:solidFill>
                                <a:sysClr val="windowText" lastClr="000000"/>
                              </a:solidFill>
                              <a:effectLst/>
                              <a:latin typeface="Times New Roman" panose="02020603050405020304" pitchFamily="18" charset="0"/>
                              <a:ea typeface="宋体" panose="02010600030101010101" pitchFamily="2" charset="-122"/>
                            </a:rPr>
                            <a:t>28</a:t>
                          </a:r>
                          <a:endParaRPr lang="zh-CN" sz="1200" b="0" kern="100" dirty="0">
                            <a:solidFill>
                              <a:sysClr val="windowText" lastClr="000000"/>
                            </a:solidFill>
                            <a:effectLst/>
                            <a:latin typeface="Times New Roman" panose="02020603050405020304" pitchFamily="18" charset="0"/>
                            <a:ea typeface="宋体" panose="02010600030101010101" pitchFamily="2" charset="-122"/>
                          </a:endParaRPr>
                        </a:p>
                      </a:txBody>
                      <a:tcPr marL="101600" marR="101600" marT="50800" marB="50800" anchor="ctr">
                        <a:noFill/>
                      </a:tcPr>
                    </a:tc>
                    <a:tc>
                      <a:txBody>
                        <a:bodyPr/>
                        <a:lstStyle/>
                        <a:p>
                          <a:endParaRPr lang="zh-CN"/>
                        </a:p>
                      </a:txBody>
                      <a:tcPr marL="101600" marR="101600" marT="50800" marB="50800" anchor="ctr">
                        <a:blipFill>
                          <a:blip r:embed="rId6"/>
                          <a:stretch>
                            <a:fillRect l="-393750" t="-420370" r="-1042" b="-598148"/>
                          </a:stretch>
                        </a:blipFill>
                      </a:tcPr>
                    </a:tc>
                    <a:extLst>
                      <a:ext uri="{0D108BD9-81ED-4DB2-BD59-A6C34878D82A}">
                        <a16:rowId xmlns:a16="http://schemas.microsoft.com/office/drawing/2014/main" val="3174066103"/>
                      </a:ext>
                    </a:extLst>
                  </a:tr>
                  <a:tr h="324000">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zh-CN" sz="1200" b="0"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b="0" kern="1200" dirty="0">
                              <a:solidFill>
                                <a:schemeClr val="tx1"/>
                              </a:solidFill>
                              <a:effectLst/>
                              <a:latin typeface="Times New Roman" panose="02020603050405020304" pitchFamily="18" charset="0"/>
                              <a:ea typeface="+mn-ea"/>
                              <a:cs typeface="Times New Roman" panose="02020603050405020304" pitchFamily="18" charset="0"/>
                            </a:rPr>
                            <a:t>π</a:t>
                          </a:r>
                          <a:r>
                            <a:rPr lang="en-US" altLang="zh-CN" sz="1200" b="0" kern="1200" dirty="0" err="1">
                              <a:solidFill>
                                <a:schemeClr val="tx1"/>
                              </a:solidFill>
                              <a:effectLst/>
                              <a:latin typeface="Times New Roman" panose="02020603050405020304" pitchFamily="18" charset="0"/>
                              <a:ea typeface="+mn-ea"/>
                              <a:cs typeface="Times New Roman" panose="02020603050405020304" pitchFamily="18" charset="0"/>
                            </a:rPr>
                            <a:t>M3</a:t>
                          </a:r>
                          <a:endParaRPr lang="zh-CN" altLang="zh-CN" sz="1200" b="0"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表面</a:t>
                          </a:r>
                          <a:r>
                            <a:rPr lang="en-US" altLang="zh-CN" sz="1200" b="0" kern="12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sym typeface="Symbol" panose="05050102010706020507" pitchFamily="18" charset="2"/>
                            </a:rPr>
                            <a:t></a:t>
                          </a:r>
                          <a:endParaRPr lang="zh-CN" alt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B w="12700" cap="flat" cmpd="sng" algn="ctr">
                          <a:solidFill>
                            <a:schemeClr val="tx1"/>
                          </a:solidFill>
                          <a:prstDash val="solid"/>
                          <a:round/>
                          <a:headEnd type="none" w="med" len="med"/>
                          <a:tailEnd type="none" w="med" len="med"/>
                        </a:lnB>
                        <a:noFill/>
                      </a:tcPr>
                    </a:tc>
                    <a:tc>
                      <a:txBody>
                        <a:bodyPr/>
                        <a:lstStyle/>
                        <a:p>
                          <a:pPr algn="ctr"/>
                          <a:r>
                            <a:rPr lang="en-US" altLang="zh-CN" sz="1200" b="0" kern="100" dirty="0">
                              <a:solidFill>
                                <a:sysClr val="windowText" lastClr="000000"/>
                              </a:solidFill>
                              <a:effectLst/>
                              <a:latin typeface="Times New Roman" panose="02020603050405020304" pitchFamily="18" charset="0"/>
                              <a:ea typeface="宋体" panose="02010600030101010101" pitchFamily="2" charset="-122"/>
                            </a:rPr>
                            <a:t>5 - 30</a:t>
                          </a:r>
                          <a:endParaRPr lang="zh-CN" sz="1200" b="0" kern="100" dirty="0">
                            <a:solidFill>
                              <a:sysClr val="windowText" lastClr="000000"/>
                            </a:solidFill>
                            <a:effectLst/>
                            <a:latin typeface="Times New Roman" panose="02020603050405020304" pitchFamily="18" charset="0"/>
                            <a:ea typeface="宋体" panose="02010600030101010101" pitchFamily="2" charset="-122"/>
                          </a:endParaRPr>
                        </a:p>
                      </a:txBody>
                      <a:tcPr marL="101600" marR="101600" marT="50800" marB="50800" anchor="ctr">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b="0" kern="100" dirty="0">
                              <a:solidFill>
                                <a:sysClr val="windowText" lastClr="000000"/>
                              </a:solidFill>
                              <a:effectLst/>
                              <a:latin typeface="Times New Roman" panose="02020603050405020304" pitchFamily="18" charset="0"/>
                              <a:ea typeface="宋体" panose="02010600030101010101" pitchFamily="2" charset="-122"/>
                            </a:rPr>
                            <a:t>10</a:t>
                          </a:r>
                          <a:r>
                            <a:rPr lang="en-US" altLang="zh-CN" sz="1200" b="0" kern="100" baseline="30000" dirty="0">
                              <a:solidFill>
                                <a:sysClr val="windowText" lastClr="000000"/>
                              </a:solidFill>
                              <a:effectLst/>
                              <a:latin typeface="Times New Roman" panose="02020603050405020304" pitchFamily="18" charset="0"/>
                              <a:ea typeface="宋体" panose="02010600030101010101" pitchFamily="2" charset="-122"/>
                            </a:rPr>
                            <a:t>6</a:t>
                          </a:r>
                          <a:endParaRPr lang="zh-CN" altLang="zh-CN" sz="1200" b="0" kern="100" baseline="30000" dirty="0">
                            <a:solidFill>
                              <a:sysClr val="windowText" lastClr="000000"/>
                            </a:solidFill>
                            <a:effectLst/>
                            <a:latin typeface="Times New Roman" panose="02020603050405020304" pitchFamily="18" charset="0"/>
                            <a:ea typeface="宋体" panose="02010600030101010101" pitchFamily="2" charset="-122"/>
                          </a:endParaRPr>
                        </a:p>
                      </a:txBody>
                      <a:tcPr marL="101600" marR="101600" marT="50800" marB="50800" anchor="ct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62305372"/>
                      </a:ext>
                    </a:extLst>
                  </a:tr>
                  <a:tr h="324000">
                    <a:tc rowSpan="4">
                      <a:txBody>
                        <a:bodyPr/>
                        <a:lstStyle/>
                        <a:p>
                          <a:pPr algn="ctr"/>
                          <a:r>
                            <a:rPr lang="en-GB" altLang="zh-CN" sz="1200" b="0" i="0" u="none" strike="noStrike" baseline="0" dirty="0">
                              <a:solidFill>
                                <a:srgbClr val="000000"/>
                              </a:solidFill>
                              <a:latin typeface="Times New Roman" panose="02020603050405020304" pitchFamily="18" charset="0"/>
                            </a:rPr>
                            <a:t>TRIUMF</a:t>
                          </a:r>
                          <a:endParaRPr lang="zh-CN" sz="1200" b="0"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CN" sz="1200" b="0" kern="100" dirty="0" err="1">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M15</a:t>
                          </a:r>
                          <a:endParaRPr 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L w="12700" cmpd="sng">
                          <a:noFill/>
                        </a:lnL>
                        <a:lnT w="12700" cap="flat" cmpd="sng" algn="ctr">
                          <a:solidFill>
                            <a:schemeClr val="tx1"/>
                          </a:solidFill>
                          <a:prstDash val="solid"/>
                          <a:round/>
                          <a:headEnd type="none" w="med" len="med"/>
                          <a:tailEnd type="none" w="med" len="med"/>
                        </a:lnT>
                        <a:noFill/>
                      </a:tcPr>
                    </a:tc>
                    <a:tc>
                      <a:txBody>
                        <a:bodyPr/>
                        <a:lstStyle/>
                        <a:p>
                          <a:pPr algn="ctr"/>
                          <a:r>
                            <a:rPr lang="zh-CN" altLang="en-US"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表面</a:t>
                          </a:r>
                          <a:r>
                            <a:rPr lang="en-US" altLang="zh-CN" sz="1200" b="0" kern="12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sym typeface="Symbol" panose="05050102010706020507" pitchFamily="18" charset="2"/>
                            </a:rPr>
                            <a:t></a:t>
                          </a:r>
                          <a:endParaRPr 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T w="12700" cap="flat" cmpd="sng" algn="ctr">
                          <a:solidFill>
                            <a:schemeClr val="tx1"/>
                          </a:solidFill>
                          <a:prstDash val="solid"/>
                          <a:round/>
                          <a:headEnd type="none" w="med" len="med"/>
                          <a:tailEnd type="none" w="med" len="med"/>
                        </a:lnT>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kern="100" dirty="0">
                              <a:solidFill>
                                <a:sysClr val="windowText" lastClr="000000"/>
                              </a:solidFill>
                              <a:effectLst/>
                              <a:latin typeface="Times New Roman" panose="02020603050405020304" pitchFamily="18" charset="0"/>
                              <a:ea typeface="+mn-ea"/>
                              <a:cs typeface="Times New Roman" panose="02020603050405020304" pitchFamily="18" charset="0"/>
                            </a:rPr>
                            <a:t>28</a:t>
                          </a:r>
                          <a:endParaRPr lang="zh-CN" altLang="zh-CN" sz="1200" kern="100" dirty="0">
                            <a:solidFill>
                              <a:sysClr val="windowText" lastClr="000000"/>
                            </a:solidFill>
                            <a:effectLst/>
                            <a:latin typeface="Times New Roman" panose="02020603050405020304" pitchFamily="18" charset="0"/>
                            <a:ea typeface="+mn-ea"/>
                            <a:cs typeface="Times New Roman" panose="02020603050405020304" pitchFamily="18" charset="0"/>
                          </a:endParaRPr>
                        </a:p>
                      </a:txBody>
                      <a:tcPr marL="101600" marR="101600" marT="50800" marB="50800" anchor="ctr">
                        <a:lnT w="12700" cap="flat" cmpd="sng" algn="ctr">
                          <a:solidFill>
                            <a:schemeClr val="tx1"/>
                          </a:solidFill>
                          <a:prstDash val="solid"/>
                          <a:round/>
                          <a:headEnd type="none" w="med" len="med"/>
                          <a:tailEnd type="none" w="med" len="med"/>
                        </a:lnT>
                        <a:noFill/>
                      </a:tcPr>
                    </a:tc>
                    <a:tc>
                      <a:txBody>
                        <a:bodyPr/>
                        <a:lstStyle/>
                        <a:p>
                          <a:pPr algn="ctr"/>
                          <a:r>
                            <a:rPr lang="en-US"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7.5×10</a:t>
                          </a:r>
                          <a:r>
                            <a:rPr lang="en-US" alt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5</a:t>
                          </a:r>
                          <a:endParaRPr 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3914266735"/>
                      </a:ext>
                    </a:extLst>
                  </a:tr>
                  <a:tr h="324000">
                    <a:tc vMerge="1">
                      <a:txBody>
                        <a:bodyPr/>
                        <a:lstStyle/>
                        <a:p>
                          <a:pPr algn="ctr"/>
                          <a:endParaRPr lang="zh-CN" sz="1200" b="0"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CN" sz="1200" b="0" kern="100" dirty="0" err="1">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M20</a:t>
                          </a:r>
                          <a:endParaRPr 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L w="12700" cmpd="sng">
                          <a:noFill/>
                        </a:lnL>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表面</a:t>
                          </a:r>
                          <a:r>
                            <a:rPr lang="en-US" altLang="zh-CN" sz="1200" b="0" kern="12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sym typeface="Symbol" panose="05050102010706020507" pitchFamily="18" charset="2"/>
                            </a:rPr>
                            <a:t></a:t>
                          </a:r>
                          <a:endParaRPr lang="zh-CN" alt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kern="100" dirty="0">
                              <a:solidFill>
                                <a:sysClr val="windowText" lastClr="000000"/>
                              </a:solidFill>
                              <a:effectLst/>
                              <a:latin typeface="Times New Roman" panose="02020603050405020304" pitchFamily="18" charset="0"/>
                              <a:ea typeface="+mn-ea"/>
                              <a:cs typeface="Times New Roman" panose="02020603050405020304" pitchFamily="18" charset="0"/>
                            </a:rPr>
                            <a:t>28</a:t>
                          </a:r>
                          <a:endParaRPr lang="zh-CN" altLang="zh-CN" sz="1200" kern="100" dirty="0">
                            <a:solidFill>
                              <a:sysClr val="windowText" lastClr="000000"/>
                            </a:solidFill>
                            <a:effectLst/>
                            <a:latin typeface="Times New Roman" panose="02020603050405020304" pitchFamily="18" charset="0"/>
                            <a:ea typeface="+mn-ea"/>
                            <a:cs typeface="Times New Roman" panose="02020603050405020304" pitchFamily="18" charset="0"/>
                          </a:endParaRPr>
                        </a:p>
                      </a:txBody>
                      <a:tcPr marL="101600" marR="101600" marT="50800" marB="50800"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5.5×10</a:t>
                          </a:r>
                          <a:r>
                            <a:rPr lang="en-US" alt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5</a:t>
                          </a:r>
                          <a:endParaRPr lang="zh-CN" alt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extLst>
                      <a:ext uri="{0D108BD9-81ED-4DB2-BD59-A6C34878D82A}">
                        <a16:rowId xmlns:a16="http://schemas.microsoft.com/office/drawing/2014/main" val="2041451740"/>
                      </a:ext>
                    </a:extLst>
                  </a:tr>
                  <a:tr h="324000">
                    <a:tc vMerge="1">
                      <a:txBody>
                        <a:bodyPr/>
                        <a:lstStyle/>
                        <a:p>
                          <a:pPr algn="ctr"/>
                          <a:endParaRPr lang="zh-CN" sz="1200" b="0"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CN" sz="1200" b="0" kern="100" dirty="0" err="1">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M9A</a:t>
                          </a:r>
                          <a:endParaRPr 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L w="12700" cmpd="sng">
                          <a:noFill/>
                        </a:lnL>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表面</a:t>
                          </a:r>
                          <a:r>
                            <a:rPr lang="en-US" altLang="zh-CN" sz="1200" b="0" kern="12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sym typeface="Symbol" panose="05050102010706020507" pitchFamily="18" charset="2"/>
                            </a:rPr>
                            <a:t></a:t>
                          </a:r>
                          <a:endParaRPr lang="zh-CN" alt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kern="100" dirty="0">
                              <a:solidFill>
                                <a:sysClr val="windowText" lastClr="000000"/>
                              </a:solidFill>
                              <a:effectLst/>
                              <a:latin typeface="Times New Roman" panose="02020603050405020304" pitchFamily="18" charset="0"/>
                              <a:ea typeface="+mn-ea"/>
                              <a:cs typeface="Times New Roman" panose="02020603050405020304" pitchFamily="18" charset="0"/>
                            </a:rPr>
                            <a:t>28</a:t>
                          </a:r>
                          <a:endParaRPr lang="zh-CN" altLang="zh-CN" sz="1200" kern="100" dirty="0">
                            <a:solidFill>
                              <a:sysClr val="windowText" lastClr="000000"/>
                            </a:solidFill>
                            <a:effectLst/>
                            <a:latin typeface="Times New Roman" panose="02020603050405020304" pitchFamily="18" charset="0"/>
                            <a:ea typeface="+mn-ea"/>
                            <a:cs typeface="Times New Roman" panose="02020603050405020304" pitchFamily="18" charset="0"/>
                          </a:endParaRPr>
                        </a:p>
                      </a:txBody>
                      <a:tcPr marL="101600" marR="101600" marT="50800" marB="50800"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7.5×10</a:t>
                          </a:r>
                          <a:r>
                            <a:rPr lang="en-US" alt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5</a:t>
                          </a:r>
                          <a:endParaRPr lang="zh-CN" alt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extLst>
                      <a:ext uri="{0D108BD9-81ED-4DB2-BD59-A6C34878D82A}">
                        <a16:rowId xmlns:a16="http://schemas.microsoft.com/office/drawing/2014/main" val="3247926657"/>
                      </a:ext>
                    </a:extLst>
                  </a:tr>
                  <a:tr h="324000">
                    <a:tc vMerge="1">
                      <a:txBody>
                        <a:bodyPr/>
                        <a:lstStyle/>
                        <a:p>
                          <a:pPr algn="ctr"/>
                          <a:endParaRPr lang="zh-CN" sz="1200" b="0"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CN" sz="1200" b="0" kern="100" dirty="0" err="1">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M9H</a:t>
                          </a:r>
                          <a:endParaRPr 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L w="12700" cmpd="sng">
                          <a:noFill/>
                        </a:lnL>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衰变</a:t>
                          </a:r>
                          <a:r>
                            <a:rPr lang="en-US" altLang="zh-CN" sz="1200" b="0" kern="12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sym typeface="Symbol" panose="05050102010706020507" pitchFamily="18" charset="2"/>
                            </a:rPr>
                            <a:t></a:t>
                          </a:r>
                          <a:r>
                            <a:rPr lang="en-US" altLang="zh-CN" sz="1200" b="0" kern="1200" baseline="300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sym typeface="Symbol" panose="05050102010706020507" pitchFamily="18" charset="2"/>
                            </a:rPr>
                            <a:t>±</a:t>
                          </a:r>
                          <a:endParaRPr lang="zh-CN" altLang="zh-CN" sz="1200" b="0" kern="100" baseline="30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B w="12700" cap="flat" cmpd="sng" algn="ctr">
                          <a:solidFill>
                            <a:schemeClr val="tx1"/>
                          </a:solidFill>
                          <a:prstDash val="solid"/>
                          <a:round/>
                          <a:headEnd type="none" w="med" len="med"/>
                          <a:tailEnd type="none" w="med" len="med"/>
                        </a:lnB>
                        <a:noFill/>
                      </a:tcPr>
                    </a:tc>
                    <a:tc>
                      <a:txBody>
                        <a:bodyPr/>
                        <a:lstStyle/>
                        <a:p>
                          <a:pPr algn="ctr"/>
                          <a:r>
                            <a:rPr lang="en-US"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40-105</a:t>
                          </a:r>
                          <a:endParaRPr 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B w="12700" cap="flat" cmpd="sng" algn="ctr">
                          <a:solidFill>
                            <a:schemeClr val="tx1"/>
                          </a:solidFill>
                          <a:prstDash val="solid"/>
                          <a:round/>
                          <a:headEnd type="none" w="med" len="med"/>
                          <a:tailEnd type="none" w="med" len="med"/>
                        </a:lnB>
                        <a:noFill/>
                      </a:tcPr>
                    </a:tc>
                    <a:tc>
                      <a:txBody>
                        <a:bodyPr/>
                        <a:lstStyle/>
                        <a:p>
                          <a:pPr algn="ctr"/>
                          <a:r>
                            <a:rPr lang="en-US"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a:t>
                          </a:r>
                          <a:endParaRPr 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72717409"/>
                      </a:ext>
                    </a:extLst>
                  </a:tr>
                  <a:tr h="324000">
                    <a:tc>
                      <a:txBody>
                        <a:bodyPr/>
                        <a:lstStyle/>
                        <a:p>
                          <a:pPr algn="ctr"/>
                          <a:r>
                            <a:rPr lang="en-US" altLang="zh-CN" sz="1200" b="0" kern="100" dirty="0" err="1">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MuSIC</a:t>
                          </a:r>
                          <a:endParaRPr lang="zh-CN" sz="1200" b="0"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CN" sz="1200" b="0" kern="100" dirty="0" err="1">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M1</a:t>
                          </a:r>
                          <a:endParaRPr 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200" b="0" kern="100" dirty="0">
                              <a:solidFill>
                                <a:sysClr val="windowText" lastClr="000000"/>
                              </a:solidFill>
                              <a:effectLst/>
                              <a:latin typeface="Times New Roman" panose="02020603050405020304" pitchFamily="18" charset="0"/>
                              <a:ea typeface="+mn-ea"/>
                              <a:cs typeface="Times New Roman" panose="02020603050405020304" pitchFamily="18" charset="0"/>
                            </a:rPr>
                            <a:t>表面</a:t>
                          </a:r>
                          <a:r>
                            <a:rPr lang="en-US" altLang="zh-CN" sz="1200" b="0" kern="1200" dirty="0">
                              <a:solidFill>
                                <a:schemeClr val="tx1"/>
                              </a:solidFill>
                              <a:effectLst/>
                              <a:latin typeface="Times New Roman" panose="02020603050405020304" pitchFamily="18" charset="0"/>
                              <a:ea typeface="+mn-ea"/>
                              <a:cs typeface="Times New Roman" panose="02020603050405020304" pitchFamily="18" charset="0"/>
                              <a:sym typeface="Symbol" panose="05050102010706020507" pitchFamily="18" charset="2"/>
                            </a:rPr>
                            <a:t></a:t>
                          </a:r>
                          <a:r>
                            <a:rPr lang="en-US" altLang="zh-CN" sz="1200" b="0" kern="1200" baseline="30000" dirty="0">
                              <a:solidFill>
                                <a:schemeClr val="tx1"/>
                              </a:solidFill>
                              <a:effectLst/>
                              <a:latin typeface="Times New Roman" panose="02020603050405020304" pitchFamily="18" charset="0"/>
                              <a:ea typeface="+mn-ea"/>
                              <a:cs typeface="Times New Roman" panose="02020603050405020304" pitchFamily="18" charset="0"/>
                              <a:sym typeface="Symbol" panose="05050102010706020507" pitchFamily="18" charset="2"/>
                            </a:rPr>
                            <a:t>+</a:t>
                          </a:r>
                          <a:endParaRPr lang="zh-CN" altLang="zh-CN" sz="1200" b="0" kern="100" baseline="30000" dirty="0">
                            <a:solidFill>
                              <a:sysClr val="windowText" lastClr="000000"/>
                            </a:solidFill>
                            <a:effectLst/>
                            <a:latin typeface="Times New Roman" panose="02020603050405020304" pitchFamily="18" charset="0"/>
                            <a:ea typeface="+mn-ea"/>
                            <a:cs typeface="Times New Roman" panose="02020603050405020304" pitchFamily="18" charset="0"/>
                          </a:endParaRPr>
                        </a:p>
                      </a:txBody>
                      <a:tcPr marL="101600" marR="101600" marT="50800" marB="5080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28</a:t>
                          </a:r>
                          <a:endParaRPr 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L w="12700" cmpd="sng">
                          <a:noFill/>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zh-CN"/>
                        </a:p>
                      </a:txBody>
                      <a:tcPr marL="101600" marR="101600" marT="50800" marB="508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6"/>
                          <a:stretch>
                            <a:fillRect l="-393750" t="-1032075" r="-1042" b="-7547"/>
                          </a:stretch>
                        </a:blipFill>
                      </a:tcPr>
                    </a:tc>
                    <a:extLst>
                      <a:ext uri="{0D108BD9-81ED-4DB2-BD59-A6C34878D82A}">
                        <a16:rowId xmlns:a16="http://schemas.microsoft.com/office/drawing/2014/main" val="511472018"/>
                      </a:ext>
                    </a:extLst>
                  </a:tr>
                </a:tbl>
              </a:graphicData>
            </a:graphic>
          </p:graphicFrame>
        </mc:Fallback>
      </mc:AlternateContent>
      <p:sp>
        <p:nvSpPr>
          <p:cNvPr id="20" name="文本框 19">
            <a:extLst>
              <a:ext uri="{FF2B5EF4-FFF2-40B4-BE49-F238E27FC236}">
                <a16:creationId xmlns:a16="http://schemas.microsoft.com/office/drawing/2014/main" id="{CE5C132F-16FD-4A1D-A3CF-BB00041E3C63}"/>
              </a:ext>
            </a:extLst>
          </p:cNvPr>
          <p:cNvSpPr txBox="1"/>
          <p:nvPr>
            <p:custDataLst>
              <p:tags r:id="rId1"/>
            </p:custDataLst>
          </p:nvPr>
        </p:nvSpPr>
        <p:spPr>
          <a:xfrm>
            <a:off x="6018880" y="5179375"/>
            <a:ext cx="6037568" cy="418254"/>
          </a:xfrm>
          <a:prstGeom prst="rect">
            <a:avLst/>
          </a:prstGeom>
          <a:solidFill>
            <a:schemeClr val="bg1">
              <a:lumMod val="95000"/>
              <a:alpha val="63000"/>
            </a:schemeClr>
          </a:solidFill>
          <a:ln>
            <a:solidFill>
              <a:schemeClr val="tx1">
                <a:lumMod val="50000"/>
                <a:lumOff val="50000"/>
              </a:schemeClr>
            </a:solidFill>
          </a:ln>
        </p:spPr>
        <p:txBody>
          <a:bodyPr wrap="square">
            <a:noAutofit/>
          </a:bodyPr>
          <a:lstStyle/>
          <a:p>
            <a:pPr lvl="0" algn="ctr" defTabSz="914400" fontAlgn="ctr">
              <a:spcBef>
                <a:spcPts val="1200"/>
              </a:spcBef>
              <a:buClr>
                <a:srgbClr val="0A2D90"/>
              </a:buClr>
              <a:buSzPct val="80000"/>
              <a:defRPr/>
            </a:pPr>
            <a:r>
              <a:rPr lang="en-US" altLang="zh-CN" dirty="0">
                <a:latin typeface="Times New Roman" panose="02020603050405020304" pitchFamily="18" charset="0"/>
                <a:ea typeface="微软雅黑" panose="020B0503020204020204" charset="-122"/>
                <a:cs typeface="Times New Roman" panose="02020603050405020304" pitchFamily="18" charset="0"/>
              </a:rPr>
              <a:t>μ</a:t>
            </a:r>
            <a:r>
              <a:rPr lang="zh-CN" altLang="en-US" dirty="0">
                <a:latin typeface="Times New Roman" panose="02020603050405020304" pitchFamily="18" charset="0"/>
                <a:ea typeface="微软雅黑" panose="020B0503020204020204" charset="-122"/>
                <a:cs typeface="Times New Roman" panose="02020603050405020304" pitchFamily="18" charset="0"/>
              </a:rPr>
              <a:t>子应用的拓展，对束流需求增长，对品质要求提高</a:t>
            </a:r>
            <a:endParaRPr kumimoji="0" lang="zh-CN" altLang="en-US" i="0" u="none" strike="noStrike" kern="1200" cap="none" spc="0" normalizeH="0" baseline="0" noProof="0" dirty="0">
              <a:ln>
                <a:noFill/>
              </a:ln>
              <a:solidFill>
                <a:schemeClr val="tx1"/>
              </a:solidFill>
              <a:effectLst/>
              <a:uLnTx/>
              <a:uFillTx/>
              <a:latin typeface="Times New Roman" panose="02020603050405020304" pitchFamily="18" charset="0"/>
              <a:ea typeface="微软雅黑" panose="020B0503020204020204" charset="-122"/>
              <a:cs typeface="Times New Roman" panose="02020603050405020304" pitchFamily="18" charset="0"/>
            </a:endParaRPr>
          </a:p>
        </p:txBody>
      </p:sp>
      <p:sp>
        <p:nvSpPr>
          <p:cNvPr id="22" name="文本框 21">
            <a:extLst>
              <a:ext uri="{FF2B5EF4-FFF2-40B4-BE49-F238E27FC236}">
                <a16:creationId xmlns:a16="http://schemas.microsoft.com/office/drawing/2014/main" id="{E72459B2-6455-43C5-A7D7-8C0BB98FEE02}"/>
              </a:ext>
            </a:extLst>
          </p:cNvPr>
          <p:cNvSpPr txBox="1"/>
          <p:nvPr/>
        </p:nvSpPr>
        <p:spPr>
          <a:xfrm>
            <a:off x="6395503" y="5652192"/>
            <a:ext cx="5396021" cy="1126462"/>
          </a:xfrm>
          <a:prstGeom prst="rect">
            <a:avLst/>
          </a:prstGeom>
          <a:solidFill>
            <a:schemeClr val="bg1"/>
          </a:solidFill>
        </p:spPr>
        <p:txBody>
          <a:bodyPr wrap="square">
            <a:spAutoFit/>
          </a:bodyPr>
          <a:lstStyle/>
          <a:p>
            <a:pPr marL="285750" lvl="1" indent="-285750" defTabSz="914400" fontAlgn="ctr">
              <a:lnSpc>
                <a:spcPct val="120000"/>
              </a:lnSpc>
              <a:buClr>
                <a:schemeClr val="tx1"/>
              </a:buClr>
              <a:buSzPct val="80000"/>
              <a:buFont typeface="Wingdings" panose="05000000000000000000" pitchFamily="2" charset="2"/>
              <a:buChar char="Ø"/>
              <a:defRPr/>
            </a:pPr>
            <a:r>
              <a:rPr lang="zh-CN" altLang="en-US" sz="1400" dirty="0">
                <a:solidFill>
                  <a:srgbClr val="0432FF"/>
                </a:solidFill>
                <a:latin typeface="Times New Roman" panose="02020603050405020304" pitchFamily="18" charset="0"/>
                <a:ea typeface="微软雅黑" panose="020B0503020204020204" charset="-122"/>
                <a:cs typeface="Times New Roman" panose="02020603050405020304" pitchFamily="18" charset="0"/>
              </a:rPr>
              <a:t>现有装置：</a:t>
            </a:r>
            <a:r>
              <a:rPr lang="zh-CN" altLang="en-US" sz="1400" dirty="0">
                <a:latin typeface="Times New Roman" panose="02020603050405020304" pitchFamily="18" charset="0"/>
                <a:ea typeface="微软雅黑" panose="020B0503020204020204" charset="-122"/>
                <a:cs typeface="Times New Roman" panose="02020603050405020304" pitchFamily="18" charset="0"/>
              </a:rPr>
              <a:t>新建或重建缪子靶、束线提升束流品质</a:t>
            </a:r>
          </a:p>
          <a:p>
            <a:pPr marL="285750" lvl="2" indent="-285750" defTabSz="914400" fontAlgn="ctr">
              <a:lnSpc>
                <a:spcPct val="120000"/>
              </a:lnSpc>
              <a:buClr>
                <a:schemeClr val="tx1"/>
              </a:buClr>
              <a:buSzPct val="80000"/>
              <a:buFont typeface="Wingdings" panose="05000000000000000000" pitchFamily="2" charset="2"/>
              <a:buChar char="Ø"/>
              <a:defRPr/>
            </a:pPr>
            <a:r>
              <a:rPr lang="zh-CN" altLang="en-US" sz="1400" dirty="0">
                <a:solidFill>
                  <a:srgbClr val="FF0000"/>
                </a:solidFill>
                <a:latin typeface="微软雅黑" panose="020B0503020204020204" pitchFamily="34" charset="-122"/>
                <a:ea typeface="微软雅黑" panose="020B0503020204020204" pitchFamily="34" charset="-122"/>
              </a:rPr>
              <a:t>更多缪子源</a:t>
            </a:r>
            <a:r>
              <a:rPr lang="zh-CN" altLang="en-US" sz="1400" dirty="0"/>
              <a:t>：</a:t>
            </a:r>
            <a:endParaRPr lang="en-US" altLang="zh-CN" sz="1400" dirty="0"/>
          </a:p>
          <a:p>
            <a:pPr marL="742950" lvl="3" indent="-285750" defTabSz="914400" fontAlgn="ctr">
              <a:lnSpc>
                <a:spcPct val="120000"/>
              </a:lnSpc>
              <a:buClr>
                <a:schemeClr val="tx1"/>
              </a:buClr>
              <a:buSzPct val="80000"/>
              <a:buFont typeface="Arial" panose="020B0604020202020204" pitchFamily="34" charset="0"/>
              <a:buChar char="•"/>
              <a:defRPr/>
            </a:pPr>
            <a:r>
              <a:rPr kumimoji="0" lang="en-US" altLang="zh-CN" sz="1400" u="none" strike="noStrike" kern="1200" cap="none" spc="0" normalizeH="0" baseline="0" noProof="0" dirty="0">
                <a:ln>
                  <a:noFill/>
                </a:ln>
                <a:effectLst/>
                <a:uLnTx/>
                <a:uFillTx/>
                <a:latin typeface="Times New Roman" panose="02020603050405020304" pitchFamily="18" charset="0"/>
                <a:ea typeface="微软雅黑" panose="020B0503020204020204" charset="-122"/>
                <a:cs typeface="Times New Roman" panose="02020603050405020304" pitchFamily="18" charset="0"/>
              </a:rPr>
              <a:t>CSNS-MELODY </a:t>
            </a:r>
            <a:r>
              <a:rPr lang="en-US" altLang="zh-CN" sz="1400" dirty="0">
                <a:latin typeface="Times New Roman" panose="02020603050405020304" pitchFamily="18" charset="0"/>
                <a:ea typeface="微软雅黑" panose="020B0503020204020204" charset="-122"/>
                <a:cs typeface="Times New Roman" panose="02020603050405020304" pitchFamily="18" charset="0"/>
              </a:rPr>
              <a:t>,</a:t>
            </a:r>
            <a:r>
              <a:rPr lang="zh-CN" altLang="en-US" sz="1400" dirty="0">
                <a:latin typeface="Times New Roman" panose="02020603050405020304" pitchFamily="18" charset="0"/>
                <a:ea typeface="微软雅黑" panose="020B0503020204020204" charset="-122"/>
                <a:cs typeface="Times New Roman" panose="02020603050405020304" pitchFamily="18" charset="0"/>
              </a:rPr>
              <a:t> </a:t>
            </a:r>
            <a:r>
              <a:rPr lang="en-US" altLang="zh-CN" sz="1400" dirty="0">
                <a:latin typeface="Times New Roman" panose="02020603050405020304" pitchFamily="18" charset="0"/>
                <a:ea typeface="微软雅黑" panose="020B0503020204020204" charset="-122"/>
                <a:cs typeface="Times New Roman" panose="02020603050405020304" pitchFamily="18" charset="0"/>
              </a:rPr>
              <a:t>HIAF/</a:t>
            </a:r>
            <a:r>
              <a:rPr lang="en-US" altLang="zh-CN" sz="1400" dirty="0" err="1">
                <a:latin typeface="Times New Roman" panose="02020603050405020304" pitchFamily="18" charset="0"/>
                <a:ea typeface="微软雅黑" panose="020B0503020204020204" charset="-122"/>
                <a:cs typeface="Times New Roman" panose="02020603050405020304" pitchFamily="18" charset="0"/>
              </a:rPr>
              <a:t>CiADS</a:t>
            </a:r>
            <a:r>
              <a:rPr lang="en-US" altLang="zh-CN" sz="1400" dirty="0">
                <a:latin typeface="Times New Roman" panose="02020603050405020304" pitchFamily="18" charset="0"/>
                <a:ea typeface="微软雅黑" panose="020B0503020204020204" charset="-122"/>
                <a:cs typeface="Times New Roman" panose="02020603050405020304" pitchFamily="18" charset="0"/>
              </a:rPr>
              <a:t>, SHINE (e-Driven)</a:t>
            </a:r>
            <a:endParaRPr lang="en-US" altLang="zh-CN" sz="1400" dirty="0">
              <a:solidFill>
                <a:srgbClr val="FF0000"/>
              </a:solidFill>
              <a:latin typeface="Times New Roman" panose="02020603050405020304" pitchFamily="18" charset="0"/>
              <a:ea typeface="微软雅黑" panose="020B0503020204020204" charset="-122"/>
              <a:cs typeface="Times New Roman" panose="02020603050405020304" pitchFamily="18" charset="0"/>
            </a:endParaRPr>
          </a:p>
          <a:p>
            <a:pPr marL="742950" lvl="3" indent="-285750" defTabSz="914400" fontAlgn="ctr">
              <a:lnSpc>
                <a:spcPct val="120000"/>
              </a:lnSpc>
              <a:buClr>
                <a:schemeClr val="tx1"/>
              </a:buClr>
              <a:buSzPct val="80000"/>
              <a:buFont typeface="Arial" panose="020B0604020202020204" pitchFamily="34" charset="0"/>
              <a:buChar char="•"/>
              <a:defRPr/>
            </a:pPr>
            <a:r>
              <a:rPr kumimoji="0" lang="en-US" altLang="zh-CN" sz="1400" i="0" u="none" strike="noStrike" kern="1200" cap="none" spc="0" normalizeH="0" baseline="0" noProof="0" dirty="0">
                <a:ln>
                  <a:noFill/>
                </a:ln>
                <a:effectLst/>
                <a:uLnTx/>
                <a:uFillTx/>
                <a:latin typeface="Times New Roman" panose="02020603050405020304" pitchFamily="18" charset="0"/>
                <a:ea typeface="微软雅黑" panose="020B0503020204020204" charset="-122"/>
                <a:cs typeface="Times New Roman" panose="02020603050405020304" pitchFamily="18" charset="0"/>
              </a:rPr>
              <a:t>RAON (Korea), SNS (USA)</a:t>
            </a:r>
          </a:p>
        </p:txBody>
      </p:sp>
      <p:graphicFrame>
        <p:nvGraphicFramePr>
          <p:cNvPr id="23" name="表格 22">
            <a:extLst>
              <a:ext uri="{FF2B5EF4-FFF2-40B4-BE49-F238E27FC236}">
                <a16:creationId xmlns:a16="http://schemas.microsoft.com/office/drawing/2014/main" id="{71EA0EB4-4FA0-4577-98B3-4579BAF27EDD}"/>
              </a:ext>
            </a:extLst>
          </p:cNvPr>
          <p:cNvGraphicFramePr>
            <a:graphicFrameLocks noGrp="1"/>
          </p:cNvGraphicFramePr>
          <p:nvPr>
            <p:extLst>
              <p:ext uri="{D42A27DB-BD31-4B8C-83A1-F6EECF244321}">
                <p14:modId xmlns:p14="http://schemas.microsoft.com/office/powerpoint/2010/main" val="2910342637"/>
              </p:ext>
            </p:extLst>
          </p:nvPr>
        </p:nvGraphicFramePr>
        <p:xfrm>
          <a:off x="566904" y="1434906"/>
          <a:ext cx="5038510" cy="2397760"/>
        </p:xfrm>
        <a:graphic>
          <a:graphicData uri="http://schemas.openxmlformats.org/drawingml/2006/table">
            <a:tbl>
              <a:tblPr firstRow="1" firstCol="1" bandRow="1">
                <a:tableStyleId>{5C22544A-7EE6-4342-B048-85BDC9FD1C3A}</a:tableStyleId>
              </a:tblPr>
              <a:tblGrid>
                <a:gridCol w="709744">
                  <a:extLst>
                    <a:ext uri="{9D8B030D-6E8A-4147-A177-3AD203B41FA5}">
                      <a16:colId xmlns:a16="http://schemas.microsoft.com/office/drawing/2014/main" val="4214357484"/>
                    </a:ext>
                  </a:extLst>
                </a:gridCol>
                <a:gridCol w="1046921">
                  <a:extLst>
                    <a:ext uri="{9D8B030D-6E8A-4147-A177-3AD203B41FA5}">
                      <a16:colId xmlns:a16="http://schemas.microsoft.com/office/drawing/2014/main" val="45770869"/>
                    </a:ext>
                  </a:extLst>
                </a:gridCol>
                <a:gridCol w="1025889">
                  <a:extLst>
                    <a:ext uri="{9D8B030D-6E8A-4147-A177-3AD203B41FA5}">
                      <a16:colId xmlns:a16="http://schemas.microsoft.com/office/drawing/2014/main" val="3090904132"/>
                    </a:ext>
                  </a:extLst>
                </a:gridCol>
                <a:gridCol w="1127978">
                  <a:extLst>
                    <a:ext uri="{9D8B030D-6E8A-4147-A177-3AD203B41FA5}">
                      <a16:colId xmlns:a16="http://schemas.microsoft.com/office/drawing/2014/main" val="3048268706"/>
                    </a:ext>
                  </a:extLst>
                </a:gridCol>
                <a:gridCol w="1127978">
                  <a:extLst>
                    <a:ext uri="{9D8B030D-6E8A-4147-A177-3AD203B41FA5}">
                      <a16:colId xmlns:a16="http://schemas.microsoft.com/office/drawing/2014/main" val="2682003268"/>
                    </a:ext>
                  </a:extLst>
                </a:gridCol>
              </a:tblGrid>
              <a:tr h="406400">
                <a:tc>
                  <a:txBody>
                    <a:bodyPr/>
                    <a:lstStyle/>
                    <a:p>
                      <a:pPr algn="ctr"/>
                      <a:endParaRPr lang="zh-CN" sz="1200" kern="100" dirty="0">
                        <a:solidFill>
                          <a:srgbClr val="0432FF"/>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zh-CN" sz="1200" kern="100" dirty="0">
                        <a:solidFill>
                          <a:srgbClr val="0432FF"/>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zh-CN" sz="1200" kern="100" dirty="0">
                        <a:solidFill>
                          <a:srgbClr val="0432FF"/>
                        </a:solidFill>
                        <a:effectLst/>
                        <a:latin typeface="Times New Roman" panose="02020603050405020304" pitchFamily="18" charset="0"/>
                        <a:ea typeface="+mn-ea"/>
                        <a:cs typeface="Times New Roman" panose="02020603050405020304" pitchFamily="18" charset="0"/>
                      </a:endParaRPr>
                    </a:p>
                  </a:txBody>
                  <a:tcPr marL="101600" marR="101600" marT="50800" marB="508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zh-CN" sz="1200" kern="100" dirty="0">
                        <a:solidFill>
                          <a:srgbClr val="0432FF"/>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zh-CN" sz="1200" b="1" kern="100" dirty="0">
                        <a:solidFill>
                          <a:srgbClr val="0432FF"/>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84624572"/>
                  </a:ext>
                </a:extLst>
              </a:tr>
              <a:tr h="0">
                <a:tc rowSpan="5">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zh-CN" sz="1200" b="0" kern="100" dirty="0">
                        <a:solidFill>
                          <a:srgbClr val="0432FF"/>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algn="ctr"/>
                      <a:endParaRPr lang="zh-CN" sz="1200" b="0" kern="100" dirty="0">
                        <a:solidFill>
                          <a:srgbClr val="0432FF"/>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T w="12700" cap="flat" cmpd="sng" algn="ctr">
                      <a:solidFill>
                        <a:schemeClr val="tx1"/>
                      </a:solidFill>
                      <a:prstDash val="solid"/>
                      <a:round/>
                      <a:headEnd type="none" w="med" len="med"/>
                      <a:tailEnd type="none" w="med" len="med"/>
                    </a:lnT>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zh-CN" sz="1200" b="0" kern="100" baseline="30000" dirty="0">
                        <a:solidFill>
                          <a:srgbClr val="0432FF"/>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T w="12700" cap="flat" cmpd="sng" algn="ctr">
                      <a:solidFill>
                        <a:schemeClr val="tx1"/>
                      </a:solidFill>
                      <a:prstDash val="solid"/>
                      <a:round/>
                      <a:headEnd type="none" w="med" len="med"/>
                      <a:tailEnd type="none" w="med" len="med"/>
                    </a:lnT>
                    <a:noFill/>
                  </a:tcPr>
                </a:tc>
                <a:tc>
                  <a:txBody>
                    <a:bodyPr/>
                    <a:lstStyle/>
                    <a:p>
                      <a:pPr algn="ctr"/>
                      <a:endParaRPr lang="en-US" altLang="zh-CN" sz="1200" kern="100" dirty="0">
                        <a:solidFill>
                          <a:srgbClr val="0432FF"/>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T w="12700" cap="flat" cmpd="sng" algn="ctr">
                      <a:solidFill>
                        <a:schemeClr val="tx1"/>
                      </a:solidFill>
                      <a:prstDash val="solid"/>
                      <a:round/>
                      <a:headEnd type="none" w="med" len="med"/>
                      <a:tailEnd type="none" w="med" len="med"/>
                    </a:lnT>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altLang="zh-CN" sz="1200" b="0" kern="100" baseline="30000" dirty="0">
                        <a:solidFill>
                          <a:srgbClr val="0432FF"/>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2507479536"/>
                  </a:ext>
                </a:extLst>
              </a:tr>
              <a:tr h="0">
                <a:tc vMerge="1">
                  <a:txBody>
                    <a:bodyPr/>
                    <a:lstStyle/>
                    <a:p>
                      <a:endParaRPr lang="zh-CN" altLang="en-US"/>
                    </a:p>
                  </a:txBody>
                  <a:tcPr/>
                </a:tc>
                <a:tc vMerge="1">
                  <a:txBody>
                    <a:bodyPr/>
                    <a:lstStyle/>
                    <a:p>
                      <a:endParaRPr lang="zh-CN" altLang="en-US"/>
                    </a:p>
                  </a:txBody>
                  <a:tcPr/>
                </a:tc>
                <a:tc>
                  <a:txBody>
                    <a:bodyPr/>
                    <a:lstStyle/>
                    <a:p>
                      <a:pPr algn="ctr"/>
                      <a:endParaRPr lang="zh-CN" sz="1200" b="0" kern="100" baseline="30000" dirty="0">
                        <a:solidFill>
                          <a:srgbClr val="0432FF"/>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zh-CN" sz="1200" kern="100" dirty="0">
                        <a:solidFill>
                          <a:srgbClr val="0432FF"/>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zh-CN" sz="1200" b="0" kern="100" baseline="30000" dirty="0">
                        <a:solidFill>
                          <a:srgbClr val="0432FF"/>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extLst>
                  <a:ext uri="{0D108BD9-81ED-4DB2-BD59-A6C34878D82A}">
                    <a16:rowId xmlns:a16="http://schemas.microsoft.com/office/drawing/2014/main" val="4123676400"/>
                  </a:ext>
                </a:extLst>
              </a:tr>
              <a:tr h="0">
                <a:tc vMerge="1">
                  <a:txBody>
                    <a:bodyPr/>
                    <a:lstStyle/>
                    <a:p>
                      <a:endParaRPr/>
                    </a:p>
                  </a:txBody>
                  <a:tcPr marL="101600" marR="101600" marT="50800" marB="50800"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zh-CN" sz="1200" b="0" kern="100" dirty="0">
                        <a:solidFill>
                          <a:srgbClr val="0432FF"/>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200" kern="100" dirty="0">
                          <a:solidFill>
                            <a:srgbClr val="0432FF"/>
                          </a:solidFill>
                          <a:effectLst/>
                          <a:latin typeface="Times New Roman" panose="02020603050405020304" pitchFamily="18" charset="0"/>
                          <a:ea typeface="宋体" panose="02010600030101010101" pitchFamily="2" charset="-122"/>
                          <a:cs typeface="Times New Roman" panose="02020603050405020304" pitchFamily="18" charset="0"/>
                        </a:rPr>
                        <a:t>全螺线管聚焦 </a:t>
                      </a:r>
                      <a:r>
                        <a:rPr lang="en-US" altLang="zh-CN" sz="1200" kern="100" dirty="0">
                          <a:solidFill>
                            <a:srgbClr val="0432FF"/>
                          </a:solidFill>
                          <a:effectLst/>
                          <a:latin typeface="Times New Roman" panose="02020603050405020304" pitchFamily="18" charset="0"/>
                          <a:ea typeface="宋体" panose="02010600030101010101" pitchFamily="2" charset="-122"/>
                          <a:cs typeface="Times New Roman" panose="02020603050405020304" pitchFamily="18" charset="0"/>
                        </a:rPr>
                        <a:t>/ </a:t>
                      </a:r>
                      <a:r>
                        <a:rPr lang="zh-CN" altLang="en-US" sz="1200" kern="100" dirty="0">
                          <a:solidFill>
                            <a:srgbClr val="0432FF"/>
                          </a:solidFill>
                          <a:effectLst/>
                          <a:latin typeface="Times New Roman" panose="02020603050405020304" pitchFamily="18" charset="0"/>
                          <a:ea typeface="宋体" panose="02010600030101010101" pitchFamily="2" charset="-122"/>
                          <a:cs typeface="Times New Roman" panose="02020603050405020304" pitchFamily="18" charset="0"/>
                        </a:rPr>
                        <a:t>发展激光慢化技术</a:t>
                      </a:r>
                    </a:p>
                  </a:txBody>
                  <a:tcPr marL="101600" marR="101600" marT="50800" marB="50800" anchor="ctr">
                    <a:solidFill>
                      <a:schemeClr val="bg1"/>
                    </a:solidFill>
                  </a:tcPr>
                </a:tc>
                <a:tc hMerge="1">
                  <a:txBody>
                    <a:bodyPr/>
                    <a:lstStyle/>
                    <a:p>
                      <a:endParaRPr/>
                    </a:p>
                  </a:txBody>
                  <a:tcPr marL="101600" marR="101600" marT="50800" marB="50800" anchor="ctr">
                    <a:noFill/>
                  </a:tcPr>
                </a:tc>
                <a:tc hMerge="1">
                  <a:txBody>
                    <a:bodyPr/>
                    <a:lstStyle/>
                    <a:p>
                      <a:endParaRPr dirty="0"/>
                    </a:p>
                  </a:txBody>
                  <a:tcPr marL="101600" marR="101600" marT="50800" marB="50800" anchor="ctr">
                    <a:noFill/>
                  </a:tcPr>
                </a:tc>
                <a:extLst>
                  <a:ext uri="{0D108BD9-81ED-4DB2-BD59-A6C34878D82A}">
                    <a16:rowId xmlns:a16="http://schemas.microsoft.com/office/drawing/2014/main" val="2501748374"/>
                  </a:ext>
                </a:extLst>
              </a:tr>
              <a:tr h="0">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zh-CN" sz="1200" b="0" kern="100" dirty="0">
                        <a:solidFill>
                          <a:srgbClr val="0432FF"/>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200" b="0" i="0" u="none" strike="noStrike" kern="100" cap="none" spc="0" normalizeH="0" baseline="0" noProof="0" dirty="0">
                          <a:ln>
                            <a:noFill/>
                          </a:ln>
                          <a:solidFill>
                            <a:srgbClr val="0432FF"/>
                          </a:solidFill>
                          <a:effectLst/>
                          <a:uLnTx/>
                          <a:uFillTx/>
                          <a:latin typeface="Times New Roman" panose="02020603050405020304" pitchFamily="18" charset="0"/>
                          <a:ea typeface="宋体" panose="02010600030101010101" pitchFamily="2" charset="-122"/>
                          <a:cs typeface="Times New Roman" panose="02020603050405020304" pitchFamily="18" charset="0"/>
                        </a:rPr>
                        <a:t>通过脉冲分束装置新建</a:t>
                      </a:r>
                      <a:r>
                        <a:rPr kumimoji="0" lang="en-US" altLang="zh-CN" sz="1200" b="0" i="0" u="none" strike="noStrike" kern="100" cap="none" spc="0" normalizeH="0" baseline="0" noProof="0" dirty="0">
                          <a:ln>
                            <a:noFill/>
                          </a:ln>
                          <a:solidFill>
                            <a:srgbClr val="0432FF"/>
                          </a:solidFill>
                          <a:effectLst/>
                          <a:uLnTx/>
                          <a:uFillTx/>
                          <a:latin typeface="Times New Roman" panose="02020603050405020304" pitchFamily="18" charset="0"/>
                          <a:ea typeface="宋体" panose="02010600030101010101" pitchFamily="2" charset="-122"/>
                          <a:cs typeface="Times New Roman" panose="02020603050405020304" pitchFamily="18" charset="0"/>
                        </a:rPr>
                        <a:t>2</a:t>
                      </a:r>
                      <a:r>
                        <a:rPr kumimoji="0" lang="zh-CN" altLang="en-US" sz="1200" b="0" i="0" u="none" strike="noStrike" kern="100" cap="none" spc="0" normalizeH="0" baseline="0" noProof="0" dirty="0">
                          <a:ln>
                            <a:noFill/>
                          </a:ln>
                          <a:solidFill>
                            <a:srgbClr val="0432FF"/>
                          </a:solidFill>
                          <a:effectLst/>
                          <a:uLnTx/>
                          <a:uFillTx/>
                          <a:latin typeface="Times New Roman" panose="02020603050405020304" pitchFamily="18" charset="0"/>
                          <a:ea typeface="宋体" panose="02010600030101010101" pitchFamily="2" charset="-122"/>
                          <a:cs typeface="Times New Roman" panose="02020603050405020304" pitchFamily="18" charset="0"/>
                        </a:rPr>
                        <a:t>个分支</a:t>
                      </a:r>
                    </a:p>
                  </a:txBody>
                  <a:tcPr marL="101600" marR="101600" marT="50800" marB="50800" anchor="ctr">
                    <a:solidFill>
                      <a:schemeClr val="bg1"/>
                    </a:solidFill>
                  </a:tcPr>
                </a:tc>
                <a:tc hMerge="1">
                  <a:txBody>
                    <a:bodyPr/>
                    <a:lstStyle/>
                    <a:p>
                      <a:endParaRPr/>
                    </a:p>
                  </a:txBody>
                  <a:tcPr marL="101600" marR="101600" marT="50800" marB="50800" anchor="ctr">
                    <a:noFill/>
                  </a:tcPr>
                </a:tc>
                <a:tc hMerge="1">
                  <a:txBody>
                    <a:bodyPr/>
                    <a:lstStyle/>
                    <a:p>
                      <a:endParaRPr dirty="0"/>
                    </a:p>
                  </a:txBody>
                  <a:tcPr marL="101600" marR="101600" marT="50800" marB="50800" anchor="ctr">
                    <a:noFill/>
                  </a:tcPr>
                </a:tc>
                <a:extLst>
                  <a:ext uri="{0D108BD9-81ED-4DB2-BD59-A6C34878D82A}">
                    <a16:rowId xmlns:a16="http://schemas.microsoft.com/office/drawing/2014/main" val="3343204145"/>
                  </a:ext>
                </a:extLst>
              </a:tr>
              <a:tr h="0">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zh-CN" sz="1200" b="0" kern="100" dirty="0">
                        <a:solidFill>
                          <a:srgbClr val="0432FF"/>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B w="12700" cap="flat" cmpd="sng" algn="ctr">
                      <a:solidFill>
                        <a:schemeClr val="tx1"/>
                      </a:solidFill>
                      <a:prstDash val="solid"/>
                      <a:round/>
                      <a:headEnd type="none" w="med" len="med"/>
                      <a:tailEnd type="none" w="med" len="med"/>
                    </a:lnB>
                    <a:noFill/>
                  </a:tcPr>
                </a:tc>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200" b="0" kern="100" dirty="0">
                          <a:solidFill>
                            <a:srgbClr val="0432FF"/>
                          </a:solidFill>
                          <a:effectLst/>
                          <a:latin typeface="Times New Roman" panose="02020603050405020304" pitchFamily="18" charset="0"/>
                          <a:ea typeface="宋体" panose="02010600030101010101" pitchFamily="2" charset="-122"/>
                          <a:cs typeface="Times New Roman" panose="02020603050405020304" pitchFamily="18" charset="0"/>
                        </a:rPr>
                        <a:t>螺线管方案高效传输高动量、高流强缪子束</a:t>
                      </a:r>
                      <a:endParaRPr lang="zh-CN" altLang="en-US" sz="1200" kern="100" dirty="0">
                        <a:solidFill>
                          <a:srgbClr val="0432FF"/>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B w="12700" cap="flat" cmpd="sng" algn="ctr">
                      <a:solidFill>
                        <a:schemeClr val="tx1"/>
                      </a:solidFill>
                      <a:prstDash val="solid"/>
                      <a:round/>
                      <a:headEnd type="none" w="med" len="med"/>
                      <a:tailEnd type="none" w="med" len="med"/>
                    </a:lnB>
                    <a:solidFill>
                      <a:schemeClr val="bg1"/>
                    </a:solidFill>
                  </a:tcPr>
                </a:tc>
                <a:tc hMerge="1">
                  <a:txBody>
                    <a:bodyPr/>
                    <a:lstStyle/>
                    <a:p>
                      <a:endParaRPr/>
                    </a:p>
                  </a:txBody>
                  <a:tcPr marL="101600" marR="101600" marT="50800" marB="50800" anchor="ctr">
                    <a:solidFill>
                      <a:schemeClr val="bg1"/>
                    </a:solidFill>
                  </a:tcPr>
                </a:tc>
                <a:tc hMerge="1">
                  <a:txBody>
                    <a:bodyPr/>
                    <a:lstStyle/>
                    <a:p>
                      <a:endParaRPr dirty="0"/>
                    </a:p>
                  </a:txBody>
                  <a:tcPr marL="101600" marR="101600" marT="50800" marB="50800" anchor="ctr">
                    <a:solidFill>
                      <a:schemeClr val="bg1"/>
                    </a:solidFill>
                  </a:tcPr>
                </a:tc>
                <a:extLst>
                  <a:ext uri="{0D108BD9-81ED-4DB2-BD59-A6C34878D82A}">
                    <a16:rowId xmlns:a16="http://schemas.microsoft.com/office/drawing/2014/main" val="686266441"/>
                  </a:ext>
                </a:extLst>
              </a:tr>
              <a:tr h="0">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zh-CN" sz="1200" b="0" kern="100" dirty="0">
                        <a:solidFill>
                          <a:srgbClr val="0432FF"/>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b="0" kern="100" dirty="0">
                          <a:solidFill>
                            <a:srgbClr val="0432FF"/>
                          </a:solidFill>
                          <a:effectLst/>
                          <a:latin typeface="Times New Roman" panose="02020603050405020304" pitchFamily="18" charset="0"/>
                          <a:ea typeface="宋体" panose="02010600030101010101" pitchFamily="2" charset="-122"/>
                          <a:cs typeface="Times New Roman" panose="02020603050405020304" pitchFamily="18" charset="0"/>
                        </a:rPr>
                        <a:t>Super- </a:t>
                      </a:r>
                      <a:r>
                        <a:rPr lang="en-US" altLang="zh-CN" sz="1200" b="0" kern="100" dirty="0" err="1">
                          <a:solidFill>
                            <a:srgbClr val="0432FF"/>
                          </a:solidFill>
                          <a:effectLst/>
                          <a:latin typeface="Times New Roman" panose="02020603050405020304" pitchFamily="18" charset="0"/>
                          <a:ea typeface="宋体" panose="02010600030101010101" pitchFamily="2" charset="-122"/>
                          <a:cs typeface="Times New Roman" panose="02020603050405020304" pitchFamily="18" charset="0"/>
                        </a:rPr>
                        <a:t>MuSR</a:t>
                      </a:r>
                      <a:endParaRPr lang="zh-CN" altLang="zh-CN" sz="1200" b="0" kern="100" dirty="0">
                        <a:solidFill>
                          <a:srgbClr val="0432FF"/>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T w="12700" cap="flat" cmpd="sng" algn="ctr">
                      <a:solidFill>
                        <a:schemeClr val="tx1"/>
                      </a:solidFill>
                      <a:prstDash val="solid"/>
                      <a:round/>
                      <a:headEnd type="none" w="med" len="med"/>
                      <a:tailEnd type="none" w="med" len="med"/>
                    </a:lnT>
                    <a:solidFill>
                      <a:schemeClr val="bg1"/>
                    </a:solidFill>
                  </a:tcPr>
                </a:tc>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200" kern="100" dirty="0">
                          <a:solidFill>
                            <a:srgbClr val="0432FF"/>
                          </a:solidFill>
                          <a:effectLst/>
                          <a:latin typeface="宋体" panose="02010600030101010101" pitchFamily="2" charset="-122"/>
                          <a:ea typeface="宋体" panose="02010600030101010101" pitchFamily="2" charset="-122"/>
                          <a:cs typeface="Times New Roman" panose="02020603050405020304" pitchFamily="18" charset="0"/>
                        </a:rPr>
                        <a:t>时间切束</a:t>
                      </a:r>
                      <a:r>
                        <a:rPr lang="en-US" altLang="zh-CN" sz="1200" kern="100" dirty="0">
                          <a:solidFill>
                            <a:srgbClr val="0432FF"/>
                          </a:solidFill>
                          <a:effectLst/>
                          <a:latin typeface="宋体" panose="02010600030101010101" pitchFamily="2" charset="-122"/>
                          <a:ea typeface="宋体" panose="02010600030101010101" pitchFamily="2" charset="-122"/>
                          <a:cs typeface="Times New Roman" panose="02020603050405020304" pitchFamily="18" charset="0"/>
                        </a:rPr>
                        <a:t>–</a:t>
                      </a:r>
                      <a:r>
                        <a:rPr lang="zh-CN" altLang="en-US" sz="1200" kern="100" dirty="0">
                          <a:solidFill>
                            <a:srgbClr val="0432FF"/>
                          </a:solidFill>
                          <a:effectLst/>
                          <a:latin typeface="宋体" panose="02010600030101010101" pitchFamily="2" charset="-122"/>
                          <a:ea typeface="宋体" panose="02010600030101010101" pitchFamily="2" charset="-122"/>
                          <a:cs typeface="Times New Roman" panose="02020603050405020304" pitchFamily="18" charset="0"/>
                        </a:rPr>
                        <a:t>缩短脉宽</a:t>
                      </a:r>
                      <a:r>
                        <a:rPr lang="en-US" altLang="zh-CN" sz="1200" kern="100" dirty="0">
                          <a:solidFill>
                            <a:srgbClr val="0432FF"/>
                          </a:solidFill>
                          <a:effectLst/>
                          <a:latin typeface="宋体" panose="02010600030101010101" pitchFamily="2" charset="-122"/>
                          <a:ea typeface="宋体" panose="02010600030101010101" pitchFamily="2" charset="-122"/>
                          <a:cs typeface="Times New Roman" panose="02020603050405020304" pitchFamily="18" charset="0"/>
                        </a:rPr>
                        <a:t>/</a:t>
                      </a:r>
                      <a:r>
                        <a:rPr lang="zh-CN" altLang="en-US" sz="1200" kern="100" dirty="0">
                          <a:solidFill>
                            <a:srgbClr val="0432FF"/>
                          </a:solidFill>
                          <a:effectLst/>
                          <a:latin typeface="宋体" panose="02010600030101010101" pitchFamily="2" charset="-122"/>
                          <a:ea typeface="宋体" panose="02010600030101010101" pitchFamily="2" charset="-122"/>
                          <a:cs typeface="Times New Roman" panose="02020603050405020304" pitchFamily="18" charset="0"/>
                        </a:rPr>
                        <a:t>自旋旋转器</a:t>
                      </a:r>
                      <a:r>
                        <a:rPr lang="en-US" altLang="zh-CN" sz="1200" kern="100" dirty="0">
                          <a:solidFill>
                            <a:srgbClr val="0432FF"/>
                          </a:solidFill>
                          <a:effectLst/>
                          <a:latin typeface="宋体" panose="02010600030101010101" pitchFamily="2" charset="-122"/>
                          <a:ea typeface="宋体" panose="02010600030101010101" pitchFamily="2" charset="-122"/>
                          <a:cs typeface="Times New Roman" panose="02020603050405020304" pitchFamily="18" charset="0"/>
                        </a:rPr>
                        <a:t>–</a:t>
                      </a:r>
                      <a:r>
                        <a:rPr lang="zh-CN" altLang="en-US" sz="1200" kern="100" dirty="0">
                          <a:solidFill>
                            <a:srgbClr val="0432FF"/>
                          </a:solidFill>
                          <a:effectLst/>
                          <a:latin typeface="宋体" panose="02010600030101010101" pitchFamily="2" charset="-122"/>
                          <a:ea typeface="宋体" panose="02010600030101010101" pitchFamily="2" charset="-122"/>
                          <a:cs typeface="Times New Roman" panose="02020603050405020304" pitchFamily="18" charset="0"/>
                        </a:rPr>
                        <a:t>自旋旋转</a:t>
                      </a:r>
                      <a:endParaRPr lang="zh-CN" altLang="zh-CN" sz="1200" kern="100" dirty="0">
                        <a:solidFill>
                          <a:srgbClr val="0432FF"/>
                        </a:solidFill>
                        <a:effectLst/>
                        <a:latin typeface="宋体" panose="02010600030101010101" pitchFamily="2" charset="-122"/>
                        <a:ea typeface="宋体" panose="02010600030101010101" pitchFamily="2" charset="-122"/>
                        <a:cs typeface="Times New Roman" panose="02020603050405020304" pitchFamily="18" charset="0"/>
                      </a:endParaRPr>
                    </a:p>
                  </a:txBody>
                  <a:tcPr marL="101600" marR="101600" marT="50800" marB="50800" anchor="ctr">
                    <a:lnT w="12700" cap="flat" cmpd="sng" algn="ctr">
                      <a:solidFill>
                        <a:schemeClr val="tx1"/>
                      </a:solidFill>
                      <a:prstDash val="solid"/>
                      <a:round/>
                      <a:headEnd type="none" w="med" len="med"/>
                      <a:tailEnd type="none" w="med" len="med"/>
                    </a:lnT>
                    <a:solidFill>
                      <a:schemeClr val="bg1"/>
                    </a:solidFill>
                  </a:tcPr>
                </a:tc>
                <a:tc hMerge="1">
                  <a:txBody>
                    <a:bodyPr/>
                    <a:lstStyle/>
                    <a:p>
                      <a:endParaRPr/>
                    </a:p>
                  </a:txBody>
                  <a:tcPr marL="101600" marR="101600" marT="50800" marB="50800" anchor="ctr">
                    <a:noFill/>
                  </a:tcPr>
                </a:tc>
                <a:tc hMerge="1">
                  <a:txBody>
                    <a:bodyPr/>
                    <a:lstStyle/>
                    <a:p>
                      <a:endParaRPr dirty="0"/>
                    </a:p>
                  </a:txBody>
                  <a:tcPr marL="101600" marR="101600" marT="50800" marB="50800" anchor="ctr">
                    <a:noFill/>
                  </a:tcPr>
                </a:tc>
                <a:extLst>
                  <a:ext uri="{0D108BD9-81ED-4DB2-BD59-A6C34878D82A}">
                    <a16:rowId xmlns:a16="http://schemas.microsoft.com/office/drawing/2014/main" val="217217544"/>
                  </a:ext>
                </a:extLst>
              </a:tr>
              <a:tr h="0">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zh-CN" sz="1200" b="0" kern="1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zh-CN" sz="1200" b="0" kern="100" dirty="0">
                        <a:solidFill>
                          <a:srgbClr val="0432FF"/>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zh-CN" sz="1200" b="0" kern="100" baseline="30000" dirty="0">
                        <a:solidFill>
                          <a:srgbClr val="0432FF"/>
                        </a:solidFill>
                        <a:effectLst/>
                        <a:latin typeface="Times New Roman" panose="02020603050405020304" pitchFamily="18" charset="0"/>
                        <a:ea typeface="+mn-ea"/>
                        <a:cs typeface="Times New Roman" panose="02020603050405020304" pitchFamily="18" charset="0"/>
                      </a:endParaRPr>
                    </a:p>
                  </a:txBody>
                  <a:tcPr marL="101600" marR="101600" marT="50800" marB="50800" anchor="ctr">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zh-CN" sz="1200" kern="100" dirty="0">
                        <a:solidFill>
                          <a:srgbClr val="0432FF"/>
                        </a:solidFill>
                        <a:effectLst/>
                        <a:latin typeface="Times New Roman" panose="02020603050405020304" pitchFamily="18" charset="0"/>
                        <a:ea typeface="+mn-ea"/>
                        <a:cs typeface="Times New Roman" panose="02020603050405020304" pitchFamily="18" charset="0"/>
                      </a:endParaRPr>
                    </a:p>
                  </a:txBody>
                  <a:tcPr marL="101600" marR="101600" marT="50800" marB="50800" anchor="ctr">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zh-CN" sz="1200" kern="100" dirty="0">
                        <a:solidFill>
                          <a:srgbClr val="0432FF"/>
                        </a:solidFill>
                        <a:effectLst/>
                        <a:latin typeface="Times New Roman" panose="02020603050405020304" pitchFamily="18" charset="0"/>
                        <a:ea typeface="+mn-ea"/>
                        <a:cs typeface="Times New Roman" panose="02020603050405020304" pitchFamily="18" charset="0"/>
                      </a:endParaRPr>
                    </a:p>
                  </a:txBody>
                  <a:tcPr marL="101600" marR="101600" marT="50800" marB="50800" anchor="ct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50997722"/>
                  </a:ext>
                </a:extLst>
              </a:tr>
            </a:tbl>
          </a:graphicData>
        </a:graphic>
      </p:graphicFrame>
      <p:graphicFrame>
        <p:nvGraphicFramePr>
          <p:cNvPr id="24" name="表格 23">
            <a:extLst>
              <a:ext uri="{FF2B5EF4-FFF2-40B4-BE49-F238E27FC236}">
                <a16:creationId xmlns:a16="http://schemas.microsoft.com/office/drawing/2014/main" id="{C23F8817-7822-4C7C-8288-E8B9C53CFC9B}"/>
              </a:ext>
            </a:extLst>
          </p:cNvPr>
          <p:cNvGraphicFramePr>
            <a:graphicFrameLocks noGrp="1"/>
          </p:cNvGraphicFramePr>
          <p:nvPr>
            <p:extLst>
              <p:ext uri="{D42A27DB-BD31-4B8C-83A1-F6EECF244321}">
                <p14:modId xmlns:p14="http://schemas.microsoft.com/office/powerpoint/2010/main" val="70551238"/>
              </p:ext>
            </p:extLst>
          </p:nvPr>
        </p:nvGraphicFramePr>
        <p:xfrm>
          <a:off x="6154432" y="1434906"/>
          <a:ext cx="5766464" cy="3646400"/>
        </p:xfrm>
        <a:graphic>
          <a:graphicData uri="http://schemas.openxmlformats.org/drawingml/2006/table">
            <a:tbl>
              <a:tblPr firstRow="1" firstCol="1" bandRow="1">
                <a:tableStyleId>{5C22544A-7EE6-4342-B048-85BDC9FD1C3A}</a:tableStyleId>
              </a:tblPr>
              <a:tblGrid>
                <a:gridCol w="781879">
                  <a:extLst>
                    <a:ext uri="{9D8B030D-6E8A-4147-A177-3AD203B41FA5}">
                      <a16:colId xmlns:a16="http://schemas.microsoft.com/office/drawing/2014/main" val="1020347796"/>
                    </a:ext>
                  </a:extLst>
                </a:gridCol>
                <a:gridCol w="737704">
                  <a:extLst>
                    <a:ext uri="{9D8B030D-6E8A-4147-A177-3AD203B41FA5}">
                      <a16:colId xmlns:a16="http://schemas.microsoft.com/office/drawing/2014/main" val="45770869"/>
                    </a:ext>
                  </a:extLst>
                </a:gridCol>
                <a:gridCol w="1219200">
                  <a:extLst>
                    <a:ext uri="{9D8B030D-6E8A-4147-A177-3AD203B41FA5}">
                      <a16:colId xmlns:a16="http://schemas.microsoft.com/office/drawing/2014/main" val="3090904132"/>
                    </a:ext>
                  </a:extLst>
                </a:gridCol>
                <a:gridCol w="1859280">
                  <a:extLst>
                    <a:ext uri="{9D8B030D-6E8A-4147-A177-3AD203B41FA5}">
                      <a16:colId xmlns:a16="http://schemas.microsoft.com/office/drawing/2014/main" val="3048268706"/>
                    </a:ext>
                  </a:extLst>
                </a:gridCol>
                <a:gridCol w="1168401">
                  <a:extLst>
                    <a:ext uri="{9D8B030D-6E8A-4147-A177-3AD203B41FA5}">
                      <a16:colId xmlns:a16="http://schemas.microsoft.com/office/drawing/2014/main" val="2682003268"/>
                    </a:ext>
                  </a:extLst>
                </a:gridCol>
              </a:tblGrid>
              <a:tr h="406400">
                <a:tc>
                  <a:txBody>
                    <a:bodyPr/>
                    <a:lstStyle/>
                    <a:p>
                      <a:pPr algn="ctr"/>
                      <a:endParaRPr lang="zh-CN" sz="1200" kern="100" dirty="0">
                        <a:solidFill>
                          <a:srgbClr val="0432FF"/>
                        </a:solidFill>
                        <a:effectLst/>
                        <a:latin typeface="Times New Roman" panose="02020603050405020304" pitchFamily="18" charset="0"/>
                        <a:ea typeface="宋体" panose="02010600030101010101" pitchFamily="2" charset="-122"/>
                      </a:endParaRPr>
                    </a:p>
                  </a:txBody>
                  <a:tcPr marL="101600" marR="101600" marT="50800" marB="508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zh-CN" sz="1200" kern="100" dirty="0">
                        <a:solidFill>
                          <a:srgbClr val="0432FF"/>
                        </a:solidFill>
                        <a:effectLst/>
                        <a:latin typeface="Times New Roman" panose="02020603050405020304" pitchFamily="18" charset="0"/>
                        <a:ea typeface="宋体" panose="02010600030101010101" pitchFamily="2" charset="-122"/>
                      </a:endParaRPr>
                    </a:p>
                  </a:txBody>
                  <a:tcPr marL="101600" marR="101600" marT="50800" marB="508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zh-CN" altLang="zh-CN" sz="1200" kern="100" dirty="0">
                        <a:solidFill>
                          <a:srgbClr val="0432FF"/>
                        </a:solidFill>
                        <a:effectLst/>
                        <a:latin typeface="Times New Roman" panose="02020603050405020304" pitchFamily="18" charset="0"/>
                        <a:ea typeface="+mn-ea"/>
                        <a:cs typeface="Times New Roman" panose="02020603050405020304" pitchFamily="18" charset="0"/>
                      </a:endParaRPr>
                    </a:p>
                  </a:txBody>
                  <a:tcPr marL="101600" marR="101600" marT="50800" marB="508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zh-CN" sz="1200" kern="100" dirty="0">
                        <a:solidFill>
                          <a:srgbClr val="0432FF"/>
                        </a:solidFill>
                        <a:effectLst/>
                        <a:latin typeface="Times New Roman" panose="02020603050405020304" pitchFamily="18" charset="0"/>
                        <a:ea typeface="宋体" panose="02010600030101010101" pitchFamily="2" charset="-122"/>
                      </a:endParaRPr>
                    </a:p>
                  </a:txBody>
                  <a:tcPr marL="101600" marR="101600" marT="50800" marB="508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zh-CN" sz="1200" b="1" kern="100" dirty="0">
                        <a:solidFill>
                          <a:srgbClr val="0432FF"/>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84624572"/>
                  </a:ext>
                </a:extLst>
              </a:tr>
              <a:tr h="324000">
                <a:tc rowSpan="5">
                  <a:txBody>
                    <a:bodyPr/>
                    <a:lstStyle/>
                    <a:p>
                      <a:pPr algn="ctr"/>
                      <a:endParaRPr lang="zh-CN" sz="1200" b="0" kern="100" dirty="0">
                        <a:solidFill>
                          <a:srgbClr val="0432FF"/>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zh-CN" sz="1200" b="0" kern="100" dirty="0">
                        <a:solidFill>
                          <a:srgbClr val="0432FF"/>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T w="12700" cap="flat" cmpd="sng" algn="ctr">
                      <a:solidFill>
                        <a:schemeClr val="tx1"/>
                      </a:solidFill>
                      <a:prstDash val="solid"/>
                      <a:round/>
                      <a:headEnd type="none" w="med" len="med"/>
                      <a:tailEnd type="none" w="med" len="med"/>
                    </a:lnT>
                    <a:noFill/>
                  </a:tcPr>
                </a:tc>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200" b="0" kern="100" dirty="0">
                          <a:solidFill>
                            <a:srgbClr val="0432FF"/>
                          </a:solidFill>
                          <a:effectLst/>
                          <a:latin typeface="Times New Roman" panose="02020603050405020304" pitchFamily="18" charset="0"/>
                          <a:ea typeface="宋体" panose="02010600030101010101" pitchFamily="2" charset="-122"/>
                          <a:cs typeface="Times New Roman" panose="02020603050405020304" pitchFamily="18" charset="0"/>
                        </a:rPr>
                        <a:t>新建负缪支路</a:t>
                      </a:r>
                      <a:endParaRPr lang="en-US" altLang="zh-CN" sz="1200" b="0" kern="1200" baseline="30000" dirty="0">
                        <a:solidFill>
                          <a:srgbClr val="0432FF"/>
                        </a:solidFill>
                        <a:effectLst/>
                        <a:latin typeface="Times New Roman" panose="02020603050405020304" pitchFamily="18" charset="0"/>
                        <a:ea typeface="宋体" panose="02010600030101010101" pitchFamily="2" charset="-122"/>
                        <a:cs typeface="Times New Roman" panose="02020603050405020304" pitchFamily="18" charset="0"/>
                        <a:sym typeface="Symbol" panose="05050102010706020507" pitchFamily="18" charset="2"/>
                      </a:endParaRPr>
                    </a:p>
                  </a:txBody>
                  <a:tcPr marL="101600" marR="101600" marT="50800" marB="50800" anchor="ctr">
                    <a:lnT w="12700" cap="flat" cmpd="sng" algn="ctr">
                      <a:solidFill>
                        <a:schemeClr val="tx1"/>
                      </a:solidFill>
                      <a:prstDash val="solid"/>
                      <a:round/>
                      <a:headEnd type="none" w="med" len="med"/>
                      <a:tailEnd type="none" w="med" len="med"/>
                    </a:lnT>
                    <a:solidFill>
                      <a:schemeClr val="bg1"/>
                    </a:solidFill>
                  </a:tcPr>
                </a:tc>
                <a:tc hMerge="1">
                  <a:txBody>
                    <a:bodyPr/>
                    <a:lstStyle/>
                    <a:p>
                      <a:endParaRPr/>
                    </a:p>
                  </a:txBody>
                  <a:tcPr marL="101600" marR="101600" marT="50800" marB="50800" anchor="ctr">
                    <a:lnT w="12700" cap="flat" cmpd="sng" algn="ctr">
                      <a:solidFill>
                        <a:schemeClr val="tx1"/>
                      </a:solidFill>
                      <a:prstDash val="solid"/>
                      <a:round/>
                      <a:headEnd type="none" w="med" len="med"/>
                      <a:tailEnd type="none" w="med" len="med"/>
                    </a:lnT>
                    <a:noFill/>
                  </a:tcPr>
                </a:tc>
                <a:tc hMerge="1">
                  <a:txBody>
                    <a:bodyPr/>
                    <a:lstStyle/>
                    <a:p>
                      <a:endParaRPr dirty="0"/>
                    </a:p>
                  </a:txBody>
                  <a:tcPr marL="101600" marR="101600" marT="50800" marB="50800" anchor="ct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2507479536"/>
                  </a:ext>
                </a:extLst>
              </a:tr>
              <a:tr h="324000">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zh-CN" sz="1200" b="0"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zh-CN" sz="1200" b="0" kern="100" dirty="0">
                        <a:solidFill>
                          <a:srgbClr val="0432FF"/>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tc gridSpan="3">
                  <a:txBody>
                    <a:bodyPr/>
                    <a:lstStyle/>
                    <a:p>
                      <a:pPr algn="ctr"/>
                      <a:r>
                        <a:rPr lang="zh-CN" altLang="en-US" sz="1200" b="0" kern="100" dirty="0">
                          <a:solidFill>
                            <a:srgbClr val="0432FF"/>
                          </a:solidFill>
                          <a:effectLst/>
                          <a:latin typeface="Times New Roman" panose="02020603050405020304" pitchFamily="18" charset="0"/>
                          <a:ea typeface="宋体" panose="02010600030101010101" pitchFamily="2" charset="-122"/>
                          <a:cs typeface="Times New Roman" panose="02020603050405020304" pitchFamily="18" charset="0"/>
                        </a:rPr>
                        <a:t>全螺线管方案替换四极铁束线提升传输和聚焦效率</a:t>
                      </a:r>
                      <a:endParaRPr lang="zh-CN" altLang="zh-CN" sz="1200" b="0" kern="100" baseline="30000" dirty="0">
                        <a:solidFill>
                          <a:srgbClr val="0432FF"/>
                        </a:solidFill>
                        <a:effectLst/>
                        <a:latin typeface="Times New Roman" panose="02020603050405020304" pitchFamily="18" charset="0"/>
                        <a:ea typeface="宋体" panose="02010600030101010101" pitchFamily="2" charset="-122"/>
                      </a:endParaRPr>
                    </a:p>
                  </a:txBody>
                  <a:tcPr marL="101600" marR="101600" marT="50800" marB="50800" anchor="ctr">
                    <a:solidFill>
                      <a:schemeClr val="bg1"/>
                    </a:solidFill>
                  </a:tcPr>
                </a:tc>
                <a:tc hMerge="1">
                  <a:txBody>
                    <a:bodyPr/>
                    <a:lstStyle/>
                    <a:p>
                      <a:endParaRPr/>
                    </a:p>
                  </a:txBody>
                  <a:tcPr marL="101600" marR="101600" marT="50800" marB="50800" anchor="ctr">
                    <a:noFill/>
                  </a:tcPr>
                </a:tc>
                <a:tc hMerge="1">
                  <a:txBody>
                    <a:bodyPr/>
                    <a:lstStyle/>
                    <a:p>
                      <a:endParaRPr dirty="0"/>
                    </a:p>
                  </a:txBody>
                  <a:tcPr marL="101600" marR="101600" marT="50800" marB="50800" anchor="ctr">
                    <a:noFill/>
                  </a:tcPr>
                </a:tc>
                <a:extLst>
                  <a:ext uri="{0D108BD9-81ED-4DB2-BD59-A6C34878D82A}">
                    <a16:rowId xmlns:a16="http://schemas.microsoft.com/office/drawing/2014/main" val="2173531443"/>
                  </a:ext>
                </a:extLst>
              </a:tr>
              <a:tr h="324000">
                <a:tc vMerge="1">
                  <a:txBody>
                    <a:bodyPr/>
                    <a:lstStyle/>
                    <a:p>
                      <a:pPr algn="ctr"/>
                      <a:endParaRPr lang="zh-CN" sz="1200" b="0"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tc>
                  <a:txBody>
                    <a:bodyPr/>
                    <a:lstStyle/>
                    <a:p>
                      <a:pPr algn="ctr"/>
                      <a:endParaRPr lang="zh-CN" sz="1200" b="0" kern="100" dirty="0">
                        <a:solidFill>
                          <a:srgbClr val="0432FF"/>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zh-CN" sz="1200" b="0" kern="100" baseline="30000" dirty="0">
                        <a:solidFill>
                          <a:srgbClr val="0432FF"/>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tc>
                  <a:txBody>
                    <a:bodyPr/>
                    <a:lstStyle/>
                    <a:p>
                      <a:pPr algn="ctr"/>
                      <a:endParaRPr lang="zh-CN" sz="1200" b="0" kern="100" dirty="0">
                        <a:solidFill>
                          <a:srgbClr val="0432FF"/>
                        </a:solidFill>
                        <a:effectLst/>
                        <a:latin typeface="Times New Roman" panose="02020603050405020304" pitchFamily="18" charset="0"/>
                        <a:ea typeface="宋体" panose="02010600030101010101" pitchFamily="2" charset="-122"/>
                      </a:endParaRPr>
                    </a:p>
                  </a:txBody>
                  <a:tcPr marL="101600" marR="101600" marT="50800" marB="50800"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zh-CN" sz="1200" kern="100" dirty="0">
                        <a:solidFill>
                          <a:srgbClr val="0432FF"/>
                        </a:solidFill>
                        <a:effectLst/>
                        <a:latin typeface="Times New Roman" panose="02020603050405020304" pitchFamily="18" charset="0"/>
                        <a:ea typeface="+mn-ea"/>
                        <a:cs typeface="Times New Roman" panose="02020603050405020304" pitchFamily="18" charset="0"/>
                      </a:endParaRPr>
                    </a:p>
                  </a:txBody>
                  <a:tcPr marL="101600" marR="101600" marT="50800" marB="50800" anchor="ctr">
                    <a:noFill/>
                  </a:tcPr>
                </a:tc>
                <a:extLst>
                  <a:ext uri="{0D108BD9-81ED-4DB2-BD59-A6C34878D82A}">
                    <a16:rowId xmlns:a16="http://schemas.microsoft.com/office/drawing/2014/main" val="686266441"/>
                  </a:ext>
                </a:extLst>
              </a:tr>
              <a:tr h="324000">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zh-CN" sz="1200" b="0"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zh-CN" sz="1200" b="0" kern="100" dirty="0">
                        <a:solidFill>
                          <a:srgbClr val="0432FF"/>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zh-CN" sz="1200" b="0" kern="100" baseline="30000" dirty="0">
                        <a:solidFill>
                          <a:srgbClr val="0432FF"/>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tc>
                  <a:txBody>
                    <a:bodyPr/>
                    <a:lstStyle/>
                    <a:p>
                      <a:pPr algn="ctr"/>
                      <a:endParaRPr lang="zh-CN" sz="1200" b="0" kern="100" dirty="0">
                        <a:solidFill>
                          <a:srgbClr val="0432FF"/>
                        </a:solidFill>
                        <a:effectLst/>
                        <a:latin typeface="Times New Roman" panose="02020603050405020304" pitchFamily="18" charset="0"/>
                        <a:ea typeface="宋体" panose="02010600030101010101" pitchFamily="2" charset="-122"/>
                      </a:endParaRPr>
                    </a:p>
                  </a:txBody>
                  <a:tcPr marL="101600" marR="101600" marT="50800" marB="50800"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zh-CN" sz="1200" b="0" kern="100" baseline="30000" dirty="0">
                        <a:solidFill>
                          <a:srgbClr val="0432FF"/>
                        </a:solidFill>
                        <a:effectLst/>
                        <a:latin typeface="Times New Roman" panose="02020603050405020304" pitchFamily="18" charset="0"/>
                        <a:ea typeface="宋体" panose="02010600030101010101" pitchFamily="2" charset="-122"/>
                      </a:endParaRPr>
                    </a:p>
                  </a:txBody>
                  <a:tcPr marL="101600" marR="101600" marT="50800" marB="50800" anchor="ctr">
                    <a:noFill/>
                  </a:tcPr>
                </a:tc>
                <a:extLst>
                  <a:ext uri="{0D108BD9-81ED-4DB2-BD59-A6C34878D82A}">
                    <a16:rowId xmlns:a16="http://schemas.microsoft.com/office/drawing/2014/main" val="3174066103"/>
                  </a:ext>
                </a:extLst>
              </a:tr>
              <a:tr h="324000">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zh-CN" sz="1200" b="0"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zh-CN" sz="1200" b="0" kern="100" dirty="0">
                        <a:solidFill>
                          <a:srgbClr val="0432FF"/>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B w="12700" cap="flat" cmpd="sng" algn="ctr">
                      <a:solidFill>
                        <a:schemeClr val="tx1"/>
                      </a:solidFill>
                      <a:prstDash val="solid"/>
                      <a:round/>
                      <a:headEnd type="none" w="med" len="med"/>
                      <a:tailEnd type="none" w="med" len="med"/>
                    </a:lnB>
                    <a:noFill/>
                  </a:tcPr>
                </a:tc>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200" b="0" kern="100" dirty="0">
                          <a:solidFill>
                            <a:srgbClr val="0432FF"/>
                          </a:solidFill>
                          <a:effectLst/>
                          <a:latin typeface="Times New Roman" panose="02020603050405020304" pitchFamily="18" charset="0"/>
                          <a:ea typeface="宋体" panose="02010600030101010101" pitchFamily="2" charset="-122"/>
                          <a:cs typeface="Times New Roman" panose="02020603050405020304" pitchFamily="18" charset="0"/>
                        </a:rPr>
                        <a:t>升级</a:t>
                      </a:r>
                      <a:r>
                        <a:rPr lang="en-US" altLang="zh-CN" sz="1200" b="0" kern="100" dirty="0" err="1">
                          <a:solidFill>
                            <a:srgbClr val="0432FF"/>
                          </a:solidFill>
                          <a:effectLst/>
                          <a:latin typeface="Times New Roman" panose="02020603050405020304" pitchFamily="18" charset="0"/>
                          <a:ea typeface="宋体" panose="02010600030101010101" pitchFamily="2" charset="-122"/>
                          <a:cs typeface="Times New Roman" panose="02020603050405020304" pitchFamily="18" charset="0"/>
                        </a:rPr>
                        <a:t>TgH</a:t>
                      </a:r>
                      <a:r>
                        <a:rPr lang="zh-CN" altLang="en-US" sz="1200" b="0" kern="100" dirty="0">
                          <a:solidFill>
                            <a:srgbClr val="0432FF"/>
                          </a:solidFill>
                          <a:effectLst/>
                          <a:latin typeface="Times New Roman" panose="02020603050405020304" pitchFamily="18" charset="0"/>
                          <a:ea typeface="宋体" panose="02010600030101010101" pitchFamily="2" charset="-122"/>
                          <a:cs typeface="Times New Roman" panose="02020603050405020304" pitchFamily="18" charset="0"/>
                        </a:rPr>
                        <a:t>并重建两条高强度缪子束线</a:t>
                      </a:r>
                      <a:endParaRPr lang="zh-CN" altLang="zh-CN" sz="1200" b="0" kern="100" baseline="30000" dirty="0">
                        <a:solidFill>
                          <a:srgbClr val="0432FF"/>
                        </a:solidFill>
                        <a:effectLst/>
                        <a:latin typeface="Times New Roman" panose="02020603050405020304" pitchFamily="18" charset="0"/>
                        <a:ea typeface="宋体" panose="02010600030101010101" pitchFamily="2" charset="-122"/>
                      </a:endParaRPr>
                    </a:p>
                  </a:txBody>
                  <a:tcPr marL="101600" marR="101600" marT="50800" marB="50800" anchor="ctr">
                    <a:lnB w="12700" cap="flat" cmpd="sng" algn="ctr">
                      <a:solidFill>
                        <a:schemeClr val="tx1"/>
                      </a:solidFill>
                      <a:prstDash val="solid"/>
                      <a:round/>
                      <a:headEnd type="none" w="med" len="med"/>
                      <a:tailEnd type="none" w="med" len="med"/>
                    </a:lnB>
                    <a:solidFill>
                      <a:schemeClr val="bg1"/>
                    </a:solidFill>
                  </a:tcPr>
                </a:tc>
                <a:tc hMerge="1">
                  <a:txBody>
                    <a:bodyPr/>
                    <a:lstStyle/>
                    <a:p>
                      <a:pPr algn="ctr"/>
                      <a:endParaRPr lang="zh-CN" sz="1200" b="0" kern="100" dirty="0">
                        <a:solidFill>
                          <a:sysClr val="windowText" lastClr="000000"/>
                        </a:solidFill>
                        <a:effectLst/>
                        <a:latin typeface="Times New Roman" panose="02020603050405020304" pitchFamily="18" charset="0"/>
                        <a:ea typeface="宋体" panose="02010600030101010101" pitchFamily="2" charset="-122"/>
                      </a:endParaRPr>
                    </a:p>
                  </a:txBody>
                  <a:tcPr marL="101600" marR="101600" marT="50800" marB="50800" anchor="ctr">
                    <a:lnB w="12700" cap="flat" cmpd="sng" algn="ctr">
                      <a:solidFill>
                        <a:schemeClr val="tx1"/>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zh-CN" sz="1200" b="0" kern="100" baseline="30000" dirty="0">
                        <a:solidFill>
                          <a:sysClr val="windowText" lastClr="000000"/>
                        </a:solidFill>
                        <a:effectLst/>
                        <a:latin typeface="Times New Roman" panose="02020603050405020304" pitchFamily="18" charset="0"/>
                        <a:ea typeface="宋体" panose="02010600030101010101" pitchFamily="2" charset="-122"/>
                      </a:endParaRPr>
                    </a:p>
                  </a:txBody>
                  <a:tcPr marL="101600" marR="101600" marT="50800" marB="50800" anchor="ct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62305372"/>
                  </a:ext>
                </a:extLst>
              </a:tr>
              <a:tr h="324000">
                <a:tc rowSpan="4">
                  <a:txBody>
                    <a:bodyPr/>
                    <a:lstStyle/>
                    <a:p>
                      <a:pPr algn="ctr"/>
                      <a:endParaRPr lang="zh-CN" sz="1200" b="0" kern="100" dirty="0">
                        <a:solidFill>
                          <a:srgbClr val="0432FF"/>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sz="1200" b="0" kern="100" dirty="0">
                        <a:solidFill>
                          <a:srgbClr val="0432FF"/>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L w="12700" cmpd="sng">
                      <a:noFill/>
                    </a:lnL>
                    <a:lnT w="12700" cap="flat" cmpd="sng" algn="ctr">
                      <a:solidFill>
                        <a:schemeClr val="tx1"/>
                      </a:solidFill>
                      <a:prstDash val="solid"/>
                      <a:round/>
                      <a:headEnd type="none" w="med" len="med"/>
                      <a:tailEnd type="none" w="med" len="med"/>
                    </a:lnT>
                    <a:noFill/>
                  </a:tcPr>
                </a:tc>
                <a:tc>
                  <a:txBody>
                    <a:bodyPr/>
                    <a:lstStyle/>
                    <a:p>
                      <a:pPr algn="ctr"/>
                      <a:endParaRPr lang="zh-CN" sz="1200" b="0" kern="100" baseline="30000" dirty="0">
                        <a:solidFill>
                          <a:srgbClr val="0432FF"/>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T w="12700" cap="flat" cmpd="sng" algn="ctr">
                      <a:solidFill>
                        <a:schemeClr val="tx1"/>
                      </a:solidFill>
                      <a:prstDash val="solid"/>
                      <a:round/>
                      <a:headEnd type="none" w="med" len="med"/>
                      <a:tailEnd type="none" w="med" len="med"/>
                    </a:lnT>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zh-CN" sz="1200" kern="100" dirty="0">
                        <a:solidFill>
                          <a:srgbClr val="0432FF"/>
                        </a:solidFill>
                        <a:effectLst/>
                        <a:latin typeface="Times New Roman" panose="02020603050405020304" pitchFamily="18" charset="0"/>
                        <a:ea typeface="+mn-ea"/>
                        <a:cs typeface="Times New Roman" panose="02020603050405020304" pitchFamily="18" charset="0"/>
                      </a:endParaRPr>
                    </a:p>
                  </a:txBody>
                  <a:tcPr marL="101600" marR="101600" marT="50800" marB="50800" anchor="ctr">
                    <a:lnT w="12700" cap="flat" cmpd="sng" algn="ctr">
                      <a:solidFill>
                        <a:schemeClr val="tx1"/>
                      </a:solidFill>
                      <a:prstDash val="solid"/>
                      <a:round/>
                      <a:headEnd type="none" w="med" len="med"/>
                      <a:tailEnd type="none" w="med" len="med"/>
                    </a:lnT>
                    <a:noFill/>
                  </a:tcPr>
                </a:tc>
                <a:tc>
                  <a:txBody>
                    <a:bodyPr/>
                    <a:lstStyle/>
                    <a:p>
                      <a:pPr algn="ctr"/>
                      <a:endParaRPr lang="zh-CN" sz="1200" b="0" kern="100" baseline="30000" dirty="0">
                        <a:solidFill>
                          <a:srgbClr val="0432FF"/>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3914266735"/>
                  </a:ext>
                </a:extLst>
              </a:tr>
              <a:tr h="324000">
                <a:tc vMerge="1">
                  <a:txBody>
                    <a:bodyPr/>
                    <a:lstStyle/>
                    <a:p>
                      <a:pPr algn="ctr"/>
                      <a:endParaRPr lang="zh-CN" sz="1200" b="0"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sz="1200" b="0" kern="100" dirty="0">
                        <a:solidFill>
                          <a:srgbClr val="0432FF"/>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L w="12700" cmpd="sng">
                      <a:noFill/>
                    </a:lnL>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zh-CN" sz="1200" b="0" kern="100" baseline="30000" dirty="0">
                        <a:solidFill>
                          <a:srgbClr val="0432FF"/>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zh-CN" sz="1200" kern="100" dirty="0">
                        <a:solidFill>
                          <a:srgbClr val="0432FF"/>
                        </a:solidFill>
                        <a:effectLst/>
                        <a:latin typeface="Times New Roman" panose="02020603050405020304" pitchFamily="18" charset="0"/>
                        <a:ea typeface="+mn-ea"/>
                        <a:cs typeface="Times New Roman" panose="02020603050405020304" pitchFamily="18" charset="0"/>
                      </a:endParaRPr>
                    </a:p>
                  </a:txBody>
                  <a:tcPr marL="101600" marR="101600" marT="50800" marB="50800"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zh-CN" sz="1200" b="0" kern="100" baseline="30000" dirty="0">
                        <a:solidFill>
                          <a:srgbClr val="0432FF"/>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extLst>
                  <a:ext uri="{0D108BD9-81ED-4DB2-BD59-A6C34878D82A}">
                    <a16:rowId xmlns:a16="http://schemas.microsoft.com/office/drawing/2014/main" val="2041451740"/>
                  </a:ext>
                </a:extLst>
              </a:tr>
              <a:tr h="324000">
                <a:tc vMerge="1">
                  <a:txBody>
                    <a:bodyPr/>
                    <a:lstStyle/>
                    <a:p>
                      <a:pPr algn="ctr"/>
                      <a:endParaRPr lang="zh-CN" sz="1200" b="0"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sz="1200" b="0" kern="100" dirty="0">
                        <a:solidFill>
                          <a:srgbClr val="0432FF"/>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L w="12700" cmpd="sng">
                      <a:noFill/>
                    </a:lnL>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zh-CN" sz="1200" b="0" kern="100" baseline="30000" dirty="0">
                        <a:solidFill>
                          <a:srgbClr val="0432FF"/>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zh-CN" sz="1200" kern="100" dirty="0">
                        <a:solidFill>
                          <a:srgbClr val="0432FF"/>
                        </a:solidFill>
                        <a:effectLst/>
                        <a:latin typeface="Times New Roman" panose="02020603050405020304" pitchFamily="18" charset="0"/>
                        <a:ea typeface="+mn-ea"/>
                        <a:cs typeface="Times New Roman" panose="02020603050405020304" pitchFamily="18" charset="0"/>
                      </a:endParaRPr>
                    </a:p>
                  </a:txBody>
                  <a:tcPr marL="101600" marR="101600" marT="50800" marB="50800"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zh-CN" sz="1200" b="0" kern="100" baseline="30000" dirty="0">
                        <a:solidFill>
                          <a:srgbClr val="0432FF"/>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noFill/>
                  </a:tcPr>
                </a:tc>
                <a:extLst>
                  <a:ext uri="{0D108BD9-81ED-4DB2-BD59-A6C34878D82A}">
                    <a16:rowId xmlns:a16="http://schemas.microsoft.com/office/drawing/2014/main" val="3247926657"/>
                  </a:ext>
                </a:extLst>
              </a:tr>
              <a:tr h="324000">
                <a:tc vMerge="1">
                  <a:txBody>
                    <a:bodyPr/>
                    <a:lstStyle/>
                    <a:p>
                      <a:pPr algn="ctr"/>
                      <a:endParaRPr lang="zh-CN" sz="1200" b="0"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sz="1200" b="0" kern="100" dirty="0">
                        <a:solidFill>
                          <a:srgbClr val="0432FF"/>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L w="12700" cmpd="sng">
                      <a:noFill/>
                    </a:lnL>
                    <a:lnB w="12700" cap="flat" cmpd="sng" algn="ctr">
                      <a:solidFill>
                        <a:schemeClr val="tx1"/>
                      </a:solidFill>
                      <a:prstDash val="solid"/>
                      <a:round/>
                      <a:headEnd type="none" w="med" len="med"/>
                      <a:tailEnd type="none" w="med" len="med"/>
                    </a:lnB>
                    <a:noFill/>
                  </a:tcPr>
                </a:tc>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200" b="0" kern="100" dirty="0">
                          <a:solidFill>
                            <a:srgbClr val="0432FF"/>
                          </a:solidFill>
                          <a:effectLst/>
                          <a:latin typeface="Times New Roman" panose="02020603050405020304" pitchFamily="18" charset="0"/>
                          <a:ea typeface="+mn-ea"/>
                          <a:cs typeface="Times New Roman" panose="02020603050405020304" pitchFamily="18" charset="0"/>
                        </a:rPr>
                        <a:t>针对</a:t>
                      </a:r>
                      <a:r>
                        <a:rPr lang="en-US" altLang="zh-CN" sz="1200" b="0" kern="100" dirty="0">
                          <a:solidFill>
                            <a:srgbClr val="0432FF"/>
                          </a:solidFill>
                          <a:effectLst/>
                          <a:latin typeface="Times New Roman" panose="02020603050405020304" pitchFamily="18" charset="0"/>
                          <a:ea typeface="+mn-ea"/>
                          <a:cs typeface="Times New Roman" panose="02020603050405020304" pitchFamily="18" charset="0"/>
                        </a:rPr>
                        <a:t>TF-</a:t>
                      </a:r>
                      <a:r>
                        <a:rPr lang="en-US" altLang="zh-CN" sz="1200" b="0" kern="100" dirty="0" err="1">
                          <a:solidFill>
                            <a:srgbClr val="0432FF"/>
                          </a:solidFill>
                          <a:effectLst/>
                          <a:latin typeface="Times New Roman" panose="02020603050405020304" pitchFamily="18" charset="0"/>
                          <a:ea typeface="+mn-ea"/>
                          <a:cs typeface="Times New Roman" panose="02020603050405020304" pitchFamily="18" charset="0"/>
                        </a:rPr>
                        <a:t>μSR</a:t>
                      </a:r>
                      <a:r>
                        <a:rPr lang="en-US" altLang="zh-CN" sz="1200" b="0" kern="100" dirty="0">
                          <a:solidFill>
                            <a:srgbClr val="0432FF"/>
                          </a:solidFill>
                          <a:effectLst/>
                          <a:latin typeface="Times New Roman" panose="02020603050405020304" pitchFamily="18" charset="0"/>
                          <a:ea typeface="+mn-ea"/>
                          <a:cs typeface="Times New Roman" panose="02020603050405020304" pitchFamily="18" charset="0"/>
                        </a:rPr>
                        <a:t> </a:t>
                      </a:r>
                      <a:r>
                        <a:rPr lang="zh-CN" altLang="en-US" sz="1200" b="0" kern="100" dirty="0">
                          <a:solidFill>
                            <a:srgbClr val="0432FF"/>
                          </a:solidFill>
                          <a:effectLst/>
                          <a:latin typeface="Times New Roman" panose="02020603050405020304" pitchFamily="18" charset="0"/>
                          <a:ea typeface="+mn-ea"/>
                          <a:cs typeface="Times New Roman" panose="02020603050405020304" pitchFamily="18" charset="0"/>
                        </a:rPr>
                        <a:t>尝试收集横向极化的衰变缪</a:t>
                      </a:r>
                      <a:endParaRPr lang="zh-CN" altLang="zh-CN" sz="1200" b="0" kern="100" dirty="0">
                        <a:solidFill>
                          <a:srgbClr val="0432FF"/>
                        </a:solidFill>
                        <a:effectLst/>
                        <a:latin typeface="Times New Roman" panose="02020603050405020304" pitchFamily="18" charset="0"/>
                        <a:ea typeface="+mn-ea"/>
                        <a:cs typeface="Times New Roman" panose="02020603050405020304" pitchFamily="18" charset="0"/>
                      </a:endParaRPr>
                    </a:p>
                  </a:txBody>
                  <a:tcPr marL="101600" marR="101600" marT="50800" marB="50800" anchor="ctr">
                    <a:lnB w="12700" cap="flat" cmpd="sng" algn="ctr">
                      <a:solidFill>
                        <a:schemeClr val="tx1"/>
                      </a:solidFill>
                      <a:prstDash val="solid"/>
                      <a:round/>
                      <a:headEnd type="none" w="med" len="med"/>
                      <a:tailEnd type="none" w="med" len="med"/>
                    </a:lnB>
                    <a:solidFill>
                      <a:schemeClr val="bg1"/>
                    </a:solidFill>
                  </a:tcPr>
                </a:tc>
                <a:tc hMerge="1">
                  <a:txBody>
                    <a:bodyPr/>
                    <a:lstStyle/>
                    <a:p>
                      <a:endParaRPr/>
                    </a:p>
                  </a:txBody>
                  <a:tcPr marL="101600" marR="101600" marT="50800" marB="50800" anchor="ctr">
                    <a:noFill/>
                  </a:tcPr>
                </a:tc>
                <a:tc hMerge="1">
                  <a:txBody>
                    <a:bodyPr/>
                    <a:lstStyle/>
                    <a:p>
                      <a:endParaRPr dirty="0"/>
                    </a:p>
                  </a:txBody>
                  <a:tcPr marL="101600" marR="101600" marT="50800" marB="50800" anchor="ctr">
                    <a:noFill/>
                  </a:tcPr>
                </a:tc>
                <a:extLst>
                  <a:ext uri="{0D108BD9-81ED-4DB2-BD59-A6C34878D82A}">
                    <a16:rowId xmlns:a16="http://schemas.microsoft.com/office/drawing/2014/main" val="2072717409"/>
                  </a:ext>
                </a:extLst>
              </a:tr>
              <a:tr h="324000">
                <a:tc>
                  <a:txBody>
                    <a:bodyPr/>
                    <a:lstStyle/>
                    <a:p>
                      <a:pPr algn="ctr"/>
                      <a:endParaRPr lang="zh-CN" sz="1200" b="0" kern="100" dirty="0">
                        <a:solidFill>
                          <a:srgbClr val="0432FF"/>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sz="1200" b="0" kern="100" dirty="0">
                        <a:solidFill>
                          <a:srgbClr val="0432FF"/>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zh-CN" sz="1200" b="0" kern="100" baseline="30000" dirty="0">
                        <a:solidFill>
                          <a:srgbClr val="0432FF"/>
                        </a:solidFill>
                        <a:effectLst/>
                        <a:latin typeface="Times New Roman" panose="02020603050405020304" pitchFamily="18" charset="0"/>
                        <a:ea typeface="+mn-ea"/>
                        <a:cs typeface="Times New Roman" panose="02020603050405020304" pitchFamily="18" charset="0"/>
                      </a:endParaRPr>
                    </a:p>
                  </a:txBody>
                  <a:tcPr marL="101600" marR="101600" marT="50800" marB="5080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sz="1200" b="0" kern="100" dirty="0">
                        <a:solidFill>
                          <a:srgbClr val="0432FF"/>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01600" marR="101600" marT="50800" marB="50800" anchor="ctr">
                    <a:lnL w="12700" cmpd="sng">
                      <a:noFill/>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zh-CN" sz="1200" kern="100" dirty="0">
                        <a:solidFill>
                          <a:srgbClr val="0432FF"/>
                        </a:solidFill>
                        <a:effectLst/>
                        <a:latin typeface="Times New Roman" panose="02020603050405020304" pitchFamily="18" charset="0"/>
                        <a:ea typeface="+mn-ea"/>
                        <a:cs typeface="Times New Roman" panose="02020603050405020304" pitchFamily="18" charset="0"/>
                      </a:endParaRPr>
                    </a:p>
                  </a:txBody>
                  <a:tcPr marL="101600" marR="101600" marT="50800" marB="508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11472018"/>
                  </a:ext>
                </a:extLst>
              </a:tr>
            </a:tbl>
          </a:graphicData>
        </a:graphic>
      </p:graphicFrame>
    </p:spTree>
    <p:extLst>
      <p:ext uri="{BB962C8B-B14F-4D97-AF65-F5344CB8AC3E}">
        <p14:creationId xmlns:p14="http://schemas.microsoft.com/office/powerpoint/2010/main" val="173669458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7F2CAD02-C407-BF6D-F139-473793A7D141}"/>
              </a:ext>
            </a:extLst>
          </p:cNvPr>
          <p:cNvSpPr>
            <a:spLocks noGrp="1"/>
          </p:cNvSpPr>
          <p:nvPr>
            <p:ph type="sldNum" sz="quarter" idx="12"/>
          </p:nvPr>
        </p:nvSpPr>
        <p:spPr/>
        <p:txBody>
          <a:bodyPr/>
          <a:lstStyle/>
          <a:p>
            <a:fld id="{ECC73629-B289-4799-8BD1-5C362D43B8F8}" type="slidenum">
              <a:rPr lang="zh-CN" altLang="en-US" smtClean="0"/>
              <a:t>5</a:t>
            </a:fld>
            <a:endParaRPr lang="zh-CN" altLang="en-US" dirty="0"/>
          </a:p>
        </p:txBody>
      </p:sp>
      <p:sp>
        <p:nvSpPr>
          <p:cNvPr id="3" name="文本占位符 2">
            <a:extLst>
              <a:ext uri="{FF2B5EF4-FFF2-40B4-BE49-F238E27FC236}">
                <a16:creationId xmlns:a16="http://schemas.microsoft.com/office/drawing/2014/main" id="{999BB6A4-C31A-F2F5-59F8-016A2D7D3EBA}"/>
              </a:ext>
            </a:extLst>
          </p:cNvPr>
          <p:cNvSpPr>
            <a:spLocks noGrp="1"/>
          </p:cNvSpPr>
          <p:nvPr>
            <p:ph type="body" idx="1"/>
          </p:nvPr>
        </p:nvSpPr>
        <p:spPr/>
        <p:txBody>
          <a:bodyPr/>
          <a:lstStyle/>
          <a:p>
            <a:r>
              <a:rPr lang="zh-CN" altLang="en-US" sz="2800" b="1" i="0" u="none" strike="noStrike" baseline="0" dirty="0">
                <a:latin typeface="Helvetica-Bold"/>
              </a:rPr>
              <a:t>缪子源与缪子束流</a:t>
            </a:r>
            <a:endParaRPr lang="zh-CN" altLang="en-US" dirty="0"/>
          </a:p>
        </p:txBody>
      </p:sp>
      <p:sp>
        <p:nvSpPr>
          <p:cNvPr id="4" name="内容占位符 3">
            <a:extLst>
              <a:ext uri="{FF2B5EF4-FFF2-40B4-BE49-F238E27FC236}">
                <a16:creationId xmlns:a16="http://schemas.microsoft.com/office/drawing/2014/main" id="{B54148FF-62AA-425B-90C9-670A7AA78D2B}"/>
              </a:ext>
            </a:extLst>
          </p:cNvPr>
          <p:cNvSpPr>
            <a:spLocks noGrp="1"/>
          </p:cNvSpPr>
          <p:nvPr>
            <p:ph sz="quarter" idx="13"/>
          </p:nvPr>
        </p:nvSpPr>
        <p:spPr>
          <a:xfrm>
            <a:off x="388280" y="906286"/>
            <a:ext cx="11255080" cy="458840"/>
          </a:xfrm>
        </p:spPr>
        <p:txBody>
          <a:bodyPr>
            <a:noAutofit/>
          </a:bodyPr>
          <a:lstStyle/>
          <a:p>
            <a:r>
              <a:rPr lang="zh-CN" altLang="en-US" dirty="0"/>
              <a:t>缪子束线：次级束流输运线</a:t>
            </a:r>
          </a:p>
        </p:txBody>
      </p:sp>
      <p:sp>
        <p:nvSpPr>
          <p:cNvPr id="61" name="文本框 60">
            <a:extLst>
              <a:ext uri="{FF2B5EF4-FFF2-40B4-BE49-F238E27FC236}">
                <a16:creationId xmlns:a16="http://schemas.microsoft.com/office/drawing/2014/main" id="{60698474-C7EB-4923-B061-D1F9F79C68E3}"/>
              </a:ext>
            </a:extLst>
          </p:cNvPr>
          <p:cNvSpPr txBox="1"/>
          <p:nvPr/>
        </p:nvSpPr>
        <p:spPr>
          <a:xfrm>
            <a:off x="779812" y="4533514"/>
            <a:ext cx="2515395" cy="1558119"/>
          </a:xfrm>
          <a:prstGeom prst="rect">
            <a:avLst/>
          </a:prstGeom>
          <a:solidFill>
            <a:schemeClr val="bg2"/>
          </a:solidFill>
          <a:ln>
            <a:solidFill>
              <a:schemeClr val="tx1"/>
            </a:solidFill>
          </a:ln>
        </p:spPr>
        <p:txBody>
          <a:bodyPr wrap="square">
            <a:spAutoFit/>
          </a:bodyPr>
          <a:lstStyle/>
          <a:p>
            <a:pPr marL="285750" indent="-285750">
              <a:lnSpc>
                <a:spcPct val="150000"/>
              </a:lnSpc>
              <a:buFont typeface="Wingdings" panose="05000000000000000000" pitchFamily="2" charset="2"/>
              <a:buChar char="Ø"/>
            </a:pPr>
            <a:r>
              <a:rPr lang="zh-CN" altLang="en-US" sz="1800" b="1" i="0" u="none" strike="noStrike" baseline="0" dirty="0">
                <a:latin typeface="宋体" panose="02010600030101010101" pitchFamily="2" charset="-122"/>
                <a:ea typeface="宋体" panose="02010600030101010101" pitchFamily="2" charset="-122"/>
              </a:rPr>
              <a:t>束流光学设计</a:t>
            </a:r>
            <a:endParaRPr lang="en-US" altLang="zh-CN" b="1" dirty="0">
              <a:latin typeface="宋体" panose="02010600030101010101" pitchFamily="2" charset="-122"/>
              <a:ea typeface="宋体" panose="02010600030101010101" pitchFamily="2" charset="-122"/>
            </a:endParaRPr>
          </a:p>
          <a:p>
            <a:pPr>
              <a:lnSpc>
                <a:spcPct val="150000"/>
              </a:lnSpc>
            </a:pPr>
            <a:r>
              <a:rPr lang="zh-CN" altLang="en-US" sz="1600" dirty="0">
                <a:latin typeface="Times New Roman" panose="02020603050405020304" pitchFamily="18" charset="0"/>
                <a:ea typeface="宋体" panose="02010600030101010101" pitchFamily="2" charset="-122"/>
                <a:cs typeface="Times New Roman" panose="02020603050405020304" pitchFamily="18" charset="0"/>
              </a:rPr>
              <a:t>设计束流包络，</a:t>
            </a:r>
            <a:endParaRPr lang="en-US" altLang="zh-CN" sz="1600" dirty="0">
              <a:latin typeface="Times New Roman" panose="02020603050405020304" pitchFamily="18" charset="0"/>
              <a:ea typeface="宋体" panose="02010600030101010101" pitchFamily="2" charset="-122"/>
              <a:cs typeface="Times New Roman" panose="02020603050405020304" pitchFamily="18" charset="0"/>
            </a:endParaRPr>
          </a:p>
          <a:p>
            <a:pPr>
              <a:lnSpc>
                <a:spcPct val="150000"/>
              </a:lnSpc>
            </a:pPr>
            <a:r>
              <a:rPr lang="zh-CN" altLang="en-US" sz="1600" dirty="0">
                <a:latin typeface="Times New Roman" panose="02020603050405020304" pitchFamily="18" charset="0"/>
                <a:ea typeface="宋体" panose="02010600030101010101" pitchFamily="2" charset="-122"/>
                <a:cs typeface="Times New Roman" panose="02020603050405020304" pitchFamily="18" charset="0"/>
              </a:rPr>
              <a:t>色散函数等，</a:t>
            </a:r>
            <a:endParaRPr lang="en-US" altLang="zh-CN" sz="1600" dirty="0">
              <a:latin typeface="Times New Roman" panose="02020603050405020304" pitchFamily="18" charset="0"/>
              <a:ea typeface="宋体" panose="02010600030101010101" pitchFamily="2" charset="-122"/>
              <a:cs typeface="Times New Roman" panose="02020603050405020304" pitchFamily="18" charset="0"/>
            </a:endParaRPr>
          </a:p>
          <a:p>
            <a:pPr>
              <a:lnSpc>
                <a:spcPct val="150000"/>
              </a:lnSpc>
            </a:pPr>
            <a:r>
              <a:rPr lang="zh-CN" altLang="en-US" sz="1600" b="0" i="0" u="none" strike="noStrike" baseline="0" dirty="0">
                <a:latin typeface="宋体" panose="02010600030101010101" pitchFamily="2" charset="-122"/>
                <a:ea typeface="宋体" panose="02010600030101010101" pitchFamily="2" charset="-122"/>
              </a:rPr>
              <a:t>提供束线的初始元件参数</a:t>
            </a:r>
            <a:endParaRPr lang="en-US" altLang="zh-CN" sz="1600" b="0" i="0" u="none" strike="noStrike" baseline="0" dirty="0">
              <a:latin typeface="宋体" panose="02010600030101010101" pitchFamily="2" charset="-122"/>
              <a:ea typeface="宋体" panose="02010600030101010101" pitchFamily="2" charset="-122"/>
            </a:endParaRPr>
          </a:p>
        </p:txBody>
      </p:sp>
      <p:sp>
        <p:nvSpPr>
          <p:cNvPr id="62" name="文本框 61">
            <a:extLst>
              <a:ext uri="{FF2B5EF4-FFF2-40B4-BE49-F238E27FC236}">
                <a16:creationId xmlns:a16="http://schemas.microsoft.com/office/drawing/2014/main" id="{C65F974D-9C0D-4840-B4C6-8A011D973A22}"/>
              </a:ext>
            </a:extLst>
          </p:cNvPr>
          <p:cNvSpPr txBox="1"/>
          <p:nvPr/>
        </p:nvSpPr>
        <p:spPr>
          <a:xfrm>
            <a:off x="4010409" y="4528031"/>
            <a:ext cx="3647413" cy="1569084"/>
          </a:xfrm>
          <a:prstGeom prst="rect">
            <a:avLst/>
          </a:prstGeom>
          <a:solidFill>
            <a:schemeClr val="bg2"/>
          </a:solidFill>
          <a:ln>
            <a:solidFill>
              <a:schemeClr val="tx1"/>
            </a:solidFill>
          </a:ln>
        </p:spPr>
        <p:txBody>
          <a:bodyPr wrap="square">
            <a:spAutoFit/>
          </a:bodyPr>
          <a:lstStyle/>
          <a:p>
            <a:pPr marL="285750" indent="-285750">
              <a:lnSpc>
                <a:spcPct val="150000"/>
              </a:lnSpc>
              <a:buFont typeface="Wingdings" panose="05000000000000000000" pitchFamily="2" charset="2"/>
              <a:buChar char="Ø"/>
            </a:pPr>
            <a:r>
              <a:rPr lang="zh-CN" altLang="en-US" sz="1800" b="1" i="0" u="none" strike="noStrike" baseline="0" dirty="0">
                <a:latin typeface="Times New Roman" panose="02020603050405020304" pitchFamily="18" charset="0"/>
                <a:ea typeface="宋体" panose="02010600030101010101" pitchFamily="2" charset="-122"/>
                <a:cs typeface="Times New Roman" panose="02020603050405020304" pitchFamily="18" charset="0"/>
              </a:rPr>
              <a:t>多粒子跟踪模拟</a:t>
            </a:r>
            <a:endParaRPr lang="en-US" altLang="zh-CN" b="1" dirty="0">
              <a:latin typeface="Times New Roman" panose="02020603050405020304" pitchFamily="18" charset="0"/>
              <a:ea typeface="宋体" panose="02010600030101010101" pitchFamily="2" charset="-122"/>
              <a:cs typeface="Times New Roman" panose="02020603050405020304" pitchFamily="18" charset="0"/>
            </a:endParaRPr>
          </a:p>
          <a:p>
            <a:pPr>
              <a:lnSpc>
                <a:spcPct val="150000"/>
              </a:lnSpc>
            </a:pPr>
            <a:r>
              <a:rPr lang="zh-CN" altLang="en-US" sz="1600" b="0" i="0" u="none" strike="noStrike" baseline="0" dirty="0">
                <a:latin typeface="Times New Roman" panose="02020603050405020304" pitchFamily="18" charset="0"/>
                <a:ea typeface="宋体" panose="02010600030101010101" pitchFamily="2" charset="-122"/>
                <a:cs typeface="Times New Roman" panose="02020603050405020304" pitchFamily="18" charset="0"/>
              </a:rPr>
              <a:t>更准确的粒子初始分布，</a:t>
            </a:r>
            <a:endParaRPr lang="en-US" altLang="zh-CN" sz="1600" b="0" i="0" u="none" strike="noStrike" baseline="0" dirty="0">
              <a:latin typeface="Times New Roman" panose="02020603050405020304" pitchFamily="18" charset="0"/>
              <a:ea typeface="宋体" panose="02010600030101010101" pitchFamily="2" charset="-122"/>
              <a:cs typeface="Times New Roman" panose="02020603050405020304" pitchFamily="18" charset="0"/>
            </a:endParaRPr>
          </a:p>
          <a:p>
            <a:pPr>
              <a:lnSpc>
                <a:spcPct val="150000"/>
              </a:lnSpc>
            </a:pPr>
            <a:r>
              <a:rPr lang="zh-CN" altLang="en-US" sz="1600" b="0" i="0" u="none" strike="noStrike" baseline="0" dirty="0">
                <a:latin typeface="Times New Roman" panose="02020603050405020304" pitchFamily="18" charset="0"/>
                <a:ea typeface="宋体" panose="02010600030101010101" pitchFamily="2" charset="-122"/>
                <a:cs typeface="Times New Roman" panose="02020603050405020304" pitchFamily="18" charset="0"/>
              </a:rPr>
              <a:t>磁铁模型，</a:t>
            </a:r>
            <a:endParaRPr lang="en-US" altLang="zh-CN" sz="1600" b="0" i="0" u="none" strike="noStrike" baseline="0" dirty="0">
              <a:latin typeface="Times New Roman" panose="02020603050405020304" pitchFamily="18" charset="0"/>
              <a:ea typeface="宋体" panose="02010600030101010101" pitchFamily="2" charset="-122"/>
              <a:cs typeface="Times New Roman" panose="02020603050405020304" pitchFamily="18" charset="0"/>
            </a:endParaRPr>
          </a:p>
          <a:p>
            <a:pPr>
              <a:lnSpc>
                <a:spcPct val="150000"/>
              </a:lnSpc>
            </a:pPr>
            <a:r>
              <a:rPr lang="zh-CN" altLang="en-US" sz="1600" b="0" i="0" u="none" strike="noStrike" baseline="0" dirty="0">
                <a:latin typeface="Times New Roman" panose="02020603050405020304" pitchFamily="18" charset="0"/>
                <a:ea typeface="宋体" panose="02010600030101010101" pitchFamily="2" charset="-122"/>
                <a:cs typeface="Times New Roman" panose="02020603050405020304" pitchFamily="18" charset="0"/>
              </a:rPr>
              <a:t>完善</a:t>
            </a:r>
            <a:r>
              <a:rPr lang="zh-CN" altLang="en-US" sz="1600" dirty="0">
                <a:latin typeface="Times New Roman" panose="02020603050405020304" pitchFamily="18" charset="0"/>
                <a:ea typeface="宋体" panose="02010600030101010101" pitchFamily="2" charset="-122"/>
                <a:cs typeface="Times New Roman" panose="02020603050405020304" pitchFamily="18" charset="0"/>
              </a:rPr>
              <a:t>准直、清除本底与束流极化等</a:t>
            </a:r>
            <a:r>
              <a:rPr lang="zh-CN" altLang="en-US" sz="1600" b="0" i="0" u="none" strike="noStrike" baseline="0" dirty="0">
                <a:latin typeface="Times New Roman" panose="02020603050405020304" pitchFamily="18" charset="0"/>
                <a:ea typeface="宋体" panose="02010600030101010101" pitchFamily="2" charset="-122"/>
                <a:cs typeface="Times New Roman" panose="02020603050405020304" pitchFamily="18" charset="0"/>
              </a:rPr>
              <a:t>设计</a:t>
            </a:r>
            <a:endParaRPr lang="en-US" altLang="zh-CN" sz="1600" b="0" i="0" u="none" strike="noStrike" baseline="0" dirty="0">
              <a:latin typeface="Times New Roman" panose="02020603050405020304" pitchFamily="18" charset="0"/>
              <a:ea typeface="宋体" panose="02010600030101010101" pitchFamily="2" charset="-122"/>
              <a:cs typeface="Times New Roman" panose="02020603050405020304" pitchFamily="18" charset="0"/>
            </a:endParaRPr>
          </a:p>
        </p:txBody>
      </p:sp>
      <p:sp>
        <p:nvSpPr>
          <p:cNvPr id="63" name="十字形 62">
            <a:extLst>
              <a:ext uri="{FF2B5EF4-FFF2-40B4-BE49-F238E27FC236}">
                <a16:creationId xmlns:a16="http://schemas.microsoft.com/office/drawing/2014/main" id="{DF378880-3806-4E64-B846-192C0557ABA6}"/>
              </a:ext>
            </a:extLst>
          </p:cNvPr>
          <p:cNvSpPr/>
          <p:nvPr/>
        </p:nvSpPr>
        <p:spPr>
          <a:xfrm>
            <a:off x="3436808" y="5091090"/>
            <a:ext cx="432000" cy="432000"/>
          </a:xfrm>
          <a:prstGeom prst="plus">
            <a:avLst>
              <a:gd name="adj" fmla="val 40584"/>
            </a:avLst>
          </a:prstGeom>
          <a:solidFill>
            <a:srgbClr val="0A2D9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4" name="文本框 63">
            <a:extLst>
              <a:ext uri="{FF2B5EF4-FFF2-40B4-BE49-F238E27FC236}">
                <a16:creationId xmlns:a16="http://schemas.microsoft.com/office/drawing/2014/main" id="{299CD1A7-D3F9-4E40-839B-5D7D91A9470D}"/>
              </a:ext>
            </a:extLst>
          </p:cNvPr>
          <p:cNvSpPr txBox="1"/>
          <p:nvPr/>
        </p:nvSpPr>
        <p:spPr>
          <a:xfrm>
            <a:off x="8373024" y="4731231"/>
            <a:ext cx="3417408" cy="1188787"/>
          </a:xfrm>
          <a:prstGeom prst="rect">
            <a:avLst/>
          </a:prstGeom>
          <a:solidFill>
            <a:schemeClr val="bg1">
              <a:lumMod val="95000"/>
            </a:schemeClr>
          </a:solidFill>
          <a:ln/>
        </p:spPr>
        <p:style>
          <a:lnRef idx="2">
            <a:schemeClr val="accent2"/>
          </a:lnRef>
          <a:fillRef idx="1">
            <a:schemeClr val="lt1"/>
          </a:fillRef>
          <a:effectRef idx="0">
            <a:schemeClr val="accent2"/>
          </a:effectRef>
          <a:fontRef idx="minor">
            <a:schemeClr val="dk1"/>
          </a:fontRef>
        </p:style>
        <p:txBody>
          <a:bodyPr wrap="square">
            <a:spAutoFit/>
          </a:bodyPr>
          <a:lstStyle/>
          <a:p>
            <a:pPr marL="285750" indent="-285750">
              <a:lnSpc>
                <a:spcPct val="150000"/>
              </a:lnSpc>
              <a:buFont typeface="Wingdings" panose="05000000000000000000" pitchFamily="2" charset="2"/>
              <a:buChar char="Ø"/>
            </a:pPr>
            <a:r>
              <a:rPr lang="zh-CN" altLang="en-US" sz="1800" b="0" i="0" u="none" strike="noStrike" baseline="0" dirty="0">
                <a:latin typeface="Times New Roman" panose="02020603050405020304" pitchFamily="18" charset="0"/>
                <a:ea typeface="宋体" panose="02010600030101010101" pitchFamily="2" charset="-122"/>
                <a:cs typeface="Times New Roman" panose="02020603050405020304" pitchFamily="18" charset="0"/>
              </a:rPr>
              <a:t>智能优化算法</a:t>
            </a:r>
            <a:endParaRPr lang="en-US" altLang="zh-CN" sz="1800" b="0" i="0" u="none" strike="noStrike" baseline="0" dirty="0">
              <a:latin typeface="Times New Roman" panose="02020603050405020304" pitchFamily="18" charset="0"/>
              <a:ea typeface="宋体" panose="02010600030101010101" pitchFamily="2" charset="-122"/>
              <a:cs typeface="Times New Roman" panose="02020603050405020304" pitchFamily="18" charset="0"/>
            </a:endParaRPr>
          </a:p>
          <a:p>
            <a:pPr marL="285750" indent="-285750">
              <a:lnSpc>
                <a:spcPct val="150000"/>
              </a:lnSpc>
              <a:buFont typeface="Arial" panose="020B0604020202020204" pitchFamily="34" charset="0"/>
              <a:buChar char="•"/>
            </a:pPr>
            <a:r>
              <a:rPr lang="zh-CN" altLang="en-US" sz="1600" dirty="0">
                <a:solidFill>
                  <a:prstClr val="black"/>
                </a:solidFill>
                <a:latin typeface="宋体" panose="02010600030101010101" pitchFamily="2" charset="-122"/>
                <a:ea typeface="宋体" panose="02010600030101010101" pitchFamily="2" charset="-122"/>
              </a:rPr>
              <a:t>遗传算法</a:t>
            </a:r>
            <a:r>
              <a:rPr lang="en-US" altLang="zh-CN" sz="1600" dirty="0">
                <a:solidFill>
                  <a:prstClr val="black"/>
                </a:solidFill>
                <a:latin typeface="宋体" panose="02010600030101010101" pitchFamily="2" charset="-122"/>
                <a:ea typeface="宋体" panose="02010600030101010101" pitchFamily="2" charset="-122"/>
              </a:rPr>
              <a:t>(GAs)</a:t>
            </a:r>
            <a:r>
              <a:rPr lang="zh-CN" altLang="en-US" sz="1600" dirty="0">
                <a:solidFill>
                  <a:prstClr val="black"/>
                </a:solidFill>
                <a:latin typeface="宋体" panose="02010600030101010101" pitchFamily="2" charset="-122"/>
                <a:ea typeface="宋体" panose="02010600030101010101" pitchFamily="2" charset="-122"/>
              </a:rPr>
              <a:t>等进化算法</a:t>
            </a:r>
            <a:endParaRPr lang="en-US" altLang="zh-CN" sz="1600" dirty="0">
              <a:solidFill>
                <a:prstClr val="black"/>
              </a:solidFill>
              <a:latin typeface="宋体" panose="02010600030101010101" pitchFamily="2" charset="-122"/>
              <a:ea typeface="宋体" panose="02010600030101010101" pitchFamily="2" charset="-122"/>
            </a:endParaRPr>
          </a:p>
          <a:p>
            <a:pPr marL="285750" indent="-285750">
              <a:lnSpc>
                <a:spcPct val="150000"/>
              </a:lnSpc>
              <a:buFont typeface="Arial" panose="020B0604020202020204" pitchFamily="34" charset="0"/>
              <a:buChar char="•"/>
            </a:pPr>
            <a:r>
              <a:rPr lang="zh-CN" altLang="en-US" sz="1600" dirty="0">
                <a:solidFill>
                  <a:prstClr val="black"/>
                </a:solidFill>
                <a:latin typeface="宋体" panose="02010600030101010101" pitchFamily="2" charset="-122"/>
                <a:ea typeface="宋体" panose="02010600030101010101" pitchFamily="2" charset="-122"/>
              </a:rPr>
              <a:t>基于中心演化</a:t>
            </a:r>
            <a:r>
              <a:rPr lang="en-US" altLang="zh-CN" sz="1600" dirty="0">
                <a:solidFill>
                  <a:prstClr val="black"/>
                </a:solidFill>
                <a:latin typeface="宋体" panose="02010600030101010101" pitchFamily="2" charset="-122"/>
                <a:ea typeface="宋体" panose="02010600030101010101" pitchFamily="2" charset="-122"/>
              </a:rPr>
              <a:t>(CE)</a:t>
            </a:r>
            <a:r>
              <a:rPr lang="zh-CN" altLang="en-US" sz="1600" dirty="0">
                <a:solidFill>
                  <a:prstClr val="black"/>
                </a:solidFill>
                <a:latin typeface="宋体" panose="02010600030101010101" pitchFamily="2" charset="-122"/>
                <a:ea typeface="宋体" panose="02010600030101010101" pitchFamily="2" charset="-122"/>
              </a:rPr>
              <a:t>优化算法</a:t>
            </a:r>
          </a:p>
        </p:txBody>
      </p:sp>
      <p:sp>
        <p:nvSpPr>
          <p:cNvPr id="65" name="箭头: 右 64">
            <a:extLst>
              <a:ext uri="{FF2B5EF4-FFF2-40B4-BE49-F238E27FC236}">
                <a16:creationId xmlns:a16="http://schemas.microsoft.com/office/drawing/2014/main" id="{AF551B7D-CC8E-428E-B264-341C406F91DF}"/>
              </a:ext>
            </a:extLst>
          </p:cNvPr>
          <p:cNvSpPr/>
          <p:nvPr/>
        </p:nvSpPr>
        <p:spPr>
          <a:xfrm flipH="1">
            <a:off x="7799423" y="5217343"/>
            <a:ext cx="432000" cy="179494"/>
          </a:xfrm>
          <a:prstGeom prst="rightArrow">
            <a:avLst>
              <a:gd name="adj1" fmla="val 50000"/>
              <a:gd name="adj2" fmla="val 89360"/>
            </a:avLst>
          </a:prstGeom>
          <a:solidFill>
            <a:srgbClr val="0A2D9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6" name="矩形 65">
            <a:extLst>
              <a:ext uri="{FF2B5EF4-FFF2-40B4-BE49-F238E27FC236}">
                <a16:creationId xmlns:a16="http://schemas.microsoft.com/office/drawing/2014/main" id="{D3AE9591-4AF3-426C-A354-3077BBC22018}"/>
              </a:ext>
            </a:extLst>
          </p:cNvPr>
          <p:cNvSpPr>
            <a:spLocks noChangeArrowheads="1"/>
          </p:cNvSpPr>
          <p:nvPr/>
        </p:nvSpPr>
        <p:spPr bwMode="auto">
          <a:xfrm>
            <a:off x="513330" y="1398110"/>
            <a:ext cx="3829524" cy="338554"/>
          </a:xfrm>
          <a:prstGeom prst="rect">
            <a:avLst/>
          </a:prstGeom>
          <a:solidFill>
            <a:schemeClr val="bg1"/>
          </a:solidFill>
          <a:ln>
            <a:noFill/>
          </a:ln>
        </p:spPr>
        <p:txBody>
          <a:bodyPr wrap="square">
            <a:spAutoFit/>
          </a:bodyPr>
          <a:lstStyle>
            <a:lvl1pPr marL="342900" indent="-342900">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342900" lvl="2" indent="-342900">
              <a:buClr>
                <a:srgbClr val="174994"/>
              </a:buClr>
              <a:buSzPct val="100000"/>
              <a:buFont typeface="Wingdings" panose="05000000000000000000" pitchFamily="2" charset="2"/>
              <a:buChar char="n"/>
              <a:defRPr/>
            </a:pP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发展多种束流相关技术满足实验需求</a:t>
            </a:r>
            <a:endParaRPr lang="en-US" altLang="zh-CN" sz="1600"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67" name="文本框 66">
            <a:extLst>
              <a:ext uri="{FF2B5EF4-FFF2-40B4-BE49-F238E27FC236}">
                <a16:creationId xmlns:a16="http://schemas.microsoft.com/office/drawing/2014/main" id="{DC46CE44-D9DD-4C5E-976B-E93E90697BAF}"/>
              </a:ext>
            </a:extLst>
          </p:cNvPr>
          <p:cNvSpPr txBox="1"/>
          <p:nvPr/>
        </p:nvSpPr>
        <p:spPr>
          <a:xfrm>
            <a:off x="779812" y="2038025"/>
            <a:ext cx="2271676" cy="1148904"/>
          </a:xfrm>
          <a:prstGeom prst="rect">
            <a:avLst/>
          </a:prstGeom>
          <a:solidFill>
            <a:schemeClr val="bg2"/>
          </a:solidFill>
          <a:ln>
            <a:solidFill>
              <a:schemeClr val="tx1"/>
            </a:solidFill>
          </a:ln>
        </p:spPr>
        <p:txBody>
          <a:bodyPr wrap="square">
            <a:spAutoFit/>
          </a:bodyPr>
          <a:lstStyle/>
          <a:p>
            <a:pPr marL="285750" indent="-285750">
              <a:lnSpc>
                <a:spcPct val="125000"/>
              </a:lnSpc>
              <a:buFont typeface="Arial" panose="020B0604020202020204" pitchFamily="34" charset="0"/>
              <a:buChar char="•"/>
            </a:pPr>
            <a:r>
              <a:rPr lang="zh-CN" altLang="en-US" sz="1400" dirty="0">
                <a:solidFill>
                  <a:schemeClr val="tx1"/>
                </a:solidFill>
                <a:latin typeface="Times" panose="02020603050405020304" pitchFamily="18" charset="0"/>
                <a:cs typeface="Times" panose="02020603050405020304" pitchFamily="18" charset="0"/>
              </a:rPr>
              <a:t>传输束流发射度大</a:t>
            </a:r>
          </a:p>
          <a:p>
            <a:pPr marL="285750" indent="-285750">
              <a:lnSpc>
                <a:spcPct val="125000"/>
              </a:lnSpc>
              <a:buFont typeface="Arial" panose="020B0604020202020204" pitchFamily="34" charset="0"/>
              <a:buChar char="•"/>
            </a:pPr>
            <a:r>
              <a:rPr lang="zh-CN" altLang="en-US" sz="1400" dirty="0">
                <a:solidFill>
                  <a:schemeClr val="tx1"/>
                </a:solidFill>
                <a:latin typeface="Times" panose="02020603050405020304" pitchFamily="18" charset="0"/>
                <a:cs typeface="Times" panose="02020603050405020304" pitchFamily="18" charset="0"/>
              </a:rPr>
              <a:t>动量分散大</a:t>
            </a:r>
          </a:p>
          <a:p>
            <a:pPr marL="285750" indent="-285750">
              <a:lnSpc>
                <a:spcPct val="125000"/>
              </a:lnSpc>
              <a:buFont typeface="Arial" panose="020B0604020202020204" pitchFamily="34" charset="0"/>
              <a:buChar char="•"/>
            </a:pPr>
            <a:r>
              <a:rPr lang="zh-CN" altLang="en-US" sz="1400" dirty="0">
                <a:solidFill>
                  <a:schemeClr val="tx1"/>
                </a:solidFill>
                <a:latin typeface="Times" panose="02020603050405020304" pitchFamily="18" charset="0"/>
                <a:cs typeface="Times" panose="02020603050405020304" pitchFamily="18" charset="0"/>
              </a:rPr>
              <a:t>多种粒子混杂</a:t>
            </a:r>
          </a:p>
          <a:p>
            <a:pPr marL="285750" indent="-285750">
              <a:lnSpc>
                <a:spcPct val="125000"/>
              </a:lnSpc>
              <a:buFont typeface="Arial" panose="020B0604020202020204" pitchFamily="34" charset="0"/>
              <a:buChar char="•"/>
            </a:pPr>
            <a:r>
              <a:rPr lang="zh-CN" altLang="en-US" sz="1400" dirty="0">
                <a:solidFill>
                  <a:schemeClr val="tx1"/>
                </a:solidFill>
                <a:latin typeface="Times" panose="02020603050405020304" pitchFamily="18" charset="0"/>
                <a:cs typeface="Times" panose="02020603050405020304" pitchFamily="18" charset="0"/>
              </a:rPr>
              <a:t>高极化率</a:t>
            </a:r>
          </a:p>
        </p:txBody>
      </p:sp>
      <p:sp>
        <p:nvSpPr>
          <p:cNvPr id="70" name="矩形 69">
            <a:extLst>
              <a:ext uri="{FF2B5EF4-FFF2-40B4-BE49-F238E27FC236}">
                <a16:creationId xmlns:a16="http://schemas.microsoft.com/office/drawing/2014/main" id="{BA0D2D24-7A1A-433D-ABA5-C88B35C72158}"/>
              </a:ext>
            </a:extLst>
          </p:cNvPr>
          <p:cNvSpPr>
            <a:spLocks noChangeArrowheads="1"/>
          </p:cNvSpPr>
          <p:nvPr/>
        </p:nvSpPr>
        <p:spPr bwMode="auto">
          <a:xfrm>
            <a:off x="513330" y="3785432"/>
            <a:ext cx="6643826" cy="338554"/>
          </a:xfrm>
          <a:prstGeom prst="rect">
            <a:avLst/>
          </a:prstGeom>
          <a:solidFill>
            <a:schemeClr val="bg1"/>
          </a:solidFill>
          <a:ln>
            <a:noFill/>
          </a:ln>
        </p:spPr>
        <p:txBody>
          <a:bodyPr wrap="square">
            <a:spAutoFit/>
          </a:bodyPr>
          <a:lstStyle>
            <a:lvl1pPr marL="342900" indent="-342900">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342900" lvl="2" indent="-342900">
              <a:buClr>
                <a:srgbClr val="174994"/>
              </a:buClr>
              <a:buSzPct val="100000"/>
              <a:buFont typeface="Wingdings" panose="05000000000000000000" pitchFamily="2" charset="2"/>
              <a:buChar char="n"/>
              <a:defRPr/>
            </a:pP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发展束线设计与优化方法提升束线性能，提高设计效率</a:t>
            </a:r>
          </a:p>
        </p:txBody>
      </p:sp>
      <p:sp>
        <p:nvSpPr>
          <p:cNvPr id="77" name="文本框 76">
            <a:extLst>
              <a:ext uri="{FF2B5EF4-FFF2-40B4-BE49-F238E27FC236}">
                <a16:creationId xmlns:a16="http://schemas.microsoft.com/office/drawing/2014/main" id="{CC12A2BE-9A8E-4674-AEC6-885DD7030EC1}"/>
              </a:ext>
            </a:extLst>
          </p:cNvPr>
          <p:cNvSpPr txBox="1"/>
          <p:nvPr/>
        </p:nvSpPr>
        <p:spPr>
          <a:xfrm>
            <a:off x="6360029" y="1037807"/>
            <a:ext cx="2784407" cy="458074"/>
          </a:xfrm>
          <a:prstGeom prst="rect">
            <a:avLst/>
          </a:prstGeom>
          <a:noFill/>
        </p:spPr>
        <p:txBody>
          <a:bodyPr wrap="square">
            <a:spAutoFit/>
          </a:bodyPr>
          <a:lstStyle/>
          <a:p>
            <a:pPr marL="285750" indent="-285750">
              <a:lnSpc>
                <a:spcPct val="150000"/>
              </a:lnSpc>
              <a:buFont typeface="Wingdings" panose="05000000000000000000" pitchFamily="2" charset="2"/>
              <a:buChar char="Ø"/>
            </a:pPr>
            <a:endParaRPr lang="en-US" altLang="zh-CN" dirty="0">
              <a:solidFill>
                <a:schemeClr val="tx1"/>
              </a:solidFill>
              <a:latin typeface="Times" panose="02020603050405020304" pitchFamily="18" charset="0"/>
              <a:cs typeface="Times" panose="02020603050405020304" pitchFamily="18" charset="0"/>
            </a:endParaRPr>
          </a:p>
        </p:txBody>
      </p:sp>
      <p:pic>
        <p:nvPicPr>
          <p:cNvPr id="78" name="图片 77">
            <a:extLst>
              <a:ext uri="{FF2B5EF4-FFF2-40B4-BE49-F238E27FC236}">
                <a16:creationId xmlns:a16="http://schemas.microsoft.com/office/drawing/2014/main" id="{3540D2F3-EBC7-482C-B1AE-38E3EE1B20C8}"/>
              </a:ext>
            </a:extLst>
          </p:cNvPr>
          <p:cNvPicPr>
            <a:picLocks noChangeAspect="1"/>
          </p:cNvPicPr>
          <p:nvPr/>
        </p:nvPicPr>
        <p:blipFill>
          <a:blip r:embed="rId3"/>
          <a:stretch>
            <a:fillRect/>
          </a:stretch>
        </p:blipFill>
        <p:spPr>
          <a:xfrm>
            <a:off x="6068012" y="1596518"/>
            <a:ext cx="1975393" cy="1832482"/>
          </a:xfrm>
          <a:prstGeom prst="rect">
            <a:avLst/>
          </a:prstGeom>
        </p:spPr>
      </p:pic>
      <p:pic>
        <p:nvPicPr>
          <p:cNvPr id="79" name="图片 78">
            <a:extLst>
              <a:ext uri="{FF2B5EF4-FFF2-40B4-BE49-F238E27FC236}">
                <a16:creationId xmlns:a16="http://schemas.microsoft.com/office/drawing/2014/main" id="{30CA8141-B64C-4AB8-92FC-D21E11C93376}"/>
              </a:ext>
            </a:extLst>
          </p:cNvPr>
          <p:cNvPicPr>
            <a:picLocks noChangeAspect="1"/>
          </p:cNvPicPr>
          <p:nvPr/>
        </p:nvPicPr>
        <p:blipFill>
          <a:blip r:embed="rId4"/>
          <a:srcRect l="-4801" t="51784" r="66580" b="-2750"/>
          <a:stretch/>
        </p:blipFill>
        <p:spPr>
          <a:xfrm>
            <a:off x="3147128" y="1800451"/>
            <a:ext cx="2686987" cy="1870621"/>
          </a:xfrm>
          <a:prstGeom prst="rect">
            <a:avLst/>
          </a:prstGeom>
        </p:spPr>
      </p:pic>
      <p:sp>
        <p:nvSpPr>
          <p:cNvPr id="80" name="文本框 79">
            <a:extLst>
              <a:ext uri="{FF2B5EF4-FFF2-40B4-BE49-F238E27FC236}">
                <a16:creationId xmlns:a16="http://schemas.microsoft.com/office/drawing/2014/main" id="{B1584A81-B79C-4A85-9A0F-B6F5BC264EB3}"/>
              </a:ext>
            </a:extLst>
          </p:cNvPr>
          <p:cNvSpPr txBox="1"/>
          <p:nvPr/>
        </p:nvSpPr>
        <p:spPr>
          <a:xfrm>
            <a:off x="8504848" y="1736664"/>
            <a:ext cx="3417408" cy="1798506"/>
          </a:xfrm>
          <a:prstGeom prst="rect">
            <a:avLst/>
          </a:prstGeom>
          <a:solidFill>
            <a:schemeClr val="bg2"/>
          </a:solidFill>
          <a:ln>
            <a:solidFill>
              <a:schemeClr val="tx1"/>
            </a:solidFill>
          </a:ln>
        </p:spPr>
        <p:txBody>
          <a:bodyPr wrap="square">
            <a:spAutoFit/>
          </a:bodyPr>
          <a:lstStyle/>
          <a:p>
            <a:pPr marL="285750" indent="-285750">
              <a:lnSpc>
                <a:spcPct val="125000"/>
              </a:lnSpc>
              <a:buFont typeface="Arial" panose="020B0604020202020204" pitchFamily="34" charset="0"/>
              <a:buChar char="•"/>
            </a:pPr>
            <a:r>
              <a:rPr lang="zh-CN" altLang="en-US" dirty="0">
                <a:effectLst/>
              </a:rPr>
              <a:t>束流流强</a:t>
            </a:r>
          </a:p>
          <a:p>
            <a:pPr marL="285750" indent="-285750">
              <a:lnSpc>
                <a:spcPct val="125000"/>
              </a:lnSpc>
              <a:buFont typeface="Arial" panose="020B0604020202020204" pitchFamily="34" charset="0"/>
              <a:buChar char="•"/>
            </a:pPr>
            <a:r>
              <a:rPr lang="zh-CN" altLang="en-US" dirty="0">
                <a:effectLst/>
              </a:rPr>
              <a:t>束斑尺寸</a:t>
            </a:r>
          </a:p>
          <a:p>
            <a:pPr marL="285750" indent="-285750">
              <a:lnSpc>
                <a:spcPct val="125000"/>
              </a:lnSpc>
              <a:buFont typeface="Arial" panose="020B0604020202020204" pitchFamily="34" charset="0"/>
              <a:buChar char="•"/>
            </a:pPr>
            <a:r>
              <a:rPr lang="zh-CN" altLang="en-US" dirty="0">
                <a:effectLst/>
              </a:rPr>
              <a:t>动量范围与动量分散</a:t>
            </a:r>
          </a:p>
          <a:p>
            <a:pPr marL="285750" indent="-285750">
              <a:lnSpc>
                <a:spcPct val="125000"/>
              </a:lnSpc>
              <a:buFont typeface="Arial" panose="020B0604020202020204" pitchFamily="34" charset="0"/>
              <a:buChar char="•"/>
            </a:pPr>
            <a:r>
              <a:rPr lang="zh-CN" altLang="en-US" dirty="0">
                <a:effectLst/>
              </a:rPr>
              <a:t>极化</a:t>
            </a:r>
          </a:p>
          <a:p>
            <a:pPr marL="285750" indent="-285750">
              <a:lnSpc>
                <a:spcPct val="125000"/>
              </a:lnSpc>
              <a:buFont typeface="Arial" panose="020B0604020202020204" pitchFamily="34" charset="0"/>
              <a:buChar char="•"/>
            </a:pPr>
            <a:r>
              <a:rPr lang="zh-CN" altLang="en-US" dirty="0">
                <a:effectLst/>
              </a:rPr>
              <a:t>脉冲宽度和频率</a:t>
            </a:r>
          </a:p>
        </p:txBody>
      </p:sp>
      <p:sp>
        <p:nvSpPr>
          <p:cNvPr id="81" name="矩形 80">
            <a:extLst>
              <a:ext uri="{FF2B5EF4-FFF2-40B4-BE49-F238E27FC236}">
                <a16:creationId xmlns:a16="http://schemas.microsoft.com/office/drawing/2014/main" id="{C1CB7046-7567-44F0-8DBA-4CDFF4EFC6D1}"/>
              </a:ext>
            </a:extLst>
          </p:cNvPr>
          <p:cNvSpPr/>
          <p:nvPr/>
        </p:nvSpPr>
        <p:spPr>
          <a:xfrm>
            <a:off x="3825364" y="4301340"/>
            <a:ext cx="8235456" cy="1972251"/>
          </a:xfrm>
          <a:prstGeom prst="rect">
            <a:avLst/>
          </a:prstGeom>
          <a:noFill/>
          <a:ln w="1905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2" name="矩形 81">
            <a:extLst>
              <a:ext uri="{FF2B5EF4-FFF2-40B4-BE49-F238E27FC236}">
                <a16:creationId xmlns:a16="http://schemas.microsoft.com/office/drawing/2014/main" id="{D5B2C4E2-0A30-47BE-B5EA-8CBB9D1230DF}"/>
              </a:ext>
            </a:extLst>
          </p:cNvPr>
          <p:cNvSpPr/>
          <p:nvPr/>
        </p:nvSpPr>
        <p:spPr>
          <a:xfrm>
            <a:off x="589051" y="4480418"/>
            <a:ext cx="6727310" cy="2259800"/>
          </a:xfrm>
          <a:prstGeom prst="rect">
            <a:avLst/>
          </a:prstGeom>
          <a:noFill/>
          <a:ln w="19050">
            <a:solidFill>
              <a:srgbClr val="0070C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3" name="文本框 82">
            <a:extLst>
              <a:ext uri="{FF2B5EF4-FFF2-40B4-BE49-F238E27FC236}">
                <a16:creationId xmlns:a16="http://schemas.microsoft.com/office/drawing/2014/main" id="{066A023C-615D-4EE5-94E6-D9694901001C}"/>
              </a:ext>
            </a:extLst>
          </p:cNvPr>
          <p:cNvSpPr txBox="1"/>
          <p:nvPr/>
        </p:nvSpPr>
        <p:spPr>
          <a:xfrm>
            <a:off x="426564" y="6274469"/>
            <a:ext cx="6105644" cy="464871"/>
          </a:xfrm>
          <a:prstGeom prst="rect">
            <a:avLst/>
          </a:prstGeom>
          <a:noFill/>
        </p:spPr>
        <p:txBody>
          <a:bodyPr wrap="square">
            <a:spAutoFit/>
          </a:bodyPr>
          <a:lstStyle/>
          <a:p>
            <a:pPr algn="ctr">
              <a:lnSpc>
                <a:spcPct val="150000"/>
              </a:lnSpc>
            </a:pPr>
            <a:r>
              <a:rPr lang="zh-CN" altLang="en-US" dirty="0">
                <a:effectLst/>
              </a:rPr>
              <a:t>传统方法</a:t>
            </a:r>
            <a:endParaRPr lang="en-US" altLang="zh-CN" dirty="0">
              <a:effectLst/>
            </a:endParaRPr>
          </a:p>
        </p:txBody>
      </p:sp>
      <p:sp>
        <p:nvSpPr>
          <p:cNvPr id="84" name="箭头: 右 83">
            <a:extLst>
              <a:ext uri="{FF2B5EF4-FFF2-40B4-BE49-F238E27FC236}">
                <a16:creationId xmlns:a16="http://schemas.microsoft.com/office/drawing/2014/main" id="{76AAE06C-BDE3-4BF3-AAA8-8C21047EE7F1}"/>
              </a:ext>
            </a:extLst>
          </p:cNvPr>
          <p:cNvSpPr/>
          <p:nvPr/>
        </p:nvSpPr>
        <p:spPr>
          <a:xfrm rot="5400000" flipH="1">
            <a:off x="9789893" y="4170692"/>
            <a:ext cx="583668" cy="131009"/>
          </a:xfrm>
          <a:prstGeom prst="rightArrow">
            <a:avLst>
              <a:gd name="adj1" fmla="val 50000"/>
              <a:gd name="adj2" fmla="val 116997"/>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01160363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文本占位符 19">
            <a:extLst>
              <a:ext uri="{FF2B5EF4-FFF2-40B4-BE49-F238E27FC236}">
                <a16:creationId xmlns:a16="http://schemas.microsoft.com/office/drawing/2014/main" id="{7DDC1936-3628-9935-F368-E77B17B11B8D}"/>
              </a:ext>
            </a:extLst>
          </p:cNvPr>
          <p:cNvSpPr>
            <a:spLocks noGrp="1"/>
          </p:cNvSpPr>
          <p:nvPr>
            <p:ph type="body" idx="1"/>
          </p:nvPr>
        </p:nvSpPr>
        <p:spPr/>
        <p:txBody>
          <a:bodyPr/>
          <a:lstStyle/>
          <a:p>
            <a:r>
              <a:rPr lang="zh-CN" altLang="en-US" dirty="0">
                <a:latin typeface="Helvetica-Bold"/>
                <a:cs typeface="Times" panose="02020603050405020304" pitchFamily="18" charset="0"/>
              </a:rPr>
              <a:t>基于</a:t>
            </a:r>
            <a:r>
              <a:rPr lang="en-US" altLang="zh-CN" dirty="0">
                <a:latin typeface="Helvetica-Bold"/>
                <a:cs typeface="Times" panose="02020603050405020304" pitchFamily="18" charset="0"/>
              </a:rPr>
              <a:t>GAs</a:t>
            </a:r>
            <a:r>
              <a:rPr lang="zh-CN" altLang="en-US" dirty="0">
                <a:latin typeface="Helvetica-Bold"/>
                <a:cs typeface="Times" panose="02020603050405020304" pitchFamily="18" charset="0"/>
              </a:rPr>
              <a:t>的束线优化研究</a:t>
            </a:r>
          </a:p>
        </p:txBody>
      </p:sp>
      <p:sp>
        <p:nvSpPr>
          <p:cNvPr id="5" name="内容占位符 3">
            <a:extLst>
              <a:ext uri="{FF2B5EF4-FFF2-40B4-BE49-F238E27FC236}">
                <a16:creationId xmlns:a16="http://schemas.microsoft.com/office/drawing/2014/main" id="{05FADFF5-AB62-0866-355B-A8424F0F2E52}"/>
              </a:ext>
            </a:extLst>
          </p:cNvPr>
          <p:cNvSpPr>
            <a:spLocks noGrp="1"/>
          </p:cNvSpPr>
          <p:nvPr>
            <p:ph sz="quarter" idx="13"/>
          </p:nvPr>
        </p:nvSpPr>
        <p:spPr>
          <a:xfrm>
            <a:off x="388279" y="906286"/>
            <a:ext cx="6712061" cy="458840"/>
          </a:xfrm>
        </p:spPr>
        <p:txBody>
          <a:bodyPr>
            <a:normAutofit/>
          </a:bodyPr>
          <a:lstStyle/>
          <a:p>
            <a:r>
              <a:rPr lang="zh-CN" altLang="en-US" b="1" dirty="0">
                <a:effectLst/>
              </a:rPr>
              <a:t>算法原理</a:t>
            </a:r>
            <a:endParaRPr lang="zh-CN" altLang="en-US" dirty="0">
              <a:latin typeface="Times New Roman" panose="02020603050405020304" pitchFamily="18" charset="0"/>
              <a:cs typeface="Times New Roman" panose="02020603050405020304" pitchFamily="18" charset="0"/>
            </a:endParaRPr>
          </a:p>
        </p:txBody>
      </p:sp>
      <p:sp>
        <p:nvSpPr>
          <p:cNvPr id="29" name="文本框 28">
            <a:extLst>
              <a:ext uri="{FF2B5EF4-FFF2-40B4-BE49-F238E27FC236}">
                <a16:creationId xmlns:a16="http://schemas.microsoft.com/office/drawing/2014/main" id="{5747C550-0ACD-46CB-BE72-375D97887A37}"/>
              </a:ext>
            </a:extLst>
          </p:cNvPr>
          <p:cNvSpPr txBox="1"/>
          <p:nvPr/>
        </p:nvSpPr>
        <p:spPr>
          <a:xfrm>
            <a:off x="388279" y="5384754"/>
            <a:ext cx="6102369" cy="1118255"/>
          </a:xfrm>
          <a:prstGeom prst="rect">
            <a:avLst/>
          </a:prstGeom>
          <a:noFill/>
        </p:spPr>
        <p:txBody>
          <a:bodyPr wrap="square">
            <a:spAutoFit/>
          </a:bodyPr>
          <a:lstStyle/>
          <a:p>
            <a:pPr marL="342900" indent="-342900">
              <a:lnSpc>
                <a:spcPct val="200000"/>
              </a:lnSpc>
              <a:buFont typeface="Wingdings" panose="05000000000000000000" pitchFamily="2" charset="2"/>
              <a:buChar char="Ø"/>
            </a:pPr>
            <a:r>
              <a:rPr lang="zh-CN" altLang="en-US" dirty="0">
                <a:latin typeface="Times" panose="02020603050405020304" pitchFamily="18" charset="0"/>
                <a:ea typeface="宋体" panose="02010600030101010101" pitchFamily="2" charset="-122"/>
                <a:cs typeface="Times" panose="02020603050405020304" pitchFamily="18" charset="0"/>
              </a:rPr>
              <a:t>适应度函数</a:t>
            </a:r>
            <a:r>
              <a:rPr lang="en-US" altLang="zh-CN" dirty="0"/>
              <a:t>: </a:t>
            </a:r>
          </a:p>
          <a:p>
            <a:pPr marL="342900" indent="-342900">
              <a:lnSpc>
                <a:spcPct val="200000"/>
              </a:lnSpc>
              <a:buFont typeface="Wingdings" panose="05000000000000000000" pitchFamily="2" charset="2"/>
              <a:buChar char="Ø"/>
            </a:pPr>
            <a:r>
              <a:rPr lang="zh-CN" altLang="en-US" dirty="0">
                <a:latin typeface="Times" panose="02020603050405020304" pitchFamily="18" charset="0"/>
                <a:ea typeface="宋体" panose="02010600030101010101" pitchFamily="2" charset="-122"/>
                <a:cs typeface="Times" panose="02020603050405020304" pitchFamily="18" charset="0"/>
              </a:rPr>
              <a:t>变异算子</a:t>
            </a:r>
            <a:r>
              <a:rPr lang="en-US" altLang="zh-CN" dirty="0"/>
              <a:t>:</a:t>
            </a:r>
          </a:p>
        </p:txBody>
      </p:sp>
      <p:pic>
        <p:nvPicPr>
          <p:cNvPr id="10" name="图片 9">
            <a:extLst>
              <a:ext uri="{FF2B5EF4-FFF2-40B4-BE49-F238E27FC236}">
                <a16:creationId xmlns:a16="http://schemas.microsoft.com/office/drawing/2014/main" id="{748CBBFE-EAB0-475C-A278-9B20634BF90F}"/>
              </a:ext>
            </a:extLst>
          </p:cNvPr>
          <p:cNvPicPr/>
          <p:nvPr/>
        </p:nvPicPr>
        <p:blipFill>
          <a:blip r:embed="rId3"/>
          <a:stretch>
            <a:fillRect/>
          </a:stretch>
        </p:blipFill>
        <p:spPr>
          <a:xfrm>
            <a:off x="878554" y="2642591"/>
            <a:ext cx="5731510" cy="2244090"/>
          </a:xfrm>
          <a:prstGeom prst="rect">
            <a:avLst/>
          </a:prstGeom>
        </p:spPr>
      </p:pic>
      <p:pic>
        <p:nvPicPr>
          <p:cNvPr id="15" name="图片 14">
            <a:extLst>
              <a:ext uri="{FF2B5EF4-FFF2-40B4-BE49-F238E27FC236}">
                <a16:creationId xmlns:a16="http://schemas.microsoft.com/office/drawing/2014/main" id="{927A8972-14A1-401D-BF83-C0AF48104AC1}"/>
              </a:ext>
            </a:extLst>
          </p:cNvPr>
          <p:cNvPicPr>
            <a:picLocks noChangeAspect="1"/>
          </p:cNvPicPr>
          <p:nvPr/>
        </p:nvPicPr>
        <p:blipFill>
          <a:blip r:embed="rId4"/>
          <a:stretch>
            <a:fillRect/>
          </a:stretch>
        </p:blipFill>
        <p:spPr>
          <a:xfrm>
            <a:off x="2240880" y="6149712"/>
            <a:ext cx="4791160" cy="313707"/>
          </a:xfrm>
          <a:prstGeom prst="rect">
            <a:avLst/>
          </a:prstGeom>
        </p:spPr>
      </p:pic>
      <p:pic>
        <p:nvPicPr>
          <p:cNvPr id="16" name="图片 15">
            <a:extLst>
              <a:ext uri="{FF2B5EF4-FFF2-40B4-BE49-F238E27FC236}">
                <a16:creationId xmlns:a16="http://schemas.microsoft.com/office/drawing/2014/main" id="{B8024CA8-7196-4829-BE1B-52B2CEE84B9C}"/>
              </a:ext>
            </a:extLst>
          </p:cNvPr>
          <p:cNvPicPr>
            <a:picLocks noChangeAspect="1"/>
          </p:cNvPicPr>
          <p:nvPr/>
        </p:nvPicPr>
        <p:blipFill>
          <a:blip r:embed="rId5"/>
          <a:stretch>
            <a:fillRect/>
          </a:stretch>
        </p:blipFill>
        <p:spPr>
          <a:xfrm>
            <a:off x="2340725" y="5547881"/>
            <a:ext cx="1636374" cy="396000"/>
          </a:xfrm>
          <a:prstGeom prst="rect">
            <a:avLst/>
          </a:prstGeom>
        </p:spPr>
      </p:pic>
      <p:sp>
        <p:nvSpPr>
          <p:cNvPr id="17" name="文本框 16">
            <a:extLst>
              <a:ext uri="{FF2B5EF4-FFF2-40B4-BE49-F238E27FC236}">
                <a16:creationId xmlns:a16="http://schemas.microsoft.com/office/drawing/2014/main" id="{94D1B732-03F4-4BD4-9E5F-782D7A1C8ADB}"/>
              </a:ext>
            </a:extLst>
          </p:cNvPr>
          <p:cNvSpPr txBox="1"/>
          <p:nvPr/>
        </p:nvSpPr>
        <p:spPr>
          <a:xfrm>
            <a:off x="379436" y="1373813"/>
            <a:ext cx="7208138" cy="1067921"/>
          </a:xfrm>
          <a:prstGeom prst="rect">
            <a:avLst/>
          </a:prstGeom>
          <a:noFill/>
        </p:spPr>
        <p:txBody>
          <a:bodyPr wrap="square">
            <a:spAutoFit/>
          </a:bodyPr>
          <a:lstStyle/>
          <a:p>
            <a:pPr marL="285750" indent="-285750">
              <a:lnSpc>
                <a:spcPct val="120000"/>
              </a:lnSpc>
              <a:buFont typeface="Wingdings" panose="05000000000000000000" pitchFamily="2" charset="2"/>
              <a:buChar char="Ø"/>
            </a:pPr>
            <a:r>
              <a:rPr lang="zh-CN" altLang="en-US" dirty="0">
                <a:effectLst/>
              </a:rPr>
              <a:t>基于群体的进化算法，启发于生物进化过程中自然选择机制</a:t>
            </a:r>
            <a:endParaRPr lang="en-US" altLang="zh-CN" dirty="0">
              <a:effectLst/>
            </a:endParaRPr>
          </a:p>
          <a:p>
            <a:pPr marL="285750" indent="-285750">
              <a:lnSpc>
                <a:spcPct val="120000"/>
              </a:lnSpc>
              <a:buFont typeface="Wingdings" panose="05000000000000000000" pitchFamily="2" charset="2"/>
              <a:buChar char="Ø"/>
            </a:pPr>
            <a:r>
              <a:rPr lang="zh-CN" altLang="en-US" dirty="0">
                <a:effectLst/>
              </a:rPr>
              <a:t>操作步骤：编码、评估、选择、交叉、变异</a:t>
            </a:r>
            <a:endParaRPr lang="en-US" altLang="zh-CN" dirty="0">
              <a:effectLst/>
            </a:endParaRPr>
          </a:p>
          <a:p>
            <a:pPr marL="285750" indent="-285750">
              <a:lnSpc>
                <a:spcPct val="120000"/>
              </a:lnSpc>
              <a:buFont typeface="Wingdings" panose="05000000000000000000" pitchFamily="2" charset="2"/>
              <a:buChar char="Ø"/>
            </a:pPr>
            <a:r>
              <a:rPr lang="zh-CN" altLang="en-US" dirty="0">
                <a:effectLst/>
              </a:rPr>
              <a:t>具有强大的全局探索能力能有效求解复杂的非线性优化问题</a:t>
            </a:r>
            <a:endParaRPr lang="en-US" altLang="zh-CN" dirty="0">
              <a:effectLst/>
            </a:endParaRPr>
          </a:p>
        </p:txBody>
      </p:sp>
      <p:sp>
        <p:nvSpPr>
          <p:cNvPr id="14" name="灯片编号占位符 1">
            <a:extLst>
              <a:ext uri="{FF2B5EF4-FFF2-40B4-BE49-F238E27FC236}">
                <a16:creationId xmlns:a16="http://schemas.microsoft.com/office/drawing/2014/main" id="{3A09BC08-632C-405F-BD95-0946C69B0D2A}"/>
              </a:ext>
            </a:extLst>
          </p:cNvPr>
          <p:cNvSpPr>
            <a:spLocks noGrp="1"/>
          </p:cNvSpPr>
          <p:nvPr>
            <p:ph type="sldNum" sz="quarter" idx="12"/>
          </p:nvPr>
        </p:nvSpPr>
        <p:spPr>
          <a:xfrm>
            <a:off x="11037806" y="6356350"/>
            <a:ext cx="799202" cy="365125"/>
          </a:xfrm>
        </p:spPr>
        <p:txBody>
          <a:bodyPr/>
          <a:lstStyle/>
          <a:p>
            <a:fld id="{ECC73629-B289-4799-8BD1-5C362D43B8F8}" type="slidenum">
              <a:rPr lang="zh-CN" altLang="en-US" smtClean="0"/>
              <a:pPr/>
              <a:t>6</a:t>
            </a:fld>
            <a:endParaRPr lang="zh-CN" altLang="en-US" dirty="0"/>
          </a:p>
        </p:txBody>
      </p:sp>
      <p:sp>
        <p:nvSpPr>
          <p:cNvPr id="4" name="右大括号 3">
            <a:extLst>
              <a:ext uri="{FF2B5EF4-FFF2-40B4-BE49-F238E27FC236}">
                <a16:creationId xmlns:a16="http://schemas.microsoft.com/office/drawing/2014/main" id="{4E9F3B13-5FA3-465A-B6FB-97B3186C54DE}"/>
              </a:ext>
            </a:extLst>
          </p:cNvPr>
          <p:cNvSpPr/>
          <p:nvPr/>
        </p:nvSpPr>
        <p:spPr>
          <a:xfrm>
            <a:off x="7124182" y="5567184"/>
            <a:ext cx="547156" cy="93582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pic>
        <p:nvPicPr>
          <p:cNvPr id="25" name="图片 24">
            <a:extLst>
              <a:ext uri="{FF2B5EF4-FFF2-40B4-BE49-F238E27FC236}">
                <a16:creationId xmlns:a16="http://schemas.microsoft.com/office/drawing/2014/main" id="{9C0F5B0C-60C4-4204-9CE2-B25D712FA809}"/>
              </a:ext>
            </a:extLst>
          </p:cNvPr>
          <p:cNvPicPr>
            <a:picLocks noChangeAspect="1"/>
          </p:cNvPicPr>
          <p:nvPr/>
        </p:nvPicPr>
        <p:blipFill>
          <a:blip r:embed="rId6"/>
          <a:stretch>
            <a:fillRect/>
          </a:stretch>
        </p:blipFill>
        <p:spPr>
          <a:xfrm>
            <a:off x="7127020" y="879072"/>
            <a:ext cx="3788276" cy="4627519"/>
          </a:xfrm>
          <a:prstGeom prst="rect">
            <a:avLst/>
          </a:prstGeom>
        </p:spPr>
      </p:pic>
      <p:sp>
        <p:nvSpPr>
          <p:cNvPr id="26" name="文本框 25">
            <a:extLst>
              <a:ext uri="{FF2B5EF4-FFF2-40B4-BE49-F238E27FC236}">
                <a16:creationId xmlns:a16="http://schemas.microsoft.com/office/drawing/2014/main" id="{11EC06A8-57E4-4EE0-A087-DBCAE24AC359}"/>
              </a:ext>
            </a:extLst>
          </p:cNvPr>
          <p:cNvSpPr txBox="1"/>
          <p:nvPr/>
        </p:nvSpPr>
        <p:spPr>
          <a:xfrm>
            <a:off x="10035410" y="1241405"/>
            <a:ext cx="2156590" cy="1200329"/>
          </a:xfrm>
          <a:prstGeom prst="rect">
            <a:avLst/>
          </a:prstGeom>
          <a:noFill/>
        </p:spPr>
        <p:txBody>
          <a:bodyPr wrap="square">
            <a:spAutoFit/>
          </a:bodyPr>
          <a:lstStyle/>
          <a:p>
            <a:pPr algn="l"/>
            <a:r>
              <a:rPr lang="zh-CN" altLang="en-US" sz="1800" b="0" i="0" u="none" strike="noStrike" baseline="0" dirty="0">
                <a:solidFill>
                  <a:srgbClr val="FF0000"/>
                </a:solidFill>
                <a:latin typeface="宋体" panose="02010600030101010101" pitchFamily="2" charset="-122"/>
                <a:ea typeface="宋体" panose="02010600030101010101" pitchFamily="2" charset="-122"/>
              </a:rPr>
              <a:t>以遗传算法为基础，用多粒子跟踪程序</a:t>
            </a:r>
            <a:r>
              <a:rPr lang="zh-CN" altLang="en-US" sz="1800" b="0" i="0" u="none" strike="noStrike" baseline="0">
                <a:solidFill>
                  <a:srgbClr val="FF0000"/>
                </a:solidFill>
                <a:latin typeface="宋体" panose="02010600030101010101" pitchFamily="2" charset="-122"/>
                <a:ea typeface="宋体" panose="02010600030101010101" pitchFamily="2" charset="-122"/>
              </a:rPr>
              <a:t>评估不同束线设置下的束流品质</a:t>
            </a:r>
            <a:endParaRPr lang="zh-CN" altLang="en-US" dirty="0">
              <a:solidFill>
                <a:srgbClr val="FF0000"/>
              </a:solidFill>
            </a:endParaRPr>
          </a:p>
        </p:txBody>
      </p:sp>
      <p:sp>
        <p:nvSpPr>
          <p:cNvPr id="27" name="文本框 26">
            <a:extLst>
              <a:ext uri="{FF2B5EF4-FFF2-40B4-BE49-F238E27FC236}">
                <a16:creationId xmlns:a16="http://schemas.microsoft.com/office/drawing/2014/main" id="{F8497926-39BA-4DE0-BDF1-8F86CD8BA0C3}"/>
              </a:ext>
            </a:extLst>
          </p:cNvPr>
          <p:cNvSpPr txBox="1"/>
          <p:nvPr/>
        </p:nvSpPr>
        <p:spPr>
          <a:xfrm>
            <a:off x="7790256" y="5745881"/>
            <a:ext cx="2907763" cy="646331"/>
          </a:xfrm>
          <a:prstGeom prst="rect">
            <a:avLst/>
          </a:prstGeom>
          <a:ln>
            <a:noFill/>
          </a:ln>
        </p:spPr>
        <p:style>
          <a:lnRef idx="2">
            <a:schemeClr val="accent6"/>
          </a:lnRef>
          <a:fillRef idx="1">
            <a:schemeClr val="lt1"/>
          </a:fillRef>
          <a:effectRef idx="0">
            <a:schemeClr val="accent6"/>
          </a:effectRef>
          <a:fontRef idx="minor">
            <a:schemeClr val="dk1"/>
          </a:fontRef>
        </p:style>
        <p:txBody>
          <a:bodyPr wrap="square">
            <a:spAutoFit/>
          </a:bodyPr>
          <a:lstStyle/>
          <a:p>
            <a:pPr algn="ctr"/>
            <a:r>
              <a:rPr lang="zh-CN" altLang="en-US" kern="0" dirty="0">
                <a:solidFill>
                  <a:srgbClr val="FF0000"/>
                </a:solidFill>
                <a:latin typeface="Times" panose="02020603050405020304" pitchFamily="18" charset="0"/>
                <a:ea typeface="宋体" panose="02010600030101010101" pitchFamily="2" charset="-122"/>
                <a:cs typeface="Times" panose="02020603050405020304" pitchFamily="18" charset="0"/>
              </a:rPr>
              <a:t>变量多、变量空间大</a:t>
            </a:r>
            <a:endParaRPr lang="en-US" altLang="zh-CN" kern="0" dirty="0">
              <a:solidFill>
                <a:srgbClr val="FF0000"/>
              </a:solidFill>
              <a:latin typeface="Times" panose="02020603050405020304" pitchFamily="18" charset="0"/>
              <a:ea typeface="宋体" panose="02010600030101010101" pitchFamily="2" charset="-122"/>
              <a:cs typeface="Times" panose="02020603050405020304" pitchFamily="18" charset="0"/>
            </a:endParaRPr>
          </a:p>
          <a:p>
            <a:pPr algn="ctr"/>
            <a:r>
              <a:rPr lang="zh-CN" altLang="en-US" kern="0" dirty="0">
                <a:solidFill>
                  <a:srgbClr val="FF0000"/>
                </a:solidFill>
                <a:latin typeface="Times" panose="02020603050405020304" pitchFamily="18" charset="0"/>
                <a:ea typeface="宋体" panose="02010600030101010101" pitchFamily="2" charset="-122"/>
                <a:cs typeface="Times" panose="02020603050405020304" pitchFamily="18" charset="0"/>
              </a:rPr>
              <a:t>有效解空间稀疏且分散</a:t>
            </a:r>
          </a:p>
        </p:txBody>
      </p:sp>
    </p:spTree>
    <p:extLst>
      <p:ext uri="{BB962C8B-B14F-4D97-AF65-F5344CB8AC3E}">
        <p14:creationId xmlns:p14="http://schemas.microsoft.com/office/powerpoint/2010/main" val="261555739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37999A-BE37-24AC-9A97-BF93C192BD54}"/>
            </a:ext>
          </a:extLst>
        </p:cNvPr>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796932E2-BF4A-E264-4A81-A98C26F16108}"/>
              </a:ext>
            </a:extLst>
          </p:cNvPr>
          <p:cNvSpPr>
            <a:spLocks noGrp="1"/>
          </p:cNvSpPr>
          <p:nvPr>
            <p:ph type="sldNum" sz="quarter" idx="12"/>
          </p:nvPr>
        </p:nvSpPr>
        <p:spPr>
          <a:xfrm>
            <a:off x="11037806" y="6356350"/>
            <a:ext cx="799202" cy="365125"/>
          </a:xfrm>
        </p:spPr>
        <p:txBody>
          <a:bodyPr/>
          <a:lstStyle/>
          <a:p>
            <a:fld id="{ECC73629-B289-4799-8BD1-5C362D43B8F8}" type="slidenum">
              <a:rPr lang="zh-CN" altLang="en-US" smtClean="0"/>
              <a:pPr/>
              <a:t>7</a:t>
            </a:fld>
            <a:endParaRPr lang="zh-CN" altLang="en-US" dirty="0"/>
          </a:p>
        </p:txBody>
      </p:sp>
      <p:sp>
        <p:nvSpPr>
          <p:cNvPr id="3" name="文本占位符 2">
            <a:extLst>
              <a:ext uri="{FF2B5EF4-FFF2-40B4-BE49-F238E27FC236}">
                <a16:creationId xmlns:a16="http://schemas.microsoft.com/office/drawing/2014/main" id="{C9D58D32-0A1D-3AA4-1DD2-D680BA4F1838}"/>
              </a:ext>
            </a:extLst>
          </p:cNvPr>
          <p:cNvSpPr>
            <a:spLocks noGrp="1"/>
          </p:cNvSpPr>
          <p:nvPr>
            <p:ph type="body" idx="1"/>
          </p:nvPr>
        </p:nvSpPr>
        <p:spPr>
          <a:xfrm>
            <a:off x="388280" y="117782"/>
            <a:ext cx="8447664" cy="522000"/>
          </a:xfrm>
        </p:spPr>
        <p:txBody>
          <a:bodyPr/>
          <a:lstStyle/>
          <a:p>
            <a:r>
              <a:rPr lang="zh-CN" altLang="en-US" dirty="0">
                <a:latin typeface="Helvetica-Bold"/>
                <a:cs typeface="Times" panose="02020603050405020304" pitchFamily="18" charset="0"/>
              </a:rPr>
              <a:t>基于</a:t>
            </a:r>
            <a:r>
              <a:rPr lang="en-US" altLang="zh-CN" dirty="0">
                <a:latin typeface="Helvetica-Bold"/>
                <a:cs typeface="Times" panose="02020603050405020304" pitchFamily="18" charset="0"/>
              </a:rPr>
              <a:t>GAs</a:t>
            </a:r>
            <a:r>
              <a:rPr lang="zh-CN" altLang="en-US" dirty="0">
                <a:latin typeface="Helvetica-Bold"/>
                <a:cs typeface="Times" panose="02020603050405020304" pitchFamily="18" charset="0"/>
              </a:rPr>
              <a:t>的束线优化研究</a:t>
            </a:r>
          </a:p>
        </p:txBody>
      </p:sp>
      <p:sp>
        <p:nvSpPr>
          <p:cNvPr id="7" name="内容占位符 6">
            <a:extLst>
              <a:ext uri="{FF2B5EF4-FFF2-40B4-BE49-F238E27FC236}">
                <a16:creationId xmlns:a16="http://schemas.microsoft.com/office/drawing/2014/main" id="{904ABF8B-E2D7-F1F9-1AD5-BF53B4F63EF8}"/>
              </a:ext>
            </a:extLst>
          </p:cNvPr>
          <p:cNvSpPr>
            <a:spLocks noGrp="1"/>
          </p:cNvSpPr>
          <p:nvPr>
            <p:ph sz="quarter" idx="13"/>
          </p:nvPr>
        </p:nvSpPr>
        <p:spPr>
          <a:xfrm>
            <a:off x="388279" y="906286"/>
            <a:ext cx="5287995" cy="458840"/>
          </a:xfrm>
        </p:spPr>
        <p:txBody>
          <a:bodyPr>
            <a:normAutofit/>
          </a:bodyPr>
          <a:lstStyle/>
          <a:p>
            <a:r>
              <a:rPr lang="en-US" altLang="zh-CN" dirty="0">
                <a:latin typeface="Times New Roman" panose="02020603050405020304" pitchFamily="18" charset="0"/>
                <a:cs typeface="Times New Roman" panose="02020603050405020304" pitchFamily="18" charset="0"/>
              </a:rPr>
              <a:t>μE4</a:t>
            </a:r>
            <a:r>
              <a:rPr lang="zh-CN" altLang="en-US" dirty="0"/>
              <a:t>束线及优化问题</a:t>
            </a:r>
          </a:p>
        </p:txBody>
      </p:sp>
      <p:sp>
        <p:nvSpPr>
          <p:cNvPr id="10" name="文本框 9">
            <a:extLst>
              <a:ext uri="{FF2B5EF4-FFF2-40B4-BE49-F238E27FC236}">
                <a16:creationId xmlns:a16="http://schemas.microsoft.com/office/drawing/2014/main" id="{3E160051-6CDD-69B0-3C7B-D03BAACDE65D}"/>
              </a:ext>
            </a:extLst>
          </p:cNvPr>
          <p:cNvSpPr txBox="1"/>
          <p:nvPr/>
        </p:nvSpPr>
        <p:spPr>
          <a:xfrm>
            <a:off x="591479" y="1752879"/>
            <a:ext cx="5504521" cy="1442061"/>
          </a:xfrm>
          <a:prstGeom prst="rect">
            <a:avLst/>
          </a:prstGeom>
          <a:noFill/>
        </p:spPr>
        <p:txBody>
          <a:bodyPr wrap="square">
            <a:spAutoFit/>
          </a:bodyPr>
          <a:lstStyle/>
          <a:p>
            <a:pPr marL="342900" indent="-342900">
              <a:lnSpc>
                <a:spcPct val="125000"/>
              </a:lnSpc>
              <a:buFont typeface="Wingdings" panose="05000000000000000000" pitchFamily="2" charset="2"/>
              <a:buChar char="Ø"/>
            </a:pPr>
            <a:r>
              <a:rPr lang="zh-CN" altLang="en-US" kern="0" dirty="0">
                <a:latin typeface="Times New Roman" panose="02020603050405020304" pitchFamily="18" charset="0"/>
                <a:ea typeface="宋体" panose="02010600030101010101" pitchFamily="2" charset="-122"/>
                <a:cs typeface="Times New Roman" panose="02020603050405020304" pitchFamily="18" charset="0"/>
              </a:rPr>
              <a:t>大孔径磁铁：螺线管</a:t>
            </a:r>
            <a:r>
              <a:rPr lang="en-US" altLang="zh-CN" kern="0" dirty="0">
                <a:latin typeface="Times New Roman" panose="02020603050405020304" pitchFamily="18" charset="0"/>
                <a:ea typeface="宋体" panose="02010600030101010101" pitchFamily="2" charset="-122"/>
                <a:cs typeface="Times New Roman" panose="02020603050405020304" pitchFamily="18" charset="0"/>
              </a:rPr>
              <a:t>+</a:t>
            </a:r>
            <a:r>
              <a:rPr lang="zh-CN" altLang="en-US" kern="0" dirty="0">
                <a:latin typeface="Times New Roman" panose="02020603050405020304" pitchFamily="18" charset="0"/>
                <a:ea typeface="宋体" panose="02010600030101010101" pitchFamily="2" charset="-122"/>
                <a:cs typeface="Times New Roman" panose="02020603050405020304" pitchFamily="18" charset="0"/>
              </a:rPr>
              <a:t>四极铁</a:t>
            </a:r>
            <a:endParaRPr lang="en-US" altLang="zh-CN" kern="0" dirty="0">
              <a:latin typeface="Times New Roman" panose="02020603050405020304" pitchFamily="18" charset="0"/>
              <a:ea typeface="宋体" panose="02010600030101010101" pitchFamily="2" charset="-122"/>
              <a:cs typeface="Times New Roman" panose="02020603050405020304" pitchFamily="18" charset="0"/>
            </a:endParaRPr>
          </a:p>
          <a:p>
            <a:pPr marL="342900" indent="-342900">
              <a:lnSpc>
                <a:spcPct val="125000"/>
              </a:lnSpc>
              <a:buFont typeface="Wingdings" panose="05000000000000000000" pitchFamily="2" charset="2"/>
              <a:buChar char="Ø"/>
            </a:pPr>
            <a:r>
              <a:rPr lang="zh-CN" altLang="en-US" kern="0" dirty="0">
                <a:latin typeface="Times New Roman" panose="02020603050405020304" pitchFamily="18" charset="0"/>
                <a:ea typeface="宋体" panose="02010600030101010101" pitchFamily="2" charset="-122"/>
                <a:cs typeface="Times New Roman" panose="02020603050405020304" pitchFamily="18" charset="0"/>
              </a:rPr>
              <a:t>束流发射度</a:t>
            </a:r>
            <a:r>
              <a:rPr lang="en-US" altLang="zh-CN" kern="0" dirty="0">
                <a:latin typeface="Times New Roman" panose="02020603050405020304" pitchFamily="18" charset="0"/>
                <a:ea typeface="宋体" panose="02010600030101010101" pitchFamily="2" charset="-122"/>
                <a:cs typeface="Times New Roman" panose="02020603050405020304" pitchFamily="18" charset="0"/>
              </a:rPr>
              <a:t>5500 / 10000 π </a:t>
            </a:r>
            <a:r>
              <a:rPr lang="en-US" altLang="zh-CN" kern="0" dirty="0" err="1">
                <a:latin typeface="Times New Roman" panose="02020603050405020304" pitchFamily="18" charset="0"/>
                <a:ea typeface="宋体" panose="02010600030101010101" pitchFamily="2" charset="-122"/>
                <a:cs typeface="Times New Roman" panose="02020603050405020304" pitchFamily="18" charset="0"/>
              </a:rPr>
              <a:t>mm·mrad</a:t>
            </a:r>
            <a:endParaRPr lang="en-US" altLang="zh-CN" kern="0" dirty="0">
              <a:latin typeface="Times New Roman" panose="02020603050405020304" pitchFamily="18" charset="0"/>
              <a:ea typeface="宋体" panose="02010600030101010101" pitchFamily="2" charset="-122"/>
              <a:cs typeface="Times New Roman" panose="02020603050405020304" pitchFamily="18" charset="0"/>
            </a:endParaRPr>
          </a:p>
          <a:p>
            <a:pPr marL="342900" indent="-342900">
              <a:lnSpc>
                <a:spcPct val="125000"/>
              </a:lnSpc>
              <a:buFont typeface="Wingdings" panose="05000000000000000000" pitchFamily="2" charset="2"/>
              <a:buChar char="Ø"/>
            </a:pPr>
            <a:r>
              <a:rPr lang="en-US" altLang="zh-CN" kern="0" dirty="0">
                <a:latin typeface="Times New Roman" panose="02020603050405020304" pitchFamily="18" charset="0"/>
                <a:ea typeface="宋体" panose="02010600030101010101" pitchFamily="2" charset="-122"/>
                <a:cs typeface="Times New Roman" panose="02020603050405020304" pitchFamily="18" charset="0"/>
              </a:rPr>
              <a:t>2.2 ×10</a:t>
            </a:r>
            <a:r>
              <a:rPr lang="en-US" altLang="zh-CN" kern="0" baseline="30000" dirty="0">
                <a:latin typeface="Times New Roman" panose="02020603050405020304" pitchFamily="18" charset="0"/>
                <a:ea typeface="宋体" panose="02010600030101010101" pitchFamily="2" charset="-122"/>
                <a:cs typeface="Times New Roman" panose="02020603050405020304" pitchFamily="18" charset="0"/>
              </a:rPr>
              <a:t>8</a:t>
            </a:r>
            <a:r>
              <a:rPr lang="en-US" altLang="zh-CN" kern="0" dirty="0">
                <a:latin typeface="Times New Roman" panose="02020603050405020304" pitchFamily="18" charset="0"/>
                <a:ea typeface="宋体" panose="02010600030101010101" pitchFamily="2" charset="-122"/>
                <a:cs typeface="Times New Roman" panose="02020603050405020304" pitchFamily="18" charset="0"/>
              </a:rPr>
              <a:t> μ/</a:t>
            </a:r>
            <a:r>
              <a:rPr lang="en-US" altLang="zh-CN" kern="0" dirty="0" err="1">
                <a:latin typeface="Times New Roman" panose="02020603050405020304" pitchFamily="18" charset="0"/>
                <a:ea typeface="宋体" panose="02010600030101010101" pitchFamily="2" charset="-122"/>
                <a:cs typeface="Times New Roman" panose="02020603050405020304" pitchFamily="18" charset="0"/>
              </a:rPr>
              <a:t>mAs</a:t>
            </a:r>
            <a:endParaRPr lang="en-US" altLang="zh-CN" kern="0" dirty="0">
              <a:latin typeface="Times New Roman" panose="02020603050405020304" pitchFamily="18" charset="0"/>
              <a:ea typeface="宋体" panose="02010600030101010101" pitchFamily="2" charset="-122"/>
              <a:cs typeface="Times New Roman" panose="02020603050405020304" pitchFamily="18" charset="0"/>
            </a:endParaRPr>
          </a:p>
          <a:p>
            <a:pPr marL="342900" indent="-342900">
              <a:lnSpc>
                <a:spcPct val="125000"/>
              </a:lnSpc>
              <a:buFont typeface="Wingdings" panose="05000000000000000000" pitchFamily="2" charset="2"/>
              <a:buChar char="Ø"/>
            </a:pPr>
            <a:r>
              <a:rPr lang="en-US" altLang="zh-CN" kern="0" dirty="0">
                <a:latin typeface="Times New Roman" panose="02020603050405020304" pitchFamily="18" charset="0"/>
                <a:ea typeface="宋体" panose="02010600030101010101" pitchFamily="2" charset="-122"/>
                <a:cs typeface="Times New Roman" panose="02020603050405020304" pitchFamily="18" charset="0"/>
              </a:rPr>
              <a:t>LEM</a:t>
            </a:r>
            <a:r>
              <a:rPr lang="zh-CN" altLang="en-US" kern="0" dirty="0">
                <a:latin typeface="Times New Roman" panose="02020603050405020304" pitchFamily="18" charset="0"/>
                <a:ea typeface="宋体" panose="02010600030101010101" pitchFamily="2" charset="-122"/>
                <a:cs typeface="Times New Roman" panose="02020603050405020304" pitchFamily="18" charset="0"/>
              </a:rPr>
              <a:t>装置的注入器</a:t>
            </a:r>
          </a:p>
        </p:txBody>
      </p:sp>
      <p:sp>
        <p:nvSpPr>
          <p:cNvPr id="9" name="文本框 8">
            <a:extLst>
              <a:ext uri="{FF2B5EF4-FFF2-40B4-BE49-F238E27FC236}">
                <a16:creationId xmlns:a16="http://schemas.microsoft.com/office/drawing/2014/main" id="{E189D52C-62E8-ED86-B7F1-48BA45791CFD}"/>
              </a:ext>
            </a:extLst>
          </p:cNvPr>
          <p:cNvSpPr txBox="1"/>
          <p:nvPr/>
        </p:nvSpPr>
        <p:spPr>
          <a:xfrm>
            <a:off x="388279" y="1390390"/>
            <a:ext cx="8016205" cy="395749"/>
          </a:xfrm>
          <a:prstGeom prst="rect">
            <a:avLst/>
          </a:prstGeom>
          <a:noFill/>
        </p:spPr>
        <p:txBody>
          <a:bodyPr wrap="square">
            <a:spAutoFit/>
          </a:bodyPr>
          <a:lstStyle/>
          <a:p>
            <a:pPr marL="0" lvl="1" algn="just">
              <a:lnSpc>
                <a:spcPct val="120000"/>
              </a:lnSpc>
            </a:pPr>
            <a:r>
              <a:rPr lang="el-GR" altLang="zh-CN" kern="0" dirty="0">
                <a:latin typeface="Times New Roman" panose="02020603050405020304" pitchFamily="18" charset="0"/>
                <a:ea typeface="宋体" panose="02010600030101010101" pitchFamily="2" charset="-122"/>
                <a:cs typeface="Times New Roman" panose="02020603050405020304" pitchFamily="18" charset="0"/>
              </a:rPr>
              <a:t>μ</a:t>
            </a:r>
            <a:r>
              <a:rPr lang="en-GB" altLang="zh-CN" kern="0" dirty="0">
                <a:latin typeface="Times New Roman" panose="02020603050405020304" pitchFamily="18" charset="0"/>
                <a:ea typeface="宋体" panose="02010600030101010101" pitchFamily="2" charset="-122"/>
                <a:cs typeface="Times New Roman" panose="02020603050405020304" pitchFamily="18" charset="0"/>
              </a:rPr>
              <a:t>E4</a:t>
            </a:r>
            <a:r>
              <a:rPr lang="zh-CN" altLang="en-US" kern="0" dirty="0">
                <a:latin typeface="Times New Roman" panose="02020603050405020304" pitchFamily="18" charset="0"/>
                <a:ea typeface="宋体" panose="02010600030101010101" pitchFamily="2" charset="-122"/>
                <a:cs typeface="Times New Roman" panose="02020603050405020304" pitchFamily="18" charset="0"/>
              </a:rPr>
              <a:t>束线：目前世界上强度最高的连续表面</a:t>
            </a:r>
            <a:r>
              <a:rPr lang="en-US" altLang="zh-CN" kern="0" dirty="0">
                <a:latin typeface="Times New Roman" panose="02020603050405020304" pitchFamily="18" charset="0"/>
                <a:ea typeface="宋体" panose="02010600030101010101" pitchFamily="2" charset="-122"/>
                <a:cs typeface="Times New Roman" panose="02020603050405020304" pitchFamily="18" charset="0"/>
              </a:rPr>
              <a:t>μ </a:t>
            </a:r>
            <a:r>
              <a:rPr lang="zh-CN" altLang="en-US" kern="0" dirty="0">
                <a:latin typeface="Times New Roman" panose="02020603050405020304" pitchFamily="18" charset="0"/>
                <a:ea typeface="宋体" panose="02010600030101010101" pitchFamily="2" charset="-122"/>
                <a:cs typeface="Times New Roman" panose="02020603050405020304" pitchFamily="18" charset="0"/>
              </a:rPr>
              <a:t>子束</a:t>
            </a:r>
            <a:endParaRPr lang="en-US" altLang="zh-CN" kern="0" dirty="0">
              <a:latin typeface="Times New Roman" panose="02020603050405020304" pitchFamily="18" charset="0"/>
              <a:ea typeface="宋体" panose="02010600030101010101" pitchFamily="2" charset="-122"/>
              <a:cs typeface="Times New Roman" panose="02020603050405020304" pitchFamily="18" charset="0"/>
            </a:endParaRPr>
          </a:p>
        </p:txBody>
      </p:sp>
      <p:pic>
        <p:nvPicPr>
          <p:cNvPr id="23" name="图片 22">
            <a:extLst>
              <a:ext uri="{FF2B5EF4-FFF2-40B4-BE49-F238E27FC236}">
                <a16:creationId xmlns:a16="http://schemas.microsoft.com/office/drawing/2014/main" id="{92727DA8-EEFB-4BA4-ADE6-DA23DF9F9C09}"/>
              </a:ext>
            </a:extLst>
          </p:cNvPr>
          <p:cNvPicPr>
            <a:picLocks noChangeAspect="1"/>
          </p:cNvPicPr>
          <p:nvPr/>
        </p:nvPicPr>
        <p:blipFill>
          <a:blip r:embed="rId3"/>
          <a:stretch>
            <a:fillRect/>
          </a:stretch>
        </p:blipFill>
        <p:spPr>
          <a:xfrm>
            <a:off x="102064" y="3557953"/>
            <a:ext cx="4299070" cy="3065165"/>
          </a:xfrm>
          <a:prstGeom prst="rect">
            <a:avLst/>
          </a:prstGeom>
        </p:spPr>
      </p:pic>
      <p:pic>
        <p:nvPicPr>
          <p:cNvPr id="26" name="图片 25">
            <a:extLst>
              <a:ext uri="{FF2B5EF4-FFF2-40B4-BE49-F238E27FC236}">
                <a16:creationId xmlns:a16="http://schemas.microsoft.com/office/drawing/2014/main" id="{729E4FC4-5D3B-4211-8283-B994CD970030}"/>
              </a:ext>
            </a:extLst>
          </p:cNvPr>
          <p:cNvPicPr>
            <a:picLocks noChangeAspect="1"/>
          </p:cNvPicPr>
          <p:nvPr/>
        </p:nvPicPr>
        <p:blipFill>
          <a:blip r:embed="rId4"/>
          <a:srcRect b="4248"/>
          <a:stretch/>
        </p:blipFill>
        <p:spPr>
          <a:xfrm>
            <a:off x="7385798" y="3557953"/>
            <a:ext cx="4590121" cy="2927358"/>
          </a:xfrm>
          <a:prstGeom prst="rect">
            <a:avLst/>
          </a:prstGeom>
        </p:spPr>
      </p:pic>
      <p:sp>
        <p:nvSpPr>
          <p:cNvPr id="28" name="文本框 27">
            <a:extLst>
              <a:ext uri="{FF2B5EF4-FFF2-40B4-BE49-F238E27FC236}">
                <a16:creationId xmlns:a16="http://schemas.microsoft.com/office/drawing/2014/main" id="{1185ED04-5950-4CC6-A428-FD3433FADBE1}"/>
              </a:ext>
            </a:extLst>
          </p:cNvPr>
          <p:cNvSpPr txBox="1"/>
          <p:nvPr/>
        </p:nvSpPr>
        <p:spPr>
          <a:xfrm>
            <a:off x="6687480" y="1752879"/>
            <a:ext cx="4590120" cy="1095813"/>
          </a:xfrm>
          <a:prstGeom prst="rect">
            <a:avLst/>
          </a:prstGeom>
          <a:noFill/>
        </p:spPr>
        <p:txBody>
          <a:bodyPr wrap="square">
            <a:spAutoFit/>
          </a:bodyPr>
          <a:lstStyle/>
          <a:p>
            <a:pPr marL="342900" indent="-342900">
              <a:lnSpc>
                <a:spcPct val="125000"/>
              </a:lnSpc>
              <a:buFont typeface="Wingdings" panose="05000000000000000000" pitchFamily="2" charset="2"/>
              <a:buChar char="Ø"/>
            </a:pPr>
            <a:r>
              <a:rPr lang="zh-CN" altLang="en-US" kern="0" dirty="0">
                <a:latin typeface="Times New Roman" panose="02020603050405020304" pitchFamily="18" charset="0"/>
                <a:ea typeface="宋体" panose="02010600030101010101" pitchFamily="2" charset="-122"/>
              </a:rPr>
              <a:t>慢化体：低温固态稀有气体，</a:t>
            </a:r>
            <a:r>
              <a:rPr lang="en-US" altLang="zh-CN" kern="0" dirty="0">
                <a:latin typeface="Times New Roman" panose="02020603050405020304" pitchFamily="18" charset="0"/>
                <a:ea typeface="宋体" panose="02010600030101010101" pitchFamily="2" charset="-122"/>
              </a:rPr>
              <a:t>3 ×3 </a:t>
            </a:r>
            <a:r>
              <a:rPr lang="en-US" altLang="zh-CN" kern="0" dirty="0" err="1">
                <a:latin typeface="Times New Roman" panose="02020603050405020304" pitchFamily="18" charset="0"/>
                <a:ea typeface="宋体" panose="02010600030101010101" pitchFamily="2" charset="-122"/>
              </a:rPr>
              <a:t>cm</a:t>
            </a:r>
            <a:r>
              <a:rPr lang="en-US" altLang="zh-CN" kern="0" baseline="30000" dirty="0" err="1">
                <a:latin typeface="Times New Roman" panose="02020603050405020304" pitchFamily="18" charset="0"/>
                <a:ea typeface="宋体" panose="02010600030101010101" pitchFamily="2" charset="-122"/>
              </a:rPr>
              <a:t>2</a:t>
            </a:r>
            <a:endParaRPr lang="en-US" altLang="zh-CN" kern="0" dirty="0">
              <a:latin typeface="Times New Roman" panose="02020603050405020304" pitchFamily="18" charset="0"/>
              <a:ea typeface="宋体" panose="02010600030101010101" pitchFamily="2" charset="-122"/>
            </a:endParaRPr>
          </a:p>
          <a:p>
            <a:pPr marL="342900" indent="-342900">
              <a:lnSpc>
                <a:spcPct val="125000"/>
              </a:lnSpc>
              <a:buFont typeface="Wingdings" panose="05000000000000000000" pitchFamily="2" charset="2"/>
              <a:buChar char="Ø"/>
            </a:pPr>
            <a:r>
              <a:rPr lang="zh-CN" altLang="en-US" kern="0" dirty="0">
                <a:latin typeface="Times New Roman" panose="02020603050405020304" pitchFamily="18" charset="0"/>
                <a:ea typeface="宋体" panose="02010600030101010101" pitchFamily="2" charset="-122"/>
              </a:rPr>
              <a:t>电磁铁加速，</a:t>
            </a:r>
            <a:r>
              <a:rPr lang="en-US" altLang="zh-CN" kern="0" dirty="0">
                <a:latin typeface="Times New Roman" panose="02020603050405020304" pitchFamily="18" charset="0"/>
                <a:ea typeface="宋体" panose="02010600030101010101" pitchFamily="2" charset="-122"/>
              </a:rPr>
              <a:t> 10</a:t>
            </a:r>
            <a:r>
              <a:rPr lang="en-US" altLang="zh-CN" kern="0" baseline="30000" dirty="0">
                <a:latin typeface="Times New Roman" panose="02020603050405020304" pitchFamily="18" charset="0"/>
                <a:ea typeface="宋体" panose="02010600030101010101" pitchFamily="2" charset="-122"/>
              </a:rPr>
              <a:t>3-4</a:t>
            </a:r>
            <a:r>
              <a:rPr lang="en-US" altLang="zh-CN" kern="0" dirty="0">
                <a:latin typeface="Times New Roman" panose="02020603050405020304" pitchFamily="18" charset="0"/>
                <a:ea typeface="宋体" panose="02010600030101010101" pitchFamily="2" charset="-122"/>
              </a:rPr>
              <a:t> μ/s</a:t>
            </a:r>
            <a:r>
              <a:rPr lang="zh-CN" altLang="en-US" kern="0" dirty="0">
                <a:latin typeface="Times New Roman" panose="02020603050405020304" pitchFamily="18" charset="0"/>
                <a:ea typeface="宋体" panose="02010600030101010101" pitchFamily="2" charset="-122"/>
              </a:rPr>
              <a:t>，</a:t>
            </a:r>
            <a:r>
              <a:rPr lang="en-US" altLang="zh-CN" kern="0" dirty="0">
                <a:latin typeface="Times New Roman" panose="02020603050405020304" pitchFamily="18" charset="0"/>
                <a:ea typeface="宋体" panose="02010600030101010101" pitchFamily="2" charset="-122"/>
              </a:rPr>
              <a:t>&lt; 30 keV</a:t>
            </a:r>
          </a:p>
          <a:p>
            <a:pPr marL="342900" indent="-342900">
              <a:lnSpc>
                <a:spcPct val="125000"/>
              </a:lnSpc>
              <a:buFont typeface="Wingdings" panose="05000000000000000000" pitchFamily="2" charset="2"/>
              <a:buChar char="Ø"/>
            </a:pPr>
            <a:r>
              <a:rPr lang="zh-CN" altLang="en-US" kern="0" dirty="0">
                <a:latin typeface="Times New Roman" panose="02020603050405020304" pitchFamily="18" charset="0"/>
                <a:ea typeface="宋体" panose="02010600030101010101" pitchFamily="2" charset="-122"/>
              </a:rPr>
              <a:t>慢化效率 </a:t>
            </a:r>
            <a:r>
              <a:rPr lang="en-US" altLang="zh-CN" kern="0" dirty="0">
                <a:latin typeface="Times New Roman" panose="02020603050405020304" pitchFamily="18" charset="0"/>
                <a:ea typeface="宋体" panose="02010600030101010101" pitchFamily="2" charset="-122"/>
              </a:rPr>
              <a:t>10</a:t>
            </a:r>
            <a:r>
              <a:rPr lang="en-US" altLang="zh-CN" kern="0" baseline="30000" dirty="0">
                <a:latin typeface="Times New Roman" panose="02020603050405020304" pitchFamily="18" charset="0"/>
                <a:ea typeface="宋体" panose="02010600030101010101" pitchFamily="2" charset="-122"/>
              </a:rPr>
              <a:t>-5</a:t>
            </a:r>
            <a:r>
              <a:rPr lang="en-US" altLang="zh-CN" kern="0" dirty="0">
                <a:latin typeface="Times New Roman" panose="02020603050405020304" pitchFamily="18" charset="0"/>
                <a:ea typeface="宋体" panose="02010600030101010101" pitchFamily="2" charset="-122"/>
              </a:rPr>
              <a:t> ~ 10</a:t>
            </a:r>
            <a:r>
              <a:rPr lang="en-US" altLang="zh-CN" kern="0" baseline="30000" dirty="0">
                <a:latin typeface="Times New Roman" panose="02020603050405020304" pitchFamily="18" charset="0"/>
                <a:ea typeface="宋体" panose="02010600030101010101" pitchFamily="2" charset="-122"/>
              </a:rPr>
              <a:t>-4</a:t>
            </a:r>
          </a:p>
        </p:txBody>
      </p:sp>
      <p:sp>
        <p:nvSpPr>
          <p:cNvPr id="29" name="文本框 28">
            <a:extLst>
              <a:ext uri="{FF2B5EF4-FFF2-40B4-BE49-F238E27FC236}">
                <a16:creationId xmlns:a16="http://schemas.microsoft.com/office/drawing/2014/main" id="{F578F38D-449D-4397-A321-E64118B4112A}"/>
              </a:ext>
            </a:extLst>
          </p:cNvPr>
          <p:cNvSpPr txBox="1"/>
          <p:nvPr/>
        </p:nvSpPr>
        <p:spPr>
          <a:xfrm>
            <a:off x="6400800" y="1390390"/>
            <a:ext cx="4985657" cy="392928"/>
          </a:xfrm>
          <a:prstGeom prst="rect">
            <a:avLst/>
          </a:prstGeom>
          <a:noFill/>
        </p:spPr>
        <p:txBody>
          <a:bodyPr wrap="square">
            <a:spAutoFit/>
          </a:bodyPr>
          <a:lstStyle/>
          <a:p>
            <a:pPr marL="0" lvl="1" algn="just">
              <a:lnSpc>
                <a:spcPct val="120000"/>
              </a:lnSpc>
            </a:pPr>
            <a:r>
              <a:rPr lang="en-US" altLang="zh-CN" kern="0" dirty="0">
                <a:latin typeface="Times New Roman" panose="02020603050405020304" pitchFamily="18" charset="0"/>
                <a:ea typeface="宋体" panose="02010600030101010101" pitchFamily="2" charset="-122"/>
                <a:cs typeface="Times New Roman" panose="02020603050405020304" pitchFamily="18" charset="0"/>
              </a:rPr>
              <a:t>LEM</a:t>
            </a:r>
            <a:r>
              <a:rPr lang="zh-CN" altLang="en-US" kern="0" dirty="0">
                <a:latin typeface="Times New Roman" panose="02020603050405020304" pitchFamily="18" charset="0"/>
                <a:ea typeface="宋体" panose="02010600030101010101" pitchFamily="2" charset="-122"/>
                <a:cs typeface="Times New Roman" panose="02020603050405020304" pitchFamily="18" charset="0"/>
              </a:rPr>
              <a:t>：为用户提供低能缪子的装置</a:t>
            </a:r>
          </a:p>
        </p:txBody>
      </p:sp>
      <p:sp>
        <p:nvSpPr>
          <p:cNvPr id="30" name="文本框 29">
            <a:extLst>
              <a:ext uri="{FF2B5EF4-FFF2-40B4-BE49-F238E27FC236}">
                <a16:creationId xmlns:a16="http://schemas.microsoft.com/office/drawing/2014/main" id="{CA900190-9C3C-4C0C-9A41-44E47ADD8AE4}"/>
              </a:ext>
            </a:extLst>
          </p:cNvPr>
          <p:cNvSpPr txBox="1"/>
          <p:nvPr/>
        </p:nvSpPr>
        <p:spPr>
          <a:xfrm>
            <a:off x="5181600" y="3009523"/>
            <a:ext cx="5675394" cy="403316"/>
          </a:xfrm>
          <a:prstGeom prst="rect">
            <a:avLst/>
          </a:prstGeom>
          <a:noFill/>
          <a:ln>
            <a:solidFill>
              <a:srgbClr val="FF0000"/>
            </a:solidFill>
          </a:ln>
        </p:spPr>
        <p:txBody>
          <a:bodyPr wrap="square">
            <a:spAutoFit/>
          </a:bodyPr>
          <a:lstStyle/>
          <a:p>
            <a:pPr algn="ctr">
              <a:lnSpc>
                <a:spcPct val="125000"/>
              </a:lnSpc>
            </a:pPr>
            <a:r>
              <a:rPr lang="zh-CN" altLang="en-US" kern="0" dirty="0">
                <a:latin typeface="Times New Roman" panose="02020603050405020304" pitchFamily="18" charset="0"/>
                <a:ea typeface="宋体" panose="02010600030101010101" pitchFamily="2" charset="-122"/>
              </a:rPr>
              <a:t>优化目标：提高聚焦到慢化体上的表面缪流强</a:t>
            </a:r>
            <a:endParaRPr lang="en-US" altLang="zh-CN" kern="0" dirty="0">
              <a:latin typeface="Times New Roman" panose="02020603050405020304" pitchFamily="18" charset="0"/>
              <a:ea typeface="宋体" panose="02010600030101010101" pitchFamily="2" charset="-122"/>
            </a:endParaRPr>
          </a:p>
        </p:txBody>
      </p:sp>
      <p:grpSp>
        <p:nvGrpSpPr>
          <p:cNvPr id="14" name="组合 13">
            <a:extLst>
              <a:ext uri="{FF2B5EF4-FFF2-40B4-BE49-F238E27FC236}">
                <a16:creationId xmlns:a16="http://schemas.microsoft.com/office/drawing/2014/main" id="{DD800D5A-C3D9-4E27-B996-EE80F093CC46}"/>
              </a:ext>
            </a:extLst>
          </p:cNvPr>
          <p:cNvGrpSpPr>
            <a:grpSpLocks noChangeAspect="1"/>
          </p:cNvGrpSpPr>
          <p:nvPr/>
        </p:nvGrpSpPr>
        <p:grpSpPr>
          <a:xfrm>
            <a:off x="4576140" y="3805258"/>
            <a:ext cx="2795251" cy="2570553"/>
            <a:chOff x="4401134" y="3557953"/>
            <a:chExt cx="3101817" cy="2852475"/>
          </a:xfrm>
        </p:grpSpPr>
        <p:pic>
          <p:nvPicPr>
            <p:cNvPr id="15" name="图片 14">
              <a:extLst>
                <a:ext uri="{FF2B5EF4-FFF2-40B4-BE49-F238E27FC236}">
                  <a16:creationId xmlns:a16="http://schemas.microsoft.com/office/drawing/2014/main" id="{4D773812-C4B9-4616-8827-9A9664332210}"/>
                </a:ext>
              </a:extLst>
            </p:cNvPr>
            <p:cNvPicPr>
              <a:picLocks noChangeAspect="1"/>
            </p:cNvPicPr>
            <p:nvPr/>
          </p:nvPicPr>
          <p:blipFill>
            <a:blip r:embed="rId5"/>
            <a:stretch>
              <a:fillRect/>
            </a:stretch>
          </p:blipFill>
          <p:spPr>
            <a:xfrm>
              <a:off x="4401134" y="3557953"/>
              <a:ext cx="3101817" cy="2852475"/>
            </a:xfrm>
            <a:prstGeom prst="rect">
              <a:avLst/>
            </a:prstGeom>
          </p:spPr>
        </p:pic>
        <p:sp>
          <p:nvSpPr>
            <p:cNvPr id="16" name="矩形 15">
              <a:extLst>
                <a:ext uri="{FF2B5EF4-FFF2-40B4-BE49-F238E27FC236}">
                  <a16:creationId xmlns:a16="http://schemas.microsoft.com/office/drawing/2014/main" id="{5124FCB8-2613-4408-B48B-004DAD714F0B}"/>
                </a:ext>
              </a:extLst>
            </p:cNvPr>
            <p:cNvSpPr/>
            <p:nvPr/>
          </p:nvSpPr>
          <p:spPr>
            <a:xfrm>
              <a:off x="5822462" y="4780710"/>
              <a:ext cx="420858" cy="406960"/>
            </a:xfrm>
            <a:prstGeom prst="rect">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28704870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F4B986-5987-C825-ADEB-F5808B6227FB}"/>
            </a:ext>
          </a:extLst>
        </p:cNvPr>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6DBA5966-6F7B-3240-6234-3B80CFDA16BA}"/>
              </a:ext>
            </a:extLst>
          </p:cNvPr>
          <p:cNvSpPr>
            <a:spLocks noGrp="1"/>
          </p:cNvSpPr>
          <p:nvPr>
            <p:ph type="sldNum" sz="quarter" idx="12"/>
          </p:nvPr>
        </p:nvSpPr>
        <p:spPr>
          <a:xfrm>
            <a:off x="11037806" y="6356350"/>
            <a:ext cx="799202" cy="365125"/>
          </a:xfrm>
        </p:spPr>
        <p:txBody>
          <a:bodyPr/>
          <a:lstStyle/>
          <a:p>
            <a:fld id="{ECC73629-B289-4799-8BD1-5C362D43B8F8}" type="slidenum">
              <a:rPr lang="zh-CN" altLang="en-US" smtClean="0"/>
              <a:pPr/>
              <a:t>8</a:t>
            </a:fld>
            <a:endParaRPr lang="zh-CN" altLang="en-US" dirty="0"/>
          </a:p>
        </p:txBody>
      </p:sp>
      <p:sp>
        <p:nvSpPr>
          <p:cNvPr id="3" name="文本占位符 2">
            <a:extLst>
              <a:ext uri="{FF2B5EF4-FFF2-40B4-BE49-F238E27FC236}">
                <a16:creationId xmlns:a16="http://schemas.microsoft.com/office/drawing/2014/main" id="{85C8140D-D0F7-9976-7EF3-E5850F3B1FAB}"/>
              </a:ext>
            </a:extLst>
          </p:cNvPr>
          <p:cNvSpPr>
            <a:spLocks noGrp="1"/>
          </p:cNvSpPr>
          <p:nvPr>
            <p:ph type="body" idx="1"/>
          </p:nvPr>
        </p:nvSpPr>
        <p:spPr>
          <a:xfrm>
            <a:off x="388280" y="117782"/>
            <a:ext cx="9475248" cy="522000"/>
          </a:xfrm>
        </p:spPr>
        <p:txBody>
          <a:bodyPr>
            <a:normAutofit/>
          </a:bodyPr>
          <a:lstStyle/>
          <a:p>
            <a:r>
              <a:rPr lang="zh-CN" altLang="en-US" dirty="0">
                <a:latin typeface="Helvetica-Bold"/>
                <a:cs typeface="Times" panose="02020603050405020304" pitchFamily="18" charset="0"/>
              </a:rPr>
              <a:t>基于</a:t>
            </a:r>
            <a:r>
              <a:rPr lang="en-US" altLang="zh-CN" dirty="0">
                <a:latin typeface="Helvetica-Bold"/>
                <a:cs typeface="Times" panose="02020603050405020304" pitchFamily="18" charset="0"/>
              </a:rPr>
              <a:t>GAs</a:t>
            </a:r>
            <a:r>
              <a:rPr lang="zh-CN" altLang="en-US" dirty="0">
                <a:latin typeface="Helvetica-Bold"/>
                <a:cs typeface="Times" panose="02020603050405020304" pitchFamily="18" charset="0"/>
              </a:rPr>
              <a:t>的束线优化研究</a:t>
            </a:r>
          </a:p>
        </p:txBody>
      </p:sp>
      <p:sp>
        <p:nvSpPr>
          <p:cNvPr id="4" name="内容占位符 7">
            <a:extLst>
              <a:ext uri="{FF2B5EF4-FFF2-40B4-BE49-F238E27FC236}">
                <a16:creationId xmlns:a16="http://schemas.microsoft.com/office/drawing/2014/main" id="{EFBE1002-B988-3C00-17FE-5A2C69BF31D2}"/>
              </a:ext>
            </a:extLst>
          </p:cNvPr>
          <p:cNvSpPr>
            <a:spLocks noGrp="1"/>
          </p:cNvSpPr>
          <p:nvPr>
            <p:ph sz="quarter" idx="13"/>
          </p:nvPr>
        </p:nvSpPr>
        <p:spPr>
          <a:xfrm>
            <a:off x="388938" y="906463"/>
            <a:ext cx="2811462" cy="458787"/>
          </a:xfrm>
        </p:spPr>
        <p:txBody>
          <a:bodyPr>
            <a:normAutofit/>
          </a:bodyPr>
          <a:lstStyle/>
          <a:p>
            <a:r>
              <a:rPr lang="zh-CN" altLang="en-US" dirty="0">
                <a:latin typeface="Times" panose="02020603050405020304" pitchFamily="18" charset="0"/>
                <a:cs typeface="Times" panose="02020603050405020304" pitchFamily="18" charset="0"/>
              </a:rPr>
              <a:t>变量与约束</a:t>
            </a:r>
          </a:p>
        </p:txBody>
      </p:sp>
      <p:graphicFrame>
        <p:nvGraphicFramePr>
          <p:cNvPr id="5" name="表格 6">
            <a:extLst>
              <a:ext uri="{FF2B5EF4-FFF2-40B4-BE49-F238E27FC236}">
                <a16:creationId xmlns:a16="http://schemas.microsoft.com/office/drawing/2014/main" id="{F32EEB2F-8975-6E48-3916-9C0BE7263167}"/>
              </a:ext>
            </a:extLst>
          </p:cNvPr>
          <p:cNvGraphicFramePr>
            <a:graphicFrameLocks noGrp="1"/>
          </p:cNvGraphicFramePr>
          <p:nvPr>
            <p:extLst>
              <p:ext uri="{D42A27DB-BD31-4B8C-83A1-F6EECF244321}">
                <p14:modId xmlns:p14="http://schemas.microsoft.com/office/powerpoint/2010/main" val="3704078920"/>
              </p:ext>
            </p:extLst>
          </p:nvPr>
        </p:nvGraphicFramePr>
        <p:xfrm>
          <a:off x="4169697" y="5270882"/>
          <a:ext cx="7667311" cy="791380"/>
        </p:xfrm>
        <a:graphic>
          <a:graphicData uri="http://schemas.openxmlformats.org/drawingml/2006/table">
            <a:tbl>
              <a:tblPr firstRow="1" bandRow="1">
                <a:tableStyleId>{F5AB1C69-6EDB-4FF4-983F-18BD219EF322}</a:tableStyleId>
              </a:tblPr>
              <a:tblGrid>
                <a:gridCol w="893472">
                  <a:extLst>
                    <a:ext uri="{9D8B030D-6E8A-4147-A177-3AD203B41FA5}">
                      <a16:colId xmlns:a16="http://schemas.microsoft.com/office/drawing/2014/main" val="2962632893"/>
                    </a:ext>
                  </a:extLst>
                </a:gridCol>
                <a:gridCol w="714116">
                  <a:extLst>
                    <a:ext uri="{9D8B030D-6E8A-4147-A177-3AD203B41FA5}">
                      <a16:colId xmlns:a16="http://schemas.microsoft.com/office/drawing/2014/main" val="1331136888"/>
                    </a:ext>
                  </a:extLst>
                </a:gridCol>
                <a:gridCol w="714116">
                  <a:extLst>
                    <a:ext uri="{9D8B030D-6E8A-4147-A177-3AD203B41FA5}">
                      <a16:colId xmlns:a16="http://schemas.microsoft.com/office/drawing/2014/main" val="1923404431"/>
                    </a:ext>
                  </a:extLst>
                </a:gridCol>
                <a:gridCol w="714116">
                  <a:extLst>
                    <a:ext uri="{9D8B030D-6E8A-4147-A177-3AD203B41FA5}">
                      <a16:colId xmlns:a16="http://schemas.microsoft.com/office/drawing/2014/main" val="1026311919"/>
                    </a:ext>
                  </a:extLst>
                </a:gridCol>
                <a:gridCol w="714116">
                  <a:extLst>
                    <a:ext uri="{9D8B030D-6E8A-4147-A177-3AD203B41FA5}">
                      <a16:colId xmlns:a16="http://schemas.microsoft.com/office/drawing/2014/main" val="1336747310"/>
                    </a:ext>
                  </a:extLst>
                </a:gridCol>
                <a:gridCol w="714116">
                  <a:extLst>
                    <a:ext uri="{9D8B030D-6E8A-4147-A177-3AD203B41FA5}">
                      <a16:colId xmlns:a16="http://schemas.microsoft.com/office/drawing/2014/main" val="970090332"/>
                    </a:ext>
                  </a:extLst>
                </a:gridCol>
                <a:gridCol w="714116">
                  <a:extLst>
                    <a:ext uri="{9D8B030D-6E8A-4147-A177-3AD203B41FA5}">
                      <a16:colId xmlns:a16="http://schemas.microsoft.com/office/drawing/2014/main" val="269167241"/>
                    </a:ext>
                  </a:extLst>
                </a:gridCol>
                <a:gridCol w="714116">
                  <a:extLst>
                    <a:ext uri="{9D8B030D-6E8A-4147-A177-3AD203B41FA5}">
                      <a16:colId xmlns:a16="http://schemas.microsoft.com/office/drawing/2014/main" val="2190829607"/>
                    </a:ext>
                  </a:extLst>
                </a:gridCol>
                <a:gridCol w="714116">
                  <a:extLst>
                    <a:ext uri="{9D8B030D-6E8A-4147-A177-3AD203B41FA5}">
                      <a16:colId xmlns:a16="http://schemas.microsoft.com/office/drawing/2014/main" val="3916986056"/>
                    </a:ext>
                  </a:extLst>
                </a:gridCol>
                <a:gridCol w="1060911">
                  <a:extLst>
                    <a:ext uri="{9D8B030D-6E8A-4147-A177-3AD203B41FA5}">
                      <a16:colId xmlns:a16="http://schemas.microsoft.com/office/drawing/2014/main" val="921988898"/>
                    </a:ext>
                  </a:extLst>
                </a:gridCol>
              </a:tblGrid>
              <a:tr h="359380">
                <a:tc>
                  <a:txBody>
                    <a:bodyPr/>
                    <a:lstStyle/>
                    <a:p>
                      <a:pPr algn="ctr"/>
                      <a:r>
                        <a:rPr lang="en-US" altLang="zh-CN" sz="1200" b="0" dirty="0">
                          <a:solidFill>
                            <a:schemeClr val="tx1"/>
                          </a:solidFill>
                          <a:latin typeface="Cambria" panose="02040503050406030204" pitchFamily="18" charset="0"/>
                          <a:cs typeface="Times New Roman" panose="02020603050405020304" pitchFamily="18" charset="0"/>
                        </a:rPr>
                        <a:t>Magnet</a:t>
                      </a:r>
                      <a:endParaRPr lang="zh-CN" altLang="en-US" sz="1200" b="0" dirty="0">
                        <a:solidFill>
                          <a:schemeClr val="tx1"/>
                        </a:solidFill>
                        <a:latin typeface="Cambria" panose="02040503050406030204" pitchFamily="18" charset="0"/>
                        <a:cs typeface="Times New Roman" panose="02020603050405020304" pitchFamily="18" charset="0"/>
                      </a:endParaRP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kumimoji="0" lang="en-US" altLang="zh-CN" sz="12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index 1</a:t>
                      </a:r>
                      <a:endParaRPr lang="zh-CN" altLang="en-US" sz="1200" b="0" baseline="0" dirty="0">
                        <a:solidFill>
                          <a:schemeClr val="tx1"/>
                        </a:solidFill>
                        <a:latin typeface="Cambria" panose="02040503050406030204" pitchFamily="18" charset="0"/>
                        <a:cs typeface="Times New Roman" panose="02020603050405020304" pitchFamily="18" charset="0"/>
                      </a:endParaRP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index 2</a:t>
                      </a:r>
                      <a:endParaRPr lang="zh-CN" altLang="en-US" sz="1200" b="0" baseline="0" dirty="0">
                        <a:solidFill>
                          <a:schemeClr val="tx1"/>
                        </a:solidFill>
                        <a:latin typeface="Cambria" panose="02040503050406030204" pitchFamily="18" charset="0"/>
                        <a:cs typeface="Times New Roman" panose="02020603050405020304" pitchFamily="18" charset="0"/>
                      </a:endParaRP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kumimoji="0" lang="en-US" altLang="zh-CN" sz="12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index 3</a:t>
                      </a:r>
                      <a:endParaRPr lang="zh-CN" altLang="en-US" sz="1200" b="0" baseline="0" dirty="0">
                        <a:solidFill>
                          <a:schemeClr val="tx1"/>
                        </a:solidFill>
                        <a:latin typeface="Cambria" panose="02040503050406030204" pitchFamily="18" charset="0"/>
                        <a:cs typeface="Times New Roman" panose="02020603050405020304" pitchFamily="18" charset="0"/>
                      </a:endParaRP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index 4</a:t>
                      </a:r>
                      <a:endParaRPr lang="zh-CN" altLang="en-US" sz="1200" b="0" baseline="0" dirty="0">
                        <a:solidFill>
                          <a:schemeClr val="tx1"/>
                        </a:solidFill>
                        <a:latin typeface="Cambria" panose="02040503050406030204" pitchFamily="18" charset="0"/>
                        <a:cs typeface="Times New Roman" panose="02020603050405020304" pitchFamily="18" charset="0"/>
                      </a:endParaRP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kumimoji="0" lang="en-US" altLang="zh-CN" sz="12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index 5</a:t>
                      </a:r>
                      <a:endParaRPr lang="zh-CN" altLang="en-US" sz="1200" b="0" baseline="0" dirty="0">
                        <a:solidFill>
                          <a:schemeClr val="tx1"/>
                        </a:solidFill>
                        <a:latin typeface="Cambria" panose="02040503050406030204" pitchFamily="18" charset="0"/>
                        <a:cs typeface="Times New Roman" panose="02020603050405020304" pitchFamily="18" charset="0"/>
                      </a:endParaRP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index 6</a:t>
                      </a:r>
                      <a:endParaRPr lang="zh-CN" altLang="en-US" sz="1200" b="0" baseline="0" dirty="0">
                        <a:solidFill>
                          <a:schemeClr val="tx1"/>
                        </a:solidFill>
                        <a:latin typeface="Cambria" panose="02040503050406030204" pitchFamily="18" charset="0"/>
                        <a:cs typeface="Times New Roman" panose="02020603050405020304" pitchFamily="18" charset="0"/>
                      </a:endParaRP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kumimoji="0" lang="en-US" altLang="zh-CN" sz="12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index 7</a:t>
                      </a:r>
                      <a:endParaRPr lang="zh-CN" altLang="en-US" sz="1200" b="0" baseline="0" dirty="0">
                        <a:solidFill>
                          <a:schemeClr val="tx1"/>
                        </a:solidFill>
                        <a:latin typeface="Cambria" panose="02040503050406030204" pitchFamily="18" charset="0"/>
                        <a:cs typeface="Times New Roman" panose="02020603050405020304" pitchFamily="18" charset="0"/>
                      </a:endParaRP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index 8</a:t>
                      </a:r>
                      <a:endParaRPr lang="zh-CN" altLang="en-US" sz="1200" b="0" baseline="0" dirty="0">
                        <a:solidFill>
                          <a:schemeClr val="tx1"/>
                        </a:solidFill>
                        <a:latin typeface="Cambria" panose="02040503050406030204" pitchFamily="18" charset="0"/>
                        <a:cs typeface="Times New Roman" panose="02020603050405020304" pitchFamily="18" charset="0"/>
                      </a:endParaRP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kumimoji="0" lang="en-US" altLang="zh-CN" sz="1000" b="0" i="0" u="none" strike="noStrike" kern="1200" cap="none" spc="0" normalizeH="0" baseline="0" noProof="0" dirty="0">
                          <a:ln>
                            <a:noFill/>
                          </a:ln>
                          <a:solidFill>
                            <a:schemeClr val="accent1">
                              <a:lumMod val="75000"/>
                            </a:schemeClr>
                          </a:solidFill>
                          <a:effectLst/>
                          <a:uLnTx/>
                          <a:uFillTx/>
                          <a:latin typeface="Cambria" panose="02040503050406030204" pitchFamily="18" charset="0"/>
                          <a:ea typeface="Cambria" panose="02040503050406030204" pitchFamily="18" charset="0"/>
                          <a:cs typeface="Times New Roman" panose="02020603050405020304" pitchFamily="18" charset="0"/>
                        </a:rPr>
                        <a:t>Optics Design</a:t>
                      </a:r>
                      <a:endParaRPr lang="zh-CN" altLang="en-US" sz="1000" b="0" baseline="0" dirty="0">
                        <a:solidFill>
                          <a:schemeClr val="accent1">
                            <a:lumMod val="75000"/>
                          </a:schemeClr>
                        </a:solidFill>
                        <a:latin typeface="Cambria" panose="02040503050406030204" pitchFamily="18" charset="0"/>
                        <a:cs typeface="Times New Roman" panose="02020603050405020304" pitchFamily="18" charset="0"/>
                      </a:endParaRP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52138837"/>
                  </a:ext>
                </a:extLst>
              </a:tr>
              <a:tr h="432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000" b="1" i="0" u="none" strike="noStrike" dirty="0">
                          <a:solidFill>
                            <a:srgbClr val="000000"/>
                          </a:solidFill>
                          <a:effectLst/>
                          <a:latin typeface="Cambria" panose="02040503050406030204" pitchFamily="18" charset="0"/>
                          <a:ea typeface="+mn-ea"/>
                        </a:rPr>
                        <a:t> μ</a:t>
                      </a:r>
                      <a:r>
                        <a:rPr lang="en-US" altLang="zh-CN" sz="1000" b="1" i="0" u="none" strike="noStrike" baseline="30000" dirty="0">
                          <a:solidFill>
                            <a:srgbClr val="000000"/>
                          </a:solidFill>
                          <a:effectLst/>
                          <a:latin typeface="Cambria" panose="02040503050406030204" pitchFamily="18" charset="0"/>
                          <a:ea typeface="+mn-ea"/>
                        </a:rPr>
                        <a:t>+</a:t>
                      </a:r>
                      <a:r>
                        <a:rPr lang="en-US" altLang="zh-CN" sz="1000" b="1" i="0" u="none" strike="noStrike" baseline="0" dirty="0">
                          <a:solidFill>
                            <a:srgbClr val="000000"/>
                          </a:solidFill>
                          <a:effectLst/>
                          <a:latin typeface="Cambria" panose="02040503050406030204" pitchFamily="18" charset="0"/>
                          <a:ea typeface="+mn-ea"/>
                        </a:rPr>
                        <a:t> by </a:t>
                      </a:r>
                      <a:r>
                        <a:rPr lang="en-US" altLang="zh-CN" sz="1000" b="1" i="0" u="none" strike="noStrike" dirty="0" err="1">
                          <a:solidFill>
                            <a:srgbClr val="000000"/>
                          </a:solidFill>
                          <a:effectLst/>
                          <a:latin typeface="Cambria" panose="02040503050406030204" pitchFamily="18" charset="0"/>
                          <a:ea typeface="+mn-ea"/>
                        </a:rPr>
                        <a:t>G4bl</a:t>
                      </a:r>
                      <a:endParaRPr lang="en-US" altLang="zh-CN" sz="1000" b="1" spc="-5" dirty="0">
                        <a:solidFill>
                          <a:schemeClr val="tx1"/>
                        </a:solidFill>
                        <a:latin typeface="Cambria" panose="02040503050406030204" pitchFamily="18" charset="0"/>
                        <a:ea typeface="Cambria" panose="02040503050406030204" pitchFamily="18" charset="0"/>
                        <a:cs typeface="Times New Roman" panose="02020603050405020304" pitchFamily="18" charset="0"/>
                      </a:endParaRP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ctr"/>
                      <a:r>
                        <a:rPr kumimoji="0" lang="en-US" altLang="zh-CN" sz="1000" b="1" i="0" u="none" strike="noStrike" kern="1200" cap="none" spc="0" normalizeH="0" baseline="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1597</a:t>
                      </a: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ctr"/>
                      <a:r>
                        <a:rPr kumimoji="0" lang="en-US" altLang="zh-CN" sz="1000" b="1" i="0" u="none" strike="noStrike" kern="1200" cap="none" spc="0" normalizeH="0" baseline="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1590</a:t>
                      </a: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ctr"/>
                      <a:r>
                        <a:rPr kumimoji="0" lang="en-US" altLang="zh-CN" sz="1000" b="1" i="0" u="none" strike="noStrike" kern="1200" cap="none" spc="0" normalizeH="0" baseline="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1725</a:t>
                      </a: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ctr"/>
                      <a:r>
                        <a:rPr kumimoji="0" lang="en-US" altLang="zh-CN" sz="1000" b="1" i="0" u="none" strike="noStrike" kern="1200" cap="none" spc="0" normalizeH="0" baseline="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1690</a:t>
                      </a: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ctr"/>
                      <a:r>
                        <a:rPr kumimoji="0" lang="en-US" altLang="zh-CN" sz="1000" b="1" i="0" u="none" strike="noStrike" kern="1200" cap="none" spc="0" normalizeH="0" baseline="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1759</a:t>
                      </a: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ctr"/>
                      <a:r>
                        <a:rPr kumimoji="0" lang="en-US" altLang="zh-CN" sz="1000" b="1" i="0" u="none" strike="noStrike" kern="1200" cap="none" spc="0" normalizeH="0" baseline="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1745</a:t>
                      </a: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ctr"/>
                      <a:r>
                        <a:rPr kumimoji="0" lang="en-US" altLang="zh-CN" sz="1000" b="1" i="0" u="none" strike="noStrike" kern="1200" cap="none" spc="0" normalizeH="0" baseline="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1715</a:t>
                      </a: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ctr"/>
                      <a:r>
                        <a:rPr kumimoji="0" lang="en-US" altLang="zh-CN" sz="1000" b="1" i="0" u="none" strike="noStrike" kern="1200" cap="none" spc="0" normalizeH="0" baseline="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1635</a:t>
                      </a: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ctr"/>
                      <a:r>
                        <a:rPr kumimoji="0" lang="en-US" altLang="zh-CN" sz="1000" b="1" i="0" u="none" strike="noStrike" kern="1200" cap="none" spc="0" normalizeH="0" baseline="0" dirty="0">
                          <a:ln>
                            <a:noFill/>
                          </a:ln>
                          <a:solidFill>
                            <a:schemeClr val="accent1">
                              <a:lumMod val="75000"/>
                            </a:schemeClr>
                          </a:solidFill>
                          <a:effectLst/>
                          <a:uLnTx/>
                          <a:uFillTx/>
                          <a:latin typeface="Cambria" panose="02040503050406030204" pitchFamily="18" charset="0"/>
                          <a:ea typeface="Cambria" panose="02040503050406030204" pitchFamily="18" charset="0"/>
                          <a:cs typeface="Times New Roman" panose="02020603050405020304" pitchFamily="18" charset="0"/>
                        </a:rPr>
                        <a:t>1318</a:t>
                      </a: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2467358777"/>
                  </a:ext>
                </a:extLst>
              </a:tr>
            </a:tbl>
          </a:graphicData>
        </a:graphic>
      </p:graphicFrame>
      <p:pic>
        <p:nvPicPr>
          <p:cNvPr id="9" name="图片 8">
            <a:extLst>
              <a:ext uri="{FF2B5EF4-FFF2-40B4-BE49-F238E27FC236}">
                <a16:creationId xmlns:a16="http://schemas.microsoft.com/office/drawing/2014/main" id="{1A749FB6-283E-BADA-050F-60702FF02A45}"/>
              </a:ext>
            </a:extLst>
          </p:cNvPr>
          <p:cNvPicPr>
            <a:picLocks noChangeAspect="1"/>
          </p:cNvPicPr>
          <p:nvPr/>
        </p:nvPicPr>
        <p:blipFill>
          <a:blip r:embed="rId3"/>
          <a:stretch>
            <a:fillRect/>
          </a:stretch>
        </p:blipFill>
        <p:spPr>
          <a:xfrm>
            <a:off x="8059304" y="2272397"/>
            <a:ext cx="3066129" cy="2299596"/>
          </a:xfrm>
          <a:prstGeom prst="rect">
            <a:avLst/>
          </a:prstGeom>
        </p:spPr>
      </p:pic>
      <p:sp>
        <p:nvSpPr>
          <p:cNvPr id="10" name="文本框 9">
            <a:extLst>
              <a:ext uri="{FF2B5EF4-FFF2-40B4-BE49-F238E27FC236}">
                <a16:creationId xmlns:a16="http://schemas.microsoft.com/office/drawing/2014/main" id="{72EFEC59-25C6-75B5-D215-DA6E80B95AC1}"/>
              </a:ext>
            </a:extLst>
          </p:cNvPr>
          <p:cNvSpPr txBox="1"/>
          <p:nvPr/>
        </p:nvSpPr>
        <p:spPr>
          <a:xfrm>
            <a:off x="7800180" y="1623353"/>
            <a:ext cx="3853556" cy="403316"/>
          </a:xfrm>
          <a:prstGeom prst="rect">
            <a:avLst/>
          </a:prstGeom>
          <a:noFill/>
        </p:spPr>
        <p:txBody>
          <a:bodyPr wrap="square">
            <a:spAutoFit/>
          </a:bodyPr>
          <a:lstStyle/>
          <a:p>
            <a:pPr marL="285750" lvl="1" indent="-285750">
              <a:lnSpc>
                <a:spcPct val="125000"/>
              </a:lnSpc>
              <a:buFont typeface="Wingdings" panose="05000000000000000000" pitchFamily="2" charset="2"/>
              <a:buChar char="Ø"/>
            </a:pPr>
            <a:r>
              <a:rPr lang="zh-CN" altLang="en-US" kern="0" dirty="0">
                <a:latin typeface="Times" panose="02020603050405020304" pitchFamily="18" charset="0"/>
                <a:ea typeface="宋体" panose="02010600030101010101" pitchFamily="2" charset="-122"/>
                <a:cs typeface="Times" panose="02020603050405020304" pitchFamily="18" charset="0"/>
              </a:rPr>
              <a:t>中心动量</a:t>
            </a:r>
            <a:r>
              <a:rPr lang="en-US" altLang="zh-CN" kern="0" dirty="0">
                <a:latin typeface="Times" panose="02020603050405020304" pitchFamily="18" charset="0"/>
                <a:ea typeface="宋体" panose="02010600030101010101" pitchFamily="2" charset="-122"/>
                <a:cs typeface="Times" panose="02020603050405020304" pitchFamily="18" charset="0"/>
              </a:rPr>
              <a:t>~28MeV/c</a:t>
            </a:r>
            <a:r>
              <a:rPr lang="zh-CN" altLang="en-US" kern="0" dirty="0">
                <a:latin typeface="Times" panose="02020603050405020304" pitchFamily="18" charset="0"/>
                <a:ea typeface="宋体" panose="02010600030101010101" pitchFamily="2" charset="-122"/>
                <a:cs typeface="Times" panose="02020603050405020304" pitchFamily="18" charset="0"/>
              </a:rPr>
              <a:t>，</a:t>
            </a:r>
            <a:r>
              <a:rPr lang="en-US" altLang="zh-CN" kern="0" dirty="0" err="1">
                <a:latin typeface="Times" panose="02020603050405020304" pitchFamily="18" charset="0"/>
                <a:ea typeface="宋体" panose="02010600030101010101" pitchFamily="2" charset="-122"/>
                <a:cs typeface="Times" panose="02020603050405020304" pitchFamily="18" charset="0"/>
              </a:rPr>
              <a:t>dp</a:t>
            </a:r>
            <a:r>
              <a:rPr lang="en-US" altLang="zh-CN" kern="0" dirty="0">
                <a:latin typeface="Times" panose="02020603050405020304" pitchFamily="18" charset="0"/>
                <a:ea typeface="宋体" panose="02010600030101010101" pitchFamily="2" charset="-122"/>
                <a:cs typeface="Times" panose="02020603050405020304" pitchFamily="18" charset="0"/>
              </a:rPr>
              <a:t>/p&lt;10%</a:t>
            </a:r>
          </a:p>
        </p:txBody>
      </p:sp>
      <p:sp>
        <p:nvSpPr>
          <p:cNvPr id="17" name="文本框 16">
            <a:extLst>
              <a:ext uri="{FF2B5EF4-FFF2-40B4-BE49-F238E27FC236}">
                <a16:creationId xmlns:a16="http://schemas.microsoft.com/office/drawing/2014/main" id="{3E8A873E-CE83-8990-D535-55E83FC8626C}"/>
              </a:ext>
            </a:extLst>
          </p:cNvPr>
          <p:cNvSpPr txBox="1"/>
          <p:nvPr/>
        </p:nvSpPr>
        <p:spPr>
          <a:xfrm>
            <a:off x="8049456" y="6143929"/>
            <a:ext cx="766233" cy="307777"/>
          </a:xfrm>
          <a:prstGeom prst="rect">
            <a:avLst/>
          </a:prstGeom>
          <a:noFill/>
        </p:spPr>
        <p:txBody>
          <a:bodyPr wrap="square">
            <a:spAutoFit/>
          </a:bodyPr>
          <a:lstStyle/>
          <a:p>
            <a:r>
              <a:rPr lang="en-US" altLang="zh-CN" sz="1400" b="0" i="0" u="none" strike="noStrike" baseline="0" dirty="0">
                <a:solidFill>
                  <a:srgbClr val="0969AB"/>
                </a:solidFill>
                <a:latin typeface="Times" panose="02020603050405020304" pitchFamily="18" charset="0"/>
                <a:ea typeface="宋体" panose="02010600030101010101" pitchFamily="2" charset="-122"/>
                <a:cs typeface="Times" panose="02020603050405020304" pitchFamily="18" charset="0"/>
              </a:rPr>
              <a:t>+33%</a:t>
            </a:r>
            <a:endParaRPr lang="zh-CN" altLang="en-US" sz="1400" dirty="0">
              <a:solidFill>
                <a:srgbClr val="0969AB"/>
              </a:solidFill>
            </a:endParaRPr>
          </a:p>
        </p:txBody>
      </p:sp>
      <p:sp>
        <p:nvSpPr>
          <p:cNvPr id="19" name="文本框 18">
            <a:extLst>
              <a:ext uri="{FF2B5EF4-FFF2-40B4-BE49-F238E27FC236}">
                <a16:creationId xmlns:a16="http://schemas.microsoft.com/office/drawing/2014/main" id="{D5FD9F54-87C0-CE64-7F79-A8BCF31A43FF}"/>
              </a:ext>
            </a:extLst>
          </p:cNvPr>
          <p:cNvSpPr txBox="1"/>
          <p:nvPr/>
        </p:nvSpPr>
        <p:spPr>
          <a:xfrm>
            <a:off x="5873153" y="6143929"/>
            <a:ext cx="766233" cy="307777"/>
          </a:xfrm>
          <a:prstGeom prst="rect">
            <a:avLst/>
          </a:prstGeom>
          <a:noFill/>
        </p:spPr>
        <p:txBody>
          <a:bodyPr wrap="square">
            <a:spAutoFit/>
          </a:bodyPr>
          <a:lstStyle/>
          <a:p>
            <a:r>
              <a:rPr lang="en-US" altLang="zh-CN" sz="1400" b="0" i="0" u="none" strike="noStrike" baseline="0" dirty="0">
                <a:solidFill>
                  <a:srgbClr val="0969AB"/>
                </a:solidFill>
                <a:latin typeface="Times" panose="02020603050405020304" pitchFamily="18" charset="0"/>
                <a:ea typeface="宋体" panose="02010600030101010101" pitchFamily="2" charset="-122"/>
                <a:cs typeface="Times" panose="02020603050405020304" pitchFamily="18" charset="0"/>
              </a:rPr>
              <a:t>+21%</a:t>
            </a:r>
            <a:endParaRPr lang="zh-CN" altLang="en-US" sz="1400" dirty="0">
              <a:solidFill>
                <a:srgbClr val="0969AB"/>
              </a:solidFill>
            </a:endParaRPr>
          </a:p>
        </p:txBody>
      </p:sp>
      <p:pic>
        <p:nvPicPr>
          <p:cNvPr id="18" name="图片 17">
            <a:extLst>
              <a:ext uri="{FF2B5EF4-FFF2-40B4-BE49-F238E27FC236}">
                <a16:creationId xmlns:a16="http://schemas.microsoft.com/office/drawing/2014/main" id="{FCF97B43-3915-48A0-AB63-F552241BC336}"/>
              </a:ext>
            </a:extLst>
          </p:cNvPr>
          <p:cNvPicPr>
            <a:picLocks noChangeAspect="1"/>
          </p:cNvPicPr>
          <p:nvPr/>
        </p:nvPicPr>
        <p:blipFill>
          <a:blip r:embed="rId4"/>
          <a:stretch>
            <a:fillRect/>
          </a:stretch>
        </p:blipFill>
        <p:spPr>
          <a:xfrm>
            <a:off x="4169697" y="2273595"/>
            <a:ext cx="3470069" cy="2197742"/>
          </a:xfrm>
          <a:prstGeom prst="rect">
            <a:avLst/>
          </a:prstGeom>
        </p:spPr>
      </p:pic>
      <p:sp>
        <p:nvSpPr>
          <p:cNvPr id="22" name="文本框 21">
            <a:extLst>
              <a:ext uri="{FF2B5EF4-FFF2-40B4-BE49-F238E27FC236}">
                <a16:creationId xmlns:a16="http://schemas.microsoft.com/office/drawing/2014/main" id="{58DB17E5-00C2-4009-A6C1-E3FA4F581C36}"/>
              </a:ext>
            </a:extLst>
          </p:cNvPr>
          <p:cNvSpPr txBox="1"/>
          <p:nvPr/>
        </p:nvSpPr>
        <p:spPr>
          <a:xfrm>
            <a:off x="4059255" y="1291895"/>
            <a:ext cx="4127383" cy="759182"/>
          </a:xfrm>
          <a:prstGeom prst="rect">
            <a:avLst/>
          </a:prstGeom>
          <a:noFill/>
        </p:spPr>
        <p:txBody>
          <a:bodyPr wrap="square">
            <a:spAutoFit/>
          </a:bodyPr>
          <a:lstStyle/>
          <a:p>
            <a:pPr marL="285750" lvl="1" indent="-285750">
              <a:lnSpc>
                <a:spcPct val="125000"/>
              </a:lnSpc>
              <a:buFont typeface="Wingdings" panose="05000000000000000000" pitchFamily="2" charset="2"/>
              <a:buChar char="Ø"/>
            </a:pPr>
            <a:r>
              <a:rPr lang="zh-CN" altLang="en-US" dirty="0">
                <a:effectLst/>
                <a:latin typeface="Times" panose="02020603050405020304" pitchFamily="18" charset="0"/>
                <a:ea typeface="宋体" panose="02010600030101010101" pitchFamily="2" charset="-122"/>
                <a:cs typeface="Times" panose="02020603050405020304" pitchFamily="18" charset="0"/>
              </a:rPr>
              <a:t>模拟缪子数</a:t>
            </a:r>
            <a:r>
              <a:rPr lang="en-US" altLang="zh-CN" dirty="0">
                <a:latin typeface="Times" panose="02020603050405020304" pitchFamily="18" charset="0"/>
                <a:ea typeface="宋体" panose="02010600030101010101" pitchFamily="2" charset="-122"/>
                <a:cs typeface="Times" panose="02020603050405020304" pitchFamily="18" charset="0"/>
              </a:rPr>
              <a:t>:</a:t>
            </a:r>
            <a:r>
              <a:rPr lang="zh-CN" altLang="en-US" dirty="0">
                <a:latin typeface="Times" panose="02020603050405020304" pitchFamily="18" charset="0"/>
                <a:ea typeface="宋体" panose="02010600030101010101" pitchFamily="2" charset="-122"/>
                <a:cs typeface="Times" panose="02020603050405020304" pitchFamily="18" charset="0"/>
              </a:rPr>
              <a:t> </a:t>
            </a:r>
            <a:r>
              <a:rPr lang="en-US" altLang="zh-CN" dirty="0">
                <a:latin typeface="Times" panose="02020603050405020304" pitchFamily="18" charset="0"/>
                <a:ea typeface="宋体" panose="02010600030101010101" pitchFamily="2" charset="-122"/>
                <a:cs typeface="Times" panose="02020603050405020304" pitchFamily="18" charset="0"/>
              </a:rPr>
              <a:t>1×10</a:t>
            </a:r>
            <a:r>
              <a:rPr lang="en-US" altLang="zh-CN" baseline="30000" dirty="0">
                <a:latin typeface="Times" panose="02020603050405020304" pitchFamily="18" charset="0"/>
                <a:ea typeface="宋体" panose="02010600030101010101" pitchFamily="2" charset="-122"/>
                <a:cs typeface="Times" panose="02020603050405020304" pitchFamily="18" charset="0"/>
              </a:rPr>
              <a:t>5</a:t>
            </a:r>
          </a:p>
          <a:p>
            <a:pPr marL="285750" lvl="1" indent="-285750">
              <a:lnSpc>
                <a:spcPct val="125000"/>
              </a:lnSpc>
              <a:buFont typeface="Wingdings" panose="05000000000000000000" pitchFamily="2" charset="2"/>
              <a:buChar char="Ø"/>
            </a:pPr>
            <a:r>
              <a:rPr lang="en-US" altLang="zh-CN" dirty="0">
                <a:effectLst/>
                <a:latin typeface="Times" panose="02020603050405020304" pitchFamily="18" charset="0"/>
                <a:ea typeface="宋体" panose="02010600030101010101" pitchFamily="2" charset="-122"/>
                <a:cs typeface="Times" panose="02020603050405020304" pitchFamily="18" charset="0"/>
              </a:rPr>
              <a:t>100 generations:</a:t>
            </a:r>
            <a:r>
              <a:rPr lang="zh-CN" altLang="en-US" dirty="0">
                <a:effectLst/>
                <a:latin typeface="Times" panose="02020603050405020304" pitchFamily="18" charset="0"/>
                <a:ea typeface="宋体" panose="02010600030101010101" pitchFamily="2" charset="-122"/>
                <a:cs typeface="Times" panose="02020603050405020304" pitchFamily="18" charset="0"/>
              </a:rPr>
              <a:t> </a:t>
            </a:r>
            <a:r>
              <a:rPr lang="en-US" altLang="zh-CN" dirty="0">
                <a:solidFill>
                  <a:srgbClr val="FF0000"/>
                </a:solidFill>
                <a:effectLst/>
                <a:latin typeface="Times" panose="02020603050405020304" pitchFamily="18" charset="0"/>
                <a:ea typeface="宋体" panose="02010600030101010101" pitchFamily="2" charset="-122"/>
                <a:cs typeface="Times" panose="02020603050405020304" pitchFamily="18" charset="0"/>
              </a:rPr>
              <a:t>~8 hours</a:t>
            </a:r>
          </a:p>
        </p:txBody>
      </p:sp>
      <p:grpSp>
        <p:nvGrpSpPr>
          <p:cNvPr id="13" name="组合 12">
            <a:extLst>
              <a:ext uri="{FF2B5EF4-FFF2-40B4-BE49-F238E27FC236}">
                <a16:creationId xmlns:a16="http://schemas.microsoft.com/office/drawing/2014/main" id="{F25F3245-22D4-417B-B24E-2AD180C59CAF}"/>
              </a:ext>
            </a:extLst>
          </p:cNvPr>
          <p:cNvGrpSpPr>
            <a:grpSpLocks noChangeAspect="1"/>
          </p:cNvGrpSpPr>
          <p:nvPr/>
        </p:nvGrpSpPr>
        <p:grpSpPr>
          <a:xfrm>
            <a:off x="188981" y="1986293"/>
            <a:ext cx="3754265" cy="4667440"/>
            <a:chOff x="7256836" y="2113418"/>
            <a:chExt cx="3762735" cy="4677970"/>
          </a:xfrm>
        </p:grpSpPr>
        <p:pic>
          <p:nvPicPr>
            <p:cNvPr id="14" name="图片 13">
              <a:extLst>
                <a:ext uri="{FF2B5EF4-FFF2-40B4-BE49-F238E27FC236}">
                  <a16:creationId xmlns:a16="http://schemas.microsoft.com/office/drawing/2014/main" id="{53120433-1E4C-4F2D-8957-E313A71A722C}"/>
                </a:ext>
              </a:extLst>
            </p:cNvPr>
            <p:cNvPicPr>
              <a:picLocks noChangeAspect="1"/>
            </p:cNvPicPr>
            <p:nvPr/>
          </p:nvPicPr>
          <p:blipFill rotWithShape="1">
            <a:blip r:embed="rId5"/>
            <a:srcRect r="21412"/>
            <a:stretch/>
          </p:blipFill>
          <p:spPr>
            <a:xfrm>
              <a:off x="7256836" y="2113418"/>
              <a:ext cx="3762735" cy="4677970"/>
            </a:xfrm>
            <a:prstGeom prst="rect">
              <a:avLst/>
            </a:prstGeom>
          </p:spPr>
        </p:pic>
        <p:sp>
          <p:nvSpPr>
            <p:cNvPr id="16" name="矩形 15">
              <a:extLst>
                <a:ext uri="{FF2B5EF4-FFF2-40B4-BE49-F238E27FC236}">
                  <a16:creationId xmlns:a16="http://schemas.microsoft.com/office/drawing/2014/main" id="{503DC1A9-1202-468E-A5DE-4986AD3BD55E}"/>
                </a:ext>
              </a:extLst>
            </p:cNvPr>
            <p:cNvSpPr/>
            <p:nvPr/>
          </p:nvSpPr>
          <p:spPr>
            <a:xfrm>
              <a:off x="7386399" y="2438921"/>
              <a:ext cx="3553273" cy="496711"/>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矩形 19">
              <a:extLst>
                <a:ext uri="{FF2B5EF4-FFF2-40B4-BE49-F238E27FC236}">
                  <a16:creationId xmlns:a16="http://schemas.microsoft.com/office/drawing/2014/main" id="{6071DE76-360C-429E-B3B8-0933CB27E25C}"/>
                </a:ext>
              </a:extLst>
            </p:cNvPr>
            <p:cNvSpPr/>
            <p:nvPr/>
          </p:nvSpPr>
          <p:spPr>
            <a:xfrm>
              <a:off x="7386399" y="2969603"/>
              <a:ext cx="3553273" cy="304789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矩形 20">
              <a:extLst>
                <a:ext uri="{FF2B5EF4-FFF2-40B4-BE49-F238E27FC236}">
                  <a16:creationId xmlns:a16="http://schemas.microsoft.com/office/drawing/2014/main" id="{742D06E8-7AEE-460E-B92D-FFCD7310CB10}"/>
                </a:ext>
              </a:extLst>
            </p:cNvPr>
            <p:cNvSpPr/>
            <p:nvPr/>
          </p:nvSpPr>
          <p:spPr>
            <a:xfrm>
              <a:off x="7386399" y="6051468"/>
              <a:ext cx="3553273" cy="640489"/>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6" name="内容占位符 7">
            <a:extLst>
              <a:ext uri="{FF2B5EF4-FFF2-40B4-BE49-F238E27FC236}">
                <a16:creationId xmlns:a16="http://schemas.microsoft.com/office/drawing/2014/main" id="{F9B119BD-11B1-4B9D-9286-2837B5320843}"/>
              </a:ext>
            </a:extLst>
          </p:cNvPr>
          <p:cNvSpPr txBox="1">
            <a:spLocks/>
          </p:cNvSpPr>
          <p:nvPr/>
        </p:nvSpPr>
        <p:spPr>
          <a:xfrm>
            <a:off x="6780907" y="906463"/>
            <a:ext cx="2811462" cy="45878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0070C0"/>
                </a:solidFill>
                <a:latin typeface="楷体" panose="02010609060101010101" pitchFamily="49" charset="-122"/>
                <a:ea typeface="楷体" panose="02010609060101010101" pitchFamily="49"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latin typeface="Times" panose="02020603050405020304" pitchFamily="18" charset="0"/>
                <a:cs typeface="Times" panose="02020603050405020304" pitchFamily="18" charset="0"/>
              </a:rPr>
              <a:t>优化结果</a:t>
            </a:r>
          </a:p>
        </p:txBody>
      </p:sp>
      <p:sp>
        <p:nvSpPr>
          <p:cNvPr id="27" name="文本框 26">
            <a:extLst>
              <a:ext uri="{FF2B5EF4-FFF2-40B4-BE49-F238E27FC236}">
                <a16:creationId xmlns:a16="http://schemas.microsoft.com/office/drawing/2014/main" id="{5F05FE11-C656-45E5-95E3-121ADED7C149}"/>
              </a:ext>
            </a:extLst>
          </p:cNvPr>
          <p:cNvSpPr txBox="1"/>
          <p:nvPr/>
        </p:nvSpPr>
        <p:spPr>
          <a:xfrm>
            <a:off x="388280" y="1443289"/>
            <a:ext cx="3395537" cy="368755"/>
          </a:xfrm>
          <a:prstGeom prst="rect">
            <a:avLst/>
          </a:prstGeom>
          <a:solidFill>
            <a:schemeClr val="bg2"/>
          </a:solidFill>
          <a:ln>
            <a:solidFill>
              <a:schemeClr val="tx1"/>
            </a:solidFill>
          </a:ln>
        </p:spPr>
        <p:txBody>
          <a:bodyPr wrap="square">
            <a:spAutoFit/>
          </a:bodyPr>
          <a:lstStyle/>
          <a:p>
            <a:pPr algn="ctr">
              <a:lnSpc>
                <a:spcPct val="125000"/>
              </a:lnSpc>
            </a:pPr>
            <a:r>
              <a:rPr lang="en-US" altLang="zh-CN" sz="1600" dirty="0">
                <a:effectLst/>
                <a:latin typeface="Times" panose="02020603050405020304" pitchFamily="18" charset="0"/>
                <a:ea typeface="宋体" panose="02010600030101010101" pitchFamily="2" charset="-122"/>
                <a:cs typeface="Times" panose="02020603050405020304" pitchFamily="18" charset="0"/>
              </a:rPr>
              <a:t>2 </a:t>
            </a:r>
            <a:r>
              <a:rPr lang="zh-CN" altLang="en-US" sz="1600" dirty="0">
                <a:effectLst/>
                <a:latin typeface="Times" panose="02020603050405020304" pitchFamily="18" charset="0"/>
                <a:ea typeface="宋体" panose="02010600030101010101" pitchFamily="2" charset="-122"/>
                <a:cs typeface="Times" panose="02020603050405020304" pitchFamily="18" charset="0"/>
              </a:rPr>
              <a:t>螺线管</a:t>
            </a:r>
            <a:r>
              <a:rPr lang="en-US" altLang="zh-CN" sz="1600" dirty="0">
                <a:latin typeface="Times" panose="02020603050405020304" pitchFamily="18" charset="0"/>
                <a:ea typeface="宋体" panose="02010600030101010101" pitchFamily="2" charset="-122"/>
                <a:cs typeface="Times" panose="02020603050405020304" pitchFamily="18" charset="0"/>
              </a:rPr>
              <a:t>+ 12 </a:t>
            </a:r>
            <a:r>
              <a:rPr lang="zh-CN" altLang="en-US" sz="1600" dirty="0">
                <a:latin typeface="Times" panose="02020603050405020304" pitchFamily="18" charset="0"/>
                <a:ea typeface="宋体" panose="02010600030101010101" pitchFamily="2" charset="-122"/>
                <a:cs typeface="Times" panose="02020603050405020304" pitchFamily="18" charset="0"/>
              </a:rPr>
              <a:t>四极铁</a:t>
            </a:r>
            <a:r>
              <a:rPr lang="en-US" altLang="zh-CN" sz="1600" dirty="0">
                <a:latin typeface="Times" panose="02020603050405020304" pitchFamily="18" charset="0"/>
                <a:ea typeface="宋体" panose="02010600030101010101" pitchFamily="2" charset="-122"/>
                <a:cs typeface="Times" panose="02020603050405020304" pitchFamily="18" charset="0"/>
              </a:rPr>
              <a:t> + 3 </a:t>
            </a:r>
            <a:r>
              <a:rPr lang="zh-CN" altLang="en-US" sz="1600" dirty="0">
                <a:latin typeface="Times" panose="02020603050405020304" pitchFamily="18" charset="0"/>
                <a:ea typeface="宋体" panose="02010600030101010101" pitchFamily="2" charset="-122"/>
                <a:cs typeface="Times" panose="02020603050405020304" pitchFamily="18" charset="0"/>
              </a:rPr>
              <a:t>二极铁</a:t>
            </a:r>
            <a:endParaRPr lang="en-US" altLang="zh-CN" sz="1600" dirty="0">
              <a:latin typeface="Times" panose="02020603050405020304" pitchFamily="18" charset="0"/>
              <a:ea typeface="宋体" panose="02010600030101010101" pitchFamily="2" charset="-122"/>
              <a:cs typeface="Times" panose="02020603050405020304" pitchFamily="18" charset="0"/>
            </a:endParaRPr>
          </a:p>
        </p:txBody>
      </p:sp>
      <p:sp>
        <p:nvSpPr>
          <p:cNvPr id="30" name="文本框 29">
            <a:extLst>
              <a:ext uri="{FF2B5EF4-FFF2-40B4-BE49-F238E27FC236}">
                <a16:creationId xmlns:a16="http://schemas.microsoft.com/office/drawing/2014/main" id="{3BFBC811-3786-47FE-BA56-91C36B6EC92C}"/>
              </a:ext>
            </a:extLst>
          </p:cNvPr>
          <p:cNvSpPr txBox="1"/>
          <p:nvPr/>
        </p:nvSpPr>
        <p:spPr>
          <a:xfrm>
            <a:off x="4169697" y="4642434"/>
            <a:ext cx="7484039" cy="392928"/>
          </a:xfrm>
          <a:prstGeom prst="rect">
            <a:avLst/>
          </a:prstGeom>
          <a:noFill/>
        </p:spPr>
        <p:txBody>
          <a:bodyPr wrap="square">
            <a:spAutoFit/>
          </a:bodyPr>
          <a:lstStyle/>
          <a:p>
            <a:pPr marL="285750" indent="-285750" rtl="0" eaLnBrk="1" latinLnBrk="0" hangingPunct="1">
              <a:lnSpc>
                <a:spcPct val="120000"/>
              </a:lnSpc>
              <a:spcBef>
                <a:spcPts val="0"/>
              </a:spcBef>
              <a:spcAft>
                <a:spcPts val="0"/>
              </a:spcAft>
              <a:buFont typeface="Wingdings" panose="05000000000000000000" pitchFamily="2" charset="2"/>
              <a:buChar char="Ø"/>
            </a:pPr>
            <a:r>
              <a:rPr lang="zh-CN" altLang="en-US" sz="1800" kern="12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相较于由束流光学得到的束线设计，优化方法将</a:t>
            </a:r>
            <a:r>
              <a:rPr lang="zh-CN" altLang="en-US" sz="1800" b="0" i="0" u="none" strike="noStrike" baseline="0" dirty="0">
                <a:latin typeface="宋体" panose="02010600030101010101" pitchFamily="2" charset="-122"/>
                <a:ea typeface="宋体" panose="02010600030101010101" pitchFamily="2" charset="-122"/>
                <a:cs typeface="Times New Roman" panose="02020603050405020304" pitchFamily="18" charset="0"/>
              </a:rPr>
              <a:t>流强提高</a:t>
            </a:r>
            <a:r>
              <a:rPr lang="en-US" altLang="zh-CN" sz="1800" b="0" i="0" u="none" strike="noStrike" baseline="0" dirty="0">
                <a:latin typeface="Times New Roman" panose="02020603050405020304" pitchFamily="18" charset="0"/>
                <a:ea typeface="宋体" panose="02010600030101010101" pitchFamily="2" charset="-122"/>
                <a:cs typeface="Times New Roman" panose="02020603050405020304" pitchFamily="18" charset="0"/>
              </a:rPr>
              <a:t>20%-30%</a:t>
            </a:r>
            <a:endParaRPr lang="zh-CN" altLang="zh-CN" dirty="0">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044944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F51887-194B-4CB2-D002-6F85A990FD7F}"/>
            </a:ext>
          </a:extLst>
        </p:cNvPr>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2564FD2A-6AE8-CEB2-6596-6CA3D18F44E2}"/>
              </a:ext>
            </a:extLst>
          </p:cNvPr>
          <p:cNvSpPr>
            <a:spLocks noGrp="1"/>
          </p:cNvSpPr>
          <p:nvPr>
            <p:ph type="sldNum" sz="quarter" idx="12"/>
          </p:nvPr>
        </p:nvSpPr>
        <p:spPr>
          <a:xfrm>
            <a:off x="11037806" y="6356350"/>
            <a:ext cx="799202" cy="365125"/>
          </a:xfrm>
        </p:spPr>
        <p:txBody>
          <a:bodyPr/>
          <a:lstStyle/>
          <a:p>
            <a:fld id="{ECC73629-B289-4799-8BD1-5C362D43B8F8}" type="slidenum">
              <a:rPr lang="zh-CN" altLang="en-US" smtClean="0"/>
              <a:pPr/>
              <a:t>9</a:t>
            </a:fld>
            <a:endParaRPr lang="zh-CN" altLang="en-US" dirty="0"/>
          </a:p>
        </p:txBody>
      </p:sp>
      <p:sp>
        <p:nvSpPr>
          <p:cNvPr id="3" name="文本占位符 2">
            <a:extLst>
              <a:ext uri="{FF2B5EF4-FFF2-40B4-BE49-F238E27FC236}">
                <a16:creationId xmlns:a16="http://schemas.microsoft.com/office/drawing/2014/main" id="{527F5236-E32B-8B62-C50A-89A4A1242243}"/>
              </a:ext>
            </a:extLst>
          </p:cNvPr>
          <p:cNvSpPr>
            <a:spLocks noGrp="1"/>
          </p:cNvSpPr>
          <p:nvPr>
            <p:ph type="body" idx="1"/>
          </p:nvPr>
        </p:nvSpPr>
        <p:spPr>
          <a:xfrm>
            <a:off x="388280" y="117782"/>
            <a:ext cx="8645792" cy="522000"/>
          </a:xfrm>
        </p:spPr>
        <p:txBody>
          <a:bodyPr/>
          <a:lstStyle/>
          <a:p>
            <a:r>
              <a:rPr lang="zh-CN" altLang="en-US" dirty="0">
                <a:latin typeface="Helvetica-Bold"/>
                <a:cs typeface="Times" panose="02020603050405020304" pitchFamily="18" charset="0"/>
              </a:rPr>
              <a:t>基于</a:t>
            </a:r>
            <a:r>
              <a:rPr lang="en-US" altLang="zh-CN" dirty="0">
                <a:latin typeface="Helvetica-Bold"/>
                <a:cs typeface="Times" panose="02020603050405020304" pitchFamily="18" charset="0"/>
              </a:rPr>
              <a:t>GAs</a:t>
            </a:r>
            <a:r>
              <a:rPr lang="zh-CN" altLang="en-US" dirty="0">
                <a:latin typeface="Helvetica-Bold"/>
                <a:cs typeface="Times" panose="02020603050405020304" pitchFamily="18" charset="0"/>
              </a:rPr>
              <a:t>的束线优化研究</a:t>
            </a:r>
          </a:p>
        </p:txBody>
      </p:sp>
      <p:sp>
        <p:nvSpPr>
          <p:cNvPr id="4" name="内容占位符 7">
            <a:extLst>
              <a:ext uri="{FF2B5EF4-FFF2-40B4-BE49-F238E27FC236}">
                <a16:creationId xmlns:a16="http://schemas.microsoft.com/office/drawing/2014/main" id="{9A7E2970-99C6-A907-E6AA-6E120953693D}"/>
              </a:ext>
            </a:extLst>
          </p:cNvPr>
          <p:cNvSpPr>
            <a:spLocks noGrp="1"/>
          </p:cNvSpPr>
          <p:nvPr>
            <p:ph sz="quarter" idx="13"/>
          </p:nvPr>
        </p:nvSpPr>
        <p:spPr>
          <a:xfrm>
            <a:off x="388938" y="906463"/>
            <a:ext cx="4011612" cy="458787"/>
          </a:xfrm>
        </p:spPr>
        <p:txBody>
          <a:bodyPr/>
          <a:lstStyle/>
          <a:p>
            <a:r>
              <a:rPr lang="zh-CN" altLang="en-US" dirty="0">
                <a:latin typeface="Times" panose="02020603050405020304" pitchFamily="18" charset="0"/>
                <a:cs typeface="Times" panose="02020603050405020304" pitchFamily="18" charset="0"/>
              </a:rPr>
              <a:t>束线设置在线验证</a:t>
            </a:r>
            <a:endParaRPr lang="zh-CN" altLang="en-US" dirty="0"/>
          </a:p>
        </p:txBody>
      </p:sp>
      <p:graphicFrame>
        <p:nvGraphicFramePr>
          <p:cNvPr id="5" name="表格 6">
            <a:extLst>
              <a:ext uri="{FF2B5EF4-FFF2-40B4-BE49-F238E27FC236}">
                <a16:creationId xmlns:a16="http://schemas.microsoft.com/office/drawing/2014/main" id="{A0378CEF-6CF7-2736-35CB-621B4B6C7895}"/>
              </a:ext>
            </a:extLst>
          </p:cNvPr>
          <p:cNvGraphicFramePr>
            <a:graphicFrameLocks noGrp="1"/>
          </p:cNvGraphicFramePr>
          <p:nvPr>
            <p:extLst>
              <p:ext uri="{D42A27DB-BD31-4B8C-83A1-F6EECF244321}">
                <p14:modId xmlns:p14="http://schemas.microsoft.com/office/powerpoint/2010/main" val="1436991173"/>
              </p:ext>
            </p:extLst>
          </p:nvPr>
        </p:nvGraphicFramePr>
        <p:xfrm>
          <a:off x="1546698" y="1814804"/>
          <a:ext cx="8920264" cy="1367380"/>
        </p:xfrm>
        <a:graphic>
          <a:graphicData uri="http://schemas.openxmlformats.org/drawingml/2006/table">
            <a:tbl>
              <a:tblPr firstRow="1" bandRow="1">
                <a:tableStyleId>{F5AB1C69-6EDB-4FF4-983F-18BD219EF322}</a:tableStyleId>
              </a:tblPr>
              <a:tblGrid>
                <a:gridCol w="1450344">
                  <a:extLst>
                    <a:ext uri="{9D8B030D-6E8A-4147-A177-3AD203B41FA5}">
                      <a16:colId xmlns:a16="http://schemas.microsoft.com/office/drawing/2014/main" val="2962632893"/>
                    </a:ext>
                  </a:extLst>
                </a:gridCol>
                <a:gridCol w="773256">
                  <a:extLst>
                    <a:ext uri="{9D8B030D-6E8A-4147-A177-3AD203B41FA5}">
                      <a16:colId xmlns:a16="http://schemas.microsoft.com/office/drawing/2014/main" val="1331136888"/>
                    </a:ext>
                  </a:extLst>
                </a:gridCol>
                <a:gridCol w="773256">
                  <a:extLst>
                    <a:ext uri="{9D8B030D-6E8A-4147-A177-3AD203B41FA5}">
                      <a16:colId xmlns:a16="http://schemas.microsoft.com/office/drawing/2014/main" val="1923404431"/>
                    </a:ext>
                  </a:extLst>
                </a:gridCol>
                <a:gridCol w="773256">
                  <a:extLst>
                    <a:ext uri="{9D8B030D-6E8A-4147-A177-3AD203B41FA5}">
                      <a16:colId xmlns:a16="http://schemas.microsoft.com/office/drawing/2014/main" val="1026311919"/>
                    </a:ext>
                  </a:extLst>
                </a:gridCol>
                <a:gridCol w="773256">
                  <a:extLst>
                    <a:ext uri="{9D8B030D-6E8A-4147-A177-3AD203B41FA5}">
                      <a16:colId xmlns:a16="http://schemas.microsoft.com/office/drawing/2014/main" val="1336747310"/>
                    </a:ext>
                  </a:extLst>
                </a:gridCol>
                <a:gridCol w="773256">
                  <a:extLst>
                    <a:ext uri="{9D8B030D-6E8A-4147-A177-3AD203B41FA5}">
                      <a16:colId xmlns:a16="http://schemas.microsoft.com/office/drawing/2014/main" val="970090332"/>
                    </a:ext>
                  </a:extLst>
                </a:gridCol>
                <a:gridCol w="773256">
                  <a:extLst>
                    <a:ext uri="{9D8B030D-6E8A-4147-A177-3AD203B41FA5}">
                      <a16:colId xmlns:a16="http://schemas.microsoft.com/office/drawing/2014/main" val="269167241"/>
                    </a:ext>
                  </a:extLst>
                </a:gridCol>
                <a:gridCol w="773256">
                  <a:extLst>
                    <a:ext uri="{9D8B030D-6E8A-4147-A177-3AD203B41FA5}">
                      <a16:colId xmlns:a16="http://schemas.microsoft.com/office/drawing/2014/main" val="2190829607"/>
                    </a:ext>
                  </a:extLst>
                </a:gridCol>
                <a:gridCol w="773256">
                  <a:extLst>
                    <a:ext uri="{9D8B030D-6E8A-4147-A177-3AD203B41FA5}">
                      <a16:colId xmlns:a16="http://schemas.microsoft.com/office/drawing/2014/main" val="3916986056"/>
                    </a:ext>
                  </a:extLst>
                </a:gridCol>
                <a:gridCol w="1283872">
                  <a:extLst>
                    <a:ext uri="{9D8B030D-6E8A-4147-A177-3AD203B41FA5}">
                      <a16:colId xmlns:a16="http://schemas.microsoft.com/office/drawing/2014/main" val="921988898"/>
                    </a:ext>
                  </a:extLst>
                </a:gridCol>
              </a:tblGrid>
              <a:tr h="359380">
                <a:tc>
                  <a:txBody>
                    <a:bodyPr/>
                    <a:lstStyle/>
                    <a:p>
                      <a:pPr algn="ctr"/>
                      <a:r>
                        <a:rPr lang="en-US" altLang="zh-CN" sz="1300" b="0" dirty="0">
                          <a:solidFill>
                            <a:schemeClr val="tx1"/>
                          </a:solidFill>
                          <a:latin typeface="Cambria" panose="02040503050406030204" pitchFamily="18" charset="0"/>
                          <a:cs typeface="Times New Roman" panose="02020603050405020304" pitchFamily="18" charset="0"/>
                        </a:rPr>
                        <a:t>Magnet</a:t>
                      </a:r>
                      <a:endParaRPr lang="zh-CN" altLang="en-US" sz="1300" b="0" dirty="0">
                        <a:solidFill>
                          <a:schemeClr val="tx1"/>
                        </a:solidFill>
                        <a:latin typeface="Cambria" panose="02040503050406030204" pitchFamily="18" charset="0"/>
                        <a:cs typeface="Times New Roman" panose="02020603050405020304" pitchFamily="18" charset="0"/>
                      </a:endParaRP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kumimoji="0" lang="en-US" altLang="zh-CN" sz="13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index 1</a:t>
                      </a:r>
                      <a:endParaRPr lang="zh-CN" altLang="en-US" sz="1300" b="0" baseline="0" dirty="0">
                        <a:solidFill>
                          <a:schemeClr val="tx1"/>
                        </a:solidFill>
                        <a:latin typeface="Cambria" panose="02040503050406030204" pitchFamily="18" charset="0"/>
                        <a:cs typeface="Times New Roman" panose="02020603050405020304" pitchFamily="18" charset="0"/>
                      </a:endParaRP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3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index 2</a:t>
                      </a:r>
                      <a:endParaRPr lang="zh-CN" altLang="en-US" sz="1300" b="0" baseline="0" dirty="0">
                        <a:solidFill>
                          <a:schemeClr val="tx1"/>
                        </a:solidFill>
                        <a:latin typeface="Cambria" panose="02040503050406030204" pitchFamily="18" charset="0"/>
                        <a:cs typeface="Times New Roman" panose="02020603050405020304" pitchFamily="18" charset="0"/>
                      </a:endParaRP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kumimoji="0" lang="en-US" altLang="zh-CN" sz="13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index 3</a:t>
                      </a:r>
                      <a:endParaRPr lang="zh-CN" altLang="en-US" sz="1300" b="0" baseline="0" dirty="0">
                        <a:solidFill>
                          <a:schemeClr val="tx1"/>
                        </a:solidFill>
                        <a:latin typeface="Cambria" panose="02040503050406030204" pitchFamily="18" charset="0"/>
                        <a:cs typeface="Times New Roman" panose="02020603050405020304" pitchFamily="18" charset="0"/>
                      </a:endParaRP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3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index 4</a:t>
                      </a:r>
                      <a:endParaRPr lang="zh-CN" altLang="en-US" sz="1300" b="0" baseline="0" dirty="0">
                        <a:solidFill>
                          <a:schemeClr val="tx1"/>
                        </a:solidFill>
                        <a:latin typeface="Cambria" panose="02040503050406030204" pitchFamily="18" charset="0"/>
                        <a:cs typeface="Times New Roman" panose="02020603050405020304" pitchFamily="18" charset="0"/>
                      </a:endParaRP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kumimoji="0" lang="en-US" altLang="zh-CN" sz="13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index 5</a:t>
                      </a:r>
                      <a:endParaRPr lang="zh-CN" altLang="en-US" sz="1300" b="0" baseline="0" dirty="0">
                        <a:solidFill>
                          <a:schemeClr val="tx1"/>
                        </a:solidFill>
                        <a:latin typeface="Cambria" panose="02040503050406030204" pitchFamily="18" charset="0"/>
                        <a:cs typeface="Times New Roman" panose="02020603050405020304" pitchFamily="18" charset="0"/>
                      </a:endParaRP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3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index 6</a:t>
                      </a:r>
                      <a:endParaRPr lang="zh-CN" altLang="en-US" sz="1300" b="0" baseline="0" dirty="0">
                        <a:solidFill>
                          <a:schemeClr val="tx1"/>
                        </a:solidFill>
                        <a:latin typeface="Cambria" panose="02040503050406030204" pitchFamily="18" charset="0"/>
                        <a:cs typeface="Times New Roman" panose="02020603050405020304" pitchFamily="18" charset="0"/>
                      </a:endParaRP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kumimoji="0" lang="en-US" altLang="zh-CN" sz="13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index 7</a:t>
                      </a:r>
                      <a:endParaRPr lang="zh-CN" altLang="en-US" sz="1300" b="0" baseline="0" dirty="0">
                        <a:solidFill>
                          <a:schemeClr val="tx1"/>
                        </a:solidFill>
                        <a:latin typeface="Cambria" panose="02040503050406030204" pitchFamily="18" charset="0"/>
                        <a:cs typeface="Times New Roman" panose="02020603050405020304" pitchFamily="18" charset="0"/>
                      </a:endParaRP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3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index 8</a:t>
                      </a:r>
                      <a:endParaRPr lang="zh-CN" altLang="en-US" sz="1300" b="0" baseline="0" dirty="0">
                        <a:solidFill>
                          <a:schemeClr val="tx1"/>
                        </a:solidFill>
                        <a:latin typeface="Cambria" panose="02040503050406030204" pitchFamily="18" charset="0"/>
                        <a:cs typeface="Times New Roman" panose="02020603050405020304" pitchFamily="18" charset="0"/>
                      </a:endParaRP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kumimoji="0" lang="en-US" altLang="zh-CN" sz="13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Optics Design</a:t>
                      </a:r>
                      <a:endParaRPr lang="zh-CN" altLang="en-US" sz="1300" b="0" baseline="0" dirty="0">
                        <a:solidFill>
                          <a:schemeClr val="tx1"/>
                        </a:solidFill>
                        <a:latin typeface="Cambria" panose="02040503050406030204" pitchFamily="18" charset="0"/>
                        <a:cs typeface="Times New Roman" panose="02020603050405020304" pitchFamily="18" charset="0"/>
                      </a:endParaRP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52138837"/>
                  </a:ext>
                </a:extLst>
              </a:tr>
              <a:tr h="504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300" b="0" i="0" u="none" strike="noStrike" dirty="0">
                          <a:solidFill>
                            <a:srgbClr val="000000"/>
                          </a:solidFill>
                          <a:effectLst/>
                          <a:latin typeface="Cambria" panose="02040503050406030204" pitchFamily="18" charset="0"/>
                          <a:ea typeface="+mn-ea"/>
                        </a:rPr>
                        <a:t> μ</a:t>
                      </a:r>
                      <a:r>
                        <a:rPr lang="en-US" altLang="zh-CN" sz="1300" b="0" i="0" u="none" strike="noStrike" baseline="30000" dirty="0">
                          <a:solidFill>
                            <a:srgbClr val="000000"/>
                          </a:solidFill>
                          <a:effectLst/>
                          <a:latin typeface="Cambria" panose="02040503050406030204" pitchFamily="18" charset="0"/>
                          <a:ea typeface="+mn-ea"/>
                        </a:rPr>
                        <a:t>+</a:t>
                      </a:r>
                      <a:r>
                        <a:rPr lang="en-US" altLang="zh-CN" sz="1300" b="0" i="0" u="none" strike="noStrike" baseline="0" dirty="0">
                          <a:solidFill>
                            <a:srgbClr val="000000"/>
                          </a:solidFill>
                          <a:effectLst/>
                          <a:latin typeface="Cambria" panose="02040503050406030204" pitchFamily="18" charset="0"/>
                          <a:ea typeface="+mn-ea"/>
                        </a:rPr>
                        <a:t> by </a:t>
                      </a:r>
                      <a:r>
                        <a:rPr lang="en-US" altLang="zh-CN" sz="1300" b="0" i="0" u="none" strike="noStrike" dirty="0" err="1">
                          <a:solidFill>
                            <a:srgbClr val="000000"/>
                          </a:solidFill>
                          <a:effectLst/>
                          <a:latin typeface="Cambria" panose="02040503050406030204" pitchFamily="18" charset="0"/>
                          <a:ea typeface="+mn-ea"/>
                        </a:rPr>
                        <a:t>G4bl</a:t>
                      </a:r>
                      <a:endParaRPr lang="en-US" altLang="zh-CN" sz="1300" b="0" spc="-5" dirty="0">
                        <a:solidFill>
                          <a:schemeClr val="tx1"/>
                        </a:solidFill>
                        <a:latin typeface="Cambria" panose="02040503050406030204" pitchFamily="18" charset="0"/>
                        <a:ea typeface="Cambria" panose="02040503050406030204" pitchFamily="18" charset="0"/>
                        <a:cs typeface="Times New Roman" panose="02020603050405020304" pitchFamily="18" charset="0"/>
                      </a:endParaRP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ctr"/>
                      <a:r>
                        <a:rPr kumimoji="0" lang="en-US" altLang="zh-CN" sz="1300" b="0" i="0" u="none" strike="noStrike" kern="1200" cap="none" spc="0" normalizeH="0" baseline="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1597</a:t>
                      </a: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ctr"/>
                      <a:r>
                        <a:rPr kumimoji="0" lang="en-US" altLang="zh-CN" sz="1300" b="0" i="0" u="none" strike="noStrike" kern="1200" cap="none" spc="0" normalizeH="0" baseline="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1590</a:t>
                      </a: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ctr"/>
                      <a:r>
                        <a:rPr kumimoji="0" lang="en-US" altLang="zh-CN" sz="1300" b="0" i="0" u="none" strike="noStrike" kern="1200" cap="none" spc="0" normalizeH="0" baseline="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1725</a:t>
                      </a: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ctr"/>
                      <a:r>
                        <a:rPr kumimoji="0" lang="en-US" altLang="zh-CN" sz="1300" b="0" i="0" u="none" strike="noStrike" kern="1200" cap="none" spc="0" normalizeH="0" baseline="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1690</a:t>
                      </a: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ctr"/>
                      <a:r>
                        <a:rPr kumimoji="0" lang="en-US" altLang="zh-CN" sz="1300" b="0" i="0" u="none" strike="noStrike" kern="1200" cap="none" spc="0" normalizeH="0" baseline="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1759</a:t>
                      </a: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ctr"/>
                      <a:r>
                        <a:rPr kumimoji="0" lang="en-US" altLang="zh-CN" sz="1300" b="0" i="0" u="none" strike="noStrike" kern="1200" cap="none" spc="0" normalizeH="0" baseline="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1745</a:t>
                      </a: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ctr"/>
                      <a:r>
                        <a:rPr kumimoji="0" lang="en-US" altLang="zh-CN" sz="1300" b="0" i="0" u="none" strike="noStrike" kern="1200" cap="none" spc="0" normalizeH="0" baseline="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1715</a:t>
                      </a: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ctr"/>
                      <a:r>
                        <a:rPr kumimoji="0" lang="en-US" altLang="zh-CN" sz="1300" b="0" i="0" u="none" strike="noStrike" kern="1200" cap="none" spc="0" normalizeH="0" baseline="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1635</a:t>
                      </a: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ctr"/>
                      <a:r>
                        <a:rPr kumimoji="0" lang="en-US" altLang="zh-CN" sz="1300" b="0" i="0" u="none" strike="noStrike" kern="1200" cap="none" spc="0" normalizeH="0" baseline="0" dirty="0">
                          <a:ln>
                            <a:noFill/>
                          </a:ln>
                          <a:solidFill>
                            <a:srgbClr val="0070C0"/>
                          </a:solidFill>
                          <a:effectLst/>
                          <a:uLnTx/>
                          <a:uFillTx/>
                          <a:latin typeface="Cambria" panose="02040503050406030204" pitchFamily="18" charset="0"/>
                          <a:ea typeface="Cambria" panose="02040503050406030204" pitchFamily="18" charset="0"/>
                          <a:cs typeface="Times New Roman" panose="02020603050405020304" pitchFamily="18" charset="0"/>
                        </a:rPr>
                        <a:t>1318</a:t>
                      </a: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2467358777"/>
                  </a:ext>
                </a:extLst>
              </a:tr>
              <a:tr h="504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300" b="0" i="0" u="none" strike="noStrike" dirty="0">
                          <a:solidFill>
                            <a:srgbClr val="000000"/>
                          </a:solidFill>
                          <a:effectLst/>
                          <a:latin typeface="Cambria" panose="02040503050406030204" pitchFamily="18" charset="0"/>
                          <a:ea typeface="+mn-ea"/>
                        </a:rPr>
                        <a:t>μ</a:t>
                      </a:r>
                      <a:r>
                        <a:rPr lang="en-US" altLang="zh-CN" sz="1300" b="0" i="0" u="none" strike="noStrike" baseline="30000" dirty="0">
                          <a:solidFill>
                            <a:srgbClr val="000000"/>
                          </a:solidFill>
                          <a:effectLst/>
                          <a:latin typeface="Cambria" panose="02040503050406030204" pitchFamily="18" charset="0"/>
                          <a:ea typeface="+mn-ea"/>
                        </a:rPr>
                        <a:t>+</a:t>
                      </a:r>
                      <a:r>
                        <a:rPr lang="en-US" altLang="zh-CN" sz="1300" b="0" i="0" u="none" strike="noStrike" baseline="0" dirty="0">
                          <a:solidFill>
                            <a:srgbClr val="000000"/>
                          </a:solidFill>
                          <a:effectLst/>
                          <a:latin typeface="Cambria" panose="02040503050406030204" pitchFamily="18" charset="0"/>
                          <a:ea typeface="+mn-ea"/>
                        </a:rPr>
                        <a:t>/</a:t>
                      </a:r>
                      <a:r>
                        <a:rPr lang="en-US" altLang="zh-CN" sz="1300" b="0" i="0" u="none" strike="noStrike" baseline="0" dirty="0" err="1">
                          <a:solidFill>
                            <a:srgbClr val="000000"/>
                          </a:solidFill>
                          <a:effectLst/>
                          <a:latin typeface="Cambria" panose="02040503050406030204" pitchFamily="18" charset="0"/>
                          <a:ea typeface="+mn-ea"/>
                        </a:rPr>
                        <a:t>mAs</a:t>
                      </a:r>
                      <a:r>
                        <a:rPr lang="en-US" altLang="zh-CN" sz="1300" b="0" i="0" u="none" strike="noStrike" baseline="0" dirty="0">
                          <a:solidFill>
                            <a:srgbClr val="000000"/>
                          </a:solidFill>
                          <a:effectLst/>
                          <a:latin typeface="Cambria" panose="02040503050406030204" pitchFamily="18" charset="0"/>
                          <a:ea typeface="+mn-ea"/>
                        </a:rPr>
                        <a:t> on</a:t>
                      </a:r>
                      <a:r>
                        <a:rPr lang="zh-CN" altLang="en-US" sz="1300" b="0" i="0" u="none" strike="noStrike" baseline="0" dirty="0">
                          <a:solidFill>
                            <a:srgbClr val="000000"/>
                          </a:solidFill>
                          <a:effectLst/>
                          <a:latin typeface="Cambria" panose="02040503050406030204" pitchFamily="18" charset="0"/>
                          <a:ea typeface="+mn-ea"/>
                        </a:rPr>
                        <a:t> </a:t>
                      </a:r>
                      <a:r>
                        <a:rPr lang="en-US" altLang="zh-CN" sz="1300" b="0" i="0" u="none" strike="noStrike" baseline="0" dirty="0">
                          <a:solidFill>
                            <a:srgbClr val="000000"/>
                          </a:solidFill>
                          <a:effectLst/>
                          <a:latin typeface="Cambria" panose="02040503050406030204" pitchFamily="18" charset="0"/>
                          <a:ea typeface="+mn-ea"/>
                        </a:rPr>
                        <a:t>LEM</a:t>
                      </a:r>
                      <a:endParaRPr lang="en-US" altLang="zh-CN" sz="1300" b="0" spc="-5" dirty="0">
                        <a:solidFill>
                          <a:schemeClr val="tx1"/>
                        </a:solidFill>
                        <a:latin typeface="Cambria" panose="02040503050406030204" pitchFamily="18" charset="0"/>
                        <a:ea typeface="Cambria" panose="02040503050406030204" pitchFamily="18" charset="0"/>
                        <a:cs typeface="Times New Roman" panose="02020603050405020304" pitchFamily="18" charset="0"/>
                      </a:endParaRPr>
                    </a:p>
                  </a:txBody>
                  <a:tcPr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ctr"/>
                      <a:r>
                        <a:rPr kumimoji="0" lang="en-US" altLang="zh-CN" sz="1300" b="0" i="0" u="none" strike="noStrike" kern="1200" cap="none" spc="0" normalizeH="0" baseline="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950</a:t>
                      </a:r>
                    </a:p>
                  </a:txBody>
                  <a:tcPr marL="7620" marR="7620" marT="762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ctr"/>
                      <a:r>
                        <a:rPr kumimoji="0" lang="en-US" altLang="zh-CN" sz="1300" b="0" i="0" u="none" strike="noStrike" kern="1200" cap="none" spc="0" normalizeH="0" baseline="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960</a:t>
                      </a:r>
                    </a:p>
                  </a:txBody>
                  <a:tcPr marL="7620" marR="7620" marT="762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ctr"/>
                      <a:r>
                        <a:rPr kumimoji="0" lang="en-US" altLang="zh-CN" sz="1300" b="0" i="0" u="none" strike="noStrike" kern="1200" cap="none" spc="0" normalizeH="0" baseline="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925</a:t>
                      </a:r>
                    </a:p>
                  </a:txBody>
                  <a:tcPr marL="7620" marR="7620" marT="762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ctr"/>
                      <a:r>
                        <a:rPr kumimoji="0" lang="en-US" altLang="zh-CN" sz="1300" b="0" i="0" u="none" strike="noStrike" kern="1200" cap="none" spc="0" normalizeH="0" baseline="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900</a:t>
                      </a:r>
                    </a:p>
                  </a:txBody>
                  <a:tcPr marL="7620" marR="7620" marT="762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ctr"/>
                      <a:r>
                        <a:rPr kumimoji="0" lang="en-US" altLang="zh-CN" sz="1300" b="0" i="0" u="none" strike="noStrike" kern="1200" cap="none" spc="0" normalizeH="0" baseline="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890</a:t>
                      </a:r>
                    </a:p>
                  </a:txBody>
                  <a:tcPr marL="7620" marR="7620" marT="762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ctr"/>
                      <a:r>
                        <a:rPr kumimoji="0" lang="en-US" altLang="zh-CN" sz="1300" b="0" i="0" u="none" strike="noStrike" kern="1200" cap="none" spc="0" normalizeH="0" baseline="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920</a:t>
                      </a:r>
                    </a:p>
                  </a:txBody>
                  <a:tcPr marL="7620" marR="7620" marT="762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ctr"/>
                      <a:r>
                        <a:rPr kumimoji="0" lang="en-US" altLang="zh-CN" sz="1300" b="0" i="0" u="none" strike="noStrike" kern="1200" cap="none" spc="0" normalizeH="0" baseline="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950</a:t>
                      </a:r>
                    </a:p>
                  </a:txBody>
                  <a:tcPr marL="7620" marR="7620" marT="762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ctr"/>
                      <a:r>
                        <a:rPr kumimoji="0" lang="en-US" altLang="zh-CN" sz="1300" b="0" i="0" u="none" strike="noStrike" kern="1200" cap="none" spc="0" normalizeH="0" baseline="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940</a:t>
                      </a:r>
                    </a:p>
                  </a:txBody>
                  <a:tcPr marL="7620" marR="7620" marT="762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ctr"/>
                      <a:r>
                        <a:rPr kumimoji="0" lang="en-US" altLang="zh-CN" sz="1300" b="0" i="0" u="none" strike="noStrike" kern="1200" cap="none" spc="0" normalizeH="0" baseline="0" dirty="0">
                          <a:ln>
                            <a:noFill/>
                          </a:ln>
                          <a:solidFill>
                            <a:srgbClr val="0070C0"/>
                          </a:solidFill>
                          <a:effectLst/>
                          <a:uLnTx/>
                          <a:uFillTx/>
                          <a:latin typeface="Cambria" panose="02040503050406030204" pitchFamily="18" charset="0"/>
                          <a:ea typeface="Cambria" panose="02040503050406030204" pitchFamily="18" charset="0"/>
                          <a:cs typeface="Times New Roman" panose="02020603050405020304" pitchFamily="18" charset="0"/>
                        </a:rPr>
                        <a:t>880</a:t>
                      </a:r>
                    </a:p>
                  </a:txBody>
                  <a:tcPr marL="7620" marR="7620" marT="762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2315293242"/>
                  </a:ext>
                </a:extLst>
              </a:tr>
            </a:tbl>
          </a:graphicData>
        </a:graphic>
      </p:graphicFrame>
      <p:sp>
        <p:nvSpPr>
          <p:cNvPr id="35" name="文本框 34">
            <a:extLst>
              <a:ext uri="{FF2B5EF4-FFF2-40B4-BE49-F238E27FC236}">
                <a16:creationId xmlns:a16="http://schemas.microsoft.com/office/drawing/2014/main" id="{162B8192-350B-42EE-9903-9BDD89535348}"/>
              </a:ext>
            </a:extLst>
          </p:cNvPr>
          <p:cNvSpPr txBox="1"/>
          <p:nvPr/>
        </p:nvSpPr>
        <p:spPr>
          <a:xfrm>
            <a:off x="388279" y="1429902"/>
            <a:ext cx="5292673" cy="369332"/>
          </a:xfrm>
          <a:prstGeom prst="rect">
            <a:avLst/>
          </a:prstGeom>
          <a:noFill/>
        </p:spPr>
        <p:txBody>
          <a:bodyPr wrap="square">
            <a:spAutoFit/>
          </a:bodyPr>
          <a:lstStyle/>
          <a:p>
            <a:pPr marL="285750" indent="-285750">
              <a:buFont typeface="Wingdings" panose="05000000000000000000" pitchFamily="2" charset="2"/>
              <a:buChar char="Ø"/>
            </a:pPr>
            <a:r>
              <a:rPr lang="zh-CN" altLang="en-US" kern="0" dirty="0">
                <a:latin typeface="Times" panose="02020603050405020304" pitchFamily="18" charset="0"/>
                <a:ea typeface="宋体" panose="02010600030101010101" pitchFamily="2" charset="-122"/>
                <a:cs typeface="Times" panose="02020603050405020304" pitchFamily="18" charset="0"/>
              </a:rPr>
              <a:t>相比光学设计，优化结果的缪子流强高约</a:t>
            </a:r>
            <a:r>
              <a:rPr lang="en-US" altLang="zh-CN" kern="0" dirty="0">
                <a:latin typeface="Times" panose="02020603050405020304" pitchFamily="18" charset="0"/>
                <a:ea typeface="宋体" panose="02010600030101010101" pitchFamily="2" charset="-122"/>
                <a:cs typeface="Times" panose="02020603050405020304" pitchFamily="18" charset="0"/>
              </a:rPr>
              <a:t>10%</a:t>
            </a:r>
          </a:p>
        </p:txBody>
      </p:sp>
      <p:sp>
        <p:nvSpPr>
          <p:cNvPr id="37" name="文本框 36">
            <a:extLst>
              <a:ext uri="{FF2B5EF4-FFF2-40B4-BE49-F238E27FC236}">
                <a16:creationId xmlns:a16="http://schemas.microsoft.com/office/drawing/2014/main" id="{EDAD182C-D97D-42E4-B40D-5E67C1040D90}"/>
              </a:ext>
            </a:extLst>
          </p:cNvPr>
          <p:cNvSpPr txBox="1"/>
          <p:nvPr/>
        </p:nvSpPr>
        <p:spPr>
          <a:xfrm>
            <a:off x="388280" y="3381496"/>
            <a:ext cx="5028166" cy="402546"/>
          </a:xfrm>
          <a:prstGeom prst="rect">
            <a:avLst/>
          </a:prstGeom>
          <a:noFill/>
        </p:spPr>
        <p:txBody>
          <a:bodyPr wrap="square">
            <a:spAutoFit/>
          </a:bodyPr>
          <a:lstStyle/>
          <a:p>
            <a:pPr marL="285750" lvl="1" indent="-285750">
              <a:lnSpc>
                <a:spcPct val="120000"/>
              </a:lnSpc>
              <a:buFont typeface="Wingdings" panose="05000000000000000000" pitchFamily="2" charset="2"/>
              <a:buChar char="Ø"/>
            </a:pPr>
            <a:r>
              <a:rPr lang="zh-CN" altLang="en-US" dirty="0">
                <a:latin typeface="宋体" panose="02010600030101010101" pitchFamily="2" charset="-122"/>
                <a:ea typeface="宋体" panose="02010600030101010101" pitchFamily="2" charset="-122"/>
              </a:rPr>
              <a:t>优化后束线调束结果未达到模拟预期</a:t>
            </a:r>
            <a:endParaRPr lang="en-US" altLang="zh-CN" dirty="0"/>
          </a:p>
        </p:txBody>
      </p:sp>
      <p:pic>
        <p:nvPicPr>
          <p:cNvPr id="38" name="图片 37">
            <a:extLst>
              <a:ext uri="{FF2B5EF4-FFF2-40B4-BE49-F238E27FC236}">
                <a16:creationId xmlns:a16="http://schemas.microsoft.com/office/drawing/2014/main" id="{4C21E5ED-14CB-4635-AA78-7917F7E3EBDA}"/>
              </a:ext>
            </a:extLst>
          </p:cNvPr>
          <p:cNvPicPr>
            <a:picLocks noChangeAspect="1"/>
          </p:cNvPicPr>
          <p:nvPr/>
        </p:nvPicPr>
        <p:blipFill>
          <a:blip r:embed="rId3"/>
          <a:stretch>
            <a:fillRect/>
          </a:stretch>
        </p:blipFill>
        <p:spPr>
          <a:xfrm>
            <a:off x="568662" y="3916300"/>
            <a:ext cx="3650637" cy="2737978"/>
          </a:xfrm>
          <a:prstGeom prst="rect">
            <a:avLst/>
          </a:prstGeom>
        </p:spPr>
      </p:pic>
      <p:sp>
        <p:nvSpPr>
          <p:cNvPr id="39" name="文本框 38">
            <a:extLst>
              <a:ext uri="{FF2B5EF4-FFF2-40B4-BE49-F238E27FC236}">
                <a16:creationId xmlns:a16="http://schemas.microsoft.com/office/drawing/2014/main" id="{9392F59B-86E1-4D14-966C-931D640FB007}"/>
              </a:ext>
            </a:extLst>
          </p:cNvPr>
          <p:cNvSpPr txBox="1"/>
          <p:nvPr/>
        </p:nvSpPr>
        <p:spPr>
          <a:xfrm>
            <a:off x="7169285" y="3372194"/>
            <a:ext cx="2474330" cy="403124"/>
          </a:xfrm>
          <a:prstGeom prst="rect">
            <a:avLst/>
          </a:prstGeom>
          <a:noFill/>
        </p:spPr>
        <p:txBody>
          <a:bodyPr wrap="square">
            <a:spAutoFit/>
          </a:bodyPr>
          <a:lstStyle/>
          <a:p>
            <a:pPr marL="285750" lvl="1" indent="-285750">
              <a:lnSpc>
                <a:spcPct val="120000"/>
              </a:lnSpc>
              <a:buFont typeface="Wingdings" panose="05000000000000000000" pitchFamily="2" charset="2"/>
              <a:buChar char="Ø"/>
            </a:pPr>
            <a:r>
              <a:rPr lang="zh-CN" altLang="en-US" dirty="0">
                <a:effectLst/>
              </a:rPr>
              <a:t>束线模型的准确性</a:t>
            </a:r>
            <a:endParaRPr lang="en-US" altLang="zh-CN" dirty="0">
              <a:effectLst/>
            </a:endParaRPr>
          </a:p>
        </p:txBody>
      </p:sp>
      <p:pic>
        <p:nvPicPr>
          <p:cNvPr id="40" name="图片 39">
            <a:extLst>
              <a:ext uri="{FF2B5EF4-FFF2-40B4-BE49-F238E27FC236}">
                <a16:creationId xmlns:a16="http://schemas.microsoft.com/office/drawing/2014/main" id="{13C9E474-03DB-47F6-BEB3-BCB398524724}"/>
              </a:ext>
            </a:extLst>
          </p:cNvPr>
          <p:cNvPicPr>
            <a:picLocks noChangeAspect="1"/>
          </p:cNvPicPr>
          <p:nvPr/>
        </p:nvPicPr>
        <p:blipFill>
          <a:blip r:embed="rId4"/>
          <a:stretch>
            <a:fillRect/>
          </a:stretch>
        </p:blipFill>
        <p:spPr>
          <a:xfrm>
            <a:off x="5212688" y="3904905"/>
            <a:ext cx="2730767" cy="1912450"/>
          </a:xfrm>
          <a:prstGeom prst="rect">
            <a:avLst/>
          </a:prstGeom>
        </p:spPr>
      </p:pic>
      <p:pic>
        <p:nvPicPr>
          <p:cNvPr id="41" name="图片 40">
            <a:extLst>
              <a:ext uri="{FF2B5EF4-FFF2-40B4-BE49-F238E27FC236}">
                <a16:creationId xmlns:a16="http://schemas.microsoft.com/office/drawing/2014/main" id="{319779C0-082F-428F-9CD7-68FFCDC0B9D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785976" y="3916300"/>
            <a:ext cx="2701584" cy="1979831"/>
          </a:xfrm>
          <a:prstGeom prst="rect">
            <a:avLst/>
          </a:prstGeom>
        </p:spPr>
      </p:pic>
      <p:sp>
        <p:nvSpPr>
          <p:cNvPr id="42" name="文本框 41">
            <a:extLst>
              <a:ext uri="{FF2B5EF4-FFF2-40B4-BE49-F238E27FC236}">
                <a16:creationId xmlns:a16="http://schemas.microsoft.com/office/drawing/2014/main" id="{7BDAB6FC-ECEE-4316-BAC4-C26C072709DA}"/>
              </a:ext>
            </a:extLst>
          </p:cNvPr>
          <p:cNvSpPr txBox="1"/>
          <p:nvPr/>
        </p:nvSpPr>
        <p:spPr>
          <a:xfrm>
            <a:off x="4561410" y="5852340"/>
            <a:ext cx="3882454" cy="654988"/>
          </a:xfrm>
          <a:prstGeom prst="rect">
            <a:avLst/>
          </a:prstGeom>
          <a:noFill/>
        </p:spPr>
        <p:txBody>
          <a:bodyPr wrap="square">
            <a:spAutoFit/>
          </a:bodyPr>
          <a:lstStyle/>
          <a:p>
            <a:pPr marL="0" lvl="3" indent="-285750">
              <a:lnSpc>
                <a:spcPct val="120000"/>
              </a:lnSpc>
              <a:buFont typeface="Arial" panose="020B0604020202020204" pitchFamily="34" charset="0"/>
              <a:buChar char="•"/>
            </a:pPr>
            <a:r>
              <a:rPr lang="en-US" altLang="zh-CN" sz="1600" dirty="0">
                <a:latin typeface="Times" panose="02020603050405020304" pitchFamily="18" charset="0"/>
                <a:ea typeface="宋体" panose="02010600030101010101" pitchFamily="2" charset="-122"/>
                <a:cs typeface="Times" panose="02020603050405020304" pitchFamily="18" charset="0"/>
              </a:rPr>
              <a:t>ASR61 </a:t>
            </a:r>
            <a:r>
              <a:rPr lang="zh-CN" altLang="en-US" sz="1600" dirty="0">
                <a:latin typeface="Times" panose="02020603050405020304" pitchFamily="18" charset="0"/>
                <a:ea typeface="宋体" panose="02010600030101010101" pitchFamily="2" charset="-122"/>
                <a:cs typeface="Times" panose="02020603050405020304" pitchFamily="18" charset="0"/>
              </a:rPr>
              <a:t>和</a:t>
            </a:r>
            <a:r>
              <a:rPr lang="en-US" altLang="zh-CN" sz="1600" dirty="0">
                <a:latin typeface="Times" panose="02020603050405020304" pitchFamily="18" charset="0"/>
                <a:ea typeface="宋体" panose="02010600030101010101" pitchFamily="2" charset="-122"/>
                <a:cs typeface="Times" panose="02020603050405020304" pitchFamily="18" charset="0"/>
              </a:rPr>
              <a:t>ASR62</a:t>
            </a:r>
            <a:r>
              <a:rPr lang="zh-CN" altLang="en-US" sz="1600" dirty="0">
                <a:latin typeface="Times" panose="02020603050405020304" pitchFamily="18" charset="0"/>
                <a:ea typeface="宋体" panose="02010600030101010101" pitchFamily="2" charset="-122"/>
                <a:cs typeface="Times" panose="02020603050405020304" pitchFamily="18" charset="0"/>
              </a:rPr>
              <a:t>的铸铁屏蔽影响安装后的有效长度和边缘场</a:t>
            </a:r>
            <a:endParaRPr lang="en-US" altLang="zh-CN" sz="1600" dirty="0">
              <a:latin typeface="Times" panose="02020603050405020304" pitchFamily="18" charset="0"/>
              <a:ea typeface="宋体" panose="02010600030101010101" pitchFamily="2" charset="-122"/>
              <a:cs typeface="Times" panose="02020603050405020304" pitchFamily="18" charset="0"/>
            </a:endParaRPr>
          </a:p>
        </p:txBody>
      </p:sp>
      <p:sp>
        <p:nvSpPr>
          <p:cNvPr id="43" name="文本框 42">
            <a:extLst>
              <a:ext uri="{FF2B5EF4-FFF2-40B4-BE49-F238E27FC236}">
                <a16:creationId xmlns:a16="http://schemas.microsoft.com/office/drawing/2014/main" id="{4608B03B-2AAC-499C-B3FC-9AF3755EE3A2}"/>
              </a:ext>
            </a:extLst>
          </p:cNvPr>
          <p:cNvSpPr txBox="1"/>
          <p:nvPr/>
        </p:nvSpPr>
        <p:spPr>
          <a:xfrm>
            <a:off x="8594362" y="5821435"/>
            <a:ext cx="3156652" cy="952953"/>
          </a:xfrm>
          <a:prstGeom prst="rect">
            <a:avLst/>
          </a:prstGeom>
          <a:noFill/>
        </p:spPr>
        <p:txBody>
          <a:bodyPr wrap="square">
            <a:spAutoFit/>
          </a:bodyPr>
          <a:lstStyle/>
          <a:p>
            <a:pPr marL="0" lvl="3" indent="-285750">
              <a:lnSpc>
                <a:spcPct val="120000"/>
              </a:lnSpc>
              <a:buFont typeface="Arial" panose="020B0604020202020204" pitchFamily="34" charset="0"/>
              <a:buChar char="•"/>
            </a:pPr>
            <a:r>
              <a:rPr lang="en-US" altLang="zh-CN" sz="1600" dirty="0">
                <a:latin typeface="Times" panose="02020603050405020304" pitchFamily="18" charset="0"/>
                <a:cs typeface="Times" panose="02020603050405020304" pitchFamily="18" charset="0"/>
              </a:rPr>
              <a:t>SEP61 </a:t>
            </a:r>
            <a:r>
              <a:rPr lang="zh-CN" altLang="en-US" sz="1600" dirty="0">
                <a:latin typeface="Times" panose="02020603050405020304" pitchFamily="18" charset="0"/>
                <a:ea typeface="宋体" panose="02010600030101010101" pitchFamily="2" charset="-122"/>
                <a:cs typeface="Times" panose="02020603050405020304" pitchFamily="18" charset="0"/>
              </a:rPr>
              <a:t>的电场和磁场分布与实际元件区别较大</a:t>
            </a:r>
            <a:endParaRPr lang="en-US" altLang="zh-CN" sz="1600" dirty="0">
              <a:latin typeface="Times" panose="02020603050405020304" pitchFamily="18" charset="0"/>
              <a:ea typeface="宋体" panose="02010600030101010101" pitchFamily="2" charset="-122"/>
              <a:cs typeface="Times" panose="02020603050405020304" pitchFamily="18" charset="0"/>
            </a:endParaRPr>
          </a:p>
          <a:p>
            <a:pPr marL="0" lvl="3" indent="-285750">
              <a:lnSpc>
                <a:spcPct val="120000"/>
              </a:lnSpc>
              <a:buFont typeface="Arial" panose="020B0604020202020204" pitchFamily="34" charset="0"/>
              <a:buChar char="•"/>
            </a:pPr>
            <a:endParaRPr lang="en-US" altLang="zh-CN" sz="1600" b="0" i="0" u="none" strike="noStrike" baseline="0" dirty="0">
              <a:latin typeface="Times" panose="02020603050405020304" pitchFamily="18" charset="0"/>
              <a:ea typeface="宋体" panose="02010600030101010101" pitchFamily="2" charset="-122"/>
              <a:cs typeface="Times" panose="02020603050405020304" pitchFamily="18" charset="0"/>
            </a:endParaRPr>
          </a:p>
        </p:txBody>
      </p:sp>
      <p:sp>
        <p:nvSpPr>
          <p:cNvPr id="16" name="文本框 15">
            <a:extLst>
              <a:ext uri="{FF2B5EF4-FFF2-40B4-BE49-F238E27FC236}">
                <a16:creationId xmlns:a16="http://schemas.microsoft.com/office/drawing/2014/main" id="{EE79D184-CEA0-44E6-8118-2985E7E5D27F}"/>
              </a:ext>
            </a:extLst>
          </p:cNvPr>
          <p:cNvSpPr txBox="1"/>
          <p:nvPr/>
        </p:nvSpPr>
        <p:spPr>
          <a:xfrm>
            <a:off x="4107524" y="3123301"/>
            <a:ext cx="766233" cy="307777"/>
          </a:xfrm>
          <a:prstGeom prst="rect">
            <a:avLst/>
          </a:prstGeom>
          <a:noFill/>
        </p:spPr>
        <p:txBody>
          <a:bodyPr wrap="square">
            <a:spAutoFit/>
          </a:bodyPr>
          <a:lstStyle/>
          <a:p>
            <a:r>
              <a:rPr lang="en-US" altLang="zh-CN" sz="1400" b="0" i="0" u="none" strike="noStrike" baseline="0" dirty="0">
                <a:solidFill>
                  <a:srgbClr val="0969AB"/>
                </a:solidFill>
                <a:latin typeface="Times" panose="02020603050405020304" pitchFamily="18" charset="0"/>
                <a:ea typeface="宋体" panose="02010600030101010101" pitchFamily="2" charset="-122"/>
                <a:cs typeface="Times" panose="02020603050405020304" pitchFamily="18" charset="0"/>
              </a:rPr>
              <a:t>+10%</a:t>
            </a:r>
            <a:endParaRPr lang="zh-CN" altLang="en-US" sz="1400" dirty="0">
              <a:solidFill>
                <a:srgbClr val="0969AB"/>
              </a:solidFill>
            </a:endParaRPr>
          </a:p>
        </p:txBody>
      </p:sp>
    </p:spTree>
    <p:extLst>
      <p:ext uri="{BB962C8B-B14F-4D97-AF65-F5344CB8AC3E}">
        <p14:creationId xmlns:p14="http://schemas.microsoft.com/office/powerpoint/2010/main" val="375486292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39" grpId="0"/>
      <p:bldP spid="42" grpId="0"/>
      <p:bldP spid="43" grpId="0"/>
    </p:bldLst>
  </p:timing>
</p:sld>
</file>

<file path=ppt/tags/tag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主题​​">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55015</TotalTime>
  <Words>2825</Words>
  <Application>Microsoft Office PowerPoint</Application>
  <PresentationFormat>宽屏</PresentationFormat>
  <Paragraphs>551</Paragraphs>
  <Slides>16</Slides>
  <Notes>15</Notes>
  <HiddenSlides>0</HiddenSlides>
  <MMClips>0</MMClips>
  <ScaleCrop>false</ScaleCrop>
  <HeadingPairs>
    <vt:vector size="6" baseType="variant">
      <vt:variant>
        <vt:lpstr>已用的字体</vt:lpstr>
      </vt:variant>
      <vt:variant>
        <vt:i4>19</vt:i4>
      </vt:variant>
      <vt:variant>
        <vt:lpstr>主题</vt:lpstr>
      </vt:variant>
      <vt:variant>
        <vt:i4>1</vt:i4>
      </vt:variant>
      <vt:variant>
        <vt:lpstr>幻灯片标题</vt:lpstr>
      </vt:variant>
      <vt:variant>
        <vt:i4>16</vt:i4>
      </vt:variant>
    </vt:vector>
  </HeadingPairs>
  <TitlesOfParts>
    <vt:vector size="36" baseType="lpstr">
      <vt:lpstr>Adobe 宋体 Std L</vt:lpstr>
      <vt:lpstr>Helvetica-Bold</vt:lpstr>
      <vt:lpstr>STIXMath</vt:lpstr>
      <vt:lpstr>等线</vt:lpstr>
      <vt:lpstr>黑体</vt:lpstr>
      <vt:lpstr>楷体</vt:lpstr>
      <vt:lpstr>宋体</vt:lpstr>
      <vt:lpstr>微软雅黑</vt:lpstr>
      <vt:lpstr>Arial</vt:lpstr>
      <vt:lpstr>Arial Black</vt:lpstr>
      <vt:lpstr>Calibri</vt:lpstr>
      <vt:lpstr>Calibri Light</vt:lpstr>
      <vt:lpstr>Cambria</vt:lpstr>
      <vt:lpstr>Cambria Math</vt:lpstr>
      <vt:lpstr>Helvetica</vt:lpstr>
      <vt:lpstr>Times</vt:lpstr>
      <vt:lpstr>Times New Roman</vt:lpstr>
      <vt:lpstr>Verdana</vt:lpstr>
      <vt:lpstr>Wingdings</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CSNS电源组组会报告</dc:title>
  <dc:creator>林 木楠</dc:creator>
  <cp:lastModifiedBy>CHC</cp:lastModifiedBy>
  <cp:revision>1394</cp:revision>
  <dcterms:created xsi:type="dcterms:W3CDTF">2020-10-28T00:19:31Z</dcterms:created>
  <dcterms:modified xsi:type="dcterms:W3CDTF">2026-07-12T00:11:27Z</dcterms:modified>
</cp:coreProperties>
</file>