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3"/>
    <p:sldId id="257" r:id="rId4"/>
    <p:sldId id="258" r:id="rId5"/>
    <p:sldId id="259" r:id="rId6"/>
    <p:sldId id="261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33" d="100"/>
          <a:sy n="133" d="100"/>
        </p:scale>
        <p:origin x="252" y="8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E23D0-E2BB-493C-BACC-A240C9C4EB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642938"/>
            <a:ext cx="3086100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14400" y="2474913"/>
            <a:ext cx="7315200" cy="2025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180013" y="4886325"/>
            <a:ext cx="3962400" cy="257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21A74-B8F6-400A-8564-BCF735D8124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楷体" panose="02010609060101010101" charset="-122"/>
                <a:cs typeface="楷体" panose="02010609060101010101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10" dirty="0"/>
              <a:t>2025/5/23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F2F9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fld id="{9F9F2306-2A55-433A-90A5-088E70C54D70}" type="datetime1">
              <a:rPr lang="zh-CN" altLang="en-US" spc="-25" smtClean="0"/>
            </a:fld>
            <a:endParaRPr spc="-2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楷体" panose="02010609060101010101" charset="-122"/>
                <a:cs typeface="楷体" panose="02010609060101010101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10" dirty="0"/>
              <a:t>2025/5/23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F2F9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fld id="{AB61D1F8-D32B-4A97-887F-94A30A55033D}" type="datetime1">
              <a:rPr lang="zh-CN" altLang="en-US" spc="-25" smtClean="0"/>
            </a:fld>
            <a:endParaRPr spc="-2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10" dirty="0"/>
              <a:t>2025/5/23</a:t>
            </a:r>
            <a:endParaRPr spc="-10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F2F9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fld id="{A6341158-C979-421C-A432-E50B5EAF3043}" type="datetime1">
              <a:rPr lang="zh-CN" altLang="en-US" spc="-25" smtClean="0"/>
            </a:fld>
            <a:endParaRPr spc="-2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10" dirty="0"/>
              <a:t>2025/5/23</a:t>
            </a:r>
            <a:endParaRPr spc="-10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F2F9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fld id="{1B45996B-0E16-40B7-977E-89E78C4D109C}" type="datetime1">
              <a:rPr lang="zh-CN" altLang="en-US" spc="-25" smtClean="0"/>
            </a:fld>
            <a:endParaRPr spc="-25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10" dirty="0"/>
              <a:t>2025/5/23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900" b="1" i="0">
                <a:solidFill>
                  <a:srgbClr val="6F2F9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fld id="{D15CB3B8-7131-41C5-A63D-C301F5D3481B}" type="datetime1">
              <a:rPr lang="zh-CN" altLang="en-US" spc="-25" smtClean="0"/>
            </a:fld>
            <a:endParaRPr spc="-2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jpe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821" y="27335"/>
            <a:ext cx="541020" cy="54102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761" y="601218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4000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4471C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7542" y="66878"/>
            <a:ext cx="5910275" cy="4301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Times New Roman" panose="02020603050405020304"/>
                <a:cs typeface="Times New Roman" panose="02020603050405020304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7015" y="1775206"/>
            <a:ext cx="7554595" cy="29502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楷体" panose="02010609060101010101" charset="-122"/>
                <a:cs typeface="楷体" panose="02010609060101010101" charset="-122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07542" y="4947310"/>
            <a:ext cx="528955" cy="140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r>
              <a:rPr spc="-10" dirty="0"/>
              <a:t>2025/5/23</a:t>
            </a:r>
            <a:endParaRPr spc="-10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5742" y="4947310"/>
            <a:ext cx="1572260" cy="140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900" b="1" i="0">
                <a:solidFill>
                  <a:srgbClr val="6F2F9F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955"/>
              </a:lnSpc>
            </a:pPr>
            <a:fld id="{77ACDF97-8C02-454B-B8A2-A16D088DC18D}" type="datetime1">
              <a:rPr lang="zh-CN" altLang="en-US" spc="-25" smtClean="0"/>
            </a:fld>
            <a:endParaRPr spc="-25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96019" y="4933289"/>
            <a:ext cx="219709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tx1"/>
                </a:solidFill>
                <a:latin typeface="Calibri" panose="020F0502020204030204"/>
                <a:cs typeface="Calibri" panose="020F0502020204030204"/>
              </a:defRPr>
            </a:lvl1pPr>
          </a:lstStyle>
          <a:p>
            <a:pPr marL="12700">
              <a:lnSpc>
                <a:spcPts val="1240"/>
              </a:lnSpc>
            </a:pPr>
            <a:fld id="{81D60167-4931-47E6-BA6A-407CBD079E47}" type="slidenum">
              <a:rPr spc="-25" dirty="0"/>
            </a:fld>
            <a:endParaRPr spc="-25" dirty="0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8559390" y="8062"/>
            <a:ext cx="554391" cy="54783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hf sldNum="0"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indico.ihep.ac.cn/event/29862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6.jpeg"/><Relationship Id="rId1" Type="http://schemas.openxmlformats.org/officeDocument/2006/relationships/image" Target="../media/image13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7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image" Target="../media/image138.jpe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5" Type="http://schemas.openxmlformats.org/officeDocument/2006/relationships/image" Target="../media/image145.jpeg"/><Relationship Id="rId4" Type="http://schemas.openxmlformats.org/officeDocument/2006/relationships/image" Target="../media/image144.png"/><Relationship Id="rId3" Type="http://schemas.openxmlformats.org/officeDocument/2006/relationships/image" Target="../media/image143.jpeg"/><Relationship Id="rId2" Type="http://schemas.openxmlformats.org/officeDocument/2006/relationships/image" Target="../media/image142.png"/><Relationship Id="rId1" Type="http://schemas.openxmlformats.org/officeDocument/2006/relationships/image" Target="../media/image14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2" Type="http://schemas.openxmlformats.org/officeDocument/2006/relationships/slideLayout" Target="../slideLayouts/slideLayout2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jpeg"/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99" Type="http://schemas.openxmlformats.org/officeDocument/2006/relationships/image" Target="../media/image134.png"/><Relationship Id="rId98" Type="http://schemas.openxmlformats.org/officeDocument/2006/relationships/image" Target="../media/image133.png"/><Relationship Id="rId97" Type="http://schemas.openxmlformats.org/officeDocument/2006/relationships/image" Target="../media/image132.png"/><Relationship Id="rId96" Type="http://schemas.openxmlformats.org/officeDocument/2006/relationships/image" Target="../media/image131.png"/><Relationship Id="rId95" Type="http://schemas.openxmlformats.org/officeDocument/2006/relationships/image" Target="../media/image130.png"/><Relationship Id="rId94" Type="http://schemas.openxmlformats.org/officeDocument/2006/relationships/image" Target="../media/image129.png"/><Relationship Id="rId93" Type="http://schemas.openxmlformats.org/officeDocument/2006/relationships/image" Target="../media/image128.png"/><Relationship Id="rId92" Type="http://schemas.openxmlformats.org/officeDocument/2006/relationships/image" Target="../media/image127.png"/><Relationship Id="rId91" Type="http://schemas.openxmlformats.org/officeDocument/2006/relationships/image" Target="../media/image126.png"/><Relationship Id="rId90" Type="http://schemas.openxmlformats.org/officeDocument/2006/relationships/image" Target="../media/image125.png"/><Relationship Id="rId9" Type="http://schemas.openxmlformats.org/officeDocument/2006/relationships/image" Target="../media/image44.png"/><Relationship Id="rId89" Type="http://schemas.openxmlformats.org/officeDocument/2006/relationships/image" Target="../media/image124.png"/><Relationship Id="rId88" Type="http://schemas.openxmlformats.org/officeDocument/2006/relationships/image" Target="../media/image123.png"/><Relationship Id="rId87" Type="http://schemas.openxmlformats.org/officeDocument/2006/relationships/image" Target="../media/image122.png"/><Relationship Id="rId86" Type="http://schemas.openxmlformats.org/officeDocument/2006/relationships/image" Target="../media/image121.png"/><Relationship Id="rId85" Type="http://schemas.openxmlformats.org/officeDocument/2006/relationships/image" Target="../media/image120.png"/><Relationship Id="rId84" Type="http://schemas.openxmlformats.org/officeDocument/2006/relationships/image" Target="../media/image119.png"/><Relationship Id="rId83" Type="http://schemas.openxmlformats.org/officeDocument/2006/relationships/image" Target="../media/image118.png"/><Relationship Id="rId82" Type="http://schemas.openxmlformats.org/officeDocument/2006/relationships/image" Target="../media/image117.png"/><Relationship Id="rId81" Type="http://schemas.openxmlformats.org/officeDocument/2006/relationships/image" Target="../media/image116.png"/><Relationship Id="rId80" Type="http://schemas.openxmlformats.org/officeDocument/2006/relationships/image" Target="../media/image115.png"/><Relationship Id="rId8" Type="http://schemas.openxmlformats.org/officeDocument/2006/relationships/image" Target="../media/image43.png"/><Relationship Id="rId79" Type="http://schemas.openxmlformats.org/officeDocument/2006/relationships/image" Target="../media/image114.png"/><Relationship Id="rId78" Type="http://schemas.openxmlformats.org/officeDocument/2006/relationships/image" Target="../media/image113.png"/><Relationship Id="rId77" Type="http://schemas.openxmlformats.org/officeDocument/2006/relationships/image" Target="../media/image112.png"/><Relationship Id="rId76" Type="http://schemas.openxmlformats.org/officeDocument/2006/relationships/image" Target="../media/image111.png"/><Relationship Id="rId75" Type="http://schemas.openxmlformats.org/officeDocument/2006/relationships/image" Target="../media/image110.png"/><Relationship Id="rId74" Type="http://schemas.openxmlformats.org/officeDocument/2006/relationships/image" Target="../media/image109.png"/><Relationship Id="rId73" Type="http://schemas.openxmlformats.org/officeDocument/2006/relationships/image" Target="../media/image108.png"/><Relationship Id="rId72" Type="http://schemas.openxmlformats.org/officeDocument/2006/relationships/image" Target="../media/image107.png"/><Relationship Id="rId71" Type="http://schemas.openxmlformats.org/officeDocument/2006/relationships/image" Target="../media/image106.png"/><Relationship Id="rId70" Type="http://schemas.openxmlformats.org/officeDocument/2006/relationships/image" Target="../media/image105.png"/><Relationship Id="rId7" Type="http://schemas.openxmlformats.org/officeDocument/2006/relationships/image" Target="../media/image42.png"/><Relationship Id="rId69" Type="http://schemas.openxmlformats.org/officeDocument/2006/relationships/image" Target="../media/image104.png"/><Relationship Id="rId68" Type="http://schemas.openxmlformats.org/officeDocument/2006/relationships/image" Target="../media/image103.png"/><Relationship Id="rId67" Type="http://schemas.openxmlformats.org/officeDocument/2006/relationships/image" Target="../media/image102.png"/><Relationship Id="rId66" Type="http://schemas.openxmlformats.org/officeDocument/2006/relationships/image" Target="../media/image101.png"/><Relationship Id="rId65" Type="http://schemas.openxmlformats.org/officeDocument/2006/relationships/image" Target="../media/image100.png"/><Relationship Id="rId64" Type="http://schemas.openxmlformats.org/officeDocument/2006/relationships/image" Target="../media/image99.png"/><Relationship Id="rId63" Type="http://schemas.openxmlformats.org/officeDocument/2006/relationships/image" Target="../media/image98.png"/><Relationship Id="rId62" Type="http://schemas.openxmlformats.org/officeDocument/2006/relationships/image" Target="../media/image97.png"/><Relationship Id="rId61" Type="http://schemas.openxmlformats.org/officeDocument/2006/relationships/image" Target="../media/image96.png"/><Relationship Id="rId60" Type="http://schemas.openxmlformats.org/officeDocument/2006/relationships/image" Target="../media/image95.png"/><Relationship Id="rId6" Type="http://schemas.openxmlformats.org/officeDocument/2006/relationships/image" Target="../media/image41.png"/><Relationship Id="rId59" Type="http://schemas.openxmlformats.org/officeDocument/2006/relationships/image" Target="../media/image94.png"/><Relationship Id="rId58" Type="http://schemas.openxmlformats.org/officeDocument/2006/relationships/image" Target="../media/image93.png"/><Relationship Id="rId57" Type="http://schemas.openxmlformats.org/officeDocument/2006/relationships/image" Target="../media/image92.png"/><Relationship Id="rId56" Type="http://schemas.openxmlformats.org/officeDocument/2006/relationships/image" Target="../media/image91.png"/><Relationship Id="rId55" Type="http://schemas.openxmlformats.org/officeDocument/2006/relationships/image" Target="../media/image90.png"/><Relationship Id="rId54" Type="http://schemas.openxmlformats.org/officeDocument/2006/relationships/image" Target="../media/image89.png"/><Relationship Id="rId53" Type="http://schemas.openxmlformats.org/officeDocument/2006/relationships/image" Target="../media/image88.png"/><Relationship Id="rId52" Type="http://schemas.openxmlformats.org/officeDocument/2006/relationships/image" Target="../media/image87.png"/><Relationship Id="rId51" Type="http://schemas.openxmlformats.org/officeDocument/2006/relationships/image" Target="../media/image86.png"/><Relationship Id="rId50" Type="http://schemas.openxmlformats.org/officeDocument/2006/relationships/image" Target="../media/image85.png"/><Relationship Id="rId5" Type="http://schemas.openxmlformats.org/officeDocument/2006/relationships/image" Target="../media/image40.png"/><Relationship Id="rId49" Type="http://schemas.openxmlformats.org/officeDocument/2006/relationships/image" Target="../media/image84.png"/><Relationship Id="rId48" Type="http://schemas.openxmlformats.org/officeDocument/2006/relationships/image" Target="../media/image83.png"/><Relationship Id="rId47" Type="http://schemas.openxmlformats.org/officeDocument/2006/relationships/image" Target="../media/image82.png"/><Relationship Id="rId46" Type="http://schemas.openxmlformats.org/officeDocument/2006/relationships/image" Target="../media/image81.png"/><Relationship Id="rId45" Type="http://schemas.openxmlformats.org/officeDocument/2006/relationships/image" Target="../media/image80.png"/><Relationship Id="rId44" Type="http://schemas.openxmlformats.org/officeDocument/2006/relationships/image" Target="../media/image79.png"/><Relationship Id="rId43" Type="http://schemas.openxmlformats.org/officeDocument/2006/relationships/image" Target="../media/image78.png"/><Relationship Id="rId42" Type="http://schemas.openxmlformats.org/officeDocument/2006/relationships/image" Target="../media/image77.png"/><Relationship Id="rId41" Type="http://schemas.openxmlformats.org/officeDocument/2006/relationships/image" Target="../media/image76.png"/><Relationship Id="rId40" Type="http://schemas.openxmlformats.org/officeDocument/2006/relationships/image" Target="../media/image75.png"/><Relationship Id="rId4" Type="http://schemas.openxmlformats.org/officeDocument/2006/relationships/image" Target="../media/image39.png"/><Relationship Id="rId39" Type="http://schemas.openxmlformats.org/officeDocument/2006/relationships/image" Target="../media/image74.png"/><Relationship Id="rId38" Type="http://schemas.openxmlformats.org/officeDocument/2006/relationships/image" Target="../media/image73.png"/><Relationship Id="rId37" Type="http://schemas.openxmlformats.org/officeDocument/2006/relationships/image" Target="../media/image72.png"/><Relationship Id="rId36" Type="http://schemas.openxmlformats.org/officeDocument/2006/relationships/image" Target="../media/image71.png"/><Relationship Id="rId35" Type="http://schemas.openxmlformats.org/officeDocument/2006/relationships/image" Target="../media/image70.png"/><Relationship Id="rId34" Type="http://schemas.openxmlformats.org/officeDocument/2006/relationships/image" Target="../media/image69.png"/><Relationship Id="rId33" Type="http://schemas.openxmlformats.org/officeDocument/2006/relationships/image" Target="../media/image68.png"/><Relationship Id="rId32" Type="http://schemas.openxmlformats.org/officeDocument/2006/relationships/image" Target="../media/image67.png"/><Relationship Id="rId31" Type="http://schemas.openxmlformats.org/officeDocument/2006/relationships/image" Target="../media/image66.png"/><Relationship Id="rId30" Type="http://schemas.openxmlformats.org/officeDocument/2006/relationships/image" Target="../media/image65.png"/><Relationship Id="rId3" Type="http://schemas.openxmlformats.org/officeDocument/2006/relationships/image" Target="../media/image38.png"/><Relationship Id="rId29" Type="http://schemas.openxmlformats.org/officeDocument/2006/relationships/image" Target="../media/image64.png"/><Relationship Id="rId28" Type="http://schemas.openxmlformats.org/officeDocument/2006/relationships/image" Target="../media/image63.png"/><Relationship Id="rId27" Type="http://schemas.openxmlformats.org/officeDocument/2006/relationships/image" Target="../media/image62.png"/><Relationship Id="rId26" Type="http://schemas.openxmlformats.org/officeDocument/2006/relationships/image" Target="../media/image61.png"/><Relationship Id="rId25" Type="http://schemas.openxmlformats.org/officeDocument/2006/relationships/image" Target="../media/image60.png"/><Relationship Id="rId24" Type="http://schemas.openxmlformats.org/officeDocument/2006/relationships/image" Target="../media/image59.png"/><Relationship Id="rId23" Type="http://schemas.openxmlformats.org/officeDocument/2006/relationships/image" Target="../media/image58.png"/><Relationship Id="rId22" Type="http://schemas.openxmlformats.org/officeDocument/2006/relationships/image" Target="../media/image57.png"/><Relationship Id="rId21" Type="http://schemas.openxmlformats.org/officeDocument/2006/relationships/image" Target="../media/image56.png"/><Relationship Id="rId20" Type="http://schemas.openxmlformats.org/officeDocument/2006/relationships/image" Target="../media/image55.png"/><Relationship Id="rId2" Type="http://schemas.openxmlformats.org/officeDocument/2006/relationships/image" Target="../media/image37.png"/><Relationship Id="rId19" Type="http://schemas.openxmlformats.org/officeDocument/2006/relationships/image" Target="../media/image54.png"/><Relationship Id="rId18" Type="http://schemas.openxmlformats.org/officeDocument/2006/relationships/image" Target="../media/image53.png"/><Relationship Id="rId17" Type="http://schemas.openxmlformats.org/officeDocument/2006/relationships/image" Target="../media/image52.png"/><Relationship Id="rId16" Type="http://schemas.openxmlformats.org/officeDocument/2006/relationships/image" Target="../media/image51.png"/><Relationship Id="rId15" Type="http://schemas.openxmlformats.org/officeDocument/2006/relationships/image" Target="../media/image50.png"/><Relationship Id="rId14" Type="http://schemas.openxmlformats.org/officeDocument/2006/relationships/image" Target="../media/image49.png"/><Relationship Id="rId13" Type="http://schemas.openxmlformats.org/officeDocument/2006/relationships/image" Target="../media/image48.png"/><Relationship Id="rId12" Type="http://schemas.openxmlformats.org/officeDocument/2006/relationships/image" Target="../media/image47.png"/><Relationship Id="rId11" Type="http://schemas.openxmlformats.org/officeDocument/2006/relationships/image" Target="../media/image46.png"/><Relationship Id="rId100" Type="http://schemas.openxmlformats.org/officeDocument/2006/relationships/slideLayout" Target="../slideLayouts/slideLayout2.xml"/><Relationship Id="rId10" Type="http://schemas.openxmlformats.org/officeDocument/2006/relationships/image" Target="../media/image45.png"/><Relationship Id="rId1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1616" y="805129"/>
            <a:ext cx="7097395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z="2800" dirty="0">
                <a:latin typeface="Times New Roman" panose="02020603050405020304"/>
                <a:cs typeface="Times New Roman" panose="02020603050405020304"/>
              </a:rPr>
              <a:t>Searching quantum entanglement at a Muon Collider</a:t>
            </a:r>
            <a:endParaRPr sz="2800" dirty="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B1DC3AE4-BA48-4AEE-852B-DA711B69A250}" type="datetime1">
              <a:rPr lang="zh-CN" altLang="en-US" spc="-25" smtClean="0"/>
            </a:fld>
            <a:endParaRPr spc="-2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94574" y="1809750"/>
            <a:ext cx="7554595" cy="281423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2425" algn="ctr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阿里木</a:t>
            </a:r>
            <a:r>
              <a:rPr spc="-20" dirty="0"/>
              <a:t>·</a:t>
            </a:r>
            <a:r>
              <a:rPr spc="-30" dirty="0"/>
              <a:t>肉孜</a:t>
            </a:r>
            <a:endParaRPr spc="-30" dirty="0"/>
          </a:p>
          <a:p>
            <a:pPr marL="350520" algn="ctr">
              <a:lnSpc>
                <a:spcPct val="100000"/>
              </a:lnSpc>
              <a:spcBef>
                <a:spcPts val="2155"/>
              </a:spcBef>
            </a:pPr>
            <a:r>
              <a:rPr lang="zh-CN" altLang="en-US" spc="-20" dirty="0"/>
              <a:t>新疆大学</a:t>
            </a:r>
            <a:endParaRPr lang="zh-CN" altLang="en-US" spc="-20" dirty="0"/>
          </a:p>
          <a:p>
            <a:pPr algn="ctr"/>
            <a:endParaRPr lang="en-US" altLang="zh-CN" sz="1600" dirty="0">
              <a:hlinkClick r:id="rId1"/>
            </a:endParaRPr>
          </a:p>
          <a:p>
            <a:pPr algn="ctr"/>
            <a:r>
              <a:rPr lang="zh-CN" altLang="zh-CN" sz="1600" dirty="0">
                <a:hlinkClick r:id="rId1"/>
              </a:rPr>
              <a:t>缪缪论坛——缪子物理与缪子技术创新学术论坛</a:t>
            </a:r>
            <a:endParaRPr lang="zh-CN" altLang="zh-CN" sz="1600" dirty="0"/>
          </a:p>
          <a:p>
            <a:pPr marL="1292860" algn="ctr">
              <a:lnSpc>
                <a:spcPct val="100000"/>
              </a:lnSpc>
              <a:spcBef>
                <a:spcPts val="1920"/>
              </a:spcBef>
              <a:tabLst>
                <a:tab pos="2715260" algn="l"/>
              </a:tabLst>
            </a:pPr>
            <a:r>
              <a:rPr lang="en-US" sz="1600" b="0" dirty="0">
                <a:latin typeface="等线" panose="02010600030101010101" charset="-122"/>
                <a:cs typeface="等线" panose="02010600030101010101" charset="-122"/>
              </a:rPr>
              <a:t>PKU  @ July</a:t>
            </a:r>
            <a:r>
              <a:rPr sz="1600" b="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1600" b="0" spc="-20" dirty="0">
                <a:latin typeface="Times New Roman" panose="02020603050405020304"/>
                <a:cs typeface="Times New Roman" panose="02020603050405020304"/>
              </a:rPr>
              <a:t>12-13</a:t>
            </a:r>
            <a:r>
              <a:rPr sz="1600" b="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1600" b="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0" spc="-20" dirty="0">
                <a:latin typeface="Times New Roman" panose="02020603050405020304"/>
                <a:cs typeface="Times New Roman" panose="02020603050405020304"/>
              </a:rPr>
              <a:t>202</a:t>
            </a:r>
            <a:r>
              <a:rPr lang="en-US" sz="1600" b="0" spc="-20" dirty="0">
                <a:latin typeface="Times New Roman" panose="02020603050405020304"/>
                <a:cs typeface="Times New Roman" panose="02020603050405020304"/>
              </a:rPr>
              <a:t>6</a:t>
            </a:r>
            <a:endParaRPr sz="1600" dirty="0">
              <a:latin typeface="Times New Roman" panose="02020603050405020304"/>
              <a:cs typeface="Times New Roman" panose="02020603050405020304"/>
            </a:endParaRPr>
          </a:p>
          <a:p>
            <a:pPr marL="12700" algn="ctr">
              <a:lnSpc>
                <a:spcPct val="100000"/>
              </a:lnSpc>
              <a:spcBef>
                <a:spcPts val="1645"/>
              </a:spcBef>
            </a:pPr>
            <a:r>
              <a:rPr sz="1800" b="0" dirty="0">
                <a:latin typeface="Calibri" panose="020F0502020204030204"/>
                <a:cs typeface="Calibri" panose="020F0502020204030204"/>
              </a:rPr>
              <a:t>In</a:t>
            </a:r>
            <a:r>
              <a:rPr sz="1800" b="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0" spc="-10" dirty="0">
                <a:latin typeface="Calibri" panose="020F0502020204030204"/>
                <a:cs typeface="Calibri" panose="020F0502020204030204"/>
              </a:rPr>
              <a:t>collaboration</a:t>
            </a:r>
            <a:r>
              <a:rPr sz="1800" b="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0" dirty="0">
                <a:latin typeface="Calibri" panose="020F0502020204030204"/>
                <a:cs typeface="Calibri" panose="020F0502020204030204"/>
              </a:rPr>
              <a:t>with</a:t>
            </a:r>
            <a:r>
              <a:rPr sz="1800" b="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lang="zh-CN" altLang="en-US" sz="1800" b="0" spc="-35" dirty="0">
                <a:solidFill>
                  <a:srgbClr val="843B0C"/>
                </a:solidFill>
                <a:latin typeface="Cambria" panose="02040503050406030204"/>
                <a:cs typeface="Calibri" panose="020F0502020204030204"/>
              </a:rPr>
              <a:t>李强，高乐耘，吾友鹏</a:t>
            </a:r>
            <a:r>
              <a:rPr sz="1800" b="0" spc="5" dirty="0">
                <a:solidFill>
                  <a:srgbClr val="843B0C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1800" b="0" dirty="0">
                <a:latin typeface="Calibri" panose="020F0502020204030204"/>
                <a:cs typeface="Calibri" panose="020F0502020204030204"/>
              </a:rPr>
              <a:t>et</a:t>
            </a:r>
            <a:r>
              <a:rPr sz="1800" b="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0" spc="-25" dirty="0">
                <a:latin typeface="Calibri" panose="020F0502020204030204"/>
                <a:cs typeface="Calibri" panose="020F0502020204030204"/>
              </a:rPr>
              <a:t>al.</a:t>
            </a:r>
            <a:endParaRPr sz="1800" dirty="0">
              <a:latin typeface="Calibri" panose="020F0502020204030204"/>
              <a:cs typeface="Calibri" panose="020F0502020204030204"/>
            </a:endParaRPr>
          </a:p>
          <a:p>
            <a:pPr marL="1432560">
              <a:lnSpc>
                <a:spcPct val="100000"/>
              </a:lnSpc>
              <a:spcBef>
                <a:spcPts val="1520"/>
              </a:spcBef>
            </a:pP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JHEP</a:t>
            </a:r>
            <a:r>
              <a:rPr sz="1600" b="0" spc="85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10</a:t>
            </a:r>
            <a:r>
              <a:rPr sz="1600" b="0" spc="75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(2024)</a:t>
            </a:r>
            <a:r>
              <a:rPr sz="1600" b="0" spc="6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211</a:t>
            </a:r>
            <a:r>
              <a:rPr sz="1600" b="0" spc="9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latin typeface="Garamond" panose="02020404030301010803"/>
                <a:cs typeface="Garamond" panose="02020404030301010803"/>
              </a:rPr>
              <a:t>&amp;</a:t>
            </a:r>
            <a:r>
              <a:rPr sz="1600" b="0" spc="75" dirty="0">
                <a:latin typeface="Garamond" panose="02020404030301010803"/>
                <a:cs typeface="Garamond" panose="02020404030301010803"/>
              </a:rPr>
              <a:t> 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Phys.Rev.D</a:t>
            </a:r>
            <a:r>
              <a:rPr sz="1600" b="0" spc="95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111</a:t>
            </a:r>
            <a:r>
              <a:rPr sz="1600" b="0" spc="55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(2025)</a:t>
            </a:r>
            <a:r>
              <a:rPr sz="1600" b="0" spc="75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3,</a:t>
            </a:r>
            <a:r>
              <a:rPr sz="1600" b="0" spc="7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 </a:t>
            </a:r>
            <a:r>
              <a:rPr sz="1600" b="0" spc="-10" dirty="0">
                <a:solidFill>
                  <a:srgbClr val="2D75B6"/>
                </a:solidFill>
                <a:latin typeface="Garamond" panose="02020404030301010803"/>
                <a:cs typeface="Garamond" panose="02020404030301010803"/>
              </a:rPr>
              <a:t>036008</a:t>
            </a:r>
            <a:endParaRPr sz="1600" dirty="0">
              <a:latin typeface="Garamond" panose="02020404030301010803"/>
              <a:cs typeface="Garamond" panose="02020404030301010803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6311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105"/>
              </a:spcBef>
            </a:pPr>
            <a:r>
              <a:rPr dirty="0"/>
              <a:t>Numerical</a:t>
            </a:r>
            <a:r>
              <a:rPr spc="-65" dirty="0"/>
              <a:t> </a:t>
            </a:r>
            <a:r>
              <a:rPr spc="-10" dirty="0"/>
              <a:t>results</a:t>
            </a:r>
            <a:endParaRPr spc="-10" dirty="0"/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33400" y="1396747"/>
            <a:ext cx="5532120" cy="117500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5255" y="2645664"/>
            <a:ext cx="2816352" cy="206502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9903" y="738885"/>
            <a:ext cx="2603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4485" indent="-28638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324485" algn="l"/>
              </a:tabLst>
            </a:pPr>
            <a:r>
              <a:rPr sz="1800" dirty="0">
                <a:latin typeface="Cambria Math" panose="02040503050406030204"/>
                <a:cs typeface="Cambria Math" panose="02040503050406030204"/>
              </a:rPr>
              <a:t>𝜇</a:t>
            </a:r>
            <a:r>
              <a:rPr sz="1950" baseline="2800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𝜇</a:t>
            </a:r>
            <a:r>
              <a:rPr sz="1950" baseline="28000" dirty="0">
                <a:latin typeface="Cambria Math" panose="02040503050406030204"/>
                <a:cs typeface="Cambria Math" panose="02040503050406030204"/>
              </a:rPr>
              <a:t>−</a:t>
            </a:r>
            <a:r>
              <a:rPr sz="1950" spc="419" baseline="280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1800" spc="1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𝐻</a:t>
            </a:r>
            <a:r>
              <a:rPr sz="1800" spc="17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1800" spc="1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4𝓁</a:t>
            </a:r>
            <a:r>
              <a:rPr sz="1800" spc="3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Events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11311F31-625C-496F-9665-922CA28177EB}" type="datetime1">
              <a:rPr lang="zh-CN" altLang="en-US" spc="-25" smtClean="0"/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3662679" y="761885"/>
            <a:ext cx="3733800" cy="273050"/>
          </a:xfrm>
          <a:prstGeom prst="rect">
            <a:avLst/>
          </a:prstGeom>
          <a:solidFill>
            <a:srgbClr val="4471C4"/>
          </a:solidFill>
          <a:ln w="12700">
            <a:solidFill>
              <a:srgbClr val="2E528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60350">
              <a:lnSpc>
                <a:spcPts val="2035"/>
              </a:lnSpc>
            </a:pP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Simulation</a:t>
            </a:r>
            <a:r>
              <a:rPr sz="1800" spc="-75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Results</a:t>
            </a:r>
            <a:r>
              <a:rPr sz="1800" spc="-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from</a:t>
            </a:r>
            <a:r>
              <a:rPr sz="1800" spc="-8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 panose="020F0502020204030204"/>
                <a:cs typeface="Calibri" panose="020F0502020204030204"/>
              </a:rPr>
              <a:t>Madgraph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2826" y="2958464"/>
            <a:ext cx="361505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815" marR="5080" indent="-28575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"/>
              <a:tabLst>
                <a:tab pos="299085" algn="l"/>
              </a:tabLst>
            </a:pP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On-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shell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1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off-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shell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bosons</a:t>
            </a:r>
            <a:r>
              <a:rPr sz="16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are 	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identified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based</a:t>
            </a:r>
            <a:r>
              <a:rPr sz="1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on</a:t>
            </a:r>
            <a:r>
              <a:rPr sz="1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invariant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mass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of 	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the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lepton</a:t>
            </a:r>
            <a:r>
              <a:rPr sz="16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pairs.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298450" indent="-285750">
              <a:lnSpc>
                <a:spcPct val="100000"/>
              </a:lnSpc>
              <a:buFont typeface="Wingdings" panose="05000000000000000000"/>
              <a:buChar char=""/>
              <a:tabLst>
                <a:tab pos="298450" algn="l"/>
              </a:tabLst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Almost</a:t>
            </a:r>
            <a:r>
              <a:rPr sz="16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background</a:t>
            </a:r>
            <a:r>
              <a:rPr sz="16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free.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469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Numerical</a:t>
            </a:r>
            <a:r>
              <a:rPr spc="-65" dirty="0"/>
              <a:t> </a:t>
            </a:r>
            <a:r>
              <a:rPr spc="-10" dirty="0"/>
              <a:t>Results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39903" y="738885"/>
            <a:ext cx="2603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24485" indent="-28638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324485" algn="l"/>
              </a:tabLst>
            </a:pPr>
            <a:r>
              <a:rPr sz="1800" dirty="0">
                <a:latin typeface="Cambria Math" panose="02040503050406030204"/>
                <a:cs typeface="Cambria Math" panose="02040503050406030204"/>
              </a:rPr>
              <a:t>𝜇</a:t>
            </a:r>
            <a:r>
              <a:rPr sz="1950" baseline="2800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𝜇</a:t>
            </a:r>
            <a:r>
              <a:rPr sz="1950" baseline="28000" dirty="0">
                <a:latin typeface="Cambria Math" panose="02040503050406030204"/>
                <a:cs typeface="Cambria Math" panose="02040503050406030204"/>
              </a:rPr>
              <a:t>−</a:t>
            </a:r>
            <a:r>
              <a:rPr sz="1950" spc="419" baseline="280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1800" spc="1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𝐻</a:t>
            </a:r>
            <a:r>
              <a:rPr sz="1800" spc="17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1800" spc="1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4𝓁</a:t>
            </a:r>
            <a:r>
              <a:rPr sz="1800" spc="3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Events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57400" y="1123950"/>
            <a:ext cx="3377182" cy="2565653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6312153" y="4162450"/>
            <a:ext cx="117475" cy="2032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150" spc="-50" dirty="0">
                <a:latin typeface="Cambria Math" panose="02040503050406030204"/>
                <a:cs typeface="Cambria Math" panose="02040503050406030204"/>
              </a:rPr>
              <a:t>𝑍</a:t>
            </a:r>
            <a:endParaRPr sz="115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A2A5DF63-88CA-4B77-BAB2-F1060D0AB47B}" type="datetime1">
              <a:rPr lang="zh-CN" altLang="en-US" spc="-25" smtClean="0"/>
            </a:fld>
            <a:endParaRPr spc="-25" dirty="0"/>
          </a:p>
        </p:txBody>
      </p:sp>
      <p:sp>
        <p:nvSpPr>
          <p:cNvPr id="6" name="object 6"/>
          <p:cNvSpPr txBox="1"/>
          <p:nvPr/>
        </p:nvSpPr>
        <p:spPr>
          <a:xfrm>
            <a:off x="1079906" y="4061866"/>
            <a:ext cx="548703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libri" panose="020F0502020204030204"/>
                <a:cs typeface="Calibri" panose="020F0502020204030204"/>
              </a:rPr>
              <a:t>The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expectation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value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of</a:t>
            </a:r>
            <a:r>
              <a:rPr sz="1600" spc="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mbria Math" panose="02040503050406030204"/>
                <a:cs typeface="Cambria Math" panose="02040503050406030204"/>
              </a:rPr>
              <a:t>𝐼</a:t>
            </a:r>
            <a:r>
              <a:rPr sz="1725" baseline="-14000" dirty="0">
                <a:latin typeface="Cambria Math" panose="02040503050406030204"/>
                <a:cs typeface="Cambria Math" panose="02040503050406030204"/>
              </a:rPr>
              <a:t>3</a:t>
            </a:r>
            <a:r>
              <a:rPr sz="1600" dirty="0">
                <a:latin typeface="Calibri" panose="020F0502020204030204"/>
                <a:cs typeface="Calibri" panose="020F0502020204030204"/>
              </a:rPr>
              <a:t>as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function</a:t>
            </a:r>
            <a:r>
              <a:rPr sz="16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of</a:t>
            </a:r>
            <a:r>
              <a:rPr sz="16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the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off-</a:t>
            </a:r>
            <a:r>
              <a:rPr sz="1600" dirty="0">
                <a:latin typeface="Calibri" panose="020F0502020204030204"/>
                <a:cs typeface="Calibri" panose="020F0502020204030204"/>
              </a:rPr>
              <a:t>shell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Z</a:t>
            </a:r>
            <a:r>
              <a:rPr sz="16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mass</a:t>
            </a:r>
            <a:r>
              <a:rPr sz="16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mbria Math" panose="02040503050406030204"/>
                <a:cs typeface="Cambria Math" panose="02040503050406030204"/>
              </a:rPr>
              <a:t>𝑀</a:t>
            </a:r>
            <a:r>
              <a:rPr sz="1725" baseline="29000" dirty="0">
                <a:latin typeface="Cambria Math" panose="02040503050406030204"/>
                <a:cs typeface="Cambria Math" panose="02040503050406030204"/>
              </a:rPr>
              <a:t>∗</a:t>
            </a:r>
            <a:r>
              <a:rPr sz="1725" spc="337" baseline="290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600" spc="-50" dirty="0">
                <a:latin typeface="Calibri" panose="020F0502020204030204"/>
                <a:cs typeface="Calibri" panose="020F0502020204030204"/>
              </a:rPr>
              <a:t>.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45072" y="1477771"/>
            <a:ext cx="275971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A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good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manifestation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of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statistical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behavior,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towards </a:t>
            </a:r>
            <a:r>
              <a:rPr sz="1800" dirty="0">
                <a:latin typeface="Calibri" panose="020F0502020204030204"/>
                <a:cs typeface="Calibri" panose="020F0502020204030204"/>
              </a:rPr>
              <a:t>large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mbria Math" panose="02040503050406030204"/>
                <a:cs typeface="Cambria Math" panose="02040503050406030204"/>
              </a:rPr>
              <a:t>𝑀</a:t>
            </a:r>
            <a:r>
              <a:rPr sz="1950" baseline="-15000" dirty="0">
                <a:latin typeface="Cambria Math" panose="02040503050406030204"/>
                <a:cs typeface="Cambria Math" panose="02040503050406030204"/>
              </a:rPr>
              <a:t>𝑍</a:t>
            </a:r>
            <a:r>
              <a:rPr sz="1800" dirty="0">
                <a:latin typeface="Calibri" panose="020F0502020204030204"/>
                <a:cs typeface="Calibri" panose="020F0502020204030204"/>
              </a:rPr>
              <a:t>,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smaller</a:t>
            </a:r>
            <a:r>
              <a:rPr sz="18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events, </a:t>
            </a:r>
            <a:r>
              <a:rPr sz="1800" dirty="0">
                <a:latin typeface="Calibri" panose="020F0502020204030204"/>
                <a:cs typeface="Calibri" panose="020F0502020204030204"/>
              </a:rPr>
              <a:t>thus</a:t>
            </a:r>
            <a:r>
              <a:rPr sz="18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large</a:t>
            </a:r>
            <a:r>
              <a:rPr sz="18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uncertainty.</a:t>
            </a:r>
            <a:endParaRPr sz="1800" dirty="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4698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Numerical</a:t>
            </a:r>
            <a:r>
              <a:rPr spc="-65" dirty="0"/>
              <a:t> </a:t>
            </a:r>
            <a:r>
              <a:rPr spc="-10" dirty="0"/>
              <a:t>Results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165303" y="737361"/>
            <a:ext cx="23806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299085" algn="l"/>
              </a:tabLst>
            </a:pPr>
            <a:r>
              <a:rPr sz="1800" spc="-10" dirty="0">
                <a:latin typeface="Calibri" panose="020F0502020204030204"/>
                <a:cs typeface="Calibri" panose="020F0502020204030204"/>
              </a:rPr>
              <a:t>Entanglement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criteria: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39495" y="1310639"/>
            <a:ext cx="4032504" cy="12618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69535" y="1310639"/>
            <a:ext cx="4017264" cy="126034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5127" y="2741676"/>
            <a:ext cx="5986272" cy="177850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64B78372-0699-47AA-99E6-1594C31661AC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619" y="132715"/>
            <a:ext cx="18605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Application</a:t>
            </a:r>
            <a:r>
              <a:rPr sz="18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in</a:t>
            </a:r>
            <a:r>
              <a:rPr sz="1800" b="1" spc="-20" dirty="0">
                <a:latin typeface="Calibri" panose="020F0502020204030204"/>
                <a:cs typeface="Calibri" panose="020F0502020204030204"/>
              </a:rPr>
              <a:t> CEPC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51104" y="812291"/>
            <a:ext cx="3752215" cy="1327785"/>
            <a:chOff x="451104" y="812291"/>
            <a:chExt cx="3752215" cy="132778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451104" y="812291"/>
              <a:ext cx="3752088" cy="13274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444" y="815339"/>
              <a:ext cx="3649979" cy="1225296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68552" y="2727960"/>
            <a:ext cx="6519672" cy="1071371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4259579" y="669036"/>
            <a:ext cx="4017645" cy="1816735"/>
            <a:chOff x="4259579" y="669036"/>
            <a:chExt cx="4017645" cy="181673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9579" y="870204"/>
              <a:ext cx="4017264" cy="161544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12919" y="669036"/>
              <a:ext cx="3915155" cy="1513332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75104" y="4021835"/>
            <a:ext cx="3640836" cy="719327"/>
          </a:xfrm>
          <a:prstGeom prst="rect">
            <a:avLst/>
          </a:prstGeom>
        </p:spPr>
      </p:pic>
      <p:sp>
        <p:nvSpPr>
          <p:cNvPr id="13" name="object 13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415B93D1-F78E-402F-B398-DD9CC450C67C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8619" y="132715"/>
            <a:ext cx="93154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Calibri" panose="020F0502020204030204"/>
                <a:cs typeface="Calibri" panose="020F0502020204030204"/>
              </a:rPr>
              <a:t>Summary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0E07EEE9-0C33-4538-B7C9-E83456C366FA}" type="datetime1">
              <a:rPr lang="zh-CN" altLang="en-US" spc="-25" smtClean="0"/>
            </a:fld>
            <a:endParaRPr spc="-25" dirty="0"/>
          </a:p>
        </p:txBody>
      </p:sp>
      <p:sp>
        <p:nvSpPr>
          <p:cNvPr id="3" name="object 3"/>
          <p:cNvSpPr txBox="1"/>
          <p:nvPr/>
        </p:nvSpPr>
        <p:spPr>
          <a:xfrm>
            <a:off x="1526286" y="1219047"/>
            <a:ext cx="6413500" cy="2769235"/>
          </a:xfrm>
          <a:prstGeom prst="rect">
            <a:avLst/>
          </a:prstGeom>
        </p:spPr>
        <p:txBody>
          <a:bodyPr vert="horz" wrap="square" lIns="0" tIns="165100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1300"/>
              </a:spcBef>
              <a:buFont typeface="Wingdings" panose="05000000000000000000"/>
              <a:buChar char=""/>
              <a:tabLst>
                <a:tab pos="29845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Quantum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mechanics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non-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local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97815" marR="5080" indent="-285750">
              <a:lnSpc>
                <a:spcPts val="3600"/>
              </a:lnSpc>
              <a:spcBef>
                <a:spcPts val="320"/>
              </a:spcBef>
              <a:buFont typeface="Wingdings" panose="05000000000000000000"/>
              <a:buChar char=""/>
              <a:tabLst>
                <a:tab pos="299085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No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local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hidden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variable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theory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compatible</a:t>
            </a:r>
            <a:r>
              <a:rPr sz="20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with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quantum 	theory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98450" indent="-285750">
              <a:lnSpc>
                <a:spcPct val="100000"/>
              </a:lnSpc>
              <a:spcBef>
                <a:spcPts val="880"/>
              </a:spcBef>
              <a:buFont typeface="Wingdings" panose="05000000000000000000"/>
              <a:buChar char=""/>
              <a:tabLst>
                <a:tab pos="29845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Higgs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decay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can provide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entangled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qubit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qutrit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system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98450" indent="-285750">
              <a:lnSpc>
                <a:spcPct val="100000"/>
              </a:lnSpc>
              <a:spcBef>
                <a:spcPts val="1200"/>
              </a:spcBef>
              <a:buFont typeface="Wingdings" panose="05000000000000000000"/>
              <a:buChar char=""/>
              <a:tabLst>
                <a:tab pos="298450" algn="l"/>
              </a:tabLst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Quantum</a:t>
            </a:r>
            <a:r>
              <a:rPr sz="2000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entanglement</a:t>
            </a:r>
            <a:r>
              <a:rPr sz="20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is</a:t>
            </a:r>
            <a:r>
              <a:rPr sz="20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still</a:t>
            </a:r>
            <a:r>
              <a:rPr sz="20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present</a:t>
            </a:r>
            <a:r>
              <a:rPr sz="20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dirty="0">
                <a:latin typeface="Times New Roman" panose="02020603050405020304"/>
                <a:cs typeface="Times New Roman" panose="02020603050405020304"/>
              </a:rPr>
              <a:t>at</a:t>
            </a:r>
            <a:r>
              <a:rPr sz="20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extremely</a:t>
            </a:r>
            <a:endParaRPr sz="2000">
              <a:latin typeface="Times New Roman" panose="02020603050405020304"/>
              <a:cs typeface="Times New Roman" panose="02020603050405020304"/>
            </a:endParaRPr>
          </a:p>
          <a:p>
            <a:pPr marL="299085">
              <a:lnSpc>
                <a:spcPct val="100000"/>
              </a:lnSpc>
              <a:spcBef>
                <a:spcPts val="1200"/>
              </a:spcBef>
            </a:pPr>
            <a:r>
              <a:rPr sz="2000" dirty="0">
                <a:latin typeface="Times New Roman" panose="02020603050405020304"/>
                <a:cs typeface="Times New Roman" panose="02020603050405020304"/>
              </a:rPr>
              <a:t>relativistic</a:t>
            </a:r>
            <a:r>
              <a:rPr sz="2000" spc="-6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2000" spc="-10" dirty="0">
                <a:latin typeface="Times New Roman" panose="02020603050405020304"/>
                <a:cs typeface="Times New Roman" panose="02020603050405020304"/>
              </a:rPr>
              <a:t>environment.</a:t>
            </a:r>
            <a:endParaRPr sz="20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168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mbria" panose="02040503050406030204"/>
                <a:cs typeface="Cambria" panose="02040503050406030204"/>
              </a:rPr>
              <a:t>A</a:t>
            </a:r>
            <a:r>
              <a:rPr spc="-50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short</a:t>
            </a:r>
            <a:r>
              <a:rPr spc="-55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history</a:t>
            </a:r>
            <a:r>
              <a:rPr spc="-65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of</a:t>
            </a:r>
            <a:r>
              <a:rPr spc="-50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quantum</a:t>
            </a:r>
            <a:r>
              <a:rPr spc="-45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Entanglement</a:t>
            </a:r>
            <a:r>
              <a:rPr spc="-55" dirty="0">
                <a:latin typeface="Cambria" panose="02040503050406030204"/>
                <a:cs typeface="Cambria" panose="02040503050406030204"/>
              </a:rPr>
              <a:t> </a:t>
            </a:r>
            <a:r>
              <a:rPr spc="-25" dirty="0">
                <a:latin typeface="Cambria" panose="02040503050406030204"/>
                <a:cs typeface="Cambria" panose="02040503050406030204"/>
              </a:rPr>
              <a:t>(1)</a:t>
            </a:r>
            <a:endParaRPr spc="-25" dirty="0">
              <a:latin typeface="Cambria" panose="02040503050406030204"/>
              <a:cs typeface="Cambria" panose="02040503050406030204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838200"/>
            <a:ext cx="8978265" cy="832485"/>
            <a:chOff x="0" y="838200"/>
            <a:chExt cx="8978265" cy="83248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0" y="838200"/>
              <a:ext cx="8977884" cy="83210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77952" y="1169555"/>
              <a:ext cx="8399145" cy="448309"/>
            </a:xfrm>
            <a:custGeom>
              <a:avLst/>
              <a:gdLst/>
              <a:ahLst/>
              <a:cxnLst/>
              <a:rect l="l" t="t" r="r" b="b"/>
              <a:pathLst>
                <a:path w="8399145" h="448309">
                  <a:moveTo>
                    <a:pt x="819912" y="243827"/>
                  </a:moveTo>
                  <a:lnTo>
                    <a:pt x="0" y="243827"/>
                  </a:lnTo>
                  <a:lnTo>
                    <a:pt x="0" y="448043"/>
                  </a:lnTo>
                  <a:lnTo>
                    <a:pt x="819912" y="448043"/>
                  </a:lnTo>
                  <a:lnTo>
                    <a:pt x="819912" y="243827"/>
                  </a:lnTo>
                  <a:close/>
                </a:path>
                <a:path w="8399145" h="448309">
                  <a:moveTo>
                    <a:pt x="8398751" y="0"/>
                  </a:moveTo>
                  <a:lnTo>
                    <a:pt x="7990332" y="0"/>
                  </a:lnTo>
                  <a:lnTo>
                    <a:pt x="7990332" y="204203"/>
                  </a:lnTo>
                  <a:lnTo>
                    <a:pt x="8398751" y="204203"/>
                  </a:lnTo>
                  <a:lnTo>
                    <a:pt x="839875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" name="object 6"/>
          <p:cNvSpPr txBox="1"/>
          <p:nvPr/>
        </p:nvSpPr>
        <p:spPr>
          <a:xfrm>
            <a:off x="0" y="838200"/>
            <a:ext cx="8978265" cy="832485"/>
          </a:xfrm>
          <a:prstGeom prst="rect">
            <a:avLst/>
          </a:prstGeom>
        </p:spPr>
        <p:txBody>
          <a:bodyPr vert="horz" wrap="square" lIns="0" tIns="34925" rIns="0" bIns="0" rtlCol="0">
            <a:spAutoFit/>
          </a:bodyPr>
          <a:lstStyle/>
          <a:p>
            <a:pPr marL="376555" marR="165100" indent="-285750" algn="just">
              <a:lnSpc>
                <a:spcPct val="103000"/>
              </a:lnSpc>
              <a:spcBef>
                <a:spcPts val="275"/>
              </a:spcBef>
              <a:buFont typeface="Wingdings" panose="05000000000000000000"/>
              <a:buChar char=""/>
              <a:tabLst>
                <a:tab pos="377825" algn="l"/>
              </a:tabLst>
            </a:pP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Einstein-Podolsky-Rosen</a:t>
            </a:r>
            <a:r>
              <a:rPr sz="1600" b="1" spc="-20" dirty="0">
                <a:latin typeface="楷体" panose="02010609060101010101" charset="-122"/>
                <a:cs typeface="楷体" panose="02010609060101010101" charset="-122"/>
              </a:rPr>
              <a:t>——</a:t>
            </a:r>
            <a:r>
              <a:rPr sz="1600" b="1" spc="-10" dirty="0">
                <a:latin typeface="楷体" panose="02010609060101010101" charset="-122"/>
                <a:cs typeface="楷体" panose="02010609060101010101" charset="-122"/>
              </a:rPr>
              <a:t>EPR文章 (1934），</a:t>
            </a:r>
            <a:r>
              <a:rPr sz="1600" b="1" spc="-25" dirty="0">
                <a:latin typeface="楷体" panose="02010609060101010101" charset="-122"/>
                <a:cs typeface="楷体" panose="02010609060101010101" charset="-122"/>
              </a:rPr>
              <a:t>试图证明</a:t>
            </a:r>
            <a:r>
              <a:rPr sz="1600" b="1" spc="-10" dirty="0">
                <a:latin typeface="楷体" panose="02010609060101010101" charset="-122"/>
                <a:cs typeface="楷体" panose="02010609060101010101" charset="-122"/>
              </a:rPr>
              <a:t>QM</a:t>
            </a:r>
            <a:r>
              <a:rPr sz="1600" b="1" spc="-35" dirty="0">
                <a:latin typeface="楷体" panose="02010609060101010101" charset="-122"/>
                <a:cs typeface="楷体" panose="02010609060101010101" charset="-122"/>
              </a:rPr>
              <a:t>是不完整的。被关联的两个粒子的	</a:t>
            </a:r>
            <a:r>
              <a:rPr sz="1600" b="1" spc="-20" dirty="0">
                <a:latin typeface="楷体" panose="02010609060101010101" charset="-122"/>
                <a:cs typeface="楷体" panose="02010609060101010101" charset="-122"/>
              </a:rPr>
              <a:t>物理观测量是以某种方式互相关联：测量一个粒子的物理量会影响另一个粒子的观测量，</a:t>
            </a:r>
            <a:r>
              <a:rPr sz="1600" b="1" u="sng" spc="-35" dirty="0">
                <a:uFill>
                  <a:solidFill>
                    <a:srgbClr val="000000"/>
                  </a:solidFill>
                </a:uFill>
                <a:latin typeface="楷体" panose="02010609060101010101" charset="-122"/>
                <a:cs typeface="楷体" panose="02010609060101010101" charset="-122"/>
              </a:rPr>
              <a:t>如动</a:t>
            </a:r>
            <a:r>
              <a:rPr sz="1600" b="1" u="sng" spc="500" dirty="0">
                <a:uFill>
                  <a:solidFill>
                    <a:srgbClr val="000000"/>
                  </a:solidFill>
                </a:uFill>
                <a:latin typeface="楷体" panose="02010609060101010101" charset="-122"/>
                <a:cs typeface="楷体" panose="02010609060101010101" charset="-122"/>
              </a:rPr>
              <a:t> 	</a:t>
            </a:r>
            <a:r>
              <a:rPr sz="1600" b="1" u="sng" spc="-25" dirty="0">
                <a:uFill>
                  <a:solidFill>
                    <a:srgbClr val="000000"/>
                  </a:solidFill>
                </a:uFill>
                <a:latin typeface="楷体" panose="02010609060101010101" charset="-122"/>
                <a:cs typeface="楷体" panose="02010609060101010101" charset="-122"/>
              </a:rPr>
              <a:t>量、位置</a:t>
            </a:r>
            <a:r>
              <a:rPr sz="1600" b="1" u="none" spc="-50" dirty="0">
                <a:latin typeface="楷体" panose="02010609060101010101" charset="-122"/>
                <a:cs typeface="楷体" panose="02010609060101010101" charset="-122"/>
              </a:rPr>
              <a:t>。</a:t>
            </a:r>
            <a:endParaRPr sz="1600">
              <a:latin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38684" y="1914144"/>
            <a:ext cx="4925060" cy="2437130"/>
            <a:chOff x="138684" y="1914144"/>
            <a:chExt cx="4925060" cy="2437130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8684" y="2875762"/>
              <a:ext cx="4318254" cy="45798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5611" y="1914144"/>
              <a:ext cx="3679698" cy="1347977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992" y="3349752"/>
              <a:ext cx="4704588" cy="100126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8056" y="3290316"/>
              <a:ext cx="4495038" cy="45491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27660" y="3534155"/>
              <a:ext cx="1319022" cy="45491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21892" y="3534155"/>
              <a:ext cx="3641598" cy="45491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08759" y="3777995"/>
              <a:ext cx="931926" cy="45491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68651" y="3777995"/>
              <a:ext cx="334530" cy="45491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31135" y="3777995"/>
              <a:ext cx="1607058" cy="454914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16991" y="3349752"/>
            <a:ext cx="4704715" cy="1001394"/>
          </a:xfrm>
          <a:prstGeom prst="rect">
            <a:avLst/>
          </a:prstGeom>
        </p:spPr>
        <p:txBody>
          <a:bodyPr vert="horz" wrap="square" lIns="0" tIns="635" rIns="0" bIns="0" rtlCol="0">
            <a:spAutoFit/>
          </a:bodyPr>
          <a:lstStyle/>
          <a:p>
            <a:pPr marL="142875" marR="137160" indent="-1270" algn="ctr">
              <a:lnSpc>
                <a:spcPct val="100000"/>
              </a:lnSpc>
              <a:spcBef>
                <a:spcPts val="5"/>
              </a:spcBef>
            </a:pPr>
            <a:r>
              <a:rPr sz="1600" dirty="0">
                <a:latin typeface="Calibri" panose="020F0502020204030204"/>
                <a:cs typeface="Calibri" panose="020F0502020204030204"/>
              </a:rPr>
              <a:t>Quantum</a:t>
            </a:r>
            <a:r>
              <a:rPr sz="16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Mechanical</a:t>
            </a:r>
            <a:r>
              <a:rPr sz="1600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Description</a:t>
            </a:r>
            <a:r>
              <a:rPr sz="16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of</a:t>
            </a:r>
            <a:r>
              <a:rPr sz="16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physics</a:t>
            </a:r>
            <a:r>
              <a:rPr sz="16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reality </a:t>
            </a:r>
            <a:r>
              <a:rPr sz="1600" dirty="0">
                <a:latin typeface="Calibri" panose="020F0502020204030204"/>
                <a:cs typeface="Calibri" panose="020F0502020204030204"/>
              </a:rPr>
              <a:t>described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by</a:t>
            </a:r>
            <a:r>
              <a:rPr sz="16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wave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function</a:t>
            </a:r>
            <a:r>
              <a:rPr sz="1600" spc="-5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is</a:t>
            </a:r>
            <a:r>
              <a:rPr sz="16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not</a:t>
            </a:r>
            <a:r>
              <a:rPr sz="1600" spc="-4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complete</a:t>
            </a:r>
            <a:r>
              <a:rPr sz="16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dirty="0">
                <a:latin typeface="Calibri" panose="020F0502020204030204"/>
                <a:cs typeface="Calibri" panose="020F0502020204030204"/>
              </a:rPr>
              <a:t>without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50" dirty="0">
                <a:latin typeface="Calibri" panose="020F0502020204030204"/>
                <a:cs typeface="Calibri" panose="020F0502020204030204"/>
              </a:rPr>
              <a:t>a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“hidden-</a:t>
            </a:r>
            <a:r>
              <a:rPr sz="1600" dirty="0">
                <a:latin typeface="Calibri" panose="020F0502020204030204"/>
                <a:cs typeface="Calibri" panose="020F0502020204030204"/>
              </a:rPr>
              <a:t>variable</a:t>
            </a:r>
            <a:r>
              <a:rPr sz="1600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theory”</a:t>
            </a:r>
            <a:endParaRPr sz="1600" dirty="0">
              <a:latin typeface="Calibri" panose="020F0502020204030204"/>
              <a:cs typeface="Calibri" panose="020F0502020204030204"/>
            </a:endParaRPr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61788" y="1670304"/>
            <a:ext cx="3893058" cy="311277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698625" y="2136013"/>
            <a:ext cx="1236980" cy="2489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60"/>
              </a:lnSpc>
            </a:pPr>
            <a:r>
              <a:rPr sz="1600" dirty="0">
                <a:latin typeface="Calibri" panose="020F0502020204030204"/>
                <a:cs typeface="Calibri" panose="020F0502020204030204"/>
              </a:rPr>
              <a:t>Spooky</a:t>
            </a:r>
            <a:r>
              <a:rPr sz="16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spc="-10" dirty="0">
                <a:latin typeface="Calibri" panose="020F0502020204030204"/>
                <a:cs typeface="Calibri" panose="020F0502020204030204"/>
              </a:rPr>
              <a:t>action!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CFBFB9E2-57C9-406A-81B0-1D62252EC8C4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515100" y="687323"/>
            <a:ext cx="2403348" cy="242620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671059" y="1296288"/>
            <a:ext cx="1143000" cy="228600"/>
          </a:xfrm>
          <a:custGeom>
            <a:avLst/>
            <a:gdLst/>
            <a:ahLst/>
            <a:cxnLst/>
            <a:rect l="l" t="t" r="r" b="b"/>
            <a:pathLst>
              <a:path w="1143000" h="228600">
                <a:moveTo>
                  <a:pt x="1143000" y="0"/>
                </a:moveTo>
                <a:lnTo>
                  <a:pt x="0" y="0"/>
                </a:lnTo>
                <a:lnTo>
                  <a:pt x="0" y="228600"/>
                </a:lnTo>
                <a:lnTo>
                  <a:pt x="1143000" y="228600"/>
                </a:lnTo>
                <a:lnTo>
                  <a:pt x="11430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234439" y="1570608"/>
            <a:ext cx="3886200" cy="228600"/>
          </a:xfrm>
          <a:custGeom>
            <a:avLst/>
            <a:gdLst/>
            <a:ahLst/>
            <a:cxnLst/>
            <a:rect l="l" t="t" r="r" b="b"/>
            <a:pathLst>
              <a:path w="3886200" h="228600">
                <a:moveTo>
                  <a:pt x="3886200" y="0"/>
                </a:moveTo>
                <a:lnTo>
                  <a:pt x="0" y="0"/>
                </a:lnTo>
                <a:lnTo>
                  <a:pt x="0" y="228600"/>
                </a:lnTo>
                <a:lnTo>
                  <a:pt x="3886200" y="228600"/>
                </a:lnTo>
                <a:lnTo>
                  <a:pt x="38862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8739" y="706373"/>
            <a:ext cx="6435090" cy="1388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299085" algn="l"/>
              </a:tabLst>
            </a:pPr>
            <a:r>
              <a:rPr sz="1800" b="1" dirty="0">
                <a:latin typeface="等线" panose="02010600030101010101" charset="-122"/>
                <a:cs typeface="等线" panose="02010600030101010101" charset="-122"/>
              </a:rPr>
              <a:t>贝尔不等式的提</a:t>
            </a:r>
            <a:r>
              <a:rPr sz="1800" b="1" spc="-50" dirty="0">
                <a:latin typeface="等线" panose="02010600030101010101" charset="-122"/>
                <a:cs typeface="等线" panose="02010600030101010101" charset="-122"/>
              </a:rPr>
              <a:t>🎧</a:t>
            </a:r>
            <a:endParaRPr sz="1800">
              <a:latin typeface="等线" panose="02010600030101010101" charset="-122"/>
              <a:cs typeface="等线" panose="02010600030101010101" charset="-122"/>
            </a:endParaRPr>
          </a:p>
          <a:p>
            <a:pPr marL="12700" marR="5080" algn="just">
              <a:lnSpc>
                <a:spcPct val="100000"/>
              </a:lnSpc>
              <a:spcBef>
                <a:spcPts val="2085"/>
              </a:spcBef>
            </a:pPr>
            <a:r>
              <a:rPr sz="1800" dirty="0">
                <a:latin typeface="楷体" panose="02010609060101010101" charset="-122"/>
                <a:cs typeface="楷体" panose="02010609060101010101" charset="-122"/>
              </a:rPr>
              <a:t>1964年，物理学家</a:t>
            </a:r>
            <a:r>
              <a:rPr sz="1800" b="1" spc="-10" dirty="0">
                <a:latin typeface="楷体" panose="02010609060101010101" charset="-122"/>
                <a:cs typeface="楷体" panose="02010609060101010101" charset="-122"/>
              </a:rPr>
              <a:t>约翰·贝尔</a:t>
            </a:r>
            <a:r>
              <a:rPr sz="1800" spc="-5" dirty="0">
                <a:latin typeface="楷体" panose="02010609060101010101" charset="-122"/>
                <a:cs typeface="楷体" panose="02010609060101010101" charset="-122"/>
              </a:rPr>
              <a:t>提出了著名的“贝尔不等式”。贝</a:t>
            </a:r>
            <a:r>
              <a:rPr sz="1800" spc="-15" dirty="0">
                <a:latin typeface="楷体" panose="02010609060101010101" charset="-122"/>
                <a:cs typeface="楷体" panose="02010609060101010101" charset="-122"/>
              </a:rPr>
              <a:t>尔不等式为局域性隐变量理论提供了可检验的预测：如果该理论</a:t>
            </a:r>
            <a:r>
              <a:rPr sz="1800" spc="-5" dirty="0">
                <a:latin typeface="楷体" panose="02010609060101010101" charset="-122"/>
                <a:cs typeface="楷体" panose="02010609060101010101" charset="-122"/>
              </a:rPr>
              <a:t>正确，某些物理量的测量结果应该满足特定的数学关系。</a:t>
            </a:r>
            <a:endParaRPr sz="1800">
              <a:latin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320" y="2252472"/>
            <a:ext cx="4823460" cy="252984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5495035" y="4289666"/>
            <a:ext cx="3065780" cy="312420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 marL="635">
              <a:lnSpc>
                <a:spcPts val="2330"/>
              </a:lnSpc>
            </a:pPr>
            <a:r>
              <a:rPr sz="2000" b="1" spc="-10" dirty="0">
                <a:solidFill>
                  <a:srgbClr val="C00000"/>
                </a:solidFill>
                <a:latin typeface="等线" panose="02010600030101010101" charset="-122"/>
                <a:cs typeface="等线" panose="02010600030101010101" charset="-122"/>
              </a:rPr>
              <a:t>量子力学是非局域性理论！</a:t>
            </a:r>
            <a:endParaRPr sz="2000">
              <a:latin typeface="等线" panose="02010600030101010101" charset="-122"/>
              <a:cs typeface="等线" panose="02010600030101010101" charset="-122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2168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mbria" panose="02040503050406030204"/>
                <a:cs typeface="Cambria" panose="02040503050406030204"/>
              </a:rPr>
              <a:t>A</a:t>
            </a:r>
            <a:r>
              <a:rPr spc="-50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short</a:t>
            </a:r>
            <a:r>
              <a:rPr spc="-55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history</a:t>
            </a:r>
            <a:r>
              <a:rPr spc="-65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of</a:t>
            </a:r>
            <a:r>
              <a:rPr spc="-50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quantum</a:t>
            </a:r>
            <a:r>
              <a:rPr spc="-45" dirty="0">
                <a:latin typeface="Cambria" panose="02040503050406030204"/>
                <a:cs typeface="Cambria" panose="02040503050406030204"/>
              </a:rPr>
              <a:t> </a:t>
            </a:r>
            <a:r>
              <a:rPr dirty="0">
                <a:latin typeface="Cambria" panose="02040503050406030204"/>
                <a:cs typeface="Cambria" panose="02040503050406030204"/>
              </a:rPr>
              <a:t>Entanglement</a:t>
            </a:r>
            <a:r>
              <a:rPr spc="-55" dirty="0">
                <a:latin typeface="Cambria" panose="02040503050406030204"/>
                <a:cs typeface="Cambria" panose="02040503050406030204"/>
              </a:rPr>
              <a:t> </a:t>
            </a:r>
            <a:r>
              <a:rPr spc="-25" dirty="0">
                <a:latin typeface="Cambria" panose="02040503050406030204"/>
                <a:cs typeface="Cambria" panose="02040503050406030204"/>
              </a:rPr>
              <a:t>(2)</a:t>
            </a:r>
            <a:endParaRPr spc="-25" dirty="0">
              <a:latin typeface="Cambria" panose="02040503050406030204"/>
              <a:cs typeface="Cambria" panose="02040503050406030204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04103" y="3502152"/>
            <a:ext cx="3738372" cy="208788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19C561BE-0CEF-4AF3-A496-16F4AB3DED51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739" rIns="0" bIns="0" rtlCol="0">
            <a:spAutoFit/>
          </a:bodyPr>
          <a:lstStyle/>
          <a:p>
            <a:pPr marL="8064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" panose="02040503050406030204"/>
                <a:cs typeface="Cambria" panose="02040503050406030204"/>
              </a:rPr>
              <a:t>Observation</a:t>
            </a:r>
            <a:r>
              <a:rPr sz="2400" spc="-75" dirty="0">
                <a:latin typeface="Cambria" panose="02040503050406030204"/>
                <a:cs typeface="Cambria" panose="02040503050406030204"/>
              </a:rPr>
              <a:t> </a:t>
            </a:r>
            <a:r>
              <a:rPr sz="2400" dirty="0">
                <a:latin typeface="Cambria" panose="02040503050406030204"/>
                <a:cs typeface="Cambria" panose="02040503050406030204"/>
              </a:rPr>
              <a:t>by</a:t>
            </a:r>
            <a:r>
              <a:rPr sz="2400" spc="-85" dirty="0">
                <a:latin typeface="Cambria" panose="02040503050406030204"/>
                <a:cs typeface="Cambria" panose="02040503050406030204"/>
              </a:rPr>
              <a:t> </a:t>
            </a:r>
            <a:r>
              <a:rPr sz="2400" dirty="0">
                <a:latin typeface="Cambria" panose="02040503050406030204"/>
                <a:cs typeface="Cambria" panose="02040503050406030204"/>
              </a:rPr>
              <a:t>LHC</a:t>
            </a:r>
            <a:r>
              <a:rPr sz="2400" spc="-75" dirty="0">
                <a:latin typeface="Cambria" panose="02040503050406030204"/>
                <a:cs typeface="Cambria" panose="02040503050406030204"/>
              </a:rPr>
              <a:t> </a:t>
            </a:r>
            <a:r>
              <a:rPr sz="2400" spc="-10" dirty="0">
                <a:latin typeface="Cambria" panose="02040503050406030204"/>
                <a:cs typeface="Cambria" panose="02040503050406030204"/>
              </a:rPr>
              <a:t>experiments</a:t>
            </a:r>
            <a:endParaRPr sz="2400">
              <a:latin typeface="Cambria" panose="02040503050406030204"/>
              <a:cs typeface="Cambria" panose="0204050305040603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3708" y="1174496"/>
            <a:ext cx="18491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10" dirty="0">
                <a:latin typeface="Calibri" panose="020F0502020204030204"/>
                <a:cs typeface="Calibri" panose="020F0502020204030204"/>
              </a:rPr>
              <a:t>Entanglement</a:t>
            </a:r>
            <a:r>
              <a:rPr sz="1600" b="1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marker</a:t>
            </a:r>
            <a:endParaRPr sz="16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7424" y="1808733"/>
            <a:ext cx="38608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mbria Math" panose="02040503050406030204"/>
                <a:cs typeface="Cambria Math" panose="02040503050406030204"/>
              </a:rPr>
              <a:t>𝑫</a:t>
            </a:r>
            <a:r>
              <a:rPr sz="1600" spc="7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600" spc="-60" dirty="0">
                <a:latin typeface="Cambria Math" panose="02040503050406030204"/>
                <a:cs typeface="Cambria Math" panose="02040503050406030204"/>
              </a:rPr>
              <a:t>=</a:t>
            </a:r>
            <a:endParaRPr sz="16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7509" y="1959610"/>
            <a:ext cx="464820" cy="13970"/>
          </a:xfrm>
          <a:custGeom>
            <a:avLst/>
            <a:gdLst/>
            <a:ahLst/>
            <a:cxnLst/>
            <a:rect l="l" t="t" r="r" b="b"/>
            <a:pathLst>
              <a:path w="464819" h="13969">
                <a:moveTo>
                  <a:pt x="464820" y="0"/>
                </a:moveTo>
                <a:lnTo>
                  <a:pt x="0" y="0"/>
                </a:lnTo>
                <a:lnTo>
                  <a:pt x="0" y="13716"/>
                </a:lnTo>
                <a:lnTo>
                  <a:pt x="464820" y="13716"/>
                </a:lnTo>
                <a:lnTo>
                  <a:pt x="46482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044956" y="1717039"/>
            <a:ext cx="44450" cy="189230"/>
          </a:xfrm>
          <a:custGeom>
            <a:avLst/>
            <a:gdLst/>
            <a:ahLst/>
            <a:cxnLst/>
            <a:rect l="l" t="t" r="r" b="b"/>
            <a:pathLst>
              <a:path w="44450" h="189230">
                <a:moveTo>
                  <a:pt x="44132" y="0"/>
                </a:moveTo>
                <a:lnTo>
                  <a:pt x="0" y="0"/>
                </a:lnTo>
                <a:lnTo>
                  <a:pt x="0" y="7620"/>
                </a:lnTo>
                <a:lnTo>
                  <a:pt x="27711" y="7620"/>
                </a:lnTo>
                <a:lnTo>
                  <a:pt x="27711" y="181610"/>
                </a:lnTo>
                <a:lnTo>
                  <a:pt x="0" y="181610"/>
                </a:lnTo>
                <a:lnTo>
                  <a:pt x="0" y="189230"/>
                </a:lnTo>
                <a:lnTo>
                  <a:pt x="44132" y="189230"/>
                </a:lnTo>
                <a:lnTo>
                  <a:pt x="44132" y="181610"/>
                </a:lnTo>
                <a:lnTo>
                  <a:pt x="44132" y="7620"/>
                </a:lnTo>
                <a:lnTo>
                  <a:pt x="4413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65136" y="1717039"/>
            <a:ext cx="44450" cy="189230"/>
          </a:xfrm>
          <a:custGeom>
            <a:avLst/>
            <a:gdLst/>
            <a:ahLst/>
            <a:cxnLst/>
            <a:rect l="l" t="t" r="r" b="b"/>
            <a:pathLst>
              <a:path w="44450" h="189230">
                <a:moveTo>
                  <a:pt x="44145" y="0"/>
                </a:moveTo>
                <a:lnTo>
                  <a:pt x="0" y="0"/>
                </a:lnTo>
                <a:lnTo>
                  <a:pt x="0" y="7620"/>
                </a:lnTo>
                <a:lnTo>
                  <a:pt x="0" y="181610"/>
                </a:lnTo>
                <a:lnTo>
                  <a:pt x="0" y="189230"/>
                </a:lnTo>
                <a:lnTo>
                  <a:pt x="44145" y="189230"/>
                </a:lnTo>
                <a:lnTo>
                  <a:pt x="44145" y="181610"/>
                </a:lnTo>
                <a:lnTo>
                  <a:pt x="16433" y="181610"/>
                </a:lnTo>
                <a:lnTo>
                  <a:pt x="16433" y="7620"/>
                </a:lnTo>
                <a:lnTo>
                  <a:pt x="44145" y="7620"/>
                </a:lnTo>
                <a:lnTo>
                  <a:pt x="441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35000" y="1654810"/>
            <a:ext cx="419734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mbria Math" panose="02040503050406030204"/>
                <a:cs typeface="Cambria Math" panose="02040503050406030204"/>
              </a:rPr>
              <a:t>𝒕𝒓</a:t>
            </a:r>
            <a:r>
              <a:rPr sz="1600" spc="19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600" spc="-50" dirty="0">
                <a:latin typeface="Cambria Math" panose="02040503050406030204"/>
                <a:cs typeface="Cambria Math" panose="02040503050406030204"/>
              </a:rPr>
              <a:t>𝑪</a:t>
            </a:r>
            <a:endParaRPr sz="16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05687" y="1944369"/>
            <a:ext cx="1466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0" dirty="0">
                <a:latin typeface="Cambria Math" panose="02040503050406030204"/>
                <a:cs typeface="Cambria Math" panose="02040503050406030204"/>
              </a:rPr>
              <a:t>𝟑</a:t>
            </a:r>
            <a:endParaRPr sz="16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56208" y="1808733"/>
            <a:ext cx="50800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dirty="0">
                <a:latin typeface="Cambria Math" panose="02040503050406030204"/>
                <a:cs typeface="Cambria Math" panose="02040503050406030204"/>
              </a:rPr>
              <a:t>=</a:t>
            </a:r>
            <a:r>
              <a:rPr sz="1600" spc="8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600" spc="-25" dirty="0">
                <a:latin typeface="Cambria Math" panose="02040503050406030204"/>
                <a:cs typeface="Cambria Math" panose="02040503050406030204"/>
              </a:rPr>
              <a:t>−𝟑</a:t>
            </a:r>
            <a:endParaRPr sz="16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708404" y="1873885"/>
            <a:ext cx="596900" cy="185420"/>
          </a:xfrm>
          <a:custGeom>
            <a:avLst/>
            <a:gdLst/>
            <a:ahLst/>
            <a:cxnLst/>
            <a:rect l="l" t="t" r="r" b="b"/>
            <a:pathLst>
              <a:path w="596900" h="185419">
                <a:moveTo>
                  <a:pt x="557276" y="0"/>
                </a:moveTo>
                <a:lnTo>
                  <a:pt x="546734" y="3555"/>
                </a:lnTo>
                <a:lnTo>
                  <a:pt x="578484" y="92456"/>
                </a:lnTo>
                <a:lnTo>
                  <a:pt x="546734" y="181356"/>
                </a:lnTo>
                <a:lnTo>
                  <a:pt x="557276" y="185165"/>
                </a:lnTo>
                <a:lnTo>
                  <a:pt x="596772" y="96138"/>
                </a:lnTo>
                <a:lnTo>
                  <a:pt x="596772" y="88772"/>
                </a:lnTo>
                <a:lnTo>
                  <a:pt x="557276" y="0"/>
                </a:lnTo>
                <a:close/>
              </a:path>
              <a:path w="596900" h="185419">
                <a:moveTo>
                  <a:pt x="39496" y="0"/>
                </a:moveTo>
                <a:lnTo>
                  <a:pt x="0" y="88900"/>
                </a:lnTo>
                <a:lnTo>
                  <a:pt x="0" y="96265"/>
                </a:lnTo>
                <a:lnTo>
                  <a:pt x="39496" y="185165"/>
                </a:lnTo>
                <a:lnTo>
                  <a:pt x="49910" y="181609"/>
                </a:lnTo>
                <a:lnTo>
                  <a:pt x="18160" y="92582"/>
                </a:lnTo>
                <a:lnTo>
                  <a:pt x="49910" y="3682"/>
                </a:lnTo>
                <a:lnTo>
                  <a:pt x="3949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756664" y="1808733"/>
            <a:ext cx="50101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Cambria Math" panose="02040503050406030204"/>
                <a:cs typeface="Cambria Math" panose="02040503050406030204"/>
              </a:rPr>
              <a:t>𝒄𝒐𝒔𝝋</a:t>
            </a:r>
            <a:endParaRPr sz="1600">
              <a:latin typeface="Cambria Math" panose="02040503050406030204"/>
              <a:cs typeface="Cambria Math" panose="02040503050406030204"/>
            </a:endParaRPr>
          </a:p>
        </p:txBody>
      </p:sp>
      <p:pic>
        <p:nvPicPr>
          <p:cNvPr id="13" name="object 1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46888" y="2429255"/>
            <a:ext cx="2253234" cy="689609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85288" y="923556"/>
            <a:ext cx="6145530" cy="3207385"/>
            <a:chOff x="2685288" y="923556"/>
            <a:chExt cx="6145530" cy="320738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85288" y="1377695"/>
              <a:ext cx="3289554" cy="2753105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02452" y="1310640"/>
              <a:ext cx="2928366" cy="274853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1840" y="923556"/>
              <a:ext cx="2431541" cy="511289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423284" y="980947"/>
            <a:ext cx="21507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FF0000"/>
                </a:solidFill>
                <a:latin typeface="Cambria" panose="02040503050406030204"/>
                <a:cs typeface="Cambria" panose="02040503050406030204"/>
              </a:rPr>
              <a:t>ATLAS</a:t>
            </a:r>
            <a:r>
              <a:rPr sz="1800" b="1" spc="-60" dirty="0">
                <a:solidFill>
                  <a:srgbClr val="FF0000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Cambria" panose="02040503050406030204"/>
                <a:cs typeface="Cambria" panose="02040503050406030204"/>
              </a:rPr>
              <a:t>collaboration</a:t>
            </a:r>
            <a:endParaRPr sz="1800">
              <a:latin typeface="Cambria" panose="02040503050406030204"/>
              <a:cs typeface="Cambria" panose="02040503050406030204"/>
            </a:endParaRPr>
          </a:p>
        </p:txBody>
      </p:sp>
      <p:pic>
        <p:nvPicPr>
          <p:cNvPr id="19" name="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344411" y="932700"/>
            <a:ext cx="2207514" cy="511289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6476238" y="989838"/>
            <a:ext cx="192658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130043"/>
                </a:solidFill>
                <a:latin typeface="Cambria" panose="02040503050406030204"/>
                <a:cs typeface="Cambria" panose="02040503050406030204"/>
              </a:rPr>
              <a:t>CMS</a:t>
            </a:r>
            <a:r>
              <a:rPr sz="1800" b="1" spc="-35" dirty="0">
                <a:solidFill>
                  <a:srgbClr val="130043"/>
                </a:solidFill>
                <a:latin typeface="Cambria" panose="02040503050406030204"/>
                <a:cs typeface="Cambria" panose="02040503050406030204"/>
              </a:rPr>
              <a:t> </a:t>
            </a:r>
            <a:r>
              <a:rPr sz="1800" b="1" spc="-10" dirty="0">
                <a:solidFill>
                  <a:srgbClr val="130043"/>
                </a:solidFill>
                <a:latin typeface="Cambria" panose="02040503050406030204"/>
                <a:cs typeface="Cambria" panose="02040503050406030204"/>
              </a:rPr>
              <a:t>collaboration</a:t>
            </a:r>
            <a:endParaRPr sz="1800">
              <a:latin typeface="Cambria" panose="02040503050406030204"/>
              <a:cs typeface="Cambria" panose="02040503050406030204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8416EE0C-0864-4EF0-886F-1F5B1CBC6C99}" type="datetime1">
              <a:rPr lang="zh-CN" altLang="en-US" spc="-25" smtClean="0"/>
            </a:fld>
            <a:endParaRPr spc="-25" dirty="0"/>
          </a:p>
        </p:txBody>
      </p:sp>
      <p:sp>
        <p:nvSpPr>
          <p:cNvPr id="21" name="object 21"/>
          <p:cNvSpPr txBox="1"/>
          <p:nvPr/>
        </p:nvSpPr>
        <p:spPr>
          <a:xfrm>
            <a:off x="203708" y="3944823"/>
            <a:ext cx="1929764" cy="666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0" dirty="0">
                <a:latin typeface="Times New Roman" panose="02020603050405020304"/>
                <a:cs typeface="Times New Roman" panose="02020603050405020304"/>
              </a:rPr>
              <a:t>Y.</a:t>
            </a:r>
            <a:r>
              <a:rPr sz="1400" spc="-7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Afik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Eur.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Phys.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J.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Plus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b="1" dirty="0">
                <a:latin typeface="Times New Roman" panose="02020603050405020304"/>
                <a:cs typeface="Times New Roman" panose="02020603050405020304"/>
              </a:rPr>
              <a:t>136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907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(2021).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989833" y="4160316"/>
            <a:ext cx="174243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4925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ATLAS</a:t>
            </a:r>
            <a:r>
              <a:rPr sz="1400" spc="1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Collaboration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Nature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b="1" dirty="0">
                <a:latin typeface="Times New Roman" panose="02020603050405020304"/>
                <a:cs typeface="Times New Roman" panose="02020603050405020304"/>
              </a:rPr>
              <a:t>633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542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(2024).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171057" y="4061866"/>
            <a:ext cx="26162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CMS</a:t>
            </a:r>
            <a:r>
              <a:rPr sz="14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collaboration.</a:t>
            </a:r>
            <a:endParaRPr sz="1400">
              <a:latin typeface="Times New Roman" panose="02020603050405020304"/>
              <a:cs typeface="Times New Roman" panose="02020603050405020304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Times New Roman" panose="02020603050405020304"/>
                <a:cs typeface="Times New Roman" panose="02020603050405020304"/>
              </a:rPr>
              <a:t>Rep.</a:t>
            </a:r>
            <a:r>
              <a:rPr sz="14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Prog.</a:t>
            </a:r>
            <a:r>
              <a:rPr sz="1400" spc="-2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Phys.</a:t>
            </a:r>
            <a:r>
              <a:rPr sz="14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b="1" dirty="0">
                <a:latin typeface="Times New Roman" panose="02020603050405020304"/>
                <a:cs typeface="Times New Roman" panose="02020603050405020304"/>
              </a:rPr>
              <a:t>87</a:t>
            </a:r>
            <a:r>
              <a:rPr sz="1400" dirty="0">
                <a:latin typeface="Times New Roman" panose="02020603050405020304"/>
                <a:cs typeface="Times New Roman" panose="02020603050405020304"/>
              </a:rPr>
              <a:t>,</a:t>
            </a:r>
            <a:r>
              <a:rPr sz="1400" spc="-3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117801</a:t>
            </a:r>
            <a:r>
              <a:rPr sz="14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spc="-10" dirty="0">
                <a:latin typeface="Times New Roman" panose="02020603050405020304"/>
                <a:cs typeface="Times New Roman" panose="02020603050405020304"/>
              </a:rPr>
              <a:t>(2024).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69514" y="222326"/>
            <a:ext cx="115443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43535" algn="l"/>
                <a:tab pos="675640" algn="l"/>
                <a:tab pos="1007110" algn="l"/>
              </a:tabLst>
            </a:pPr>
            <a:r>
              <a:rPr sz="1750" spc="-50" dirty="0">
                <a:latin typeface="Cambria Math" panose="02040503050406030204"/>
                <a:cs typeface="Cambria Math" panose="02040503050406030204"/>
              </a:rPr>
              <a:t>𝟏</a:t>
            </a:r>
            <a:r>
              <a:rPr sz="1750" dirty="0">
                <a:latin typeface="Cambria Math" panose="02040503050406030204"/>
                <a:cs typeface="Cambria Math" panose="02040503050406030204"/>
              </a:rPr>
              <a:t>	</a:t>
            </a:r>
            <a:r>
              <a:rPr sz="1750" spc="-50" dirty="0">
                <a:latin typeface="Cambria Math" panose="02040503050406030204"/>
                <a:cs typeface="Cambria Math" panose="02040503050406030204"/>
              </a:rPr>
              <a:t>𝟏</a:t>
            </a:r>
            <a:r>
              <a:rPr sz="1750" dirty="0">
                <a:latin typeface="Cambria Math" panose="02040503050406030204"/>
                <a:cs typeface="Cambria Math" panose="02040503050406030204"/>
              </a:rPr>
              <a:t>	</a:t>
            </a:r>
            <a:r>
              <a:rPr sz="1750" spc="-50" dirty="0">
                <a:latin typeface="Cambria Math" panose="02040503050406030204"/>
                <a:cs typeface="Cambria Math" panose="02040503050406030204"/>
              </a:rPr>
              <a:t>𝟐</a:t>
            </a:r>
            <a:r>
              <a:rPr sz="1750" dirty="0">
                <a:latin typeface="Cambria Math" panose="02040503050406030204"/>
                <a:cs typeface="Cambria Math" panose="02040503050406030204"/>
              </a:rPr>
              <a:t>	</a:t>
            </a:r>
            <a:r>
              <a:rPr sz="1750" spc="-50" dirty="0">
                <a:latin typeface="Cambria Math" panose="02040503050406030204"/>
                <a:cs typeface="Cambria Math" panose="02040503050406030204"/>
              </a:rPr>
              <a:t>𝟐</a:t>
            </a:r>
            <a:endParaRPr sz="175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1910" y="66878"/>
            <a:ext cx="286575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0" dirty="0">
                <a:latin typeface="Cambria Math" panose="02040503050406030204"/>
                <a:cs typeface="Cambria Math" panose="02040503050406030204"/>
              </a:rPr>
              <a:t>𝑯</a:t>
            </a:r>
            <a:r>
              <a:rPr sz="2400" b="0" spc="114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2400" b="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2400" b="0" spc="14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2400" b="0" dirty="0">
                <a:latin typeface="Cambria Math" panose="02040503050406030204"/>
                <a:cs typeface="Cambria Math" panose="02040503050406030204"/>
              </a:rPr>
              <a:t>𝒁𝒁</a:t>
            </a:r>
            <a:r>
              <a:rPr sz="2400" b="0" spc="12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2400" b="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2400" b="0" spc="14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2400" b="0" spc="-1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2625" b="0" spc="-15" baseline="3000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2400" b="0" spc="-1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2625" b="0" spc="-15" baseline="30000" dirty="0">
                <a:latin typeface="Cambria Math" panose="02040503050406030204"/>
                <a:cs typeface="Cambria Math" panose="02040503050406030204"/>
              </a:rPr>
              <a:t>−</a:t>
            </a:r>
            <a:r>
              <a:rPr sz="2400" b="0" spc="-1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2625" b="0" spc="-15" baseline="3000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2400" b="0" spc="-1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2625" b="0" spc="-15" baseline="30000" dirty="0">
                <a:latin typeface="Cambria Math" panose="02040503050406030204"/>
                <a:cs typeface="Cambria Math" panose="02040503050406030204"/>
              </a:rPr>
              <a:t>−</a:t>
            </a:r>
            <a:endParaRPr sz="2625" baseline="300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1490" y="786510"/>
            <a:ext cx="62020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"/>
              <a:tabLst>
                <a:tab pos="299085" algn="l"/>
              </a:tabLst>
            </a:pPr>
            <a:r>
              <a:rPr sz="1800" b="1" dirty="0">
                <a:latin typeface="Calibri" panose="020F0502020204030204"/>
                <a:cs typeface="Calibri" panose="020F0502020204030204"/>
              </a:rPr>
              <a:t>Large</a:t>
            </a:r>
            <a:r>
              <a:rPr sz="1800" b="1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number</a:t>
            </a:r>
            <a:r>
              <a:rPr sz="1800" b="1" spc="-6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of</a:t>
            </a:r>
            <a:r>
              <a:rPr sz="1800" b="1" spc="3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Higgs</a:t>
            </a:r>
            <a:r>
              <a:rPr sz="18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events</a:t>
            </a:r>
            <a:r>
              <a:rPr sz="18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from</a:t>
            </a:r>
            <a:r>
              <a:rPr sz="18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Vector</a:t>
            </a:r>
            <a:r>
              <a:rPr sz="1800" b="1" spc="-5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Boson</a:t>
            </a:r>
            <a:r>
              <a:rPr sz="1800" b="1" spc="-4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dirty="0">
                <a:latin typeface="Calibri" panose="020F0502020204030204"/>
                <a:cs typeface="Calibri" panose="020F0502020204030204"/>
              </a:rPr>
              <a:t>Fusion</a:t>
            </a:r>
            <a:r>
              <a:rPr sz="1800" b="1" spc="-7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b="1" spc="-10" dirty="0">
                <a:latin typeface="Calibri" panose="020F0502020204030204"/>
                <a:cs typeface="Calibri" panose="020F0502020204030204"/>
              </a:rPr>
              <a:t>(VBF)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702325" y="1915166"/>
            <a:ext cx="3521964" cy="2293619"/>
            <a:chOff x="121920" y="1656575"/>
            <a:chExt cx="3521964" cy="2293619"/>
          </a:xfrm>
        </p:grpSpPr>
        <p:pic>
          <p:nvPicPr>
            <p:cNvPr id="6" name="object 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21920" y="1656575"/>
              <a:ext cx="3521964" cy="22936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4613" y="1777403"/>
              <a:ext cx="2935986" cy="1864614"/>
            </a:xfrm>
            <a:prstGeom prst="rect">
              <a:avLst/>
            </a:prstGeom>
          </p:spPr>
        </p:pic>
      </p:grpSp>
      <p:grpSp>
        <p:nvGrpSpPr>
          <p:cNvPr id="31" name="组合 30"/>
          <p:cNvGrpSpPr/>
          <p:nvPr/>
        </p:nvGrpSpPr>
        <p:grpSpPr>
          <a:xfrm>
            <a:off x="1868576" y="1853846"/>
            <a:ext cx="3356305" cy="2140233"/>
            <a:chOff x="228904" y="1633698"/>
            <a:chExt cx="3356305" cy="2140233"/>
          </a:xfrm>
        </p:grpSpPr>
        <p:sp>
          <p:nvSpPr>
            <p:cNvPr id="8" name="object 8"/>
            <p:cNvSpPr txBox="1"/>
            <p:nvPr/>
          </p:nvSpPr>
          <p:spPr>
            <a:xfrm>
              <a:off x="3398265" y="1977898"/>
              <a:ext cx="114300" cy="203200"/>
            </a:xfrm>
            <a:prstGeom prst="rect">
              <a:avLst/>
            </a:prstGeom>
          </p:spPr>
          <p:txBody>
            <a:bodyPr vert="horz" wrap="square" lIns="0" tIns="1397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10"/>
                </a:spcBef>
              </a:pPr>
              <a:r>
                <a:rPr sz="1150" spc="-50" dirty="0">
                  <a:latin typeface="Cambria Math" panose="02040503050406030204"/>
                  <a:cs typeface="Cambria Math" panose="02040503050406030204"/>
                </a:rPr>
                <a:t>𝟏</a:t>
              </a:r>
              <a:endParaRPr sz="115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9" name="object 9"/>
            <p:cNvSpPr txBox="1"/>
            <p:nvPr/>
          </p:nvSpPr>
          <p:spPr>
            <a:xfrm>
              <a:off x="3267709" y="1793493"/>
              <a:ext cx="288925" cy="269240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95"/>
                </a:spcBef>
              </a:pPr>
              <a:r>
                <a:rPr sz="2400" spc="-37" baseline="-23000" dirty="0">
                  <a:latin typeface="Cambria Math" panose="02040503050406030204"/>
                  <a:cs typeface="Cambria Math" panose="02040503050406030204"/>
                </a:rPr>
                <a:t>𝓁</a:t>
              </a:r>
              <a:r>
                <a:rPr sz="1150" spc="-25" dirty="0">
                  <a:latin typeface="Cambria Math" panose="02040503050406030204"/>
                  <a:cs typeface="Cambria Math" panose="02040503050406030204"/>
                </a:rPr>
                <a:t>−</a:t>
              </a:r>
              <a:endParaRPr sz="115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0" name="object 10"/>
            <p:cNvSpPr txBox="1"/>
            <p:nvPr/>
          </p:nvSpPr>
          <p:spPr>
            <a:xfrm>
              <a:off x="3411982" y="2521458"/>
              <a:ext cx="125730" cy="22669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300" spc="-50" dirty="0">
                  <a:latin typeface="Cambria Math" panose="02040503050406030204"/>
                  <a:cs typeface="Cambria Math" panose="02040503050406030204"/>
                </a:rPr>
                <a:t>𝟏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1" name="object 11"/>
            <p:cNvSpPr txBox="1"/>
            <p:nvPr/>
          </p:nvSpPr>
          <p:spPr>
            <a:xfrm>
              <a:off x="3267709" y="2312670"/>
              <a:ext cx="31750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2000" dirty="0">
                  <a:latin typeface="Cambria Math" panose="02040503050406030204"/>
                  <a:cs typeface="Cambria Math" panose="02040503050406030204"/>
                </a:rPr>
                <a:t>𝓁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+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2" name="object 12"/>
            <p:cNvSpPr txBox="1"/>
            <p:nvPr/>
          </p:nvSpPr>
          <p:spPr>
            <a:xfrm>
              <a:off x="3409315" y="2856738"/>
              <a:ext cx="125730" cy="22669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300" spc="-50" dirty="0">
                  <a:latin typeface="Cambria Math" panose="02040503050406030204"/>
                  <a:cs typeface="Cambria Math" panose="02040503050406030204"/>
                </a:rPr>
                <a:t>𝟐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3265042" y="2649473"/>
              <a:ext cx="31750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2000" dirty="0">
                  <a:latin typeface="Cambria Math" panose="02040503050406030204"/>
                  <a:cs typeface="Cambria Math" panose="02040503050406030204"/>
                </a:rPr>
                <a:t>𝓁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−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4" name="object 14"/>
            <p:cNvSpPr txBox="1"/>
            <p:nvPr/>
          </p:nvSpPr>
          <p:spPr>
            <a:xfrm>
              <a:off x="3409315" y="3389198"/>
              <a:ext cx="126364" cy="22732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300" spc="-50" dirty="0">
                  <a:latin typeface="Cambria Math" panose="02040503050406030204"/>
                  <a:cs typeface="Cambria Math" panose="02040503050406030204"/>
                </a:rPr>
                <a:t>𝟐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3265042" y="3180410"/>
              <a:ext cx="317500" cy="3003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2000" dirty="0">
                  <a:latin typeface="Cambria Math" panose="02040503050406030204"/>
                  <a:cs typeface="Cambria Math" panose="02040503050406030204"/>
                </a:rPr>
                <a:t>𝓁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+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6" name="object 16"/>
            <p:cNvSpPr txBox="1"/>
            <p:nvPr/>
          </p:nvSpPr>
          <p:spPr>
            <a:xfrm>
              <a:off x="2481072" y="2231263"/>
              <a:ext cx="321945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1800" spc="-25" dirty="0">
                  <a:latin typeface="Cambria Math" panose="02040503050406030204"/>
                  <a:cs typeface="Cambria Math" panose="02040503050406030204"/>
                </a:rPr>
                <a:t>𝒁</a:t>
              </a:r>
              <a:r>
                <a:rPr sz="1950" spc="-37" baseline="-15000" dirty="0">
                  <a:latin typeface="Cambria Math" panose="02040503050406030204"/>
                  <a:cs typeface="Cambria Math" panose="02040503050406030204"/>
                </a:rPr>
                <a:t>𝟏</a:t>
              </a:r>
              <a:endParaRPr sz="1950" baseline="-150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7" name="object 17"/>
            <p:cNvSpPr txBox="1"/>
            <p:nvPr/>
          </p:nvSpPr>
          <p:spPr>
            <a:xfrm>
              <a:off x="2500122" y="2965450"/>
              <a:ext cx="17018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spc="-50" dirty="0">
                  <a:latin typeface="Cambria Math" panose="02040503050406030204"/>
                  <a:cs typeface="Cambria Math" panose="02040503050406030204"/>
                </a:rPr>
                <a:t>𝒁</a:t>
              </a:r>
              <a:endParaRPr sz="18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8" name="object 18"/>
            <p:cNvSpPr txBox="1"/>
            <p:nvPr/>
          </p:nvSpPr>
          <p:spPr>
            <a:xfrm>
              <a:off x="2644901" y="3073654"/>
              <a:ext cx="125730" cy="226695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20"/>
                </a:spcBef>
              </a:pPr>
              <a:r>
                <a:rPr sz="1300" spc="-50" dirty="0">
                  <a:latin typeface="Cambria Math" panose="02040503050406030204"/>
                  <a:cs typeface="Cambria Math" panose="02040503050406030204"/>
                </a:rPr>
                <a:t>𝟐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2129408" y="2541473"/>
              <a:ext cx="170180" cy="3003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800" b="1" spc="-50" dirty="0">
                  <a:latin typeface="Calibri" panose="020F0502020204030204"/>
                  <a:cs typeface="Calibri" panose="020F0502020204030204"/>
                </a:rPr>
                <a:t>H</a:t>
              </a:r>
              <a:endParaRPr sz="1800">
                <a:latin typeface="Calibri" panose="020F0502020204030204"/>
                <a:cs typeface="Calibri" panose="020F0502020204030204"/>
              </a:endParaRPr>
            </a:p>
          </p:txBody>
        </p:sp>
        <p:sp>
          <p:nvSpPr>
            <p:cNvPr id="20" name="object 20"/>
            <p:cNvSpPr txBox="1"/>
            <p:nvPr/>
          </p:nvSpPr>
          <p:spPr>
            <a:xfrm>
              <a:off x="228904" y="1963039"/>
              <a:ext cx="344805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0000" dirty="0">
                  <a:latin typeface="Cambria Math" panose="02040503050406030204"/>
                  <a:cs typeface="Cambria Math" panose="02040503050406030204"/>
                </a:rPr>
                <a:t>𝝁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+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21" name="object 21"/>
            <p:cNvSpPr txBox="1"/>
            <p:nvPr/>
          </p:nvSpPr>
          <p:spPr>
            <a:xfrm>
              <a:off x="228904" y="3067304"/>
              <a:ext cx="344805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0000" dirty="0">
                  <a:latin typeface="Cambria Math" panose="02040503050406030204"/>
                  <a:cs typeface="Cambria Math" panose="02040503050406030204"/>
                </a:rPr>
                <a:t>𝝁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−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22" name="object 22"/>
            <p:cNvSpPr txBox="1"/>
            <p:nvPr/>
          </p:nvSpPr>
          <p:spPr>
            <a:xfrm>
              <a:off x="1213408" y="2277821"/>
              <a:ext cx="424180" cy="3003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0000" dirty="0">
                  <a:latin typeface="Cambria Math" panose="02040503050406030204"/>
                  <a:cs typeface="Cambria Math" panose="02040503050406030204"/>
                </a:rPr>
                <a:t>𝑾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+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1271905" y="2809748"/>
              <a:ext cx="42418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2700" spc="-37" baseline="-20000" dirty="0">
                  <a:latin typeface="Cambria Math" panose="02040503050406030204"/>
                  <a:cs typeface="Cambria Math" panose="02040503050406030204"/>
                </a:rPr>
                <a:t>𝑾</a:t>
              </a:r>
              <a:r>
                <a:rPr sz="1300" spc="-25" dirty="0">
                  <a:latin typeface="Cambria Math" panose="02040503050406030204"/>
                  <a:cs typeface="Cambria Math" panose="02040503050406030204"/>
                </a:rPr>
                <a:t>−</a:t>
              </a:r>
              <a:endParaRPr sz="130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24" name="object 24"/>
            <p:cNvSpPr txBox="1"/>
            <p:nvPr/>
          </p:nvSpPr>
          <p:spPr>
            <a:xfrm>
              <a:off x="2481072" y="1633698"/>
              <a:ext cx="31242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1800" spc="-520" dirty="0">
                  <a:latin typeface="Cambria Math" panose="02040503050406030204"/>
                  <a:cs typeface="Cambria Math" panose="02040503050406030204"/>
                </a:rPr>
                <a:t>𝝂</a:t>
              </a:r>
              <a:r>
                <a:rPr sz="1950" spc="-780" baseline="-15000" dirty="0">
                  <a:latin typeface="Cambria Math" panose="02040503050406030204"/>
                  <a:cs typeface="Cambria Math" panose="02040503050406030204"/>
                </a:rPr>
                <a:t>𝝁</a:t>
              </a:r>
              <a:endParaRPr sz="1950" baseline="-15000" dirty="0">
                <a:latin typeface="Cambria Math" panose="02040503050406030204"/>
                <a:cs typeface="Cambria Math" panose="02040503050406030204"/>
              </a:endParaRPr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2486279" y="3474211"/>
              <a:ext cx="312420" cy="29972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38100">
                <a:lnSpc>
                  <a:spcPct val="100000"/>
                </a:lnSpc>
                <a:spcBef>
                  <a:spcPts val="100"/>
                </a:spcBef>
              </a:pPr>
              <a:r>
                <a:rPr sz="1800" spc="-25" dirty="0">
                  <a:latin typeface="Cambria Math" panose="02040503050406030204"/>
                  <a:cs typeface="Cambria Math" panose="02040503050406030204"/>
                </a:rPr>
                <a:t>𝝂</a:t>
              </a:r>
              <a:r>
                <a:rPr sz="1950" spc="-37" baseline="-15000" dirty="0">
                  <a:latin typeface="Cambria Math" panose="02040503050406030204"/>
                  <a:cs typeface="Cambria Math" panose="02040503050406030204"/>
                </a:rPr>
                <a:t>𝝁</a:t>
              </a:r>
              <a:endParaRPr sz="1950" baseline="-15000">
                <a:latin typeface="Cambria Math" panose="02040503050406030204"/>
                <a:cs typeface="Cambria Math" panose="02040503050406030204"/>
              </a:endParaRPr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F4C1C8F2-5F3F-4BA9-A0CF-5ED9D0E68F47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42187" y="1021080"/>
            <a:ext cx="6881621" cy="60731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30225" y="715213"/>
            <a:ext cx="302387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8450" indent="-28575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"/>
              <a:tabLst>
                <a:tab pos="298450" algn="l"/>
              </a:tabLst>
            </a:pP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Bell-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type</a:t>
            </a:r>
            <a:r>
              <a:rPr sz="1600" b="1" spc="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inequality</a:t>
            </a:r>
            <a:r>
              <a:rPr sz="1600" b="1" spc="-10" dirty="0">
                <a:latin typeface="等线" panose="02010600030101010101" charset="-122"/>
                <a:cs typeface="等线" panose="02010600030101010101" charset="-122"/>
              </a:rPr>
              <a:t>（</a:t>
            </a:r>
            <a:r>
              <a:rPr sz="1600" b="1" spc="-10" dirty="0">
                <a:latin typeface="Calibri" panose="020F0502020204030204"/>
                <a:cs typeface="Calibri" panose="020F0502020204030204"/>
              </a:rPr>
              <a:t>CGLMP</a:t>
            </a:r>
            <a:r>
              <a:rPr sz="1600" b="1" spc="-10" dirty="0">
                <a:latin typeface="等线" panose="02010600030101010101" charset="-122"/>
                <a:cs typeface="等线" panose="02010600030101010101" charset="-122"/>
              </a:rPr>
              <a:t>）</a:t>
            </a:r>
            <a:endParaRPr sz="1600">
              <a:latin typeface="等线" panose="02010600030101010101" charset="-122"/>
              <a:cs typeface="等线" panose="02010600030101010101" charset="-122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7107" y="1684020"/>
            <a:ext cx="3464814" cy="57835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7887" y="2859023"/>
            <a:ext cx="7016496" cy="63703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29412" y="3794759"/>
            <a:ext cx="6765036" cy="61417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055">
              <a:lnSpc>
                <a:spcPct val="100000"/>
              </a:lnSpc>
              <a:spcBef>
                <a:spcPts val="100"/>
              </a:spcBef>
            </a:pPr>
            <a:r>
              <a:rPr sz="2400" spc="-65" dirty="0"/>
              <a:t>Two-</a:t>
            </a:r>
            <a:r>
              <a:rPr sz="2400" dirty="0"/>
              <a:t>qutrit</a:t>
            </a:r>
            <a:r>
              <a:rPr sz="2400" spc="15" dirty="0"/>
              <a:t> </a:t>
            </a:r>
            <a:r>
              <a:rPr sz="2400" dirty="0"/>
              <a:t>:</a:t>
            </a:r>
            <a:r>
              <a:rPr sz="2400" spc="10" dirty="0"/>
              <a:t> </a:t>
            </a:r>
            <a:r>
              <a:rPr sz="2400" b="0" spc="-10" dirty="0">
                <a:latin typeface="Cambria Math" panose="02040503050406030204"/>
                <a:cs typeface="Cambria Math" panose="02040503050406030204"/>
              </a:rPr>
              <a:t>𝑽𝑽(𝒁𝒁,</a:t>
            </a:r>
            <a:r>
              <a:rPr sz="2400" b="0" spc="-13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2400" b="0" spc="-25" dirty="0">
                <a:latin typeface="Cambria Math" panose="02040503050406030204"/>
                <a:cs typeface="Cambria Math" panose="02040503050406030204"/>
              </a:rPr>
              <a:t>𝑾𝑾)</a:t>
            </a:r>
            <a:endParaRPr sz="24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AE1C4853-E5BC-4BF1-8372-3F790845F9FD}" type="datetime1">
              <a:rPr lang="zh-CN" altLang="en-US" spc="-25" smtClean="0"/>
            </a:fld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293928" y="2291252"/>
            <a:ext cx="2823845" cy="544195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350"/>
              </a:spcBef>
              <a:buFont typeface="Wingdings" panose="05000000000000000000"/>
              <a:buChar char=""/>
              <a:tabLst>
                <a:tab pos="299085" algn="l"/>
              </a:tabLst>
            </a:pPr>
            <a:r>
              <a:rPr sz="1600" b="1" dirty="0">
                <a:latin typeface="Times New Roman" panose="02020603050405020304"/>
                <a:cs typeface="Times New Roman" panose="02020603050405020304"/>
              </a:rPr>
              <a:t>Spin</a:t>
            </a:r>
            <a:r>
              <a:rPr sz="1600" b="1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density</a:t>
            </a:r>
            <a:r>
              <a:rPr sz="1600" b="1" spc="-5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dirty="0">
                <a:latin typeface="Times New Roman" panose="02020603050405020304"/>
                <a:cs typeface="Times New Roman" panose="02020603050405020304"/>
              </a:rPr>
              <a:t>matrix</a:t>
            </a:r>
            <a:r>
              <a:rPr sz="1600" b="1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b="1" spc="-10" dirty="0">
                <a:latin typeface="Times New Roman" panose="02020603050405020304"/>
                <a:cs typeface="Times New Roman" panose="02020603050405020304"/>
              </a:rPr>
              <a:t>(SDM)</a:t>
            </a:r>
            <a:endParaRPr sz="1600">
              <a:latin typeface="Times New Roman" panose="02020603050405020304"/>
              <a:cs typeface="Times New Roman" panose="02020603050405020304"/>
            </a:endParaRPr>
          </a:p>
          <a:p>
            <a:pPr marL="610235" lvl="1" indent="-286385">
              <a:lnSpc>
                <a:spcPct val="100000"/>
              </a:lnSpc>
              <a:spcBef>
                <a:spcPts val="230"/>
              </a:spcBef>
              <a:buFont typeface="Wingdings" panose="05000000000000000000"/>
              <a:buChar char=""/>
              <a:tabLst>
                <a:tab pos="610235" algn="l"/>
              </a:tabLst>
            </a:pPr>
            <a:r>
              <a:rPr sz="1400" b="1" dirty="0">
                <a:latin typeface="Times New Roman" panose="02020603050405020304"/>
                <a:cs typeface="Times New Roman" panose="02020603050405020304"/>
              </a:rPr>
              <a:t>Gell-Mann</a:t>
            </a:r>
            <a:r>
              <a:rPr sz="1400" b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b="1" spc="-10" dirty="0">
                <a:latin typeface="Times New Roman" panose="02020603050405020304"/>
                <a:cs typeface="Times New Roman" panose="02020603050405020304"/>
              </a:rPr>
              <a:t>Parameterization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05434" y="3417570"/>
            <a:ext cx="30962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spcBef>
                <a:spcPts val="100"/>
              </a:spcBef>
              <a:buFont typeface="Wingdings" panose="05000000000000000000"/>
              <a:buChar char=""/>
              <a:tabLst>
                <a:tab pos="299085" algn="l"/>
              </a:tabLst>
            </a:pPr>
            <a:r>
              <a:rPr sz="1400" b="1" spc="-10" dirty="0">
                <a:latin typeface="Times New Roman" panose="02020603050405020304"/>
                <a:cs typeface="Times New Roman" panose="02020603050405020304"/>
              </a:rPr>
              <a:t>Irreducible</a:t>
            </a:r>
            <a:r>
              <a:rPr sz="1400" b="1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b="1" spc="-25" dirty="0">
                <a:latin typeface="Times New Roman" panose="02020603050405020304"/>
                <a:cs typeface="Times New Roman" panose="02020603050405020304"/>
              </a:rPr>
              <a:t>Tensor</a:t>
            </a:r>
            <a:r>
              <a:rPr sz="1400" b="1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400" b="1" spc="-10" dirty="0">
                <a:latin typeface="Times New Roman" panose="02020603050405020304"/>
                <a:cs typeface="Times New Roman" panose="02020603050405020304"/>
              </a:rPr>
              <a:t>Parameterization</a:t>
            </a:r>
            <a:endParaRPr sz="14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320153" y="4510227"/>
            <a:ext cx="139890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J.A</a:t>
            </a:r>
            <a:r>
              <a:rPr sz="1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Aguilar</a:t>
            </a:r>
            <a:r>
              <a:rPr sz="12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et.al</a:t>
            </a:r>
            <a:endParaRPr sz="1200">
              <a:latin typeface="Calibri" panose="020F0502020204030204"/>
              <a:cs typeface="Calibri" panose="020F0502020204030204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latin typeface="Calibri" panose="020F0502020204030204"/>
                <a:cs typeface="Calibri" panose="020F0502020204030204"/>
              </a:rPr>
              <a:t>PhysRevD.107.016012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441185" y="1687195"/>
            <a:ext cx="2235200" cy="3613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latin typeface="Calibri" panose="020F0502020204030204"/>
                <a:cs typeface="Calibri" panose="020F0502020204030204"/>
              </a:rPr>
              <a:t>A.J.</a:t>
            </a:r>
            <a:r>
              <a:rPr sz="11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100" dirty="0">
                <a:latin typeface="Calibri" panose="020F0502020204030204"/>
                <a:cs typeface="Calibri" panose="020F0502020204030204"/>
              </a:rPr>
              <a:t>Barr</a:t>
            </a:r>
            <a:r>
              <a:rPr sz="1100" spc="35" dirty="0">
                <a:latin typeface="Calibri" panose="020F0502020204030204"/>
                <a:cs typeface="Calibri" panose="020F0502020204030204"/>
              </a:rPr>
              <a:t> </a:t>
            </a:r>
            <a:r>
              <a:rPr sz="1100" dirty="0">
                <a:latin typeface="Calibri" panose="020F0502020204030204"/>
                <a:cs typeface="Calibri" panose="020F0502020204030204"/>
              </a:rPr>
              <a:t>et.al,</a:t>
            </a:r>
            <a:r>
              <a:rPr sz="1100" spc="10" dirty="0">
                <a:latin typeface="Calibri" panose="020F0502020204030204"/>
                <a:cs typeface="Calibri" panose="020F0502020204030204"/>
              </a:rPr>
              <a:t> </a:t>
            </a:r>
            <a:r>
              <a:rPr sz="1100" spc="-10" dirty="0">
                <a:latin typeface="Calibri" panose="020F0502020204030204"/>
                <a:cs typeface="Calibri" panose="020F0502020204030204"/>
              </a:rPr>
              <a:t>Prog.Part.Nucl.Phys.</a:t>
            </a:r>
            <a:r>
              <a:rPr sz="11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100" spc="-25" dirty="0">
                <a:latin typeface="Calibri" panose="020F0502020204030204"/>
                <a:cs typeface="Calibri" panose="020F0502020204030204"/>
              </a:rPr>
              <a:t>139 </a:t>
            </a:r>
            <a:r>
              <a:rPr sz="1100" dirty="0">
                <a:latin typeface="Calibri" panose="020F0502020204030204"/>
                <a:cs typeface="Calibri" panose="020F0502020204030204"/>
              </a:rPr>
              <a:t>(2024)</a:t>
            </a:r>
            <a:r>
              <a:rPr sz="11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100" spc="-10" dirty="0">
                <a:latin typeface="Calibri" panose="020F0502020204030204"/>
                <a:cs typeface="Calibri" panose="020F0502020204030204"/>
              </a:rPr>
              <a:t>104134</a:t>
            </a:r>
            <a:endParaRPr sz="1100">
              <a:latin typeface="Calibri" panose="020F0502020204030204"/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00551" y="670941"/>
            <a:ext cx="1957070" cy="248920"/>
          </a:xfrm>
          <a:custGeom>
            <a:avLst/>
            <a:gdLst/>
            <a:ahLst/>
            <a:cxnLst/>
            <a:rect l="l" t="t" r="r" b="b"/>
            <a:pathLst>
              <a:path w="1957070" h="248919">
                <a:moveTo>
                  <a:pt x="1956816" y="0"/>
                </a:moveTo>
                <a:lnTo>
                  <a:pt x="0" y="0"/>
                </a:lnTo>
                <a:lnTo>
                  <a:pt x="0" y="248412"/>
                </a:lnTo>
                <a:lnTo>
                  <a:pt x="1956816" y="248412"/>
                </a:lnTo>
                <a:lnTo>
                  <a:pt x="195681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112770" y="765175"/>
            <a:ext cx="684530" cy="18097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000" dirty="0">
                <a:latin typeface="Cambria Math" panose="02040503050406030204"/>
                <a:cs typeface="Cambria Math" panose="02040503050406030204"/>
              </a:rPr>
              <a:t>1</a:t>
            </a:r>
            <a:r>
              <a:rPr sz="1000" spc="265" dirty="0">
                <a:latin typeface="Cambria Math" panose="02040503050406030204"/>
                <a:cs typeface="Cambria Math" panose="02040503050406030204"/>
              </a:rPr>
              <a:t>  </a:t>
            </a:r>
            <a:r>
              <a:rPr sz="1000" dirty="0">
                <a:latin typeface="Cambria Math" panose="02040503050406030204"/>
                <a:cs typeface="Cambria Math" panose="02040503050406030204"/>
              </a:rPr>
              <a:t>1</a:t>
            </a:r>
            <a:r>
              <a:rPr sz="1000" spc="285" dirty="0">
                <a:latin typeface="Cambria Math" panose="02040503050406030204"/>
                <a:cs typeface="Cambria Math" panose="02040503050406030204"/>
              </a:rPr>
              <a:t>  </a:t>
            </a:r>
            <a:r>
              <a:rPr sz="1000" dirty="0">
                <a:latin typeface="Cambria Math" panose="02040503050406030204"/>
                <a:cs typeface="Cambria Math" panose="02040503050406030204"/>
              </a:rPr>
              <a:t>2</a:t>
            </a:r>
            <a:r>
              <a:rPr sz="1000" spc="270" dirty="0">
                <a:latin typeface="Cambria Math" panose="02040503050406030204"/>
                <a:cs typeface="Cambria Math" panose="02040503050406030204"/>
              </a:rPr>
              <a:t>  </a:t>
            </a:r>
            <a:r>
              <a:rPr sz="1000" spc="-50" dirty="0">
                <a:latin typeface="Cambria Math" panose="02040503050406030204"/>
                <a:cs typeface="Cambria Math" panose="02040503050406030204"/>
              </a:rPr>
              <a:t>2</a:t>
            </a:r>
            <a:endParaRPr sz="1000">
              <a:latin typeface="Cambria Math" panose="02040503050406030204"/>
              <a:cs typeface="Cambria Math" panose="0204050305040603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861" y="650874"/>
            <a:ext cx="58388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50" indent="-28575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"/>
              <a:tabLst>
                <a:tab pos="323850" algn="l"/>
              </a:tabLst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Differential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Cross</a:t>
            </a:r>
            <a:r>
              <a:rPr sz="16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section</a:t>
            </a:r>
            <a:r>
              <a:rPr sz="1100" dirty="0">
                <a:latin typeface="Calibri" panose="020F0502020204030204"/>
                <a:cs typeface="Calibri" panose="020F0502020204030204"/>
              </a:rPr>
              <a:t>:</a:t>
            </a:r>
            <a:r>
              <a:rPr sz="1100" spc="114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mbria Math" panose="02040503050406030204"/>
                <a:cs typeface="Cambria Math" panose="02040503050406030204"/>
              </a:rPr>
              <a:t>𝑧𝑧</a:t>
            </a:r>
            <a:r>
              <a:rPr sz="1400" spc="6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40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sz="1400" spc="5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40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1500" baseline="3100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140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1500" baseline="31000" dirty="0">
                <a:latin typeface="Cambria Math" panose="02040503050406030204"/>
                <a:cs typeface="Cambria Math" panose="02040503050406030204"/>
              </a:rPr>
              <a:t>−</a:t>
            </a:r>
            <a:r>
              <a:rPr sz="140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1500" baseline="31000" dirty="0">
                <a:latin typeface="Cambria Math" panose="02040503050406030204"/>
                <a:cs typeface="Cambria Math" panose="02040503050406030204"/>
              </a:rPr>
              <a:t>+</a:t>
            </a:r>
            <a:r>
              <a:rPr sz="1400" dirty="0">
                <a:latin typeface="Cambria Math" panose="02040503050406030204"/>
                <a:cs typeface="Cambria Math" panose="02040503050406030204"/>
              </a:rPr>
              <a:t>𝓁</a:t>
            </a:r>
            <a:r>
              <a:rPr sz="1500" baseline="31000" dirty="0">
                <a:latin typeface="Cambria Math" panose="02040503050406030204"/>
                <a:cs typeface="Cambria Math" panose="02040503050406030204"/>
              </a:rPr>
              <a:t>−</a:t>
            </a:r>
            <a:r>
              <a:rPr sz="1500" spc="150" baseline="31000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(parent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particle’s</a:t>
            </a:r>
            <a:r>
              <a:rPr sz="1400" spc="-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dirty="0">
                <a:latin typeface="Calibri" panose="020F0502020204030204"/>
                <a:cs typeface="Calibri" panose="020F0502020204030204"/>
              </a:rPr>
              <a:t>rest</a:t>
            </a:r>
            <a:r>
              <a:rPr sz="1400" spc="-35" dirty="0">
                <a:latin typeface="Calibri" panose="020F0502020204030204"/>
                <a:cs typeface="Calibri" panose="020F0502020204030204"/>
              </a:rPr>
              <a:t> </a:t>
            </a:r>
            <a:r>
              <a:rPr sz="1400" spc="-10" dirty="0">
                <a:latin typeface="Calibri" panose="020F0502020204030204"/>
                <a:cs typeface="Calibri" panose="020F0502020204030204"/>
              </a:rPr>
              <a:t>frame)</a:t>
            </a:r>
            <a:endParaRPr sz="1400">
              <a:latin typeface="Calibri" panose="020F0502020204030204"/>
              <a:cs typeface="Calibri" panose="020F0502020204030204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884614" y="3701415"/>
            <a:ext cx="4342765" cy="933450"/>
            <a:chOff x="2884614" y="3701415"/>
            <a:chExt cx="4342765" cy="933450"/>
          </a:xfrm>
        </p:grpSpPr>
        <p:pic>
          <p:nvPicPr>
            <p:cNvPr id="6" name="object 6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2894075" y="3710940"/>
              <a:ext cx="4323587" cy="91440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89376" y="3706177"/>
              <a:ext cx="4333240" cy="923925"/>
            </a:xfrm>
            <a:custGeom>
              <a:avLst/>
              <a:gdLst/>
              <a:ahLst/>
              <a:cxnLst/>
              <a:rect l="l" t="t" r="r" b="b"/>
              <a:pathLst>
                <a:path w="4333240" h="923925">
                  <a:moveTo>
                    <a:pt x="0" y="923925"/>
                  </a:moveTo>
                  <a:lnTo>
                    <a:pt x="4333113" y="923925"/>
                  </a:lnTo>
                  <a:lnTo>
                    <a:pt x="4333113" y="0"/>
                  </a:lnTo>
                  <a:lnTo>
                    <a:pt x="0" y="0"/>
                  </a:lnTo>
                  <a:lnTo>
                    <a:pt x="0" y="923925"/>
                  </a:lnTo>
                  <a:close/>
                </a:path>
              </a:pathLst>
            </a:custGeom>
            <a:ln w="9525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209194" y="2911855"/>
            <a:ext cx="35642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7815" marR="5080" indent="-285750">
              <a:lnSpc>
                <a:spcPct val="100000"/>
              </a:lnSpc>
              <a:spcBef>
                <a:spcPts val="95"/>
              </a:spcBef>
              <a:buFont typeface="Wingdings" panose="05000000000000000000"/>
              <a:buChar char=""/>
              <a:tabLst>
                <a:tab pos="299085" algn="l"/>
              </a:tabLst>
            </a:pPr>
            <a:r>
              <a:rPr sz="1600" dirty="0">
                <a:latin typeface="Times New Roman" panose="02020603050405020304"/>
                <a:cs typeface="Times New Roman" panose="02020603050405020304"/>
              </a:rPr>
              <a:t>Statistical</a:t>
            </a:r>
            <a:r>
              <a:rPr sz="1600" spc="-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average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over</a:t>
            </a:r>
            <a:r>
              <a:rPr sz="1600" spc="-4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events</a:t>
            </a:r>
            <a:r>
              <a:rPr sz="1600" spc="-3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gives</a:t>
            </a:r>
            <a:r>
              <a:rPr sz="1600" spc="-40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the 	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polarization</a:t>
            </a:r>
            <a:r>
              <a:rPr sz="1600" spc="-2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and</a:t>
            </a:r>
            <a:r>
              <a:rPr sz="1600" spc="-5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dirty="0">
                <a:latin typeface="Times New Roman" panose="02020603050405020304"/>
                <a:cs typeface="Times New Roman" panose="02020603050405020304"/>
              </a:rPr>
              <a:t>correlation</a:t>
            </a:r>
            <a:r>
              <a:rPr sz="1600" spc="-15" dirty="0">
                <a:latin typeface="Times New Roman" panose="02020603050405020304"/>
                <a:cs typeface="Times New Roman" panose="02020603050405020304"/>
              </a:rPr>
              <a:t> </a:t>
            </a:r>
            <a:r>
              <a:rPr sz="1600" spc="-10" dirty="0">
                <a:latin typeface="Times New Roman" panose="02020603050405020304"/>
                <a:cs typeface="Times New Roman" panose="02020603050405020304"/>
              </a:rPr>
              <a:t>coefficients</a:t>
            </a:r>
            <a:endParaRPr sz="1600"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98181" y="922146"/>
            <a:ext cx="13989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Calibri" panose="020F0502020204030204"/>
                <a:cs typeface="Calibri" panose="020F0502020204030204"/>
              </a:rPr>
              <a:t>J.A</a:t>
            </a:r>
            <a:r>
              <a:rPr sz="1200" spc="-15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dirty="0">
                <a:latin typeface="Calibri" panose="020F0502020204030204"/>
                <a:cs typeface="Calibri" panose="020F0502020204030204"/>
              </a:rPr>
              <a:t>Aguilar</a:t>
            </a:r>
            <a:r>
              <a:rPr sz="1200" spc="-20" dirty="0">
                <a:latin typeface="Calibri" panose="020F0502020204030204"/>
                <a:cs typeface="Calibri" panose="020F0502020204030204"/>
              </a:rPr>
              <a:t> </a:t>
            </a:r>
            <a:r>
              <a:rPr sz="1200" spc="-10" dirty="0">
                <a:latin typeface="Calibri" panose="020F0502020204030204"/>
                <a:cs typeface="Calibri" panose="020F0502020204030204"/>
              </a:rPr>
              <a:t>et.al PhysRevD.107.016012</a:t>
            </a:r>
            <a:endParaRPr sz="12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446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mbria" panose="02040503050406030204"/>
                <a:cs typeface="Cambria" panose="02040503050406030204"/>
              </a:rPr>
              <a:t>Quantum</a:t>
            </a:r>
            <a:r>
              <a:rPr sz="2400" spc="-65" dirty="0">
                <a:latin typeface="Cambria" panose="02040503050406030204"/>
                <a:cs typeface="Cambria" panose="02040503050406030204"/>
              </a:rPr>
              <a:t> </a:t>
            </a:r>
            <a:r>
              <a:rPr sz="2400" dirty="0">
                <a:latin typeface="Cambria" panose="02040503050406030204"/>
                <a:cs typeface="Cambria" panose="02040503050406030204"/>
              </a:rPr>
              <a:t>State</a:t>
            </a:r>
            <a:r>
              <a:rPr sz="2400" spc="-65" dirty="0">
                <a:latin typeface="Cambria" panose="02040503050406030204"/>
                <a:cs typeface="Cambria" panose="02040503050406030204"/>
              </a:rPr>
              <a:t> </a:t>
            </a:r>
            <a:r>
              <a:rPr sz="2400" spc="-45" dirty="0">
                <a:latin typeface="Cambria" panose="02040503050406030204"/>
                <a:cs typeface="Cambria" panose="02040503050406030204"/>
              </a:rPr>
              <a:t>Tomography</a:t>
            </a:r>
            <a:r>
              <a:rPr sz="2400" spc="-45" dirty="0">
                <a:latin typeface="等线" panose="02010600030101010101" charset="-122"/>
                <a:cs typeface="等线" panose="02010600030101010101" charset="-122"/>
              </a:rPr>
              <a:t>（</a:t>
            </a:r>
            <a:r>
              <a:rPr sz="2400" dirty="0">
                <a:latin typeface="等线" panose="02010600030101010101" charset="-122"/>
                <a:cs typeface="等线" panose="02010600030101010101" charset="-122"/>
              </a:rPr>
              <a:t>量子层析</a:t>
            </a:r>
            <a:r>
              <a:rPr sz="2400" spc="-50" dirty="0">
                <a:latin typeface="等线" panose="02010600030101010101" charset="-122"/>
                <a:cs typeface="等线" panose="02010600030101010101" charset="-122"/>
              </a:rPr>
              <a:t>）</a:t>
            </a:r>
            <a:endParaRPr sz="2400">
              <a:latin typeface="等线" panose="02010600030101010101" charset="-122"/>
              <a:cs typeface="等线" panose="02010600030101010101" charset="-122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20111" y="2057400"/>
            <a:ext cx="5911595" cy="95707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3463" y="1222247"/>
            <a:ext cx="3384804" cy="519684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766318" y="1926082"/>
            <a:ext cx="1546225" cy="521970"/>
            <a:chOff x="766318" y="1926082"/>
            <a:chExt cx="1546225" cy="521970"/>
          </a:xfrm>
        </p:grpSpPr>
        <p:sp>
          <p:nvSpPr>
            <p:cNvPr id="14" name="object 14"/>
            <p:cNvSpPr/>
            <p:nvPr/>
          </p:nvSpPr>
          <p:spPr>
            <a:xfrm>
              <a:off x="772668" y="1932432"/>
              <a:ext cx="1533525" cy="509270"/>
            </a:xfrm>
            <a:custGeom>
              <a:avLst/>
              <a:gdLst/>
              <a:ahLst/>
              <a:cxnLst/>
              <a:rect l="l" t="t" r="r" b="b"/>
              <a:pathLst>
                <a:path w="1533525" h="509269">
                  <a:moveTo>
                    <a:pt x="127253" y="0"/>
                  </a:moveTo>
                  <a:lnTo>
                    <a:pt x="0" y="0"/>
                  </a:lnTo>
                  <a:lnTo>
                    <a:pt x="0" y="445388"/>
                  </a:lnTo>
                  <a:lnTo>
                    <a:pt x="1405889" y="445388"/>
                  </a:lnTo>
                  <a:lnTo>
                    <a:pt x="1405889" y="509016"/>
                  </a:lnTo>
                  <a:lnTo>
                    <a:pt x="1533144" y="381762"/>
                  </a:lnTo>
                  <a:lnTo>
                    <a:pt x="1405889" y="254507"/>
                  </a:lnTo>
                  <a:lnTo>
                    <a:pt x="1405889" y="318135"/>
                  </a:lnTo>
                  <a:lnTo>
                    <a:pt x="127253" y="318135"/>
                  </a:lnTo>
                  <a:lnTo>
                    <a:pt x="127253" y="0"/>
                  </a:lnTo>
                  <a:close/>
                </a:path>
              </a:pathLst>
            </a:custGeom>
            <a:solidFill>
              <a:srgbClr val="4471C4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/>
            <p:cNvSpPr/>
            <p:nvPr/>
          </p:nvSpPr>
          <p:spPr>
            <a:xfrm>
              <a:off x="772668" y="1932432"/>
              <a:ext cx="1533525" cy="509270"/>
            </a:xfrm>
            <a:custGeom>
              <a:avLst/>
              <a:gdLst/>
              <a:ahLst/>
              <a:cxnLst/>
              <a:rect l="l" t="t" r="r" b="b"/>
              <a:pathLst>
                <a:path w="1533525" h="509269">
                  <a:moveTo>
                    <a:pt x="127253" y="0"/>
                  </a:moveTo>
                  <a:lnTo>
                    <a:pt x="127253" y="318135"/>
                  </a:lnTo>
                  <a:lnTo>
                    <a:pt x="1405889" y="318135"/>
                  </a:lnTo>
                  <a:lnTo>
                    <a:pt x="1405889" y="254507"/>
                  </a:lnTo>
                  <a:lnTo>
                    <a:pt x="1533144" y="381762"/>
                  </a:lnTo>
                  <a:lnTo>
                    <a:pt x="1405889" y="509016"/>
                  </a:lnTo>
                  <a:lnTo>
                    <a:pt x="1405889" y="445388"/>
                  </a:lnTo>
                  <a:lnTo>
                    <a:pt x="0" y="445388"/>
                  </a:lnTo>
                  <a:lnTo>
                    <a:pt x="0" y="0"/>
                  </a:lnTo>
                  <a:lnTo>
                    <a:pt x="127253" y="0"/>
                  </a:lnTo>
                  <a:close/>
                </a:path>
              </a:pathLst>
            </a:custGeom>
            <a:ln w="12699">
              <a:solidFill>
                <a:srgbClr val="2E528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6" name="object 1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47971" y="1269491"/>
            <a:ext cx="1415796" cy="292608"/>
          </a:xfrm>
          <a:prstGeom prst="rect">
            <a:avLst/>
          </a:prstGeom>
        </p:spPr>
      </p:pic>
      <p:sp>
        <p:nvSpPr>
          <p:cNvPr id="19" name="object 1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77EF55F4-10AF-4153-B246-215ECD6A6F8A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1551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Reference</a:t>
            </a:r>
            <a:r>
              <a:rPr spc="-40" dirty="0"/>
              <a:t> </a:t>
            </a:r>
            <a:r>
              <a:rPr dirty="0"/>
              <a:t>frame:</a:t>
            </a:r>
            <a:r>
              <a:rPr spc="-55" dirty="0"/>
              <a:t> </a:t>
            </a:r>
            <a:r>
              <a:rPr dirty="0"/>
              <a:t>helicity</a:t>
            </a:r>
            <a:r>
              <a:rPr spc="-40" dirty="0"/>
              <a:t> </a:t>
            </a:r>
            <a:r>
              <a:rPr spc="-10" dirty="0"/>
              <a:t>basis</a:t>
            </a:r>
            <a:endParaRPr spc="-10" dirty="0"/>
          </a:p>
        </p:txBody>
      </p:sp>
      <p:grpSp>
        <p:nvGrpSpPr>
          <p:cNvPr id="3" name="object 3"/>
          <p:cNvGrpSpPr/>
          <p:nvPr/>
        </p:nvGrpSpPr>
        <p:grpSpPr>
          <a:xfrm>
            <a:off x="539495" y="466344"/>
            <a:ext cx="8154670" cy="4220845"/>
            <a:chOff x="539495" y="466344"/>
            <a:chExt cx="8154670" cy="4220845"/>
          </a:xfrm>
        </p:grpSpPr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659891" y="466344"/>
              <a:ext cx="7199376" cy="254965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8491" y="694944"/>
              <a:ext cx="6749033" cy="20993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9495" y="2976372"/>
              <a:ext cx="8154161" cy="1710689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CE7684E8-6EE7-40E7-9979-F4ACDCDDDB25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36651" y="1008443"/>
            <a:ext cx="3233420" cy="509905"/>
            <a:chOff x="636651" y="1008443"/>
            <a:chExt cx="3233420" cy="509905"/>
          </a:xfrm>
        </p:grpSpPr>
        <p:sp>
          <p:nvSpPr>
            <p:cNvPr id="3" name="object 3"/>
            <p:cNvSpPr/>
            <p:nvPr/>
          </p:nvSpPr>
          <p:spPr>
            <a:xfrm>
              <a:off x="673472" y="1160045"/>
              <a:ext cx="8255" cy="167005"/>
            </a:xfrm>
            <a:custGeom>
              <a:avLst/>
              <a:gdLst/>
              <a:ahLst/>
              <a:cxnLst/>
              <a:rect l="l" t="t" r="r" b="b"/>
              <a:pathLst>
                <a:path w="8254" h="167005">
                  <a:moveTo>
                    <a:pt x="5703" y="0"/>
                  </a:moveTo>
                  <a:lnTo>
                    <a:pt x="2444" y="0"/>
                  </a:lnTo>
                  <a:lnTo>
                    <a:pt x="0" y="2449"/>
                  </a:lnTo>
                  <a:lnTo>
                    <a:pt x="0" y="163690"/>
                  </a:lnTo>
                  <a:lnTo>
                    <a:pt x="1222" y="165323"/>
                  </a:lnTo>
                  <a:lnTo>
                    <a:pt x="2444" y="166139"/>
                  </a:lnTo>
                  <a:lnTo>
                    <a:pt x="4074" y="166547"/>
                  </a:lnTo>
                  <a:lnTo>
                    <a:pt x="5703" y="166139"/>
                  </a:lnTo>
                  <a:lnTo>
                    <a:pt x="6925" y="165323"/>
                  </a:lnTo>
                  <a:lnTo>
                    <a:pt x="7740" y="163690"/>
                  </a:lnTo>
                  <a:lnTo>
                    <a:pt x="8148" y="162454"/>
                  </a:lnTo>
                  <a:lnTo>
                    <a:pt x="8148" y="4082"/>
                  </a:lnTo>
                  <a:lnTo>
                    <a:pt x="7740" y="2449"/>
                  </a:lnTo>
                  <a:lnTo>
                    <a:pt x="6925" y="1224"/>
                  </a:lnTo>
                  <a:lnTo>
                    <a:pt x="57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" name="object 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709732" y="1169455"/>
              <a:ext cx="242001" cy="1497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83919" y="1067155"/>
              <a:ext cx="942340" cy="259079"/>
            </a:xfrm>
            <a:custGeom>
              <a:avLst/>
              <a:gdLst/>
              <a:ahLst/>
              <a:cxnLst/>
              <a:rect l="l" t="t" r="r" b="b"/>
              <a:pathLst>
                <a:path w="942339" h="259080">
                  <a:moveTo>
                    <a:pt x="37884" y="175971"/>
                  </a:moveTo>
                  <a:lnTo>
                    <a:pt x="37477" y="175145"/>
                  </a:lnTo>
                  <a:lnTo>
                    <a:pt x="6515" y="95758"/>
                  </a:lnTo>
                  <a:lnTo>
                    <a:pt x="4876" y="93713"/>
                  </a:lnTo>
                  <a:lnTo>
                    <a:pt x="2438" y="93713"/>
                  </a:lnTo>
                  <a:lnTo>
                    <a:pt x="1219" y="94526"/>
                  </a:lnTo>
                  <a:lnTo>
                    <a:pt x="406" y="95351"/>
                  </a:lnTo>
                  <a:lnTo>
                    <a:pt x="0" y="96570"/>
                  </a:lnTo>
                  <a:lnTo>
                    <a:pt x="406" y="98209"/>
                  </a:lnTo>
                  <a:lnTo>
                    <a:pt x="30543" y="175971"/>
                  </a:lnTo>
                  <a:lnTo>
                    <a:pt x="406" y="254127"/>
                  </a:lnTo>
                  <a:lnTo>
                    <a:pt x="0" y="255346"/>
                  </a:lnTo>
                  <a:lnTo>
                    <a:pt x="406" y="256590"/>
                  </a:lnTo>
                  <a:lnTo>
                    <a:pt x="1219" y="257810"/>
                  </a:lnTo>
                  <a:lnTo>
                    <a:pt x="2438" y="258622"/>
                  </a:lnTo>
                  <a:lnTo>
                    <a:pt x="3657" y="258622"/>
                  </a:lnTo>
                  <a:lnTo>
                    <a:pt x="6096" y="257810"/>
                  </a:lnTo>
                  <a:lnTo>
                    <a:pt x="6515" y="256590"/>
                  </a:lnTo>
                  <a:lnTo>
                    <a:pt x="37477" y="177190"/>
                  </a:lnTo>
                  <a:lnTo>
                    <a:pt x="37884" y="175971"/>
                  </a:lnTo>
                  <a:close/>
                </a:path>
                <a:path w="942339" h="259080">
                  <a:moveTo>
                    <a:pt x="224472" y="184391"/>
                  </a:moveTo>
                  <a:lnTo>
                    <a:pt x="223024" y="182918"/>
                  </a:lnTo>
                  <a:lnTo>
                    <a:pt x="106324" y="182918"/>
                  </a:lnTo>
                  <a:lnTo>
                    <a:pt x="104533" y="182918"/>
                  </a:lnTo>
                  <a:lnTo>
                    <a:pt x="103060" y="184391"/>
                  </a:lnTo>
                  <a:lnTo>
                    <a:pt x="103060" y="188010"/>
                  </a:lnTo>
                  <a:lnTo>
                    <a:pt x="104533" y="189471"/>
                  </a:lnTo>
                  <a:lnTo>
                    <a:pt x="223024" y="189471"/>
                  </a:lnTo>
                  <a:lnTo>
                    <a:pt x="224472" y="188010"/>
                  </a:lnTo>
                  <a:lnTo>
                    <a:pt x="224472" y="184391"/>
                  </a:lnTo>
                  <a:close/>
                </a:path>
                <a:path w="942339" h="259080">
                  <a:moveTo>
                    <a:pt x="224472" y="149606"/>
                  </a:moveTo>
                  <a:lnTo>
                    <a:pt x="223024" y="148132"/>
                  </a:lnTo>
                  <a:lnTo>
                    <a:pt x="106324" y="148132"/>
                  </a:lnTo>
                  <a:lnTo>
                    <a:pt x="104533" y="148132"/>
                  </a:lnTo>
                  <a:lnTo>
                    <a:pt x="103060" y="149606"/>
                  </a:lnTo>
                  <a:lnTo>
                    <a:pt x="103060" y="153212"/>
                  </a:lnTo>
                  <a:lnTo>
                    <a:pt x="104533" y="154686"/>
                  </a:lnTo>
                  <a:lnTo>
                    <a:pt x="223024" y="154686"/>
                  </a:lnTo>
                  <a:lnTo>
                    <a:pt x="224472" y="153212"/>
                  </a:lnTo>
                  <a:lnTo>
                    <a:pt x="224472" y="149606"/>
                  </a:lnTo>
                  <a:close/>
                </a:path>
                <a:path w="942339" h="259080">
                  <a:moveTo>
                    <a:pt x="642886" y="108026"/>
                  </a:moveTo>
                  <a:lnTo>
                    <a:pt x="632294" y="108026"/>
                  </a:lnTo>
                  <a:lnTo>
                    <a:pt x="627811" y="107619"/>
                  </a:lnTo>
                  <a:lnTo>
                    <a:pt x="624141" y="107213"/>
                  </a:lnTo>
                  <a:lnTo>
                    <a:pt x="622922" y="106400"/>
                  </a:lnTo>
                  <a:lnTo>
                    <a:pt x="622109" y="105575"/>
                  </a:lnTo>
                  <a:lnTo>
                    <a:pt x="621296" y="104343"/>
                  </a:lnTo>
                  <a:lnTo>
                    <a:pt x="621296" y="2870"/>
                  </a:lnTo>
                  <a:lnTo>
                    <a:pt x="620471" y="812"/>
                  </a:lnTo>
                  <a:lnTo>
                    <a:pt x="618439" y="0"/>
                  </a:lnTo>
                  <a:lnTo>
                    <a:pt x="616000" y="0"/>
                  </a:lnTo>
                  <a:lnTo>
                    <a:pt x="612736" y="3276"/>
                  </a:lnTo>
                  <a:lnTo>
                    <a:pt x="609485" y="5308"/>
                  </a:lnTo>
                  <a:lnTo>
                    <a:pt x="605815" y="7366"/>
                  </a:lnTo>
                  <a:lnTo>
                    <a:pt x="601738" y="9004"/>
                  </a:lnTo>
                  <a:lnTo>
                    <a:pt x="593191" y="10629"/>
                  </a:lnTo>
                  <a:lnTo>
                    <a:pt x="583806" y="11036"/>
                  </a:lnTo>
                  <a:lnTo>
                    <a:pt x="583806" y="17995"/>
                  </a:lnTo>
                  <a:lnTo>
                    <a:pt x="590740" y="17589"/>
                  </a:lnTo>
                  <a:lnTo>
                    <a:pt x="596861" y="16776"/>
                  </a:lnTo>
                  <a:lnTo>
                    <a:pt x="602145" y="15557"/>
                  </a:lnTo>
                  <a:lnTo>
                    <a:pt x="606628" y="13906"/>
                  </a:lnTo>
                  <a:lnTo>
                    <a:pt x="606628" y="104343"/>
                  </a:lnTo>
                  <a:lnTo>
                    <a:pt x="595630" y="108026"/>
                  </a:lnTo>
                  <a:lnTo>
                    <a:pt x="585038" y="108026"/>
                  </a:lnTo>
                  <a:lnTo>
                    <a:pt x="585038" y="114998"/>
                  </a:lnTo>
                  <a:lnTo>
                    <a:pt x="599694" y="114579"/>
                  </a:lnTo>
                  <a:lnTo>
                    <a:pt x="628218" y="114579"/>
                  </a:lnTo>
                  <a:lnTo>
                    <a:pt x="642886" y="114998"/>
                  </a:lnTo>
                  <a:lnTo>
                    <a:pt x="642886" y="108026"/>
                  </a:lnTo>
                  <a:close/>
                </a:path>
                <a:path w="942339" h="259080">
                  <a:moveTo>
                    <a:pt x="918705" y="195846"/>
                  </a:moveTo>
                  <a:lnTo>
                    <a:pt x="917244" y="194373"/>
                  </a:lnTo>
                  <a:lnTo>
                    <a:pt x="447167" y="194373"/>
                  </a:lnTo>
                  <a:lnTo>
                    <a:pt x="445693" y="195846"/>
                  </a:lnTo>
                  <a:lnTo>
                    <a:pt x="445693" y="199453"/>
                  </a:lnTo>
                  <a:lnTo>
                    <a:pt x="447167" y="200926"/>
                  </a:lnTo>
                  <a:lnTo>
                    <a:pt x="915454" y="200926"/>
                  </a:lnTo>
                  <a:lnTo>
                    <a:pt x="917244" y="200926"/>
                  </a:lnTo>
                  <a:lnTo>
                    <a:pt x="918705" y="199453"/>
                  </a:lnTo>
                  <a:lnTo>
                    <a:pt x="918705" y="195846"/>
                  </a:lnTo>
                  <a:close/>
                </a:path>
                <a:path w="942339" h="259080">
                  <a:moveTo>
                    <a:pt x="942327" y="166789"/>
                  </a:moveTo>
                  <a:lnTo>
                    <a:pt x="940879" y="165315"/>
                  </a:lnTo>
                  <a:lnTo>
                    <a:pt x="288036" y="165315"/>
                  </a:lnTo>
                  <a:lnTo>
                    <a:pt x="286232" y="165315"/>
                  </a:lnTo>
                  <a:lnTo>
                    <a:pt x="284772" y="166789"/>
                  </a:lnTo>
                  <a:lnTo>
                    <a:pt x="284772" y="170395"/>
                  </a:lnTo>
                  <a:lnTo>
                    <a:pt x="286232" y="171869"/>
                  </a:lnTo>
                  <a:lnTo>
                    <a:pt x="940879" y="171869"/>
                  </a:lnTo>
                  <a:lnTo>
                    <a:pt x="942327" y="170395"/>
                  </a:lnTo>
                  <a:lnTo>
                    <a:pt x="942327" y="1667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93541" y="1261076"/>
              <a:ext cx="224086" cy="194066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562849" y="1309814"/>
              <a:ext cx="121920" cy="122555"/>
            </a:xfrm>
            <a:custGeom>
              <a:avLst/>
              <a:gdLst/>
              <a:ahLst/>
              <a:cxnLst/>
              <a:rect l="l" t="t" r="r" b="b"/>
              <a:pathLst>
                <a:path w="121919" h="122555">
                  <a:moveTo>
                    <a:pt x="121399" y="59169"/>
                  </a:moveTo>
                  <a:lnTo>
                    <a:pt x="119938" y="57708"/>
                  </a:lnTo>
                  <a:lnTo>
                    <a:pt x="63957" y="57708"/>
                  </a:lnTo>
                  <a:lnTo>
                    <a:pt x="63957" y="3276"/>
                  </a:lnTo>
                  <a:lnTo>
                    <a:pt x="63957" y="1473"/>
                  </a:lnTo>
                  <a:lnTo>
                    <a:pt x="62496" y="0"/>
                  </a:lnTo>
                  <a:lnTo>
                    <a:pt x="58902" y="0"/>
                  </a:lnTo>
                  <a:lnTo>
                    <a:pt x="57442" y="1473"/>
                  </a:lnTo>
                  <a:lnTo>
                    <a:pt x="57442" y="57708"/>
                  </a:lnTo>
                  <a:lnTo>
                    <a:pt x="3251" y="57708"/>
                  </a:lnTo>
                  <a:lnTo>
                    <a:pt x="1460" y="57708"/>
                  </a:lnTo>
                  <a:lnTo>
                    <a:pt x="0" y="59169"/>
                  </a:lnTo>
                  <a:lnTo>
                    <a:pt x="0" y="62788"/>
                  </a:lnTo>
                  <a:lnTo>
                    <a:pt x="1460" y="64249"/>
                  </a:lnTo>
                  <a:lnTo>
                    <a:pt x="57442" y="64249"/>
                  </a:lnTo>
                  <a:lnTo>
                    <a:pt x="57442" y="120497"/>
                  </a:lnTo>
                  <a:lnTo>
                    <a:pt x="58902" y="121958"/>
                  </a:lnTo>
                  <a:lnTo>
                    <a:pt x="62496" y="121958"/>
                  </a:lnTo>
                  <a:lnTo>
                    <a:pt x="63957" y="120497"/>
                  </a:lnTo>
                  <a:lnTo>
                    <a:pt x="63957" y="64249"/>
                  </a:lnTo>
                  <a:lnTo>
                    <a:pt x="119938" y="64249"/>
                  </a:lnTo>
                  <a:lnTo>
                    <a:pt x="121399" y="62788"/>
                  </a:lnTo>
                  <a:lnTo>
                    <a:pt x="121399" y="59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28668" y="1302455"/>
              <a:ext cx="96965" cy="15018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48840" y="1160055"/>
              <a:ext cx="822960" cy="194310"/>
            </a:xfrm>
            <a:custGeom>
              <a:avLst/>
              <a:gdLst/>
              <a:ahLst/>
              <a:cxnLst/>
              <a:rect l="l" t="t" r="r" b="b"/>
              <a:pathLst>
                <a:path w="822960" h="194309">
                  <a:moveTo>
                    <a:pt x="45237" y="148132"/>
                  </a:moveTo>
                  <a:lnTo>
                    <a:pt x="21196" y="128485"/>
                  </a:lnTo>
                  <a:lnTo>
                    <a:pt x="16700" y="128905"/>
                  </a:lnTo>
                  <a:lnTo>
                    <a:pt x="0" y="146900"/>
                  </a:lnTo>
                  <a:lnTo>
                    <a:pt x="406" y="149352"/>
                  </a:lnTo>
                  <a:lnTo>
                    <a:pt x="2044" y="151003"/>
                  </a:lnTo>
                  <a:lnTo>
                    <a:pt x="4076" y="152222"/>
                  </a:lnTo>
                  <a:lnTo>
                    <a:pt x="6121" y="152628"/>
                  </a:lnTo>
                  <a:lnTo>
                    <a:pt x="8559" y="152222"/>
                  </a:lnTo>
                  <a:lnTo>
                    <a:pt x="5715" y="141579"/>
                  </a:lnTo>
                  <a:lnTo>
                    <a:pt x="5715" y="141173"/>
                  </a:lnTo>
                  <a:lnTo>
                    <a:pt x="7340" y="138315"/>
                  </a:lnTo>
                  <a:lnTo>
                    <a:pt x="10604" y="135039"/>
                  </a:lnTo>
                  <a:lnTo>
                    <a:pt x="15074" y="132981"/>
                  </a:lnTo>
                  <a:lnTo>
                    <a:pt x="19964" y="132575"/>
                  </a:lnTo>
                  <a:lnTo>
                    <a:pt x="23228" y="132575"/>
                  </a:lnTo>
                  <a:lnTo>
                    <a:pt x="34226" y="148132"/>
                  </a:lnTo>
                  <a:lnTo>
                    <a:pt x="33820" y="151815"/>
                  </a:lnTo>
                  <a:lnTo>
                    <a:pt x="0" y="190690"/>
                  </a:lnTo>
                  <a:lnTo>
                    <a:pt x="0" y="193967"/>
                  </a:lnTo>
                  <a:lnTo>
                    <a:pt x="41973" y="193967"/>
                  </a:lnTo>
                  <a:lnTo>
                    <a:pt x="45237" y="176377"/>
                  </a:lnTo>
                  <a:lnTo>
                    <a:pt x="41567" y="176377"/>
                  </a:lnTo>
                  <a:lnTo>
                    <a:pt x="41148" y="179235"/>
                  </a:lnTo>
                  <a:lnTo>
                    <a:pt x="39522" y="184137"/>
                  </a:lnTo>
                  <a:lnTo>
                    <a:pt x="38709" y="185369"/>
                  </a:lnTo>
                  <a:lnTo>
                    <a:pt x="36664" y="185369"/>
                  </a:lnTo>
                  <a:lnTo>
                    <a:pt x="34632" y="185788"/>
                  </a:lnTo>
                  <a:lnTo>
                    <a:pt x="10198" y="185788"/>
                  </a:lnTo>
                  <a:lnTo>
                    <a:pt x="22415" y="175539"/>
                  </a:lnTo>
                  <a:lnTo>
                    <a:pt x="29349" y="170230"/>
                  </a:lnTo>
                  <a:lnTo>
                    <a:pt x="37071" y="163690"/>
                  </a:lnTo>
                  <a:lnTo>
                    <a:pt x="40335" y="160413"/>
                  </a:lnTo>
                  <a:lnTo>
                    <a:pt x="42786" y="156730"/>
                  </a:lnTo>
                  <a:lnTo>
                    <a:pt x="44818" y="152628"/>
                  </a:lnTo>
                  <a:lnTo>
                    <a:pt x="45237" y="148132"/>
                  </a:lnTo>
                  <a:close/>
                </a:path>
                <a:path w="822960" h="194309">
                  <a:moveTo>
                    <a:pt x="200050" y="4076"/>
                  </a:moveTo>
                  <a:lnTo>
                    <a:pt x="199631" y="2451"/>
                  </a:lnTo>
                  <a:lnTo>
                    <a:pt x="198818" y="1219"/>
                  </a:lnTo>
                  <a:lnTo>
                    <a:pt x="197192" y="0"/>
                  </a:lnTo>
                  <a:lnTo>
                    <a:pt x="194335" y="0"/>
                  </a:lnTo>
                  <a:lnTo>
                    <a:pt x="192709" y="1219"/>
                  </a:lnTo>
                  <a:lnTo>
                    <a:pt x="191897" y="2451"/>
                  </a:lnTo>
                  <a:lnTo>
                    <a:pt x="191490" y="4076"/>
                  </a:lnTo>
                  <a:lnTo>
                    <a:pt x="191490" y="162445"/>
                  </a:lnTo>
                  <a:lnTo>
                    <a:pt x="191897" y="164096"/>
                  </a:lnTo>
                  <a:lnTo>
                    <a:pt x="192709" y="165315"/>
                  </a:lnTo>
                  <a:lnTo>
                    <a:pt x="194335" y="166141"/>
                  </a:lnTo>
                  <a:lnTo>
                    <a:pt x="195973" y="166547"/>
                  </a:lnTo>
                  <a:lnTo>
                    <a:pt x="197192" y="166141"/>
                  </a:lnTo>
                  <a:lnTo>
                    <a:pt x="198818" y="165315"/>
                  </a:lnTo>
                  <a:lnTo>
                    <a:pt x="199631" y="164096"/>
                  </a:lnTo>
                  <a:lnTo>
                    <a:pt x="200050" y="162445"/>
                  </a:lnTo>
                  <a:lnTo>
                    <a:pt x="200050" y="4076"/>
                  </a:lnTo>
                  <a:close/>
                </a:path>
                <a:path w="822960" h="194309">
                  <a:moveTo>
                    <a:pt x="369938" y="73888"/>
                  </a:moveTo>
                  <a:lnTo>
                    <a:pt x="368477" y="72415"/>
                  </a:lnTo>
                  <a:lnTo>
                    <a:pt x="312483" y="72415"/>
                  </a:lnTo>
                  <a:lnTo>
                    <a:pt x="312483" y="17995"/>
                  </a:lnTo>
                  <a:lnTo>
                    <a:pt x="312483" y="16179"/>
                  </a:lnTo>
                  <a:lnTo>
                    <a:pt x="311035" y="14719"/>
                  </a:lnTo>
                  <a:lnTo>
                    <a:pt x="307428" y="14719"/>
                  </a:lnTo>
                  <a:lnTo>
                    <a:pt x="305981" y="16179"/>
                  </a:lnTo>
                  <a:lnTo>
                    <a:pt x="305981" y="72415"/>
                  </a:lnTo>
                  <a:lnTo>
                    <a:pt x="251790" y="72415"/>
                  </a:lnTo>
                  <a:lnTo>
                    <a:pt x="249986" y="72415"/>
                  </a:lnTo>
                  <a:lnTo>
                    <a:pt x="248526" y="73888"/>
                  </a:lnTo>
                  <a:lnTo>
                    <a:pt x="248526" y="77495"/>
                  </a:lnTo>
                  <a:lnTo>
                    <a:pt x="249986" y="78968"/>
                  </a:lnTo>
                  <a:lnTo>
                    <a:pt x="305981" y="78968"/>
                  </a:lnTo>
                  <a:lnTo>
                    <a:pt x="305981" y="135204"/>
                  </a:lnTo>
                  <a:lnTo>
                    <a:pt x="307428" y="136664"/>
                  </a:lnTo>
                  <a:lnTo>
                    <a:pt x="311035" y="136664"/>
                  </a:lnTo>
                  <a:lnTo>
                    <a:pt x="312483" y="135204"/>
                  </a:lnTo>
                  <a:lnTo>
                    <a:pt x="312483" y="78968"/>
                  </a:lnTo>
                  <a:lnTo>
                    <a:pt x="368477" y="78968"/>
                  </a:lnTo>
                  <a:lnTo>
                    <a:pt x="369938" y="77495"/>
                  </a:lnTo>
                  <a:lnTo>
                    <a:pt x="369938" y="73888"/>
                  </a:lnTo>
                  <a:close/>
                </a:path>
                <a:path w="822960" h="194309">
                  <a:moveTo>
                    <a:pt x="541045" y="73888"/>
                  </a:moveTo>
                  <a:lnTo>
                    <a:pt x="539584" y="72415"/>
                  </a:lnTo>
                  <a:lnTo>
                    <a:pt x="422490" y="72415"/>
                  </a:lnTo>
                  <a:lnTo>
                    <a:pt x="420687" y="72415"/>
                  </a:lnTo>
                  <a:lnTo>
                    <a:pt x="419227" y="73888"/>
                  </a:lnTo>
                  <a:lnTo>
                    <a:pt x="419227" y="77495"/>
                  </a:lnTo>
                  <a:lnTo>
                    <a:pt x="420687" y="78968"/>
                  </a:lnTo>
                  <a:lnTo>
                    <a:pt x="539584" y="78968"/>
                  </a:lnTo>
                  <a:lnTo>
                    <a:pt x="541045" y="77495"/>
                  </a:lnTo>
                  <a:lnTo>
                    <a:pt x="541045" y="73888"/>
                  </a:lnTo>
                  <a:close/>
                </a:path>
                <a:path w="822960" h="194309">
                  <a:moveTo>
                    <a:pt x="635558" y="82245"/>
                  </a:moveTo>
                  <a:lnTo>
                    <a:pt x="604608" y="2857"/>
                  </a:lnTo>
                  <a:lnTo>
                    <a:pt x="602970" y="1219"/>
                  </a:lnTo>
                  <a:lnTo>
                    <a:pt x="601751" y="812"/>
                  </a:lnTo>
                  <a:lnTo>
                    <a:pt x="600532" y="812"/>
                  </a:lnTo>
                  <a:lnTo>
                    <a:pt x="599313" y="1625"/>
                  </a:lnTo>
                  <a:lnTo>
                    <a:pt x="598487" y="2857"/>
                  </a:lnTo>
                  <a:lnTo>
                    <a:pt x="598081" y="4076"/>
                  </a:lnTo>
                  <a:lnTo>
                    <a:pt x="598487" y="5308"/>
                  </a:lnTo>
                  <a:lnTo>
                    <a:pt x="628650" y="83477"/>
                  </a:lnTo>
                  <a:lnTo>
                    <a:pt x="598487" y="161226"/>
                  </a:lnTo>
                  <a:lnTo>
                    <a:pt x="598081" y="162445"/>
                  </a:lnTo>
                  <a:lnTo>
                    <a:pt x="598487" y="164096"/>
                  </a:lnTo>
                  <a:lnTo>
                    <a:pt x="599313" y="164909"/>
                  </a:lnTo>
                  <a:lnTo>
                    <a:pt x="600532" y="165722"/>
                  </a:lnTo>
                  <a:lnTo>
                    <a:pt x="602970" y="165722"/>
                  </a:lnTo>
                  <a:lnTo>
                    <a:pt x="603796" y="164909"/>
                  </a:lnTo>
                  <a:lnTo>
                    <a:pt x="604608" y="163690"/>
                  </a:lnTo>
                  <a:lnTo>
                    <a:pt x="635558" y="84289"/>
                  </a:lnTo>
                  <a:lnTo>
                    <a:pt x="635558" y="82245"/>
                  </a:lnTo>
                  <a:close/>
                </a:path>
                <a:path w="822960" h="194309">
                  <a:moveTo>
                    <a:pt x="822566" y="73888"/>
                  </a:moveTo>
                  <a:lnTo>
                    <a:pt x="821105" y="72415"/>
                  </a:lnTo>
                  <a:lnTo>
                    <a:pt x="704418" y="72415"/>
                  </a:lnTo>
                  <a:lnTo>
                    <a:pt x="702614" y="72415"/>
                  </a:lnTo>
                  <a:lnTo>
                    <a:pt x="701167" y="73888"/>
                  </a:lnTo>
                  <a:lnTo>
                    <a:pt x="701167" y="77495"/>
                  </a:lnTo>
                  <a:lnTo>
                    <a:pt x="702614" y="78968"/>
                  </a:lnTo>
                  <a:lnTo>
                    <a:pt x="821105" y="78968"/>
                  </a:lnTo>
                  <a:lnTo>
                    <a:pt x="822566" y="77495"/>
                  </a:lnTo>
                  <a:lnTo>
                    <a:pt x="822566" y="738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15820" y="1167404"/>
              <a:ext cx="96965" cy="15018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836418" y="1160045"/>
              <a:ext cx="8890" cy="167005"/>
            </a:xfrm>
            <a:custGeom>
              <a:avLst/>
              <a:gdLst/>
              <a:ahLst/>
              <a:cxnLst/>
              <a:rect l="l" t="t" r="r" b="b"/>
              <a:pathLst>
                <a:path w="8889" h="167005">
                  <a:moveTo>
                    <a:pt x="4074" y="0"/>
                  </a:moveTo>
                  <a:lnTo>
                    <a:pt x="2855" y="408"/>
                  </a:lnTo>
                  <a:lnTo>
                    <a:pt x="1219" y="1224"/>
                  </a:lnTo>
                  <a:lnTo>
                    <a:pt x="406" y="2449"/>
                  </a:lnTo>
                  <a:lnTo>
                    <a:pt x="0" y="4082"/>
                  </a:lnTo>
                  <a:lnTo>
                    <a:pt x="0" y="162454"/>
                  </a:lnTo>
                  <a:lnTo>
                    <a:pt x="406" y="164098"/>
                  </a:lnTo>
                  <a:lnTo>
                    <a:pt x="1219" y="165323"/>
                  </a:lnTo>
                  <a:lnTo>
                    <a:pt x="2855" y="166139"/>
                  </a:lnTo>
                  <a:lnTo>
                    <a:pt x="4074" y="166547"/>
                  </a:lnTo>
                  <a:lnTo>
                    <a:pt x="5699" y="166139"/>
                  </a:lnTo>
                  <a:lnTo>
                    <a:pt x="7335" y="165323"/>
                  </a:lnTo>
                  <a:lnTo>
                    <a:pt x="8148" y="164098"/>
                  </a:lnTo>
                  <a:lnTo>
                    <a:pt x="8554" y="162454"/>
                  </a:lnTo>
                  <a:lnTo>
                    <a:pt x="8554" y="4082"/>
                  </a:lnTo>
                  <a:lnTo>
                    <a:pt x="8148" y="2449"/>
                  </a:lnTo>
                  <a:lnTo>
                    <a:pt x="7335" y="1224"/>
                  </a:lnTo>
                  <a:lnTo>
                    <a:pt x="5699" y="408"/>
                  </a:lnTo>
                  <a:lnTo>
                    <a:pt x="40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90194" y="1169864"/>
              <a:ext cx="161338" cy="11866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972703" y="1157185"/>
              <a:ext cx="1857375" cy="169545"/>
            </a:xfrm>
            <a:custGeom>
              <a:avLst/>
              <a:gdLst/>
              <a:ahLst/>
              <a:cxnLst/>
              <a:rect l="l" t="t" r="r" b="b"/>
              <a:pathLst>
                <a:path w="1857375" h="169544">
                  <a:moveTo>
                    <a:pt x="48475" y="0"/>
                  </a:moveTo>
                  <a:lnTo>
                    <a:pt x="40335" y="0"/>
                  </a:lnTo>
                  <a:lnTo>
                    <a:pt x="30949" y="6946"/>
                  </a:lnTo>
                  <a:lnTo>
                    <a:pt x="5702" y="45008"/>
                  </a:lnTo>
                  <a:lnTo>
                    <a:pt x="0" y="78562"/>
                  </a:lnTo>
                  <a:lnTo>
                    <a:pt x="812" y="90030"/>
                  </a:lnTo>
                  <a:lnTo>
                    <a:pt x="15887" y="132994"/>
                  </a:lnTo>
                  <a:lnTo>
                    <a:pt x="40335" y="157556"/>
                  </a:lnTo>
                  <a:lnTo>
                    <a:pt x="48475" y="157556"/>
                  </a:lnTo>
                  <a:lnTo>
                    <a:pt x="40335" y="150190"/>
                  </a:lnTo>
                  <a:lnTo>
                    <a:pt x="32588" y="141998"/>
                  </a:lnTo>
                  <a:lnTo>
                    <a:pt x="14655" y="101485"/>
                  </a:lnTo>
                  <a:lnTo>
                    <a:pt x="12217" y="78562"/>
                  </a:lnTo>
                  <a:lnTo>
                    <a:pt x="13030" y="67106"/>
                  </a:lnTo>
                  <a:lnTo>
                    <a:pt x="26479" y="24549"/>
                  </a:lnTo>
                  <a:lnTo>
                    <a:pt x="40335" y="6946"/>
                  </a:lnTo>
                  <a:lnTo>
                    <a:pt x="48475" y="0"/>
                  </a:lnTo>
                  <a:close/>
                </a:path>
                <a:path w="1857375" h="169544">
                  <a:moveTo>
                    <a:pt x="1136675" y="85940"/>
                  </a:moveTo>
                  <a:lnTo>
                    <a:pt x="1136269" y="85115"/>
                  </a:lnTo>
                  <a:lnTo>
                    <a:pt x="1105700" y="5727"/>
                  </a:lnTo>
                  <a:lnTo>
                    <a:pt x="1104887" y="4902"/>
                  </a:lnTo>
                  <a:lnTo>
                    <a:pt x="1103668" y="4089"/>
                  </a:lnTo>
                  <a:lnTo>
                    <a:pt x="1102448" y="3683"/>
                  </a:lnTo>
                  <a:lnTo>
                    <a:pt x="1101229" y="3683"/>
                  </a:lnTo>
                  <a:lnTo>
                    <a:pt x="1100010" y="4495"/>
                  </a:lnTo>
                  <a:lnTo>
                    <a:pt x="1099197" y="5727"/>
                  </a:lnTo>
                  <a:lnTo>
                    <a:pt x="1099197" y="8178"/>
                  </a:lnTo>
                  <a:lnTo>
                    <a:pt x="1129741" y="86347"/>
                  </a:lnTo>
                  <a:lnTo>
                    <a:pt x="1099197" y="164096"/>
                  </a:lnTo>
                  <a:lnTo>
                    <a:pt x="1099197" y="166966"/>
                  </a:lnTo>
                  <a:lnTo>
                    <a:pt x="1100010" y="167779"/>
                  </a:lnTo>
                  <a:lnTo>
                    <a:pt x="1101229" y="168592"/>
                  </a:lnTo>
                  <a:lnTo>
                    <a:pt x="1103668" y="168592"/>
                  </a:lnTo>
                  <a:lnTo>
                    <a:pt x="1104887" y="167779"/>
                  </a:lnTo>
                  <a:lnTo>
                    <a:pt x="1105700" y="166560"/>
                  </a:lnTo>
                  <a:lnTo>
                    <a:pt x="1136269" y="87160"/>
                  </a:lnTo>
                  <a:lnTo>
                    <a:pt x="1136675" y="85940"/>
                  </a:lnTo>
                  <a:close/>
                </a:path>
                <a:path w="1857375" h="169544">
                  <a:moveTo>
                    <a:pt x="1323670" y="76758"/>
                  </a:moveTo>
                  <a:lnTo>
                    <a:pt x="1322209" y="75285"/>
                  </a:lnTo>
                  <a:lnTo>
                    <a:pt x="1265821" y="75285"/>
                  </a:lnTo>
                  <a:lnTo>
                    <a:pt x="1265821" y="20866"/>
                  </a:lnTo>
                  <a:lnTo>
                    <a:pt x="1265821" y="19050"/>
                  </a:lnTo>
                  <a:lnTo>
                    <a:pt x="1264361" y="17589"/>
                  </a:lnTo>
                  <a:lnTo>
                    <a:pt x="1260767" y="17589"/>
                  </a:lnTo>
                  <a:lnTo>
                    <a:pt x="1259306" y="19050"/>
                  </a:lnTo>
                  <a:lnTo>
                    <a:pt x="1259306" y="75285"/>
                  </a:lnTo>
                  <a:lnTo>
                    <a:pt x="1205115" y="75285"/>
                  </a:lnTo>
                  <a:lnTo>
                    <a:pt x="1203312" y="75285"/>
                  </a:lnTo>
                  <a:lnTo>
                    <a:pt x="1201864" y="76758"/>
                  </a:lnTo>
                  <a:lnTo>
                    <a:pt x="1201864" y="80365"/>
                  </a:lnTo>
                  <a:lnTo>
                    <a:pt x="1203312" y="81838"/>
                  </a:lnTo>
                  <a:lnTo>
                    <a:pt x="1259306" y="81838"/>
                  </a:lnTo>
                  <a:lnTo>
                    <a:pt x="1259306" y="138480"/>
                  </a:lnTo>
                  <a:lnTo>
                    <a:pt x="1260767" y="139954"/>
                  </a:lnTo>
                  <a:lnTo>
                    <a:pt x="1264361" y="139954"/>
                  </a:lnTo>
                  <a:lnTo>
                    <a:pt x="1265821" y="138480"/>
                  </a:lnTo>
                  <a:lnTo>
                    <a:pt x="1265821" y="81838"/>
                  </a:lnTo>
                  <a:lnTo>
                    <a:pt x="1322209" y="81838"/>
                  </a:lnTo>
                  <a:lnTo>
                    <a:pt x="1323670" y="80365"/>
                  </a:lnTo>
                  <a:lnTo>
                    <a:pt x="1323670" y="76758"/>
                  </a:lnTo>
                  <a:close/>
                </a:path>
                <a:path w="1857375" h="169544">
                  <a:moveTo>
                    <a:pt x="1386814" y="5321"/>
                  </a:moveTo>
                  <a:lnTo>
                    <a:pt x="1385595" y="4089"/>
                  </a:lnTo>
                  <a:lnTo>
                    <a:pt x="1384376" y="3276"/>
                  </a:lnTo>
                  <a:lnTo>
                    <a:pt x="1382750" y="2870"/>
                  </a:lnTo>
                  <a:lnTo>
                    <a:pt x="1381125" y="3276"/>
                  </a:lnTo>
                  <a:lnTo>
                    <a:pt x="1379905" y="4089"/>
                  </a:lnTo>
                  <a:lnTo>
                    <a:pt x="1378673" y="5321"/>
                  </a:lnTo>
                  <a:lnTo>
                    <a:pt x="1378673" y="166966"/>
                  </a:lnTo>
                  <a:lnTo>
                    <a:pt x="1379905" y="168186"/>
                  </a:lnTo>
                  <a:lnTo>
                    <a:pt x="1381125" y="169011"/>
                  </a:lnTo>
                  <a:lnTo>
                    <a:pt x="1382750" y="169418"/>
                  </a:lnTo>
                  <a:lnTo>
                    <a:pt x="1384376" y="169011"/>
                  </a:lnTo>
                  <a:lnTo>
                    <a:pt x="1385595" y="168186"/>
                  </a:lnTo>
                  <a:lnTo>
                    <a:pt x="1386814" y="166966"/>
                  </a:lnTo>
                  <a:lnTo>
                    <a:pt x="1386814" y="165315"/>
                  </a:lnTo>
                  <a:lnTo>
                    <a:pt x="1386814" y="5321"/>
                  </a:lnTo>
                  <a:close/>
                </a:path>
                <a:path w="1857375" h="169544">
                  <a:moveTo>
                    <a:pt x="1513116" y="76758"/>
                  </a:moveTo>
                  <a:lnTo>
                    <a:pt x="1511655" y="75285"/>
                  </a:lnTo>
                  <a:lnTo>
                    <a:pt x="1438567" y="75285"/>
                  </a:lnTo>
                  <a:lnTo>
                    <a:pt x="1436763" y="75285"/>
                  </a:lnTo>
                  <a:lnTo>
                    <a:pt x="1435303" y="76758"/>
                  </a:lnTo>
                  <a:lnTo>
                    <a:pt x="1435303" y="80365"/>
                  </a:lnTo>
                  <a:lnTo>
                    <a:pt x="1436763" y="81838"/>
                  </a:lnTo>
                  <a:lnTo>
                    <a:pt x="1511655" y="81838"/>
                  </a:lnTo>
                  <a:lnTo>
                    <a:pt x="1513116" y="80365"/>
                  </a:lnTo>
                  <a:lnTo>
                    <a:pt x="1513116" y="76758"/>
                  </a:lnTo>
                  <a:close/>
                </a:path>
                <a:path w="1857375" h="169544">
                  <a:moveTo>
                    <a:pt x="1684223" y="76758"/>
                  </a:moveTo>
                  <a:lnTo>
                    <a:pt x="1682775" y="75285"/>
                  </a:lnTo>
                  <a:lnTo>
                    <a:pt x="1626781" y="75285"/>
                  </a:lnTo>
                  <a:lnTo>
                    <a:pt x="1626781" y="20866"/>
                  </a:lnTo>
                  <a:lnTo>
                    <a:pt x="1626781" y="19050"/>
                  </a:lnTo>
                  <a:lnTo>
                    <a:pt x="1625333" y="17589"/>
                  </a:lnTo>
                  <a:lnTo>
                    <a:pt x="1621726" y="17589"/>
                  </a:lnTo>
                  <a:lnTo>
                    <a:pt x="1620278" y="19050"/>
                  </a:lnTo>
                  <a:lnTo>
                    <a:pt x="1620278" y="75285"/>
                  </a:lnTo>
                  <a:lnTo>
                    <a:pt x="1565668" y="75285"/>
                  </a:lnTo>
                  <a:lnTo>
                    <a:pt x="1563878" y="75285"/>
                  </a:lnTo>
                  <a:lnTo>
                    <a:pt x="1562417" y="76758"/>
                  </a:lnTo>
                  <a:lnTo>
                    <a:pt x="1562417" y="80365"/>
                  </a:lnTo>
                  <a:lnTo>
                    <a:pt x="1563878" y="81838"/>
                  </a:lnTo>
                  <a:lnTo>
                    <a:pt x="1620278" y="81838"/>
                  </a:lnTo>
                  <a:lnTo>
                    <a:pt x="1620278" y="138480"/>
                  </a:lnTo>
                  <a:lnTo>
                    <a:pt x="1621726" y="139954"/>
                  </a:lnTo>
                  <a:lnTo>
                    <a:pt x="1625333" y="139954"/>
                  </a:lnTo>
                  <a:lnTo>
                    <a:pt x="1626781" y="138480"/>
                  </a:lnTo>
                  <a:lnTo>
                    <a:pt x="1626781" y="81838"/>
                  </a:lnTo>
                  <a:lnTo>
                    <a:pt x="1682775" y="81838"/>
                  </a:lnTo>
                  <a:lnTo>
                    <a:pt x="1684223" y="80365"/>
                  </a:lnTo>
                  <a:lnTo>
                    <a:pt x="1684223" y="76758"/>
                  </a:lnTo>
                  <a:close/>
                </a:path>
                <a:path w="1857375" h="169544">
                  <a:moveTo>
                    <a:pt x="1778762" y="85115"/>
                  </a:moveTo>
                  <a:lnTo>
                    <a:pt x="1747786" y="5727"/>
                  </a:lnTo>
                  <a:lnTo>
                    <a:pt x="1746161" y="4089"/>
                  </a:lnTo>
                  <a:lnTo>
                    <a:pt x="1744929" y="3683"/>
                  </a:lnTo>
                  <a:lnTo>
                    <a:pt x="1743710" y="3683"/>
                  </a:lnTo>
                  <a:lnTo>
                    <a:pt x="1742490" y="4495"/>
                  </a:lnTo>
                  <a:lnTo>
                    <a:pt x="1741678" y="5727"/>
                  </a:lnTo>
                  <a:lnTo>
                    <a:pt x="1741271" y="6946"/>
                  </a:lnTo>
                  <a:lnTo>
                    <a:pt x="1741678" y="8178"/>
                  </a:lnTo>
                  <a:lnTo>
                    <a:pt x="1771827" y="86347"/>
                  </a:lnTo>
                  <a:lnTo>
                    <a:pt x="1741678" y="164096"/>
                  </a:lnTo>
                  <a:lnTo>
                    <a:pt x="1741271" y="165315"/>
                  </a:lnTo>
                  <a:lnTo>
                    <a:pt x="1741678" y="166966"/>
                  </a:lnTo>
                  <a:lnTo>
                    <a:pt x="1742490" y="167779"/>
                  </a:lnTo>
                  <a:lnTo>
                    <a:pt x="1743710" y="168592"/>
                  </a:lnTo>
                  <a:lnTo>
                    <a:pt x="1746161" y="168592"/>
                  </a:lnTo>
                  <a:lnTo>
                    <a:pt x="1746973" y="167779"/>
                  </a:lnTo>
                  <a:lnTo>
                    <a:pt x="1747786" y="166560"/>
                  </a:lnTo>
                  <a:lnTo>
                    <a:pt x="1778762" y="87160"/>
                  </a:lnTo>
                  <a:lnTo>
                    <a:pt x="1778762" y="85115"/>
                  </a:lnTo>
                  <a:close/>
                </a:path>
                <a:path w="1857375" h="169544">
                  <a:moveTo>
                    <a:pt x="1856981" y="78981"/>
                  </a:moveTo>
                  <a:lnTo>
                    <a:pt x="1846783" y="34378"/>
                  </a:lnTo>
                  <a:lnTo>
                    <a:pt x="1816646" y="0"/>
                  </a:lnTo>
                  <a:lnTo>
                    <a:pt x="1808086" y="0"/>
                  </a:lnTo>
                  <a:lnTo>
                    <a:pt x="1816646" y="7366"/>
                  </a:lnTo>
                  <a:lnTo>
                    <a:pt x="1823974" y="15544"/>
                  </a:lnTo>
                  <a:lnTo>
                    <a:pt x="1842300" y="56057"/>
                  </a:lnTo>
                  <a:lnTo>
                    <a:pt x="1844344" y="78981"/>
                  </a:lnTo>
                  <a:lnTo>
                    <a:pt x="1843938" y="90030"/>
                  </a:lnTo>
                  <a:lnTo>
                    <a:pt x="1830489" y="132994"/>
                  </a:lnTo>
                  <a:lnTo>
                    <a:pt x="1808086" y="157556"/>
                  </a:lnTo>
                  <a:lnTo>
                    <a:pt x="1816646" y="157556"/>
                  </a:lnTo>
                  <a:lnTo>
                    <a:pt x="1846783" y="122758"/>
                  </a:lnTo>
                  <a:lnTo>
                    <a:pt x="1856168" y="90030"/>
                  </a:lnTo>
                  <a:lnTo>
                    <a:pt x="1856981" y="789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/>
            <p:cNvSpPr/>
            <p:nvPr/>
          </p:nvSpPr>
          <p:spPr>
            <a:xfrm>
              <a:off x="641413" y="1013205"/>
              <a:ext cx="3223895" cy="500380"/>
            </a:xfrm>
            <a:custGeom>
              <a:avLst/>
              <a:gdLst/>
              <a:ahLst/>
              <a:cxnLst/>
              <a:rect l="l" t="t" r="r" b="b"/>
              <a:pathLst>
                <a:path w="3223895" h="500380">
                  <a:moveTo>
                    <a:pt x="0" y="500252"/>
                  </a:moveTo>
                  <a:lnTo>
                    <a:pt x="3223641" y="500252"/>
                  </a:lnTo>
                  <a:lnTo>
                    <a:pt x="3223641" y="0"/>
                  </a:lnTo>
                  <a:lnTo>
                    <a:pt x="0" y="0"/>
                  </a:lnTo>
                  <a:lnTo>
                    <a:pt x="0" y="500252"/>
                  </a:lnTo>
                  <a:close/>
                </a:path>
              </a:pathLst>
            </a:custGeom>
            <a:ln w="9524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5" name="object 15"/>
          <p:cNvGrpSpPr/>
          <p:nvPr/>
        </p:nvGrpSpPr>
        <p:grpSpPr>
          <a:xfrm>
            <a:off x="277368" y="2066544"/>
            <a:ext cx="3876040" cy="2615565"/>
            <a:chOff x="277368" y="2066544"/>
            <a:chExt cx="3876040" cy="2615565"/>
          </a:xfrm>
        </p:grpSpPr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7368" y="2066544"/>
              <a:ext cx="3875532" cy="261518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86965" y="2548983"/>
              <a:ext cx="91814" cy="14126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20647" y="2551671"/>
              <a:ext cx="369570" cy="119380"/>
            </a:xfrm>
            <a:custGeom>
              <a:avLst/>
              <a:gdLst/>
              <a:ahLst/>
              <a:cxnLst/>
              <a:rect l="l" t="t" r="r" b="b"/>
              <a:pathLst>
                <a:path w="369569" h="119380">
                  <a:moveTo>
                    <a:pt x="114477" y="76441"/>
                  </a:moveTo>
                  <a:lnTo>
                    <a:pt x="113093" y="75069"/>
                  </a:lnTo>
                  <a:lnTo>
                    <a:pt x="3073" y="75069"/>
                  </a:lnTo>
                  <a:lnTo>
                    <a:pt x="1371" y="75069"/>
                  </a:lnTo>
                  <a:lnTo>
                    <a:pt x="0" y="76441"/>
                  </a:lnTo>
                  <a:lnTo>
                    <a:pt x="0" y="79844"/>
                  </a:lnTo>
                  <a:lnTo>
                    <a:pt x="1371" y="81229"/>
                  </a:lnTo>
                  <a:lnTo>
                    <a:pt x="113093" y="81229"/>
                  </a:lnTo>
                  <a:lnTo>
                    <a:pt x="114477" y="79844"/>
                  </a:lnTo>
                  <a:lnTo>
                    <a:pt x="114477" y="76441"/>
                  </a:lnTo>
                  <a:close/>
                </a:path>
                <a:path w="369569" h="119380">
                  <a:moveTo>
                    <a:pt x="114477" y="43726"/>
                  </a:moveTo>
                  <a:lnTo>
                    <a:pt x="113093" y="42354"/>
                  </a:lnTo>
                  <a:lnTo>
                    <a:pt x="3073" y="42354"/>
                  </a:lnTo>
                  <a:lnTo>
                    <a:pt x="1371" y="42354"/>
                  </a:lnTo>
                  <a:lnTo>
                    <a:pt x="0" y="43726"/>
                  </a:lnTo>
                  <a:lnTo>
                    <a:pt x="0" y="47129"/>
                  </a:lnTo>
                  <a:lnTo>
                    <a:pt x="1371" y="48501"/>
                  </a:lnTo>
                  <a:lnTo>
                    <a:pt x="113093" y="48501"/>
                  </a:lnTo>
                  <a:lnTo>
                    <a:pt x="114477" y="47129"/>
                  </a:lnTo>
                  <a:lnTo>
                    <a:pt x="114477" y="43726"/>
                  </a:lnTo>
                  <a:close/>
                </a:path>
                <a:path w="369569" h="119380">
                  <a:moveTo>
                    <a:pt x="212432" y="101244"/>
                  </a:moveTo>
                  <a:lnTo>
                    <a:pt x="202450" y="101244"/>
                  </a:lnTo>
                  <a:lnTo>
                    <a:pt x="198221" y="100850"/>
                  </a:lnTo>
                  <a:lnTo>
                    <a:pt x="194767" y="100469"/>
                  </a:lnTo>
                  <a:lnTo>
                    <a:pt x="193611" y="100088"/>
                  </a:lnTo>
                  <a:lnTo>
                    <a:pt x="192074" y="97777"/>
                  </a:lnTo>
                  <a:lnTo>
                    <a:pt x="192074" y="2324"/>
                  </a:lnTo>
                  <a:lnTo>
                    <a:pt x="191312" y="393"/>
                  </a:lnTo>
                  <a:lnTo>
                    <a:pt x="189382" y="0"/>
                  </a:lnTo>
                  <a:lnTo>
                    <a:pt x="187083" y="0"/>
                  </a:lnTo>
                  <a:lnTo>
                    <a:pt x="184010" y="2705"/>
                  </a:lnTo>
                  <a:lnTo>
                    <a:pt x="180936" y="5003"/>
                  </a:lnTo>
                  <a:lnTo>
                    <a:pt x="177482" y="6553"/>
                  </a:lnTo>
                  <a:lnTo>
                    <a:pt x="173634" y="8089"/>
                  </a:lnTo>
                  <a:lnTo>
                    <a:pt x="165569" y="9639"/>
                  </a:lnTo>
                  <a:lnTo>
                    <a:pt x="156730" y="10401"/>
                  </a:lnTo>
                  <a:lnTo>
                    <a:pt x="156730" y="16560"/>
                  </a:lnTo>
                  <a:lnTo>
                    <a:pt x="163258" y="16167"/>
                  </a:lnTo>
                  <a:lnTo>
                    <a:pt x="169024" y="15405"/>
                  </a:lnTo>
                  <a:lnTo>
                    <a:pt x="174015" y="14249"/>
                  </a:lnTo>
                  <a:lnTo>
                    <a:pt x="178244" y="12712"/>
                  </a:lnTo>
                  <a:lnTo>
                    <a:pt x="178244" y="97777"/>
                  </a:lnTo>
                  <a:lnTo>
                    <a:pt x="176707" y="100088"/>
                  </a:lnTo>
                  <a:lnTo>
                    <a:pt x="175552" y="100469"/>
                  </a:lnTo>
                  <a:lnTo>
                    <a:pt x="172097" y="100850"/>
                  </a:lnTo>
                  <a:lnTo>
                    <a:pt x="167868" y="101244"/>
                  </a:lnTo>
                  <a:lnTo>
                    <a:pt x="157886" y="101244"/>
                  </a:lnTo>
                  <a:lnTo>
                    <a:pt x="157886" y="107784"/>
                  </a:lnTo>
                  <a:lnTo>
                    <a:pt x="171704" y="107403"/>
                  </a:lnTo>
                  <a:lnTo>
                    <a:pt x="198602" y="107403"/>
                  </a:lnTo>
                  <a:lnTo>
                    <a:pt x="212432" y="107784"/>
                  </a:lnTo>
                  <a:lnTo>
                    <a:pt x="212432" y="101244"/>
                  </a:lnTo>
                  <a:close/>
                </a:path>
                <a:path w="369569" h="119380">
                  <a:moveTo>
                    <a:pt x="369557" y="60274"/>
                  </a:moveTo>
                  <a:lnTo>
                    <a:pt x="368173" y="58902"/>
                  </a:lnTo>
                  <a:lnTo>
                    <a:pt x="315391" y="58902"/>
                  </a:lnTo>
                  <a:lnTo>
                    <a:pt x="315391" y="7327"/>
                  </a:lnTo>
                  <a:lnTo>
                    <a:pt x="315391" y="5626"/>
                  </a:lnTo>
                  <a:lnTo>
                    <a:pt x="314020" y="4241"/>
                  </a:lnTo>
                  <a:lnTo>
                    <a:pt x="310616" y="4241"/>
                  </a:lnTo>
                  <a:lnTo>
                    <a:pt x="309232" y="5626"/>
                  </a:lnTo>
                  <a:lnTo>
                    <a:pt x="309232" y="58902"/>
                  </a:lnTo>
                  <a:lnTo>
                    <a:pt x="258152" y="58902"/>
                  </a:lnTo>
                  <a:lnTo>
                    <a:pt x="256451" y="58902"/>
                  </a:lnTo>
                  <a:lnTo>
                    <a:pt x="255079" y="60274"/>
                  </a:lnTo>
                  <a:lnTo>
                    <a:pt x="255079" y="63677"/>
                  </a:lnTo>
                  <a:lnTo>
                    <a:pt x="256451" y="65062"/>
                  </a:lnTo>
                  <a:lnTo>
                    <a:pt x="309232" y="65062"/>
                  </a:lnTo>
                  <a:lnTo>
                    <a:pt x="309232" y="117957"/>
                  </a:lnTo>
                  <a:lnTo>
                    <a:pt x="310616" y="119341"/>
                  </a:lnTo>
                  <a:lnTo>
                    <a:pt x="314020" y="119341"/>
                  </a:lnTo>
                  <a:lnTo>
                    <a:pt x="315391" y="117957"/>
                  </a:lnTo>
                  <a:lnTo>
                    <a:pt x="315391" y="65062"/>
                  </a:lnTo>
                  <a:lnTo>
                    <a:pt x="368173" y="65062"/>
                  </a:lnTo>
                  <a:lnTo>
                    <a:pt x="369557" y="63677"/>
                  </a:lnTo>
                  <a:lnTo>
                    <a:pt x="369557" y="602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47060" y="2421569"/>
              <a:ext cx="1175894" cy="357208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12698" y="2375154"/>
              <a:ext cx="42545" cy="1814830"/>
            </a:xfrm>
            <a:custGeom>
              <a:avLst/>
              <a:gdLst/>
              <a:ahLst/>
              <a:cxnLst/>
              <a:rect l="l" t="t" r="r" b="b"/>
              <a:pathLst>
                <a:path w="42544" h="1814829">
                  <a:moveTo>
                    <a:pt x="0" y="0"/>
                  </a:moveTo>
                  <a:lnTo>
                    <a:pt x="42367" y="1814398"/>
                  </a:lnTo>
                </a:path>
              </a:pathLst>
            </a:custGeom>
            <a:ln w="19050">
              <a:solidFill>
                <a:srgbClr val="EC7C3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038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latin typeface="Calibri" panose="020F0502020204030204"/>
                <a:cs typeface="Calibri" panose="020F0502020204030204"/>
              </a:rPr>
              <a:t>Quantum</a:t>
            </a:r>
            <a:r>
              <a:rPr spc="-5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State</a:t>
            </a:r>
            <a:r>
              <a:rPr spc="-35" dirty="0">
                <a:latin typeface="Calibri" panose="020F0502020204030204"/>
                <a:cs typeface="Calibri" panose="020F0502020204030204"/>
              </a:rPr>
              <a:t> </a:t>
            </a:r>
            <a:r>
              <a:rPr dirty="0">
                <a:latin typeface="Calibri" panose="020F0502020204030204"/>
                <a:cs typeface="Calibri" panose="020F0502020204030204"/>
              </a:rPr>
              <a:t>of</a:t>
            </a:r>
            <a:r>
              <a:rPr spc="-20" dirty="0">
                <a:latin typeface="Calibri" panose="020F0502020204030204"/>
                <a:cs typeface="Calibri" panose="020F0502020204030204"/>
              </a:rPr>
              <a:t> </a:t>
            </a:r>
            <a:r>
              <a:rPr b="0" dirty="0">
                <a:latin typeface="Cambria Math" panose="02040503050406030204"/>
                <a:cs typeface="Cambria Math" panose="02040503050406030204"/>
              </a:rPr>
              <a:t>𝑯</a:t>
            </a:r>
            <a:r>
              <a:rPr b="0" spc="8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b="0" dirty="0">
                <a:latin typeface="Cambria Math" panose="02040503050406030204"/>
                <a:cs typeface="Cambria Math" panose="02040503050406030204"/>
              </a:rPr>
              <a:t>→</a:t>
            </a:r>
            <a:r>
              <a:rPr b="0" spc="75" dirty="0">
                <a:latin typeface="Cambria Math" panose="02040503050406030204"/>
                <a:cs typeface="Cambria Math" panose="02040503050406030204"/>
              </a:rPr>
              <a:t> </a:t>
            </a:r>
            <a:r>
              <a:rPr b="0" spc="-25" dirty="0">
                <a:latin typeface="Cambria Math" panose="02040503050406030204"/>
                <a:cs typeface="Cambria Math" panose="02040503050406030204"/>
              </a:rPr>
              <a:t>𝒁𝒁</a:t>
            </a:r>
            <a:endParaRPr b="0" spc="-25" dirty="0">
              <a:latin typeface="Cambria Math" panose="02040503050406030204"/>
              <a:cs typeface="Cambria Math" panose="02040503050406030204"/>
            </a:endParaRPr>
          </a:p>
        </p:txBody>
      </p:sp>
      <p:pic>
        <p:nvPicPr>
          <p:cNvPr id="22" name="object 2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30937" y="3262955"/>
            <a:ext cx="107643" cy="144849"/>
          </a:xfrm>
          <a:prstGeom prst="rect">
            <a:avLst/>
          </a:prstGeom>
        </p:spPr>
      </p:pic>
      <p:sp>
        <p:nvSpPr>
          <p:cNvPr id="23" name="object 23"/>
          <p:cNvSpPr/>
          <p:nvPr/>
        </p:nvSpPr>
        <p:spPr>
          <a:xfrm>
            <a:off x="4696942" y="3268865"/>
            <a:ext cx="160020" cy="54610"/>
          </a:xfrm>
          <a:custGeom>
            <a:avLst/>
            <a:gdLst/>
            <a:ahLst/>
            <a:cxnLst/>
            <a:rect l="l" t="t" r="r" b="b"/>
            <a:pathLst>
              <a:path w="160020" h="54610">
                <a:moveTo>
                  <a:pt x="159588" y="47523"/>
                </a:moveTo>
                <a:lnTo>
                  <a:pt x="157683" y="45593"/>
                </a:lnTo>
                <a:lnTo>
                  <a:pt x="4292" y="45593"/>
                </a:lnTo>
                <a:lnTo>
                  <a:pt x="1930" y="45593"/>
                </a:lnTo>
                <a:lnTo>
                  <a:pt x="0" y="47523"/>
                </a:lnTo>
                <a:lnTo>
                  <a:pt x="0" y="52260"/>
                </a:lnTo>
                <a:lnTo>
                  <a:pt x="1930" y="54190"/>
                </a:lnTo>
                <a:lnTo>
                  <a:pt x="157683" y="54190"/>
                </a:lnTo>
                <a:lnTo>
                  <a:pt x="159588" y="52260"/>
                </a:lnTo>
                <a:lnTo>
                  <a:pt x="159588" y="47523"/>
                </a:lnTo>
                <a:close/>
              </a:path>
              <a:path w="160020" h="54610">
                <a:moveTo>
                  <a:pt x="159588" y="1917"/>
                </a:moveTo>
                <a:lnTo>
                  <a:pt x="157683" y="0"/>
                </a:lnTo>
                <a:lnTo>
                  <a:pt x="4292" y="0"/>
                </a:lnTo>
                <a:lnTo>
                  <a:pt x="1930" y="0"/>
                </a:lnTo>
                <a:lnTo>
                  <a:pt x="0" y="1917"/>
                </a:lnTo>
                <a:lnTo>
                  <a:pt x="0" y="6654"/>
                </a:lnTo>
                <a:lnTo>
                  <a:pt x="1930" y="8585"/>
                </a:lnTo>
                <a:lnTo>
                  <a:pt x="157683" y="8585"/>
                </a:lnTo>
                <a:lnTo>
                  <a:pt x="159588" y="6654"/>
                </a:lnTo>
                <a:lnTo>
                  <a:pt x="159588" y="19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4" name="object 2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307475" y="2001731"/>
            <a:ext cx="97996" cy="15557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72166" y="2001731"/>
            <a:ext cx="98544" cy="15557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036871" y="2001731"/>
            <a:ext cx="98544" cy="155578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402110" y="2001731"/>
            <a:ext cx="97996" cy="15557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766815" y="2001731"/>
            <a:ext cx="97996" cy="155578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131520" y="2001731"/>
            <a:ext cx="98530" cy="155578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496211" y="2001731"/>
            <a:ext cx="98544" cy="15557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307475" y="2303764"/>
            <a:ext cx="97996" cy="155028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672166" y="2303764"/>
            <a:ext cx="98544" cy="155028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036871" y="2303764"/>
            <a:ext cx="98544" cy="155028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402110" y="2303764"/>
            <a:ext cx="97996" cy="155028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131520" y="2303764"/>
            <a:ext cx="98530" cy="155028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766815" y="2303764"/>
            <a:ext cx="97996" cy="155028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496211" y="2303764"/>
            <a:ext cx="98544" cy="155028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5307475" y="2605247"/>
            <a:ext cx="97996" cy="155578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6036871" y="2605247"/>
            <a:ext cx="98544" cy="155578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496211" y="2605247"/>
            <a:ext cx="98544" cy="155578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5307475" y="2907279"/>
            <a:ext cx="97996" cy="155042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6036871" y="2907279"/>
            <a:ext cx="98544" cy="155042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496211" y="2907279"/>
            <a:ext cx="98544" cy="155042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5307475" y="3209847"/>
            <a:ext cx="97996" cy="155578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036871" y="3209847"/>
            <a:ext cx="98544" cy="155578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6766815" y="3210382"/>
            <a:ext cx="97996" cy="155042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307475" y="3511879"/>
            <a:ext cx="97996" cy="155042"/>
          </a:xfrm>
          <a:prstGeom prst="rect">
            <a:avLst/>
          </a:prstGeom>
        </p:spPr>
      </p:pic>
      <p:pic>
        <p:nvPicPr>
          <p:cNvPr id="48" name="object 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672166" y="3511879"/>
            <a:ext cx="98544" cy="155042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6036871" y="3511879"/>
            <a:ext cx="98544" cy="155042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402110" y="3511879"/>
            <a:ext cx="97996" cy="155042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766815" y="3511879"/>
            <a:ext cx="97996" cy="155578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5307476" y="3813377"/>
            <a:ext cx="97996" cy="155563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6036871" y="3813377"/>
            <a:ext cx="98544" cy="155563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7496211" y="3813377"/>
            <a:ext cx="98544" cy="155563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5307476" y="4115396"/>
            <a:ext cx="98530" cy="155042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6037405" y="4115396"/>
            <a:ext cx="98010" cy="155042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496212" y="4115396"/>
            <a:ext cx="98544" cy="155042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307476" y="4416893"/>
            <a:ext cx="98530" cy="155575"/>
          </a:xfrm>
          <a:prstGeom prst="rect">
            <a:avLst/>
          </a:prstGeom>
        </p:spPr>
      </p:pic>
      <p:pic>
        <p:nvPicPr>
          <p:cNvPr id="59" name="object 5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5672166" y="4416893"/>
            <a:ext cx="98544" cy="155575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6037405" y="4416893"/>
            <a:ext cx="98010" cy="155575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6402111" y="4416893"/>
            <a:ext cx="97996" cy="155575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6766815" y="4416893"/>
            <a:ext cx="97996" cy="155575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7496212" y="4416893"/>
            <a:ext cx="98544" cy="155575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7131521" y="4416893"/>
            <a:ext cx="98530" cy="155575"/>
          </a:xfrm>
          <a:prstGeom prst="rect">
            <a:avLst/>
          </a:prstGeom>
        </p:spPr>
      </p:pic>
      <p:grpSp>
        <p:nvGrpSpPr>
          <p:cNvPr id="65" name="object 65"/>
          <p:cNvGrpSpPr/>
          <p:nvPr/>
        </p:nvGrpSpPr>
        <p:grpSpPr>
          <a:xfrm>
            <a:off x="4916795" y="1990200"/>
            <a:ext cx="216535" cy="2611120"/>
            <a:chOff x="4916795" y="1990200"/>
            <a:chExt cx="216535" cy="2611120"/>
          </a:xfrm>
        </p:grpSpPr>
        <p:pic>
          <p:nvPicPr>
            <p:cNvPr id="66" name="object 66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034344" y="2001731"/>
              <a:ext cx="98544" cy="155578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034344" y="2303764"/>
              <a:ext cx="98544" cy="155028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5034344" y="2605247"/>
              <a:ext cx="98544" cy="155578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5034344" y="2907279"/>
              <a:ext cx="98544" cy="15504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5034344" y="3209847"/>
              <a:ext cx="98544" cy="155578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5034344" y="3511880"/>
              <a:ext cx="98544" cy="155042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034344" y="3813377"/>
              <a:ext cx="98544" cy="15556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034344" y="4115395"/>
              <a:ext cx="98544" cy="155042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034344" y="4416893"/>
              <a:ext cx="98544" cy="155575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4916795" y="1990200"/>
              <a:ext cx="79375" cy="2611120"/>
            </a:xfrm>
            <a:custGeom>
              <a:avLst/>
              <a:gdLst/>
              <a:ahLst/>
              <a:cxnLst/>
              <a:rect l="l" t="t" r="r" b="b"/>
              <a:pathLst>
                <a:path w="79375" h="2611120">
                  <a:moveTo>
                    <a:pt x="76983" y="0"/>
                  </a:moveTo>
                  <a:lnTo>
                    <a:pt x="0" y="0"/>
                  </a:lnTo>
                  <a:lnTo>
                    <a:pt x="0" y="2610969"/>
                  </a:lnTo>
                  <a:lnTo>
                    <a:pt x="76983" y="2610969"/>
                  </a:lnTo>
                  <a:lnTo>
                    <a:pt x="79260" y="2608686"/>
                  </a:lnTo>
                  <a:lnTo>
                    <a:pt x="79260" y="2605872"/>
                  </a:lnTo>
                  <a:lnTo>
                    <a:pt x="10176" y="2605872"/>
                  </a:lnTo>
                  <a:lnTo>
                    <a:pt x="5088" y="2600775"/>
                  </a:lnTo>
                  <a:lnTo>
                    <a:pt x="10176" y="2600775"/>
                  </a:lnTo>
                  <a:lnTo>
                    <a:pt x="10176" y="10193"/>
                  </a:lnTo>
                  <a:lnTo>
                    <a:pt x="5088" y="10193"/>
                  </a:lnTo>
                  <a:lnTo>
                    <a:pt x="10176" y="5096"/>
                  </a:lnTo>
                  <a:lnTo>
                    <a:pt x="79260" y="5096"/>
                  </a:lnTo>
                  <a:lnTo>
                    <a:pt x="79260" y="2280"/>
                  </a:lnTo>
                  <a:lnTo>
                    <a:pt x="76983" y="0"/>
                  </a:lnTo>
                  <a:close/>
                </a:path>
                <a:path w="79375" h="2611120">
                  <a:moveTo>
                    <a:pt x="10176" y="2600775"/>
                  </a:moveTo>
                  <a:lnTo>
                    <a:pt x="5088" y="2600775"/>
                  </a:lnTo>
                  <a:lnTo>
                    <a:pt x="10176" y="2605872"/>
                  </a:lnTo>
                  <a:lnTo>
                    <a:pt x="10176" y="2600775"/>
                  </a:lnTo>
                  <a:close/>
                </a:path>
                <a:path w="79375" h="2611120">
                  <a:moveTo>
                    <a:pt x="76983" y="2600775"/>
                  </a:moveTo>
                  <a:lnTo>
                    <a:pt x="10176" y="2600775"/>
                  </a:lnTo>
                  <a:lnTo>
                    <a:pt x="10176" y="2605872"/>
                  </a:lnTo>
                  <a:lnTo>
                    <a:pt x="79260" y="2605872"/>
                  </a:lnTo>
                  <a:lnTo>
                    <a:pt x="79260" y="2603057"/>
                  </a:lnTo>
                  <a:lnTo>
                    <a:pt x="76983" y="2600775"/>
                  </a:lnTo>
                  <a:close/>
                </a:path>
                <a:path w="79375" h="2611120">
                  <a:moveTo>
                    <a:pt x="10176" y="5096"/>
                  </a:moveTo>
                  <a:lnTo>
                    <a:pt x="5088" y="10193"/>
                  </a:lnTo>
                  <a:lnTo>
                    <a:pt x="10176" y="10193"/>
                  </a:lnTo>
                  <a:lnTo>
                    <a:pt x="10176" y="5096"/>
                  </a:lnTo>
                  <a:close/>
                </a:path>
                <a:path w="79375" h="2611120">
                  <a:moveTo>
                    <a:pt x="79260" y="5096"/>
                  </a:moveTo>
                  <a:lnTo>
                    <a:pt x="10176" y="5096"/>
                  </a:lnTo>
                  <a:lnTo>
                    <a:pt x="10176" y="10193"/>
                  </a:lnTo>
                  <a:lnTo>
                    <a:pt x="76983" y="10193"/>
                  </a:lnTo>
                  <a:lnTo>
                    <a:pt x="79260" y="7912"/>
                  </a:lnTo>
                  <a:lnTo>
                    <a:pt x="79260" y="5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6" name="object 76"/>
          <p:cNvGrpSpPr/>
          <p:nvPr/>
        </p:nvGrpSpPr>
        <p:grpSpPr>
          <a:xfrm>
            <a:off x="7769343" y="1990200"/>
            <a:ext cx="216535" cy="2611120"/>
            <a:chOff x="7769343" y="1990200"/>
            <a:chExt cx="216535" cy="2611120"/>
          </a:xfrm>
        </p:grpSpPr>
        <p:pic>
          <p:nvPicPr>
            <p:cNvPr id="77" name="object 77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7769343" y="2001731"/>
              <a:ext cx="98530" cy="15557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7769343" y="2303764"/>
              <a:ext cx="98530" cy="15502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7769343" y="2605247"/>
              <a:ext cx="98530" cy="155578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7769343" y="2907279"/>
              <a:ext cx="98530" cy="155042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7769343" y="3210382"/>
              <a:ext cx="98530" cy="15504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7769343" y="3511880"/>
              <a:ext cx="98530" cy="15557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7769343" y="3813377"/>
              <a:ext cx="98530" cy="155563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7769343" y="4115395"/>
              <a:ext cx="98530" cy="15504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7769343" y="4416893"/>
              <a:ext cx="98530" cy="155575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7906176" y="1990200"/>
              <a:ext cx="79375" cy="2611120"/>
            </a:xfrm>
            <a:custGeom>
              <a:avLst/>
              <a:gdLst/>
              <a:ahLst/>
              <a:cxnLst/>
              <a:rect l="l" t="t" r="r" b="b"/>
              <a:pathLst>
                <a:path w="79375" h="2611120">
                  <a:moveTo>
                    <a:pt x="69084" y="2600775"/>
                  </a:moveTo>
                  <a:lnTo>
                    <a:pt x="2277" y="2600775"/>
                  </a:lnTo>
                  <a:lnTo>
                    <a:pt x="0" y="2603057"/>
                  </a:lnTo>
                  <a:lnTo>
                    <a:pt x="0" y="2608686"/>
                  </a:lnTo>
                  <a:lnTo>
                    <a:pt x="2277" y="2610969"/>
                  </a:lnTo>
                  <a:lnTo>
                    <a:pt x="79260" y="2610969"/>
                  </a:lnTo>
                  <a:lnTo>
                    <a:pt x="79260" y="2605872"/>
                  </a:lnTo>
                  <a:lnTo>
                    <a:pt x="69084" y="2605872"/>
                  </a:lnTo>
                  <a:lnTo>
                    <a:pt x="69084" y="2600775"/>
                  </a:lnTo>
                  <a:close/>
                </a:path>
                <a:path w="79375" h="2611120">
                  <a:moveTo>
                    <a:pt x="69084" y="5096"/>
                  </a:moveTo>
                  <a:lnTo>
                    <a:pt x="69084" y="2605872"/>
                  </a:lnTo>
                  <a:lnTo>
                    <a:pt x="74172" y="2600775"/>
                  </a:lnTo>
                  <a:lnTo>
                    <a:pt x="79260" y="2600775"/>
                  </a:lnTo>
                  <a:lnTo>
                    <a:pt x="79260" y="10193"/>
                  </a:lnTo>
                  <a:lnTo>
                    <a:pt x="74172" y="10193"/>
                  </a:lnTo>
                  <a:lnTo>
                    <a:pt x="69084" y="5096"/>
                  </a:lnTo>
                  <a:close/>
                </a:path>
                <a:path w="79375" h="2611120">
                  <a:moveTo>
                    <a:pt x="79260" y="2600775"/>
                  </a:moveTo>
                  <a:lnTo>
                    <a:pt x="74172" y="2600775"/>
                  </a:lnTo>
                  <a:lnTo>
                    <a:pt x="69084" y="2605872"/>
                  </a:lnTo>
                  <a:lnTo>
                    <a:pt x="79260" y="2605872"/>
                  </a:lnTo>
                  <a:lnTo>
                    <a:pt x="79260" y="2600775"/>
                  </a:lnTo>
                  <a:close/>
                </a:path>
                <a:path w="79375" h="2611120">
                  <a:moveTo>
                    <a:pt x="79260" y="0"/>
                  </a:moveTo>
                  <a:lnTo>
                    <a:pt x="2277" y="0"/>
                  </a:lnTo>
                  <a:lnTo>
                    <a:pt x="0" y="2280"/>
                  </a:lnTo>
                  <a:lnTo>
                    <a:pt x="0" y="7912"/>
                  </a:lnTo>
                  <a:lnTo>
                    <a:pt x="2277" y="10193"/>
                  </a:lnTo>
                  <a:lnTo>
                    <a:pt x="69084" y="10193"/>
                  </a:lnTo>
                  <a:lnTo>
                    <a:pt x="69084" y="5096"/>
                  </a:lnTo>
                  <a:lnTo>
                    <a:pt x="79260" y="5096"/>
                  </a:lnTo>
                  <a:lnTo>
                    <a:pt x="79260" y="0"/>
                  </a:lnTo>
                  <a:close/>
                </a:path>
                <a:path w="79375" h="2611120">
                  <a:moveTo>
                    <a:pt x="79260" y="5096"/>
                  </a:moveTo>
                  <a:lnTo>
                    <a:pt x="69084" y="5096"/>
                  </a:lnTo>
                  <a:lnTo>
                    <a:pt x="74172" y="10193"/>
                  </a:lnTo>
                  <a:lnTo>
                    <a:pt x="79260" y="10193"/>
                  </a:lnTo>
                  <a:lnTo>
                    <a:pt x="79260" y="5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7" name="object 87"/>
          <p:cNvGrpSpPr/>
          <p:nvPr/>
        </p:nvGrpSpPr>
        <p:grpSpPr>
          <a:xfrm>
            <a:off x="5562600" y="2584678"/>
            <a:ext cx="341630" cy="478155"/>
            <a:chOff x="5562600" y="2584678"/>
            <a:chExt cx="341630" cy="478155"/>
          </a:xfrm>
        </p:grpSpPr>
        <p:pic>
          <p:nvPicPr>
            <p:cNvPr id="88" name="object 88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5682343" y="2605247"/>
              <a:ext cx="77658" cy="150748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5672166" y="2907280"/>
              <a:ext cx="98544" cy="155042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562600" y="2584678"/>
              <a:ext cx="341401" cy="295681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5615685" y="2587498"/>
              <a:ext cx="239775" cy="194056"/>
            </a:xfrm>
            <a:prstGeom prst="rect">
              <a:avLst/>
            </a:prstGeom>
          </p:spPr>
        </p:pic>
      </p:grpSp>
      <p:grpSp>
        <p:nvGrpSpPr>
          <p:cNvPr id="92" name="object 92"/>
          <p:cNvGrpSpPr/>
          <p:nvPr/>
        </p:nvGrpSpPr>
        <p:grpSpPr>
          <a:xfrm>
            <a:off x="6304648" y="2567939"/>
            <a:ext cx="560705" cy="494665"/>
            <a:chOff x="6304648" y="2567939"/>
            <a:chExt cx="560705" cy="494665"/>
          </a:xfrm>
        </p:grpSpPr>
        <p:sp>
          <p:nvSpPr>
            <p:cNvPr id="93" name="object 93"/>
            <p:cNvSpPr/>
            <p:nvPr/>
          </p:nvSpPr>
          <p:spPr>
            <a:xfrm>
              <a:off x="6304648" y="2687330"/>
              <a:ext cx="102870" cy="8890"/>
            </a:xfrm>
            <a:custGeom>
              <a:avLst/>
              <a:gdLst/>
              <a:ahLst/>
              <a:cxnLst/>
              <a:rect l="l" t="t" r="r" b="b"/>
              <a:pathLst>
                <a:path w="102870" h="8889">
                  <a:moveTo>
                    <a:pt x="100358" y="0"/>
                  </a:moveTo>
                  <a:lnTo>
                    <a:pt x="4272" y="0"/>
                  </a:lnTo>
                  <a:lnTo>
                    <a:pt x="1911" y="0"/>
                  </a:lnTo>
                  <a:lnTo>
                    <a:pt x="0" y="1928"/>
                  </a:lnTo>
                  <a:lnTo>
                    <a:pt x="0" y="6659"/>
                  </a:lnTo>
                  <a:lnTo>
                    <a:pt x="1911" y="8588"/>
                  </a:lnTo>
                  <a:lnTo>
                    <a:pt x="100358" y="8588"/>
                  </a:lnTo>
                  <a:lnTo>
                    <a:pt x="102283" y="6659"/>
                  </a:lnTo>
                  <a:lnTo>
                    <a:pt x="102283" y="1928"/>
                  </a:lnTo>
                  <a:lnTo>
                    <a:pt x="1003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6465305" y="2602037"/>
              <a:ext cx="127457" cy="196338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6766815" y="2605247"/>
              <a:ext cx="97996" cy="155578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6402110" y="2907279"/>
              <a:ext cx="97996" cy="155042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6766815" y="2907279"/>
              <a:ext cx="97996" cy="155042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390132" y="2567939"/>
              <a:ext cx="341401" cy="297180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443218" y="2570733"/>
              <a:ext cx="239776" cy="195580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7008876" y="2567939"/>
            <a:ext cx="341630" cy="494665"/>
            <a:chOff x="7008876" y="2567939"/>
            <a:chExt cx="341630" cy="494665"/>
          </a:xfrm>
        </p:grpSpPr>
        <p:pic>
          <p:nvPicPr>
            <p:cNvPr id="101" name="object 101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7141697" y="2605247"/>
              <a:ext cx="77644" cy="15074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7131520" y="2907279"/>
              <a:ext cx="98530" cy="155042"/>
            </a:xfrm>
            <a:prstGeom prst="rect">
              <a:avLst/>
            </a:prstGeom>
          </p:spPr>
        </p:pic>
        <p:pic>
          <p:nvPicPr>
            <p:cNvPr id="103" name="object 10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008876" y="2567939"/>
              <a:ext cx="341401" cy="297180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7061962" y="2570733"/>
              <a:ext cx="239776" cy="195580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7034578" y="3204972"/>
            <a:ext cx="560705" cy="462915"/>
            <a:chOff x="7034578" y="3204972"/>
            <a:chExt cx="560705" cy="462915"/>
          </a:xfrm>
        </p:grpSpPr>
        <p:sp>
          <p:nvSpPr>
            <p:cNvPr id="106" name="object 106"/>
            <p:cNvSpPr/>
            <p:nvPr/>
          </p:nvSpPr>
          <p:spPr>
            <a:xfrm>
              <a:off x="7034578" y="3292465"/>
              <a:ext cx="102870" cy="8890"/>
            </a:xfrm>
            <a:custGeom>
              <a:avLst/>
              <a:gdLst/>
              <a:ahLst/>
              <a:cxnLst/>
              <a:rect l="l" t="t" r="r" b="b"/>
              <a:pathLst>
                <a:path w="102870" h="8889">
                  <a:moveTo>
                    <a:pt x="100372" y="0"/>
                  </a:moveTo>
                  <a:lnTo>
                    <a:pt x="4287" y="0"/>
                  </a:lnTo>
                  <a:lnTo>
                    <a:pt x="1925" y="0"/>
                  </a:lnTo>
                  <a:lnTo>
                    <a:pt x="0" y="1914"/>
                  </a:lnTo>
                  <a:lnTo>
                    <a:pt x="0" y="6659"/>
                  </a:lnTo>
                  <a:lnTo>
                    <a:pt x="1925" y="8574"/>
                  </a:lnTo>
                  <a:lnTo>
                    <a:pt x="100372" y="8574"/>
                  </a:lnTo>
                  <a:lnTo>
                    <a:pt x="102297" y="6659"/>
                  </a:lnTo>
                  <a:lnTo>
                    <a:pt x="102297" y="1914"/>
                  </a:lnTo>
                  <a:lnTo>
                    <a:pt x="1003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7" name="object 107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7195249" y="3206623"/>
              <a:ext cx="127457" cy="196887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7496211" y="3210382"/>
              <a:ext cx="98544" cy="155042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7131520" y="3511879"/>
              <a:ext cx="98530" cy="155578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7496211" y="3511879"/>
              <a:ext cx="98544" cy="155578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7121652" y="3204972"/>
              <a:ext cx="342900" cy="297180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86" cstate="print"/>
            <a:stretch>
              <a:fillRect/>
            </a:stretch>
          </p:blipFill>
          <p:spPr>
            <a:xfrm>
              <a:off x="7174738" y="3207766"/>
              <a:ext cx="241300" cy="195579"/>
            </a:xfrm>
            <a:prstGeom prst="rect">
              <a:avLst/>
            </a:prstGeom>
          </p:spPr>
        </p:pic>
      </p:grpSp>
      <p:grpSp>
        <p:nvGrpSpPr>
          <p:cNvPr id="113" name="object 113"/>
          <p:cNvGrpSpPr/>
          <p:nvPr/>
        </p:nvGrpSpPr>
        <p:grpSpPr>
          <a:xfrm>
            <a:off x="6266688" y="3144011"/>
            <a:ext cx="341630" cy="297180"/>
            <a:chOff x="6266688" y="3144011"/>
            <a:chExt cx="341630" cy="297180"/>
          </a:xfrm>
        </p:grpSpPr>
        <p:pic>
          <p:nvPicPr>
            <p:cNvPr id="114" name="object 114"/>
            <p:cNvPicPr/>
            <p:nvPr/>
          </p:nvPicPr>
          <p:blipFill>
            <a:blip r:embed="rId87" cstate="print"/>
            <a:stretch>
              <a:fillRect/>
            </a:stretch>
          </p:blipFill>
          <p:spPr>
            <a:xfrm>
              <a:off x="6343203" y="3206623"/>
              <a:ext cx="127457" cy="196887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6501189" y="3188390"/>
              <a:ext cx="59690" cy="86360"/>
            </a:xfrm>
            <a:custGeom>
              <a:avLst/>
              <a:gdLst/>
              <a:ahLst/>
              <a:cxnLst/>
              <a:rect l="l" t="t" r="r" b="b"/>
              <a:pathLst>
                <a:path w="59690" h="86360">
                  <a:moveTo>
                    <a:pt x="47653" y="5364"/>
                  </a:moveTo>
                  <a:lnTo>
                    <a:pt x="26242" y="5364"/>
                  </a:lnTo>
                  <a:lnTo>
                    <a:pt x="30515" y="5899"/>
                  </a:lnTo>
                  <a:lnTo>
                    <a:pt x="34267" y="6969"/>
                  </a:lnTo>
                  <a:lnTo>
                    <a:pt x="44978" y="25751"/>
                  </a:lnTo>
                  <a:lnTo>
                    <a:pt x="44562" y="29510"/>
                  </a:lnTo>
                  <a:lnTo>
                    <a:pt x="534" y="82083"/>
                  </a:lnTo>
                  <a:lnTo>
                    <a:pt x="0" y="83153"/>
                  </a:lnTo>
                  <a:lnTo>
                    <a:pt x="0" y="86363"/>
                  </a:lnTo>
                  <a:lnTo>
                    <a:pt x="55154" y="86363"/>
                  </a:lnTo>
                  <a:lnTo>
                    <a:pt x="57201" y="75099"/>
                  </a:lnTo>
                  <a:lnTo>
                    <a:pt x="13915" y="75099"/>
                  </a:lnTo>
                  <a:lnTo>
                    <a:pt x="29446" y="62231"/>
                  </a:lnTo>
                  <a:lnTo>
                    <a:pt x="58907" y="31650"/>
                  </a:lnTo>
                  <a:lnTo>
                    <a:pt x="59441" y="25751"/>
                  </a:lnTo>
                  <a:lnTo>
                    <a:pt x="59014" y="21457"/>
                  </a:lnTo>
                  <a:lnTo>
                    <a:pt x="58907" y="20387"/>
                  </a:lnTo>
                  <a:lnTo>
                    <a:pt x="57291" y="15557"/>
                  </a:lnTo>
                  <a:lnTo>
                    <a:pt x="54620" y="11263"/>
                  </a:lnTo>
                  <a:lnTo>
                    <a:pt x="50867" y="7504"/>
                  </a:lnTo>
                  <a:lnTo>
                    <a:pt x="47653" y="5364"/>
                  </a:lnTo>
                  <a:close/>
                </a:path>
                <a:path w="59690" h="86360">
                  <a:moveTo>
                    <a:pt x="59441" y="62766"/>
                  </a:moveTo>
                  <a:lnTo>
                    <a:pt x="54620" y="62766"/>
                  </a:lnTo>
                  <a:lnTo>
                    <a:pt x="54086" y="66525"/>
                  </a:lnTo>
                  <a:lnTo>
                    <a:pt x="53018" y="70270"/>
                  </a:lnTo>
                  <a:lnTo>
                    <a:pt x="52484" y="72959"/>
                  </a:lnTo>
                  <a:lnTo>
                    <a:pt x="51401" y="74564"/>
                  </a:lnTo>
                  <a:lnTo>
                    <a:pt x="50333" y="74564"/>
                  </a:lnTo>
                  <a:lnTo>
                    <a:pt x="48731" y="75099"/>
                  </a:lnTo>
                  <a:lnTo>
                    <a:pt x="57201" y="75099"/>
                  </a:lnTo>
                  <a:lnTo>
                    <a:pt x="59441" y="62766"/>
                  </a:lnTo>
                  <a:close/>
                </a:path>
                <a:path w="59690" h="86360">
                  <a:moveTo>
                    <a:pt x="27844" y="0"/>
                  </a:moveTo>
                  <a:lnTo>
                    <a:pt x="0" y="24146"/>
                  </a:lnTo>
                  <a:lnTo>
                    <a:pt x="534" y="27356"/>
                  </a:lnTo>
                  <a:lnTo>
                    <a:pt x="2670" y="29510"/>
                  </a:lnTo>
                  <a:lnTo>
                    <a:pt x="5355" y="31115"/>
                  </a:lnTo>
                  <a:lnTo>
                    <a:pt x="8025" y="31650"/>
                  </a:lnTo>
                  <a:lnTo>
                    <a:pt x="11244" y="31115"/>
                  </a:lnTo>
                  <a:lnTo>
                    <a:pt x="7491" y="17162"/>
                  </a:lnTo>
                  <a:lnTo>
                    <a:pt x="10176" y="12868"/>
                  </a:lnTo>
                  <a:lnTo>
                    <a:pt x="14449" y="9123"/>
                  </a:lnTo>
                  <a:lnTo>
                    <a:pt x="19804" y="6434"/>
                  </a:lnTo>
                  <a:lnTo>
                    <a:pt x="26242" y="5364"/>
                  </a:lnTo>
                  <a:lnTo>
                    <a:pt x="47653" y="5364"/>
                  </a:lnTo>
                  <a:lnTo>
                    <a:pt x="46046" y="4294"/>
                  </a:lnTo>
                  <a:lnTo>
                    <a:pt x="40691" y="2140"/>
                  </a:lnTo>
                  <a:lnTo>
                    <a:pt x="34267" y="535"/>
                  </a:lnTo>
                  <a:lnTo>
                    <a:pt x="2784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16" name="object 116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266688" y="3144011"/>
              <a:ext cx="341401" cy="297180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6319774" y="3146805"/>
              <a:ext cx="239775" cy="195580"/>
            </a:xfrm>
            <a:prstGeom prst="rect">
              <a:avLst/>
            </a:prstGeom>
          </p:spPr>
        </p:pic>
      </p:grpSp>
      <p:grpSp>
        <p:nvGrpSpPr>
          <p:cNvPr id="118" name="object 118"/>
          <p:cNvGrpSpPr/>
          <p:nvPr/>
        </p:nvGrpSpPr>
        <p:grpSpPr>
          <a:xfrm>
            <a:off x="5575237" y="3168395"/>
            <a:ext cx="391795" cy="297180"/>
            <a:chOff x="5575237" y="3168395"/>
            <a:chExt cx="391795" cy="297180"/>
          </a:xfrm>
        </p:grpSpPr>
        <p:sp>
          <p:nvSpPr>
            <p:cNvPr id="119" name="object 119"/>
            <p:cNvSpPr/>
            <p:nvPr/>
          </p:nvSpPr>
          <p:spPr>
            <a:xfrm>
              <a:off x="5575237" y="3291930"/>
              <a:ext cx="102870" cy="8890"/>
            </a:xfrm>
            <a:custGeom>
              <a:avLst/>
              <a:gdLst/>
              <a:ahLst/>
              <a:cxnLst/>
              <a:rect l="l" t="t" r="r" b="b"/>
              <a:pathLst>
                <a:path w="102870" h="8889">
                  <a:moveTo>
                    <a:pt x="100372" y="0"/>
                  </a:moveTo>
                  <a:lnTo>
                    <a:pt x="4287" y="0"/>
                  </a:lnTo>
                  <a:lnTo>
                    <a:pt x="1911" y="0"/>
                  </a:lnTo>
                  <a:lnTo>
                    <a:pt x="0" y="1914"/>
                  </a:lnTo>
                  <a:lnTo>
                    <a:pt x="0" y="6659"/>
                  </a:lnTo>
                  <a:lnTo>
                    <a:pt x="1911" y="8574"/>
                  </a:lnTo>
                  <a:lnTo>
                    <a:pt x="100372" y="8574"/>
                  </a:lnTo>
                  <a:lnTo>
                    <a:pt x="102283" y="6659"/>
                  </a:lnTo>
                  <a:lnTo>
                    <a:pt x="102283" y="1914"/>
                  </a:lnTo>
                  <a:lnTo>
                    <a:pt x="10037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0" name="object 120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5735895" y="3206623"/>
              <a:ext cx="127457" cy="196887"/>
            </a:xfrm>
            <a:prstGeom prst="rect">
              <a:avLst/>
            </a:prstGeom>
          </p:spPr>
        </p:pic>
        <p:pic>
          <p:nvPicPr>
            <p:cNvPr id="121" name="object 121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625083" y="3168395"/>
              <a:ext cx="341401" cy="297180"/>
            </a:xfrm>
            <a:prstGeom prst="rect">
              <a:avLst/>
            </a:prstGeom>
          </p:spPr>
        </p:pic>
        <p:pic>
          <p:nvPicPr>
            <p:cNvPr id="122" name="object 122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5678169" y="3171189"/>
              <a:ext cx="239775" cy="195580"/>
            </a:xfrm>
            <a:prstGeom prst="rect">
              <a:avLst/>
            </a:prstGeom>
          </p:spPr>
        </p:pic>
      </p:grpSp>
      <p:grpSp>
        <p:nvGrpSpPr>
          <p:cNvPr id="123" name="object 123"/>
          <p:cNvGrpSpPr/>
          <p:nvPr/>
        </p:nvGrpSpPr>
        <p:grpSpPr>
          <a:xfrm>
            <a:off x="5574791" y="3813377"/>
            <a:ext cx="341630" cy="457200"/>
            <a:chOff x="5574791" y="3813377"/>
            <a:chExt cx="341630" cy="457200"/>
          </a:xfrm>
        </p:grpSpPr>
        <p:pic>
          <p:nvPicPr>
            <p:cNvPr id="124" name="object 124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5682343" y="3813377"/>
              <a:ext cx="77658" cy="150734"/>
            </a:xfrm>
            <a:prstGeom prst="rect">
              <a:avLst/>
            </a:prstGeom>
          </p:spPr>
        </p:pic>
        <p:pic>
          <p:nvPicPr>
            <p:cNvPr id="125" name="object 125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5672166" y="4115395"/>
              <a:ext cx="98544" cy="155042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574791" y="3829811"/>
              <a:ext cx="341401" cy="295681"/>
            </a:xfrm>
            <a:prstGeom prst="rect">
              <a:avLst/>
            </a:prstGeom>
          </p:spPr>
        </p:pic>
        <p:pic>
          <p:nvPicPr>
            <p:cNvPr id="127" name="object 127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5627877" y="3832605"/>
              <a:ext cx="239775" cy="194056"/>
            </a:xfrm>
            <a:prstGeom prst="rect">
              <a:avLst/>
            </a:prstGeom>
          </p:spPr>
        </p:pic>
      </p:grpSp>
      <p:grpSp>
        <p:nvGrpSpPr>
          <p:cNvPr id="128" name="object 128"/>
          <p:cNvGrpSpPr/>
          <p:nvPr/>
        </p:nvGrpSpPr>
        <p:grpSpPr>
          <a:xfrm>
            <a:off x="6304648" y="3791711"/>
            <a:ext cx="560705" cy="478790"/>
            <a:chOff x="6304648" y="3791711"/>
            <a:chExt cx="560705" cy="478790"/>
          </a:xfrm>
        </p:grpSpPr>
        <p:sp>
          <p:nvSpPr>
            <p:cNvPr id="129" name="object 129"/>
            <p:cNvSpPr/>
            <p:nvPr/>
          </p:nvSpPr>
          <p:spPr>
            <a:xfrm>
              <a:off x="6304648" y="3895446"/>
              <a:ext cx="102870" cy="8890"/>
            </a:xfrm>
            <a:custGeom>
              <a:avLst/>
              <a:gdLst/>
              <a:ahLst/>
              <a:cxnLst/>
              <a:rect l="l" t="t" r="r" b="b"/>
              <a:pathLst>
                <a:path w="102870" h="8889">
                  <a:moveTo>
                    <a:pt x="100358" y="0"/>
                  </a:moveTo>
                  <a:lnTo>
                    <a:pt x="4272" y="0"/>
                  </a:lnTo>
                  <a:lnTo>
                    <a:pt x="1911" y="0"/>
                  </a:lnTo>
                  <a:lnTo>
                    <a:pt x="0" y="1928"/>
                  </a:lnTo>
                  <a:lnTo>
                    <a:pt x="0" y="6659"/>
                  </a:lnTo>
                  <a:lnTo>
                    <a:pt x="1911" y="8588"/>
                  </a:lnTo>
                  <a:lnTo>
                    <a:pt x="100358" y="8588"/>
                  </a:lnTo>
                  <a:lnTo>
                    <a:pt x="102283" y="6659"/>
                  </a:lnTo>
                  <a:lnTo>
                    <a:pt x="102283" y="1928"/>
                  </a:lnTo>
                  <a:lnTo>
                    <a:pt x="1003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0" name="object 130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6465305" y="3810153"/>
              <a:ext cx="127457" cy="196887"/>
            </a:xfrm>
            <a:prstGeom prst="rect">
              <a:avLst/>
            </a:prstGeom>
          </p:spPr>
        </p:pic>
        <p:pic>
          <p:nvPicPr>
            <p:cNvPr id="131" name="object 131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6766815" y="3813377"/>
              <a:ext cx="97996" cy="155563"/>
            </a:xfrm>
            <a:prstGeom prst="rect">
              <a:avLst/>
            </a:prstGeom>
          </p:spPr>
        </p:pic>
        <p:pic>
          <p:nvPicPr>
            <p:cNvPr id="132" name="object 132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6402110" y="4115395"/>
              <a:ext cx="97996" cy="155042"/>
            </a:xfrm>
            <a:prstGeom prst="rect">
              <a:avLst/>
            </a:prstGeom>
          </p:spPr>
        </p:pic>
        <p:pic>
          <p:nvPicPr>
            <p:cNvPr id="133" name="object 13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6766815" y="4115395"/>
              <a:ext cx="97996" cy="155042"/>
            </a:xfrm>
            <a:prstGeom prst="rect">
              <a:avLst/>
            </a:prstGeom>
          </p:spPr>
        </p:pic>
        <p:pic>
          <p:nvPicPr>
            <p:cNvPr id="134" name="object 13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6390131" y="3791711"/>
              <a:ext cx="341401" cy="297179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6443217" y="3794505"/>
              <a:ext cx="239776" cy="195580"/>
            </a:xfrm>
            <a:prstGeom prst="rect">
              <a:avLst/>
            </a:prstGeom>
          </p:spPr>
        </p:pic>
      </p:grpSp>
      <p:grpSp>
        <p:nvGrpSpPr>
          <p:cNvPr id="136" name="object 136"/>
          <p:cNvGrpSpPr/>
          <p:nvPr/>
        </p:nvGrpSpPr>
        <p:grpSpPr>
          <a:xfrm>
            <a:off x="7008876" y="3774947"/>
            <a:ext cx="341630" cy="495934"/>
            <a:chOff x="7008876" y="3774947"/>
            <a:chExt cx="341630" cy="495934"/>
          </a:xfrm>
        </p:grpSpPr>
        <p:pic>
          <p:nvPicPr>
            <p:cNvPr id="137" name="object 137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7141697" y="3813377"/>
              <a:ext cx="77644" cy="150734"/>
            </a:xfrm>
            <a:prstGeom prst="rect">
              <a:avLst/>
            </a:prstGeom>
          </p:spPr>
        </p:pic>
        <p:pic>
          <p:nvPicPr>
            <p:cNvPr id="138" name="object 138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7131520" y="4115395"/>
              <a:ext cx="98530" cy="155042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7008876" y="3774947"/>
              <a:ext cx="341401" cy="297179"/>
            </a:xfrm>
            <a:prstGeom prst="rect">
              <a:avLst/>
            </a:prstGeom>
          </p:spPr>
        </p:pic>
        <p:pic>
          <p:nvPicPr>
            <p:cNvPr id="140" name="object 140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7061962" y="3777741"/>
              <a:ext cx="239776" cy="195580"/>
            </a:xfrm>
            <a:prstGeom prst="rect">
              <a:avLst/>
            </a:prstGeom>
          </p:spPr>
        </p:pic>
      </p:grpSp>
      <p:sp>
        <p:nvSpPr>
          <p:cNvPr id="141" name="object 141"/>
          <p:cNvSpPr txBox="1"/>
          <p:nvPr/>
        </p:nvSpPr>
        <p:spPr>
          <a:xfrm>
            <a:off x="5015610" y="979423"/>
            <a:ext cx="21532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 panose="020F0502020204030204"/>
                <a:cs typeface="Calibri" panose="020F0502020204030204"/>
              </a:rPr>
              <a:t>Only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9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entries</a:t>
            </a:r>
            <a:r>
              <a:rPr sz="1800" spc="-25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dirty="0">
                <a:latin typeface="Calibri" panose="020F0502020204030204"/>
                <a:cs typeface="Calibri" panose="020F0502020204030204"/>
              </a:rPr>
              <a:t>are</a:t>
            </a:r>
            <a:r>
              <a:rPr sz="1800" spc="-30" dirty="0">
                <a:latin typeface="Calibri" panose="020F0502020204030204"/>
                <a:cs typeface="Calibri" panose="020F0502020204030204"/>
              </a:rPr>
              <a:t> </a:t>
            </a:r>
            <a:r>
              <a:rPr sz="1800" spc="-20" dirty="0">
                <a:latin typeface="Calibri" panose="020F0502020204030204"/>
                <a:cs typeface="Calibri" panose="020F0502020204030204"/>
              </a:rPr>
              <a:t>non- </a:t>
            </a:r>
            <a:r>
              <a:rPr sz="1800" spc="-10" dirty="0">
                <a:latin typeface="Calibri" panose="020F0502020204030204"/>
                <a:cs typeface="Calibri" panose="020F0502020204030204"/>
              </a:rPr>
              <a:t>zero!</a:t>
            </a:r>
            <a:endParaRPr sz="1800">
              <a:latin typeface="Calibri" panose="020F0502020204030204"/>
              <a:cs typeface="Calibri" panose="020F0502020204030204"/>
            </a:endParaRPr>
          </a:p>
        </p:txBody>
      </p:sp>
      <p:sp>
        <p:nvSpPr>
          <p:cNvPr id="144" name="object 14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955"/>
              </a:lnSpc>
            </a:pPr>
            <a:fld id="{4563E2FB-BFAD-4976-B5FC-47B141BDA33A}" type="datetime1">
              <a:rPr lang="zh-CN" altLang="en-US" spc="-25" smtClean="0"/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2298</Words>
  <Application>WPS 演示</Application>
  <PresentationFormat>全屏显示(16:9)</PresentationFormat>
  <Paragraphs>185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8" baseType="lpstr">
      <vt:lpstr>Arial</vt:lpstr>
      <vt:lpstr>宋体</vt:lpstr>
      <vt:lpstr>Wingdings</vt:lpstr>
      <vt:lpstr>Times New Roman</vt:lpstr>
      <vt:lpstr>楷体</vt:lpstr>
      <vt:lpstr>Calibri</vt:lpstr>
      <vt:lpstr>等线</vt:lpstr>
      <vt:lpstr>Cambria</vt:lpstr>
      <vt:lpstr>Garamond</vt:lpstr>
      <vt:lpstr>Wingdings</vt:lpstr>
      <vt:lpstr>Cambria Math</vt:lpstr>
      <vt:lpstr>微软雅黑</vt:lpstr>
      <vt:lpstr>Arial Unicode MS</vt:lpstr>
      <vt:lpstr>Office Theme</vt:lpstr>
      <vt:lpstr>Searching quantum entanglement at a Muon Collider</vt:lpstr>
      <vt:lpstr>A short history of quantum Entanglement (1)</vt:lpstr>
      <vt:lpstr>A short history of quantum Entanglement (2)</vt:lpstr>
      <vt:lpstr>Observation by LHC experiments</vt:lpstr>
      <vt:lpstr>𝑯 → 𝒁𝒁 → 𝓁+𝓁−𝓁+𝓁−</vt:lpstr>
      <vt:lpstr>Two-qutrit : 𝑽𝑽(𝒁𝒁, 𝑾𝑾)</vt:lpstr>
      <vt:lpstr>Quantum State Tomography（量子层析）</vt:lpstr>
      <vt:lpstr>Reference frame: helicity basis</vt:lpstr>
      <vt:lpstr>Quantum State of 𝑯 → 𝒁𝒁</vt:lpstr>
      <vt:lpstr>Numerical results</vt:lpstr>
      <vt:lpstr>Numerical Results</vt:lpstr>
      <vt:lpstr>Numerical Results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肉孜 阿里木</dc:creator>
  <cp:lastModifiedBy>skelneverist</cp:lastModifiedBy>
  <cp:revision>15</cp:revision>
  <dcterms:created xsi:type="dcterms:W3CDTF">2026-07-10T07:24:00Z</dcterms:created>
  <dcterms:modified xsi:type="dcterms:W3CDTF">2026-07-12T05:19:54Z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2025-05-24T08:00:00Z</vt:filetime>
  </property>
  <property fmtid="{D5CDD505-2E9C-101B-9397-08002B2CF9AE}" pid="3" name="Creator">
    <vt:lpwstr>福昕软件开发股份有限公司</vt:lpwstr>
  </property>
  <property fmtid="{D5CDD505-2E9C-101B-9397-08002B2CF9AE}" pid="4" name="LastSaved">
    <vt:filetime>2026-07-10T08:00:00Z</vt:filetime>
  </property>
  <property fmtid="{D5CDD505-2E9C-101B-9397-08002B2CF9AE}" pid="5" name="Producer">
    <vt:lpwstr>福昕PDF生成器版本12.1.0.15383</vt:lpwstr>
  </property>
  <property fmtid="{D5CDD505-2E9C-101B-9397-08002B2CF9AE}" pid="6" name="ICV">
    <vt:lpwstr>E3DA20720E0743ACBE45376DAA928658_13</vt:lpwstr>
  </property>
  <property fmtid="{D5CDD505-2E9C-101B-9397-08002B2CF9AE}" pid="7" name="KSOProductBuildVer">
    <vt:lpwstr>2052-12.1.0.21171</vt:lpwstr>
  </property>
</Properties>
</file>